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3" r:id="rId3"/>
  </p:sldMasterIdLst>
  <p:notesMasterIdLst>
    <p:notesMasterId r:id="rId64"/>
  </p:notesMasterIdLst>
  <p:sldIdLst>
    <p:sldId id="256" r:id="rId4"/>
    <p:sldId id="257" r:id="rId5"/>
    <p:sldId id="258" r:id="rId6"/>
    <p:sldId id="259" r:id="rId7"/>
    <p:sldId id="260" r:id="rId8"/>
    <p:sldId id="300" r:id="rId9"/>
    <p:sldId id="261" r:id="rId10"/>
    <p:sldId id="262" r:id="rId11"/>
    <p:sldId id="263" r:id="rId12"/>
    <p:sldId id="264" r:id="rId13"/>
    <p:sldId id="265" r:id="rId14"/>
    <p:sldId id="266" r:id="rId15"/>
    <p:sldId id="267" r:id="rId16"/>
    <p:sldId id="268" r:id="rId17"/>
    <p:sldId id="269" r:id="rId18"/>
    <p:sldId id="270"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01" r:id="rId41"/>
    <p:sldId id="302" r:id="rId42"/>
    <p:sldId id="303" r:id="rId43"/>
    <p:sldId id="304" r:id="rId44"/>
    <p:sldId id="305" r:id="rId45"/>
    <p:sldId id="292" r:id="rId46"/>
    <p:sldId id="293" r:id="rId47"/>
    <p:sldId id="294" r:id="rId48"/>
    <p:sldId id="295" r:id="rId49"/>
    <p:sldId id="296" r:id="rId50"/>
    <p:sldId id="297" r:id="rId51"/>
    <p:sldId id="298" r:id="rId52"/>
    <p:sldId id="327" r:id="rId53"/>
    <p:sldId id="328" r:id="rId54"/>
    <p:sldId id="329" r:id="rId55"/>
    <p:sldId id="330" r:id="rId56"/>
    <p:sldId id="331" r:id="rId57"/>
    <p:sldId id="332" r:id="rId58"/>
    <p:sldId id="333" r:id="rId59"/>
    <p:sldId id="334" r:id="rId60"/>
    <p:sldId id="335" r:id="rId61"/>
    <p:sldId id="336" r:id="rId62"/>
    <p:sldId id="299" r:id="rId63"/>
  </p:sldIdLst>
  <p:sldSz cx="9144000" cy="6858000" type="screen4x3"/>
  <p:notesSz cx="6858000" cy="9144000"/>
  <p:embeddedFontLst>
    <p:embeddedFont>
      <p:font typeface="Tahoma" panose="020B0604030504040204" pitchFamily="34" charset="0"/>
      <p:regular r:id="rId65"/>
      <p:bold r:id="rId66"/>
    </p:embeddedFont>
    <p:embeddedFont>
      <p:font typeface="Cambria Math" panose="02040503050406030204" pitchFamily="18" charset="0"/>
      <p:regular r:id="rId67"/>
    </p:embeddedFont>
    <p:embeddedFont>
      <p:font typeface="Calibri" panose="020F0502020204030204"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2" roundtripDataSignature="AMtx7mhOHiYmdb11buwJUtjUdbBW4YN/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94" autoAdjust="0"/>
  </p:normalViewPr>
  <p:slideViewPr>
    <p:cSldViewPr snapToGrid="0">
      <p:cViewPr varScale="1">
        <p:scale>
          <a:sx n="68" d="100"/>
          <a:sy n="68" d="100"/>
        </p:scale>
        <p:origin x="144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font" Target="fonts/font4.fntdata"/><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font" Target="fonts/font2.fntdata"/><Relationship Id="rId7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font" Target="fonts/font1.fntdata"/><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font" Target="fonts/font5.fntdata"/><Relationship Id="rId8" Type="http://schemas.openxmlformats.org/officeDocument/2006/relationships/slide" Target="slides/slide5.xml"/><Relationship Id="rId51" Type="http://schemas.openxmlformats.org/officeDocument/2006/relationships/slide" Target="slides/slide48.xml"/><Relationship Id="rId72" Type="http://customschemas.google.com/relationships/presentationmetadata" Target="meta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font" Target="fonts/font3.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font" Target="fonts/font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 algorithm, would take a logarithm of complexity, it cut the problems I size by a fraction of time and usually by 1 by 2. For an instance if you consider the following program where there is an increment happens by multiplying I into 2 and if you observe carefully the value of I is doubling every time that means initially I use one then the next step I becomes two and then in the subsequent steps 48 and so on let us assume that you know the loop executes 4K times select this step we can write something like this it is 2 to the power of K equal to young it means every time in the iteration it is incrementing in terms of two to the power of key now if you apply the mathematics update log at the boot site so it becomes K log to log in K log to base two is equal to 1 so it becomes K log in or I would say it is or log in in big of log in </a:t>
            </a:r>
            <a:endParaRPr/>
          </a:p>
        </p:txBody>
      </p:sp>
      <p:sp>
        <p:nvSpPr>
          <p:cNvPr id="254" name="Google Shape;25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4865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8373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a:t>
            </a:r>
            <a:r>
              <a:rPr lang="en-US" sz="1200" b="1" i="0" kern="1200" dirty="0" smtClean="0">
                <a:solidFill>
                  <a:schemeClr val="tx1"/>
                </a:solidFill>
                <a:latin typeface="+mn-lt"/>
                <a:ea typeface="+mn-ea"/>
                <a:cs typeface="+mn-cs"/>
              </a:rPr>
              <a:t>geometric progression</a:t>
            </a:r>
            <a:r>
              <a:rPr lang="en-US" sz="1200" b="0" i="0" kern="1200" dirty="0" smtClean="0">
                <a:solidFill>
                  <a:schemeClr val="tx1"/>
                </a:solidFill>
                <a:latin typeface="+mn-lt"/>
                <a:ea typeface="+mn-ea"/>
                <a:cs typeface="+mn-cs"/>
              </a:rPr>
              <a:t> is a sequence in which each term is derived by multiplying or dividing the preceding term by a fixed number called the common ratio. ... The general form of a GP is a, </a:t>
            </a:r>
            <a:r>
              <a:rPr lang="en-US" sz="1200" b="0" i="0" kern="1200" dirty="0" err="1" smtClean="0">
                <a:solidFill>
                  <a:schemeClr val="tx1"/>
                </a:solidFill>
                <a:latin typeface="+mn-lt"/>
                <a:ea typeface="+mn-ea"/>
                <a:cs typeface="+mn-cs"/>
              </a:rPr>
              <a:t>ar</a:t>
            </a:r>
            <a:r>
              <a:rPr lang="en-US" sz="1200" b="0" i="0" kern="1200" dirty="0" smtClean="0">
                <a:solidFill>
                  <a:schemeClr val="tx1"/>
                </a:solidFill>
                <a:latin typeface="+mn-lt"/>
                <a:ea typeface="+mn-ea"/>
                <a:cs typeface="+mn-cs"/>
              </a:rPr>
              <a:t>, ar</a:t>
            </a:r>
            <a:r>
              <a:rPr lang="en-US" sz="1200" b="0" i="0" kern="1200" baseline="30000" dirty="0" smtClean="0">
                <a:solidFill>
                  <a:schemeClr val="tx1"/>
                </a:solidFill>
                <a:latin typeface="+mn-lt"/>
                <a:ea typeface="+mn-ea"/>
                <a:cs typeface="+mn-cs"/>
              </a:rPr>
              <a:t>2</a:t>
            </a:r>
            <a:r>
              <a:rPr lang="en-US" sz="1200" b="0" i="0" kern="1200" dirty="0" smtClean="0">
                <a:solidFill>
                  <a:schemeClr val="tx1"/>
                </a:solidFill>
                <a:latin typeface="+mn-lt"/>
                <a:ea typeface="+mn-ea"/>
                <a:cs typeface="+mn-cs"/>
              </a:rPr>
              <a:t>, ar</a:t>
            </a:r>
            <a:r>
              <a:rPr lang="en-US" sz="1200" b="0" i="0" kern="1200" baseline="30000" dirty="0" smtClean="0">
                <a:solidFill>
                  <a:schemeClr val="tx1"/>
                </a:solidFill>
                <a:latin typeface="+mn-lt"/>
                <a:ea typeface="+mn-ea"/>
                <a:cs typeface="+mn-cs"/>
              </a:rPr>
              <a:t>3</a:t>
            </a:r>
            <a:r>
              <a:rPr lang="en-US" sz="1200" b="0" i="0" kern="1200" dirty="0" smtClean="0">
                <a:solidFill>
                  <a:schemeClr val="tx1"/>
                </a:solidFill>
                <a:latin typeface="+mn-lt"/>
                <a:ea typeface="+mn-ea"/>
                <a:cs typeface="+mn-cs"/>
              </a:rPr>
              <a:t> and so on. </a:t>
            </a:r>
          </a:p>
          <a:p>
            <a:r>
              <a:rPr lang="en-US" sz="1200" b="0" i="0" kern="1200" dirty="0" smtClean="0">
                <a:solidFill>
                  <a:schemeClr val="tx1"/>
                </a:solidFill>
                <a:latin typeface="+mn-lt"/>
                <a:ea typeface="+mn-ea"/>
                <a:cs typeface="+mn-cs"/>
              </a:rPr>
              <a:t>The nth term of a GP series is </a:t>
            </a:r>
            <a:r>
              <a:rPr lang="en-US" sz="1200" b="0" i="0" kern="1200" dirty="0" err="1" smtClean="0">
                <a:solidFill>
                  <a:schemeClr val="tx1"/>
                </a:solidFill>
                <a:latin typeface="+mn-lt"/>
                <a:ea typeface="+mn-ea"/>
                <a:cs typeface="+mn-cs"/>
              </a:rPr>
              <a:t>T</a:t>
            </a:r>
            <a:r>
              <a:rPr lang="en-US" sz="1200" b="0" i="0" kern="1200" baseline="-25000" dirty="0" err="1" smtClean="0">
                <a:solidFill>
                  <a:schemeClr val="tx1"/>
                </a:solidFill>
                <a:latin typeface="+mn-lt"/>
                <a:ea typeface="+mn-ea"/>
                <a:cs typeface="+mn-cs"/>
              </a:rPr>
              <a:t>n</a:t>
            </a:r>
            <a:r>
              <a:rPr lang="en-US" sz="1200" b="0" i="0" kern="1200" dirty="0" smtClean="0">
                <a:solidFill>
                  <a:schemeClr val="tx1"/>
                </a:solidFill>
                <a:latin typeface="+mn-lt"/>
                <a:ea typeface="+mn-ea"/>
                <a:cs typeface="+mn-cs"/>
              </a:rPr>
              <a:t> = ar</a:t>
            </a:r>
            <a:r>
              <a:rPr lang="en-US" sz="1200" b="0" i="0" kern="1200" baseline="30000" dirty="0" smtClean="0">
                <a:solidFill>
                  <a:schemeClr val="tx1"/>
                </a:solidFill>
                <a:latin typeface="+mn-lt"/>
                <a:ea typeface="+mn-ea"/>
                <a:cs typeface="+mn-cs"/>
              </a:rPr>
              <a:t>n-1</a:t>
            </a:r>
            <a:r>
              <a:rPr lang="en-US" sz="1200" b="0" i="0" kern="1200" dirty="0" smtClean="0">
                <a:solidFill>
                  <a:schemeClr val="tx1"/>
                </a:solidFill>
                <a:latin typeface="+mn-lt"/>
                <a:ea typeface="+mn-ea"/>
                <a:cs typeface="+mn-cs"/>
              </a:rPr>
              <a:t>, where a = first term and r = common ratio = </a:t>
            </a:r>
            <a:r>
              <a:rPr lang="en-US" sz="1200" b="0" i="0" kern="1200" dirty="0" err="1" smtClean="0">
                <a:solidFill>
                  <a:schemeClr val="tx1"/>
                </a:solidFill>
                <a:latin typeface="+mn-lt"/>
                <a:ea typeface="+mn-ea"/>
                <a:cs typeface="+mn-cs"/>
              </a:rPr>
              <a:t>T</a:t>
            </a:r>
            <a:r>
              <a:rPr lang="en-US" sz="1200" b="0" i="0" kern="1200" baseline="-25000" dirty="0" err="1" smtClean="0">
                <a:solidFill>
                  <a:schemeClr val="tx1"/>
                </a:solidFill>
                <a:latin typeface="+mn-lt"/>
                <a:ea typeface="+mn-ea"/>
                <a:cs typeface="+mn-cs"/>
              </a:rPr>
              <a:t>n</a:t>
            </a:r>
            <a:r>
              <a:rPr lang="en-US" sz="1200" b="0" i="0" kern="1200" dirty="0" smtClean="0">
                <a:solidFill>
                  <a:schemeClr val="tx1"/>
                </a:solidFill>
                <a:latin typeface="+mn-lt"/>
                <a:ea typeface="+mn-ea"/>
                <a:cs typeface="+mn-cs"/>
              </a:rPr>
              <a:t>/T</a:t>
            </a:r>
            <a:r>
              <a:rPr lang="en-US" sz="1200" b="0" i="0" kern="1200" baseline="-25000" dirty="0" smtClean="0">
                <a:solidFill>
                  <a:schemeClr val="tx1"/>
                </a:solidFill>
                <a:latin typeface="+mn-lt"/>
                <a:ea typeface="+mn-ea"/>
                <a:cs typeface="+mn-cs"/>
              </a:rPr>
              <a:t>n-1</a:t>
            </a:r>
            <a:r>
              <a:rPr lang="en-US" sz="1200" b="0" i="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 formula applied to calculate sum of first n terms of a GP: a (</a:t>
            </a:r>
            <a:r>
              <a:rPr lang="en-US" sz="1200" b="0" i="0" kern="1200" dirty="0" err="1" smtClean="0">
                <a:solidFill>
                  <a:schemeClr val="tx1"/>
                </a:solidFill>
                <a:latin typeface="+mn-lt"/>
                <a:ea typeface="+mn-ea"/>
                <a:cs typeface="+mn-cs"/>
              </a:rPr>
              <a:t>r</a:t>
            </a:r>
            <a:r>
              <a:rPr lang="en-US" sz="1200" b="0" i="0" kern="1200" baseline="30000" dirty="0" err="1" smtClean="0">
                <a:solidFill>
                  <a:schemeClr val="tx1"/>
                </a:solidFill>
                <a:latin typeface="+mn-lt"/>
                <a:ea typeface="+mn-ea"/>
                <a:cs typeface="+mn-cs"/>
              </a:rPr>
              <a:t>n</a:t>
            </a:r>
            <a:r>
              <a:rPr lang="en-US" sz="1200" b="0" i="0" kern="1200" baseline="0" dirty="0" smtClean="0">
                <a:solidFill>
                  <a:schemeClr val="tx1"/>
                </a:solidFill>
                <a:latin typeface="+mn-lt"/>
                <a:ea typeface="+mn-ea"/>
                <a:cs typeface="+mn-cs"/>
              </a:rPr>
              <a:t> – 1)/ (r- 1)</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 formula applied to calculate sum of first n terms of a GP: a (</a:t>
            </a:r>
            <a:r>
              <a:rPr lang="en-US" sz="1200" b="0" i="0" kern="1200" dirty="0" err="1" smtClean="0">
                <a:solidFill>
                  <a:schemeClr val="tx1"/>
                </a:solidFill>
                <a:latin typeface="+mn-lt"/>
                <a:ea typeface="+mn-ea"/>
                <a:cs typeface="+mn-cs"/>
              </a:rPr>
              <a:t>r</a:t>
            </a:r>
            <a:r>
              <a:rPr lang="en-US" sz="1200" b="0" i="0" kern="1200" baseline="30000" dirty="0" err="1" smtClean="0">
                <a:solidFill>
                  <a:schemeClr val="tx1"/>
                </a:solidFill>
                <a:latin typeface="+mn-lt"/>
                <a:ea typeface="+mn-ea"/>
                <a:cs typeface="+mn-cs"/>
              </a:rPr>
              <a:t>n</a:t>
            </a:r>
            <a:r>
              <a:rPr lang="en-US" sz="1200" b="0" i="0" kern="1200" baseline="0" dirty="0" smtClean="0">
                <a:solidFill>
                  <a:schemeClr val="tx1"/>
                </a:solidFill>
                <a:latin typeface="+mn-lt"/>
                <a:ea typeface="+mn-ea"/>
                <a:cs typeface="+mn-cs"/>
              </a:rPr>
              <a:t> – 1)/ (r- 1)</a:t>
            </a:r>
            <a:endParaRPr lang="en-US"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 mathematics, a monotonic function (or monotone function) is a function between ordered sets that preserves or reverses the given order. This concept first arose in calculus, and was later generalized to the more abstract setting of order theory.</a:t>
            </a:r>
          </a:p>
          <a:p>
            <a:endParaRPr lang="en-US" dirty="0" smtClean="0"/>
          </a:p>
          <a:p>
            <a:r>
              <a:rPr lang="en-US" dirty="0" smtClean="0"/>
              <a:t>In mathematics, a polynomial is an expression consisting of variables (or </a:t>
            </a:r>
            <a:r>
              <a:rPr lang="en-US" dirty="0" err="1" smtClean="0"/>
              <a:t>indeterminates</a:t>
            </a:r>
            <a:r>
              <a:rPr lang="en-US" dirty="0" smtClean="0"/>
              <a:t>) and coefficients, that involves only the operations of addition, subtraction, multiplication, and non-negative integer exponents. An example of a polynomial of a single indeterminate x is x</a:t>
            </a:r>
            <a:r>
              <a:rPr lang="en-US" baseline="30000" dirty="0" smtClean="0"/>
              <a:t>2</a:t>
            </a:r>
            <a:r>
              <a:rPr lang="en-US" dirty="0" smtClean="0"/>
              <a:t> − 4x + 7. An example in three variables is x</a:t>
            </a:r>
            <a:r>
              <a:rPr lang="en-US" baseline="30000" dirty="0" smtClean="0"/>
              <a:t>3</a:t>
            </a:r>
            <a:r>
              <a:rPr lang="en-US" dirty="0" smtClean="0"/>
              <a:t> + 2xyz</a:t>
            </a:r>
            <a:r>
              <a:rPr lang="en-US" baseline="30000" dirty="0" smtClean="0"/>
              <a:t>2</a:t>
            </a:r>
            <a:r>
              <a:rPr lang="en-US" dirty="0" smtClean="0"/>
              <a:t> − </a:t>
            </a:r>
            <a:r>
              <a:rPr lang="en-US" dirty="0" err="1" smtClean="0"/>
              <a:t>yz</a:t>
            </a:r>
            <a:r>
              <a:rPr lang="en-US" dirty="0" smtClean="0"/>
              <a:t> + 1.</a:t>
            </a:r>
          </a:p>
          <a:p>
            <a:endParaRPr lang="en-US" dirty="0"/>
          </a:p>
        </p:txBody>
      </p:sp>
      <p:sp>
        <p:nvSpPr>
          <p:cNvPr id="4" name="Slide Number Placeholder 3"/>
          <p:cNvSpPr>
            <a:spLocks noGrp="1"/>
          </p:cNvSpPr>
          <p:nvPr>
            <p:ph type="sldNum" sz="quarter" idx="10"/>
          </p:nvPr>
        </p:nvSpPr>
        <p:spPr/>
        <p:txBody>
          <a:bodyPr/>
          <a:lstStyle/>
          <a:p>
            <a:fld id="{B8546992-2F10-4255-BD41-AEAB371E1F39}" type="slidenum">
              <a:rPr lang="en-IN" smtClean="0"/>
              <a:pPr/>
              <a:t>39</a:t>
            </a:fld>
            <a:endParaRPr lang="en-IN"/>
          </a:p>
        </p:txBody>
      </p:sp>
    </p:spTree>
    <p:extLst>
      <p:ext uri="{BB962C8B-B14F-4D97-AF65-F5344CB8AC3E}">
        <p14:creationId xmlns:p14="http://schemas.microsoft.com/office/powerpoint/2010/main" val="1958330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d6b032000d_2_3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7" name="Google Shape;747;gd6b032000d_2_3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8" name="Google Shape;748;gd6b032000d_2_3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6"/>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46"/>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46"/>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46"/>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0" name="Google Shape;20;p46"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grpSp>
        <p:nvGrpSpPr>
          <p:cNvPr id="21" name="Google Shape;21;p46"/>
          <p:cNvGrpSpPr/>
          <p:nvPr/>
        </p:nvGrpSpPr>
        <p:grpSpPr>
          <a:xfrm>
            <a:off x="-76200" y="5257800"/>
            <a:ext cx="2209800" cy="685800"/>
            <a:chOff x="76200" y="2209800"/>
            <a:chExt cx="2209800" cy="685800"/>
          </a:xfrm>
        </p:grpSpPr>
        <p:sp>
          <p:nvSpPr>
            <p:cNvPr id="22" name="Google Shape;22;p46"/>
            <p:cNvSpPr txBox="1"/>
            <p:nvPr/>
          </p:nvSpPr>
          <p:spPr>
            <a:xfrm>
              <a:off x="76200" y="2209800"/>
              <a:ext cx="2209800"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a:p>
          </p:txBody>
        </p:sp>
        <p:sp>
          <p:nvSpPr>
            <p:cNvPr id="23" name="Google Shape;23;p46"/>
            <p:cNvSpPr txBox="1"/>
            <p:nvPr/>
          </p:nvSpPr>
          <p:spPr>
            <a:xfrm>
              <a:off x="228600" y="2664768"/>
              <a:ext cx="1905000"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0" i="0" u="none" strike="noStrike" cap="none">
                  <a:solidFill>
                    <a:srgbClr val="FFFFFF"/>
                  </a:solidFill>
                  <a:latin typeface="Arial"/>
                  <a:ea typeface="Arial"/>
                  <a:cs typeface="Arial"/>
                  <a:sym typeface="Arial"/>
                </a:rPr>
                <a:t>Pilani | Dubai | Goa | Hyderabad</a:t>
              </a:r>
              <a:endParaRPr sz="900" b="0" i="0" u="none" strike="noStrike" cap="none">
                <a:solidFill>
                  <a:srgbClr val="FFFFFF"/>
                </a:solidFill>
                <a:latin typeface="Arial"/>
                <a:ea typeface="Arial"/>
                <a:cs typeface="Arial"/>
                <a:sym typeface="Arial"/>
              </a:endParaRPr>
            </a:p>
          </p:txBody>
        </p:sp>
      </p:grpSp>
      <p:sp>
        <p:nvSpPr>
          <p:cNvPr id="24" name="Google Shape;24;p46"/>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46"/>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6"/>
          <p:cNvSpPr txBox="1">
            <a:spLocks noGrp="1"/>
          </p:cNvSpPr>
          <p:nvPr>
            <p:ph type="sldNum" idx="12"/>
          </p:nvPr>
        </p:nvSpPr>
        <p:spPr>
          <a:xfrm>
            <a:off x="7315200" y="6340475"/>
            <a:ext cx="1828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73"/>
        <p:cNvGrpSpPr/>
        <p:nvPr/>
      </p:nvGrpSpPr>
      <p:grpSpPr>
        <a:xfrm>
          <a:off x="0" y="0"/>
          <a:ext cx="0" cy="0"/>
          <a:chOff x="0" y="0"/>
          <a:chExt cx="0" cy="0"/>
        </a:xfrm>
      </p:grpSpPr>
      <p:sp>
        <p:nvSpPr>
          <p:cNvPr id="174" name="Google Shape;174;p56"/>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5" name="Google Shape;175;p56"/>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76" name="Google Shape;176;p56"/>
          <p:cNvGrpSpPr/>
          <p:nvPr/>
        </p:nvGrpSpPr>
        <p:grpSpPr>
          <a:xfrm rot="5400000">
            <a:off x="5006340" y="2567940"/>
            <a:ext cx="5181600" cy="45719"/>
            <a:chOff x="1905000" y="6553200"/>
            <a:chExt cx="7010400" cy="45719"/>
          </a:xfrm>
        </p:grpSpPr>
        <p:sp>
          <p:nvSpPr>
            <p:cNvPr id="177" name="Google Shape;177;p56"/>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56"/>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56"/>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80" name="Google Shape;180;p56" descr="Picture 7.png"/>
          <p:cNvPicPr preferRelativeResize="0"/>
          <p:nvPr/>
        </p:nvPicPr>
        <p:blipFill rotWithShape="1">
          <a:blip r:embed="rId2">
            <a:alphaModFix/>
          </a:blip>
          <a:srcRect l="1923" b="5335"/>
          <a:stretch/>
        </p:blipFill>
        <p:spPr>
          <a:xfrm rot="5400000">
            <a:off x="-758715" y="1131248"/>
            <a:ext cx="2193193" cy="692697"/>
          </a:xfrm>
          <a:prstGeom prst="rect">
            <a:avLst/>
          </a:prstGeom>
          <a:noFill/>
          <a:ln>
            <a:noFill/>
          </a:ln>
        </p:spPr>
      </p:pic>
      <p:sp>
        <p:nvSpPr>
          <p:cNvPr id="181" name="Google Shape;181;p56"/>
          <p:cNvSpPr txBox="1"/>
          <p:nvPr/>
        </p:nvSpPr>
        <p:spPr>
          <a:xfrm rot="5400000">
            <a:off x="-2794428" y="3808884"/>
            <a:ext cx="5867400" cy="2308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00" b="1">
                <a:solidFill>
                  <a:srgbClr val="101141"/>
                </a:solidFill>
                <a:latin typeface="Arial"/>
                <a:ea typeface="Arial"/>
                <a:cs typeface="Arial"/>
                <a:sym typeface="Arial"/>
              </a:rPr>
              <a:t>BITS </a:t>
            </a:r>
            <a:r>
              <a:rPr lang="en-US" sz="900">
                <a:solidFill>
                  <a:srgbClr val="101141"/>
                </a:solidFill>
                <a:latin typeface="Arial"/>
                <a:ea typeface="Arial"/>
                <a:cs typeface="Arial"/>
                <a:sym typeface="Arial"/>
              </a:rPr>
              <a:t>Pilani, Deemed to be University under Section 3 of UGC Act, 1956</a:t>
            </a:r>
            <a:endParaRPr sz="900">
              <a:solidFill>
                <a:srgbClr val="10114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339"/>
        <p:cNvGrpSpPr/>
        <p:nvPr/>
      </p:nvGrpSpPr>
      <p:grpSpPr>
        <a:xfrm>
          <a:off x="0" y="0"/>
          <a:ext cx="0" cy="0"/>
          <a:chOff x="0" y="0"/>
          <a:chExt cx="0" cy="0"/>
        </a:xfrm>
      </p:grpSpPr>
      <p:sp>
        <p:nvSpPr>
          <p:cNvPr id="340" name="Google Shape;340;p50"/>
          <p:cNvSpPr txBox="1">
            <a:spLocks noGrp="1"/>
          </p:cNvSpPr>
          <p:nvPr>
            <p:ph type="title"/>
          </p:nvPr>
        </p:nvSpPr>
        <p:spPr>
          <a:xfrm>
            <a:off x="395536" y="274638"/>
            <a:ext cx="6120680" cy="850106"/>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1" name="Google Shape;341;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2" name="Google Shape;342;p50"/>
          <p:cNvSpPr txBox="1">
            <a:spLocks noGrp="1"/>
          </p:cNvSpPr>
          <p:nvPr>
            <p:ph type="ftr" idx="11"/>
          </p:nvPr>
        </p:nvSpPr>
        <p:spPr>
          <a:xfrm>
            <a:off x="2195736" y="6237312"/>
            <a:ext cx="4392488"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3" name="Google Shape;343;p50"/>
          <p:cNvSpPr txBox="1">
            <a:spLocks noGrp="1"/>
          </p:cNvSpPr>
          <p:nvPr>
            <p:ph type="sldNum" idx="12"/>
          </p:nvPr>
        </p:nvSpPr>
        <p:spPr>
          <a:xfrm>
            <a:off x="8532440" y="6237312"/>
            <a:ext cx="611560" cy="29311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p:txBody>
          <a:bodyPr lIns="0" tIns="0" rIns="0" bIns="0"/>
          <a:lstStyle>
            <a:lvl1pPr>
              <a:defRPr sz="1200" b="1" i="0">
                <a:solidFill>
                  <a:srgbClr val="006FC0"/>
                </a:solidFill>
                <a:latin typeface="Arial"/>
                <a:cs typeface="Arial"/>
              </a:defRPr>
            </a:lvl1pPr>
          </a:lstStyle>
          <a:p>
            <a:pPr marL="12700">
              <a:lnSpc>
                <a:spcPts val="1430"/>
              </a:lnSpc>
            </a:pPr>
            <a:r>
              <a:rPr lang="en-US" spc="-5" smtClean="0"/>
              <a:t>Data Structures and Algorithms Design</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12700">
              <a:lnSpc>
                <a:spcPts val="1430"/>
              </a:lnSpc>
            </a:pPr>
            <a:r>
              <a:rPr spc="-5" dirty="0"/>
              <a:t>Page</a:t>
            </a:r>
            <a:r>
              <a:rPr spc="-60" dirty="0"/>
              <a:t> </a:t>
            </a:r>
            <a:fld id="{81D60167-4931-47E6-BA6A-407CBD079E47}" type="slidenum">
              <a:rPr dirty="0"/>
              <a:pPr marL="12700">
                <a:lnSpc>
                  <a:spcPts val="1430"/>
                </a:lnSpc>
              </a:pPr>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1" i="1">
                <a:solidFill>
                  <a:schemeClr val="tx1"/>
                </a:solidFill>
                <a:latin typeface="Times New Roman"/>
                <a:cs typeface="Times New Roman"/>
              </a:defRPr>
            </a:lvl1pPr>
          </a:lstStyle>
          <a:p>
            <a:endParaRPr/>
          </a:p>
        </p:txBody>
      </p:sp>
      <p:sp>
        <p:nvSpPr>
          <p:cNvPr id="5" name="Holder 5"/>
          <p:cNvSpPr>
            <a:spLocks noGrp="1"/>
          </p:cNvSpPr>
          <p:nvPr>
            <p:ph type="dt" sz="half" idx="6"/>
          </p:nvPr>
        </p:nvSpPr>
        <p:spPr/>
        <p:txBody>
          <a:bodyPr lIns="0" tIns="0" rIns="0" bIns="0"/>
          <a:lstStyle>
            <a:lvl1pPr>
              <a:defRPr sz="1200" b="1" i="0">
                <a:solidFill>
                  <a:srgbClr val="006FC0"/>
                </a:solidFill>
                <a:latin typeface="Arial"/>
                <a:cs typeface="Arial"/>
              </a:defRPr>
            </a:lvl1pPr>
          </a:lstStyle>
          <a:p>
            <a:pPr marL="12700">
              <a:lnSpc>
                <a:spcPts val="1430"/>
              </a:lnSpc>
            </a:pPr>
            <a:r>
              <a:rPr lang="en-US" spc="-5" smtClean="0"/>
              <a:t>Data Structures and Algorithms Design</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12700">
              <a:lnSpc>
                <a:spcPts val="1430"/>
              </a:lnSpc>
            </a:pPr>
            <a:r>
              <a:rPr spc="-5" dirty="0"/>
              <a:t>Page</a:t>
            </a:r>
            <a:r>
              <a:rPr spc="-60" dirty="0"/>
              <a:t> </a:t>
            </a:r>
            <a:fld id="{81D60167-4931-47E6-BA6A-407CBD079E47}" type="slidenum">
              <a:rPr dirty="0"/>
              <a:pPr marL="12700">
                <a:lnSpc>
                  <a:spcPts val="1430"/>
                </a:lnSpc>
              </a:pPr>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Times New Roman"/>
                <a:cs typeface="Times New Roman"/>
              </a:defRPr>
            </a:lvl1pPr>
          </a:lstStyle>
          <a:p>
            <a:endParaRPr/>
          </a:p>
        </p:txBody>
      </p:sp>
      <p:sp>
        <p:nvSpPr>
          <p:cNvPr id="3" name="Holder 3"/>
          <p:cNvSpPr>
            <a:spLocks noGrp="1"/>
          </p:cNvSpPr>
          <p:nvPr>
            <p:ph sz="half" idx="2"/>
          </p:nvPr>
        </p:nvSpPr>
        <p:spPr>
          <a:xfrm>
            <a:off x="459740" y="1453642"/>
            <a:ext cx="2997835" cy="4110990"/>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defRPr sz="1200" b="1" i="0">
                <a:solidFill>
                  <a:srgbClr val="006FC0"/>
                </a:solidFill>
                <a:latin typeface="Arial"/>
                <a:cs typeface="Arial"/>
              </a:defRPr>
            </a:lvl1pPr>
          </a:lstStyle>
          <a:p>
            <a:pPr marL="12700">
              <a:lnSpc>
                <a:spcPts val="1430"/>
              </a:lnSpc>
            </a:pPr>
            <a:r>
              <a:rPr lang="en-US" spc="-5" smtClean="0"/>
              <a:t>Data Structures and Algorithms Design</a:t>
            </a:r>
            <a:endParaRPr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12700">
              <a:lnSpc>
                <a:spcPts val="1430"/>
              </a:lnSpc>
            </a:pPr>
            <a:r>
              <a:rPr spc="-5" dirty="0"/>
              <a:t>Page</a:t>
            </a:r>
            <a:r>
              <a:rPr spc="-60" dirty="0"/>
              <a:t> </a:t>
            </a:r>
            <a:fld id="{81D60167-4931-47E6-BA6A-407CBD079E47}" type="slidenum">
              <a:rPr dirty="0"/>
              <a:pPr marL="12700">
                <a:lnSpc>
                  <a:spcPts val="1430"/>
                </a:lnSpc>
              </a:pPr>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Times New Roman"/>
                <a:cs typeface="Times New Roman"/>
              </a:defRPr>
            </a:lvl1pPr>
          </a:lstStyle>
          <a:p>
            <a:endParaRPr/>
          </a:p>
        </p:txBody>
      </p:sp>
      <p:sp>
        <p:nvSpPr>
          <p:cNvPr id="4" name="Holder 4"/>
          <p:cNvSpPr>
            <a:spLocks noGrp="1"/>
          </p:cNvSpPr>
          <p:nvPr>
            <p:ph type="dt" sz="half" idx="6"/>
          </p:nvPr>
        </p:nvSpPr>
        <p:spPr/>
        <p:txBody>
          <a:bodyPr lIns="0" tIns="0" rIns="0" bIns="0"/>
          <a:lstStyle>
            <a:lvl1pPr>
              <a:defRPr sz="1200" b="1" i="0">
                <a:solidFill>
                  <a:srgbClr val="006FC0"/>
                </a:solidFill>
                <a:latin typeface="Arial"/>
                <a:cs typeface="Arial"/>
              </a:defRPr>
            </a:lvl1pPr>
          </a:lstStyle>
          <a:p>
            <a:pPr marL="12700">
              <a:lnSpc>
                <a:spcPts val="1430"/>
              </a:lnSpc>
            </a:pPr>
            <a:r>
              <a:rPr lang="en-US" spc="-5" smtClean="0"/>
              <a:t>Data Structures and Algorithms Design</a:t>
            </a:r>
            <a:endParaRPr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12700">
              <a:lnSpc>
                <a:spcPts val="1430"/>
              </a:lnSpc>
            </a:pPr>
            <a:r>
              <a:rPr spc="-5" dirty="0"/>
              <a:t>Page</a:t>
            </a:r>
            <a:r>
              <a:rPr spc="-60" dirty="0"/>
              <a:t> </a:t>
            </a:r>
            <a:fld id="{81D60167-4931-47E6-BA6A-407CBD079E47}" type="slidenum">
              <a:rPr dirty="0"/>
              <a:pPr marL="12700">
                <a:lnSpc>
                  <a:spcPts val="1430"/>
                </a:lnSpc>
              </a:pPr>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defRPr sz="1200" b="1" i="0">
                <a:solidFill>
                  <a:srgbClr val="006FC0"/>
                </a:solidFill>
                <a:latin typeface="Arial"/>
                <a:cs typeface="Arial"/>
              </a:defRPr>
            </a:lvl1pPr>
          </a:lstStyle>
          <a:p>
            <a:pPr marL="12700">
              <a:lnSpc>
                <a:spcPts val="1430"/>
              </a:lnSpc>
            </a:pPr>
            <a:r>
              <a:rPr lang="en-US" spc="-5" smtClean="0"/>
              <a:t>Data Structures and Algorithms Design</a:t>
            </a:r>
            <a:endParaRPr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12700">
              <a:lnSpc>
                <a:spcPts val="1430"/>
              </a:lnSpc>
            </a:pPr>
            <a:r>
              <a:rPr spc="-5" dirty="0"/>
              <a:t>Page</a:t>
            </a:r>
            <a:r>
              <a:rPr spc="-60" dirty="0"/>
              <a:t> </a:t>
            </a:r>
            <a:fld id="{81D60167-4931-47E6-BA6A-407CBD079E47}" type="slidenum">
              <a:rPr dirty="0"/>
              <a:pPr marL="12700">
                <a:lnSpc>
                  <a:spcPts val="1430"/>
                </a:lnSpc>
              </a:pPr>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9"/>
            <a:ext cx="8229600" cy="3176254"/>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3"/>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1" y="-1"/>
            <a:ext cx="2193193" cy="692697"/>
          </a:xfrm>
          <a:prstGeom prst="rect">
            <a:avLst/>
          </a:prstGeom>
        </p:spPr>
      </p:pic>
      <p:grpSp>
        <p:nvGrpSpPr>
          <p:cNvPr id="9" name="Group 18"/>
          <p:cNvGrpSpPr/>
          <p:nvPr userDrawn="1"/>
        </p:nvGrpSpPr>
        <p:grpSpPr>
          <a:xfrm>
            <a:off x="2133600" y="6558114"/>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22"/>
          <p:cNvGrpSpPr/>
          <p:nvPr userDrawn="1"/>
        </p:nvGrpSpPr>
        <p:grpSpPr>
          <a:xfrm>
            <a:off x="0" y="1295402"/>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117262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a:xfrm>
            <a:off x="457200" y="6356352"/>
            <a:ext cx="2133600" cy="184666"/>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a:xfrm>
            <a:off x="3124200" y="6356352"/>
            <a:ext cx="2895600" cy="365125"/>
          </a:xfrm>
          <a:prstGeom prst="rect">
            <a:avLst/>
          </a:prstGeom>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3"/>
            <a:ext cx="2133600" cy="184666"/>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957641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pSp>
        <p:nvGrpSpPr>
          <p:cNvPr id="2" name="Group 11"/>
          <p:cNvGrpSpPr>
            <a:grpSpLocks/>
          </p:cNvGrpSpPr>
          <p:nvPr userDrawn="1"/>
        </p:nvGrpSpPr>
        <p:grpSpPr bwMode="auto">
          <a:xfrm>
            <a:off x="2084388" y="6550025"/>
            <a:ext cx="7059612" cy="49213"/>
            <a:chOff x="2083888" y="6550671"/>
            <a:chExt cx="7060112" cy="48665"/>
          </a:xfrm>
        </p:grpSpPr>
        <p:sp>
          <p:nvSpPr>
            <p:cNvPr id="5" name="Rectangle 4"/>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8"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4" name="Group 18"/>
          <p:cNvGrpSpPr>
            <a:grpSpLocks/>
          </p:cNvGrpSpPr>
          <p:nvPr userDrawn="1"/>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grpSp>
        <p:nvGrpSpPr>
          <p:cNvPr id="9" name="Group 22"/>
          <p:cNvGrpSpPr>
            <a:grpSpLocks/>
          </p:cNvGrpSpPr>
          <p:nvPr userDrawn="1"/>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0" spc="-150" baseline="0">
                <a:solidFill>
                  <a:srgbClr val="C00000"/>
                </a:solidFill>
                <a:latin typeface="Times New Roman" panose="02020603050405020304" pitchFamily="18" charset="0"/>
                <a:cs typeface="Times New Roman" panose="02020603050405020304" pitchFamily="18" charset="0"/>
              </a:defRPr>
            </a:lvl1pPr>
          </a:lstStyle>
          <a:p>
            <a:pPr lvl="0"/>
            <a:r>
              <a:rPr lang="en-US" dirty="0" smtClean="0"/>
              <a:t>Click to edit Master text styles</a:t>
            </a:r>
          </a:p>
        </p:txBody>
      </p:sp>
      <p:sp>
        <p:nvSpPr>
          <p:cNvPr id="17" name="Date Placeholder 1"/>
          <p:cNvSpPr>
            <a:spLocks noGrp="1"/>
          </p:cNvSpPr>
          <p:nvPr>
            <p:ph type="dt" sz="half" idx="11"/>
          </p:nvPr>
        </p:nvSpPr>
        <p:spPr>
          <a:xfrm>
            <a:off x="139700" y="6602413"/>
            <a:ext cx="1944688" cy="255587"/>
          </a:xfrm>
        </p:spPr>
        <p:txBody>
          <a:bodyPr/>
          <a:lstStyle>
            <a:lvl1pPr>
              <a:defRPr/>
            </a:lvl1pPr>
          </a:lstStyle>
          <a:p>
            <a:pPr>
              <a:defRPr/>
            </a:pPr>
            <a:fld id="{6BBA64A0-8DDE-4CDB-96F1-3B775CF8FCB1}" type="datetime1">
              <a:rPr lang="en-US"/>
              <a:pPr>
                <a:defRPr/>
              </a:pPr>
              <a:t>10/24/2021</a:t>
            </a:fld>
            <a:endParaRPr lang="en-US"/>
          </a:p>
        </p:txBody>
      </p:sp>
      <p:sp>
        <p:nvSpPr>
          <p:cNvPr id="18" name="Footer Placeholder 16"/>
          <p:cNvSpPr>
            <a:spLocks noGrp="1"/>
          </p:cNvSpPr>
          <p:nvPr>
            <p:ph type="ftr" sz="quarter" idx="12"/>
          </p:nvPr>
        </p:nvSpPr>
        <p:spPr>
          <a:xfrm>
            <a:off x="2468563" y="6569075"/>
            <a:ext cx="4262437" cy="288925"/>
          </a:xfrm>
          <a:prstGeom prst="rect">
            <a:avLst/>
          </a:prstGeom>
        </p:spPr>
        <p:txBody>
          <a:bodyPr/>
          <a:lstStyle>
            <a:lvl1pPr>
              <a:defRPr b="1">
                <a:solidFill>
                  <a:srgbClr val="0070C0"/>
                </a:solidFill>
              </a:defRPr>
            </a:lvl1pPr>
          </a:lstStyle>
          <a:p>
            <a:pPr>
              <a:defRPr/>
            </a:pPr>
            <a:r>
              <a:rPr lang="en-IN"/>
              <a:t>Data Structures and Algorithms Design</a:t>
            </a:r>
            <a:endParaRPr lang="en-US"/>
          </a:p>
        </p:txBody>
      </p:sp>
      <p:sp>
        <p:nvSpPr>
          <p:cNvPr id="19" name="Slide Number Placeholder 17"/>
          <p:cNvSpPr>
            <a:spLocks noGrp="1"/>
          </p:cNvSpPr>
          <p:nvPr>
            <p:ph type="sldNum" sz="quarter" idx="13"/>
          </p:nvPr>
        </p:nvSpPr>
        <p:spPr>
          <a:xfrm>
            <a:off x="7010400" y="6569075"/>
            <a:ext cx="2133600" cy="288925"/>
          </a:xfrm>
        </p:spPr>
        <p:txBody>
          <a:bodyPr/>
          <a:lstStyle>
            <a:lvl1pPr>
              <a:defRPr/>
            </a:lvl1pPr>
          </a:lstStyle>
          <a:p>
            <a:r>
              <a:rPr lang="en-US" altLang="en-US"/>
              <a:t> Page </a:t>
            </a:r>
            <a:fld id="{25C5B6BE-870E-4534-8E7C-4CF6C0329207}" type="slidenum">
              <a:rPr lang="en-US" altLang="en-US"/>
              <a:pPr/>
              <a:t>‹#›</a:t>
            </a:fld>
            <a:endParaRPr lang="en-US"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pSp>
        <p:nvGrpSpPr>
          <p:cNvPr id="2" name="Group 11"/>
          <p:cNvGrpSpPr>
            <a:grpSpLocks/>
          </p:cNvGrpSpPr>
          <p:nvPr userDrawn="1"/>
        </p:nvGrpSpPr>
        <p:grpSpPr bwMode="auto">
          <a:xfrm>
            <a:off x="2084388" y="6550025"/>
            <a:ext cx="7059612" cy="49213"/>
            <a:chOff x="2083888" y="6550671"/>
            <a:chExt cx="7060112" cy="48665"/>
          </a:xfrm>
        </p:grpSpPr>
        <p:sp>
          <p:nvSpPr>
            <p:cNvPr id="5" name="Rectangle 4"/>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8"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4" name="Group 18"/>
          <p:cNvGrpSpPr>
            <a:grpSpLocks/>
          </p:cNvGrpSpPr>
          <p:nvPr userDrawn="1"/>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grpSp>
        <p:nvGrpSpPr>
          <p:cNvPr id="9" name="Group 22"/>
          <p:cNvGrpSpPr>
            <a:grpSpLocks/>
          </p:cNvGrpSpPr>
          <p:nvPr userDrawn="1"/>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0" spc="-150" baseline="0">
                <a:solidFill>
                  <a:srgbClr val="C00000"/>
                </a:solidFill>
                <a:latin typeface="Times New Roman" panose="02020603050405020304" pitchFamily="18" charset="0"/>
                <a:cs typeface="Times New Roman" panose="02020603050405020304" pitchFamily="18" charset="0"/>
              </a:defRPr>
            </a:lvl1pPr>
          </a:lstStyle>
          <a:p>
            <a:pPr lvl="0"/>
            <a:r>
              <a:rPr lang="en-US" dirty="0" smtClean="0"/>
              <a:t>Click to edit Master text styles</a:t>
            </a:r>
          </a:p>
        </p:txBody>
      </p:sp>
      <p:sp>
        <p:nvSpPr>
          <p:cNvPr id="17" name="Date Placeholder 1"/>
          <p:cNvSpPr>
            <a:spLocks noGrp="1"/>
          </p:cNvSpPr>
          <p:nvPr>
            <p:ph type="dt" sz="half" idx="11"/>
          </p:nvPr>
        </p:nvSpPr>
        <p:spPr>
          <a:xfrm>
            <a:off x="139700" y="6602413"/>
            <a:ext cx="1944688" cy="255587"/>
          </a:xfrm>
        </p:spPr>
        <p:txBody>
          <a:bodyPr/>
          <a:lstStyle>
            <a:lvl1pPr>
              <a:defRPr/>
            </a:lvl1pPr>
          </a:lstStyle>
          <a:p>
            <a:pPr>
              <a:defRPr/>
            </a:pPr>
            <a:fld id="{6BBA64A0-8DDE-4CDB-96F1-3B775CF8FCB1}" type="datetime1">
              <a:rPr lang="en-US"/>
              <a:pPr>
                <a:defRPr/>
              </a:pPr>
              <a:t>10/24/2021</a:t>
            </a:fld>
            <a:endParaRPr lang="en-US"/>
          </a:p>
        </p:txBody>
      </p:sp>
      <p:sp>
        <p:nvSpPr>
          <p:cNvPr id="18" name="Footer Placeholder 16"/>
          <p:cNvSpPr>
            <a:spLocks noGrp="1"/>
          </p:cNvSpPr>
          <p:nvPr>
            <p:ph type="ftr" sz="quarter" idx="12"/>
          </p:nvPr>
        </p:nvSpPr>
        <p:spPr>
          <a:xfrm>
            <a:off x="2468563" y="6569075"/>
            <a:ext cx="4262437" cy="288925"/>
          </a:xfrm>
          <a:prstGeom prst="rect">
            <a:avLst/>
          </a:prstGeom>
        </p:spPr>
        <p:txBody>
          <a:bodyPr/>
          <a:lstStyle>
            <a:lvl1pPr>
              <a:defRPr b="1">
                <a:solidFill>
                  <a:srgbClr val="0070C0"/>
                </a:solidFill>
              </a:defRPr>
            </a:lvl1pPr>
          </a:lstStyle>
          <a:p>
            <a:pPr>
              <a:defRPr/>
            </a:pPr>
            <a:r>
              <a:rPr lang="en-IN"/>
              <a:t>Data Structures and Algorithms Design</a:t>
            </a:r>
            <a:endParaRPr lang="en-US"/>
          </a:p>
        </p:txBody>
      </p:sp>
      <p:sp>
        <p:nvSpPr>
          <p:cNvPr id="19" name="Slide Number Placeholder 17"/>
          <p:cNvSpPr>
            <a:spLocks noGrp="1"/>
          </p:cNvSpPr>
          <p:nvPr>
            <p:ph type="sldNum" sz="quarter" idx="13"/>
          </p:nvPr>
        </p:nvSpPr>
        <p:spPr>
          <a:xfrm>
            <a:off x="7010400" y="6569075"/>
            <a:ext cx="2133600" cy="288925"/>
          </a:xfrm>
        </p:spPr>
        <p:txBody>
          <a:bodyPr/>
          <a:lstStyle>
            <a:lvl1pPr>
              <a:defRPr/>
            </a:lvl1pPr>
          </a:lstStyle>
          <a:p>
            <a:r>
              <a:rPr lang="en-US" altLang="en-US"/>
              <a:t> Page </a:t>
            </a:r>
            <a:fld id="{25C5B6BE-870E-4534-8E7C-4CF6C0329207}"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9"/>
        <p:cNvGrpSpPr/>
        <p:nvPr/>
      </p:nvGrpSpPr>
      <p:grpSpPr>
        <a:xfrm>
          <a:off x="0" y="0"/>
          <a:ext cx="0" cy="0"/>
          <a:chOff x="0" y="0"/>
          <a:chExt cx="0" cy="0"/>
        </a:xfrm>
      </p:grpSpPr>
      <p:pic>
        <p:nvPicPr>
          <p:cNvPr id="30" name="Google Shape;30;p47" descr="\\Server\D\jyoti\FI023_BITS_v1\styleguide img\IMG_5627_b.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1" name="Google Shape;31;p47"/>
          <p:cNvSpPr/>
          <p:nvPr/>
        </p:nvSpPr>
        <p:spPr>
          <a:xfrm>
            <a:off x="0" y="4282182"/>
            <a:ext cx="9144000" cy="2575818"/>
          </a:xfrm>
          <a:prstGeom prst="rect">
            <a:avLst/>
          </a:prstGeom>
          <a:solidFill>
            <a:schemeClr val="lt1"/>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2" name="Google Shape;32;p47" descr="Picture 7.png"/>
          <p:cNvPicPr preferRelativeResize="0"/>
          <p:nvPr/>
        </p:nvPicPr>
        <p:blipFill rotWithShape="1">
          <a:blip r:embed="rId3">
            <a:alphaModFix/>
          </a:blip>
          <a:srcRect l="1923" b="5335"/>
          <a:stretch/>
        </p:blipFill>
        <p:spPr>
          <a:xfrm>
            <a:off x="6629400" y="-1"/>
            <a:ext cx="2193193" cy="692697"/>
          </a:xfrm>
          <a:prstGeom prst="rect">
            <a:avLst/>
          </a:prstGeom>
          <a:noFill/>
          <a:ln>
            <a:noFill/>
          </a:ln>
        </p:spPr>
      </p:pic>
      <p:sp>
        <p:nvSpPr>
          <p:cNvPr id="33" name="Google Shape;33;p47"/>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47"/>
          <p:cNvSpPr/>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 name="Google Shape;35;p47"/>
          <p:cNvSpPr/>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47"/>
          <p:cNvSpPr/>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7" name="Google Shape;37;p47"/>
          <p:cNvGrpSpPr/>
          <p:nvPr/>
        </p:nvGrpSpPr>
        <p:grpSpPr>
          <a:xfrm>
            <a:off x="6858000" y="762000"/>
            <a:ext cx="2209800" cy="685800"/>
            <a:chOff x="76200" y="2209800"/>
            <a:chExt cx="2209800" cy="685800"/>
          </a:xfrm>
        </p:grpSpPr>
        <p:sp>
          <p:nvSpPr>
            <p:cNvPr id="38" name="Google Shape;38;p47"/>
            <p:cNvSpPr txBox="1"/>
            <p:nvPr/>
          </p:nvSpPr>
          <p:spPr>
            <a:xfrm>
              <a:off x="76200" y="2209800"/>
              <a:ext cx="2209800"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a:p>
          </p:txBody>
        </p:sp>
        <p:sp>
          <p:nvSpPr>
            <p:cNvPr id="39" name="Google Shape;39;p47"/>
            <p:cNvSpPr txBox="1"/>
            <p:nvPr/>
          </p:nvSpPr>
          <p:spPr>
            <a:xfrm>
              <a:off x="228600" y="2664768"/>
              <a:ext cx="1905000"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0" i="0" u="none" strike="noStrike" cap="none">
                  <a:solidFill>
                    <a:srgbClr val="FFFFFF"/>
                  </a:solidFill>
                  <a:latin typeface="Arial"/>
                  <a:ea typeface="Arial"/>
                  <a:cs typeface="Arial"/>
                  <a:sym typeface="Arial"/>
                </a:rPr>
                <a:t>Pilani | Dubai | Goa | Hyderabad</a:t>
              </a:r>
              <a:endParaRPr sz="900" b="0" i="0" u="none" strike="noStrike" cap="none">
                <a:solidFill>
                  <a:srgbClr val="FFFFFF"/>
                </a:solidFill>
                <a:latin typeface="Arial"/>
                <a:ea typeface="Arial"/>
                <a:cs typeface="Arial"/>
                <a:sym typeface="Arial"/>
              </a:endParaRPr>
            </a:p>
          </p:txBody>
        </p:sp>
      </p:grpSp>
      <p:sp>
        <p:nvSpPr>
          <p:cNvPr id="40" name="Google Shape;40;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7"/>
          <p:cNvSpPr txBox="1">
            <a:spLocks noGrp="1"/>
          </p:cNvSpPr>
          <p:nvPr>
            <p:ph type="sldNum" idx="12"/>
          </p:nvPr>
        </p:nvSpPr>
        <p:spPr>
          <a:xfrm>
            <a:off x="7010400" y="6313488"/>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pSp>
        <p:nvGrpSpPr>
          <p:cNvPr id="2" name="Group 11"/>
          <p:cNvGrpSpPr>
            <a:grpSpLocks/>
          </p:cNvGrpSpPr>
          <p:nvPr userDrawn="1"/>
        </p:nvGrpSpPr>
        <p:grpSpPr bwMode="auto">
          <a:xfrm>
            <a:off x="2084388" y="6550025"/>
            <a:ext cx="7059612" cy="49213"/>
            <a:chOff x="2083888" y="6550671"/>
            <a:chExt cx="7060112" cy="48665"/>
          </a:xfrm>
        </p:grpSpPr>
        <p:sp>
          <p:nvSpPr>
            <p:cNvPr id="5" name="Rectangle 4"/>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8"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4" name="Group 18"/>
          <p:cNvGrpSpPr>
            <a:grpSpLocks/>
          </p:cNvGrpSpPr>
          <p:nvPr userDrawn="1"/>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grpSp>
        <p:nvGrpSpPr>
          <p:cNvPr id="9" name="Group 22"/>
          <p:cNvGrpSpPr>
            <a:grpSpLocks/>
          </p:cNvGrpSpPr>
          <p:nvPr userDrawn="1"/>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0" spc="-150" baseline="0">
                <a:solidFill>
                  <a:srgbClr val="C00000"/>
                </a:solidFill>
                <a:latin typeface="Times New Roman" panose="02020603050405020304" pitchFamily="18" charset="0"/>
                <a:cs typeface="Times New Roman" panose="02020603050405020304" pitchFamily="18" charset="0"/>
              </a:defRPr>
            </a:lvl1pPr>
          </a:lstStyle>
          <a:p>
            <a:pPr lvl="0"/>
            <a:r>
              <a:rPr lang="en-US" dirty="0" smtClean="0"/>
              <a:t>Click to edit Master text styles</a:t>
            </a:r>
          </a:p>
        </p:txBody>
      </p:sp>
      <p:sp>
        <p:nvSpPr>
          <p:cNvPr id="17" name="Date Placeholder 1"/>
          <p:cNvSpPr>
            <a:spLocks noGrp="1"/>
          </p:cNvSpPr>
          <p:nvPr>
            <p:ph type="dt" sz="half" idx="11"/>
          </p:nvPr>
        </p:nvSpPr>
        <p:spPr>
          <a:xfrm>
            <a:off x="139700" y="6602413"/>
            <a:ext cx="1944688" cy="255587"/>
          </a:xfrm>
        </p:spPr>
        <p:txBody>
          <a:bodyPr/>
          <a:lstStyle>
            <a:lvl1pPr>
              <a:defRPr/>
            </a:lvl1pPr>
          </a:lstStyle>
          <a:p>
            <a:pPr>
              <a:defRPr/>
            </a:pPr>
            <a:fld id="{6BBA64A0-8DDE-4CDB-96F1-3B775CF8FCB1}" type="datetime1">
              <a:rPr lang="en-US"/>
              <a:pPr>
                <a:defRPr/>
              </a:pPr>
              <a:t>10/24/2021</a:t>
            </a:fld>
            <a:endParaRPr lang="en-US"/>
          </a:p>
        </p:txBody>
      </p:sp>
      <p:sp>
        <p:nvSpPr>
          <p:cNvPr id="18" name="Footer Placeholder 16"/>
          <p:cNvSpPr>
            <a:spLocks noGrp="1"/>
          </p:cNvSpPr>
          <p:nvPr>
            <p:ph type="ftr" sz="quarter" idx="12"/>
          </p:nvPr>
        </p:nvSpPr>
        <p:spPr>
          <a:xfrm>
            <a:off x="2468563" y="6569075"/>
            <a:ext cx="4262437" cy="288925"/>
          </a:xfrm>
          <a:prstGeom prst="rect">
            <a:avLst/>
          </a:prstGeom>
        </p:spPr>
        <p:txBody>
          <a:bodyPr/>
          <a:lstStyle>
            <a:lvl1pPr>
              <a:defRPr b="1">
                <a:solidFill>
                  <a:srgbClr val="0070C0"/>
                </a:solidFill>
              </a:defRPr>
            </a:lvl1pPr>
          </a:lstStyle>
          <a:p>
            <a:pPr>
              <a:defRPr/>
            </a:pPr>
            <a:r>
              <a:rPr lang="en-IN"/>
              <a:t>Data Structures and Algorithms Design</a:t>
            </a:r>
            <a:endParaRPr lang="en-US"/>
          </a:p>
        </p:txBody>
      </p:sp>
      <p:sp>
        <p:nvSpPr>
          <p:cNvPr id="19" name="Slide Number Placeholder 17"/>
          <p:cNvSpPr>
            <a:spLocks noGrp="1"/>
          </p:cNvSpPr>
          <p:nvPr>
            <p:ph type="sldNum" sz="quarter" idx="13"/>
          </p:nvPr>
        </p:nvSpPr>
        <p:spPr>
          <a:xfrm>
            <a:off x="7010400" y="6569075"/>
            <a:ext cx="2133600" cy="288925"/>
          </a:xfrm>
        </p:spPr>
        <p:txBody>
          <a:bodyPr/>
          <a:lstStyle>
            <a:lvl1pPr>
              <a:defRPr/>
            </a:lvl1pPr>
          </a:lstStyle>
          <a:p>
            <a:r>
              <a:rPr lang="en-US" altLang="en-US"/>
              <a:t> Page </a:t>
            </a:r>
            <a:fld id="{25C5B6BE-870E-4534-8E7C-4CF6C0329207}" type="slidenum">
              <a:rPr lang="en-US" altLang="en-US"/>
              <a:pPr/>
              <a:t>‹#›</a:t>
            </a:fld>
            <a:endParaRPr lang="en-US"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grpSp>
        <p:nvGrpSpPr>
          <p:cNvPr id="2" name="Group 11"/>
          <p:cNvGrpSpPr>
            <a:grpSpLocks/>
          </p:cNvGrpSpPr>
          <p:nvPr userDrawn="1"/>
        </p:nvGrpSpPr>
        <p:grpSpPr bwMode="auto">
          <a:xfrm>
            <a:off x="2084388" y="6550025"/>
            <a:ext cx="7059612" cy="49213"/>
            <a:chOff x="2083888" y="6550671"/>
            <a:chExt cx="7060112" cy="48665"/>
          </a:xfrm>
        </p:grpSpPr>
        <p:sp>
          <p:nvSpPr>
            <p:cNvPr id="5" name="Rectangle 4"/>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8"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4" name="Group 18"/>
          <p:cNvGrpSpPr>
            <a:grpSpLocks/>
          </p:cNvGrpSpPr>
          <p:nvPr userDrawn="1"/>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grpSp>
        <p:nvGrpSpPr>
          <p:cNvPr id="9" name="Group 22"/>
          <p:cNvGrpSpPr>
            <a:grpSpLocks/>
          </p:cNvGrpSpPr>
          <p:nvPr userDrawn="1"/>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0" spc="-150" baseline="0">
                <a:solidFill>
                  <a:srgbClr val="C00000"/>
                </a:solidFill>
                <a:latin typeface="Times New Roman" panose="02020603050405020304" pitchFamily="18" charset="0"/>
                <a:cs typeface="Times New Roman" panose="02020603050405020304" pitchFamily="18" charset="0"/>
              </a:defRPr>
            </a:lvl1pPr>
          </a:lstStyle>
          <a:p>
            <a:pPr lvl="0"/>
            <a:r>
              <a:rPr lang="en-US" dirty="0" smtClean="0"/>
              <a:t>Click to edit Master text styles</a:t>
            </a:r>
          </a:p>
        </p:txBody>
      </p:sp>
      <p:sp>
        <p:nvSpPr>
          <p:cNvPr id="17" name="Date Placeholder 1"/>
          <p:cNvSpPr>
            <a:spLocks noGrp="1"/>
          </p:cNvSpPr>
          <p:nvPr>
            <p:ph type="dt" sz="half" idx="11"/>
          </p:nvPr>
        </p:nvSpPr>
        <p:spPr>
          <a:xfrm>
            <a:off x="139700" y="6602413"/>
            <a:ext cx="1944688" cy="255587"/>
          </a:xfrm>
        </p:spPr>
        <p:txBody>
          <a:bodyPr/>
          <a:lstStyle>
            <a:lvl1pPr>
              <a:defRPr/>
            </a:lvl1pPr>
          </a:lstStyle>
          <a:p>
            <a:pPr>
              <a:defRPr/>
            </a:pPr>
            <a:fld id="{6BBA64A0-8DDE-4CDB-96F1-3B775CF8FCB1}" type="datetime1">
              <a:rPr lang="en-US"/>
              <a:pPr>
                <a:defRPr/>
              </a:pPr>
              <a:t>10/24/2021</a:t>
            </a:fld>
            <a:endParaRPr lang="en-US"/>
          </a:p>
        </p:txBody>
      </p:sp>
      <p:sp>
        <p:nvSpPr>
          <p:cNvPr id="18" name="Footer Placeholder 16"/>
          <p:cNvSpPr>
            <a:spLocks noGrp="1"/>
          </p:cNvSpPr>
          <p:nvPr>
            <p:ph type="ftr" sz="quarter" idx="12"/>
          </p:nvPr>
        </p:nvSpPr>
        <p:spPr>
          <a:xfrm>
            <a:off x="2468563" y="6569075"/>
            <a:ext cx="4262437" cy="288925"/>
          </a:xfrm>
          <a:prstGeom prst="rect">
            <a:avLst/>
          </a:prstGeom>
        </p:spPr>
        <p:txBody>
          <a:bodyPr/>
          <a:lstStyle>
            <a:lvl1pPr>
              <a:defRPr b="1">
                <a:solidFill>
                  <a:srgbClr val="0070C0"/>
                </a:solidFill>
              </a:defRPr>
            </a:lvl1pPr>
          </a:lstStyle>
          <a:p>
            <a:pPr>
              <a:defRPr/>
            </a:pPr>
            <a:r>
              <a:rPr lang="en-IN"/>
              <a:t>Data Structures and Algorithms Design</a:t>
            </a:r>
            <a:endParaRPr lang="en-US"/>
          </a:p>
        </p:txBody>
      </p:sp>
      <p:sp>
        <p:nvSpPr>
          <p:cNvPr id="19" name="Slide Number Placeholder 17"/>
          <p:cNvSpPr>
            <a:spLocks noGrp="1"/>
          </p:cNvSpPr>
          <p:nvPr>
            <p:ph type="sldNum" sz="quarter" idx="13"/>
          </p:nvPr>
        </p:nvSpPr>
        <p:spPr>
          <a:xfrm>
            <a:off x="7010400" y="6569075"/>
            <a:ext cx="2133600" cy="288925"/>
          </a:xfrm>
        </p:spPr>
        <p:txBody>
          <a:bodyPr/>
          <a:lstStyle>
            <a:lvl1pPr>
              <a:defRPr/>
            </a:lvl1pPr>
          </a:lstStyle>
          <a:p>
            <a:r>
              <a:rPr lang="en-US" altLang="en-US"/>
              <a:t> Page </a:t>
            </a:r>
            <a:fld id="{25C5B6BE-870E-4534-8E7C-4CF6C0329207}" type="slidenum">
              <a:rPr lang="en-US" altLang="en-US"/>
              <a:pPr/>
              <a:t>‹#›</a:t>
            </a:fld>
            <a:endParaRPr lang="en-US"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grpSp>
        <p:nvGrpSpPr>
          <p:cNvPr id="2" name="Group 11"/>
          <p:cNvGrpSpPr>
            <a:grpSpLocks/>
          </p:cNvGrpSpPr>
          <p:nvPr userDrawn="1"/>
        </p:nvGrpSpPr>
        <p:grpSpPr bwMode="auto">
          <a:xfrm>
            <a:off x="2084388" y="6550025"/>
            <a:ext cx="7059612" cy="49213"/>
            <a:chOff x="2083888" y="6550671"/>
            <a:chExt cx="7060112" cy="48665"/>
          </a:xfrm>
        </p:grpSpPr>
        <p:sp>
          <p:nvSpPr>
            <p:cNvPr id="5" name="Rectangle 4"/>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8"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4" name="Group 18"/>
          <p:cNvGrpSpPr>
            <a:grpSpLocks/>
          </p:cNvGrpSpPr>
          <p:nvPr userDrawn="1"/>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grpSp>
        <p:nvGrpSpPr>
          <p:cNvPr id="9" name="Group 22"/>
          <p:cNvGrpSpPr>
            <a:grpSpLocks/>
          </p:cNvGrpSpPr>
          <p:nvPr userDrawn="1"/>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0" spc="-150" baseline="0">
                <a:solidFill>
                  <a:srgbClr val="C00000"/>
                </a:solidFill>
                <a:latin typeface="Times New Roman" panose="02020603050405020304" pitchFamily="18" charset="0"/>
                <a:cs typeface="Times New Roman" panose="02020603050405020304" pitchFamily="18" charset="0"/>
              </a:defRPr>
            </a:lvl1pPr>
          </a:lstStyle>
          <a:p>
            <a:pPr lvl="0"/>
            <a:r>
              <a:rPr lang="en-US" dirty="0" smtClean="0"/>
              <a:t>Click to edit Master text styles</a:t>
            </a:r>
          </a:p>
        </p:txBody>
      </p:sp>
      <p:sp>
        <p:nvSpPr>
          <p:cNvPr id="17" name="Date Placeholder 1"/>
          <p:cNvSpPr>
            <a:spLocks noGrp="1"/>
          </p:cNvSpPr>
          <p:nvPr>
            <p:ph type="dt" sz="half" idx="11"/>
          </p:nvPr>
        </p:nvSpPr>
        <p:spPr>
          <a:xfrm>
            <a:off x="139700" y="6602413"/>
            <a:ext cx="1944688" cy="255587"/>
          </a:xfrm>
        </p:spPr>
        <p:txBody>
          <a:bodyPr/>
          <a:lstStyle>
            <a:lvl1pPr>
              <a:defRPr/>
            </a:lvl1pPr>
          </a:lstStyle>
          <a:p>
            <a:pPr>
              <a:defRPr/>
            </a:pPr>
            <a:fld id="{6BBA64A0-8DDE-4CDB-96F1-3B775CF8FCB1}" type="datetime1">
              <a:rPr lang="en-US"/>
              <a:pPr>
                <a:defRPr/>
              </a:pPr>
              <a:t>10/24/2021</a:t>
            </a:fld>
            <a:endParaRPr lang="en-US"/>
          </a:p>
        </p:txBody>
      </p:sp>
      <p:sp>
        <p:nvSpPr>
          <p:cNvPr id="18" name="Footer Placeholder 16"/>
          <p:cNvSpPr>
            <a:spLocks noGrp="1"/>
          </p:cNvSpPr>
          <p:nvPr>
            <p:ph type="ftr" sz="quarter" idx="12"/>
          </p:nvPr>
        </p:nvSpPr>
        <p:spPr>
          <a:xfrm>
            <a:off x="2468563" y="6569075"/>
            <a:ext cx="4262437" cy="288925"/>
          </a:xfrm>
          <a:prstGeom prst="rect">
            <a:avLst/>
          </a:prstGeom>
        </p:spPr>
        <p:txBody>
          <a:bodyPr/>
          <a:lstStyle>
            <a:lvl1pPr>
              <a:defRPr b="1">
                <a:solidFill>
                  <a:srgbClr val="0070C0"/>
                </a:solidFill>
              </a:defRPr>
            </a:lvl1pPr>
          </a:lstStyle>
          <a:p>
            <a:pPr>
              <a:defRPr/>
            </a:pPr>
            <a:r>
              <a:rPr lang="en-IN"/>
              <a:t>Data Structures and Algorithms Design</a:t>
            </a:r>
            <a:endParaRPr lang="en-US"/>
          </a:p>
        </p:txBody>
      </p:sp>
      <p:sp>
        <p:nvSpPr>
          <p:cNvPr id="19" name="Slide Number Placeholder 17"/>
          <p:cNvSpPr>
            <a:spLocks noGrp="1"/>
          </p:cNvSpPr>
          <p:nvPr>
            <p:ph type="sldNum" sz="quarter" idx="13"/>
          </p:nvPr>
        </p:nvSpPr>
        <p:spPr>
          <a:xfrm>
            <a:off x="7010400" y="6569075"/>
            <a:ext cx="2133600" cy="288925"/>
          </a:xfrm>
        </p:spPr>
        <p:txBody>
          <a:bodyPr/>
          <a:lstStyle>
            <a:lvl1pPr>
              <a:defRPr/>
            </a:lvl1pPr>
          </a:lstStyle>
          <a:p>
            <a:r>
              <a:rPr lang="en-US" altLang="en-US"/>
              <a:t> Page </a:t>
            </a:r>
            <a:fld id="{25C5B6BE-870E-4534-8E7C-4CF6C0329207}" type="slidenum">
              <a:rPr lang="en-US" altLang="en-US"/>
              <a:pPr/>
              <a:t>‹#›</a:t>
            </a:fld>
            <a:endParaRPr lang="en-US"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nchorCtr="0"/>
          <a:lstStyle/>
          <a:p>
            <a:pPr defTabSz="914012"/>
            <a:endParaRPr lang="en-US" sz="1800" dirty="0">
              <a:solidFill>
                <a:prstClr val="white"/>
              </a:solidFill>
              <a:latin typeface="Arial" pitchFamily="34" charset="0"/>
              <a:cs typeface="Arial" pitchFamily="34" charset="0"/>
            </a:endParaRPr>
          </a:p>
        </p:txBody>
      </p:sp>
      <p:sp>
        <p:nvSpPr>
          <p:cNvPr id="22" name="Rectangle 21"/>
          <p:cNvSpPr/>
          <p:nvPr userDrawn="1"/>
        </p:nvSpPr>
        <p:spPr>
          <a:xfrm>
            <a:off x="2895603"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23" name="Rectangle 22"/>
          <p:cNvSpPr/>
          <p:nvPr userDrawn="1"/>
        </p:nvSpPr>
        <p:spPr>
          <a:xfrm>
            <a:off x="4"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4"/>
            <a:ext cx="2057400" cy="1980000"/>
          </a:xfrm>
          <a:prstGeom prst="rect">
            <a:avLst/>
          </a:prstGeom>
        </p:spPr>
      </p:pic>
      <p:sp>
        <p:nvSpPr>
          <p:cNvPr id="30" name="TextBox 29"/>
          <p:cNvSpPr txBox="1"/>
          <p:nvPr userDrawn="1"/>
        </p:nvSpPr>
        <p:spPr>
          <a:xfrm>
            <a:off x="-76200" y="5257805"/>
            <a:ext cx="22098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itle 1"/>
          <p:cNvSpPr>
            <a:spLocks noGrp="1"/>
          </p:cNvSpPr>
          <p:nvPr userDrawn="1">
            <p:ph type="title" hasCustomPrompt="1"/>
          </p:nvPr>
        </p:nvSpPr>
        <p:spPr>
          <a:xfrm>
            <a:off x="2514604" y="3810004"/>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extLst>
      <p:ext uri="{BB962C8B-B14F-4D97-AF65-F5344CB8AC3E}">
        <p14:creationId xmlns:p14="http://schemas.microsoft.com/office/powerpoint/2010/main" val="307967029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dirty="0">
              <a:solidFill>
                <a:prstClr val="white"/>
              </a:solidFill>
              <a:latin typeface="Arial" pitchFamily="34" charset="0"/>
              <a:cs typeface="Arial" pitchFamily="34" charset="0"/>
            </a:endParaRPr>
          </a:p>
        </p:txBody>
      </p:sp>
      <p:sp>
        <p:nvSpPr>
          <p:cNvPr id="5" name="Rectangle 4"/>
          <p:cNvSpPr/>
          <p:nvPr userDrawn="1"/>
        </p:nvSpPr>
        <p:spPr>
          <a:xfrm>
            <a:off x="2895603"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6" name="Rectangle 5"/>
          <p:cNvSpPr/>
          <p:nvPr userDrawn="1"/>
        </p:nvSpPr>
        <p:spPr>
          <a:xfrm>
            <a:off x="4"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7" name="Content Placeholder 6"/>
          <p:cNvSpPr>
            <a:spLocks noGrp="1"/>
          </p:cNvSpPr>
          <p:nvPr>
            <p:ph sz="quarter" idx="13" hasCustomPrompt="1"/>
          </p:nvPr>
        </p:nvSpPr>
        <p:spPr>
          <a:xfrm>
            <a:off x="2514604"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4" y="3810004"/>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4"/>
            <a:ext cx="2057400" cy="1980000"/>
          </a:xfrm>
          <a:prstGeom prst="rect">
            <a:avLst/>
          </a:prstGeom>
        </p:spPr>
      </p:pic>
      <p:sp>
        <p:nvSpPr>
          <p:cNvPr id="14" name="TextBox 13"/>
          <p:cNvSpPr txBox="1"/>
          <p:nvPr userDrawn="1"/>
        </p:nvSpPr>
        <p:spPr>
          <a:xfrm>
            <a:off x="-76200" y="5257805"/>
            <a:ext cx="22098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152400" y="5666605"/>
            <a:ext cx="1905000" cy="280742"/>
          </a:xfrm>
          <a:prstGeom prst="rect">
            <a:avLst/>
          </a:prstGeom>
          <a:noFill/>
        </p:spPr>
        <p:txBody>
          <a:bodyPr wrap="square" lIns="91402" tIns="45701" rIns="91402" bIns="45701" rtlCol="0">
            <a:spAutoFit/>
          </a:bodyPr>
          <a:lstStyle/>
          <a:p>
            <a:pPr defTabSz="914012"/>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35709319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4"/>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5" y="5"/>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18" name="Rectangle 17"/>
          <p:cNvSpPr/>
          <p:nvPr userDrawn="1"/>
        </p:nvSpPr>
        <p:spPr>
          <a:xfrm>
            <a:off x="5778504"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12" name="TextBox 11"/>
          <p:cNvSpPr txBox="1"/>
          <p:nvPr userDrawn="1"/>
        </p:nvSpPr>
        <p:spPr>
          <a:xfrm>
            <a:off x="6858000" y="762005"/>
            <a:ext cx="22098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Tree>
    <p:extLst>
      <p:ext uri="{BB962C8B-B14F-4D97-AF65-F5344CB8AC3E}">
        <p14:creationId xmlns:p14="http://schemas.microsoft.com/office/powerpoint/2010/main" val="195829124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42"/>
            <a:ext cx="82296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083892" y="6550677"/>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5" y="5"/>
            <a:ext cx="2193193" cy="692697"/>
          </a:xfrm>
          <a:prstGeom prst="rect">
            <a:avLst/>
          </a:prstGeom>
        </p:spPr>
      </p:pic>
      <p:grpSp>
        <p:nvGrpSpPr>
          <p:cNvPr id="4" name="Group 18"/>
          <p:cNvGrpSpPr/>
          <p:nvPr userDrawn="1"/>
        </p:nvGrpSpPr>
        <p:grpSpPr>
          <a:xfrm>
            <a:off x="2133600" y="6553206"/>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5" name="Group 22"/>
          <p:cNvGrpSpPr/>
          <p:nvPr userDrawn="1"/>
        </p:nvGrpSpPr>
        <p:grpSpPr>
          <a:xfrm>
            <a:off x="0" y="1295406"/>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23" name="Slide Number Placeholder 2"/>
          <p:cNvSpPr>
            <a:spLocks noGrp="1"/>
          </p:cNvSpPr>
          <p:nvPr>
            <p:ph type="sldNum" sz="quarter" idx="11"/>
          </p:nvPr>
        </p:nvSpPr>
        <p:spPr>
          <a:xfrm>
            <a:off x="381000" y="6492877"/>
            <a:ext cx="21336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0648147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AC55C652-FC7F-4E15-B2B8-09AF2DB910E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39332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lIns="91402" tIns="45701" rIns="91402" bIns="45701"/>
          <a:lstStyle/>
          <a:p>
            <a:pPr defTabSz="914012"/>
            <a:endParaRPr lang="en-US">
              <a:solidFill>
                <a:prstClr val="black"/>
              </a:solidFill>
            </a:endParaRPr>
          </a:p>
        </p:txBody>
      </p:sp>
      <p:sp>
        <p:nvSpPr>
          <p:cNvPr id="4" name="Footer Placeholder 3"/>
          <p:cNvSpPr>
            <a:spLocks noGrp="1"/>
          </p:cNvSpPr>
          <p:nvPr>
            <p:ph type="ftr" sz="quarter" idx="11"/>
          </p:nvPr>
        </p:nvSpPr>
        <p:spPr>
          <a:xfrm>
            <a:off x="3124201" y="6356352"/>
            <a:ext cx="2895600" cy="365125"/>
          </a:xfrm>
          <a:prstGeom prst="rect">
            <a:avLst/>
          </a:prstGeom>
        </p:spPr>
        <p:txBody>
          <a:bodyPr lIns="91402" tIns="45701" rIns="91402" bIns="45701"/>
          <a:lstStyle/>
          <a:p>
            <a:pPr defTabSz="914012"/>
            <a:endParaRPr lang="en-US">
              <a:solidFill>
                <a:prstClr val="black"/>
              </a:solidFill>
            </a:endParaRPr>
          </a:p>
        </p:txBody>
      </p:sp>
      <p:sp>
        <p:nvSpPr>
          <p:cNvPr id="5" name="Slide Number Placeholder 4"/>
          <p:cNvSpPr>
            <a:spLocks noGrp="1"/>
          </p:cNvSpPr>
          <p:nvPr>
            <p:ph type="sldNum" sz="quarter" idx="12"/>
          </p:nvPr>
        </p:nvSpPr>
        <p:spPr/>
        <p:txBody>
          <a:body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044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5" y="5"/>
            <a:ext cx="2193193" cy="692697"/>
          </a:xfrm>
          <a:prstGeom prst="rect">
            <a:avLst/>
          </a:prstGeom>
        </p:spPr>
      </p:pic>
      <p:sp>
        <p:nvSpPr>
          <p:cNvPr id="3" name="Content Placeholder 2"/>
          <p:cNvSpPr>
            <a:spLocks noGrp="1"/>
          </p:cNvSpPr>
          <p:nvPr userDrawn="1">
            <p:ph sz="half" idx="1" hasCustomPrompt="1"/>
          </p:nvPr>
        </p:nvSpPr>
        <p:spPr>
          <a:xfrm>
            <a:off x="457200" y="1600206"/>
            <a:ext cx="40386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6"/>
            <a:ext cx="40386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6"/>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5" name="Group 28"/>
          <p:cNvGrpSpPr/>
          <p:nvPr userDrawn="1"/>
        </p:nvGrpSpPr>
        <p:grpSpPr>
          <a:xfrm>
            <a:off x="2133600" y="6553206"/>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sp>
        <p:nvSpPr>
          <p:cNvPr id="34" name="TextBox 33"/>
          <p:cNvSpPr txBox="1"/>
          <p:nvPr userDrawn="1"/>
        </p:nvSpPr>
        <p:spPr>
          <a:xfrm>
            <a:off x="3276600" y="6596390"/>
            <a:ext cx="58674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302753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3"/>
        <p:cNvGrpSpPr/>
        <p:nvPr/>
      </p:nvGrpSpPr>
      <p:grpSpPr>
        <a:xfrm>
          <a:off x="0" y="0"/>
          <a:ext cx="0" cy="0"/>
          <a:chOff x="0" y="0"/>
          <a:chExt cx="0" cy="0"/>
        </a:xfrm>
      </p:grpSpPr>
      <p:sp>
        <p:nvSpPr>
          <p:cNvPr id="44" name="Google Shape;44;p4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 name="Google Shape;45;p48"/>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Deemed to be University under Section 3 of UGC Act, 1956</a:t>
            </a:r>
            <a:endParaRPr sz="1100" b="0" i="0" u="none" strike="noStrike" cap="none">
              <a:solidFill>
                <a:srgbClr val="101141"/>
              </a:solidFill>
              <a:latin typeface="Arial"/>
              <a:ea typeface="Arial"/>
              <a:cs typeface="Arial"/>
              <a:sym typeface="Arial"/>
            </a:endParaRPr>
          </a:p>
        </p:txBody>
      </p:sp>
      <p:grpSp>
        <p:nvGrpSpPr>
          <p:cNvPr id="46" name="Google Shape;46;p48"/>
          <p:cNvGrpSpPr/>
          <p:nvPr/>
        </p:nvGrpSpPr>
        <p:grpSpPr>
          <a:xfrm>
            <a:off x="2083888" y="6550671"/>
            <a:ext cx="7060112" cy="48665"/>
            <a:chOff x="2083888" y="6550671"/>
            <a:chExt cx="7060112" cy="48665"/>
          </a:xfrm>
        </p:grpSpPr>
        <p:sp>
          <p:nvSpPr>
            <p:cNvPr id="47" name="Google Shape;47;p48"/>
            <p:cNvSpPr/>
            <p:nvPr/>
          </p:nvSpPr>
          <p:spPr>
            <a:xfrm>
              <a:off x="4630476" y="6550672"/>
              <a:ext cx="2328591" cy="48664"/>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48"/>
            <p:cNvSpPr/>
            <p:nvPr/>
          </p:nvSpPr>
          <p:spPr>
            <a:xfrm>
              <a:off x="6907874" y="6550671"/>
              <a:ext cx="2236126" cy="45719"/>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 name="Google Shape;49;p48"/>
            <p:cNvSpPr/>
            <p:nvPr/>
          </p:nvSpPr>
          <p:spPr>
            <a:xfrm>
              <a:off x="2083888" y="6550672"/>
              <a:ext cx="2580680" cy="48664"/>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50" name="Google Shape;50;p48"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grpSp>
        <p:nvGrpSpPr>
          <p:cNvPr id="51" name="Google Shape;51;p48"/>
          <p:cNvGrpSpPr/>
          <p:nvPr/>
        </p:nvGrpSpPr>
        <p:grpSpPr>
          <a:xfrm>
            <a:off x="2133600" y="6558112"/>
            <a:ext cx="7010400" cy="45719"/>
            <a:chOff x="1905000" y="6553200"/>
            <a:chExt cx="7010400" cy="45719"/>
          </a:xfrm>
        </p:grpSpPr>
        <p:sp>
          <p:nvSpPr>
            <p:cNvPr id="52" name="Google Shape;52;p48"/>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53;p4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48"/>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55" name="Google Shape;55;p48"/>
          <p:cNvGrpSpPr/>
          <p:nvPr/>
        </p:nvGrpSpPr>
        <p:grpSpPr>
          <a:xfrm>
            <a:off x="0" y="1295400"/>
            <a:ext cx="7010400" cy="45719"/>
            <a:chOff x="1905000" y="6553200"/>
            <a:chExt cx="7010400" cy="45719"/>
          </a:xfrm>
        </p:grpSpPr>
        <p:sp>
          <p:nvSpPr>
            <p:cNvPr id="56" name="Google Shape;56;p48"/>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 name="Google Shape;57;p4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 name="Google Shape;58;p48"/>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59" name="Google Shape;59;p4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 name="Google Shape;60;p48"/>
          <p:cNvSpPr txBox="1">
            <a:spLocks noGrp="1"/>
          </p:cNvSpPr>
          <p:nvPr>
            <p:ph type="body" idx="3"/>
          </p:nvPr>
        </p:nvSpPr>
        <p:spPr>
          <a:xfrm>
            <a:off x="4495800" y="6363741"/>
            <a:ext cx="914400" cy="914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 name="Google Shape;61;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8"/>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5" y="1535112"/>
            <a:ext cx="4040188"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5" y="2362201"/>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2"/>
            <a:ext cx="4041775"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362201"/>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06"/>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7" name="Group 15"/>
          <p:cNvGrpSpPr/>
          <p:nvPr userDrawn="1"/>
        </p:nvGrpSpPr>
        <p:grpSpPr>
          <a:xfrm>
            <a:off x="2133600" y="6553206"/>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5" y="5"/>
            <a:ext cx="2193193" cy="692697"/>
          </a:xfrm>
          <a:prstGeom prst="rect">
            <a:avLst/>
          </a:prstGeom>
        </p:spPr>
      </p:pic>
      <p:sp>
        <p:nvSpPr>
          <p:cNvPr id="21" name="TextBox 20"/>
          <p:cNvSpPr txBox="1"/>
          <p:nvPr userDrawn="1"/>
        </p:nvSpPr>
        <p:spPr>
          <a:xfrm>
            <a:off x="3276600" y="6596390"/>
            <a:ext cx="58674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extLst>
      <p:ext uri="{BB962C8B-B14F-4D97-AF65-F5344CB8AC3E}">
        <p14:creationId xmlns:p14="http://schemas.microsoft.com/office/powerpoint/2010/main" val="33111068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06"/>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3" name="Group 10"/>
          <p:cNvGrpSpPr/>
          <p:nvPr userDrawn="1"/>
        </p:nvGrpSpPr>
        <p:grpSpPr>
          <a:xfrm>
            <a:off x="2133600" y="6553206"/>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5" y="5"/>
            <a:ext cx="2193193" cy="692697"/>
          </a:xfrm>
          <a:prstGeom prst="rect">
            <a:avLst/>
          </a:prstGeom>
        </p:spPr>
      </p:pic>
      <p:sp>
        <p:nvSpPr>
          <p:cNvPr id="16" name="TextBox 15"/>
          <p:cNvSpPr txBox="1"/>
          <p:nvPr userDrawn="1"/>
        </p:nvSpPr>
        <p:spPr>
          <a:xfrm>
            <a:off x="3276600" y="6596390"/>
            <a:ext cx="58674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extLst>
      <p:ext uri="{BB962C8B-B14F-4D97-AF65-F5344CB8AC3E}">
        <p14:creationId xmlns:p14="http://schemas.microsoft.com/office/powerpoint/2010/main" val="383775808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6"/>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600206"/>
            <a:ext cx="3008313" cy="4525963"/>
          </a:xfrm>
        </p:spPr>
        <p:txBody>
          <a:bodyPr/>
          <a:lstStyle>
            <a:lvl1pPr marL="0" indent="0">
              <a:buNone/>
              <a:defRPr sz="14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06"/>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5" name="Group 13"/>
          <p:cNvGrpSpPr/>
          <p:nvPr userDrawn="1"/>
        </p:nvGrpSpPr>
        <p:grpSpPr>
          <a:xfrm>
            <a:off x="2133600" y="6553206"/>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5" y="5"/>
            <a:ext cx="2193193" cy="692697"/>
          </a:xfrm>
          <a:prstGeom prst="rect">
            <a:avLst/>
          </a:prstGeom>
        </p:spPr>
      </p:pic>
      <p:sp>
        <p:nvSpPr>
          <p:cNvPr id="20" name="TextBox 19"/>
          <p:cNvSpPr txBox="1"/>
          <p:nvPr userDrawn="1"/>
        </p:nvSpPr>
        <p:spPr>
          <a:xfrm>
            <a:off x="3276600" y="6596390"/>
            <a:ext cx="58674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33540303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1"/>
            <a:ext cx="5486400" cy="3429001"/>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008" indent="0">
              <a:buNone/>
              <a:defRPr sz="2800"/>
            </a:lvl2pPr>
            <a:lvl3pPr marL="914012" indent="0">
              <a:buNone/>
              <a:defRPr sz="2400"/>
            </a:lvl3pPr>
            <a:lvl4pPr marL="1371020" indent="0">
              <a:buNone/>
              <a:defRPr sz="2000"/>
            </a:lvl4pPr>
            <a:lvl5pPr marL="1828025" indent="0">
              <a:buNone/>
              <a:defRPr sz="2000"/>
            </a:lvl5pPr>
            <a:lvl6pPr marL="2285032" indent="0">
              <a:buNone/>
              <a:defRPr sz="2000"/>
            </a:lvl6pPr>
            <a:lvl7pPr marL="2742037" indent="0">
              <a:buNone/>
              <a:defRPr sz="2000"/>
            </a:lvl7pPr>
            <a:lvl8pPr marL="3199044" indent="0">
              <a:buNone/>
              <a:defRPr sz="2000"/>
            </a:lvl8pPr>
            <a:lvl9pPr marL="365605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6"/>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10" name="Group 10"/>
          <p:cNvGrpSpPr/>
          <p:nvPr userDrawn="1"/>
        </p:nvGrpSpPr>
        <p:grpSpPr>
          <a:xfrm>
            <a:off x="2133600" y="6553206"/>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5" y="5"/>
            <a:ext cx="2193193" cy="692697"/>
          </a:xfrm>
          <a:prstGeom prst="rect">
            <a:avLst/>
          </a:prstGeom>
        </p:spPr>
      </p:pic>
      <p:sp>
        <p:nvSpPr>
          <p:cNvPr id="17" name="TextBox 16"/>
          <p:cNvSpPr txBox="1"/>
          <p:nvPr userDrawn="1"/>
        </p:nvSpPr>
        <p:spPr>
          <a:xfrm>
            <a:off x="3276600" y="6596390"/>
            <a:ext cx="58674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21290300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6"/>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4" name="Group 24"/>
          <p:cNvGrpSpPr/>
          <p:nvPr userDrawn="1"/>
        </p:nvGrpSpPr>
        <p:grpSpPr>
          <a:xfrm>
            <a:off x="2133600" y="6553206"/>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5" y="5"/>
            <a:ext cx="2193193" cy="692697"/>
          </a:xfrm>
          <a:prstGeom prst="rect">
            <a:avLst/>
          </a:prstGeom>
        </p:spPr>
      </p:pic>
      <p:sp>
        <p:nvSpPr>
          <p:cNvPr id="31" name="TextBox 30"/>
          <p:cNvSpPr txBox="1"/>
          <p:nvPr userDrawn="1"/>
        </p:nvSpPr>
        <p:spPr>
          <a:xfrm>
            <a:off x="3276600" y="6596390"/>
            <a:ext cx="58674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15246256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4" y="381006"/>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4"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5006340" y="2567946"/>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4" y="1131253"/>
            <a:ext cx="2193193" cy="692697"/>
          </a:xfrm>
          <a:prstGeom prst="rect">
            <a:avLst/>
          </a:prstGeom>
        </p:spPr>
      </p:pic>
      <p:sp>
        <p:nvSpPr>
          <p:cNvPr id="18" name="TextBox 17"/>
          <p:cNvSpPr txBox="1"/>
          <p:nvPr userDrawn="1"/>
        </p:nvSpPr>
        <p:spPr>
          <a:xfrm rot="5400000">
            <a:off x="-2794424" y="3808907"/>
            <a:ext cx="5867400" cy="230794"/>
          </a:xfrm>
          <a:prstGeom prst="rect">
            <a:avLst/>
          </a:prstGeom>
          <a:noFill/>
        </p:spPr>
        <p:txBody>
          <a:bodyPr wrap="square" lIns="91402" tIns="45701" rIns="91402" bIns="45701" rtlCol="0">
            <a:spAutoFit/>
          </a:bodyPr>
          <a:lstStyle/>
          <a:p>
            <a:pPr algn="r" defTabSz="914012"/>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extLst>
      <p:ext uri="{BB962C8B-B14F-4D97-AF65-F5344CB8AC3E}">
        <p14:creationId xmlns:p14="http://schemas.microsoft.com/office/powerpoint/2010/main" val="469645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657600" y="6381750"/>
            <a:ext cx="1905000" cy="457200"/>
          </a:xfrm>
          <a:prstGeom prst="rect">
            <a:avLst/>
          </a:prstGeom>
        </p:spPr>
        <p:txBody>
          <a:bodyPr/>
          <a:lstStyle>
            <a:lvl1pPr>
              <a:defRPr/>
            </a:lvl1pPr>
          </a:lstStyle>
          <a:p>
            <a:r>
              <a:rPr lang="en-US"/>
              <a:t>Comp 122</a:t>
            </a:r>
          </a:p>
        </p:txBody>
      </p:sp>
    </p:spTree>
    <p:extLst>
      <p:ext uri="{BB962C8B-B14F-4D97-AF65-F5344CB8AC3E}">
        <p14:creationId xmlns:p14="http://schemas.microsoft.com/office/powerpoint/2010/main" val="9793273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fld id="{22F825C6-72E3-4E54-B705-BB724036963F}" type="datetime8">
              <a:rPr lang="en-US"/>
              <a:pPr/>
              <a:t>10/24/2021 12:32 AM</a:t>
            </a:fld>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r>
              <a:rPr lang="en-US"/>
              <a:t>Divide-and-Conquer</a:t>
            </a:r>
          </a:p>
        </p:txBody>
      </p:sp>
      <p:sp>
        <p:nvSpPr>
          <p:cNvPr id="7" name="Slide Number Placeholder 6"/>
          <p:cNvSpPr>
            <a:spLocks noGrp="1"/>
          </p:cNvSpPr>
          <p:nvPr>
            <p:ph type="sldNum" sz="quarter" idx="12"/>
          </p:nvPr>
        </p:nvSpPr>
        <p:spPr/>
        <p:txBody>
          <a:bodyPr/>
          <a:lstStyle>
            <a:lvl1pPr>
              <a:defRPr/>
            </a:lvl1pPr>
          </a:lstStyle>
          <a:p>
            <a:fld id="{704FBBCD-0CE3-43D5-B75B-6F3C18E000A7}" type="slidenum">
              <a:rPr lang="en-US"/>
              <a:pPr/>
              <a:t>‹#›</a:t>
            </a:fld>
            <a:endParaRPr lang="en-US"/>
          </a:p>
        </p:txBody>
      </p:sp>
    </p:spTree>
    <p:extLst>
      <p:ext uri="{BB962C8B-B14F-4D97-AF65-F5344CB8AC3E}">
        <p14:creationId xmlns:p14="http://schemas.microsoft.com/office/powerpoint/2010/main" val="1979446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9C2205-E671-4BE6-A9B8-1D54ACEBFFCF}" type="slidenum">
              <a:rPr lang="en-US"/>
              <a:pPr/>
              <a:t>‹#›</a:t>
            </a:fld>
            <a:endParaRPr lang="en-US"/>
          </a:p>
        </p:txBody>
      </p:sp>
    </p:spTree>
    <p:extLst>
      <p:ext uri="{BB962C8B-B14F-4D97-AF65-F5344CB8AC3E}">
        <p14:creationId xmlns:p14="http://schemas.microsoft.com/office/powerpoint/2010/main" val="3085425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0679C86-A5F2-4F93-9984-8A714A0C83A5}" type="slidenum">
              <a:rPr lang="en-US"/>
              <a:pPr/>
              <a:t>‹#›</a:t>
            </a:fld>
            <a:endParaRPr lang="en-US"/>
          </a:p>
        </p:txBody>
      </p:sp>
    </p:spTree>
    <p:extLst>
      <p:ext uri="{BB962C8B-B14F-4D97-AF65-F5344CB8AC3E}">
        <p14:creationId xmlns:p14="http://schemas.microsoft.com/office/powerpoint/2010/main" val="70487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50"/>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50"/>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50"/>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50"/>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4" name="Google Shape;84;p50"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grpSp>
        <p:nvGrpSpPr>
          <p:cNvPr id="85" name="Google Shape;85;p50"/>
          <p:cNvGrpSpPr/>
          <p:nvPr/>
        </p:nvGrpSpPr>
        <p:grpSpPr>
          <a:xfrm>
            <a:off x="-76200" y="5257800"/>
            <a:ext cx="2209800" cy="685800"/>
            <a:chOff x="76200" y="2209800"/>
            <a:chExt cx="2209800" cy="685800"/>
          </a:xfrm>
        </p:grpSpPr>
        <p:sp>
          <p:nvSpPr>
            <p:cNvPr id="86" name="Google Shape;86;p50"/>
            <p:cNvSpPr txBox="1"/>
            <p:nvPr/>
          </p:nvSpPr>
          <p:spPr>
            <a:xfrm>
              <a:off x="76200" y="2209800"/>
              <a:ext cx="2209800"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a:solidFill>
                    <a:schemeClr val="lt1"/>
                  </a:solidFill>
                  <a:latin typeface="Arial"/>
                  <a:ea typeface="Arial"/>
                  <a:cs typeface="Arial"/>
                  <a:sym typeface="Arial"/>
                </a:rPr>
                <a:t>BITS</a:t>
              </a:r>
              <a:r>
                <a:rPr lang="en-US" sz="2900">
                  <a:solidFill>
                    <a:schemeClr val="lt1"/>
                  </a:solidFill>
                  <a:latin typeface="Arial"/>
                  <a:ea typeface="Arial"/>
                  <a:cs typeface="Arial"/>
                  <a:sym typeface="Arial"/>
                </a:rPr>
                <a:t> Pilani</a:t>
              </a:r>
              <a:endParaRPr/>
            </a:p>
          </p:txBody>
        </p:sp>
        <p:sp>
          <p:nvSpPr>
            <p:cNvPr id="87" name="Google Shape;87;p50"/>
            <p:cNvSpPr txBox="1"/>
            <p:nvPr/>
          </p:nvSpPr>
          <p:spPr>
            <a:xfrm>
              <a:off x="228600" y="2664768"/>
              <a:ext cx="1905000"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rgbClr val="FFFFFF"/>
                  </a:solidFill>
                  <a:latin typeface="Arial"/>
                  <a:ea typeface="Arial"/>
                  <a:cs typeface="Arial"/>
                  <a:sym typeface="Arial"/>
                </a:rPr>
                <a:t>Pilani | Dubai | Goa | Hyderabad</a:t>
              </a:r>
              <a:endParaRPr sz="900">
                <a:solidFill>
                  <a:srgbClr val="FFFFFF"/>
                </a:solidFill>
                <a:latin typeface="Arial"/>
                <a:ea typeface="Arial"/>
                <a:cs typeface="Arial"/>
                <a:sym typeface="Arial"/>
              </a:endParaRPr>
            </a:p>
          </p:txBody>
        </p:sp>
      </p:grpSp>
      <p:sp>
        <p:nvSpPr>
          <p:cNvPr id="88" name="Google Shape;88;p50"/>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0"/>
          <p:cNvSpPr txBox="1">
            <a:spLocks noGrp="1"/>
          </p:cNvSpPr>
          <p:nvPr>
            <p:ph type="sldNum" idx="12"/>
          </p:nvPr>
        </p:nvSpPr>
        <p:spPr>
          <a:xfrm>
            <a:off x="7206762" y="6356350"/>
            <a:ext cx="19372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57" name="Shape 57"/>
          <p:cNvSpPr/>
          <p:nvPr/>
        </p:nvSpPr>
        <p:spPr>
          <a:xfrm>
            <a:off x="3276600" y="6596064"/>
            <a:ext cx="5867400" cy="2616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2" name="Group 61"/>
          <p:cNvGrpSpPr/>
          <p:nvPr/>
        </p:nvGrpSpPr>
        <p:grpSpPr>
          <a:xfrm>
            <a:off x="2084388" y="6550033"/>
            <a:ext cx="7059612" cy="49213"/>
            <a:chOff x="0" y="0"/>
            <a:chExt cx="7059611" cy="49212"/>
          </a:xfrm>
        </p:grpSpPr>
        <p:sp>
          <p:nvSpPr>
            <p:cNvPr id="58" name="Shape 58"/>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pic>
        <p:nvPicPr>
          <p:cNvPr id="62" name="image3.png" descr="Picture 7.png"/>
          <p:cNvPicPr/>
          <p:nvPr/>
        </p:nvPicPr>
        <p:blipFill>
          <a:blip r:embed="rId2">
            <a:extLst/>
          </a:blip>
          <a:srcRect l="1923" b="5336"/>
          <a:stretch>
            <a:fillRect/>
          </a:stretch>
        </p:blipFill>
        <p:spPr>
          <a:xfrm>
            <a:off x="6950074" y="7"/>
            <a:ext cx="2193926" cy="692151"/>
          </a:xfrm>
          <a:prstGeom prst="rect">
            <a:avLst/>
          </a:prstGeom>
          <a:ln w="12700">
            <a:miter lim="400000"/>
          </a:ln>
        </p:spPr>
      </p:pic>
      <p:grpSp>
        <p:nvGrpSpPr>
          <p:cNvPr id="3" name="Group 66"/>
          <p:cNvGrpSpPr/>
          <p:nvPr/>
        </p:nvGrpSpPr>
        <p:grpSpPr>
          <a:xfrm>
            <a:off x="2133602" y="6553200"/>
            <a:ext cx="7010401" cy="46038"/>
            <a:chOff x="0" y="0"/>
            <a:chExt cx="7010400" cy="46037"/>
          </a:xfrm>
        </p:grpSpPr>
        <p:sp>
          <p:nvSpPr>
            <p:cNvPr id="63" name="Shape 63"/>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4" name="Group 70"/>
          <p:cNvGrpSpPr/>
          <p:nvPr/>
        </p:nvGrpSpPr>
        <p:grpSpPr>
          <a:xfrm>
            <a:off x="3" y="1295400"/>
            <a:ext cx="7010401" cy="46038"/>
            <a:chOff x="0" y="0"/>
            <a:chExt cx="7010400" cy="46037"/>
          </a:xfrm>
        </p:grpSpPr>
        <p:sp>
          <p:nvSpPr>
            <p:cNvPr id="67" name="Shape 67"/>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42"/>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extLst>
      <p:ext uri="{BB962C8B-B14F-4D97-AF65-F5344CB8AC3E}">
        <p14:creationId xmlns:p14="http://schemas.microsoft.com/office/powerpoint/2010/main" val="346950396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2"/>
        <p:cNvGrpSpPr/>
        <p:nvPr/>
      </p:nvGrpSpPr>
      <p:grpSpPr>
        <a:xfrm>
          <a:off x="0" y="0"/>
          <a:ext cx="0" cy="0"/>
          <a:chOff x="0" y="0"/>
          <a:chExt cx="0" cy="0"/>
        </a:xfrm>
      </p:grpSpPr>
      <p:pic>
        <p:nvPicPr>
          <p:cNvPr id="93" name="Google Shape;93;p51"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94" name="Google Shape;94;p5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95" name="Google Shape;95;p5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96" name="Google Shape;96;p5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97" name="Google Shape;97;p51"/>
          <p:cNvGrpSpPr/>
          <p:nvPr/>
        </p:nvGrpSpPr>
        <p:grpSpPr>
          <a:xfrm>
            <a:off x="0" y="1295400"/>
            <a:ext cx="7010400" cy="45719"/>
            <a:chOff x="1905000" y="6553200"/>
            <a:chExt cx="7010400" cy="45719"/>
          </a:xfrm>
        </p:grpSpPr>
        <p:sp>
          <p:nvSpPr>
            <p:cNvPr id="98" name="Google Shape;98;p51"/>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5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51"/>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01" name="Google Shape;101;p51"/>
          <p:cNvGrpSpPr/>
          <p:nvPr/>
        </p:nvGrpSpPr>
        <p:grpSpPr>
          <a:xfrm>
            <a:off x="2133600" y="6553200"/>
            <a:ext cx="7010400" cy="45719"/>
            <a:chOff x="1905000" y="6553200"/>
            <a:chExt cx="7010400" cy="45719"/>
          </a:xfrm>
        </p:grpSpPr>
        <p:sp>
          <p:nvSpPr>
            <p:cNvPr id="102" name="Google Shape;102;p51"/>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5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51"/>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5" name="Google Shape;105;p51"/>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Deemed to be University under Section 3 of UGC Act, 1956</a:t>
            </a:r>
            <a:endParaRPr sz="1100">
              <a:solidFill>
                <a:srgbClr val="101141"/>
              </a:solidFill>
              <a:latin typeface="Arial"/>
              <a:ea typeface="Arial"/>
              <a:cs typeface="Arial"/>
              <a:sym typeface="Arial"/>
            </a:endParaRPr>
          </a:p>
        </p:txBody>
      </p:sp>
      <p:sp>
        <p:nvSpPr>
          <p:cNvPr id="106" name="Google Shape;106;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51"/>
          <p:cNvSpPr txBox="1">
            <a:spLocks noGrp="1"/>
          </p:cNvSpPr>
          <p:nvPr>
            <p:ph type="sldNum" idx="12"/>
          </p:nvPr>
        </p:nvSpPr>
        <p:spPr>
          <a:xfrm>
            <a:off x="6972300" y="6142574"/>
            <a:ext cx="2133600" cy="40354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9"/>
        <p:cNvGrpSpPr/>
        <p:nvPr/>
      </p:nvGrpSpPr>
      <p:grpSpPr>
        <a:xfrm>
          <a:off x="0" y="0"/>
          <a:ext cx="0" cy="0"/>
          <a:chOff x="0" y="0"/>
          <a:chExt cx="0" cy="0"/>
        </a:xfrm>
      </p:grpSpPr>
      <p:sp>
        <p:nvSpPr>
          <p:cNvPr id="110" name="Google Shape;110;p52"/>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1" name="Google Shape;111;p52"/>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2" name="Google Shape;112;p52"/>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3" name="Google Shape;113;p52"/>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4" name="Google Shape;114;p52"/>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15" name="Google Shape;115;p52"/>
          <p:cNvGrpSpPr/>
          <p:nvPr/>
        </p:nvGrpSpPr>
        <p:grpSpPr>
          <a:xfrm>
            <a:off x="0" y="1295400"/>
            <a:ext cx="7010400" cy="45719"/>
            <a:chOff x="1905000" y="6553200"/>
            <a:chExt cx="7010400" cy="45719"/>
          </a:xfrm>
        </p:grpSpPr>
        <p:sp>
          <p:nvSpPr>
            <p:cNvPr id="116" name="Google Shape;116;p52"/>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5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52"/>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9" name="Google Shape;119;p52"/>
          <p:cNvGrpSpPr/>
          <p:nvPr/>
        </p:nvGrpSpPr>
        <p:grpSpPr>
          <a:xfrm>
            <a:off x="2133600" y="6553200"/>
            <a:ext cx="7010400" cy="45719"/>
            <a:chOff x="1905000" y="6553200"/>
            <a:chExt cx="7010400" cy="45719"/>
          </a:xfrm>
        </p:grpSpPr>
        <p:sp>
          <p:nvSpPr>
            <p:cNvPr id="120" name="Google Shape;120;p52"/>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5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52"/>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23" name="Google Shape;123;p52"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24" name="Google Shape;124;p52"/>
          <p:cNvSpPr txBox="1"/>
          <p:nvPr/>
        </p:nvSpPr>
        <p:spPr>
          <a:xfrm>
            <a:off x="3314700" y="6598919"/>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Deemed to be University under Section 3 of UGC Act, 1956</a:t>
            </a:r>
            <a:endParaRPr sz="1100">
              <a:solidFill>
                <a:srgbClr val="10114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25"/>
        <p:cNvGrpSpPr/>
        <p:nvPr/>
      </p:nvGrpSpPr>
      <p:grpSpPr>
        <a:xfrm>
          <a:off x="0" y="0"/>
          <a:ext cx="0" cy="0"/>
          <a:chOff x="0" y="0"/>
          <a:chExt cx="0" cy="0"/>
        </a:xfrm>
      </p:grpSpPr>
      <p:sp>
        <p:nvSpPr>
          <p:cNvPr id="126" name="Google Shape;126;p53"/>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27" name="Google Shape;127;p53"/>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8" name="Google Shape;128;p53"/>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29" name="Google Shape;129;p53"/>
          <p:cNvGrpSpPr/>
          <p:nvPr/>
        </p:nvGrpSpPr>
        <p:grpSpPr>
          <a:xfrm>
            <a:off x="0" y="1295400"/>
            <a:ext cx="7010400" cy="45719"/>
            <a:chOff x="1905000" y="6553200"/>
            <a:chExt cx="7010400" cy="45719"/>
          </a:xfrm>
        </p:grpSpPr>
        <p:sp>
          <p:nvSpPr>
            <p:cNvPr id="130" name="Google Shape;130;p5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5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33" name="Google Shape;133;p53"/>
          <p:cNvGrpSpPr/>
          <p:nvPr/>
        </p:nvGrpSpPr>
        <p:grpSpPr>
          <a:xfrm>
            <a:off x="2133600" y="6553200"/>
            <a:ext cx="7010400" cy="45719"/>
            <a:chOff x="1905000" y="6553200"/>
            <a:chExt cx="7010400" cy="45719"/>
          </a:xfrm>
        </p:grpSpPr>
        <p:sp>
          <p:nvSpPr>
            <p:cNvPr id="134" name="Google Shape;134;p5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5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5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37" name="Google Shape;137;p53"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38" name="Google Shape;138;p53"/>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Deemed to be University under Section 3 of UGC Act, 1956</a:t>
            </a:r>
            <a:endParaRPr sz="1100">
              <a:solidFill>
                <a:srgbClr val="101141"/>
              </a:solidFill>
              <a:latin typeface="Arial"/>
              <a:ea typeface="Arial"/>
              <a:cs typeface="Arial"/>
              <a:sym typeface="Arial"/>
            </a:endParaRPr>
          </a:p>
        </p:txBody>
      </p:sp>
      <p:sp>
        <p:nvSpPr>
          <p:cNvPr id="139" name="Google Shape;139;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3"/>
          <p:cNvSpPr txBox="1">
            <a:spLocks noGrp="1"/>
          </p:cNvSpPr>
          <p:nvPr>
            <p:ph type="sldNum" idx="12"/>
          </p:nvPr>
        </p:nvSpPr>
        <p:spPr>
          <a:xfrm>
            <a:off x="7010400" y="620602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42"/>
        <p:cNvGrpSpPr/>
        <p:nvPr/>
      </p:nvGrpSpPr>
      <p:grpSpPr>
        <a:xfrm>
          <a:off x="0" y="0"/>
          <a:ext cx="0" cy="0"/>
          <a:chOff x="0" y="0"/>
          <a:chExt cx="0" cy="0"/>
        </a:xfrm>
      </p:grpSpPr>
      <p:sp>
        <p:nvSpPr>
          <p:cNvPr id="143" name="Google Shape;143;p54"/>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800"/>
              <a:buFont typeface="Arial"/>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54"/>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5" name="Google Shape;145;p54"/>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6" name="Google Shape;146;p54"/>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47" name="Google Shape;147;p54"/>
          <p:cNvGrpSpPr/>
          <p:nvPr/>
        </p:nvGrpSpPr>
        <p:grpSpPr>
          <a:xfrm>
            <a:off x="0" y="1295400"/>
            <a:ext cx="7010400" cy="45719"/>
            <a:chOff x="1905000" y="6553200"/>
            <a:chExt cx="7010400" cy="45719"/>
          </a:xfrm>
        </p:grpSpPr>
        <p:sp>
          <p:nvSpPr>
            <p:cNvPr id="148" name="Google Shape;148;p5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5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5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51" name="Google Shape;151;p54"/>
          <p:cNvGrpSpPr/>
          <p:nvPr/>
        </p:nvGrpSpPr>
        <p:grpSpPr>
          <a:xfrm>
            <a:off x="2133600" y="6553200"/>
            <a:ext cx="7010400" cy="45719"/>
            <a:chOff x="1905000" y="6553200"/>
            <a:chExt cx="7010400" cy="45719"/>
          </a:xfrm>
        </p:grpSpPr>
        <p:sp>
          <p:nvSpPr>
            <p:cNvPr id="152" name="Google Shape;152;p5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5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5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55" name="Google Shape;155;p54"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56" name="Google Shape;156;p54"/>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Deemed to be University under Section 3 of UGC Act, 1956</a:t>
            </a:r>
            <a:endParaRPr sz="1100">
              <a:solidFill>
                <a:srgbClr val="101141"/>
              </a:solidFill>
              <a:latin typeface="Arial"/>
              <a:ea typeface="Arial"/>
              <a:cs typeface="Arial"/>
              <a:sym typeface="Arial"/>
            </a:endParaRPr>
          </a:p>
        </p:txBody>
      </p:sp>
      <p:sp>
        <p:nvSpPr>
          <p:cNvPr id="157" name="Google Shape;157;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54"/>
          <p:cNvSpPr txBox="1">
            <a:spLocks noGrp="1"/>
          </p:cNvSpPr>
          <p:nvPr>
            <p:ph type="sldNum" idx="12"/>
          </p:nvPr>
        </p:nvSpPr>
        <p:spPr>
          <a:xfrm>
            <a:off x="7010400" y="6210934"/>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0"/>
        <p:cNvGrpSpPr/>
        <p:nvPr/>
      </p:nvGrpSpPr>
      <p:grpSpPr>
        <a:xfrm>
          <a:off x="0" y="0"/>
          <a:ext cx="0" cy="0"/>
          <a:chOff x="0" y="0"/>
          <a:chExt cx="0" cy="0"/>
        </a:xfrm>
      </p:grpSpPr>
      <p:sp>
        <p:nvSpPr>
          <p:cNvPr id="161" name="Google Shape;161;p5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2" name="Google Shape;162;p5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63" name="Google Shape;163;p55"/>
          <p:cNvGrpSpPr/>
          <p:nvPr/>
        </p:nvGrpSpPr>
        <p:grpSpPr>
          <a:xfrm>
            <a:off x="0" y="1295400"/>
            <a:ext cx="7010400" cy="45719"/>
            <a:chOff x="1905000" y="6553200"/>
            <a:chExt cx="7010400" cy="45719"/>
          </a:xfrm>
        </p:grpSpPr>
        <p:sp>
          <p:nvSpPr>
            <p:cNvPr id="164" name="Google Shape;164;p55"/>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5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55"/>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67" name="Google Shape;167;p55"/>
          <p:cNvGrpSpPr/>
          <p:nvPr/>
        </p:nvGrpSpPr>
        <p:grpSpPr>
          <a:xfrm>
            <a:off x="2133600" y="6553200"/>
            <a:ext cx="7010400" cy="45719"/>
            <a:chOff x="1905000" y="6553200"/>
            <a:chExt cx="7010400" cy="45719"/>
          </a:xfrm>
        </p:grpSpPr>
        <p:sp>
          <p:nvSpPr>
            <p:cNvPr id="168" name="Google Shape;168;p55"/>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5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55"/>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71" name="Google Shape;171;p55"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72" name="Google Shape;172;p55"/>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Deemed to be University under Section 3 of UGC Act, 1956</a:t>
            </a:r>
            <a:endParaRPr sz="1100">
              <a:solidFill>
                <a:srgbClr val="10114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630801" y="6574630"/>
            <a:ext cx="2329180" cy="0"/>
          </a:xfrm>
          <a:custGeom>
            <a:avLst/>
            <a:gdLst/>
            <a:ahLst/>
            <a:cxnLst/>
            <a:rect l="l" t="t" r="r" b="b"/>
            <a:pathLst>
              <a:path w="2329179">
                <a:moveTo>
                  <a:pt x="0" y="0"/>
                </a:moveTo>
                <a:lnTo>
                  <a:pt x="2328799" y="0"/>
                </a:lnTo>
              </a:path>
            </a:pathLst>
          </a:custGeom>
          <a:ln w="49213">
            <a:solidFill>
              <a:srgbClr val="76C2E4"/>
            </a:solidFill>
          </a:ln>
        </p:spPr>
        <p:txBody>
          <a:bodyPr wrap="square" lIns="0" tIns="0" rIns="0" bIns="0" rtlCol="0"/>
          <a:lstStyle/>
          <a:p>
            <a:endParaRPr/>
          </a:p>
        </p:txBody>
      </p:sp>
      <p:sp>
        <p:nvSpPr>
          <p:cNvPr id="17" name="bk object 17"/>
          <p:cNvSpPr/>
          <p:nvPr/>
        </p:nvSpPr>
        <p:spPr>
          <a:xfrm>
            <a:off x="6908800" y="6573042"/>
            <a:ext cx="2235200" cy="0"/>
          </a:xfrm>
          <a:custGeom>
            <a:avLst/>
            <a:gdLst/>
            <a:ahLst/>
            <a:cxnLst/>
            <a:rect l="l" t="t" r="r" b="b"/>
            <a:pathLst>
              <a:path w="2235200">
                <a:moveTo>
                  <a:pt x="0" y="0"/>
                </a:moveTo>
                <a:lnTo>
                  <a:pt x="2235200" y="0"/>
                </a:lnTo>
              </a:path>
            </a:pathLst>
          </a:custGeom>
          <a:ln w="46038">
            <a:solidFill>
              <a:srgbClr val="E21C23"/>
            </a:solidFill>
          </a:ln>
        </p:spPr>
        <p:txBody>
          <a:bodyPr wrap="square" lIns="0" tIns="0" rIns="0" bIns="0" rtlCol="0"/>
          <a:lstStyle/>
          <a:p>
            <a:endParaRPr/>
          </a:p>
        </p:txBody>
      </p:sp>
      <p:sp>
        <p:nvSpPr>
          <p:cNvPr id="18" name="bk object 18"/>
          <p:cNvSpPr/>
          <p:nvPr/>
        </p:nvSpPr>
        <p:spPr>
          <a:xfrm>
            <a:off x="2084451" y="6574630"/>
            <a:ext cx="2581275" cy="0"/>
          </a:xfrm>
          <a:custGeom>
            <a:avLst/>
            <a:gdLst/>
            <a:ahLst/>
            <a:cxnLst/>
            <a:rect l="l" t="t" r="r" b="b"/>
            <a:pathLst>
              <a:path w="2581275">
                <a:moveTo>
                  <a:pt x="0" y="0"/>
                </a:moveTo>
                <a:lnTo>
                  <a:pt x="2581275" y="0"/>
                </a:lnTo>
              </a:path>
            </a:pathLst>
          </a:custGeom>
          <a:ln w="49213">
            <a:solidFill>
              <a:srgbClr val="FBAF17"/>
            </a:solidFill>
          </a:ln>
        </p:spPr>
        <p:txBody>
          <a:bodyPr wrap="square" lIns="0" tIns="0" rIns="0" bIns="0" rtlCol="0"/>
          <a:lstStyle/>
          <a:p>
            <a:endParaRPr/>
          </a:p>
        </p:txBody>
      </p:sp>
      <p:sp>
        <p:nvSpPr>
          <p:cNvPr id="19" name="bk object 19"/>
          <p:cNvSpPr/>
          <p:nvPr/>
        </p:nvSpPr>
        <p:spPr>
          <a:xfrm>
            <a:off x="6629400" y="0"/>
            <a:ext cx="2193925" cy="692150"/>
          </a:xfrm>
          <a:prstGeom prst="rect">
            <a:avLst/>
          </a:prstGeom>
          <a:blipFill>
            <a:blip r:embed="rId13" cstate="print"/>
            <a:stretch>
              <a:fillRect/>
            </a:stretch>
          </a:blipFill>
        </p:spPr>
        <p:txBody>
          <a:bodyPr wrap="square" lIns="0" tIns="0" rIns="0" bIns="0" rtlCol="0"/>
          <a:lstStyle/>
          <a:p>
            <a:endParaRPr/>
          </a:p>
        </p:txBody>
      </p:sp>
      <p:sp>
        <p:nvSpPr>
          <p:cNvPr id="20" name="bk object 20"/>
          <p:cNvSpPr/>
          <p:nvPr/>
        </p:nvSpPr>
        <p:spPr>
          <a:xfrm>
            <a:off x="4495800" y="6576217"/>
            <a:ext cx="2329180" cy="0"/>
          </a:xfrm>
          <a:custGeom>
            <a:avLst/>
            <a:gdLst/>
            <a:ahLst/>
            <a:cxnLst/>
            <a:rect l="l" t="t" r="r" b="b"/>
            <a:pathLst>
              <a:path w="2329179">
                <a:moveTo>
                  <a:pt x="0" y="0"/>
                </a:moveTo>
                <a:lnTo>
                  <a:pt x="2328926" y="0"/>
                </a:lnTo>
              </a:path>
            </a:pathLst>
          </a:custGeom>
          <a:ln w="46038">
            <a:solidFill>
              <a:srgbClr val="76C2E4"/>
            </a:solidFill>
          </a:ln>
        </p:spPr>
        <p:txBody>
          <a:bodyPr wrap="square" lIns="0" tIns="0" rIns="0" bIns="0" rtlCol="0"/>
          <a:lstStyle/>
          <a:p>
            <a:endParaRPr/>
          </a:p>
        </p:txBody>
      </p:sp>
      <p:sp>
        <p:nvSpPr>
          <p:cNvPr id="21" name="bk object 21"/>
          <p:cNvSpPr/>
          <p:nvPr/>
        </p:nvSpPr>
        <p:spPr>
          <a:xfrm>
            <a:off x="2133600" y="6576217"/>
            <a:ext cx="2362200" cy="0"/>
          </a:xfrm>
          <a:custGeom>
            <a:avLst/>
            <a:gdLst/>
            <a:ahLst/>
            <a:cxnLst/>
            <a:rect l="l" t="t" r="r" b="b"/>
            <a:pathLst>
              <a:path w="2362200">
                <a:moveTo>
                  <a:pt x="0" y="0"/>
                </a:moveTo>
                <a:lnTo>
                  <a:pt x="2362200" y="0"/>
                </a:lnTo>
              </a:path>
            </a:pathLst>
          </a:custGeom>
          <a:ln w="46038">
            <a:solidFill>
              <a:srgbClr val="FBAF17"/>
            </a:solidFill>
          </a:ln>
        </p:spPr>
        <p:txBody>
          <a:bodyPr wrap="square" lIns="0" tIns="0" rIns="0" bIns="0" rtlCol="0"/>
          <a:lstStyle/>
          <a:p>
            <a:endParaRPr/>
          </a:p>
        </p:txBody>
      </p:sp>
      <p:sp>
        <p:nvSpPr>
          <p:cNvPr id="22" name="bk object 22"/>
          <p:cNvSpPr/>
          <p:nvPr/>
        </p:nvSpPr>
        <p:spPr>
          <a:xfrm>
            <a:off x="6815201" y="6576217"/>
            <a:ext cx="2329180" cy="0"/>
          </a:xfrm>
          <a:custGeom>
            <a:avLst/>
            <a:gdLst/>
            <a:ahLst/>
            <a:cxnLst/>
            <a:rect l="l" t="t" r="r" b="b"/>
            <a:pathLst>
              <a:path w="2329179">
                <a:moveTo>
                  <a:pt x="0" y="0"/>
                </a:moveTo>
                <a:lnTo>
                  <a:pt x="2328799" y="0"/>
                </a:lnTo>
              </a:path>
            </a:pathLst>
          </a:custGeom>
          <a:ln w="46038">
            <a:solidFill>
              <a:srgbClr val="FF0000"/>
            </a:solidFill>
          </a:ln>
        </p:spPr>
        <p:txBody>
          <a:bodyPr wrap="square" lIns="0" tIns="0" rIns="0" bIns="0" rtlCol="0"/>
          <a:lstStyle/>
          <a:p>
            <a:endParaRPr/>
          </a:p>
        </p:txBody>
      </p:sp>
      <p:sp>
        <p:nvSpPr>
          <p:cNvPr id="23" name="bk object 23"/>
          <p:cNvSpPr/>
          <p:nvPr/>
        </p:nvSpPr>
        <p:spPr>
          <a:xfrm>
            <a:off x="2362200" y="1318482"/>
            <a:ext cx="2329180" cy="0"/>
          </a:xfrm>
          <a:custGeom>
            <a:avLst/>
            <a:gdLst/>
            <a:ahLst/>
            <a:cxnLst/>
            <a:rect l="l" t="t" r="r" b="b"/>
            <a:pathLst>
              <a:path w="2329179">
                <a:moveTo>
                  <a:pt x="0" y="0"/>
                </a:moveTo>
                <a:lnTo>
                  <a:pt x="2328926" y="0"/>
                </a:lnTo>
              </a:path>
            </a:pathLst>
          </a:custGeom>
          <a:ln w="46037">
            <a:solidFill>
              <a:srgbClr val="76C2E4"/>
            </a:solidFill>
          </a:ln>
        </p:spPr>
        <p:txBody>
          <a:bodyPr wrap="square" lIns="0" tIns="0" rIns="0" bIns="0" rtlCol="0"/>
          <a:lstStyle/>
          <a:p>
            <a:endParaRPr/>
          </a:p>
        </p:txBody>
      </p:sp>
      <p:sp>
        <p:nvSpPr>
          <p:cNvPr id="24" name="bk object 24"/>
          <p:cNvSpPr/>
          <p:nvPr/>
        </p:nvSpPr>
        <p:spPr>
          <a:xfrm>
            <a:off x="0" y="1318482"/>
            <a:ext cx="2362200" cy="0"/>
          </a:xfrm>
          <a:custGeom>
            <a:avLst/>
            <a:gdLst/>
            <a:ahLst/>
            <a:cxnLst/>
            <a:rect l="l" t="t" r="r" b="b"/>
            <a:pathLst>
              <a:path w="2362200">
                <a:moveTo>
                  <a:pt x="0" y="0"/>
                </a:moveTo>
                <a:lnTo>
                  <a:pt x="2362200" y="0"/>
                </a:lnTo>
              </a:path>
            </a:pathLst>
          </a:custGeom>
          <a:ln w="46037">
            <a:solidFill>
              <a:srgbClr val="FBAF17"/>
            </a:solidFill>
          </a:ln>
        </p:spPr>
        <p:txBody>
          <a:bodyPr wrap="square" lIns="0" tIns="0" rIns="0" bIns="0" rtlCol="0"/>
          <a:lstStyle/>
          <a:p>
            <a:endParaRPr/>
          </a:p>
        </p:txBody>
      </p:sp>
      <p:sp>
        <p:nvSpPr>
          <p:cNvPr id="25" name="bk object 25"/>
          <p:cNvSpPr/>
          <p:nvPr/>
        </p:nvSpPr>
        <p:spPr>
          <a:xfrm>
            <a:off x="4681601" y="1318482"/>
            <a:ext cx="2329180" cy="0"/>
          </a:xfrm>
          <a:custGeom>
            <a:avLst/>
            <a:gdLst/>
            <a:ahLst/>
            <a:cxnLst/>
            <a:rect l="l" t="t" r="r" b="b"/>
            <a:pathLst>
              <a:path w="2329179">
                <a:moveTo>
                  <a:pt x="0" y="0"/>
                </a:moveTo>
                <a:lnTo>
                  <a:pt x="2328799" y="0"/>
                </a:lnTo>
              </a:path>
            </a:pathLst>
          </a:custGeom>
          <a:ln w="46037">
            <a:solidFill>
              <a:srgbClr val="FF0000"/>
            </a:solidFill>
          </a:ln>
        </p:spPr>
        <p:txBody>
          <a:bodyPr wrap="square" lIns="0" tIns="0" rIns="0" bIns="0" rtlCol="0"/>
          <a:lstStyle/>
          <a:p>
            <a:endParaRPr/>
          </a:p>
        </p:txBody>
      </p:sp>
      <p:sp>
        <p:nvSpPr>
          <p:cNvPr id="2" name="Holder 2"/>
          <p:cNvSpPr>
            <a:spLocks noGrp="1"/>
          </p:cNvSpPr>
          <p:nvPr>
            <p:ph type="title"/>
          </p:nvPr>
        </p:nvSpPr>
        <p:spPr>
          <a:xfrm>
            <a:off x="383540" y="375869"/>
            <a:ext cx="8376919" cy="574675"/>
          </a:xfrm>
          <a:prstGeom prst="rect">
            <a:avLst/>
          </a:prstGeom>
        </p:spPr>
        <p:txBody>
          <a:bodyPr wrap="square" lIns="0" tIns="0" rIns="0" bIns="0">
            <a:spAutoFit/>
          </a:bodyPr>
          <a:lstStyle>
            <a:lvl1pPr>
              <a:defRPr sz="3600" b="0" i="0">
                <a:solidFill>
                  <a:srgbClr val="C00000"/>
                </a:solidFill>
                <a:latin typeface="Times New Roman"/>
                <a:cs typeface="Times New Roman"/>
              </a:defRPr>
            </a:lvl1pPr>
          </a:lstStyle>
          <a:p>
            <a:endParaRPr/>
          </a:p>
        </p:txBody>
      </p:sp>
      <p:sp>
        <p:nvSpPr>
          <p:cNvPr id="3" name="Holder 3"/>
          <p:cNvSpPr>
            <a:spLocks noGrp="1"/>
          </p:cNvSpPr>
          <p:nvPr>
            <p:ph type="body" idx="1"/>
          </p:nvPr>
        </p:nvSpPr>
        <p:spPr>
          <a:xfrm>
            <a:off x="383540" y="1997518"/>
            <a:ext cx="7337425" cy="3931920"/>
          </a:xfrm>
          <a:prstGeom prst="rect">
            <a:avLst/>
          </a:prstGeom>
        </p:spPr>
        <p:txBody>
          <a:bodyPr wrap="square" lIns="0" tIns="0" rIns="0" bIns="0">
            <a:spAutoFit/>
          </a:bodyPr>
          <a:lstStyle>
            <a:lvl1pPr>
              <a:defRPr sz="2400" b="1" i="1">
                <a:solidFill>
                  <a:schemeClr val="tx1"/>
                </a:solidFill>
                <a:latin typeface="Times New Roman"/>
                <a:cs typeface="Times New Roman"/>
              </a:defRPr>
            </a:lvl1pPr>
          </a:lstStyle>
          <a:p>
            <a:endParaRPr/>
          </a:p>
        </p:txBody>
      </p:sp>
      <p:sp>
        <p:nvSpPr>
          <p:cNvPr id="5" name="Holder 5"/>
          <p:cNvSpPr>
            <a:spLocks noGrp="1"/>
          </p:cNvSpPr>
          <p:nvPr>
            <p:ph type="dt" sz="half" idx="6"/>
          </p:nvPr>
        </p:nvSpPr>
        <p:spPr>
          <a:xfrm>
            <a:off x="3166998" y="6620802"/>
            <a:ext cx="2866390" cy="196215"/>
          </a:xfrm>
          <a:prstGeom prst="rect">
            <a:avLst/>
          </a:prstGeom>
        </p:spPr>
        <p:txBody>
          <a:bodyPr wrap="square" lIns="0" tIns="0" rIns="0" bIns="0">
            <a:spAutoFit/>
          </a:bodyPr>
          <a:lstStyle>
            <a:lvl1pPr>
              <a:defRPr sz="1200" b="1" i="0">
                <a:solidFill>
                  <a:srgbClr val="006FC0"/>
                </a:solidFill>
                <a:latin typeface="Arial"/>
                <a:cs typeface="Arial"/>
              </a:defRPr>
            </a:lvl1pPr>
          </a:lstStyle>
          <a:p>
            <a:pPr marL="12700">
              <a:lnSpc>
                <a:spcPts val="1430"/>
              </a:lnSpc>
            </a:pPr>
            <a:r>
              <a:rPr lang="en-US" spc="-5" smtClean="0"/>
              <a:t>Data Structures and Algorithms Design</a:t>
            </a:r>
            <a:endParaRPr dirty="0"/>
          </a:p>
        </p:txBody>
      </p:sp>
      <p:sp>
        <p:nvSpPr>
          <p:cNvPr id="6" name="Holder 6"/>
          <p:cNvSpPr>
            <a:spLocks noGrp="1"/>
          </p:cNvSpPr>
          <p:nvPr>
            <p:ph type="sldNum" sz="quarter" idx="7"/>
          </p:nvPr>
        </p:nvSpPr>
        <p:spPr>
          <a:xfrm>
            <a:off x="8471407" y="6620802"/>
            <a:ext cx="607059" cy="196215"/>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430"/>
              </a:lnSpc>
            </a:pPr>
            <a:r>
              <a:rPr spc="-5" dirty="0"/>
              <a:t>Page</a:t>
            </a:r>
            <a:r>
              <a:rPr spc="-60" dirty="0"/>
              <a:t> </a:t>
            </a:r>
            <a:fld id="{81D60167-4931-47E6-BA6A-407CBD079E47}" type="slidenum">
              <a:rPr dirty="0"/>
              <a:pPr marL="12700">
                <a:lnSpc>
                  <a:spcPts val="1430"/>
                </a:lnSpc>
              </a:pPr>
              <a:t>‹#›</a:t>
            </a:fld>
            <a:endParaRPr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02" tIns="45701" rIns="91402" bIns="4570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02" tIns="45701" rIns="91402" bIns="4570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381000" y="6324602"/>
            <a:ext cx="2133600" cy="365125"/>
          </a:xfrm>
          <a:prstGeom prst="rect">
            <a:avLst/>
          </a:prstGeom>
        </p:spPr>
        <p:txBody>
          <a:bodyPr vert="horz" lIns="91402" tIns="45701" rIns="91402" bIns="45701" rtlCol="0" anchor="ctr"/>
          <a:lstStyle>
            <a:lvl1pPr algn="l">
              <a:defRPr sz="1200">
                <a:solidFill>
                  <a:schemeClr val="tx1">
                    <a:tint val="75000"/>
                  </a:schemeClr>
                </a:solidFill>
                <a:latin typeface="Arial" pitchFamily="34" charset="0"/>
                <a:cs typeface="Arial" pitchFamily="34" charset="0"/>
              </a:defRPr>
            </a:lvl1p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45250654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timing>
    <p:tnLst>
      <p:par>
        <p:cTn id="1" dur="indefinite" restart="never" nodeType="tmRoot"/>
      </p:par>
    </p:tnLst>
  </p:timing>
  <p:hf hdr="0" ftr="0" dt="0"/>
  <p:txStyles>
    <p:titleStyle>
      <a:lvl1pPr algn="l" defTabSz="914012"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754" indent="-342754" algn="l" defTabSz="914012"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636" indent="-285630" algn="l" defTabSz="914012"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2515" indent="-228502" algn="l" defTabSz="914012"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599521"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6528"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3534"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40"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47"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52"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12" rtl="0" eaLnBrk="1" latinLnBrk="0" hangingPunct="1">
        <a:defRPr sz="1800" kern="1200">
          <a:solidFill>
            <a:schemeClr val="tx1"/>
          </a:solidFill>
          <a:latin typeface="+mn-lt"/>
          <a:ea typeface="+mn-ea"/>
          <a:cs typeface="+mn-cs"/>
        </a:defRPr>
      </a:lvl1pPr>
      <a:lvl2pPr marL="457008" algn="l" defTabSz="914012" rtl="0" eaLnBrk="1" latinLnBrk="0" hangingPunct="1">
        <a:defRPr sz="1800" kern="1200">
          <a:solidFill>
            <a:schemeClr val="tx1"/>
          </a:solidFill>
          <a:latin typeface="+mn-lt"/>
          <a:ea typeface="+mn-ea"/>
          <a:cs typeface="+mn-cs"/>
        </a:defRPr>
      </a:lvl2pPr>
      <a:lvl3pPr marL="914012" algn="l" defTabSz="914012" rtl="0" eaLnBrk="1" latinLnBrk="0" hangingPunct="1">
        <a:defRPr sz="1800" kern="1200">
          <a:solidFill>
            <a:schemeClr val="tx1"/>
          </a:solidFill>
          <a:latin typeface="+mn-lt"/>
          <a:ea typeface="+mn-ea"/>
          <a:cs typeface="+mn-cs"/>
        </a:defRPr>
      </a:lvl3pPr>
      <a:lvl4pPr marL="1371020" algn="l" defTabSz="914012" rtl="0" eaLnBrk="1" latinLnBrk="0" hangingPunct="1">
        <a:defRPr sz="1800" kern="1200">
          <a:solidFill>
            <a:schemeClr val="tx1"/>
          </a:solidFill>
          <a:latin typeface="+mn-lt"/>
          <a:ea typeface="+mn-ea"/>
          <a:cs typeface="+mn-cs"/>
        </a:defRPr>
      </a:lvl4pPr>
      <a:lvl5pPr marL="1828025" algn="l" defTabSz="914012" rtl="0" eaLnBrk="1" latinLnBrk="0" hangingPunct="1">
        <a:defRPr sz="1800" kern="1200">
          <a:solidFill>
            <a:schemeClr val="tx1"/>
          </a:solidFill>
          <a:latin typeface="+mn-lt"/>
          <a:ea typeface="+mn-ea"/>
          <a:cs typeface="+mn-cs"/>
        </a:defRPr>
      </a:lvl5pPr>
      <a:lvl6pPr marL="2285032" algn="l" defTabSz="914012" rtl="0" eaLnBrk="1" latinLnBrk="0" hangingPunct="1">
        <a:defRPr sz="1800" kern="1200">
          <a:solidFill>
            <a:schemeClr val="tx1"/>
          </a:solidFill>
          <a:latin typeface="+mn-lt"/>
          <a:ea typeface="+mn-ea"/>
          <a:cs typeface="+mn-cs"/>
        </a:defRPr>
      </a:lvl6pPr>
      <a:lvl7pPr marL="2742037" algn="l" defTabSz="914012" rtl="0" eaLnBrk="1" latinLnBrk="0" hangingPunct="1">
        <a:defRPr sz="1800" kern="1200">
          <a:solidFill>
            <a:schemeClr val="tx1"/>
          </a:solidFill>
          <a:latin typeface="+mn-lt"/>
          <a:ea typeface="+mn-ea"/>
          <a:cs typeface="+mn-cs"/>
        </a:defRPr>
      </a:lvl7pPr>
      <a:lvl8pPr marL="3199044" algn="l" defTabSz="914012" rtl="0" eaLnBrk="1" latinLnBrk="0" hangingPunct="1">
        <a:defRPr sz="1800" kern="1200">
          <a:solidFill>
            <a:schemeClr val="tx1"/>
          </a:solidFill>
          <a:latin typeface="+mn-lt"/>
          <a:ea typeface="+mn-ea"/>
          <a:cs typeface="+mn-cs"/>
        </a:defRPr>
      </a:lvl8pPr>
      <a:lvl9pPr marL="3656050" algn="l" defTabSz="91401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1.xml"/><Relationship Id="rId7" Type="http://schemas.openxmlformats.org/officeDocument/2006/relationships/image" Target="../media/image21.wmf"/><Relationship Id="rId2" Type="http://schemas.openxmlformats.org/officeDocument/2006/relationships/slideLayout" Target="../slideLayouts/slideLayout3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0.wmf"/><Relationship Id="rId4" Type="http://schemas.openxmlformats.org/officeDocument/2006/relationships/oleObject" Target="../embeddings/oleObject1.bin"/><Relationship Id="rId9" Type="http://schemas.openxmlformats.org/officeDocument/2006/relationships/image" Target="../media/image2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p>
            <a:pPr marL="0" lvl="0" indent="0" algn="ctr" rtl="0">
              <a:lnSpc>
                <a:spcPct val="142857"/>
              </a:lnSpc>
              <a:spcBef>
                <a:spcPts val="0"/>
              </a:spcBef>
              <a:spcAft>
                <a:spcPts val="0"/>
              </a:spcAft>
              <a:buClr>
                <a:schemeClr val="lt1"/>
              </a:buClr>
              <a:buSzPts val="2800"/>
              <a:buFont typeface="Arial"/>
              <a:buNone/>
            </a:pPr>
            <a:r>
              <a:rPr lang="en-US" sz="2800"/>
              <a:t>Data Structures Algorithm and Design</a:t>
            </a:r>
            <a:br>
              <a:rPr lang="en-US" sz="2800"/>
            </a:br>
            <a:r>
              <a:rPr lang="en-US" sz="2800"/>
              <a:t>DSECLZG519 </a:t>
            </a:r>
            <a:endParaRPr/>
          </a:p>
        </p:txBody>
      </p:sp>
      <p:sp>
        <p:nvSpPr>
          <p:cNvPr id="188" name="Google Shape;188;p1"/>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lt1"/>
              </a:buClr>
              <a:buSzPts val="1800"/>
              <a:buNone/>
            </a:pPr>
            <a:r>
              <a:rPr lang="en-US"/>
              <a:t>Session-2</a:t>
            </a:r>
            <a:endParaRPr/>
          </a:p>
          <a:p>
            <a:pPr marL="0" lvl="0" indent="0" algn="r" rtl="0">
              <a:lnSpc>
                <a:spcPct val="100000"/>
              </a:lnSpc>
              <a:spcBef>
                <a:spcPts val="0"/>
              </a:spcBef>
              <a:spcAft>
                <a:spcPts val="0"/>
              </a:spcAft>
              <a:buClr>
                <a:schemeClr val="lt1"/>
              </a:buClr>
              <a:buSzPts val="1800"/>
              <a:buNone/>
            </a:pPr>
            <a:endParaRPr/>
          </a:p>
        </p:txBody>
      </p:sp>
      <p:sp>
        <p:nvSpPr>
          <p:cNvPr id="189" name="Google Shape;189;p1"/>
          <p:cNvSpPr txBox="1">
            <a:spLocks noGrp="1"/>
          </p:cNvSpPr>
          <p:nvPr>
            <p:ph type="sldNum" idx="12"/>
          </p:nvPr>
        </p:nvSpPr>
        <p:spPr>
          <a:xfrm>
            <a:off x="7315200" y="6340475"/>
            <a:ext cx="1828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40"/>
        <p:cNvGrpSpPr/>
        <p:nvPr/>
      </p:nvGrpSpPr>
      <p:grpSpPr>
        <a:xfrm>
          <a:off x="0" y="0"/>
          <a:ext cx="0" cy="0"/>
          <a:chOff x="0" y="0"/>
          <a:chExt cx="0" cy="0"/>
        </a:xfrm>
      </p:grpSpPr>
      <p:sp>
        <p:nvSpPr>
          <p:cNvPr id="241" name="Google Shape;241;p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00000"/>
              </a:lnSpc>
              <a:spcBef>
                <a:spcPts val="0"/>
              </a:spcBef>
              <a:spcAft>
                <a:spcPts val="0"/>
              </a:spcAft>
              <a:buClr>
                <a:schemeClr val="dk1"/>
              </a:buClr>
              <a:buSzPct val="100000"/>
              <a:buNone/>
            </a:pPr>
            <a:r>
              <a:rPr lang="en-US">
                <a:latin typeface="Times New Roman"/>
                <a:ea typeface="Times New Roman"/>
                <a:cs typeface="Times New Roman"/>
                <a:sym typeface="Times New Roman"/>
              </a:rPr>
              <a:t>General rules to determine running time of algorithm (Cont..,)</a:t>
            </a:r>
            <a:endParaRPr/>
          </a:p>
        </p:txBody>
      </p:sp>
      <p:sp>
        <p:nvSpPr>
          <p:cNvPr id="242" name="Google Shape;242;p9"/>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243" name="Google Shape;243;p9"/>
          <p:cNvSpPr txBox="1">
            <a:spLocks noGrp="1"/>
          </p:cNvSpPr>
          <p:nvPr>
            <p:ph type="body" idx="1"/>
          </p:nvPr>
        </p:nvSpPr>
        <p:spPr>
          <a:xfrm>
            <a:off x="457200" y="1600200"/>
            <a:ext cx="8229600" cy="4525963"/>
          </a:xfrm>
          <a:prstGeom prst="rect">
            <a:avLst/>
          </a:prstGeom>
          <a:blipFill rotWithShape="1">
            <a:blip r:embed="rId3">
              <a:alphaModFix/>
            </a:blip>
            <a:stretch>
              <a:fillRect l="-1079" t="-1960" r="-307"/>
            </a:stretch>
          </a:blip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US"/>
              <a:t> </a:t>
            </a:r>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1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SzPct val="100000"/>
              <a:buFont typeface="Arial"/>
              <a:buChar char="•"/>
            </a:pPr>
            <a:r>
              <a:rPr lang="en-US" dirty="0"/>
              <a:t>Logarithmic functions are </a:t>
            </a:r>
            <a:r>
              <a:rPr lang="en-US" dirty="0">
                <a:solidFill>
                  <a:srgbClr val="FF0000"/>
                </a:solidFill>
              </a:rPr>
              <a:t>the inverse of exponential function</a:t>
            </a:r>
            <a:r>
              <a:rPr lang="en-US" dirty="0"/>
              <a:t>s. </a:t>
            </a:r>
            <a:endParaRPr dirty="0"/>
          </a:p>
          <a:p>
            <a:pPr marL="342900" lvl="0" indent="-342900" algn="l" rtl="0">
              <a:lnSpc>
                <a:spcPct val="100000"/>
              </a:lnSpc>
              <a:spcBef>
                <a:spcPts val="444"/>
              </a:spcBef>
              <a:spcAft>
                <a:spcPts val="0"/>
              </a:spcAft>
              <a:buSzPct val="100000"/>
              <a:buFont typeface="Arial"/>
              <a:buChar char="•"/>
            </a:pPr>
            <a:r>
              <a:rPr lang="en-US" dirty="0"/>
              <a:t>If a is b to the power c, i.e. b pow  c = a, we also say that c is the logarithm of a to the base b (meaning c is the power to which we have to raise b in order to get a), and we write </a:t>
            </a:r>
            <a:r>
              <a:rPr lang="en-US" dirty="0" err="1"/>
              <a:t>logb</a:t>
            </a:r>
            <a:r>
              <a:rPr lang="en-US" dirty="0"/>
              <a:t> a = c. </a:t>
            </a:r>
            <a:endParaRPr dirty="0"/>
          </a:p>
          <a:p>
            <a:pPr marL="342900" lvl="0" indent="-342900" algn="l" rtl="0">
              <a:lnSpc>
                <a:spcPct val="100000"/>
              </a:lnSpc>
              <a:spcBef>
                <a:spcPts val="444"/>
              </a:spcBef>
              <a:spcAft>
                <a:spcPts val="0"/>
              </a:spcAft>
              <a:buSzPct val="100000"/>
              <a:buFont typeface="Arial"/>
              <a:buChar char="•"/>
            </a:pPr>
            <a:r>
              <a:rPr lang="en-US" dirty="0"/>
              <a:t>For example:</a:t>
            </a:r>
            <a:endParaRPr dirty="0"/>
          </a:p>
          <a:p>
            <a:pPr marL="742950" lvl="1" indent="-285750" algn="l" rtl="0">
              <a:lnSpc>
                <a:spcPct val="100000"/>
              </a:lnSpc>
              <a:spcBef>
                <a:spcPts val="296"/>
              </a:spcBef>
              <a:spcAft>
                <a:spcPts val="0"/>
              </a:spcAft>
              <a:buClr>
                <a:schemeClr val="dk1"/>
              </a:buClr>
              <a:buSzPct val="100000"/>
              <a:buFont typeface="Arial"/>
              <a:buChar char="•"/>
            </a:pPr>
            <a:r>
              <a:rPr lang="en-US" dirty="0"/>
              <a:t>log</a:t>
            </a:r>
            <a:r>
              <a:rPr lang="en-US" baseline="-25000" dirty="0"/>
              <a:t>10</a:t>
            </a:r>
            <a:r>
              <a:rPr lang="en-US" dirty="0"/>
              <a:t> 100 = 2 (since 10 pow 2 = </a:t>
            </a:r>
            <a:r>
              <a:rPr lang="en-US" dirty="0" smtClean="0"/>
              <a:t>100 i.e., 10</a:t>
            </a:r>
            <a:r>
              <a:rPr lang="en-US" baseline="30000" dirty="0" smtClean="0"/>
              <a:t>2</a:t>
            </a:r>
            <a:r>
              <a:rPr lang="en-US" dirty="0" smtClean="0"/>
              <a:t> = 100) </a:t>
            </a:r>
            <a:endParaRPr dirty="0"/>
          </a:p>
          <a:p>
            <a:pPr marL="742950" lvl="1" indent="-285750" algn="l" rtl="0">
              <a:lnSpc>
                <a:spcPct val="100000"/>
              </a:lnSpc>
              <a:spcBef>
                <a:spcPts val="296"/>
              </a:spcBef>
              <a:spcAft>
                <a:spcPts val="0"/>
              </a:spcAft>
              <a:buClr>
                <a:schemeClr val="dk1"/>
              </a:buClr>
              <a:buSzPct val="100000"/>
              <a:buFont typeface="Arial"/>
              <a:buChar char="•"/>
            </a:pPr>
            <a:r>
              <a:rPr lang="en-US" dirty="0"/>
              <a:t>log</a:t>
            </a:r>
            <a:r>
              <a:rPr lang="en-US" baseline="-25000" dirty="0"/>
              <a:t>2</a:t>
            </a:r>
            <a:r>
              <a:rPr lang="en-US" dirty="0"/>
              <a:t> 8 = 3 (since 2 pow 3 = </a:t>
            </a:r>
            <a:r>
              <a:rPr lang="en-US" dirty="0" smtClean="0"/>
              <a:t>8 i.e., 2</a:t>
            </a:r>
            <a:r>
              <a:rPr lang="en-US" baseline="30000" dirty="0" smtClean="0"/>
              <a:t>3</a:t>
            </a:r>
            <a:r>
              <a:rPr lang="en-US" dirty="0" smtClean="0"/>
              <a:t> = 8) </a:t>
            </a:r>
            <a:endParaRPr dirty="0"/>
          </a:p>
          <a:p>
            <a:pPr marL="342900" marR="0" lvl="0" indent="-342900" algn="l" rtl="0">
              <a:lnSpc>
                <a:spcPct val="100000"/>
              </a:lnSpc>
              <a:spcBef>
                <a:spcPts val="444"/>
              </a:spcBef>
              <a:spcAft>
                <a:spcPts val="0"/>
              </a:spcAft>
              <a:buClr>
                <a:srgbClr val="101141"/>
              </a:buClr>
              <a:buSzPct val="100000"/>
              <a:buFont typeface="Arial"/>
              <a:buNone/>
            </a:pPr>
            <a:r>
              <a:rPr lang="en-US" dirty="0"/>
              <a:t/>
            </a:r>
            <a:br>
              <a:rPr lang="en-US" dirty="0"/>
            </a:br>
            <a:endParaRPr dirty="0"/>
          </a:p>
          <a:p>
            <a:pPr marL="342900" marR="0" lvl="0" indent="-342900" algn="l" rtl="0">
              <a:lnSpc>
                <a:spcPct val="100000"/>
              </a:lnSpc>
              <a:spcBef>
                <a:spcPts val="444"/>
              </a:spcBef>
              <a:spcAft>
                <a:spcPts val="0"/>
              </a:spcAft>
              <a:buClr>
                <a:srgbClr val="101141"/>
              </a:buClr>
              <a:buSzPct val="100000"/>
              <a:buFont typeface="Arial"/>
              <a:buNone/>
            </a:pPr>
            <a:r>
              <a:rPr lang="en-US" dirty="0"/>
              <a:t/>
            </a:r>
            <a:br>
              <a:rPr lang="en-US" dirty="0"/>
            </a:br>
            <a:endParaRPr dirty="0"/>
          </a:p>
        </p:txBody>
      </p:sp>
      <p:sp>
        <p:nvSpPr>
          <p:cNvPr id="249" name="Google Shape;249;p1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None/>
            </a:pPr>
            <a:r>
              <a:rPr lang="en-US"/>
              <a:t>Logarithmic function</a:t>
            </a:r>
            <a:endParaRPr/>
          </a:p>
        </p:txBody>
      </p:sp>
      <p:sp>
        <p:nvSpPr>
          <p:cNvPr id="250" name="Google Shape;250;p10"/>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00000"/>
              </a:lnSpc>
              <a:spcBef>
                <a:spcPts val="0"/>
              </a:spcBef>
              <a:spcAft>
                <a:spcPts val="0"/>
              </a:spcAft>
              <a:buClr>
                <a:schemeClr val="dk1"/>
              </a:buClr>
              <a:buSzPct val="100000"/>
              <a:buNone/>
            </a:pPr>
            <a:r>
              <a:rPr lang="en-US">
                <a:latin typeface="Times New Roman"/>
                <a:ea typeface="Times New Roman"/>
                <a:cs typeface="Times New Roman"/>
                <a:sym typeface="Times New Roman"/>
              </a:rPr>
              <a:t>General rules to determine running time of algorithm (Cont..,)</a:t>
            </a:r>
            <a:endParaRPr/>
          </a:p>
        </p:txBody>
      </p:sp>
      <p:sp>
        <p:nvSpPr>
          <p:cNvPr id="257" name="Google Shape;257;p11"/>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258" name="Google Shape;258;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SzPct val="100000"/>
              <a:buNone/>
            </a:pPr>
            <a:r>
              <a:rPr lang="en-US" sz="2400" b="1" u="sng">
                <a:latin typeface="Times New Roman"/>
                <a:ea typeface="Times New Roman"/>
                <a:cs typeface="Times New Roman"/>
                <a:sym typeface="Times New Roman"/>
              </a:rPr>
              <a:t>Logarithmic complexity: </a:t>
            </a:r>
            <a:r>
              <a:rPr lang="en-US" sz="2400">
                <a:latin typeface="Times New Roman"/>
                <a:ea typeface="Times New Roman"/>
                <a:cs typeface="Times New Roman"/>
                <a:sym typeface="Times New Roman"/>
              </a:rPr>
              <a:t> an algorithm is O(logn) if it takes constant time to cut the problem size by a fraction (usually by ½)</a:t>
            </a:r>
            <a:endParaRPr/>
          </a:p>
          <a:p>
            <a:pPr marL="0" lvl="0" indent="0" algn="l" rtl="0">
              <a:lnSpc>
                <a:spcPct val="100000"/>
              </a:lnSpc>
              <a:spcBef>
                <a:spcPts val="408"/>
              </a:spcBef>
              <a:spcAft>
                <a:spcPts val="0"/>
              </a:spcAft>
              <a:buSzPct val="100000"/>
              <a:buNone/>
            </a:pPr>
            <a:r>
              <a:rPr lang="en-US" sz="2400">
                <a:latin typeface="Times New Roman"/>
                <a:ea typeface="Times New Roman"/>
                <a:cs typeface="Times New Roman"/>
                <a:sym typeface="Times New Roman"/>
              </a:rPr>
              <a:t>As an example let us consider the following program </a:t>
            </a:r>
            <a:endParaRPr/>
          </a:p>
          <a:p>
            <a:pPr marL="0" lvl="0" indent="0" algn="l" rtl="0">
              <a:lnSpc>
                <a:spcPct val="100000"/>
              </a:lnSpc>
              <a:spcBef>
                <a:spcPts val="408"/>
              </a:spcBef>
              <a:spcAft>
                <a:spcPts val="0"/>
              </a:spcAft>
              <a:buSzPct val="100000"/>
              <a:buNone/>
            </a:pPr>
            <a:r>
              <a:rPr lang="en-US" sz="2400">
                <a:latin typeface="Times New Roman"/>
                <a:ea typeface="Times New Roman"/>
                <a:cs typeface="Times New Roman"/>
                <a:sym typeface="Times New Roman"/>
              </a:rPr>
              <a:t>	for(i=1; i&lt;=n;)</a:t>
            </a:r>
            <a:endParaRPr/>
          </a:p>
          <a:p>
            <a:pPr marL="0" lvl="0" indent="0" algn="l" rtl="0">
              <a:lnSpc>
                <a:spcPct val="100000"/>
              </a:lnSpc>
              <a:spcBef>
                <a:spcPts val="408"/>
              </a:spcBef>
              <a:spcAft>
                <a:spcPts val="0"/>
              </a:spcAft>
              <a:buSzPct val="100000"/>
              <a:buNone/>
            </a:pPr>
            <a:r>
              <a:rPr lang="en-US" sz="2400">
                <a:latin typeface="Times New Roman"/>
                <a:ea typeface="Times New Roman"/>
                <a:cs typeface="Times New Roman"/>
                <a:sym typeface="Times New Roman"/>
              </a:rPr>
              <a:t>		i=i*2;</a:t>
            </a:r>
            <a:endParaRPr/>
          </a:p>
          <a:p>
            <a:pPr marL="0" lvl="0" indent="0" algn="l" rtl="0">
              <a:lnSpc>
                <a:spcPct val="100000"/>
              </a:lnSpc>
              <a:spcBef>
                <a:spcPts val="408"/>
              </a:spcBef>
              <a:spcAft>
                <a:spcPts val="0"/>
              </a:spcAft>
              <a:buSzPct val="100000"/>
              <a:buNone/>
            </a:pPr>
            <a:r>
              <a:rPr lang="en-US" sz="2400">
                <a:latin typeface="Times New Roman"/>
                <a:ea typeface="Times New Roman"/>
                <a:cs typeface="Times New Roman"/>
                <a:sym typeface="Times New Roman"/>
              </a:rPr>
              <a:t>If we observe carefully, the value of i is doubling every time initially i=1, in next step i=2, and in subsequent steps i = 4,8 and soon.</a:t>
            </a:r>
            <a:endParaRPr/>
          </a:p>
          <a:p>
            <a:pPr marL="0" lvl="0" indent="0" algn="l" rtl="0">
              <a:lnSpc>
                <a:spcPct val="100000"/>
              </a:lnSpc>
              <a:spcBef>
                <a:spcPts val="408"/>
              </a:spcBef>
              <a:spcAft>
                <a:spcPts val="0"/>
              </a:spcAft>
              <a:buSzPct val="100000"/>
              <a:buNone/>
            </a:pPr>
            <a:r>
              <a:rPr lang="en-US" sz="2400">
                <a:latin typeface="Times New Roman"/>
                <a:ea typeface="Times New Roman"/>
                <a:cs typeface="Times New Roman"/>
                <a:sym typeface="Times New Roman"/>
              </a:rPr>
              <a:t>Let us assume that the loop is executing some k-times.</a:t>
            </a:r>
            <a:endParaRPr/>
          </a:p>
          <a:p>
            <a:pPr marL="0" lvl="0" indent="0" algn="l" rtl="0">
              <a:lnSpc>
                <a:spcPct val="100000"/>
              </a:lnSpc>
              <a:spcBef>
                <a:spcPts val="408"/>
              </a:spcBef>
              <a:spcAft>
                <a:spcPts val="0"/>
              </a:spcAft>
              <a:buSzPct val="100000"/>
              <a:buNone/>
            </a:pPr>
            <a:r>
              <a:rPr lang="en-US" sz="2400">
                <a:latin typeface="Times New Roman"/>
                <a:ea typeface="Times New Roman"/>
                <a:cs typeface="Times New Roman"/>
                <a:sym typeface="Times New Roman"/>
              </a:rPr>
              <a:t>At k</a:t>
            </a:r>
            <a:r>
              <a:rPr lang="en-US" sz="2400" baseline="30000">
                <a:latin typeface="Times New Roman"/>
                <a:ea typeface="Times New Roman"/>
                <a:cs typeface="Times New Roman"/>
                <a:sym typeface="Times New Roman"/>
              </a:rPr>
              <a:t>th</a:t>
            </a:r>
            <a:r>
              <a:rPr lang="en-US" sz="2400">
                <a:latin typeface="Times New Roman"/>
                <a:ea typeface="Times New Roman"/>
                <a:cs typeface="Times New Roman"/>
                <a:sym typeface="Times New Roman"/>
              </a:rPr>
              <a:t> step 2</a:t>
            </a:r>
            <a:r>
              <a:rPr lang="en-US" sz="2400" baseline="300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=n and we come out of  loop </a:t>
            </a:r>
            <a:endParaRPr/>
          </a:p>
          <a:p>
            <a:pPr marL="0" lvl="0" indent="0" algn="l" rtl="0">
              <a:lnSpc>
                <a:spcPct val="100000"/>
              </a:lnSpc>
              <a:spcBef>
                <a:spcPts val="408"/>
              </a:spcBef>
              <a:spcAft>
                <a:spcPts val="0"/>
              </a:spcAft>
              <a:buSzPct val="100000"/>
              <a:buNone/>
            </a:pPr>
            <a:r>
              <a:rPr lang="en-US" sz="2400">
                <a:latin typeface="Times New Roman"/>
                <a:ea typeface="Times New Roman"/>
                <a:cs typeface="Times New Roman"/>
                <a:sym typeface="Times New Roman"/>
              </a:rPr>
              <a:t>Taking logarithm on both sides, gives </a:t>
            </a:r>
            <a:endParaRPr/>
          </a:p>
          <a:p>
            <a:pPr marL="0" lvl="0" indent="0" algn="l" rtl="0">
              <a:lnSpc>
                <a:spcPct val="100000"/>
              </a:lnSpc>
              <a:spcBef>
                <a:spcPts val="408"/>
              </a:spcBef>
              <a:spcAft>
                <a:spcPts val="0"/>
              </a:spcAft>
              <a:buSzPct val="100000"/>
              <a:buNone/>
            </a:pPr>
            <a:r>
              <a:rPr lang="en-US" sz="2400">
                <a:latin typeface="Times New Roman"/>
                <a:ea typeface="Times New Roman"/>
                <a:cs typeface="Times New Roman"/>
                <a:sym typeface="Times New Roman"/>
              </a:rPr>
              <a:t>	log(2</a:t>
            </a:r>
            <a:r>
              <a:rPr lang="en-US" sz="2400" baseline="300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 = log n </a:t>
            </a:r>
            <a:endParaRPr/>
          </a:p>
          <a:p>
            <a:pPr marL="0" lvl="0" indent="0" algn="l" rtl="0">
              <a:lnSpc>
                <a:spcPct val="100000"/>
              </a:lnSpc>
              <a:spcBef>
                <a:spcPts val="408"/>
              </a:spcBef>
              <a:spcAft>
                <a:spcPts val="0"/>
              </a:spcAft>
              <a:buSzPct val="100000"/>
              <a:buNone/>
            </a:pPr>
            <a:r>
              <a:rPr lang="en-US" sz="2400">
                <a:latin typeface="Times New Roman"/>
                <a:ea typeface="Times New Roman"/>
                <a:cs typeface="Times New Roman"/>
                <a:sym typeface="Times New Roman"/>
              </a:rPr>
              <a:t>	klog2 = log n </a:t>
            </a:r>
            <a:endParaRPr/>
          </a:p>
          <a:p>
            <a:pPr marL="0" lvl="0" indent="0" algn="l" rtl="0">
              <a:lnSpc>
                <a:spcPct val="100000"/>
              </a:lnSpc>
              <a:spcBef>
                <a:spcPts val="408"/>
              </a:spcBef>
              <a:spcAft>
                <a:spcPts val="0"/>
              </a:spcAft>
              <a:buSzPct val="100000"/>
              <a:buNone/>
            </a:pPr>
            <a:r>
              <a:rPr lang="en-US" sz="2400">
                <a:latin typeface="Times New Roman"/>
                <a:ea typeface="Times New Roman"/>
                <a:cs typeface="Times New Roman"/>
                <a:sym typeface="Times New Roman"/>
              </a:rPr>
              <a:t>	k = log n // if we assume base ~ 2.</a:t>
            </a:r>
            <a:endParaRPr/>
          </a:p>
          <a:p>
            <a:pPr marL="0" lvl="0" indent="0" algn="l" rtl="0">
              <a:lnSpc>
                <a:spcPct val="100000"/>
              </a:lnSpc>
              <a:spcBef>
                <a:spcPts val="408"/>
              </a:spcBef>
              <a:spcAft>
                <a:spcPts val="0"/>
              </a:spcAft>
              <a:buSzPct val="100000"/>
              <a:buNone/>
            </a:pPr>
            <a:r>
              <a:rPr lang="en-US" sz="2400">
                <a:latin typeface="Times New Roman"/>
                <a:ea typeface="Times New Roman"/>
                <a:cs typeface="Times New Roman"/>
                <a:sym typeface="Times New Roman"/>
              </a:rPr>
              <a:t>Total number = O(logn)</a:t>
            </a:r>
            <a:endParaRPr/>
          </a:p>
          <a:p>
            <a:pPr marL="0" lvl="0" indent="0" algn="l" rtl="0">
              <a:lnSpc>
                <a:spcPct val="100000"/>
              </a:lnSpc>
              <a:spcBef>
                <a:spcPts val="408"/>
              </a:spcBef>
              <a:spcAft>
                <a:spcPts val="0"/>
              </a:spcAft>
              <a:buSzPct val="100000"/>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262"/>
        <p:cNvGrpSpPr/>
        <p:nvPr/>
      </p:nvGrpSpPr>
      <p:grpSpPr>
        <a:xfrm>
          <a:off x="0" y="0"/>
          <a:ext cx="0" cy="0"/>
          <a:chOff x="0" y="0"/>
          <a:chExt cx="0" cy="0"/>
        </a:xfrm>
      </p:grpSpPr>
      <p:sp>
        <p:nvSpPr>
          <p:cNvPr id="263" name="Google Shape;263;p1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None/>
            </a:pPr>
            <a:r>
              <a:rPr lang="en-US">
                <a:latin typeface="Times New Roman"/>
                <a:ea typeface="Times New Roman"/>
                <a:cs typeface="Times New Roman"/>
                <a:sym typeface="Times New Roman"/>
              </a:rPr>
              <a:t>Problem-1</a:t>
            </a:r>
            <a:endParaRPr/>
          </a:p>
        </p:txBody>
      </p:sp>
      <p:sp>
        <p:nvSpPr>
          <p:cNvPr id="264" name="Google Shape;264;p12"/>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
        <p:nvSpPr>
          <p:cNvPr id="265" name="Google Shape;265;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2400"/>
              <a:buNone/>
            </a:pPr>
            <a:r>
              <a:rPr lang="en-US" sz="2400">
                <a:latin typeface="Times New Roman"/>
                <a:ea typeface="Times New Roman"/>
                <a:cs typeface="Times New Roman"/>
                <a:sym typeface="Times New Roman"/>
              </a:rPr>
              <a:t>What is the complexity of the program given below</a:t>
            </a:r>
            <a:endParaRPr/>
          </a:p>
          <a:p>
            <a:pPr marL="0" lvl="0" indent="0" algn="l" rtl="0">
              <a:lnSpc>
                <a:spcPct val="100000"/>
              </a:lnSpc>
              <a:spcBef>
                <a:spcPts val="480"/>
              </a:spcBef>
              <a:spcAft>
                <a:spcPts val="0"/>
              </a:spcAft>
              <a:buSzPts val="2400"/>
              <a:buNone/>
            </a:pPr>
            <a:r>
              <a:rPr lang="en-US" sz="2400">
                <a:latin typeface="Times New Roman"/>
                <a:ea typeface="Times New Roman"/>
                <a:cs typeface="Times New Roman"/>
                <a:sym typeface="Times New Roman"/>
              </a:rPr>
              <a:t>	void function (int n){</a:t>
            </a:r>
            <a:endParaRPr/>
          </a:p>
          <a:p>
            <a:pPr marL="0" lvl="0" indent="0" algn="l" rtl="0">
              <a:lnSpc>
                <a:spcPct val="100000"/>
              </a:lnSpc>
              <a:spcBef>
                <a:spcPts val="480"/>
              </a:spcBef>
              <a:spcAft>
                <a:spcPts val="0"/>
              </a:spcAft>
              <a:buSzPts val="2400"/>
              <a:buNone/>
            </a:pPr>
            <a:r>
              <a:rPr lang="en-US" sz="2400">
                <a:latin typeface="Times New Roman"/>
                <a:ea typeface="Times New Roman"/>
                <a:cs typeface="Times New Roman"/>
                <a:sym typeface="Times New Roman"/>
              </a:rPr>
              <a:t>	//outer loop executes n/2- times </a:t>
            </a:r>
            <a:endParaRPr/>
          </a:p>
          <a:p>
            <a:pPr marL="0" lvl="0" indent="0" algn="l" rtl="0">
              <a:lnSpc>
                <a:spcPct val="100000"/>
              </a:lnSpc>
              <a:spcBef>
                <a:spcPts val="480"/>
              </a:spcBef>
              <a:spcAft>
                <a:spcPts val="0"/>
              </a:spcAft>
              <a:buSzPts val="2400"/>
              <a:buNone/>
            </a:pPr>
            <a:r>
              <a:rPr lang="en-US" sz="2400">
                <a:latin typeface="Times New Roman"/>
                <a:ea typeface="Times New Roman"/>
                <a:cs typeface="Times New Roman"/>
                <a:sym typeface="Times New Roman"/>
              </a:rPr>
              <a:t>	for (i =n/2; i&lt;=n; i++)</a:t>
            </a:r>
            <a:endParaRPr/>
          </a:p>
          <a:p>
            <a:pPr marL="0" lvl="0" indent="0" algn="l" rtl="0">
              <a:lnSpc>
                <a:spcPct val="100000"/>
              </a:lnSpc>
              <a:spcBef>
                <a:spcPts val="480"/>
              </a:spcBef>
              <a:spcAft>
                <a:spcPts val="0"/>
              </a:spcAft>
              <a:buSzPts val="2400"/>
              <a:buNone/>
            </a:pPr>
            <a:r>
              <a:rPr lang="en-US" sz="2400">
                <a:latin typeface="Times New Roman"/>
                <a:ea typeface="Times New Roman"/>
                <a:cs typeface="Times New Roman"/>
                <a:sym typeface="Times New Roman"/>
              </a:rPr>
              <a:t>	//middle loop executes n/2</a:t>
            </a:r>
            <a:endParaRPr/>
          </a:p>
          <a:p>
            <a:pPr marL="0" lvl="0" indent="0" algn="l" rtl="0">
              <a:lnSpc>
                <a:spcPct val="100000"/>
              </a:lnSpc>
              <a:spcBef>
                <a:spcPts val="480"/>
              </a:spcBef>
              <a:spcAft>
                <a:spcPts val="0"/>
              </a:spcAft>
              <a:buSzPts val="2400"/>
              <a:buNone/>
            </a:pPr>
            <a:r>
              <a:rPr lang="en-US" sz="2400">
                <a:latin typeface="Times New Roman"/>
                <a:ea typeface="Times New Roman"/>
                <a:cs typeface="Times New Roman"/>
                <a:sym typeface="Times New Roman"/>
              </a:rPr>
              <a:t>	for (j=1;j+n/2&lt;=n;j=j++)</a:t>
            </a:r>
            <a:endParaRPr/>
          </a:p>
          <a:p>
            <a:pPr marL="0" lvl="0" indent="0" algn="l" rtl="0">
              <a:lnSpc>
                <a:spcPct val="100000"/>
              </a:lnSpc>
              <a:spcBef>
                <a:spcPts val="480"/>
              </a:spcBef>
              <a:spcAft>
                <a:spcPts val="0"/>
              </a:spcAft>
              <a:buSzPts val="2400"/>
              <a:buNone/>
            </a:pPr>
            <a:r>
              <a:rPr lang="en-US" sz="2400">
                <a:latin typeface="Times New Roman"/>
                <a:ea typeface="Times New Roman"/>
                <a:cs typeface="Times New Roman"/>
                <a:sym typeface="Times New Roman"/>
              </a:rPr>
              <a:t>	//loop execute logn times </a:t>
            </a:r>
            <a:endParaRPr/>
          </a:p>
          <a:p>
            <a:pPr marL="0" lvl="0" indent="0" algn="l" rtl="0">
              <a:lnSpc>
                <a:spcPct val="100000"/>
              </a:lnSpc>
              <a:spcBef>
                <a:spcPts val="480"/>
              </a:spcBef>
              <a:spcAft>
                <a:spcPts val="0"/>
              </a:spcAft>
              <a:buSzPts val="2400"/>
              <a:buNone/>
            </a:pPr>
            <a:r>
              <a:rPr lang="en-US" sz="2400">
                <a:latin typeface="Times New Roman"/>
                <a:ea typeface="Times New Roman"/>
                <a:cs typeface="Times New Roman"/>
                <a:sym typeface="Times New Roman"/>
              </a:rPr>
              <a:t>	for (k=1;k&lt;=n;k=k*2)</a:t>
            </a:r>
            <a:endParaRPr/>
          </a:p>
          <a:p>
            <a:pPr marL="0" lvl="0" indent="0" algn="l" rtl="0">
              <a:lnSpc>
                <a:spcPct val="100000"/>
              </a:lnSpc>
              <a:spcBef>
                <a:spcPts val="480"/>
              </a:spcBef>
              <a:spcAft>
                <a:spcPts val="0"/>
              </a:spcAft>
              <a:buSzPts val="2400"/>
              <a:buNone/>
            </a:pPr>
            <a:r>
              <a:rPr lang="en-US" sz="2400">
                <a:latin typeface="Times New Roman"/>
                <a:ea typeface="Times New Roman"/>
                <a:cs typeface="Times New Roman"/>
                <a:sym typeface="Times New Roman"/>
              </a:rPr>
              <a:t>	count++;</a:t>
            </a:r>
            <a:endParaRPr/>
          </a:p>
          <a:p>
            <a:pPr marL="0" lvl="0" indent="0" algn="l" rtl="0">
              <a:lnSpc>
                <a:spcPct val="100000"/>
              </a:lnSpc>
              <a:spcBef>
                <a:spcPts val="480"/>
              </a:spcBef>
              <a:spcAft>
                <a:spcPts val="0"/>
              </a:spcAft>
              <a:buSzPts val="2400"/>
              <a:buNone/>
            </a:pPr>
            <a:r>
              <a:rPr lang="en-US" sz="2400">
                <a:latin typeface="Times New Roman"/>
                <a:ea typeface="Times New Roman"/>
                <a:cs typeface="Times New Roman"/>
                <a:sym typeface="Times New Roman"/>
              </a:rPr>
              <a:t>	}</a:t>
            </a:r>
            <a:endParaRPr/>
          </a:p>
          <a:p>
            <a:pPr marL="0" lvl="0" indent="0" algn="l" rtl="0">
              <a:lnSpc>
                <a:spcPct val="100000"/>
              </a:lnSpc>
              <a:spcBef>
                <a:spcPts val="480"/>
              </a:spcBef>
              <a:spcAft>
                <a:spcPts val="0"/>
              </a:spcAft>
              <a:buSzPts val="2400"/>
              <a:buNone/>
            </a:pPr>
            <a:r>
              <a:rPr lang="en-US" sz="2400">
                <a:latin typeface="Times New Roman"/>
                <a:ea typeface="Times New Roman"/>
                <a:cs typeface="Times New Roman"/>
                <a:sym typeface="Times New Roman"/>
              </a:rPr>
              <a:t>Time complexity of the above function is O(n</a:t>
            </a:r>
            <a:r>
              <a:rPr lang="en-US" sz="2400" baseline="300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logn)</a:t>
            </a:r>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69"/>
        <p:cNvGrpSpPr/>
        <p:nvPr/>
      </p:nvGrpSpPr>
      <p:grpSpPr>
        <a:xfrm>
          <a:off x="0" y="0"/>
          <a:ext cx="0" cy="0"/>
          <a:chOff x="0" y="0"/>
          <a:chExt cx="0" cy="0"/>
        </a:xfrm>
      </p:grpSpPr>
      <p:sp>
        <p:nvSpPr>
          <p:cNvPr id="270" name="Google Shape;270;p1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None/>
            </a:pPr>
            <a:r>
              <a:rPr lang="en-US" dirty="0" smtClean="0">
                <a:latin typeface="Times New Roman"/>
                <a:ea typeface="Times New Roman"/>
                <a:cs typeface="Times New Roman"/>
                <a:sym typeface="Times New Roman"/>
              </a:rPr>
              <a:t>Problem-2</a:t>
            </a:r>
            <a:endParaRPr dirty="0"/>
          </a:p>
        </p:txBody>
      </p:sp>
      <p:sp>
        <p:nvSpPr>
          <p:cNvPr id="271" name="Google Shape;271;p13"/>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
        <p:nvSpPr>
          <p:cNvPr id="272" name="Google Shape;27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SzPct val="100000"/>
              <a:buNone/>
            </a:pPr>
            <a:r>
              <a:rPr lang="en-US" sz="2400">
                <a:latin typeface="Times New Roman"/>
                <a:ea typeface="Times New Roman"/>
                <a:cs typeface="Times New Roman"/>
                <a:sym typeface="Times New Roman"/>
              </a:rPr>
              <a:t>function (int n){</a:t>
            </a:r>
            <a:endParaRPr/>
          </a:p>
          <a:p>
            <a:pPr marL="0" lvl="0" indent="0" algn="l" rtl="0">
              <a:lnSpc>
                <a:spcPct val="100000"/>
              </a:lnSpc>
              <a:spcBef>
                <a:spcPts val="444"/>
              </a:spcBef>
              <a:spcAft>
                <a:spcPts val="0"/>
              </a:spcAft>
              <a:buSzPct val="100000"/>
              <a:buNone/>
            </a:pPr>
            <a:r>
              <a:rPr lang="en-US" sz="2400">
                <a:latin typeface="Times New Roman"/>
                <a:ea typeface="Times New Roman"/>
                <a:cs typeface="Times New Roman"/>
                <a:sym typeface="Times New Roman"/>
              </a:rPr>
              <a:t>	//constant time </a:t>
            </a:r>
            <a:endParaRPr/>
          </a:p>
          <a:p>
            <a:pPr marL="0" lvl="0" indent="0" algn="l" rtl="0">
              <a:lnSpc>
                <a:spcPct val="100000"/>
              </a:lnSpc>
              <a:spcBef>
                <a:spcPts val="444"/>
              </a:spcBef>
              <a:spcAft>
                <a:spcPts val="0"/>
              </a:spcAft>
              <a:buSzPct val="100000"/>
              <a:buNone/>
            </a:pPr>
            <a:r>
              <a:rPr lang="en-US" sz="2400">
                <a:latin typeface="Times New Roman"/>
                <a:ea typeface="Times New Roman"/>
                <a:cs typeface="Times New Roman"/>
                <a:sym typeface="Times New Roman"/>
              </a:rPr>
              <a:t>	if(n==1) return;</a:t>
            </a:r>
            <a:endParaRPr/>
          </a:p>
          <a:p>
            <a:pPr marL="0" lvl="0" indent="0" algn="l" rtl="0">
              <a:lnSpc>
                <a:spcPct val="100000"/>
              </a:lnSpc>
              <a:spcBef>
                <a:spcPts val="444"/>
              </a:spcBef>
              <a:spcAft>
                <a:spcPts val="0"/>
              </a:spcAft>
              <a:buSzPct val="100000"/>
              <a:buNone/>
            </a:pPr>
            <a:r>
              <a:rPr lang="en-US" sz="2400">
                <a:latin typeface="Times New Roman"/>
                <a:ea typeface="Times New Roman"/>
                <a:cs typeface="Times New Roman"/>
                <a:sym typeface="Times New Roman"/>
              </a:rPr>
              <a:t>	//outer loop execute n times </a:t>
            </a:r>
            <a:endParaRPr/>
          </a:p>
          <a:p>
            <a:pPr marL="0" lvl="0" indent="0" algn="l" rtl="0">
              <a:lnSpc>
                <a:spcPct val="100000"/>
              </a:lnSpc>
              <a:spcBef>
                <a:spcPts val="444"/>
              </a:spcBef>
              <a:spcAft>
                <a:spcPts val="0"/>
              </a:spcAft>
              <a:buSzPct val="100000"/>
              <a:buNone/>
            </a:pPr>
            <a:r>
              <a:rPr lang="en-US" sz="2400">
                <a:latin typeface="Times New Roman"/>
                <a:ea typeface="Times New Roman"/>
                <a:cs typeface="Times New Roman"/>
                <a:sym typeface="Times New Roman"/>
              </a:rPr>
              <a:t>	for (int i =1;i&lt;=n;i++){</a:t>
            </a:r>
            <a:endParaRPr/>
          </a:p>
          <a:p>
            <a:pPr marL="0" lvl="0" indent="0" algn="l" rtl="0">
              <a:lnSpc>
                <a:spcPct val="100000"/>
              </a:lnSpc>
              <a:spcBef>
                <a:spcPts val="444"/>
              </a:spcBef>
              <a:spcAft>
                <a:spcPts val="0"/>
              </a:spcAft>
              <a:buSzPct val="100000"/>
              <a:buNone/>
            </a:pPr>
            <a:r>
              <a:rPr lang="en-US" sz="2400">
                <a:latin typeface="Times New Roman"/>
                <a:ea typeface="Times New Roman"/>
                <a:cs typeface="Times New Roman"/>
                <a:sym typeface="Times New Roman"/>
              </a:rPr>
              <a:t>	// inner loop executes only time due to break statement</a:t>
            </a:r>
            <a:endParaRPr/>
          </a:p>
          <a:p>
            <a:pPr marL="0" lvl="0" indent="0" algn="l" rtl="0">
              <a:lnSpc>
                <a:spcPct val="100000"/>
              </a:lnSpc>
              <a:spcBef>
                <a:spcPts val="444"/>
              </a:spcBef>
              <a:spcAft>
                <a:spcPts val="0"/>
              </a:spcAft>
              <a:buSzPct val="100000"/>
              <a:buNone/>
            </a:pPr>
            <a:r>
              <a:rPr lang="en-US" sz="2400">
                <a:latin typeface="Times New Roman"/>
                <a:ea typeface="Times New Roman"/>
                <a:cs typeface="Times New Roman"/>
                <a:sym typeface="Times New Roman"/>
              </a:rPr>
              <a:t>		for (int j =1;j&lt;=n;j++){</a:t>
            </a:r>
            <a:endParaRPr/>
          </a:p>
          <a:p>
            <a:pPr marL="0" lvl="0" indent="0" algn="l" rtl="0">
              <a:lnSpc>
                <a:spcPct val="100000"/>
              </a:lnSpc>
              <a:spcBef>
                <a:spcPts val="444"/>
              </a:spcBef>
              <a:spcAft>
                <a:spcPts val="0"/>
              </a:spcAft>
              <a:buSzPct val="100000"/>
              <a:buNone/>
            </a:pPr>
            <a:r>
              <a:rPr lang="en-US" sz="2400">
                <a:latin typeface="Times New Roman"/>
                <a:ea typeface="Times New Roman"/>
                <a:cs typeface="Times New Roman"/>
                <a:sym typeface="Times New Roman"/>
              </a:rPr>
              <a:t>			printf(“*”);</a:t>
            </a:r>
            <a:endParaRPr/>
          </a:p>
          <a:p>
            <a:pPr marL="0" lvl="0" indent="0" algn="l" rtl="0">
              <a:lnSpc>
                <a:spcPct val="100000"/>
              </a:lnSpc>
              <a:spcBef>
                <a:spcPts val="444"/>
              </a:spcBef>
              <a:spcAft>
                <a:spcPts val="0"/>
              </a:spcAft>
              <a:buSzPct val="100000"/>
              <a:buNone/>
            </a:pPr>
            <a:r>
              <a:rPr lang="en-US" sz="2400">
                <a:latin typeface="Times New Roman"/>
                <a:ea typeface="Times New Roman"/>
                <a:cs typeface="Times New Roman"/>
                <a:sym typeface="Times New Roman"/>
              </a:rPr>
              <a:t>			break;</a:t>
            </a:r>
            <a:endParaRPr/>
          </a:p>
          <a:p>
            <a:pPr marL="0" lvl="0" indent="0" algn="l" rtl="0">
              <a:lnSpc>
                <a:spcPct val="100000"/>
              </a:lnSpc>
              <a:spcBef>
                <a:spcPts val="444"/>
              </a:spcBef>
              <a:spcAft>
                <a:spcPts val="0"/>
              </a:spcAft>
              <a:buSzPct val="100000"/>
              <a:buNone/>
            </a:pPr>
            <a:r>
              <a:rPr lang="en-US" sz="2400">
                <a:latin typeface="Times New Roman"/>
                <a:ea typeface="Times New Roman"/>
                <a:cs typeface="Times New Roman"/>
                <a:sym typeface="Times New Roman"/>
              </a:rPr>
              <a:t>		}</a:t>
            </a:r>
            <a:endParaRPr/>
          </a:p>
          <a:p>
            <a:pPr marL="0" lvl="0" indent="0" algn="l" rtl="0">
              <a:lnSpc>
                <a:spcPct val="100000"/>
              </a:lnSpc>
              <a:spcBef>
                <a:spcPts val="444"/>
              </a:spcBef>
              <a:spcAft>
                <a:spcPts val="0"/>
              </a:spcAft>
              <a:buSzPct val="100000"/>
              <a:buNone/>
            </a:pPr>
            <a:r>
              <a:rPr lang="en-US" sz="2400">
                <a:latin typeface="Times New Roman"/>
                <a:ea typeface="Times New Roman"/>
                <a:cs typeface="Times New Roman"/>
                <a:sym typeface="Times New Roman"/>
              </a:rPr>
              <a:t>	    }</a:t>
            </a:r>
            <a:endParaRPr/>
          </a:p>
          <a:p>
            <a:pPr marL="0" lvl="0" indent="0" algn="l" rtl="0">
              <a:lnSpc>
                <a:spcPct val="100000"/>
              </a:lnSpc>
              <a:spcBef>
                <a:spcPts val="444"/>
              </a:spcBef>
              <a:spcAft>
                <a:spcPts val="0"/>
              </a:spcAft>
              <a:buSzPct val="100000"/>
              <a:buNone/>
            </a:pPr>
            <a:r>
              <a:rPr lang="en-US" sz="2400">
                <a:latin typeface="Times New Roman"/>
                <a:ea typeface="Times New Roman"/>
                <a:cs typeface="Times New Roman"/>
                <a:sym typeface="Times New Roman"/>
              </a:rPr>
              <a:t>	}</a:t>
            </a:r>
            <a:endParaRPr/>
          </a:p>
          <a:p>
            <a:pPr marL="0" lvl="0" indent="0" algn="l" rtl="0">
              <a:lnSpc>
                <a:spcPct val="100000"/>
              </a:lnSpc>
              <a:spcBef>
                <a:spcPts val="444"/>
              </a:spcBef>
              <a:spcAft>
                <a:spcPts val="0"/>
              </a:spcAft>
              <a:buSzPct val="100000"/>
              <a:buNone/>
            </a:pPr>
            <a:r>
              <a:rPr lang="en-US" sz="2400">
                <a:latin typeface="Times New Roman"/>
                <a:ea typeface="Times New Roman"/>
                <a:cs typeface="Times New Roman"/>
                <a:sym typeface="Times New Roman"/>
              </a:rPr>
              <a:t>Time complexity of the above function is?</a:t>
            </a:r>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342900" marR="0" lvl="0" indent="-342900" algn="l" rtl="0">
              <a:lnSpc>
                <a:spcPct val="100000"/>
              </a:lnSpc>
              <a:spcBef>
                <a:spcPts val="0"/>
              </a:spcBef>
              <a:spcAft>
                <a:spcPts val="0"/>
              </a:spcAft>
              <a:buClr>
                <a:srgbClr val="101141"/>
              </a:buClr>
              <a:buSzPct val="100000"/>
              <a:buFont typeface="Arial"/>
              <a:buNone/>
            </a:pPr>
            <a:r>
              <a:rPr lang="en-US" sz="2900" b="1" dirty="0">
                <a:solidFill>
                  <a:srgbClr val="FF0000"/>
                </a:solidFill>
              </a:rPr>
              <a:t>Linear Complexity: </a:t>
            </a:r>
            <a:r>
              <a:rPr lang="en-US" sz="2900" dirty="0"/>
              <a:t>Processing time or storage space is directly proportional to the number of input elements to be processed. </a:t>
            </a:r>
            <a:endParaRPr dirty="0"/>
          </a:p>
          <a:p>
            <a:pPr marL="342900" marR="0" lvl="0" indent="-342900" algn="l" rtl="0">
              <a:lnSpc>
                <a:spcPct val="100000"/>
              </a:lnSpc>
              <a:spcBef>
                <a:spcPts val="406"/>
              </a:spcBef>
              <a:spcAft>
                <a:spcPts val="0"/>
              </a:spcAft>
              <a:buClr>
                <a:srgbClr val="101141"/>
              </a:buClr>
              <a:buSzPct val="100000"/>
              <a:buFont typeface="Arial"/>
              <a:buNone/>
            </a:pPr>
            <a:endParaRPr sz="2900" dirty="0"/>
          </a:p>
          <a:p>
            <a:pPr marL="342900" marR="0" lvl="0" indent="-342900" algn="l" rtl="0">
              <a:lnSpc>
                <a:spcPct val="100000"/>
              </a:lnSpc>
              <a:spcBef>
                <a:spcPts val="406"/>
              </a:spcBef>
              <a:spcAft>
                <a:spcPts val="0"/>
              </a:spcAft>
              <a:buClr>
                <a:srgbClr val="101141"/>
              </a:buClr>
              <a:buSzPct val="100000"/>
              <a:buFont typeface="Arial"/>
              <a:buNone/>
            </a:pPr>
            <a:r>
              <a:rPr lang="en-US" sz="2900" b="1" dirty="0">
                <a:solidFill>
                  <a:srgbClr val="FF0000"/>
                </a:solidFill>
              </a:rPr>
              <a:t>Quadratic complexity:</a:t>
            </a:r>
            <a:r>
              <a:rPr lang="en-US" sz="2900" dirty="0"/>
              <a:t> An algorithm is of quadratic complexity if the processing </a:t>
            </a:r>
            <a:r>
              <a:rPr lang="en-US" sz="2900" dirty="0">
                <a:solidFill>
                  <a:srgbClr val="C00000"/>
                </a:solidFill>
              </a:rPr>
              <a:t>time is proportional to the square </a:t>
            </a:r>
            <a:r>
              <a:rPr lang="en-US" sz="2900" dirty="0"/>
              <a:t>of the number of input elements. </a:t>
            </a:r>
            <a:endParaRPr dirty="0"/>
          </a:p>
          <a:p>
            <a:pPr marL="342900" marR="0" lvl="0" indent="-342900" algn="l" rtl="0">
              <a:lnSpc>
                <a:spcPct val="100000"/>
              </a:lnSpc>
              <a:spcBef>
                <a:spcPts val="406"/>
              </a:spcBef>
              <a:spcAft>
                <a:spcPts val="0"/>
              </a:spcAft>
              <a:buClr>
                <a:srgbClr val="101141"/>
              </a:buClr>
              <a:buSzPct val="100000"/>
              <a:buFont typeface="Arial"/>
              <a:buNone/>
            </a:pPr>
            <a:endParaRPr sz="2900" b="1" dirty="0"/>
          </a:p>
          <a:p>
            <a:pPr marL="342900" marR="0" lvl="0" indent="-342900" algn="l" rtl="0">
              <a:lnSpc>
                <a:spcPct val="100000"/>
              </a:lnSpc>
              <a:spcBef>
                <a:spcPts val="406"/>
              </a:spcBef>
              <a:spcAft>
                <a:spcPts val="0"/>
              </a:spcAft>
              <a:buClr>
                <a:srgbClr val="101141"/>
              </a:buClr>
              <a:buSzPct val="100000"/>
              <a:buFont typeface="Arial"/>
              <a:buNone/>
            </a:pPr>
            <a:r>
              <a:rPr lang="en-US" sz="2900" b="1" dirty="0">
                <a:solidFill>
                  <a:srgbClr val="FF0000"/>
                </a:solidFill>
              </a:rPr>
              <a:t>Cubic complexity: </a:t>
            </a:r>
            <a:r>
              <a:rPr lang="en-US" sz="2900" dirty="0"/>
              <a:t>In the case of cubic complexity, the processing time of an algorithm is </a:t>
            </a:r>
            <a:r>
              <a:rPr lang="en-US" sz="2900" dirty="0">
                <a:solidFill>
                  <a:srgbClr val="C00000"/>
                </a:solidFill>
              </a:rPr>
              <a:t>proportional to the cube of the input elements</a:t>
            </a:r>
            <a:r>
              <a:rPr lang="en-US" sz="2900" dirty="0"/>
              <a:t>.</a:t>
            </a:r>
            <a:endParaRPr dirty="0"/>
          </a:p>
          <a:p>
            <a:pPr marL="342900" marR="0" lvl="0" indent="-342900" algn="l" rtl="0">
              <a:lnSpc>
                <a:spcPct val="100000"/>
              </a:lnSpc>
              <a:spcBef>
                <a:spcPts val="406"/>
              </a:spcBef>
              <a:spcAft>
                <a:spcPts val="0"/>
              </a:spcAft>
              <a:buClr>
                <a:srgbClr val="101141"/>
              </a:buClr>
              <a:buSzPct val="100000"/>
              <a:buFont typeface="Arial"/>
              <a:buNone/>
            </a:pPr>
            <a:endParaRPr sz="2900" dirty="0"/>
          </a:p>
          <a:p>
            <a:pPr marL="342900" marR="0" lvl="0" indent="-342900" algn="l" rtl="0">
              <a:lnSpc>
                <a:spcPct val="100000"/>
              </a:lnSpc>
              <a:spcBef>
                <a:spcPts val="406"/>
              </a:spcBef>
              <a:spcAft>
                <a:spcPts val="0"/>
              </a:spcAft>
              <a:buClr>
                <a:srgbClr val="101141"/>
              </a:buClr>
              <a:buSzPct val="100000"/>
              <a:buFont typeface="Arial"/>
              <a:buNone/>
            </a:pPr>
            <a:r>
              <a:rPr lang="en-US" sz="2900" b="1" dirty="0">
                <a:solidFill>
                  <a:srgbClr val="FF0000"/>
                </a:solidFill>
              </a:rPr>
              <a:t>Logarithmic complexity: </a:t>
            </a:r>
            <a:r>
              <a:rPr lang="en-US" sz="2900" dirty="0"/>
              <a:t>An algorithm is of logarithmic complexity if the processing time is </a:t>
            </a:r>
            <a:r>
              <a:rPr lang="en-US" sz="2900" dirty="0">
                <a:solidFill>
                  <a:srgbClr val="C00000"/>
                </a:solidFill>
              </a:rPr>
              <a:t>proportional to the logarithm</a:t>
            </a:r>
            <a:r>
              <a:rPr lang="en-US" sz="2900" dirty="0"/>
              <a:t> of the input elements. The logarithm base is typically 2</a:t>
            </a:r>
            <a:endParaRPr dirty="0"/>
          </a:p>
          <a:p>
            <a:pPr marL="342900" marR="0" lvl="0" indent="-342900" algn="l" rtl="0">
              <a:lnSpc>
                <a:spcPct val="100000"/>
              </a:lnSpc>
              <a:spcBef>
                <a:spcPts val="336"/>
              </a:spcBef>
              <a:spcAft>
                <a:spcPts val="0"/>
              </a:spcAft>
              <a:buClr>
                <a:srgbClr val="101141"/>
              </a:buClr>
              <a:buSzPct val="100000"/>
              <a:buFont typeface="Arial"/>
              <a:buNone/>
            </a:pPr>
            <a:r>
              <a:rPr lang="en-US" dirty="0"/>
              <a:t/>
            </a:r>
            <a:br>
              <a:rPr lang="en-US" dirty="0"/>
            </a:br>
            <a:r>
              <a:rPr lang="en-US" dirty="0"/>
              <a:t/>
            </a:r>
            <a:br>
              <a:rPr lang="en-US" dirty="0"/>
            </a:br>
            <a:r>
              <a:rPr lang="en-US" dirty="0"/>
              <a:t/>
            </a:r>
            <a:br>
              <a:rPr lang="en-US" dirty="0"/>
            </a:br>
            <a:endParaRPr dirty="0"/>
          </a:p>
        </p:txBody>
      </p:sp>
      <p:sp>
        <p:nvSpPr>
          <p:cNvPr id="278" name="Google Shape;278;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None/>
            </a:pPr>
            <a:r>
              <a:rPr lang="en-US"/>
              <a:t>Complexity Definition</a:t>
            </a:r>
            <a:endParaRPr/>
          </a:p>
        </p:txBody>
      </p:sp>
      <p:sp>
        <p:nvSpPr>
          <p:cNvPr id="280" name="Google Shape;280;p14"/>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5"/>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p>
            <a:pPr marL="0" lvl="0" indent="0" algn="l" rtl="0">
              <a:lnSpc>
                <a:spcPct val="104999"/>
              </a:lnSpc>
              <a:spcBef>
                <a:spcPts val="0"/>
              </a:spcBef>
              <a:spcAft>
                <a:spcPts val="0"/>
              </a:spcAft>
              <a:buClr>
                <a:schemeClr val="dk1"/>
              </a:buClr>
              <a:buSzPts val="4000"/>
              <a:buNone/>
            </a:pPr>
            <a:r>
              <a:rPr lang="en-US"/>
              <a:t>Recursive Algorithm</a:t>
            </a:r>
            <a:endParaRPr/>
          </a:p>
        </p:txBody>
      </p:sp>
      <p:sp>
        <p:nvSpPr>
          <p:cNvPr id="286" name="Google Shape;286;p15"/>
          <p:cNvSpPr txBox="1">
            <a:spLocks noGrp="1"/>
          </p:cNvSpPr>
          <p:nvPr>
            <p:ph type="sldNum" idx="12"/>
          </p:nvPr>
        </p:nvSpPr>
        <p:spPr>
          <a:xfrm>
            <a:off x="7010400" y="6313488"/>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456"/>
            <a:ext cx="8073390" cy="2001520"/>
          </a:xfrm>
          <a:prstGeom prst="rect">
            <a:avLst/>
          </a:prstGeom>
        </p:spPr>
        <p:txBody>
          <a:bodyPr vert="horz" wrap="square" lIns="0" tIns="12700" rIns="0" bIns="0" rtlCol="0">
            <a:spAutoFit/>
          </a:bodyPr>
          <a:lstStyle/>
          <a:p>
            <a:pPr marL="355600" indent="-342900">
              <a:lnSpc>
                <a:spcPct val="100000"/>
              </a:lnSpc>
              <a:spcBef>
                <a:spcPts val="100"/>
              </a:spcBef>
              <a:buClr>
                <a:srgbClr val="0F1141"/>
              </a:buClr>
              <a:buFont typeface="Arial"/>
              <a:buChar char="•"/>
              <a:tabLst>
                <a:tab pos="354965" algn="l"/>
                <a:tab pos="355600" algn="l"/>
              </a:tabLst>
            </a:pPr>
            <a:r>
              <a:rPr sz="2400" spc="-5" dirty="0">
                <a:latin typeface="Times New Roman"/>
                <a:cs typeface="Times New Roman"/>
              </a:rPr>
              <a:t>Recursive</a:t>
            </a:r>
            <a:r>
              <a:rPr sz="2400" spc="220" dirty="0">
                <a:latin typeface="Times New Roman"/>
                <a:cs typeface="Times New Roman"/>
              </a:rPr>
              <a:t> </a:t>
            </a:r>
            <a:r>
              <a:rPr sz="2400" spc="-5" dirty="0">
                <a:latin typeface="Times New Roman"/>
                <a:cs typeface="Times New Roman"/>
              </a:rPr>
              <a:t>calls:-A</a:t>
            </a:r>
            <a:r>
              <a:rPr sz="2400" spc="85" dirty="0">
                <a:latin typeface="Times New Roman"/>
                <a:cs typeface="Times New Roman"/>
              </a:rPr>
              <a:t> </a:t>
            </a:r>
            <a:r>
              <a:rPr sz="2400" dirty="0">
                <a:latin typeface="Times New Roman"/>
                <a:cs typeface="Times New Roman"/>
              </a:rPr>
              <a:t>procedure</a:t>
            </a:r>
            <a:r>
              <a:rPr sz="2400" spc="240" dirty="0">
                <a:latin typeface="Times New Roman"/>
                <a:cs typeface="Times New Roman"/>
              </a:rPr>
              <a:t> </a:t>
            </a:r>
            <a:r>
              <a:rPr sz="2400" dirty="0">
                <a:latin typeface="Times New Roman"/>
                <a:cs typeface="Times New Roman"/>
              </a:rPr>
              <a:t>P</a:t>
            </a:r>
            <a:r>
              <a:rPr sz="2400" spc="125" dirty="0">
                <a:latin typeface="Times New Roman"/>
                <a:cs typeface="Times New Roman"/>
              </a:rPr>
              <a:t> </a:t>
            </a:r>
            <a:r>
              <a:rPr sz="2400" spc="-5" dirty="0">
                <a:latin typeface="Times New Roman"/>
                <a:cs typeface="Times New Roman"/>
              </a:rPr>
              <a:t>calling</a:t>
            </a:r>
            <a:r>
              <a:rPr sz="2400" spc="220" dirty="0">
                <a:latin typeface="Times New Roman"/>
                <a:cs typeface="Times New Roman"/>
              </a:rPr>
              <a:t> </a:t>
            </a:r>
            <a:r>
              <a:rPr sz="2400" spc="-5" dirty="0">
                <a:latin typeface="Times New Roman"/>
                <a:cs typeface="Times New Roman"/>
              </a:rPr>
              <a:t>itself-calls</a:t>
            </a:r>
            <a:r>
              <a:rPr sz="2400" spc="220" dirty="0">
                <a:latin typeface="Times New Roman"/>
                <a:cs typeface="Times New Roman"/>
              </a:rPr>
              <a:t> </a:t>
            </a:r>
            <a:r>
              <a:rPr sz="2400" dirty="0">
                <a:latin typeface="Times New Roman"/>
                <a:cs typeface="Times New Roman"/>
              </a:rPr>
              <a:t>to</a:t>
            </a:r>
            <a:r>
              <a:rPr sz="2400" spc="229" dirty="0">
                <a:latin typeface="Times New Roman"/>
                <a:cs typeface="Times New Roman"/>
              </a:rPr>
              <a:t> </a:t>
            </a:r>
            <a:r>
              <a:rPr sz="2400" dirty="0">
                <a:latin typeface="Times New Roman"/>
                <a:cs typeface="Times New Roman"/>
              </a:rPr>
              <a:t>P</a:t>
            </a:r>
            <a:r>
              <a:rPr sz="2400" spc="140" dirty="0">
                <a:latin typeface="Times New Roman"/>
                <a:cs typeface="Times New Roman"/>
              </a:rPr>
              <a:t> </a:t>
            </a:r>
            <a:r>
              <a:rPr sz="2400" dirty="0">
                <a:latin typeface="Times New Roman"/>
                <a:cs typeface="Times New Roman"/>
              </a:rPr>
              <a:t>are</a:t>
            </a:r>
            <a:r>
              <a:rPr sz="2400" spc="229" dirty="0">
                <a:latin typeface="Times New Roman"/>
                <a:cs typeface="Times New Roman"/>
              </a:rPr>
              <a:t> </a:t>
            </a:r>
            <a:r>
              <a:rPr sz="2400" spc="-5" dirty="0">
                <a:latin typeface="Times New Roman"/>
                <a:cs typeface="Times New Roman"/>
              </a:rPr>
              <a:t>for</a:t>
            </a:r>
            <a:endParaRPr sz="2400">
              <a:latin typeface="Times New Roman"/>
              <a:cs typeface="Times New Roman"/>
            </a:endParaRPr>
          </a:p>
          <a:p>
            <a:pPr marL="355600">
              <a:lnSpc>
                <a:spcPct val="100000"/>
              </a:lnSpc>
            </a:pPr>
            <a:r>
              <a:rPr sz="2400" dirty="0">
                <a:latin typeface="Times New Roman"/>
                <a:cs typeface="Times New Roman"/>
              </a:rPr>
              <a:t>solving </a:t>
            </a:r>
            <a:r>
              <a:rPr sz="2400" spc="-5" dirty="0">
                <a:latin typeface="Times New Roman"/>
                <a:cs typeface="Times New Roman"/>
              </a:rPr>
              <a:t>sub problems </a:t>
            </a:r>
            <a:r>
              <a:rPr sz="2400" dirty="0">
                <a:latin typeface="Times New Roman"/>
                <a:cs typeface="Times New Roman"/>
              </a:rPr>
              <a:t>of </a:t>
            </a:r>
            <a:r>
              <a:rPr sz="2400" spc="-5" dirty="0">
                <a:latin typeface="Times New Roman"/>
                <a:cs typeface="Times New Roman"/>
              </a:rPr>
              <a:t>smaller</a:t>
            </a:r>
            <a:r>
              <a:rPr sz="2400" spc="-10" dirty="0">
                <a:latin typeface="Times New Roman"/>
                <a:cs typeface="Times New Roman"/>
              </a:rPr>
              <a:t> </a:t>
            </a:r>
            <a:r>
              <a:rPr sz="2400" dirty="0">
                <a:latin typeface="Times New Roman"/>
                <a:cs typeface="Times New Roman"/>
              </a:rPr>
              <a:t>size.</a:t>
            </a:r>
            <a:endParaRPr sz="2400">
              <a:latin typeface="Times New Roman"/>
              <a:cs typeface="Times New Roman"/>
            </a:endParaRPr>
          </a:p>
          <a:p>
            <a:pPr marL="355600" indent="-342900">
              <a:lnSpc>
                <a:spcPct val="100000"/>
              </a:lnSpc>
              <a:spcBef>
                <a:spcPts val="575"/>
              </a:spcBef>
              <a:buClr>
                <a:srgbClr val="0F1141"/>
              </a:buClr>
              <a:buFont typeface="Arial"/>
              <a:buChar char="•"/>
              <a:tabLst>
                <a:tab pos="354965" algn="l"/>
                <a:tab pos="355600" algn="l"/>
              </a:tabLst>
            </a:pPr>
            <a:r>
              <a:rPr sz="2400" dirty="0">
                <a:latin typeface="Times New Roman"/>
                <a:cs typeface="Times New Roman"/>
              </a:rPr>
              <a:t>Recursive procedure call should </a:t>
            </a:r>
            <a:r>
              <a:rPr sz="2400" spc="-5" dirty="0">
                <a:latin typeface="Times New Roman"/>
                <a:cs typeface="Times New Roman"/>
              </a:rPr>
              <a:t>always </a:t>
            </a:r>
            <a:r>
              <a:rPr sz="2400" dirty="0">
                <a:latin typeface="Times New Roman"/>
                <a:cs typeface="Times New Roman"/>
              </a:rPr>
              <a:t>define a </a:t>
            </a:r>
            <a:r>
              <a:rPr sz="2400" b="1" i="1" dirty="0">
                <a:latin typeface="Times New Roman"/>
                <a:cs typeface="Times New Roman"/>
              </a:rPr>
              <a:t>base</a:t>
            </a:r>
            <a:r>
              <a:rPr sz="2400" b="1" i="1" spc="-110" dirty="0">
                <a:latin typeface="Times New Roman"/>
                <a:cs typeface="Times New Roman"/>
              </a:rPr>
              <a:t> </a:t>
            </a:r>
            <a:r>
              <a:rPr sz="2400" b="1" i="1" dirty="0">
                <a:latin typeface="Times New Roman"/>
                <a:cs typeface="Times New Roman"/>
              </a:rPr>
              <a:t>case</a:t>
            </a:r>
            <a:r>
              <a:rPr sz="2400" dirty="0">
                <a:latin typeface="Times New Roman"/>
                <a:cs typeface="Times New Roman"/>
              </a:rPr>
              <a:t>.</a:t>
            </a:r>
            <a:endParaRPr sz="2400">
              <a:latin typeface="Times New Roman"/>
              <a:cs typeface="Times New Roman"/>
            </a:endParaRPr>
          </a:p>
          <a:p>
            <a:pPr marL="355600" indent="-342900">
              <a:lnSpc>
                <a:spcPct val="100000"/>
              </a:lnSpc>
              <a:spcBef>
                <a:spcPts val="580"/>
              </a:spcBef>
              <a:buClr>
                <a:srgbClr val="0F1141"/>
              </a:buClr>
              <a:buFont typeface="Arial"/>
              <a:buChar char="•"/>
              <a:tabLst>
                <a:tab pos="354965" algn="l"/>
                <a:tab pos="355600" algn="l"/>
              </a:tabLst>
            </a:pPr>
            <a:r>
              <a:rPr sz="2400" dirty="0">
                <a:latin typeface="Times New Roman"/>
                <a:cs typeface="Times New Roman"/>
              </a:rPr>
              <a:t>Base</a:t>
            </a:r>
            <a:r>
              <a:rPr sz="2400" spc="225" dirty="0">
                <a:latin typeface="Times New Roman"/>
                <a:cs typeface="Times New Roman"/>
              </a:rPr>
              <a:t> </a:t>
            </a:r>
            <a:r>
              <a:rPr sz="2400" spc="-5" dirty="0">
                <a:latin typeface="Times New Roman"/>
                <a:cs typeface="Times New Roman"/>
              </a:rPr>
              <a:t>case-small</a:t>
            </a:r>
            <a:r>
              <a:rPr sz="2400" spc="225" dirty="0">
                <a:latin typeface="Times New Roman"/>
                <a:cs typeface="Times New Roman"/>
              </a:rPr>
              <a:t> </a:t>
            </a:r>
            <a:r>
              <a:rPr sz="2400" dirty="0">
                <a:latin typeface="Times New Roman"/>
                <a:cs typeface="Times New Roman"/>
              </a:rPr>
              <a:t>enough</a:t>
            </a:r>
            <a:r>
              <a:rPr sz="2400" spc="210" dirty="0">
                <a:latin typeface="Times New Roman"/>
                <a:cs typeface="Times New Roman"/>
              </a:rPr>
              <a:t> </a:t>
            </a:r>
            <a:r>
              <a:rPr sz="2400" spc="-5" dirty="0">
                <a:latin typeface="Times New Roman"/>
                <a:cs typeface="Times New Roman"/>
              </a:rPr>
              <a:t>that</a:t>
            </a:r>
            <a:r>
              <a:rPr sz="2400" spc="210" dirty="0">
                <a:latin typeface="Times New Roman"/>
                <a:cs typeface="Times New Roman"/>
              </a:rPr>
              <a:t> </a:t>
            </a:r>
            <a:r>
              <a:rPr sz="2400" dirty="0">
                <a:latin typeface="Times New Roman"/>
                <a:cs typeface="Times New Roman"/>
              </a:rPr>
              <a:t>it</a:t>
            </a:r>
            <a:r>
              <a:rPr sz="2400" spc="220" dirty="0">
                <a:latin typeface="Times New Roman"/>
                <a:cs typeface="Times New Roman"/>
              </a:rPr>
              <a:t> </a:t>
            </a:r>
            <a:r>
              <a:rPr sz="2400" spc="-5" dirty="0">
                <a:latin typeface="Times New Roman"/>
                <a:cs typeface="Times New Roman"/>
              </a:rPr>
              <a:t>can</a:t>
            </a:r>
            <a:r>
              <a:rPr sz="2400" spc="215" dirty="0">
                <a:latin typeface="Times New Roman"/>
                <a:cs typeface="Times New Roman"/>
              </a:rPr>
              <a:t> </a:t>
            </a:r>
            <a:r>
              <a:rPr sz="2400" spc="-5" dirty="0">
                <a:latin typeface="Times New Roman"/>
                <a:cs typeface="Times New Roman"/>
              </a:rPr>
              <a:t>be</a:t>
            </a:r>
            <a:r>
              <a:rPr sz="2400" spc="225" dirty="0">
                <a:latin typeface="Times New Roman"/>
                <a:cs typeface="Times New Roman"/>
              </a:rPr>
              <a:t> </a:t>
            </a:r>
            <a:r>
              <a:rPr sz="2400" spc="-5" dirty="0">
                <a:latin typeface="Times New Roman"/>
                <a:cs typeface="Times New Roman"/>
              </a:rPr>
              <a:t>solved</a:t>
            </a:r>
            <a:r>
              <a:rPr sz="2400" spc="229" dirty="0">
                <a:latin typeface="Times New Roman"/>
                <a:cs typeface="Times New Roman"/>
              </a:rPr>
              <a:t> </a:t>
            </a:r>
            <a:r>
              <a:rPr sz="2400" spc="-5" dirty="0">
                <a:latin typeface="Times New Roman"/>
                <a:cs typeface="Times New Roman"/>
              </a:rPr>
              <a:t>directly</a:t>
            </a:r>
            <a:r>
              <a:rPr sz="2400" spc="225" dirty="0">
                <a:latin typeface="Times New Roman"/>
                <a:cs typeface="Times New Roman"/>
              </a:rPr>
              <a:t> </a:t>
            </a:r>
            <a:r>
              <a:rPr sz="2400" spc="-5" dirty="0">
                <a:latin typeface="Times New Roman"/>
                <a:cs typeface="Times New Roman"/>
              </a:rPr>
              <a:t>without</a:t>
            </a:r>
            <a:endParaRPr sz="2400">
              <a:latin typeface="Times New Roman"/>
              <a:cs typeface="Times New Roman"/>
            </a:endParaRPr>
          </a:p>
          <a:p>
            <a:pPr marL="355600">
              <a:lnSpc>
                <a:spcPct val="100000"/>
              </a:lnSpc>
            </a:pPr>
            <a:r>
              <a:rPr sz="2400" spc="-5" dirty="0">
                <a:latin typeface="Times New Roman"/>
                <a:cs typeface="Times New Roman"/>
              </a:rPr>
              <a:t>using</a:t>
            </a:r>
            <a:r>
              <a:rPr sz="2400" spc="-10" dirty="0">
                <a:latin typeface="Times New Roman"/>
                <a:cs typeface="Times New Roman"/>
              </a:rPr>
              <a:t> </a:t>
            </a:r>
            <a:r>
              <a:rPr sz="2400" dirty="0">
                <a:latin typeface="Times New Roman"/>
                <a:cs typeface="Times New Roman"/>
              </a:rPr>
              <a:t>recursion.</a:t>
            </a:r>
            <a:endParaRPr sz="2400">
              <a:latin typeface="Times New Roman"/>
              <a:cs typeface="Times New Roman"/>
            </a:endParaRPr>
          </a:p>
        </p:txBody>
      </p:sp>
      <p:sp>
        <p:nvSpPr>
          <p:cNvPr id="4" name="object 4"/>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5" name="object 5"/>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3</a:t>
            </a:r>
            <a:endParaRPr sz="1200">
              <a:latin typeface="Times New Roman"/>
              <a:cs typeface="Times New Roman"/>
            </a:endParaRPr>
          </a:p>
        </p:txBody>
      </p:sp>
      <p:sp>
        <p:nvSpPr>
          <p:cNvPr id="6" name="object 6"/>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
        <p:nvSpPr>
          <p:cNvPr id="3" name="object 3"/>
          <p:cNvSpPr txBox="1">
            <a:spLocks noGrp="1"/>
          </p:cNvSpPr>
          <p:nvPr>
            <p:ph type="title"/>
          </p:nvPr>
        </p:nvSpPr>
        <p:spPr>
          <a:xfrm>
            <a:off x="383540" y="375869"/>
            <a:ext cx="5485765" cy="574675"/>
          </a:xfrm>
          <a:prstGeom prst="rect">
            <a:avLst/>
          </a:prstGeom>
        </p:spPr>
        <p:txBody>
          <a:bodyPr vert="horz" wrap="square" lIns="0" tIns="12700" rIns="0" bIns="0" rtlCol="0">
            <a:spAutoFit/>
          </a:bodyPr>
          <a:lstStyle/>
          <a:p>
            <a:pPr marL="12700">
              <a:lnSpc>
                <a:spcPct val="100000"/>
              </a:lnSpc>
              <a:spcBef>
                <a:spcPts val="100"/>
              </a:spcBef>
            </a:pPr>
            <a:r>
              <a:rPr spc="-145" dirty="0"/>
              <a:t>Analyzing </a:t>
            </a:r>
            <a:r>
              <a:rPr spc="-140" dirty="0"/>
              <a:t>Recursive</a:t>
            </a:r>
            <a:r>
              <a:rPr spc="-595" dirty="0"/>
              <a:t> </a:t>
            </a:r>
            <a:r>
              <a:rPr spc="-145" dirty="0"/>
              <a:t>Algorithms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292"/>
            <a:ext cx="5579110" cy="2660015"/>
          </a:xfrm>
          <a:prstGeom prst="rect">
            <a:avLst/>
          </a:prstGeom>
        </p:spPr>
        <p:txBody>
          <a:bodyPr vert="horz" wrap="square" lIns="0" tIns="85725" rIns="0" bIns="0" rtlCol="0">
            <a:spAutoFit/>
          </a:bodyPr>
          <a:lstStyle/>
          <a:p>
            <a:pPr marL="355600" indent="-342900">
              <a:lnSpc>
                <a:spcPct val="100000"/>
              </a:lnSpc>
              <a:spcBef>
                <a:spcPts val="675"/>
              </a:spcBef>
              <a:buClr>
                <a:srgbClr val="0F1141"/>
              </a:buClr>
              <a:buFont typeface="Arial"/>
              <a:buChar char="•"/>
              <a:tabLst>
                <a:tab pos="354965" algn="l"/>
                <a:tab pos="355600" algn="l"/>
              </a:tabLst>
            </a:pPr>
            <a:r>
              <a:rPr sz="2400" dirty="0">
                <a:solidFill>
                  <a:srgbClr val="1F487C"/>
                </a:solidFill>
                <a:latin typeface="Times New Roman"/>
                <a:cs typeface="Times New Roman"/>
              </a:rPr>
              <a:t>Algorithm</a:t>
            </a:r>
            <a:r>
              <a:rPr sz="2400" spc="-35" dirty="0">
                <a:solidFill>
                  <a:srgbClr val="1F487C"/>
                </a:solidFill>
                <a:latin typeface="Times New Roman"/>
                <a:cs typeface="Times New Roman"/>
              </a:rPr>
              <a:t> </a:t>
            </a:r>
            <a:r>
              <a:rPr sz="2400" dirty="0">
                <a:latin typeface="Times New Roman"/>
                <a:cs typeface="Times New Roman"/>
              </a:rPr>
              <a:t>recursiveMax(A,n)</a:t>
            </a:r>
            <a:endParaRPr sz="2400">
              <a:latin typeface="Times New Roman"/>
              <a:cs typeface="Times New Roman"/>
            </a:endParaRPr>
          </a:p>
          <a:p>
            <a:pPr marL="355600">
              <a:lnSpc>
                <a:spcPct val="100000"/>
              </a:lnSpc>
              <a:spcBef>
                <a:spcPts val="580"/>
              </a:spcBef>
              <a:tabLst>
                <a:tab pos="3875404" algn="l"/>
              </a:tabLst>
            </a:pPr>
            <a:r>
              <a:rPr sz="2400" dirty="0">
                <a:latin typeface="Times New Roman"/>
                <a:cs typeface="Times New Roman"/>
              </a:rPr>
              <a:t>// </a:t>
            </a:r>
            <a:r>
              <a:rPr sz="2400" dirty="0">
                <a:solidFill>
                  <a:srgbClr val="1F487C"/>
                </a:solidFill>
                <a:latin typeface="Times New Roman"/>
                <a:cs typeface="Times New Roman"/>
              </a:rPr>
              <a:t>Input </a:t>
            </a:r>
            <a:r>
              <a:rPr sz="2400" dirty="0">
                <a:latin typeface="Times New Roman"/>
                <a:cs typeface="Times New Roman"/>
              </a:rPr>
              <a:t>: </a:t>
            </a:r>
            <a:r>
              <a:rPr sz="2400" spc="-5" dirty="0">
                <a:latin typeface="Times New Roman"/>
                <a:cs typeface="Times New Roman"/>
              </a:rPr>
              <a:t>An </a:t>
            </a:r>
            <a:r>
              <a:rPr sz="2400" dirty="0">
                <a:latin typeface="Times New Roman"/>
                <a:cs typeface="Times New Roman"/>
              </a:rPr>
              <a:t>array</a:t>
            </a:r>
            <a:r>
              <a:rPr sz="2400" spc="-290" dirty="0">
                <a:latin typeface="Times New Roman"/>
                <a:cs typeface="Times New Roman"/>
              </a:rPr>
              <a:t> </a:t>
            </a:r>
            <a:r>
              <a:rPr sz="2400" spc="-5" dirty="0">
                <a:latin typeface="Times New Roman"/>
                <a:cs typeface="Times New Roman"/>
              </a:rPr>
              <a:t>A</a:t>
            </a:r>
            <a:r>
              <a:rPr sz="2400" spc="-135" dirty="0">
                <a:latin typeface="Times New Roman"/>
                <a:cs typeface="Times New Roman"/>
              </a:rPr>
              <a:t> </a:t>
            </a:r>
            <a:r>
              <a:rPr sz="2400" dirty="0">
                <a:latin typeface="Times New Roman"/>
                <a:cs typeface="Times New Roman"/>
              </a:rPr>
              <a:t>storing	n&gt;=1</a:t>
            </a:r>
            <a:r>
              <a:rPr sz="2400" spc="-90" dirty="0">
                <a:latin typeface="Times New Roman"/>
                <a:cs typeface="Times New Roman"/>
              </a:rPr>
              <a:t> </a:t>
            </a:r>
            <a:r>
              <a:rPr sz="2400" dirty="0">
                <a:latin typeface="Times New Roman"/>
                <a:cs typeface="Times New Roman"/>
              </a:rPr>
              <a:t>integers</a:t>
            </a:r>
            <a:endParaRPr sz="2400">
              <a:latin typeface="Times New Roman"/>
              <a:cs typeface="Times New Roman"/>
            </a:endParaRPr>
          </a:p>
          <a:p>
            <a:pPr marL="355600" marR="633730">
              <a:lnSpc>
                <a:spcPts val="3460"/>
              </a:lnSpc>
              <a:spcBef>
                <a:spcPts val="204"/>
              </a:spcBef>
              <a:tabLst>
                <a:tab pos="694055" algn="l"/>
              </a:tabLst>
            </a:pPr>
            <a:r>
              <a:rPr sz="2400" dirty="0">
                <a:latin typeface="Times New Roman"/>
                <a:cs typeface="Times New Roman"/>
              </a:rPr>
              <a:t>//</a:t>
            </a:r>
            <a:r>
              <a:rPr sz="2400" dirty="0">
                <a:solidFill>
                  <a:srgbClr val="1F487C"/>
                </a:solidFill>
                <a:latin typeface="Times New Roman"/>
                <a:cs typeface="Times New Roman"/>
              </a:rPr>
              <a:t>Output</a:t>
            </a:r>
            <a:r>
              <a:rPr sz="2400" dirty="0">
                <a:latin typeface="Times New Roman"/>
                <a:cs typeface="Times New Roman"/>
              </a:rPr>
              <a:t>: The </a:t>
            </a:r>
            <a:r>
              <a:rPr sz="2400" spc="-5" dirty="0">
                <a:latin typeface="Times New Roman"/>
                <a:cs typeface="Times New Roman"/>
              </a:rPr>
              <a:t>maximum element </a:t>
            </a:r>
            <a:r>
              <a:rPr sz="2400" dirty="0">
                <a:latin typeface="Times New Roman"/>
                <a:cs typeface="Times New Roman"/>
              </a:rPr>
              <a:t>in</a:t>
            </a:r>
            <a:r>
              <a:rPr sz="2400" spc="-290" dirty="0">
                <a:latin typeface="Times New Roman"/>
                <a:cs typeface="Times New Roman"/>
              </a:rPr>
              <a:t> </a:t>
            </a:r>
            <a:r>
              <a:rPr sz="2400" spc="-5" dirty="0">
                <a:latin typeface="Times New Roman"/>
                <a:cs typeface="Times New Roman"/>
              </a:rPr>
              <a:t>A  </a:t>
            </a:r>
            <a:r>
              <a:rPr sz="2400" dirty="0">
                <a:solidFill>
                  <a:srgbClr val="1F487C"/>
                </a:solidFill>
                <a:latin typeface="Times New Roman"/>
                <a:cs typeface="Times New Roman"/>
              </a:rPr>
              <a:t>if	</a:t>
            </a:r>
            <a:r>
              <a:rPr sz="2400" dirty="0">
                <a:latin typeface="Times New Roman"/>
                <a:cs typeface="Times New Roman"/>
              </a:rPr>
              <a:t>n = 1</a:t>
            </a:r>
            <a:r>
              <a:rPr sz="2400" spc="-30" dirty="0">
                <a:latin typeface="Times New Roman"/>
                <a:cs typeface="Times New Roman"/>
              </a:rPr>
              <a:t> </a:t>
            </a:r>
            <a:r>
              <a:rPr sz="2400" dirty="0">
                <a:solidFill>
                  <a:srgbClr val="1F487C"/>
                </a:solidFill>
                <a:latin typeface="Times New Roman"/>
                <a:cs typeface="Times New Roman"/>
              </a:rPr>
              <a:t>then</a:t>
            </a:r>
            <a:endParaRPr sz="2400">
              <a:latin typeface="Times New Roman"/>
              <a:cs typeface="Times New Roman"/>
            </a:endParaRPr>
          </a:p>
          <a:p>
            <a:pPr marL="393700">
              <a:lnSpc>
                <a:spcPct val="100000"/>
              </a:lnSpc>
              <a:spcBef>
                <a:spcPts val="365"/>
              </a:spcBef>
            </a:pPr>
            <a:r>
              <a:rPr sz="2400" dirty="0">
                <a:solidFill>
                  <a:srgbClr val="1F487C"/>
                </a:solidFill>
                <a:latin typeface="Times New Roman"/>
                <a:cs typeface="Times New Roman"/>
              </a:rPr>
              <a:t>return</a:t>
            </a:r>
            <a:r>
              <a:rPr sz="2400" spc="-155" dirty="0">
                <a:solidFill>
                  <a:srgbClr val="1F487C"/>
                </a:solidFill>
                <a:latin typeface="Times New Roman"/>
                <a:cs typeface="Times New Roman"/>
              </a:rPr>
              <a:t> </a:t>
            </a:r>
            <a:r>
              <a:rPr sz="2400" spc="-5" dirty="0">
                <a:latin typeface="Times New Roman"/>
                <a:cs typeface="Times New Roman"/>
              </a:rPr>
              <a:t>A[0]</a:t>
            </a:r>
            <a:endParaRPr sz="2400">
              <a:latin typeface="Times New Roman"/>
              <a:cs typeface="Times New Roman"/>
            </a:endParaRPr>
          </a:p>
          <a:p>
            <a:pPr marL="355600">
              <a:lnSpc>
                <a:spcPct val="100000"/>
              </a:lnSpc>
              <a:spcBef>
                <a:spcPts val="575"/>
              </a:spcBef>
            </a:pPr>
            <a:r>
              <a:rPr sz="2400" dirty="0">
                <a:solidFill>
                  <a:srgbClr val="1F487C"/>
                </a:solidFill>
                <a:latin typeface="Times New Roman"/>
                <a:cs typeface="Times New Roman"/>
              </a:rPr>
              <a:t>return </a:t>
            </a:r>
            <a:r>
              <a:rPr sz="2400" spc="-5" dirty="0">
                <a:latin typeface="Times New Roman"/>
                <a:cs typeface="Times New Roman"/>
              </a:rPr>
              <a:t>max{</a:t>
            </a:r>
            <a:r>
              <a:rPr sz="2400" spc="20" dirty="0">
                <a:latin typeface="Times New Roman"/>
                <a:cs typeface="Times New Roman"/>
              </a:rPr>
              <a:t> </a:t>
            </a:r>
            <a:r>
              <a:rPr sz="2400" spc="-5" dirty="0">
                <a:latin typeface="Times New Roman"/>
                <a:cs typeface="Times New Roman"/>
              </a:rPr>
              <a:t>recursiveMax(A,n-1),A[n-1]}</a:t>
            </a:r>
            <a:endParaRPr sz="2400">
              <a:latin typeface="Times New Roman"/>
              <a:cs typeface="Times New Roman"/>
            </a:endParaRPr>
          </a:p>
        </p:txBody>
      </p:sp>
      <p:sp>
        <p:nvSpPr>
          <p:cNvPr id="4" name="object 4"/>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5" name="object 5"/>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4</a:t>
            </a:r>
            <a:endParaRPr sz="1200">
              <a:latin typeface="Times New Roman"/>
              <a:cs typeface="Times New Roman"/>
            </a:endParaRPr>
          </a:p>
        </p:txBody>
      </p:sp>
      <p:sp>
        <p:nvSpPr>
          <p:cNvPr id="6" name="object 6"/>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
        <p:nvSpPr>
          <p:cNvPr id="3" name="object 3"/>
          <p:cNvSpPr txBox="1">
            <a:spLocks noGrp="1"/>
          </p:cNvSpPr>
          <p:nvPr>
            <p:ph type="title"/>
          </p:nvPr>
        </p:nvSpPr>
        <p:spPr>
          <a:xfrm>
            <a:off x="383540" y="375869"/>
            <a:ext cx="5485765" cy="574675"/>
          </a:xfrm>
          <a:prstGeom prst="rect">
            <a:avLst/>
          </a:prstGeom>
        </p:spPr>
        <p:txBody>
          <a:bodyPr vert="horz" wrap="square" lIns="0" tIns="12700" rIns="0" bIns="0" rtlCol="0">
            <a:spAutoFit/>
          </a:bodyPr>
          <a:lstStyle/>
          <a:p>
            <a:pPr marL="12700">
              <a:lnSpc>
                <a:spcPct val="100000"/>
              </a:lnSpc>
              <a:spcBef>
                <a:spcPts val="100"/>
              </a:spcBef>
            </a:pPr>
            <a:r>
              <a:rPr spc="-145" dirty="0"/>
              <a:t>Analyzing </a:t>
            </a:r>
            <a:r>
              <a:rPr spc="-140" dirty="0"/>
              <a:t>Recursive</a:t>
            </a:r>
            <a:r>
              <a:rPr spc="-595" dirty="0"/>
              <a:t> </a:t>
            </a:r>
            <a:r>
              <a:rPr spc="-145" dirty="0"/>
              <a:t>Algorithms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394205"/>
            <a:ext cx="7646034" cy="2369185"/>
          </a:xfrm>
          <a:prstGeom prst="rect">
            <a:avLst/>
          </a:prstGeom>
        </p:spPr>
        <p:txBody>
          <a:bodyPr vert="horz" wrap="square" lIns="0" tIns="12700" rIns="0" bIns="0" rtlCol="0">
            <a:spAutoFit/>
          </a:bodyPr>
          <a:lstStyle/>
          <a:p>
            <a:pPr marL="355600" marR="290195" indent="-342900">
              <a:lnSpc>
                <a:spcPct val="100000"/>
              </a:lnSpc>
              <a:spcBef>
                <a:spcPts val="100"/>
              </a:spcBef>
              <a:buClr>
                <a:srgbClr val="0F1141"/>
              </a:buClr>
              <a:buFont typeface="Arial"/>
              <a:buChar char="•"/>
              <a:tabLst>
                <a:tab pos="354965" algn="l"/>
                <a:tab pos="355600" algn="l"/>
              </a:tabLst>
            </a:pPr>
            <a:r>
              <a:rPr sz="2400" spc="-5" dirty="0">
                <a:latin typeface="Times New Roman"/>
                <a:cs typeface="Times New Roman"/>
              </a:rPr>
              <a:t>A </a:t>
            </a:r>
            <a:r>
              <a:rPr sz="2400" b="1" i="1" spc="-5" dirty="0">
                <a:latin typeface="Times New Roman"/>
                <a:cs typeface="Times New Roman"/>
              </a:rPr>
              <a:t>recurrence </a:t>
            </a:r>
            <a:r>
              <a:rPr sz="2400" spc="-5" dirty="0">
                <a:latin typeface="Times New Roman"/>
                <a:cs typeface="Times New Roman"/>
              </a:rPr>
              <a:t>is </a:t>
            </a:r>
            <a:r>
              <a:rPr sz="2400" dirty="0">
                <a:latin typeface="Times New Roman"/>
                <a:cs typeface="Times New Roman"/>
              </a:rPr>
              <a:t>an equation or inequality that describes</a:t>
            </a:r>
            <a:r>
              <a:rPr sz="2400" spc="-260" dirty="0">
                <a:latin typeface="Times New Roman"/>
                <a:cs typeface="Times New Roman"/>
              </a:rPr>
              <a:t> </a:t>
            </a:r>
            <a:r>
              <a:rPr sz="2400" dirty="0">
                <a:latin typeface="Times New Roman"/>
                <a:cs typeface="Times New Roman"/>
              </a:rPr>
              <a:t>a  </a:t>
            </a:r>
            <a:r>
              <a:rPr sz="2400" spc="-5" dirty="0">
                <a:latin typeface="Times New Roman"/>
                <a:cs typeface="Times New Roman"/>
              </a:rPr>
              <a:t>function </a:t>
            </a:r>
            <a:r>
              <a:rPr sz="2400" dirty="0">
                <a:latin typeface="Times New Roman"/>
                <a:cs typeface="Times New Roman"/>
              </a:rPr>
              <a:t>in </a:t>
            </a:r>
            <a:r>
              <a:rPr sz="2400" spc="-5" dirty="0">
                <a:latin typeface="Times New Roman"/>
                <a:cs typeface="Times New Roman"/>
              </a:rPr>
              <a:t>terms </a:t>
            </a:r>
            <a:r>
              <a:rPr sz="2400" dirty="0">
                <a:latin typeface="Times New Roman"/>
                <a:cs typeface="Times New Roman"/>
              </a:rPr>
              <a:t>of its value on </a:t>
            </a:r>
            <a:r>
              <a:rPr sz="2400" spc="-5" dirty="0">
                <a:latin typeface="Times New Roman"/>
                <a:cs typeface="Times New Roman"/>
              </a:rPr>
              <a:t>smaller</a:t>
            </a:r>
            <a:r>
              <a:rPr sz="2400" spc="-55" dirty="0">
                <a:latin typeface="Times New Roman"/>
                <a:cs typeface="Times New Roman"/>
              </a:rPr>
              <a:t> </a:t>
            </a:r>
            <a:r>
              <a:rPr sz="2400" dirty="0">
                <a:latin typeface="Times New Roman"/>
                <a:cs typeface="Times New Roman"/>
              </a:rPr>
              <a:t>inputs.</a:t>
            </a:r>
            <a:endParaRPr sz="2400">
              <a:latin typeface="Times New Roman"/>
              <a:cs typeface="Times New Roman"/>
            </a:endParaRPr>
          </a:p>
          <a:p>
            <a:pPr marL="355600" marR="5080" indent="-342900">
              <a:lnSpc>
                <a:spcPct val="100000"/>
              </a:lnSpc>
              <a:spcBef>
                <a:spcPts val="580"/>
              </a:spcBef>
              <a:buClr>
                <a:srgbClr val="0F1141"/>
              </a:buClr>
              <a:buFont typeface="Arial"/>
              <a:buChar char="•"/>
              <a:tabLst>
                <a:tab pos="354965" algn="l"/>
                <a:tab pos="355600" algn="l"/>
              </a:tabLst>
            </a:pPr>
            <a:r>
              <a:rPr sz="2400" b="1" i="1" spc="-5" dirty="0">
                <a:latin typeface="Times New Roman"/>
                <a:cs typeface="Times New Roman"/>
              </a:rPr>
              <a:t>Recurrence </a:t>
            </a:r>
            <a:r>
              <a:rPr sz="2400" b="1" i="1" dirty="0">
                <a:latin typeface="Times New Roman"/>
                <a:cs typeface="Times New Roman"/>
              </a:rPr>
              <a:t>equation</a:t>
            </a:r>
            <a:r>
              <a:rPr sz="2400" dirty="0">
                <a:latin typeface="Times New Roman"/>
                <a:cs typeface="Times New Roman"/>
              </a:rPr>
              <a:t>: defines </a:t>
            </a:r>
            <a:r>
              <a:rPr sz="2400" spc="-5" dirty="0">
                <a:latin typeface="Times New Roman"/>
                <a:cs typeface="Times New Roman"/>
              </a:rPr>
              <a:t>mathematical statements</a:t>
            </a:r>
            <a:r>
              <a:rPr sz="2400" spc="-50" dirty="0">
                <a:latin typeface="Times New Roman"/>
                <a:cs typeface="Times New Roman"/>
              </a:rPr>
              <a:t> </a:t>
            </a:r>
            <a:r>
              <a:rPr sz="2400" dirty="0">
                <a:latin typeface="Times New Roman"/>
                <a:cs typeface="Times New Roman"/>
              </a:rPr>
              <a:t>that  the running </a:t>
            </a:r>
            <a:r>
              <a:rPr sz="2400" spc="-5" dirty="0">
                <a:latin typeface="Times New Roman"/>
                <a:cs typeface="Times New Roman"/>
              </a:rPr>
              <a:t>time </a:t>
            </a:r>
            <a:r>
              <a:rPr sz="2400" dirty="0">
                <a:latin typeface="Times New Roman"/>
                <a:cs typeface="Times New Roman"/>
              </a:rPr>
              <a:t>of a recursive algorithm </a:t>
            </a:r>
            <a:r>
              <a:rPr sz="2400" spc="-10" dirty="0">
                <a:latin typeface="Times New Roman"/>
                <a:cs typeface="Times New Roman"/>
              </a:rPr>
              <a:t>must</a:t>
            </a:r>
            <a:r>
              <a:rPr sz="2400" spc="-105" dirty="0">
                <a:latin typeface="Times New Roman"/>
                <a:cs typeface="Times New Roman"/>
              </a:rPr>
              <a:t> </a:t>
            </a:r>
            <a:r>
              <a:rPr sz="2400" dirty="0">
                <a:latin typeface="Times New Roman"/>
                <a:cs typeface="Times New Roman"/>
              </a:rPr>
              <a:t>satisfy</a:t>
            </a:r>
            <a:endParaRPr sz="2400">
              <a:latin typeface="Times New Roman"/>
              <a:cs typeface="Times New Roman"/>
            </a:endParaRPr>
          </a:p>
          <a:p>
            <a:pPr marL="355600" indent="-342900">
              <a:lnSpc>
                <a:spcPct val="100000"/>
              </a:lnSpc>
              <a:spcBef>
                <a:spcPts val="575"/>
              </a:spcBef>
              <a:buClr>
                <a:srgbClr val="0F1141"/>
              </a:buClr>
              <a:buFont typeface="Arial"/>
              <a:buChar char="•"/>
              <a:tabLst>
                <a:tab pos="354965" algn="l"/>
                <a:tab pos="355600" algn="l"/>
              </a:tabLst>
            </a:pPr>
            <a:r>
              <a:rPr sz="2400" dirty="0">
                <a:latin typeface="Times New Roman"/>
                <a:cs typeface="Times New Roman"/>
              </a:rPr>
              <a:t>Analysis of</a:t>
            </a:r>
            <a:r>
              <a:rPr sz="2400" spc="-15" dirty="0">
                <a:latin typeface="Times New Roman"/>
                <a:cs typeface="Times New Roman"/>
              </a:rPr>
              <a:t> </a:t>
            </a:r>
            <a:r>
              <a:rPr sz="2400" b="1" i="1" dirty="0">
                <a:latin typeface="Times New Roman"/>
                <a:cs typeface="Times New Roman"/>
              </a:rPr>
              <a:t>recursiveMax</a:t>
            </a:r>
            <a:endParaRPr sz="2400">
              <a:latin typeface="Times New Roman"/>
              <a:cs typeface="Times New Roman"/>
            </a:endParaRPr>
          </a:p>
          <a:p>
            <a:pPr marL="469900">
              <a:lnSpc>
                <a:spcPct val="100000"/>
              </a:lnSpc>
              <a:spcBef>
                <a:spcPts val="495"/>
              </a:spcBef>
              <a:tabLst>
                <a:tab pos="756285" algn="l"/>
              </a:tabLst>
            </a:pPr>
            <a:r>
              <a:rPr sz="2000" dirty="0">
                <a:latin typeface="Arial"/>
                <a:cs typeface="Arial"/>
              </a:rPr>
              <a:t>–	</a:t>
            </a:r>
            <a:r>
              <a:rPr sz="2000" dirty="0">
                <a:latin typeface="Times New Roman"/>
                <a:cs typeface="Times New Roman"/>
              </a:rPr>
              <a:t>T(n)-Running </a:t>
            </a:r>
            <a:r>
              <a:rPr sz="2000" spc="-10" dirty="0">
                <a:latin typeface="Times New Roman"/>
                <a:cs typeface="Times New Roman"/>
              </a:rPr>
              <a:t>time </a:t>
            </a:r>
            <a:r>
              <a:rPr sz="2000" dirty="0">
                <a:latin typeface="Times New Roman"/>
                <a:cs typeface="Times New Roman"/>
              </a:rPr>
              <a:t>of algorithm on an input </a:t>
            </a:r>
            <a:r>
              <a:rPr sz="2000" spc="-5" dirty="0">
                <a:latin typeface="Times New Roman"/>
                <a:cs typeface="Times New Roman"/>
              </a:rPr>
              <a:t>size</a:t>
            </a:r>
            <a:r>
              <a:rPr sz="2000" spc="-150" dirty="0">
                <a:latin typeface="Times New Roman"/>
                <a:cs typeface="Times New Roman"/>
              </a:rPr>
              <a:t> </a:t>
            </a:r>
            <a:r>
              <a:rPr sz="2000" dirty="0">
                <a:latin typeface="Times New Roman"/>
                <a:cs typeface="Times New Roman"/>
              </a:rPr>
              <a:t>n</a:t>
            </a:r>
            <a:endParaRPr sz="2000">
              <a:latin typeface="Times New Roman"/>
              <a:cs typeface="Times New Roman"/>
            </a:endParaRPr>
          </a:p>
        </p:txBody>
      </p:sp>
      <p:sp>
        <p:nvSpPr>
          <p:cNvPr id="3" name="object 3"/>
          <p:cNvSpPr txBox="1"/>
          <p:nvPr/>
        </p:nvSpPr>
        <p:spPr>
          <a:xfrm>
            <a:off x="841044" y="3798189"/>
            <a:ext cx="68262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T(n)</a:t>
            </a:r>
            <a:r>
              <a:rPr sz="2000" spc="-100" dirty="0">
                <a:latin typeface="Times New Roman"/>
                <a:cs typeface="Times New Roman"/>
              </a:rPr>
              <a:t> </a:t>
            </a:r>
            <a:r>
              <a:rPr sz="2000" dirty="0">
                <a:latin typeface="Times New Roman"/>
                <a:cs typeface="Times New Roman"/>
              </a:rPr>
              <a:t>=</a:t>
            </a:r>
            <a:endParaRPr sz="2000">
              <a:latin typeface="Times New Roman"/>
              <a:cs typeface="Times New Roman"/>
            </a:endParaRPr>
          </a:p>
        </p:txBody>
      </p:sp>
      <p:sp>
        <p:nvSpPr>
          <p:cNvPr id="4" name="object 4"/>
          <p:cNvSpPr txBox="1"/>
          <p:nvPr/>
        </p:nvSpPr>
        <p:spPr>
          <a:xfrm>
            <a:off x="2212594" y="3737834"/>
            <a:ext cx="1084580" cy="757555"/>
          </a:xfrm>
          <a:prstGeom prst="rect">
            <a:avLst/>
          </a:prstGeom>
        </p:spPr>
        <p:txBody>
          <a:bodyPr vert="horz" wrap="square" lIns="0" tIns="73660" rIns="0" bIns="0" rtlCol="0">
            <a:spAutoFit/>
          </a:bodyPr>
          <a:lstStyle/>
          <a:p>
            <a:pPr marL="76200">
              <a:lnSpc>
                <a:spcPct val="100000"/>
              </a:lnSpc>
              <a:spcBef>
                <a:spcPts val="580"/>
              </a:spcBef>
            </a:pPr>
            <a:r>
              <a:rPr sz="2000" dirty="0">
                <a:latin typeface="Times New Roman"/>
                <a:cs typeface="Times New Roman"/>
              </a:rPr>
              <a:t>3</a:t>
            </a:r>
            <a:endParaRPr sz="2000">
              <a:latin typeface="Times New Roman"/>
              <a:cs typeface="Times New Roman"/>
            </a:endParaRPr>
          </a:p>
          <a:p>
            <a:pPr marL="12700">
              <a:lnSpc>
                <a:spcPct val="100000"/>
              </a:lnSpc>
              <a:spcBef>
                <a:spcPts val="480"/>
              </a:spcBef>
            </a:pPr>
            <a:r>
              <a:rPr sz="2000" dirty="0">
                <a:latin typeface="Times New Roman"/>
                <a:cs typeface="Times New Roman"/>
              </a:rPr>
              <a:t>T(n-1) +</a:t>
            </a:r>
            <a:r>
              <a:rPr sz="2000" spc="-114" dirty="0">
                <a:latin typeface="Times New Roman"/>
                <a:cs typeface="Times New Roman"/>
              </a:rPr>
              <a:t> </a:t>
            </a:r>
            <a:r>
              <a:rPr sz="2000" dirty="0">
                <a:latin typeface="Times New Roman"/>
                <a:cs typeface="Times New Roman"/>
              </a:rPr>
              <a:t>7</a:t>
            </a:r>
            <a:endParaRPr sz="2000">
              <a:latin typeface="Times New Roman"/>
              <a:cs typeface="Times New Roman"/>
            </a:endParaRPr>
          </a:p>
        </p:txBody>
      </p:sp>
      <p:sp>
        <p:nvSpPr>
          <p:cNvPr id="5" name="object 5"/>
          <p:cNvSpPr txBox="1"/>
          <p:nvPr/>
        </p:nvSpPr>
        <p:spPr>
          <a:xfrm>
            <a:off x="4041775" y="3737834"/>
            <a:ext cx="1016000" cy="757555"/>
          </a:xfrm>
          <a:prstGeom prst="rect">
            <a:avLst/>
          </a:prstGeom>
        </p:spPr>
        <p:txBody>
          <a:bodyPr vert="horz" wrap="square" lIns="0" tIns="73660" rIns="0" bIns="0" rtlCol="0">
            <a:spAutoFit/>
          </a:bodyPr>
          <a:lstStyle/>
          <a:p>
            <a:pPr marL="12700">
              <a:lnSpc>
                <a:spcPct val="100000"/>
              </a:lnSpc>
              <a:spcBef>
                <a:spcPts val="580"/>
              </a:spcBef>
            </a:pPr>
            <a:r>
              <a:rPr sz="2000" dirty="0">
                <a:latin typeface="Times New Roman"/>
                <a:cs typeface="Times New Roman"/>
              </a:rPr>
              <a:t>if</a:t>
            </a:r>
            <a:r>
              <a:rPr sz="2000" spc="-25" dirty="0">
                <a:latin typeface="Times New Roman"/>
                <a:cs typeface="Times New Roman"/>
              </a:rPr>
              <a:t> </a:t>
            </a:r>
            <a:r>
              <a:rPr sz="2000" dirty="0">
                <a:latin typeface="Times New Roman"/>
                <a:cs typeface="Times New Roman"/>
              </a:rPr>
              <a:t>n=1</a:t>
            </a:r>
            <a:endParaRPr sz="2000">
              <a:latin typeface="Times New Roman"/>
              <a:cs typeface="Times New Roman"/>
            </a:endParaRPr>
          </a:p>
          <a:p>
            <a:pPr marL="12700">
              <a:lnSpc>
                <a:spcPct val="100000"/>
              </a:lnSpc>
              <a:spcBef>
                <a:spcPts val="480"/>
              </a:spcBef>
            </a:pPr>
            <a:r>
              <a:rPr sz="2000" dirty="0">
                <a:latin typeface="Times New Roman"/>
                <a:cs typeface="Times New Roman"/>
              </a:rPr>
              <a:t>other</a:t>
            </a:r>
            <a:r>
              <a:rPr sz="2000" spc="5" dirty="0">
                <a:latin typeface="Times New Roman"/>
                <a:cs typeface="Times New Roman"/>
              </a:rPr>
              <a:t>w</a:t>
            </a:r>
            <a:r>
              <a:rPr sz="2000" dirty="0">
                <a:latin typeface="Times New Roman"/>
                <a:cs typeface="Times New Roman"/>
              </a:rPr>
              <a:t>i</a:t>
            </a:r>
            <a:r>
              <a:rPr sz="2000" spc="-10" dirty="0">
                <a:latin typeface="Times New Roman"/>
                <a:cs typeface="Times New Roman"/>
              </a:rPr>
              <a:t>s</a:t>
            </a:r>
            <a:r>
              <a:rPr sz="2000" dirty="0">
                <a:latin typeface="Times New Roman"/>
                <a:cs typeface="Times New Roman"/>
              </a:rPr>
              <a:t>e</a:t>
            </a:r>
            <a:endParaRPr sz="2000">
              <a:latin typeface="Times New Roman"/>
              <a:cs typeface="Times New Roman"/>
            </a:endParaRPr>
          </a:p>
        </p:txBody>
      </p:sp>
      <p:sp>
        <p:nvSpPr>
          <p:cNvPr id="6" name="object 6"/>
          <p:cNvSpPr txBox="1">
            <a:spLocks noGrp="1"/>
          </p:cNvSpPr>
          <p:nvPr>
            <p:ph type="title"/>
          </p:nvPr>
        </p:nvSpPr>
        <p:spPr>
          <a:xfrm>
            <a:off x="383540" y="375869"/>
            <a:ext cx="5485765" cy="574675"/>
          </a:xfrm>
          <a:prstGeom prst="rect">
            <a:avLst/>
          </a:prstGeom>
        </p:spPr>
        <p:txBody>
          <a:bodyPr vert="horz" wrap="square" lIns="0" tIns="12700" rIns="0" bIns="0" rtlCol="0">
            <a:spAutoFit/>
          </a:bodyPr>
          <a:lstStyle/>
          <a:p>
            <a:pPr marL="12700">
              <a:lnSpc>
                <a:spcPct val="100000"/>
              </a:lnSpc>
              <a:spcBef>
                <a:spcPts val="100"/>
              </a:spcBef>
            </a:pPr>
            <a:r>
              <a:rPr spc="-145" dirty="0"/>
              <a:t>Analyzing </a:t>
            </a:r>
            <a:r>
              <a:rPr spc="-140" dirty="0"/>
              <a:t>Recursive</a:t>
            </a:r>
            <a:r>
              <a:rPr spc="-595" dirty="0"/>
              <a:t> </a:t>
            </a:r>
            <a:r>
              <a:rPr spc="-145" dirty="0"/>
              <a:t>Algorithms</a:t>
            </a:r>
          </a:p>
        </p:txBody>
      </p:sp>
      <p:sp>
        <p:nvSpPr>
          <p:cNvPr id="7" name="object 7"/>
          <p:cNvSpPr/>
          <p:nvPr/>
        </p:nvSpPr>
        <p:spPr>
          <a:xfrm>
            <a:off x="1913001" y="3962400"/>
            <a:ext cx="228600" cy="609600"/>
          </a:xfrm>
          <a:custGeom>
            <a:avLst/>
            <a:gdLst/>
            <a:ahLst/>
            <a:cxnLst/>
            <a:rect l="l" t="t" r="r" b="b"/>
            <a:pathLst>
              <a:path w="228600" h="609600">
                <a:moveTo>
                  <a:pt x="228600" y="609600"/>
                </a:moveTo>
                <a:lnTo>
                  <a:pt x="184058" y="608105"/>
                </a:lnTo>
                <a:lnTo>
                  <a:pt x="147732" y="604027"/>
                </a:lnTo>
                <a:lnTo>
                  <a:pt x="123265" y="597973"/>
                </a:lnTo>
                <a:lnTo>
                  <a:pt x="114300" y="590550"/>
                </a:lnTo>
                <a:lnTo>
                  <a:pt x="114300" y="323850"/>
                </a:lnTo>
                <a:lnTo>
                  <a:pt x="105316" y="316426"/>
                </a:lnTo>
                <a:lnTo>
                  <a:pt x="80819" y="310372"/>
                </a:lnTo>
                <a:lnTo>
                  <a:pt x="44487" y="306294"/>
                </a:lnTo>
                <a:lnTo>
                  <a:pt x="0" y="304800"/>
                </a:lnTo>
                <a:lnTo>
                  <a:pt x="44487" y="303305"/>
                </a:lnTo>
                <a:lnTo>
                  <a:pt x="80819" y="299227"/>
                </a:lnTo>
                <a:lnTo>
                  <a:pt x="105316" y="293173"/>
                </a:lnTo>
                <a:lnTo>
                  <a:pt x="114300" y="285750"/>
                </a:lnTo>
                <a:lnTo>
                  <a:pt x="114300" y="19050"/>
                </a:lnTo>
                <a:lnTo>
                  <a:pt x="123265" y="11626"/>
                </a:lnTo>
                <a:lnTo>
                  <a:pt x="147732" y="5572"/>
                </a:lnTo>
                <a:lnTo>
                  <a:pt x="184058" y="1494"/>
                </a:lnTo>
                <a:lnTo>
                  <a:pt x="228600" y="0"/>
                </a:lnTo>
              </a:path>
            </a:pathLst>
          </a:custGeom>
          <a:ln w="25400">
            <a:solidFill>
              <a:srgbClr val="000000"/>
            </a:solidFill>
          </a:ln>
        </p:spPr>
        <p:txBody>
          <a:bodyPr wrap="square" lIns="0" tIns="0" rIns="0" bIns="0" rtlCol="0"/>
          <a:lstStyle/>
          <a:p>
            <a:endParaRPr/>
          </a:p>
        </p:txBody>
      </p:sp>
      <p:sp>
        <p:nvSpPr>
          <p:cNvPr id="8" name="object 8"/>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9" name="object 9"/>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5</a:t>
            </a:r>
            <a:endParaRPr sz="1200">
              <a:latin typeface="Times New Roman"/>
              <a:cs typeface="Times New Roman"/>
            </a:endParaRPr>
          </a:p>
        </p:txBody>
      </p:sp>
      <p:sp>
        <p:nvSpPr>
          <p:cNvPr id="10" name="object 10"/>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p>
            <a:pPr marL="0" lvl="0" indent="0" algn="l" rtl="0">
              <a:lnSpc>
                <a:spcPct val="104999"/>
              </a:lnSpc>
              <a:spcBef>
                <a:spcPts val="0"/>
              </a:spcBef>
              <a:spcAft>
                <a:spcPts val="0"/>
              </a:spcAft>
              <a:buClr>
                <a:schemeClr val="dk1"/>
              </a:buClr>
              <a:buSzPts val="4000"/>
              <a:buNone/>
            </a:pPr>
            <a:r>
              <a:rPr lang="en-US"/>
              <a:t>Analyzing Algorithms - Session 2</a:t>
            </a:r>
            <a:endParaRPr/>
          </a:p>
        </p:txBody>
      </p:sp>
      <p:sp>
        <p:nvSpPr>
          <p:cNvPr id="195" name="Google Shape;195;p2"/>
          <p:cNvSpPr txBox="1">
            <a:spLocks noGrp="1"/>
          </p:cNvSpPr>
          <p:nvPr>
            <p:ph type="sldNum" idx="12"/>
          </p:nvPr>
        </p:nvSpPr>
        <p:spPr>
          <a:xfrm>
            <a:off x="7010400" y="6313488"/>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57618"/>
            <a:ext cx="7832725" cy="2891790"/>
          </a:xfrm>
          <a:prstGeom prst="rect">
            <a:avLst/>
          </a:prstGeom>
        </p:spPr>
        <p:txBody>
          <a:bodyPr vert="horz" wrap="square" lIns="0" tIns="73660" rIns="0" bIns="0" rtlCol="0">
            <a:spAutoFit/>
          </a:bodyPr>
          <a:lstStyle/>
          <a:p>
            <a:pPr marL="355600" indent="-342900">
              <a:lnSpc>
                <a:spcPct val="100000"/>
              </a:lnSpc>
              <a:spcBef>
                <a:spcPts val="580"/>
              </a:spcBef>
              <a:buClr>
                <a:srgbClr val="0F1141"/>
              </a:buClr>
              <a:buFont typeface="Arial"/>
              <a:buChar char="•"/>
              <a:tabLst>
                <a:tab pos="354965" algn="l"/>
                <a:tab pos="355600" algn="l"/>
              </a:tabLst>
            </a:pPr>
            <a:r>
              <a:rPr sz="2000" dirty="0">
                <a:latin typeface="Times New Roman"/>
                <a:cs typeface="Times New Roman"/>
              </a:rPr>
              <a:t>General</a:t>
            </a:r>
            <a:r>
              <a:rPr sz="2000" spc="-35" dirty="0">
                <a:latin typeface="Times New Roman"/>
                <a:cs typeface="Times New Roman"/>
              </a:rPr>
              <a:t> </a:t>
            </a:r>
            <a:r>
              <a:rPr sz="2000" dirty="0">
                <a:latin typeface="Times New Roman"/>
                <a:cs typeface="Times New Roman"/>
              </a:rPr>
              <a:t>Plan</a:t>
            </a:r>
            <a:endParaRPr sz="2000">
              <a:latin typeface="Times New Roman"/>
              <a:cs typeface="Times New Roman"/>
            </a:endParaRPr>
          </a:p>
          <a:p>
            <a:pPr marL="756285" lvl="1" indent="-286385">
              <a:lnSpc>
                <a:spcPct val="100000"/>
              </a:lnSpc>
              <a:spcBef>
                <a:spcPts val="480"/>
              </a:spcBef>
              <a:buFont typeface="Arial"/>
              <a:buChar char="–"/>
              <a:tabLst>
                <a:tab pos="756285" algn="l"/>
                <a:tab pos="756920" algn="l"/>
              </a:tabLst>
            </a:pPr>
            <a:r>
              <a:rPr sz="2000" dirty="0">
                <a:latin typeface="Times New Roman"/>
                <a:cs typeface="Times New Roman"/>
              </a:rPr>
              <a:t>Identify the </a:t>
            </a:r>
            <a:r>
              <a:rPr sz="2000" spc="-5" dirty="0">
                <a:latin typeface="Times New Roman"/>
                <a:cs typeface="Times New Roman"/>
              </a:rPr>
              <a:t>parameter </a:t>
            </a:r>
            <a:r>
              <a:rPr sz="2000" dirty="0">
                <a:latin typeface="Times New Roman"/>
                <a:cs typeface="Times New Roman"/>
              </a:rPr>
              <a:t>to be considered based on the </a:t>
            </a:r>
            <a:r>
              <a:rPr sz="2000" spc="-5" dirty="0">
                <a:latin typeface="Times New Roman"/>
                <a:cs typeface="Times New Roman"/>
              </a:rPr>
              <a:t>size </a:t>
            </a:r>
            <a:r>
              <a:rPr sz="2000" dirty="0">
                <a:latin typeface="Times New Roman"/>
                <a:cs typeface="Times New Roman"/>
              </a:rPr>
              <a:t>of the</a:t>
            </a:r>
            <a:r>
              <a:rPr sz="2000" spc="-165" dirty="0">
                <a:latin typeface="Times New Roman"/>
                <a:cs typeface="Times New Roman"/>
              </a:rPr>
              <a:t> </a:t>
            </a:r>
            <a:r>
              <a:rPr sz="2000" dirty="0">
                <a:latin typeface="Times New Roman"/>
                <a:cs typeface="Times New Roman"/>
              </a:rPr>
              <a:t>input.</a:t>
            </a:r>
            <a:endParaRPr sz="2000">
              <a:latin typeface="Times New Roman"/>
              <a:cs typeface="Times New Roman"/>
            </a:endParaRPr>
          </a:p>
          <a:p>
            <a:pPr marL="756285" lvl="1" indent="-286385">
              <a:lnSpc>
                <a:spcPct val="100000"/>
              </a:lnSpc>
              <a:spcBef>
                <a:spcPts val="480"/>
              </a:spcBef>
              <a:buFont typeface="Arial"/>
              <a:buChar char="–"/>
              <a:tabLst>
                <a:tab pos="756285" algn="l"/>
                <a:tab pos="756920" algn="l"/>
              </a:tabLst>
            </a:pPr>
            <a:r>
              <a:rPr sz="2000" dirty="0">
                <a:latin typeface="Times New Roman"/>
                <a:cs typeface="Times New Roman"/>
              </a:rPr>
              <a:t>Identify the basic operation in the</a:t>
            </a:r>
            <a:r>
              <a:rPr sz="2000" spc="-150" dirty="0">
                <a:latin typeface="Times New Roman"/>
                <a:cs typeface="Times New Roman"/>
              </a:rPr>
              <a:t> </a:t>
            </a:r>
            <a:r>
              <a:rPr sz="2000" dirty="0">
                <a:latin typeface="Times New Roman"/>
                <a:cs typeface="Times New Roman"/>
              </a:rPr>
              <a:t>algorithm</a:t>
            </a:r>
            <a:endParaRPr sz="2000">
              <a:latin typeface="Times New Roman"/>
              <a:cs typeface="Times New Roman"/>
            </a:endParaRPr>
          </a:p>
          <a:p>
            <a:pPr marL="756285" lvl="1" indent="-286385">
              <a:lnSpc>
                <a:spcPct val="100000"/>
              </a:lnSpc>
              <a:spcBef>
                <a:spcPts val="480"/>
              </a:spcBef>
              <a:buFont typeface="Arial"/>
              <a:buChar char="–"/>
              <a:tabLst>
                <a:tab pos="756285" algn="l"/>
                <a:tab pos="756920" algn="l"/>
              </a:tabLst>
            </a:pPr>
            <a:r>
              <a:rPr sz="2000" dirty="0">
                <a:latin typeface="Times New Roman"/>
                <a:cs typeface="Times New Roman"/>
              </a:rPr>
              <a:t>Obtain the </a:t>
            </a:r>
            <a:r>
              <a:rPr sz="2000" spc="-5" dirty="0">
                <a:latin typeface="Times New Roman"/>
                <a:cs typeface="Times New Roman"/>
              </a:rPr>
              <a:t>number </a:t>
            </a:r>
            <a:r>
              <a:rPr sz="2000" dirty="0">
                <a:latin typeface="Times New Roman"/>
                <a:cs typeface="Times New Roman"/>
              </a:rPr>
              <a:t>of </a:t>
            </a:r>
            <a:r>
              <a:rPr sz="2000" spc="-10" dirty="0">
                <a:latin typeface="Times New Roman"/>
                <a:cs typeface="Times New Roman"/>
              </a:rPr>
              <a:t>times </a:t>
            </a:r>
            <a:r>
              <a:rPr sz="2000" dirty="0">
                <a:latin typeface="Times New Roman"/>
                <a:cs typeface="Times New Roman"/>
              </a:rPr>
              <a:t>the basic operation is</a:t>
            </a:r>
            <a:r>
              <a:rPr sz="2000" spc="-130" dirty="0">
                <a:latin typeface="Times New Roman"/>
                <a:cs typeface="Times New Roman"/>
              </a:rPr>
              <a:t> </a:t>
            </a:r>
            <a:r>
              <a:rPr sz="2000" dirty="0">
                <a:latin typeface="Times New Roman"/>
                <a:cs typeface="Times New Roman"/>
              </a:rPr>
              <a:t>executed.</a:t>
            </a:r>
            <a:endParaRPr sz="2000">
              <a:latin typeface="Times New Roman"/>
              <a:cs typeface="Times New Roman"/>
            </a:endParaRPr>
          </a:p>
          <a:p>
            <a:pPr marL="756285" lvl="1" indent="-286385">
              <a:lnSpc>
                <a:spcPct val="100000"/>
              </a:lnSpc>
              <a:spcBef>
                <a:spcPts val="484"/>
              </a:spcBef>
              <a:buFont typeface="Arial"/>
              <a:buChar char="–"/>
              <a:tabLst>
                <a:tab pos="756285" algn="l"/>
                <a:tab pos="756920" algn="l"/>
              </a:tabLst>
            </a:pPr>
            <a:r>
              <a:rPr sz="2000" dirty="0">
                <a:latin typeface="Times New Roman"/>
                <a:cs typeface="Times New Roman"/>
              </a:rPr>
              <a:t>Obtain an </a:t>
            </a:r>
            <a:r>
              <a:rPr sz="2000" spc="-5" dirty="0">
                <a:latin typeface="Times New Roman"/>
                <a:cs typeface="Times New Roman"/>
              </a:rPr>
              <a:t>initial </a:t>
            </a:r>
            <a:r>
              <a:rPr sz="2000" dirty="0">
                <a:latin typeface="Times New Roman"/>
                <a:cs typeface="Times New Roman"/>
              </a:rPr>
              <a:t>condition-base</a:t>
            </a:r>
            <a:r>
              <a:rPr sz="2000" spc="-100" dirty="0">
                <a:latin typeface="Times New Roman"/>
                <a:cs typeface="Times New Roman"/>
              </a:rPr>
              <a:t> </a:t>
            </a:r>
            <a:r>
              <a:rPr sz="2000" dirty="0">
                <a:latin typeface="Times New Roman"/>
                <a:cs typeface="Times New Roman"/>
              </a:rPr>
              <a:t>case</a:t>
            </a:r>
            <a:endParaRPr sz="2000">
              <a:latin typeface="Times New Roman"/>
              <a:cs typeface="Times New Roman"/>
            </a:endParaRPr>
          </a:p>
          <a:p>
            <a:pPr marL="756285" lvl="1" indent="-286385">
              <a:lnSpc>
                <a:spcPct val="100000"/>
              </a:lnSpc>
              <a:spcBef>
                <a:spcPts val="480"/>
              </a:spcBef>
              <a:buFont typeface="Arial"/>
              <a:buChar char="–"/>
              <a:tabLst>
                <a:tab pos="756285" algn="l"/>
                <a:tab pos="756920" algn="l"/>
              </a:tabLst>
            </a:pPr>
            <a:r>
              <a:rPr sz="2000" dirty="0">
                <a:latin typeface="Times New Roman"/>
                <a:cs typeface="Times New Roman"/>
              </a:rPr>
              <a:t>Obtain a recurrence</a:t>
            </a:r>
            <a:r>
              <a:rPr sz="2000" spc="-80" dirty="0">
                <a:latin typeface="Times New Roman"/>
                <a:cs typeface="Times New Roman"/>
              </a:rPr>
              <a:t> </a:t>
            </a:r>
            <a:r>
              <a:rPr sz="2000" dirty="0">
                <a:latin typeface="Times New Roman"/>
                <a:cs typeface="Times New Roman"/>
              </a:rPr>
              <a:t>relation</a:t>
            </a:r>
            <a:endParaRPr sz="2000">
              <a:latin typeface="Times New Roman"/>
              <a:cs typeface="Times New Roman"/>
            </a:endParaRPr>
          </a:p>
          <a:p>
            <a:pPr marL="756285" lvl="1" indent="-286385">
              <a:lnSpc>
                <a:spcPct val="100000"/>
              </a:lnSpc>
              <a:spcBef>
                <a:spcPts val="480"/>
              </a:spcBef>
              <a:buFont typeface="Arial"/>
              <a:buChar char="–"/>
              <a:tabLst>
                <a:tab pos="756285" algn="l"/>
                <a:tab pos="756920" algn="l"/>
              </a:tabLst>
            </a:pPr>
            <a:r>
              <a:rPr sz="2000" dirty="0">
                <a:latin typeface="Times New Roman"/>
                <a:cs typeface="Times New Roman"/>
              </a:rPr>
              <a:t>Solve the recurrence relation and obtain the order of growth</a:t>
            </a:r>
            <a:r>
              <a:rPr sz="2000" spc="-240" dirty="0">
                <a:latin typeface="Times New Roman"/>
                <a:cs typeface="Times New Roman"/>
              </a:rPr>
              <a:t> </a:t>
            </a:r>
            <a:r>
              <a:rPr sz="2000" dirty="0">
                <a:latin typeface="Times New Roman"/>
                <a:cs typeface="Times New Roman"/>
              </a:rPr>
              <a:t>and</a:t>
            </a:r>
            <a:endParaRPr sz="2000">
              <a:latin typeface="Times New Roman"/>
              <a:cs typeface="Times New Roman"/>
            </a:endParaRPr>
          </a:p>
          <a:p>
            <a:pPr marL="756285">
              <a:lnSpc>
                <a:spcPct val="100000"/>
              </a:lnSpc>
            </a:pPr>
            <a:r>
              <a:rPr sz="2000" dirty="0">
                <a:latin typeface="Times New Roman"/>
                <a:cs typeface="Times New Roman"/>
              </a:rPr>
              <a:t>express using </a:t>
            </a:r>
            <a:r>
              <a:rPr sz="2000" spc="-5" dirty="0">
                <a:latin typeface="Times New Roman"/>
                <a:cs typeface="Times New Roman"/>
              </a:rPr>
              <a:t>asymptotic</a:t>
            </a:r>
            <a:r>
              <a:rPr sz="2000" spc="-85" dirty="0">
                <a:latin typeface="Times New Roman"/>
                <a:cs typeface="Times New Roman"/>
              </a:rPr>
              <a:t> </a:t>
            </a:r>
            <a:r>
              <a:rPr sz="2000" dirty="0">
                <a:latin typeface="Times New Roman"/>
                <a:cs typeface="Times New Roman"/>
              </a:rPr>
              <a:t>notations.</a:t>
            </a:r>
            <a:endParaRPr sz="2000">
              <a:latin typeface="Times New Roman"/>
              <a:cs typeface="Times New Roman"/>
            </a:endParaRPr>
          </a:p>
        </p:txBody>
      </p:sp>
      <p:sp>
        <p:nvSpPr>
          <p:cNvPr id="4" name="object 4"/>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5" name="object 5"/>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6</a:t>
            </a:r>
            <a:endParaRPr sz="1200">
              <a:latin typeface="Times New Roman"/>
              <a:cs typeface="Times New Roman"/>
            </a:endParaRPr>
          </a:p>
        </p:txBody>
      </p:sp>
      <p:sp>
        <p:nvSpPr>
          <p:cNvPr id="6" name="object 6"/>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
        <p:nvSpPr>
          <p:cNvPr id="3" name="object 3"/>
          <p:cNvSpPr txBox="1">
            <a:spLocks noGrp="1"/>
          </p:cNvSpPr>
          <p:nvPr>
            <p:ph type="title"/>
          </p:nvPr>
        </p:nvSpPr>
        <p:spPr>
          <a:xfrm>
            <a:off x="383540" y="375869"/>
            <a:ext cx="5485765" cy="574675"/>
          </a:xfrm>
          <a:prstGeom prst="rect">
            <a:avLst/>
          </a:prstGeom>
        </p:spPr>
        <p:txBody>
          <a:bodyPr vert="horz" wrap="square" lIns="0" tIns="12700" rIns="0" bIns="0" rtlCol="0">
            <a:spAutoFit/>
          </a:bodyPr>
          <a:lstStyle/>
          <a:p>
            <a:pPr marL="12700">
              <a:lnSpc>
                <a:spcPct val="100000"/>
              </a:lnSpc>
              <a:spcBef>
                <a:spcPts val="100"/>
              </a:spcBef>
            </a:pPr>
            <a:r>
              <a:rPr spc="-145" dirty="0"/>
              <a:t>Analyzing </a:t>
            </a:r>
            <a:r>
              <a:rPr spc="-140" dirty="0"/>
              <a:t>Recursive</a:t>
            </a:r>
            <a:r>
              <a:rPr spc="-595" dirty="0"/>
              <a:t> </a:t>
            </a:r>
            <a:r>
              <a:rPr spc="-145" dirty="0"/>
              <a:t>Algorithms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1044" y="1424784"/>
            <a:ext cx="3514725" cy="2741295"/>
          </a:xfrm>
          <a:prstGeom prst="rect">
            <a:avLst/>
          </a:prstGeom>
        </p:spPr>
        <p:txBody>
          <a:bodyPr vert="horz" wrap="square" lIns="0" tIns="102235" rIns="0" bIns="0" rtlCol="0">
            <a:spAutoFit/>
          </a:bodyPr>
          <a:lstStyle/>
          <a:p>
            <a:pPr marL="12700">
              <a:lnSpc>
                <a:spcPct val="100000"/>
              </a:lnSpc>
              <a:spcBef>
                <a:spcPts val="805"/>
              </a:spcBef>
            </a:pPr>
            <a:r>
              <a:rPr sz="2800" spc="-5" dirty="0">
                <a:latin typeface="Arial"/>
                <a:cs typeface="Arial"/>
              </a:rPr>
              <a:t>– </a:t>
            </a:r>
            <a:r>
              <a:rPr sz="2800" b="1" i="1" spc="-5" dirty="0">
                <a:latin typeface="Times New Roman"/>
                <a:cs typeface="Times New Roman"/>
              </a:rPr>
              <a:t>Algorithm</a:t>
            </a:r>
            <a:r>
              <a:rPr sz="2800" b="1" i="1" spc="-105" dirty="0">
                <a:latin typeface="Times New Roman"/>
                <a:cs typeface="Times New Roman"/>
              </a:rPr>
              <a:t> </a:t>
            </a:r>
            <a:r>
              <a:rPr sz="2800" b="1" i="1" dirty="0">
                <a:latin typeface="Times New Roman"/>
                <a:cs typeface="Times New Roman"/>
              </a:rPr>
              <a:t>fact(n)</a:t>
            </a:r>
            <a:endParaRPr sz="2800" dirty="0">
              <a:latin typeface="Times New Roman"/>
              <a:cs typeface="Times New Roman"/>
            </a:endParaRPr>
          </a:p>
          <a:p>
            <a:pPr marL="12700">
              <a:lnSpc>
                <a:spcPct val="100000"/>
              </a:lnSpc>
              <a:spcBef>
                <a:spcPts val="515"/>
              </a:spcBef>
            </a:pPr>
            <a:r>
              <a:rPr sz="2000" dirty="0">
                <a:latin typeface="Times New Roman"/>
                <a:cs typeface="Times New Roman"/>
              </a:rPr>
              <a:t>//Purpose: </a:t>
            </a:r>
            <a:r>
              <a:rPr sz="2000" spc="-5" dirty="0">
                <a:latin typeface="Times New Roman"/>
                <a:cs typeface="Times New Roman"/>
              </a:rPr>
              <a:t>Computes </a:t>
            </a:r>
            <a:r>
              <a:rPr sz="2000" dirty="0">
                <a:latin typeface="Times New Roman"/>
                <a:cs typeface="Times New Roman"/>
              </a:rPr>
              <a:t>factorial of</a:t>
            </a:r>
            <a:r>
              <a:rPr sz="2000" spc="-165" dirty="0">
                <a:latin typeface="Times New Roman"/>
                <a:cs typeface="Times New Roman"/>
              </a:rPr>
              <a:t> </a:t>
            </a:r>
            <a:r>
              <a:rPr sz="2000" dirty="0">
                <a:latin typeface="Times New Roman"/>
                <a:cs typeface="Times New Roman"/>
              </a:rPr>
              <a:t>n</a:t>
            </a:r>
          </a:p>
          <a:p>
            <a:pPr marL="12700">
              <a:lnSpc>
                <a:spcPct val="100000"/>
              </a:lnSpc>
              <a:spcBef>
                <a:spcPts val="480"/>
              </a:spcBef>
            </a:pPr>
            <a:r>
              <a:rPr sz="2000" dirty="0">
                <a:latin typeface="Times New Roman"/>
                <a:cs typeface="Times New Roman"/>
              </a:rPr>
              <a:t>//Input: A positive integer</a:t>
            </a:r>
            <a:r>
              <a:rPr sz="2000" spc="-355" dirty="0">
                <a:latin typeface="Times New Roman"/>
                <a:cs typeface="Times New Roman"/>
              </a:rPr>
              <a:t> </a:t>
            </a:r>
            <a:r>
              <a:rPr sz="2000" dirty="0">
                <a:latin typeface="Times New Roman"/>
                <a:cs typeface="Times New Roman"/>
              </a:rPr>
              <a:t>n</a:t>
            </a:r>
          </a:p>
          <a:p>
            <a:pPr marL="12700" marR="1208405">
              <a:lnSpc>
                <a:spcPts val="2880"/>
              </a:lnSpc>
              <a:spcBef>
                <a:spcPts val="175"/>
              </a:spcBef>
            </a:pPr>
            <a:r>
              <a:rPr sz="2000" dirty="0">
                <a:latin typeface="Times New Roman"/>
                <a:cs typeface="Times New Roman"/>
              </a:rPr>
              <a:t>//Output: factorial of</a:t>
            </a:r>
            <a:r>
              <a:rPr sz="2000" spc="-175" dirty="0">
                <a:latin typeface="Times New Roman"/>
                <a:cs typeface="Times New Roman"/>
              </a:rPr>
              <a:t> </a:t>
            </a:r>
            <a:r>
              <a:rPr sz="2000">
                <a:latin typeface="Times New Roman"/>
                <a:cs typeface="Times New Roman"/>
              </a:rPr>
              <a:t>n  </a:t>
            </a:r>
            <a:r>
              <a:rPr sz="2000" smtClean="0">
                <a:latin typeface="Times New Roman"/>
                <a:cs typeface="Times New Roman"/>
              </a:rPr>
              <a:t>If(n=</a:t>
            </a:r>
            <a:r>
              <a:rPr lang="en-US" sz="2000" dirty="0" smtClean="0">
                <a:latin typeface="Times New Roman"/>
                <a:cs typeface="Times New Roman"/>
              </a:rPr>
              <a:t>0</a:t>
            </a:r>
            <a:r>
              <a:rPr sz="2000" smtClean="0">
                <a:latin typeface="Times New Roman"/>
                <a:cs typeface="Times New Roman"/>
              </a:rPr>
              <a:t>)</a:t>
            </a:r>
            <a:endParaRPr sz="2000" dirty="0">
              <a:latin typeface="Times New Roman"/>
              <a:cs typeface="Times New Roman"/>
            </a:endParaRPr>
          </a:p>
          <a:p>
            <a:pPr marL="12700">
              <a:lnSpc>
                <a:spcPct val="100000"/>
              </a:lnSpc>
              <a:spcBef>
                <a:spcPts val="305"/>
              </a:spcBef>
            </a:pPr>
            <a:r>
              <a:rPr sz="2000" b="1" spc="-5" dirty="0">
                <a:latin typeface="Times New Roman"/>
                <a:cs typeface="Times New Roman"/>
              </a:rPr>
              <a:t>return</a:t>
            </a:r>
            <a:r>
              <a:rPr sz="2000" b="1" spc="-25" dirty="0">
                <a:latin typeface="Times New Roman"/>
                <a:cs typeface="Times New Roman"/>
              </a:rPr>
              <a:t> </a:t>
            </a:r>
            <a:r>
              <a:rPr sz="2000" dirty="0">
                <a:latin typeface="Times New Roman"/>
                <a:cs typeface="Times New Roman"/>
              </a:rPr>
              <a:t>1</a:t>
            </a:r>
          </a:p>
          <a:p>
            <a:pPr marL="12700">
              <a:lnSpc>
                <a:spcPct val="100000"/>
              </a:lnSpc>
              <a:spcBef>
                <a:spcPts val="480"/>
              </a:spcBef>
            </a:pPr>
            <a:r>
              <a:rPr sz="2000" b="1" spc="-5" dirty="0">
                <a:latin typeface="Times New Roman"/>
                <a:cs typeface="Times New Roman"/>
              </a:rPr>
              <a:t>return</a:t>
            </a:r>
            <a:r>
              <a:rPr sz="2000" b="1" spc="-25" dirty="0">
                <a:latin typeface="Times New Roman"/>
                <a:cs typeface="Times New Roman"/>
              </a:rPr>
              <a:t> </a:t>
            </a:r>
            <a:r>
              <a:rPr sz="2000" dirty="0">
                <a:latin typeface="Times New Roman"/>
                <a:cs typeface="Times New Roman"/>
              </a:rPr>
              <a:t>n*fact(n-1)</a:t>
            </a:r>
          </a:p>
        </p:txBody>
      </p:sp>
      <p:sp>
        <p:nvSpPr>
          <p:cNvPr id="4" name="object 4"/>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5" name="object 5"/>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7</a:t>
            </a:r>
            <a:endParaRPr sz="1200">
              <a:latin typeface="Times New Roman"/>
              <a:cs typeface="Times New Roman"/>
            </a:endParaRPr>
          </a:p>
        </p:txBody>
      </p:sp>
      <p:sp>
        <p:nvSpPr>
          <p:cNvPr id="6" name="object 6"/>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smtClean="0">
                <a:solidFill>
                  <a:srgbClr val="888888"/>
                </a:solidFill>
                <a:latin typeface="Times New Roman"/>
                <a:cs typeface="Times New Roman"/>
              </a:rPr>
              <a:t>11/5/2018</a:t>
            </a:r>
            <a:endParaRPr sz="1200" dirty="0">
              <a:latin typeface="Times New Roman"/>
              <a:cs typeface="Times New Roman"/>
            </a:endParaRPr>
          </a:p>
        </p:txBody>
      </p:sp>
      <p:sp>
        <p:nvSpPr>
          <p:cNvPr id="3" name="object 3"/>
          <p:cNvSpPr txBox="1">
            <a:spLocks noGrp="1"/>
          </p:cNvSpPr>
          <p:nvPr>
            <p:ph type="title"/>
          </p:nvPr>
        </p:nvSpPr>
        <p:spPr>
          <a:xfrm>
            <a:off x="383540" y="147269"/>
            <a:ext cx="5985510" cy="1031875"/>
          </a:xfrm>
          <a:prstGeom prst="rect">
            <a:avLst/>
          </a:prstGeom>
        </p:spPr>
        <p:txBody>
          <a:bodyPr vert="horz" wrap="square" lIns="0" tIns="104139" rIns="0" bIns="0" rtlCol="0">
            <a:spAutoFit/>
          </a:bodyPr>
          <a:lstStyle/>
          <a:p>
            <a:pPr marL="12700" marR="5080">
              <a:lnSpc>
                <a:spcPts val="3600"/>
              </a:lnSpc>
              <a:spcBef>
                <a:spcPts val="819"/>
              </a:spcBef>
            </a:pPr>
            <a:r>
              <a:rPr spc="-145" dirty="0"/>
              <a:t>Analyzing </a:t>
            </a:r>
            <a:r>
              <a:rPr spc="-140" dirty="0"/>
              <a:t>Recursive </a:t>
            </a:r>
            <a:r>
              <a:rPr spc="-145" dirty="0"/>
              <a:t>Algorithms-  </a:t>
            </a:r>
            <a:r>
              <a:rPr spc="-140" dirty="0"/>
              <a:t>Example</a:t>
            </a:r>
            <a:r>
              <a:rPr spc="-245" dirty="0"/>
              <a:t> </a:t>
            </a:r>
            <a:r>
              <a:rPr b="1" spc="-145" dirty="0">
                <a:latin typeface="Times New Roman"/>
                <a:cs typeface="Times New Roman"/>
              </a:rPr>
              <a:t>1:-Factorial</a:t>
            </a:r>
            <a:r>
              <a:rPr b="1" spc="-250" dirty="0">
                <a:latin typeface="Times New Roman"/>
                <a:cs typeface="Times New Roman"/>
              </a:rPr>
              <a:t> </a:t>
            </a:r>
            <a:r>
              <a:rPr b="1" spc="-80" dirty="0">
                <a:latin typeface="Times New Roman"/>
                <a:cs typeface="Times New Roman"/>
              </a:rPr>
              <a:t>of</a:t>
            </a:r>
            <a:r>
              <a:rPr b="1" spc="-305" dirty="0">
                <a:latin typeface="Times New Roman"/>
                <a:cs typeface="Times New Roman"/>
              </a:rPr>
              <a:t> </a:t>
            </a:r>
            <a:r>
              <a:rPr b="1" dirty="0">
                <a:latin typeface="Times New Roman"/>
                <a:cs typeface="Times New Roman"/>
              </a:rPr>
              <a:t>a</a:t>
            </a:r>
            <a:r>
              <a:rPr b="1" spc="-305" dirty="0">
                <a:latin typeface="Times New Roman"/>
                <a:cs typeface="Times New Roman"/>
              </a:rPr>
              <a:t> </a:t>
            </a:r>
            <a:r>
              <a:rPr b="1" spc="-135" dirty="0">
                <a:latin typeface="Times New Roman"/>
                <a:cs typeface="Times New Roman"/>
              </a:rPr>
              <a:t>number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57618"/>
            <a:ext cx="3996690" cy="1123315"/>
          </a:xfrm>
          <a:prstGeom prst="rect">
            <a:avLst/>
          </a:prstGeom>
        </p:spPr>
        <p:txBody>
          <a:bodyPr vert="horz" wrap="square" lIns="0" tIns="73660" rIns="0" bIns="0" rtlCol="0">
            <a:spAutoFit/>
          </a:bodyPr>
          <a:lstStyle/>
          <a:p>
            <a:pPr marL="355600" indent="-342900">
              <a:lnSpc>
                <a:spcPct val="100000"/>
              </a:lnSpc>
              <a:spcBef>
                <a:spcPts val="580"/>
              </a:spcBef>
              <a:buClr>
                <a:srgbClr val="0F1141"/>
              </a:buClr>
              <a:buFont typeface="Arial"/>
              <a:buChar char="•"/>
              <a:tabLst>
                <a:tab pos="354965" algn="l"/>
                <a:tab pos="355600" algn="l"/>
              </a:tabLst>
            </a:pPr>
            <a:r>
              <a:rPr sz="2000" b="1" dirty="0">
                <a:latin typeface="Times New Roman"/>
                <a:cs typeface="Times New Roman"/>
              </a:rPr>
              <a:t>Analysis</a:t>
            </a:r>
            <a:endParaRPr sz="2000">
              <a:latin typeface="Times New Roman"/>
              <a:cs typeface="Times New Roman"/>
            </a:endParaRPr>
          </a:p>
          <a:p>
            <a:pPr marL="756285" lvl="1" indent="-286385">
              <a:lnSpc>
                <a:spcPct val="100000"/>
              </a:lnSpc>
              <a:spcBef>
                <a:spcPts val="480"/>
              </a:spcBef>
              <a:buFont typeface="Arial"/>
              <a:buChar char="–"/>
              <a:tabLst>
                <a:tab pos="756285" algn="l"/>
                <a:tab pos="756920" algn="l"/>
              </a:tabLst>
            </a:pPr>
            <a:r>
              <a:rPr sz="2000" spc="-5" dirty="0">
                <a:latin typeface="Times New Roman"/>
                <a:cs typeface="Times New Roman"/>
              </a:rPr>
              <a:t>Parameter </a:t>
            </a:r>
            <a:r>
              <a:rPr sz="2000" dirty="0">
                <a:latin typeface="Times New Roman"/>
                <a:cs typeface="Times New Roman"/>
              </a:rPr>
              <a:t>to be considered</a:t>
            </a:r>
            <a:r>
              <a:rPr sz="2000" spc="-80" dirty="0">
                <a:latin typeface="Times New Roman"/>
                <a:cs typeface="Times New Roman"/>
              </a:rPr>
              <a:t> </a:t>
            </a:r>
            <a:r>
              <a:rPr sz="2000" dirty="0">
                <a:latin typeface="Times New Roman"/>
                <a:cs typeface="Times New Roman"/>
              </a:rPr>
              <a:t>–n</a:t>
            </a:r>
            <a:endParaRPr sz="2000">
              <a:latin typeface="Times New Roman"/>
              <a:cs typeface="Times New Roman"/>
            </a:endParaRPr>
          </a:p>
          <a:p>
            <a:pPr marL="756285" lvl="1" indent="-286385">
              <a:lnSpc>
                <a:spcPct val="100000"/>
              </a:lnSpc>
              <a:spcBef>
                <a:spcPts val="480"/>
              </a:spcBef>
              <a:buFont typeface="Arial"/>
              <a:buChar char="–"/>
              <a:tabLst>
                <a:tab pos="756285" algn="l"/>
                <a:tab pos="756920" algn="l"/>
              </a:tabLst>
            </a:pPr>
            <a:r>
              <a:rPr sz="2000" spc="-5" dirty="0">
                <a:latin typeface="Times New Roman"/>
                <a:cs typeface="Times New Roman"/>
              </a:rPr>
              <a:t>Basic </a:t>
            </a:r>
            <a:r>
              <a:rPr sz="2000" dirty="0">
                <a:latin typeface="Times New Roman"/>
                <a:cs typeface="Times New Roman"/>
              </a:rPr>
              <a:t>operation</a:t>
            </a:r>
            <a:r>
              <a:rPr sz="2000" spc="-45" dirty="0">
                <a:latin typeface="Times New Roman"/>
                <a:cs typeface="Times New Roman"/>
              </a:rPr>
              <a:t> </a:t>
            </a:r>
            <a:r>
              <a:rPr sz="2000" spc="-5" dirty="0">
                <a:latin typeface="Times New Roman"/>
                <a:cs typeface="Times New Roman"/>
              </a:rPr>
              <a:t>–Multiplication</a:t>
            </a:r>
            <a:endParaRPr sz="2000">
              <a:latin typeface="Times New Roman"/>
              <a:cs typeface="Times New Roman"/>
            </a:endParaRPr>
          </a:p>
        </p:txBody>
      </p:sp>
      <p:sp>
        <p:nvSpPr>
          <p:cNvPr id="3" name="object 3"/>
          <p:cNvSpPr txBox="1"/>
          <p:nvPr/>
        </p:nvSpPr>
        <p:spPr>
          <a:xfrm>
            <a:off x="841044" y="2615564"/>
            <a:ext cx="969010" cy="330835"/>
          </a:xfrm>
          <a:prstGeom prst="rect">
            <a:avLst/>
          </a:prstGeom>
        </p:spPr>
        <p:txBody>
          <a:bodyPr vert="horz" wrap="square" lIns="0" tIns="13335" rIns="0" bIns="0" rtlCol="0">
            <a:spAutoFit/>
          </a:bodyPr>
          <a:lstStyle/>
          <a:p>
            <a:pPr marL="12700">
              <a:lnSpc>
                <a:spcPct val="100000"/>
              </a:lnSpc>
              <a:spcBef>
                <a:spcPts val="105"/>
              </a:spcBef>
              <a:tabLst>
                <a:tab pos="299085" algn="l"/>
              </a:tabLst>
            </a:pPr>
            <a:r>
              <a:rPr sz="2000" dirty="0">
                <a:latin typeface="Arial"/>
                <a:cs typeface="Arial"/>
              </a:rPr>
              <a:t>–	</a:t>
            </a:r>
            <a:r>
              <a:rPr sz="2000" dirty="0">
                <a:latin typeface="Times New Roman"/>
                <a:cs typeface="Times New Roman"/>
              </a:rPr>
              <a:t>T(n)</a:t>
            </a:r>
            <a:r>
              <a:rPr sz="2000" spc="-100" dirty="0">
                <a:latin typeface="Times New Roman"/>
                <a:cs typeface="Times New Roman"/>
              </a:rPr>
              <a:t> </a:t>
            </a:r>
            <a:r>
              <a:rPr sz="2000" dirty="0">
                <a:latin typeface="Times New Roman"/>
                <a:cs typeface="Times New Roman"/>
              </a:rPr>
              <a:t>=</a:t>
            </a:r>
            <a:endParaRPr sz="2000">
              <a:latin typeface="Times New Roman"/>
              <a:cs typeface="Times New Roman"/>
            </a:endParaRPr>
          </a:p>
        </p:txBody>
      </p:sp>
      <p:sp>
        <p:nvSpPr>
          <p:cNvPr id="4" name="object 4"/>
          <p:cNvSpPr txBox="1"/>
          <p:nvPr/>
        </p:nvSpPr>
        <p:spPr>
          <a:xfrm>
            <a:off x="2212594" y="2555210"/>
            <a:ext cx="962025" cy="757555"/>
          </a:xfrm>
          <a:prstGeom prst="rect">
            <a:avLst/>
          </a:prstGeom>
        </p:spPr>
        <p:txBody>
          <a:bodyPr vert="horz" wrap="square" lIns="0" tIns="73660" rIns="0" bIns="0" rtlCol="0">
            <a:spAutoFit/>
          </a:bodyPr>
          <a:lstStyle/>
          <a:p>
            <a:pPr marL="12700">
              <a:lnSpc>
                <a:spcPct val="100000"/>
              </a:lnSpc>
              <a:spcBef>
                <a:spcPts val="580"/>
              </a:spcBef>
            </a:pPr>
            <a:r>
              <a:rPr lang="en-US" sz="2000" dirty="0" smtClean="0">
                <a:latin typeface="Times New Roman"/>
                <a:cs typeface="Times New Roman"/>
              </a:rPr>
              <a:t>0</a:t>
            </a:r>
            <a:endParaRPr sz="2000">
              <a:latin typeface="Times New Roman"/>
              <a:cs typeface="Times New Roman"/>
            </a:endParaRPr>
          </a:p>
          <a:p>
            <a:pPr marL="12700">
              <a:lnSpc>
                <a:spcPct val="100000"/>
              </a:lnSpc>
              <a:spcBef>
                <a:spcPts val="480"/>
              </a:spcBef>
            </a:pPr>
            <a:r>
              <a:rPr sz="2000" dirty="0">
                <a:latin typeface="Times New Roman"/>
                <a:cs typeface="Times New Roman"/>
              </a:rPr>
              <a:t>1+T(</a:t>
            </a:r>
            <a:r>
              <a:rPr sz="2000" spc="10" dirty="0">
                <a:latin typeface="Times New Roman"/>
                <a:cs typeface="Times New Roman"/>
              </a:rPr>
              <a:t>n</a:t>
            </a:r>
            <a:r>
              <a:rPr sz="2000" dirty="0">
                <a:latin typeface="Times New Roman"/>
                <a:cs typeface="Times New Roman"/>
              </a:rPr>
              <a:t>-</a:t>
            </a:r>
            <a:r>
              <a:rPr sz="2000" spc="-10" dirty="0">
                <a:latin typeface="Times New Roman"/>
                <a:cs typeface="Times New Roman"/>
              </a:rPr>
              <a:t>1)</a:t>
            </a:r>
            <a:endParaRPr sz="2000">
              <a:latin typeface="Times New Roman"/>
              <a:cs typeface="Times New Roman"/>
            </a:endParaRPr>
          </a:p>
        </p:txBody>
      </p:sp>
      <p:sp>
        <p:nvSpPr>
          <p:cNvPr id="5" name="object 5"/>
          <p:cNvSpPr txBox="1"/>
          <p:nvPr/>
        </p:nvSpPr>
        <p:spPr>
          <a:xfrm>
            <a:off x="4041775" y="2555210"/>
            <a:ext cx="1072515" cy="757555"/>
          </a:xfrm>
          <a:prstGeom prst="rect">
            <a:avLst/>
          </a:prstGeom>
        </p:spPr>
        <p:txBody>
          <a:bodyPr vert="horz" wrap="square" lIns="0" tIns="73660" rIns="0" bIns="0" rtlCol="0">
            <a:spAutoFit/>
          </a:bodyPr>
          <a:lstStyle/>
          <a:p>
            <a:pPr marL="12700">
              <a:lnSpc>
                <a:spcPct val="100000"/>
              </a:lnSpc>
              <a:spcBef>
                <a:spcPts val="580"/>
              </a:spcBef>
            </a:pPr>
            <a:r>
              <a:rPr sz="2000">
                <a:latin typeface="Times New Roman"/>
                <a:cs typeface="Times New Roman"/>
              </a:rPr>
              <a:t>if</a:t>
            </a:r>
            <a:r>
              <a:rPr sz="2000" spc="-25">
                <a:latin typeface="Times New Roman"/>
                <a:cs typeface="Times New Roman"/>
              </a:rPr>
              <a:t> </a:t>
            </a:r>
            <a:r>
              <a:rPr sz="2000" smtClean="0">
                <a:latin typeface="Times New Roman"/>
                <a:cs typeface="Times New Roman"/>
              </a:rPr>
              <a:t>n=</a:t>
            </a:r>
            <a:r>
              <a:rPr lang="en-US" sz="2000" dirty="0" smtClean="0">
                <a:latin typeface="Times New Roman"/>
                <a:cs typeface="Times New Roman"/>
              </a:rPr>
              <a:t>0</a:t>
            </a:r>
            <a:endParaRPr sz="2000">
              <a:latin typeface="Times New Roman"/>
              <a:cs typeface="Times New Roman"/>
            </a:endParaRPr>
          </a:p>
          <a:p>
            <a:pPr marL="12700">
              <a:lnSpc>
                <a:spcPct val="100000"/>
              </a:lnSpc>
              <a:spcBef>
                <a:spcPts val="480"/>
              </a:spcBef>
            </a:pPr>
            <a:r>
              <a:rPr sz="2000" dirty="0">
                <a:latin typeface="Times New Roman"/>
                <a:cs typeface="Times New Roman"/>
              </a:rPr>
              <a:t>Otherwi</a:t>
            </a:r>
            <a:r>
              <a:rPr sz="2000" spc="-10" dirty="0">
                <a:latin typeface="Times New Roman"/>
                <a:cs typeface="Times New Roman"/>
              </a:rPr>
              <a:t>s</a:t>
            </a:r>
            <a:r>
              <a:rPr sz="2000" dirty="0">
                <a:latin typeface="Times New Roman"/>
                <a:cs typeface="Times New Roman"/>
              </a:rPr>
              <a:t>e</a:t>
            </a:r>
            <a:endParaRPr sz="2000">
              <a:latin typeface="Times New Roman"/>
              <a:cs typeface="Times New Roman"/>
            </a:endParaRPr>
          </a:p>
        </p:txBody>
      </p:sp>
      <p:sp>
        <p:nvSpPr>
          <p:cNvPr id="6" name="object 6"/>
          <p:cNvSpPr txBox="1"/>
          <p:nvPr/>
        </p:nvSpPr>
        <p:spPr>
          <a:xfrm>
            <a:off x="1298194" y="3652998"/>
            <a:ext cx="4293870" cy="757555"/>
          </a:xfrm>
          <a:prstGeom prst="rect">
            <a:avLst/>
          </a:prstGeom>
        </p:spPr>
        <p:txBody>
          <a:bodyPr vert="horz" wrap="square" lIns="0" tIns="73025" rIns="0" bIns="0" rtlCol="0">
            <a:spAutoFit/>
          </a:bodyPr>
          <a:lstStyle/>
          <a:p>
            <a:pPr marL="927100">
              <a:lnSpc>
                <a:spcPct val="100000"/>
              </a:lnSpc>
              <a:spcBef>
                <a:spcPts val="575"/>
              </a:spcBef>
            </a:pPr>
            <a:r>
              <a:rPr sz="2000" spc="-25" dirty="0">
                <a:latin typeface="Times New Roman"/>
                <a:cs typeface="Times New Roman"/>
              </a:rPr>
              <a:t>Time </a:t>
            </a:r>
            <a:r>
              <a:rPr sz="2000" spc="-5" dirty="0">
                <a:latin typeface="Times New Roman"/>
                <a:cs typeface="Times New Roman"/>
              </a:rPr>
              <a:t>taken </a:t>
            </a:r>
            <a:r>
              <a:rPr sz="2000" dirty="0">
                <a:latin typeface="Times New Roman"/>
                <a:cs typeface="Times New Roman"/>
              </a:rPr>
              <a:t>to compute</a:t>
            </a:r>
            <a:r>
              <a:rPr sz="2000" spc="430" dirty="0">
                <a:latin typeface="Times New Roman"/>
                <a:cs typeface="Times New Roman"/>
              </a:rPr>
              <a:t> </a:t>
            </a:r>
            <a:r>
              <a:rPr sz="2000" dirty="0">
                <a:latin typeface="Times New Roman"/>
                <a:cs typeface="Times New Roman"/>
              </a:rPr>
              <a:t>fact(n-1)</a:t>
            </a:r>
            <a:endParaRPr sz="2000">
              <a:latin typeface="Times New Roman"/>
              <a:cs typeface="Times New Roman"/>
            </a:endParaRPr>
          </a:p>
          <a:p>
            <a:pPr marL="12700">
              <a:lnSpc>
                <a:spcPct val="100000"/>
              </a:lnSpc>
              <a:spcBef>
                <a:spcPts val="484"/>
              </a:spcBef>
            </a:pPr>
            <a:r>
              <a:rPr sz="2000" spc="-25" dirty="0">
                <a:latin typeface="Times New Roman"/>
                <a:cs typeface="Times New Roman"/>
              </a:rPr>
              <a:t>Time </a:t>
            </a:r>
            <a:r>
              <a:rPr sz="2000" dirty="0">
                <a:latin typeface="Times New Roman"/>
                <a:cs typeface="Times New Roman"/>
              </a:rPr>
              <a:t>to </a:t>
            </a:r>
            <a:r>
              <a:rPr sz="2000" spc="-5" dirty="0">
                <a:latin typeface="Times New Roman"/>
                <a:cs typeface="Times New Roman"/>
              </a:rPr>
              <a:t>multiply </a:t>
            </a:r>
            <a:r>
              <a:rPr sz="2000" dirty="0">
                <a:latin typeface="Times New Roman"/>
                <a:cs typeface="Times New Roman"/>
              </a:rPr>
              <a:t>n*fact(n-1)</a:t>
            </a:r>
            <a:endParaRPr sz="2000">
              <a:latin typeface="Times New Roman"/>
              <a:cs typeface="Times New Roman"/>
            </a:endParaRPr>
          </a:p>
        </p:txBody>
      </p:sp>
      <p:sp>
        <p:nvSpPr>
          <p:cNvPr id="7" name="object 7"/>
          <p:cNvSpPr txBox="1">
            <a:spLocks noGrp="1"/>
          </p:cNvSpPr>
          <p:nvPr>
            <p:ph type="title"/>
          </p:nvPr>
        </p:nvSpPr>
        <p:spPr>
          <a:xfrm>
            <a:off x="383540" y="0"/>
            <a:ext cx="5984875" cy="1031875"/>
          </a:xfrm>
          <a:prstGeom prst="rect">
            <a:avLst/>
          </a:prstGeom>
        </p:spPr>
        <p:txBody>
          <a:bodyPr vert="horz" wrap="square" lIns="0" tIns="104139" rIns="0" bIns="0" rtlCol="0">
            <a:spAutoFit/>
          </a:bodyPr>
          <a:lstStyle/>
          <a:p>
            <a:pPr marL="12700" marR="5080">
              <a:lnSpc>
                <a:spcPts val="3600"/>
              </a:lnSpc>
              <a:spcBef>
                <a:spcPts val="819"/>
              </a:spcBef>
            </a:pPr>
            <a:r>
              <a:rPr spc="-145" dirty="0"/>
              <a:t>Analyzing </a:t>
            </a:r>
            <a:r>
              <a:rPr spc="-140" dirty="0"/>
              <a:t>Recursive </a:t>
            </a:r>
            <a:r>
              <a:rPr spc="-145" dirty="0"/>
              <a:t>Algorithms-  </a:t>
            </a:r>
            <a:r>
              <a:rPr spc="-140" dirty="0"/>
              <a:t>Example</a:t>
            </a:r>
            <a:r>
              <a:rPr spc="-260" dirty="0"/>
              <a:t> </a:t>
            </a:r>
            <a:r>
              <a:rPr b="1" spc="-145" dirty="0">
                <a:latin typeface="Times New Roman"/>
                <a:cs typeface="Times New Roman"/>
              </a:rPr>
              <a:t>1:-Factorial</a:t>
            </a:r>
            <a:r>
              <a:rPr b="1" spc="-265" dirty="0">
                <a:latin typeface="Times New Roman"/>
                <a:cs typeface="Times New Roman"/>
              </a:rPr>
              <a:t> </a:t>
            </a:r>
            <a:r>
              <a:rPr b="1" spc="-80" dirty="0">
                <a:latin typeface="Times New Roman"/>
                <a:cs typeface="Times New Roman"/>
              </a:rPr>
              <a:t>of</a:t>
            </a:r>
            <a:r>
              <a:rPr b="1" spc="-315" dirty="0">
                <a:latin typeface="Times New Roman"/>
                <a:cs typeface="Times New Roman"/>
              </a:rPr>
              <a:t> </a:t>
            </a:r>
            <a:r>
              <a:rPr b="1" dirty="0">
                <a:latin typeface="Times New Roman"/>
                <a:cs typeface="Times New Roman"/>
              </a:rPr>
              <a:t>a</a:t>
            </a:r>
            <a:r>
              <a:rPr b="1" spc="-320" dirty="0">
                <a:latin typeface="Times New Roman"/>
                <a:cs typeface="Times New Roman"/>
              </a:rPr>
              <a:t> </a:t>
            </a:r>
            <a:r>
              <a:rPr b="1" spc="-130" dirty="0">
                <a:latin typeface="Times New Roman"/>
                <a:cs typeface="Times New Roman"/>
              </a:rPr>
              <a:t>number</a:t>
            </a:r>
          </a:p>
        </p:txBody>
      </p:sp>
      <p:sp>
        <p:nvSpPr>
          <p:cNvPr id="8" name="object 8"/>
          <p:cNvSpPr/>
          <p:nvPr/>
        </p:nvSpPr>
        <p:spPr>
          <a:xfrm>
            <a:off x="2767710" y="3330575"/>
            <a:ext cx="103505" cy="304800"/>
          </a:xfrm>
          <a:custGeom>
            <a:avLst/>
            <a:gdLst/>
            <a:ahLst/>
            <a:cxnLst/>
            <a:rect l="l" t="t" r="r" b="b"/>
            <a:pathLst>
              <a:path w="103505" h="304800">
                <a:moveTo>
                  <a:pt x="7112" y="208787"/>
                </a:moveTo>
                <a:lnTo>
                  <a:pt x="1015" y="212344"/>
                </a:lnTo>
                <a:lnTo>
                  <a:pt x="0" y="216153"/>
                </a:lnTo>
                <a:lnTo>
                  <a:pt x="51688" y="304800"/>
                </a:lnTo>
                <a:lnTo>
                  <a:pt x="59020" y="292226"/>
                </a:lnTo>
                <a:lnTo>
                  <a:pt x="45338" y="292226"/>
                </a:lnTo>
                <a:lnTo>
                  <a:pt x="45338" y="268804"/>
                </a:lnTo>
                <a:lnTo>
                  <a:pt x="10921" y="209803"/>
                </a:lnTo>
                <a:lnTo>
                  <a:pt x="7112" y="208787"/>
                </a:lnTo>
                <a:close/>
              </a:path>
              <a:path w="103505" h="304800">
                <a:moveTo>
                  <a:pt x="45338" y="268804"/>
                </a:moveTo>
                <a:lnTo>
                  <a:pt x="45338" y="292226"/>
                </a:lnTo>
                <a:lnTo>
                  <a:pt x="58038" y="292226"/>
                </a:lnTo>
                <a:lnTo>
                  <a:pt x="58038" y="289051"/>
                </a:lnTo>
                <a:lnTo>
                  <a:pt x="46227" y="289051"/>
                </a:lnTo>
                <a:lnTo>
                  <a:pt x="51688" y="279690"/>
                </a:lnTo>
                <a:lnTo>
                  <a:pt x="45338" y="268804"/>
                </a:lnTo>
                <a:close/>
              </a:path>
              <a:path w="103505" h="304800">
                <a:moveTo>
                  <a:pt x="96265" y="208787"/>
                </a:moveTo>
                <a:lnTo>
                  <a:pt x="92456" y="209803"/>
                </a:lnTo>
                <a:lnTo>
                  <a:pt x="58038" y="268804"/>
                </a:lnTo>
                <a:lnTo>
                  <a:pt x="58038" y="292226"/>
                </a:lnTo>
                <a:lnTo>
                  <a:pt x="59020" y="292226"/>
                </a:lnTo>
                <a:lnTo>
                  <a:pt x="103377" y="216153"/>
                </a:lnTo>
                <a:lnTo>
                  <a:pt x="102362" y="212344"/>
                </a:lnTo>
                <a:lnTo>
                  <a:pt x="96265" y="208787"/>
                </a:lnTo>
                <a:close/>
              </a:path>
              <a:path w="103505" h="304800">
                <a:moveTo>
                  <a:pt x="51688" y="279690"/>
                </a:moveTo>
                <a:lnTo>
                  <a:pt x="46227" y="289051"/>
                </a:lnTo>
                <a:lnTo>
                  <a:pt x="57150" y="289051"/>
                </a:lnTo>
                <a:lnTo>
                  <a:pt x="51688" y="279690"/>
                </a:lnTo>
                <a:close/>
              </a:path>
              <a:path w="103505" h="304800">
                <a:moveTo>
                  <a:pt x="58038" y="268804"/>
                </a:moveTo>
                <a:lnTo>
                  <a:pt x="51688" y="279690"/>
                </a:lnTo>
                <a:lnTo>
                  <a:pt x="57150" y="289051"/>
                </a:lnTo>
                <a:lnTo>
                  <a:pt x="58038" y="289051"/>
                </a:lnTo>
                <a:lnTo>
                  <a:pt x="58038" y="268804"/>
                </a:lnTo>
                <a:close/>
              </a:path>
              <a:path w="103505" h="304800">
                <a:moveTo>
                  <a:pt x="58038" y="0"/>
                </a:moveTo>
                <a:lnTo>
                  <a:pt x="45338" y="0"/>
                </a:lnTo>
                <a:lnTo>
                  <a:pt x="45338" y="268804"/>
                </a:lnTo>
                <a:lnTo>
                  <a:pt x="51688" y="279690"/>
                </a:lnTo>
                <a:lnTo>
                  <a:pt x="58038" y="268804"/>
                </a:lnTo>
                <a:lnTo>
                  <a:pt x="58038" y="0"/>
                </a:lnTo>
                <a:close/>
              </a:path>
            </a:pathLst>
          </a:custGeom>
          <a:solidFill>
            <a:srgbClr val="497DBA"/>
          </a:solidFill>
        </p:spPr>
        <p:txBody>
          <a:bodyPr wrap="square" lIns="0" tIns="0" rIns="0" bIns="0" rtlCol="0"/>
          <a:lstStyle/>
          <a:p>
            <a:endParaRPr/>
          </a:p>
        </p:txBody>
      </p:sp>
      <p:sp>
        <p:nvSpPr>
          <p:cNvPr id="9" name="object 9"/>
          <p:cNvSpPr/>
          <p:nvPr/>
        </p:nvSpPr>
        <p:spPr>
          <a:xfrm>
            <a:off x="1853310" y="3330575"/>
            <a:ext cx="439420" cy="838200"/>
          </a:xfrm>
          <a:custGeom>
            <a:avLst/>
            <a:gdLst/>
            <a:ahLst/>
            <a:cxnLst/>
            <a:rect l="l" t="t" r="r" b="b"/>
            <a:pathLst>
              <a:path w="439419" h="838200">
                <a:moveTo>
                  <a:pt x="7112" y="742188"/>
                </a:moveTo>
                <a:lnTo>
                  <a:pt x="1015" y="745744"/>
                </a:lnTo>
                <a:lnTo>
                  <a:pt x="0" y="749554"/>
                </a:lnTo>
                <a:lnTo>
                  <a:pt x="51688" y="838200"/>
                </a:lnTo>
                <a:lnTo>
                  <a:pt x="59020" y="825626"/>
                </a:lnTo>
                <a:lnTo>
                  <a:pt x="45338" y="825626"/>
                </a:lnTo>
                <a:lnTo>
                  <a:pt x="45338" y="802204"/>
                </a:lnTo>
                <a:lnTo>
                  <a:pt x="10921" y="743204"/>
                </a:lnTo>
                <a:lnTo>
                  <a:pt x="7112" y="742188"/>
                </a:lnTo>
                <a:close/>
              </a:path>
              <a:path w="439419" h="838200">
                <a:moveTo>
                  <a:pt x="45338" y="802204"/>
                </a:moveTo>
                <a:lnTo>
                  <a:pt x="45338" y="825626"/>
                </a:lnTo>
                <a:lnTo>
                  <a:pt x="58038" y="825626"/>
                </a:lnTo>
                <a:lnTo>
                  <a:pt x="58038" y="822451"/>
                </a:lnTo>
                <a:lnTo>
                  <a:pt x="46227" y="822451"/>
                </a:lnTo>
                <a:lnTo>
                  <a:pt x="51688" y="813090"/>
                </a:lnTo>
                <a:lnTo>
                  <a:pt x="45338" y="802204"/>
                </a:lnTo>
                <a:close/>
              </a:path>
              <a:path w="439419" h="838200">
                <a:moveTo>
                  <a:pt x="96265" y="742188"/>
                </a:moveTo>
                <a:lnTo>
                  <a:pt x="92456" y="743204"/>
                </a:lnTo>
                <a:lnTo>
                  <a:pt x="58038" y="802204"/>
                </a:lnTo>
                <a:lnTo>
                  <a:pt x="58038" y="825626"/>
                </a:lnTo>
                <a:lnTo>
                  <a:pt x="59020" y="825626"/>
                </a:lnTo>
                <a:lnTo>
                  <a:pt x="103377" y="749554"/>
                </a:lnTo>
                <a:lnTo>
                  <a:pt x="102362" y="745744"/>
                </a:lnTo>
                <a:lnTo>
                  <a:pt x="96265" y="742188"/>
                </a:lnTo>
                <a:close/>
              </a:path>
              <a:path w="439419" h="838200">
                <a:moveTo>
                  <a:pt x="51688" y="813090"/>
                </a:moveTo>
                <a:lnTo>
                  <a:pt x="46227" y="822451"/>
                </a:lnTo>
                <a:lnTo>
                  <a:pt x="57150" y="822451"/>
                </a:lnTo>
                <a:lnTo>
                  <a:pt x="51688" y="813090"/>
                </a:lnTo>
                <a:close/>
              </a:path>
              <a:path w="439419" h="838200">
                <a:moveTo>
                  <a:pt x="58038" y="802204"/>
                </a:moveTo>
                <a:lnTo>
                  <a:pt x="51688" y="813090"/>
                </a:lnTo>
                <a:lnTo>
                  <a:pt x="57150" y="822451"/>
                </a:lnTo>
                <a:lnTo>
                  <a:pt x="58038" y="822451"/>
                </a:lnTo>
                <a:lnTo>
                  <a:pt x="58038" y="802204"/>
                </a:lnTo>
                <a:close/>
              </a:path>
              <a:path w="439419" h="838200">
                <a:moveTo>
                  <a:pt x="426338" y="412750"/>
                </a:moveTo>
                <a:lnTo>
                  <a:pt x="48132" y="412750"/>
                </a:lnTo>
                <a:lnTo>
                  <a:pt x="45338" y="415544"/>
                </a:lnTo>
                <a:lnTo>
                  <a:pt x="45338" y="802204"/>
                </a:lnTo>
                <a:lnTo>
                  <a:pt x="51688" y="813090"/>
                </a:lnTo>
                <a:lnTo>
                  <a:pt x="58038" y="802204"/>
                </a:lnTo>
                <a:lnTo>
                  <a:pt x="58038" y="425450"/>
                </a:lnTo>
                <a:lnTo>
                  <a:pt x="51688" y="425450"/>
                </a:lnTo>
                <a:lnTo>
                  <a:pt x="58038" y="419100"/>
                </a:lnTo>
                <a:lnTo>
                  <a:pt x="426338" y="419100"/>
                </a:lnTo>
                <a:lnTo>
                  <a:pt x="426338" y="412750"/>
                </a:lnTo>
                <a:close/>
              </a:path>
              <a:path w="439419" h="838200">
                <a:moveTo>
                  <a:pt x="58038" y="419100"/>
                </a:moveTo>
                <a:lnTo>
                  <a:pt x="51688" y="425450"/>
                </a:lnTo>
                <a:lnTo>
                  <a:pt x="58038" y="425450"/>
                </a:lnTo>
                <a:lnTo>
                  <a:pt x="58038" y="419100"/>
                </a:lnTo>
                <a:close/>
              </a:path>
              <a:path w="439419" h="838200">
                <a:moveTo>
                  <a:pt x="439038" y="412750"/>
                </a:moveTo>
                <a:lnTo>
                  <a:pt x="432688" y="412750"/>
                </a:lnTo>
                <a:lnTo>
                  <a:pt x="426338" y="419100"/>
                </a:lnTo>
                <a:lnTo>
                  <a:pt x="58038" y="419100"/>
                </a:lnTo>
                <a:lnTo>
                  <a:pt x="58038" y="425450"/>
                </a:lnTo>
                <a:lnTo>
                  <a:pt x="436244" y="425450"/>
                </a:lnTo>
                <a:lnTo>
                  <a:pt x="439038" y="422656"/>
                </a:lnTo>
                <a:lnTo>
                  <a:pt x="439038" y="412750"/>
                </a:lnTo>
                <a:close/>
              </a:path>
              <a:path w="439419" h="838200">
                <a:moveTo>
                  <a:pt x="439038" y="0"/>
                </a:moveTo>
                <a:lnTo>
                  <a:pt x="426338" y="0"/>
                </a:lnTo>
                <a:lnTo>
                  <a:pt x="426338" y="419100"/>
                </a:lnTo>
                <a:lnTo>
                  <a:pt x="432688" y="412750"/>
                </a:lnTo>
                <a:lnTo>
                  <a:pt x="439038" y="412750"/>
                </a:lnTo>
                <a:lnTo>
                  <a:pt x="439038" y="0"/>
                </a:lnTo>
                <a:close/>
              </a:path>
            </a:pathLst>
          </a:custGeom>
          <a:solidFill>
            <a:srgbClr val="497DBA"/>
          </a:solidFill>
        </p:spPr>
        <p:txBody>
          <a:bodyPr wrap="square" lIns="0" tIns="0" rIns="0" bIns="0" rtlCol="0"/>
          <a:lstStyle/>
          <a:p>
            <a:endParaRPr/>
          </a:p>
        </p:txBody>
      </p:sp>
      <p:sp>
        <p:nvSpPr>
          <p:cNvPr id="10" name="object 10"/>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11" name="object 11"/>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8</a:t>
            </a:r>
            <a:endParaRPr sz="1200">
              <a:latin typeface="Times New Roman"/>
              <a:cs typeface="Times New Roman"/>
            </a:endParaRPr>
          </a:p>
        </p:txBody>
      </p:sp>
      <p:sp>
        <p:nvSpPr>
          <p:cNvPr id="12" name="object 12"/>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493900"/>
            <a:ext cx="8229600" cy="536409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83540" y="1516456"/>
            <a:ext cx="13271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F1141"/>
                </a:solidFill>
                <a:latin typeface="Arial"/>
                <a:cs typeface="Arial"/>
              </a:rPr>
              <a:t>•</a:t>
            </a:r>
            <a:endParaRPr sz="2400">
              <a:latin typeface="Arial"/>
              <a:cs typeface="Arial"/>
            </a:endParaRPr>
          </a:p>
        </p:txBody>
      </p:sp>
      <p:sp>
        <p:nvSpPr>
          <p:cNvPr id="5" name="object 5"/>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6" name="object 6"/>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9</a:t>
            </a:r>
            <a:endParaRPr sz="1200">
              <a:latin typeface="Times New Roman"/>
              <a:cs typeface="Times New Roman"/>
            </a:endParaRPr>
          </a:p>
        </p:txBody>
      </p:sp>
      <p:sp>
        <p:nvSpPr>
          <p:cNvPr id="7" name="object 7"/>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
        <p:nvSpPr>
          <p:cNvPr id="4" name="object 4"/>
          <p:cNvSpPr txBox="1">
            <a:spLocks noGrp="1"/>
          </p:cNvSpPr>
          <p:nvPr>
            <p:ph type="title"/>
          </p:nvPr>
        </p:nvSpPr>
        <p:spPr>
          <a:xfrm>
            <a:off x="383540" y="0"/>
            <a:ext cx="5984875" cy="1031875"/>
          </a:xfrm>
          <a:prstGeom prst="rect">
            <a:avLst/>
          </a:prstGeom>
        </p:spPr>
        <p:txBody>
          <a:bodyPr vert="horz" wrap="square" lIns="0" tIns="104139" rIns="0" bIns="0" rtlCol="0">
            <a:spAutoFit/>
          </a:bodyPr>
          <a:lstStyle/>
          <a:p>
            <a:pPr marL="12700" marR="5080">
              <a:lnSpc>
                <a:spcPts val="3600"/>
              </a:lnSpc>
              <a:spcBef>
                <a:spcPts val="819"/>
              </a:spcBef>
            </a:pPr>
            <a:r>
              <a:rPr spc="-145" dirty="0"/>
              <a:t>Analyzing </a:t>
            </a:r>
            <a:r>
              <a:rPr spc="-140" dirty="0"/>
              <a:t>Recursive </a:t>
            </a:r>
            <a:r>
              <a:rPr spc="-145" dirty="0"/>
              <a:t>Algorithms-  </a:t>
            </a:r>
            <a:r>
              <a:rPr spc="-140" dirty="0"/>
              <a:t>Example</a:t>
            </a:r>
            <a:r>
              <a:rPr spc="-260" dirty="0"/>
              <a:t> </a:t>
            </a:r>
            <a:r>
              <a:rPr b="1" spc="-145" dirty="0">
                <a:latin typeface="Times New Roman"/>
                <a:cs typeface="Times New Roman"/>
              </a:rPr>
              <a:t>1:-Factorial</a:t>
            </a:r>
            <a:r>
              <a:rPr b="1" spc="-265" dirty="0">
                <a:latin typeface="Times New Roman"/>
                <a:cs typeface="Times New Roman"/>
              </a:rPr>
              <a:t> </a:t>
            </a:r>
            <a:r>
              <a:rPr b="1" spc="-80" dirty="0">
                <a:latin typeface="Times New Roman"/>
                <a:cs typeface="Times New Roman"/>
              </a:rPr>
              <a:t>of</a:t>
            </a:r>
            <a:r>
              <a:rPr b="1" spc="-315" dirty="0">
                <a:latin typeface="Times New Roman"/>
                <a:cs typeface="Times New Roman"/>
              </a:rPr>
              <a:t> </a:t>
            </a:r>
            <a:r>
              <a:rPr b="1" dirty="0">
                <a:latin typeface="Times New Roman"/>
                <a:cs typeface="Times New Roman"/>
              </a:rPr>
              <a:t>a</a:t>
            </a:r>
            <a:r>
              <a:rPr b="1" spc="-320" dirty="0">
                <a:latin typeface="Times New Roman"/>
                <a:cs typeface="Times New Roman"/>
              </a:rPr>
              <a:t> </a:t>
            </a:r>
            <a:r>
              <a:rPr b="1" spc="-130" dirty="0">
                <a:latin typeface="Times New Roman"/>
                <a:cs typeface="Times New Roman"/>
              </a:rPr>
              <a:t>number</a:t>
            </a:r>
          </a:p>
        </p:txBody>
      </p:sp>
      <p:sp>
        <p:nvSpPr>
          <p:cNvPr id="8" name="TextBox 7"/>
          <p:cNvSpPr txBox="1"/>
          <p:nvPr/>
        </p:nvSpPr>
        <p:spPr>
          <a:xfrm>
            <a:off x="6429388" y="3643314"/>
            <a:ext cx="2214578" cy="2970044"/>
          </a:xfrm>
          <a:prstGeom prst="rect">
            <a:avLst/>
          </a:prstGeom>
          <a:solidFill>
            <a:schemeClr val="accent1"/>
          </a:solidFill>
        </p:spPr>
        <p:txBody>
          <a:bodyPr wrap="square" rtlCol="0">
            <a:spAutoFit/>
          </a:bodyPr>
          <a:lstStyle/>
          <a:p>
            <a:r>
              <a:rPr lang="en-US" dirty="0" smtClean="0"/>
              <a:t>Even if we stop recursion at n=1, then</a:t>
            </a:r>
          </a:p>
          <a:p>
            <a:pPr marL="12700">
              <a:lnSpc>
                <a:spcPct val="100000"/>
              </a:lnSpc>
              <a:spcBef>
                <a:spcPts val="480"/>
              </a:spcBef>
            </a:pPr>
            <a:r>
              <a:rPr lang="en-US" dirty="0" err="1" smtClean="0">
                <a:latin typeface="Times New Roman"/>
                <a:cs typeface="Times New Roman"/>
              </a:rPr>
              <a:t>i+T</a:t>
            </a:r>
            <a:r>
              <a:rPr lang="en-US" dirty="0" smtClean="0">
                <a:latin typeface="Times New Roman"/>
                <a:cs typeface="Times New Roman"/>
              </a:rPr>
              <a:t>(</a:t>
            </a:r>
            <a:r>
              <a:rPr lang="en-US" spc="10" dirty="0" smtClean="0">
                <a:latin typeface="Times New Roman"/>
                <a:cs typeface="Times New Roman"/>
              </a:rPr>
              <a:t>n</a:t>
            </a:r>
            <a:r>
              <a:rPr lang="en-US" dirty="0" smtClean="0">
                <a:latin typeface="Times New Roman"/>
                <a:cs typeface="Times New Roman"/>
              </a:rPr>
              <a:t>-</a:t>
            </a:r>
            <a:r>
              <a:rPr lang="en-US" dirty="0" err="1" smtClean="0">
                <a:latin typeface="Times New Roman"/>
                <a:cs typeface="Times New Roman"/>
              </a:rPr>
              <a:t>i</a:t>
            </a:r>
            <a:r>
              <a:rPr lang="en-US" spc="-10" dirty="0" smtClean="0">
                <a:latin typeface="Times New Roman"/>
                <a:cs typeface="Times New Roman"/>
              </a:rPr>
              <a:t>)</a:t>
            </a:r>
          </a:p>
          <a:p>
            <a:pPr marL="12700">
              <a:spcBef>
                <a:spcPts val="480"/>
              </a:spcBef>
            </a:pPr>
            <a:r>
              <a:rPr lang="en-US" spc="-10" dirty="0" smtClean="0">
                <a:latin typeface="Times New Roman"/>
                <a:cs typeface="Times New Roman"/>
              </a:rPr>
              <a:t>= (n-1) </a:t>
            </a:r>
            <a:r>
              <a:rPr lang="en-US" dirty="0" smtClean="0">
                <a:latin typeface="Times New Roman"/>
                <a:cs typeface="Times New Roman"/>
              </a:rPr>
              <a:t>+T(</a:t>
            </a:r>
            <a:r>
              <a:rPr lang="en-US" spc="10" dirty="0" smtClean="0">
                <a:latin typeface="Times New Roman"/>
                <a:cs typeface="Times New Roman"/>
              </a:rPr>
              <a:t>n</a:t>
            </a:r>
            <a:r>
              <a:rPr lang="en-US" dirty="0" smtClean="0">
                <a:latin typeface="Times New Roman"/>
                <a:cs typeface="Times New Roman"/>
              </a:rPr>
              <a:t>-(</a:t>
            </a:r>
            <a:r>
              <a:rPr lang="en-US" spc="10" dirty="0" smtClean="0">
                <a:latin typeface="Times New Roman"/>
                <a:cs typeface="Times New Roman"/>
              </a:rPr>
              <a:t>n</a:t>
            </a:r>
            <a:r>
              <a:rPr lang="en-US" dirty="0" smtClean="0">
                <a:latin typeface="Times New Roman"/>
                <a:cs typeface="Times New Roman"/>
              </a:rPr>
              <a:t>-</a:t>
            </a:r>
            <a:r>
              <a:rPr lang="en-US" spc="-10" dirty="0" smtClean="0">
                <a:latin typeface="Times New Roman"/>
                <a:cs typeface="Times New Roman"/>
              </a:rPr>
              <a:t>1))</a:t>
            </a:r>
          </a:p>
          <a:p>
            <a:pPr marL="12700">
              <a:spcBef>
                <a:spcPts val="480"/>
              </a:spcBef>
            </a:pPr>
            <a:r>
              <a:rPr lang="en-US" spc="-10" dirty="0" smtClean="0">
                <a:latin typeface="Times New Roman"/>
                <a:cs typeface="Times New Roman"/>
              </a:rPr>
              <a:t>= n - 1 </a:t>
            </a:r>
            <a:r>
              <a:rPr lang="en-US" dirty="0" smtClean="0">
                <a:latin typeface="Times New Roman"/>
                <a:cs typeface="Times New Roman"/>
              </a:rPr>
              <a:t>+T(</a:t>
            </a:r>
            <a:r>
              <a:rPr lang="en-US" spc="10" dirty="0" smtClean="0">
                <a:latin typeface="Times New Roman"/>
                <a:cs typeface="Times New Roman"/>
              </a:rPr>
              <a:t>n </a:t>
            </a:r>
            <a:r>
              <a:rPr lang="en-US" dirty="0" smtClean="0">
                <a:latin typeface="Times New Roman"/>
                <a:cs typeface="Times New Roman"/>
              </a:rPr>
              <a:t>- </a:t>
            </a:r>
            <a:r>
              <a:rPr lang="en-US" spc="10" dirty="0" smtClean="0">
                <a:latin typeface="Times New Roman"/>
                <a:cs typeface="Times New Roman"/>
              </a:rPr>
              <a:t>n +</a:t>
            </a:r>
            <a:r>
              <a:rPr lang="en-US" spc="-10" dirty="0" smtClean="0">
                <a:latin typeface="Times New Roman"/>
                <a:cs typeface="Times New Roman"/>
              </a:rPr>
              <a:t>1)</a:t>
            </a:r>
          </a:p>
          <a:p>
            <a:pPr marL="12700">
              <a:spcBef>
                <a:spcPts val="480"/>
              </a:spcBef>
            </a:pPr>
            <a:r>
              <a:rPr lang="en-US" spc="-10" dirty="0" smtClean="0">
                <a:latin typeface="Times New Roman"/>
                <a:cs typeface="Times New Roman"/>
              </a:rPr>
              <a:t>= n - 1 </a:t>
            </a:r>
            <a:r>
              <a:rPr lang="en-US" dirty="0" smtClean="0">
                <a:latin typeface="Times New Roman"/>
                <a:cs typeface="Times New Roman"/>
              </a:rPr>
              <a:t>+T(</a:t>
            </a:r>
            <a:r>
              <a:rPr lang="en-US" spc="-10" dirty="0" smtClean="0">
                <a:latin typeface="Times New Roman"/>
                <a:cs typeface="Times New Roman"/>
              </a:rPr>
              <a:t>1)</a:t>
            </a:r>
          </a:p>
          <a:p>
            <a:pPr marL="12700">
              <a:spcBef>
                <a:spcPts val="480"/>
              </a:spcBef>
            </a:pPr>
            <a:r>
              <a:rPr lang="en-US" spc="-10" dirty="0" smtClean="0">
                <a:latin typeface="Times New Roman"/>
                <a:cs typeface="Times New Roman"/>
              </a:rPr>
              <a:t>= n – 1 + 1</a:t>
            </a:r>
          </a:p>
          <a:p>
            <a:pPr marL="12700">
              <a:spcBef>
                <a:spcPts val="480"/>
              </a:spcBef>
            </a:pPr>
            <a:r>
              <a:rPr lang="en-US" spc="-10" dirty="0" smtClean="0">
                <a:latin typeface="Times New Roman"/>
                <a:cs typeface="Times New Roman"/>
              </a:rPr>
              <a:t>= n</a:t>
            </a:r>
            <a:endParaRPr lang="en-US" dirty="0">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292"/>
            <a:ext cx="5688330" cy="4855210"/>
          </a:xfrm>
          <a:prstGeom prst="rect">
            <a:avLst/>
          </a:prstGeom>
        </p:spPr>
        <p:txBody>
          <a:bodyPr vert="horz" wrap="square" lIns="0" tIns="12700" rIns="0" bIns="0" rtlCol="0">
            <a:spAutoFit/>
          </a:bodyPr>
          <a:lstStyle/>
          <a:p>
            <a:pPr marL="12700" marR="5080">
              <a:lnSpc>
                <a:spcPct val="120000"/>
              </a:lnSpc>
              <a:spcBef>
                <a:spcPts val="100"/>
              </a:spcBef>
            </a:pPr>
            <a:r>
              <a:rPr sz="2400" b="1" dirty="0">
                <a:latin typeface="Times New Roman"/>
                <a:cs typeface="Times New Roman"/>
              </a:rPr>
              <a:t>Step 1 </a:t>
            </a:r>
            <a:r>
              <a:rPr sz="2400" dirty="0">
                <a:latin typeface="Times New Roman"/>
                <a:cs typeface="Times New Roman"/>
              </a:rPr>
              <a:t>− </a:t>
            </a:r>
            <a:r>
              <a:rPr sz="2400" spc="-5" dirty="0">
                <a:latin typeface="Times New Roman"/>
                <a:cs typeface="Times New Roman"/>
              </a:rPr>
              <a:t>Move </a:t>
            </a:r>
            <a:r>
              <a:rPr sz="2400" dirty="0">
                <a:latin typeface="Times New Roman"/>
                <a:cs typeface="Times New Roman"/>
              </a:rPr>
              <a:t>n-1 disks </a:t>
            </a:r>
            <a:r>
              <a:rPr sz="2400" spc="-5" dirty="0">
                <a:latin typeface="Times New Roman"/>
                <a:cs typeface="Times New Roman"/>
              </a:rPr>
              <a:t>from </a:t>
            </a:r>
            <a:r>
              <a:rPr sz="2400" b="1" spc="-10" dirty="0">
                <a:latin typeface="Times New Roman"/>
                <a:cs typeface="Times New Roman"/>
              </a:rPr>
              <a:t>source </a:t>
            </a:r>
            <a:r>
              <a:rPr sz="2400" dirty="0">
                <a:latin typeface="Times New Roman"/>
                <a:cs typeface="Times New Roman"/>
              </a:rPr>
              <a:t>to</a:t>
            </a:r>
            <a:r>
              <a:rPr sz="2400" spc="-55" dirty="0">
                <a:latin typeface="Times New Roman"/>
                <a:cs typeface="Times New Roman"/>
              </a:rPr>
              <a:t> </a:t>
            </a:r>
            <a:r>
              <a:rPr sz="2400" b="1" dirty="0">
                <a:latin typeface="Times New Roman"/>
                <a:cs typeface="Times New Roman"/>
              </a:rPr>
              <a:t>temp  </a:t>
            </a:r>
            <a:r>
              <a:rPr sz="2400" b="1" spc="-5" dirty="0">
                <a:latin typeface="Times New Roman"/>
                <a:cs typeface="Times New Roman"/>
              </a:rPr>
              <a:t>Step </a:t>
            </a:r>
            <a:r>
              <a:rPr sz="2400" b="1" dirty="0">
                <a:latin typeface="Times New Roman"/>
                <a:cs typeface="Times New Roman"/>
              </a:rPr>
              <a:t>2 </a:t>
            </a:r>
            <a:r>
              <a:rPr sz="2400" dirty="0">
                <a:latin typeface="Times New Roman"/>
                <a:cs typeface="Times New Roman"/>
              </a:rPr>
              <a:t>− </a:t>
            </a:r>
            <a:r>
              <a:rPr sz="2400" spc="-5" dirty="0">
                <a:latin typeface="Times New Roman"/>
                <a:cs typeface="Times New Roman"/>
              </a:rPr>
              <a:t>Move n</a:t>
            </a:r>
            <a:r>
              <a:rPr sz="2400" spc="-7" baseline="24305" dirty="0">
                <a:latin typeface="Times New Roman"/>
                <a:cs typeface="Times New Roman"/>
              </a:rPr>
              <a:t>th </a:t>
            </a:r>
            <a:r>
              <a:rPr sz="2400" dirty="0">
                <a:latin typeface="Times New Roman"/>
                <a:cs typeface="Times New Roman"/>
              </a:rPr>
              <a:t>disk from </a:t>
            </a:r>
            <a:r>
              <a:rPr sz="2400" b="1" spc="-10" dirty="0">
                <a:latin typeface="Times New Roman"/>
                <a:cs typeface="Times New Roman"/>
              </a:rPr>
              <a:t>source </a:t>
            </a:r>
            <a:r>
              <a:rPr sz="2400" dirty="0">
                <a:latin typeface="Times New Roman"/>
                <a:cs typeface="Times New Roman"/>
              </a:rPr>
              <a:t>to </a:t>
            </a:r>
            <a:r>
              <a:rPr sz="2400" b="1" spc="-5" dirty="0">
                <a:latin typeface="Times New Roman"/>
                <a:cs typeface="Times New Roman"/>
              </a:rPr>
              <a:t>dest  Step </a:t>
            </a:r>
            <a:r>
              <a:rPr sz="2400" b="1" dirty="0">
                <a:latin typeface="Times New Roman"/>
                <a:cs typeface="Times New Roman"/>
              </a:rPr>
              <a:t>3 </a:t>
            </a:r>
            <a:r>
              <a:rPr sz="2400" dirty="0">
                <a:latin typeface="Times New Roman"/>
                <a:cs typeface="Times New Roman"/>
              </a:rPr>
              <a:t>− </a:t>
            </a:r>
            <a:r>
              <a:rPr sz="2400" spc="-5" dirty="0">
                <a:latin typeface="Times New Roman"/>
                <a:cs typeface="Times New Roman"/>
              </a:rPr>
              <a:t>Move n-1 disks </a:t>
            </a:r>
            <a:r>
              <a:rPr sz="2400" dirty="0">
                <a:latin typeface="Times New Roman"/>
                <a:cs typeface="Times New Roman"/>
              </a:rPr>
              <a:t>from </a:t>
            </a:r>
            <a:r>
              <a:rPr sz="2400" b="1" dirty="0">
                <a:latin typeface="Times New Roman"/>
                <a:cs typeface="Times New Roman"/>
              </a:rPr>
              <a:t>temp </a:t>
            </a:r>
            <a:r>
              <a:rPr sz="2400" dirty="0">
                <a:latin typeface="Times New Roman"/>
                <a:cs typeface="Times New Roman"/>
              </a:rPr>
              <a:t>to </a:t>
            </a:r>
            <a:r>
              <a:rPr sz="2400" b="1" spc="-5" dirty="0">
                <a:latin typeface="Times New Roman"/>
                <a:cs typeface="Times New Roman"/>
              </a:rPr>
              <a:t>dest  </a:t>
            </a:r>
            <a:r>
              <a:rPr sz="2400" b="1" i="1" dirty="0">
                <a:latin typeface="Times New Roman"/>
                <a:cs typeface="Times New Roman"/>
              </a:rPr>
              <a:t>Algorithm Hanoi(n, source, dest,</a:t>
            </a:r>
            <a:r>
              <a:rPr sz="2400" b="1" i="1" spc="-75" dirty="0">
                <a:latin typeface="Times New Roman"/>
                <a:cs typeface="Times New Roman"/>
              </a:rPr>
              <a:t> </a:t>
            </a:r>
            <a:r>
              <a:rPr sz="2400" b="1" i="1" dirty="0">
                <a:latin typeface="Times New Roman"/>
                <a:cs typeface="Times New Roman"/>
              </a:rPr>
              <a:t>temp</a:t>
            </a:r>
            <a:r>
              <a:rPr sz="2400" dirty="0">
                <a:latin typeface="Times New Roman"/>
                <a:cs typeface="Times New Roman"/>
              </a:rPr>
              <a:t>)</a:t>
            </a:r>
          </a:p>
          <a:p>
            <a:pPr marL="12700">
              <a:lnSpc>
                <a:spcPct val="100000"/>
              </a:lnSpc>
              <a:spcBef>
                <a:spcPts val="575"/>
              </a:spcBef>
            </a:pPr>
            <a:r>
              <a:rPr sz="2400" dirty="0">
                <a:latin typeface="Times New Roman"/>
                <a:cs typeface="Times New Roman"/>
              </a:rPr>
              <a:t>//Input: n </a:t>
            </a:r>
            <a:r>
              <a:rPr sz="2400" spc="-5" dirty="0">
                <a:latin typeface="Times New Roman"/>
                <a:cs typeface="Times New Roman"/>
              </a:rPr>
              <a:t>:number </a:t>
            </a:r>
            <a:r>
              <a:rPr sz="2400" dirty="0">
                <a:latin typeface="Times New Roman"/>
                <a:cs typeface="Times New Roman"/>
              </a:rPr>
              <a:t>of</a:t>
            </a:r>
            <a:r>
              <a:rPr sz="2400" spc="-50" dirty="0">
                <a:latin typeface="Times New Roman"/>
                <a:cs typeface="Times New Roman"/>
              </a:rPr>
              <a:t> </a:t>
            </a:r>
            <a:r>
              <a:rPr sz="2400" dirty="0">
                <a:latin typeface="Times New Roman"/>
                <a:cs typeface="Times New Roman"/>
              </a:rPr>
              <a:t>disks</a:t>
            </a:r>
          </a:p>
          <a:p>
            <a:pPr marL="12700" marR="2147570">
              <a:lnSpc>
                <a:spcPts val="3460"/>
              </a:lnSpc>
              <a:spcBef>
                <a:spcPts val="210"/>
              </a:spcBef>
              <a:tabLst>
                <a:tab pos="1179195" algn="l"/>
              </a:tabLst>
            </a:pPr>
            <a:r>
              <a:rPr sz="2400" dirty="0">
                <a:latin typeface="Times New Roman"/>
                <a:cs typeface="Times New Roman"/>
              </a:rPr>
              <a:t>//Output	</a:t>
            </a:r>
            <a:r>
              <a:rPr sz="2400" spc="-5" dirty="0">
                <a:latin typeface="Times New Roman"/>
                <a:cs typeface="Times New Roman"/>
              </a:rPr>
              <a:t>:All </a:t>
            </a:r>
            <a:r>
              <a:rPr sz="2400" dirty="0">
                <a:latin typeface="Times New Roman"/>
                <a:cs typeface="Times New Roman"/>
              </a:rPr>
              <a:t>n </a:t>
            </a:r>
            <a:r>
              <a:rPr sz="2400" spc="-5" dirty="0">
                <a:latin typeface="Times New Roman"/>
                <a:cs typeface="Times New Roman"/>
              </a:rPr>
              <a:t>disks </a:t>
            </a:r>
            <a:r>
              <a:rPr sz="2400" dirty="0">
                <a:latin typeface="Times New Roman"/>
                <a:cs typeface="Times New Roman"/>
              </a:rPr>
              <a:t>on</a:t>
            </a:r>
            <a:r>
              <a:rPr sz="2400" spc="-50" dirty="0">
                <a:latin typeface="Times New Roman"/>
                <a:cs typeface="Times New Roman"/>
              </a:rPr>
              <a:t> </a:t>
            </a:r>
            <a:r>
              <a:rPr sz="2400" spc="-5" dirty="0">
                <a:latin typeface="Times New Roman"/>
                <a:cs typeface="Times New Roman"/>
              </a:rPr>
              <a:t>dest  </a:t>
            </a:r>
            <a:r>
              <a:rPr sz="2400" dirty="0">
                <a:latin typeface="Times New Roman"/>
                <a:cs typeface="Times New Roman"/>
              </a:rPr>
              <a:t>If disk =</a:t>
            </a:r>
            <a:r>
              <a:rPr sz="2400" spc="-25" dirty="0">
                <a:latin typeface="Times New Roman"/>
                <a:cs typeface="Times New Roman"/>
              </a:rPr>
              <a:t> </a:t>
            </a:r>
            <a:r>
              <a:rPr sz="2400" dirty="0">
                <a:latin typeface="Times New Roman"/>
                <a:cs typeface="Times New Roman"/>
              </a:rPr>
              <a:t>1</a:t>
            </a:r>
          </a:p>
          <a:p>
            <a:pPr marL="12700">
              <a:lnSpc>
                <a:spcPct val="100000"/>
              </a:lnSpc>
              <a:spcBef>
                <a:spcPts val="360"/>
              </a:spcBef>
            </a:pPr>
            <a:r>
              <a:rPr sz="2400" spc="-5" dirty="0">
                <a:latin typeface="Times New Roman"/>
                <a:cs typeface="Times New Roman"/>
              </a:rPr>
              <a:t>move </a:t>
            </a:r>
            <a:r>
              <a:rPr sz="2400" dirty="0">
                <a:latin typeface="Times New Roman"/>
                <a:cs typeface="Times New Roman"/>
              </a:rPr>
              <a:t>disk </a:t>
            </a:r>
            <a:r>
              <a:rPr sz="2400" spc="-5" dirty="0">
                <a:latin typeface="Times New Roman"/>
                <a:cs typeface="Times New Roman"/>
              </a:rPr>
              <a:t>from </a:t>
            </a:r>
            <a:r>
              <a:rPr sz="2400" dirty="0">
                <a:latin typeface="Times New Roman"/>
                <a:cs typeface="Times New Roman"/>
              </a:rPr>
              <a:t>source to</a:t>
            </a:r>
            <a:r>
              <a:rPr sz="2400" spc="-15" dirty="0">
                <a:latin typeface="Times New Roman"/>
                <a:cs typeface="Times New Roman"/>
              </a:rPr>
              <a:t> </a:t>
            </a:r>
            <a:r>
              <a:rPr sz="2400" dirty="0">
                <a:latin typeface="Times New Roman"/>
                <a:cs typeface="Times New Roman"/>
              </a:rPr>
              <a:t>dest</a:t>
            </a:r>
          </a:p>
          <a:p>
            <a:pPr marL="12700" marR="433705">
              <a:lnSpc>
                <a:spcPct val="120000"/>
              </a:lnSpc>
            </a:pPr>
            <a:r>
              <a:rPr sz="2400" spc="-5" dirty="0">
                <a:latin typeface="Times New Roman"/>
                <a:cs typeface="Times New Roman"/>
              </a:rPr>
              <a:t>Hanoi(n </a:t>
            </a:r>
            <a:r>
              <a:rPr sz="2400" dirty="0">
                <a:latin typeface="Times New Roman"/>
                <a:cs typeface="Times New Roman"/>
              </a:rPr>
              <a:t>- </a:t>
            </a:r>
            <a:r>
              <a:rPr sz="2400" spc="-5" dirty="0">
                <a:latin typeface="Times New Roman"/>
                <a:cs typeface="Times New Roman"/>
              </a:rPr>
              <a:t>1, source, temp, </a:t>
            </a:r>
            <a:r>
              <a:rPr sz="2400" dirty="0">
                <a:latin typeface="Times New Roman"/>
                <a:cs typeface="Times New Roman"/>
              </a:rPr>
              <a:t>dest) // </a:t>
            </a:r>
            <a:r>
              <a:rPr sz="2400" spc="-5" dirty="0">
                <a:latin typeface="Times New Roman"/>
                <a:cs typeface="Times New Roman"/>
              </a:rPr>
              <a:t>Step 1  move </a:t>
            </a:r>
            <a:r>
              <a:rPr sz="2400" dirty="0">
                <a:latin typeface="Times New Roman"/>
                <a:cs typeface="Times New Roman"/>
              </a:rPr>
              <a:t>nth disk </a:t>
            </a:r>
            <a:r>
              <a:rPr sz="2400" spc="-5" dirty="0">
                <a:latin typeface="Times New Roman"/>
                <a:cs typeface="Times New Roman"/>
              </a:rPr>
              <a:t>from </a:t>
            </a:r>
            <a:r>
              <a:rPr sz="2400" dirty="0">
                <a:latin typeface="Times New Roman"/>
                <a:cs typeface="Times New Roman"/>
              </a:rPr>
              <a:t>source to dest // Step</a:t>
            </a:r>
            <a:r>
              <a:rPr sz="2400" spc="-135" dirty="0">
                <a:latin typeface="Times New Roman"/>
                <a:cs typeface="Times New Roman"/>
              </a:rPr>
              <a:t> </a:t>
            </a:r>
            <a:r>
              <a:rPr sz="2400" dirty="0">
                <a:latin typeface="Times New Roman"/>
                <a:cs typeface="Times New Roman"/>
              </a:rPr>
              <a:t>2  </a:t>
            </a:r>
            <a:r>
              <a:rPr sz="2400" spc="-5" dirty="0">
                <a:latin typeface="Times New Roman"/>
                <a:cs typeface="Times New Roman"/>
              </a:rPr>
              <a:t>Hanoi(n </a:t>
            </a:r>
            <a:r>
              <a:rPr sz="2400" dirty="0">
                <a:latin typeface="Times New Roman"/>
                <a:cs typeface="Times New Roman"/>
              </a:rPr>
              <a:t>- </a:t>
            </a:r>
            <a:r>
              <a:rPr sz="2400" spc="-5" dirty="0">
                <a:latin typeface="Times New Roman"/>
                <a:cs typeface="Times New Roman"/>
              </a:rPr>
              <a:t>1, temp, </a:t>
            </a:r>
            <a:r>
              <a:rPr sz="2400" dirty="0">
                <a:latin typeface="Times New Roman"/>
                <a:cs typeface="Times New Roman"/>
              </a:rPr>
              <a:t>dest, </a:t>
            </a:r>
            <a:r>
              <a:rPr sz="2400" spc="-5" dirty="0">
                <a:latin typeface="Times New Roman"/>
                <a:cs typeface="Times New Roman"/>
              </a:rPr>
              <a:t>source) </a:t>
            </a:r>
            <a:r>
              <a:rPr sz="2400" dirty="0">
                <a:latin typeface="Times New Roman"/>
                <a:cs typeface="Times New Roman"/>
              </a:rPr>
              <a:t>// </a:t>
            </a:r>
            <a:r>
              <a:rPr sz="2400" spc="-5" dirty="0">
                <a:latin typeface="Times New Roman"/>
                <a:cs typeface="Times New Roman"/>
              </a:rPr>
              <a:t>Step</a:t>
            </a:r>
            <a:r>
              <a:rPr sz="2400" spc="-30" dirty="0">
                <a:latin typeface="Times New Roman"/>
                <a:cs typeface="Times New Roman"/>
              </a:rPr>
              <a:t> </a:t>
            </a:r>
            <a:r>
              <a:rPr sz="2400" spc="-5" dirty="0">
                <a:latin typeface="Times New Roman"/>
                <a:cs typeface="Times New Roman"/>
              </a:rPr>
              <a:t>3</a:t>
            </a:r>
            <a:endParaRPr sz="2400" dirty="0">
              <a:latin typeface="Times New Roman"/>
              <a:cs typeface="Times New Roman"/>
            </a:endParaRPr>
          </a:p>
        </p:txBody>
      </p:sp>
      <p:sp>
        <p:nvSpPr>
          <p:cNvPr id="3" name="object 3"/>
          <p:cNvSpPr txBox="1">
            <a:spLocks noGrp="1"/>
          </p:cNvSpPr>
          <p:nvPr>
            <p:ph type="title"/>
          </p:nvPr>
        </p:nvSpPr>
        <p:spPr>
          <a:xfrm>
            <a:off x="0" y="147269"/>
            <a:ext cx="7429520" cy="1028486"/>
          </a:xfrm>
          <a:prstGeom prst="rect">
            <a:avLst/>
          </a:prstGeom>
        </p:spPr>
        <p:txBody>
          <a:bodyPr vert="horz" wrap="square" lIns="0" tIns="104139" rIns="0" bIns="0" rtlCol="0">
            <a:spAutoFit/>
          </a:bodyPr>
          <a:lstStyle/>
          <a:p>
            <a:pPr marL="12700" marR="5080">
              <a:lnSpc>
                <a:spcPts val="3600"/>
              </a:lnSpc>
              <a:spcBef>
                <a:spcPts val="819"/>
              </a:spcBef>
            </a:pPr>
            <a:r>
              <a:rPr lang="en-US" sz="2400" spc="-145" dirty="0" smtClean="0"/>
              <a:t>Assignment  - Practice  Problem </a:t>
            </a:r>
            <a:r>
              <a:rPr sz="2400" spc="-145" smtClean="0"/>
              <a:t>Analyzing </a:t>
            </a:r>
            <a:r>
              <a:rPr lang="en-US" sz="2400" spc="-145" dirty="0" smtClean="0"/>
              <a:t> </a:t>
            </a:r>
            <a:r>
              <a:rPr sz="2400" spc="-140" smtClean="0"/>
              <a:t>Recursive</a:t>
            </a:r>
            <a:r>
              <a:rPr lang="en-US" sz="2400" spc="-140" dirty="0" smtClean="0"/>
              <a:t> </a:t>
            </a:r>
            <a:r>
              <a:rPr sz="2400" spc="-585" smtClean="0"/>
              <a:t> </a:t>
            </a:r>
            <a:r>
              <a:rPr sz="2400" spc="-145" dirty="0"/>
              <a:t>Algorithms-  </a:t>
            </a:r>
            <a:r>
              <a:rPr sz="2400" spc="-140" dirty="0"/>
              <a:t>Example </a:t>
            </a:r>
            <a:r>
              <a:rPr sz="2400" b="1" spc="-180" dirty="0"/>
              <a:t>2:-Tower </a:t>
            </a:r>
            <a:r>
              <a:rPr sz="2400" b="1" spc="-80"/>
              <a:t>of</a:t>
            </a:r>
            <a:r>
              <a:rPr sz="2400" b="1" spc="-555"/>
              <a:t> </a:t>
            </a:r>
            <a:r>
              <a:rPr lang="en-US" sz="2400" b="1" spc="-555" dirty="0" smtClean="0"/>
              <a:t>         </a:t>
            </a:r>
            <a:r>
              <a:rPr sz="2400" b="1" spc="-125" smtClean="0"/>
              <a:t>hanoi</a:t>
            </a:r>
            <a:endParaRPr sz="2400" b="1" spc="-125" dirty="0"/>
          </a:p>
        </p:txBody>
      </p:sp>
      <p:sp>
        <p:nvSpPr>
          <p:cNvPr id="5" name="object 5"/>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6" name="object 6"/>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10</a:t>
            </a:r>
            <a:endParaRPr sz="1200">
              <a:latin typeface="Times New Roman"/>
              <a:cs typeface="Times New Roman"/>
            </a:endParaRPr>
          </a:p>
        </p:txBody>
      </p:sp>
      <p:sp>
        <p:nvSpPr>
          <p:cNvPr id="7" name="object 7"/>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292"/>
            <a:ext cx="7241540" cy="2221230"/>
          </a:xfrm>
          <a:prstGeom prst="rect">
            <a:avLst/>
          </a:prstGeom>
        </p:spPr>
        <p:txBody>
          <a:bodyPr vert="horz" wrap="square" lIns="0" tIns="85725" rIns="0" bIns="0" rtlCol="0">
            <a:spAutoFit/>
          </a:bodyPr>
          <a:lstStyle/>
          <a:p>
            <a:pPr marL="241935" indent="-229235">
              <a:lnSpc>
                <a:spcPct val="100000"/>
              </a:lnSpc>
              <a:spcBef>
                <a:spcPts val="675"/>
              </a:spcBef>
              <a:buSzPct val="95833"/>
              <a:buAutoNum type="arabicPeriod"/>
              <a:tabLst>
                <a:tab pos="242570" algn="l"/>
              </a:tabLst>
            </a:pPr>
            <a:r>
              <a:rPr sz="2400" dirty="0">
                <a:latin typeface="Times New Roman"/>
                <a:cs typeface="Times New Roman"/>
              </a:rPr>
              <a:t>Problem size is </a:t>
            </a:r>
            <a:r>
              <a:rPr sz="2400" i="1" dirty="0">
                <a:latin typeface="Times New Roman"/>
                <a:cs typeface="Times New Roman"/>
              </a:rPr>
              <a:t>n</a:t>
            </a:r>
            <a:r>
              <a:rPr sz="2400" dirty="0">
                <a:latin typeface="Times New Roman"/>
                <a:cs typeface="Times New Roman"/>
              </a:rPr>
              <a:t>, the </a:t>
            </a:r>
            <a:r>
              <a:rPr sz="2400" spc="-5" dirty="0">
                <a:latin typeface="Times New Roman"/>
                <a:cs typeface="Times New Roman"/>
              </a:rPr>
              <a:t>number </a:t>
            </a:r>
            <a:r>
              <a:rPr sz="2400" dirty="0">
                <a:latin typeface="Times New Roman"/>
                <a:cs typeface="Times New Roman"/>
              </a:rPr>
              <a:t>of</a:t>
            </a:r>
            <a:r>
              <a:rPr sz="2400" spc="-50" dirty="0">
                <a:latin typeface="Times New Roman"/>
                <a:cs typeface="Times New Roman"/>
              </a:rPr>
              <a:t> </a:t>
            </a:r>
            <a:r>
              <a:rPr sz="2400" dirty="0">
                <a:latin typeface="Times New Roman"/>
                <a:cs typeface="Times New Roman"/>
              </a:rPr>
              <a:t>discs</a:t>
            </a:r>
            <a:endParaRPr sz="2400">
              <a:latin typeface="Times New Roman"/>
              <a:cs typeface="Times New Roman"/>
            </a:endParaRPr>
          </a:p>
          <a:p>
            <a:pPr marL="311150" indent="-298450">
              <a:lnSpc>
                <a:spcPct val="100000"/>
              </a:lnSpc>
              <a:spcBef>
                <a:spcPts val="580"/>
              </a:spcBef>
              <a:buSzPct val="95833"/>
              <a:buAutoNum type="arabicPeriod"/>
              <a:tabLst>
                <a:tab pos="311785" algn="l"/>
              </a:tabLst>
            </a:pPr>
            <a:r>
              <a:rPr sz="2400" dirty="0">
                <a:latin typeface="Times New Roman"/>
                <a:cs typeface="Times New Roman"/>
              </a:rPr>
              <a:t>The basic operation </a:t>
            </a:r>
            <a:r>
              <a:rPr sz="2400" spc="-5" dirty="0">
                <a:latin typeface="Times New Roman"/>
                <a:cs typeface="Times New Roman"/>
              </a:rPr>
              <a:t>is moving </a:t>
            </a:r>
            <a:r>
              <a:rPr sz="2400" dirty="0">
                <a:latin typeface="Times New Roman"/>
                <a:cs typeface="Times New Roman"/>
              </a:rPr>
              <a:t>a disc from rod to</a:t>
            </a:r>
            <a:r>
              <a:rPr sz="2400" spc="-140" dirty="0">
                <a:latin typeface="Times New Roman"/>
                <a:cs typeface="Times New Roman"/>
              </a:rPr>
              <a:t> </a:t>
            </a:r>
            <a:r>
              <a:rPr sz="2400" dirty="0">
                <a:latin typeface="Times New Roman"/>
                <a:cs typeface="Times New Roman"/>
              </a:rPr>
              <a:t>another</a:t>
            </a:r>
            <a:endParaRPr sz="2400">
              <a:latin typeface="Times New Roman"/>
              <a:cs typeface="Times New Roman"/>
            </a:endParaRPr>
          </a:p>
          <a:p>
            <a:pPr marL="317500" indent="-304800">
              <a:lnSpc>
                <a:spcPct val="100000"/>
              </a:lnSpc>
              <a:spcBef>
                <a:spcPts val="575"/>
              </a:spcBef>
              <a:buSzPct val="95833"/>
              <a:buAutoNum type="arabicPeriod"/>
              <a:tabLst>
                <a:tab pos="317500" algn="l"/>
                <a:tab pos="1661795" algn="l"/>
              </a:tabLst>
            </a:pPr>
            <a:r>
              <a:rPr sz="2400" dirty="0">
                <a:latin typeface="Times New Roman"/>
                <a:cs typeface="Times New Roman"/>
              </a:rPr>
              <a:t>Base case	</a:t>
            </a:r>
            <a:r>
              <a:rPr sz="2400" i="1" dirty="0">
                <a:latin typeface="Times New Roman"/>
                <a:cs typeface="Times New Roman"/>
              </a:rPr>
              <a:t>M</a:t>
            </a:r>
            <a:r>
              <a:rPr sz="2400" dirty="0">
                <a:latin typeface="Times New Roman"/>
                <a:cs typeface="Times New Roman"/>
              </a:rPr>
              <a:t>(1) =</a:t>
            </a:r>
            <a:r>
              <a:rPr sz="2400" spc="-10" dirty="0">
                <a:latin typeface="Times New Roman"/>
                <a:cs typeface="Times New Roman"/>
              </a:rPr>
              <a:t> </a:t>
            </a:r>
            <a:r>
              <a:rPr sz="2400" dirty="0">
                <a:latin typeface="Times New Roman"/>
                <a:cs typeface="Times New Roman"/>
              </a:rPr>
              <a:t>1</a:t>
            </a:r>
            <a:endParaRPr sz="2400">
              <a:latin typeface="Times New Roman"/>
              <a:cs typeface="Times New Roman"/>
            </a:endParaRPr>
          </a:p>
          <a:p>
            <a:pPr marL="317500" indent="-304800">
              <a:lnSpc>
                <a:spcPct val="100000"/>
              </a:lnSpc>
              <a:spcBef>
                <a:spcPts val="580"/>
              </a:spcBef>
              <a:buSzPct val="95833"/>
              <a:buAutoNum type="arabicPeriod"/>
              <a:tabLst>
                <a:tab pos="318135" algn="l"/>
              </a:tabLst>
            </a:pPr>
            <a:r>
              <a:rPr sz="2400" dirty="0">
                <a:latin typeface="Times New Roman"/>
                <a:cs typeface="Times New Roman"/>
              </a:rPr>
              <a:t>Recursive relation </a:t>
            </a:r>
            <a:r>
              <a:rPr sz="2400" spc="-5" dirty="0">
                <a:latin typeface="Times New Roman"/>
                <a:cs typeface="Times New Roman"/>
              </a:rPr>
              <a:t>for moving </a:t>
            </a:r>
            <a:r>
              <a:rPr sz="2400" dirty="0">
                <a:latin typeface="Times New Roman"/>
                <a:cs typeface="Times New Roman"/>
              </a:rPr>
              <a:t>n</a:t>
            </a:r>
            <a:r>
              <a:rPr sz="2400" spc="-55" dirty="0">
                <a:latin typeface="Times New Roman"/>
                <a:cs typeface="Times New Roman"/>
              </a:rPr>
              <a:t> </a:t>
            </a:r>
            <a:r>
              <a:rPr sz="2400" dirty="0">
                <a:latin typeface="Times New Roman"/>
                <a:cs typeface="Times New Roman"/>
              </a:rPr>
              <a:t>discs</a:t>
            </a:r>
            <a:endParaRPr sz="2400">
              <a:latin typeface="Times New Roman"/>
              <a:cs typeface="Times New Roman"/>
            </a:endParaRPr>
          </a:p>
          <a:p>
            <a:pPr marL="927100">
              <a:lnSpc>
                <a:spcPct val="100000"/>
              </a:lnSpc>
              <a:spcBef>
                <a:spcPts val="575"/>
              </a:spcBef>
            </a:pPr>
            <a:r>
              <a:rPr sz="2400" i="1" dirty="0">
                <a:latin typeface="Times New Roman"/>
                <a:cs typeface="Times New Roman"/>
              </a:rPr>
              <a:t>M</a:t>
            </a:r>
            <a:r>
              <a:rPr sz="2400" dirty="0">
                <a:latin typeface="Times New Roman"/>
                <a:cs typeface="Times New Roman"/>
              </a:rPr>
              <a:t>(</a:t>
            </a:r>
            <a:r>
              <a:rPr sz="2400" i="1" dirty="0">
                <a:latin typeface="Times New Roman"/>
                <a:cs typeface="Times New Roman"/>
              </a:rPr>
              <a:t>n</a:t>
            </a:r>
            <a:r>
              <a:rPr sz="2400" dirty="0">
                <a:latin typeface="Times New Roman"/>
                <a:cs typeface="Times New Roman"/>
              </a:rPr>
              <a:t>) = </a:t>
            </a:r>
            <a:r>
              <a:rPr sz="2400" i="1" dirty="0">
                <a:latin typeface="Times New Roman"/>
                <a:cs typeface="Times New Roman"/>
              </a:rPr>
              <a:t>M</a:t>
            </a:r>
            <a:r>
              <a:rPr sz="2400" dirty="0">
                <a:latin typeface="Times New Roman"/>
                <a:cs typeface="Times New Roman"/>
              </a:rPr>
              <a:t>(</a:t>
            </a:r>
            <a:r>
              <a:rPr sz="2400" i="1" dirty="0">
                <a:latin typeface="Times New Roman"/>
                <a:cs typeface="Times New Roman"/>
              </a:rPr>
              <a:t>n</a:t>
            </a:r>
            <a:r>
              <a:rPr sz="2400" dirty="0">
                <a:latin typeface="Times New Roman"/>
                <a:cs typeface="Times New Roman"/>
              </a:rPr>
              <a:t>-1) + 1 + </a:t>
            </a:r>
            <a:r>
              <a:rPr sz="2400" i="1" dirty="0">
                <a:latin typeface="Times New Roman"/>
                <a:cs typeface="Times New Roman"/>
              </a:rPr>
              <a:t>M</a:t>
            </a:r>
            <a:r>
              <a:rPr sz="2400" dirty="0">
                <a:latin typeface="Times New Roman"/>
                <a:cs typeface="Times New Roman"/>
              </a:rPr>
              <a:t>(</a:t>
            </a:r>
            <a:r>
              <a:rPr sz="2400" i="1" dirty="0">
                <a:latin typeface="Times New Roman"/>
                <a:cs typeface="Times New Roman"/>
              </a:rPr>
              <a:t>n</a:t>
            </a:r>
            <a:r>
              <a:rPr sz="2400" dirty="0">
                <a:latin typeface="Times New Roman"/>
                <a:cs typeface="Times New Roman"/>
              </a:rPr>
              <a:t>-1) = 2</a:t>
            </a:r>
            <a:r>
              <a:rPr sz="2400" i="1" dirty="0">
                <a:latin typeface="Times New Roman"/>
                <a:cs typeface="Times New Roman"/>
              </a:rPr>
              <a:t>M</a:t>
            </a:r>
            <a:r>
              <a:rPr sz="2400" dirty="0">
                <a:latin typeface="Times New Roman"/>
                <a:cs typeface="Times New Roman"/>
              </a:rPr>
              <a:t>(</a:t>
            </a:r>
            <a:r>
              <a:rPr sz="2400" i="1" dirty="0">
                <a:latin typeface="Times New Roman"/>
                <a:cs typeface="Times New Roman"/>
              </a:rPr>
              <a:t>n</a:t>
            </a:r>
            <a:r>
              <a:rPr sz="2400" dirty="0">
                <a:latin typeface="Times New Roman"/>
                <a:cs typeface="Times New Roman"/>
              </a:rPr>
              <a:t>-1) +</a:t>
            </a:r>
            <a:r>
              <a:rPr sz="2400" spc="-100" dirty="0">
                <a:latin typeface="Times New Roman"/>
                <a:cs typeface="Times New Roman"/>
              </a:rPr>
              <a:t> </a:t>
            </a:r>
            <a:r>
              <a:rPr sz="2400" dirty="0">
                <a:latin typeface="Times New Roman"/>
                <a:cs typeface="Times New Roman"/>
              </a:rPr>
              <a:t>1</a:t>
            </a:r>
            <a:endParaRPr sz="2400">
              <a:latin typeface="Times New Roman"/>
              <a:cs typeface="Times New Roman"/>
            </a:endParaRPr>
          </a:p>
        </p:txBody>
      </p:sp>
      <p:sp>
        <p:nvSpPr>
          <p:cNvPr id="4" name="object 4"/>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5" name="object 5"/>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11</a:t>
            </a:r>
            <a:endParaRPr sz="1200">
              <a:latin typeface="Times New Roman"/>
              <a:cs typeface="Times New Roman"/>
            </a:endParaRPr>
          </a:p>
        </p:txBody>
      </p:sp>
      <p:sp>
        <p:nvSpPr>
          <p:cNvPr id="6" name="object 6"/>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
        <p:nvSpPr>
          <p:cNvPr id="3" name="object 3"/>
          <p:cNvSpPr txBox="1">
            <a:spLocks noGrp="1"/>
          </p:cNvSpPr>
          <p:nvPr>
            <p:ph type="title"/>
          </p:nvPr>
        </p:nvSpPr>
        <p:spPr>
          <a:xfrm>
            <a:off x="32359" y="152400"/>
            <a:ext cx="6455079" cy="985205"/>
          </a:xfrm>
          <a:prstGeom prst="rect">
            <a:avLst/>
          </a:prstGeom>
        </p:spPr>
        <p:txBody>
          <a:bodyPr vert="horz" wrap="square" lIns="0" tIns="104139" rIns="0" bIns="0" rtlCol="0">
            <a:spAutoFit/>
          </a:bodyPr>
          <a:lstStyle/>
          <a:p>
            <a:pPr marL="12700" marR="5080">
              <a:lnSpc>
                <a:spcPts val="3600"/>
              </a:lnSpc>
              <a:spcBef>
                <a:spcPts val="819"/>
              </a:spcBef>
            </a:pPr>
            <a:r>
              <a:rPr lang="en-US" sz="2400" spc="-145" dirty="0"/>
              <a:t>Assignment  - Practice  Problem Analyzing </a:t>
            </a:r>
            <a:r>
              <a:rPr lang="en-US" sz="2400" spc="-140" dirty="0"/>
              <a:t>Recursive</a:t>
            </a:r>
            <a:r>
              <a:rPr lang="en-US" sz="2400" spc="-585" dirty="0"/>
              <a:t> </a:t>
            </a:r>
            <a:r>
              <a:rPr lang="en-US" sz="2400" spc="-145" dirty="0"/>
              <a:t>Algorithms-  </a:t>
            </a:r>
            <a:r>
              <a:rPr lang="en-US" sz="2400" spc="-140" dirty="0"/>
              <a:t>Example </a:t>
            </a:r>
            <a:r>
              <a:rPr lang="en-US" sz="2400" b="1" spc="-180" dirty="0"/>
              <a:t>2:-Tower </a:t>
            </a:r>
            <a:r>
              <a:rPr lang="en-US" sz="2400" b="1" spc="-80" dirty="0"/>
              <a:t>of</a:t>
            </a:r>
            <a:r>
              <a:rPr lang="en-US" sz="2400" b="1" spc="-555" dirty="0"/>
              <a:t> </a:t>
            </a:r>
            <a:r>
              <a:rPr lang="en-US" sz="2400" b="1" spc="-125" dirty="0" err="1"/>
              <a:t>hanoi</a:t>
            </a:r>
            <a:endParaRPr sz="2400" b="1" spc="-125"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456"/>
            <a:ext cx="421767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Solve using backward</a:t>
            </a:r>
            <a:r>
              <a:rPr sz="2400" spc="-95" dirty="0">
                <a:latin typeface="Times New Roman"/>
                <a:cs typeface="Times New Roman"/>
              </a:rPr>
              <a:t> </a:t>
            </a:r>
            <a:r>
              <a:rPr sz="2400" dirty="0">
                <a:latin typeface="Times New Roman"/>
                <a:cs typeface="Times New Roman"/>
              </a:rPr>
              <a:t>substitution</a:t>
            </a:r>
            <a:endParaRPr sz="2400">
              <a:latin typeface="Times New Roman"/>
              <a:cs typeface="Times New Roman"/>
            </a:endParaRPr>
          </a:p>
        </p:txBody>
      </p:sp>
      <p:sp>
        <p:nvSpPr>
          <p:cNvPr id="3" name="object 3"/>
          <p:cNvSpPr txBox="1"/>
          <p:nvPr/>
        </p:nvSpPr>
        <p:spPr>
          <a:xfrm>
            <a:off x="383540" y="1955672"/>
            <a:ext cx="636270" cy="391160"/>
          </a:xfrm>
          <a:prstGeom prst="rect">
            <a:avLst/>
          </a:prstGeom>
        </p:spPr>
        <p:txBody>
          <a:bodyPr vert="horz" wrap="square" lIns="0" tIns="12700" rIns="0" bIns="0" rtlCol="0">
            <a:spAutoFit/>
          </a:bodyPr>
          <a:lstStyle/>
          <a:p>
            <a:pPr marL="12700">
              <a:lnSpc>
                <a:spcPct val="100000"/>
              </a:lnSpc>
              <a:spcBef>
                <a:spcPts val="100"/>
              </a:spcBef>
            </a:pPr>
            <a:r>
              <a:rPr sz="2400" i="1" dirty="0">
                <a:latin typeface="Times New Roman"/>
                <a:cs typeface="Times New Roman"/>
              </a:rPr>
              <a:t>M</a:t>
            </a:r>
            <a:r>
              <a:rPr sz="2400" dirty="0">
                <a:latin typeface="Times New Roman"/>
                <a:cs typeface="Times New Roman"/>
              </a:rPr>
              <a:t>(</a:t>
            </a:r>
            <a:r>
              <a:rPr sz="2400" i="1" dirty="0">
                <a:latin typeface="Times New Roman"/>
                <a:cs typeface="Times New Roman"/>
              </a:rPr>
              <a:t>n</a:t>
            </a:r>
            <a:r>
              <a:rPr sz="2400" dirty="0">
                <a:latin typeface="Times New Roman"/>
                <a:cs typeface="Times New Roman"/>
              </a:rPr>
              <a:t>)</a:t>
            </a:r>
            <a:endParaRPr sz="2400">
              <a:latin typeface="Times New Roman"/>
              <a:cs typeface="Times New Roman"/>
            </a:endParaRPr>
          </a:p>
        </p:txBody>
      </p:sp>
      <p:sp>
        <p:nvSpPr>
          <p:cNvPr id="4" name="object 4"/>
          <p:cNvSpPr txBox="1"/>
          <p:nvPr/>
        </p:nvSpPr>
        <p:spPr>
          <a:xfrm>
            <a:off x="1298194" y="1882520"/>
            <a:ext cx="6075045" cy="2660015"/>
          </a:xfrm>
          <a:prstGeom prst="rect">
            <a:avLst/>
          </a:prstGeom>
        </p:spPr>
        <p:txBody>
          <a:bodyPr vert="horz" wrap="square" lIns="0" tIns="85725" rIns="0" bIns="0" rtlCol="0">
            <a:spAutoFit/>
          </a:bodyPr>
          <a:lstStyle/>
          <a:p>
            <a:pPr marL="12700">
              <a:lnSpc>
                <a:spcPct val="100000"/>
              </a:lnSpc>
              <a:spcBef>
                <a:spcPts val="675"/>
              </a:spcBef>
              <a:tabLst>
                <a:tab pos="335280" algn="l"/>
              </a:tabLst>
            </a:pPr>
            <a:r>
              <a:rPr sz="2400" dirty="0">
                <a:latin typeface="Times New Roman"/>
                <a:cs typeface="Times New Roman"/>
              </a:rPr>
              <a:t>=	2</a:t>
            </a:r>
            <a:r>
              <a:rPr sz="2400" i="1" dirty="0">
                <a:latin typeface="Times New Roman"/>
                <a:cs typeface="Times New Roman"/>
              </a:rPr>
              <a:t>M</a:t>
            </a:r>
            <a:r>
              <a:rPr sz="2400" dirty="0">
                <a:latin typeface="Times New Roman"/>
                <a:cs typeface="Times New Roman"/>
              </a:rPr>
              <a:t>(</a:t>
            </a:r>
            <a:r>
              <a:rPr sz="2400" i="1" dirty="0">
                <a:latin typeface="Times New Roman"/>
                <a:cs typeface="Times New Roman"/>
              </a:rPr>
              <a:t>n</a:t>
            </a:r>
            <a:r>
              <a:rPr sz="2400" dirty="0">
                <a:latin typeface="Times New Roman"/>
                <a:cs typeface="Times New Roman"/>
              </a:rPr>
              <a:t>-1) +</a:t>
            </a:r>
            <a:r>
              <a:rPr sz="2400" spc="-5" dirty="0">
                <a:latin typeface="Times New Roman"/>
                <a:cs typeface="Times New Roman"/>
              </a:rPr>
              <a:t> </a:t>
            </a:r>
            <a:r>
              <a:rPr sz="2400" dirty="0">
                <a:latin typeface="Times New Roman"/>
                <a:cs typeface="Times New Roman"/>
              </a:rPr>
              <a:t>1</a:t>
            </a:r>
            <a:endParaRPr sz="2400">
              <a:latin typeface="Times New Roman"/>
              <a:cs typeface="Times New Roman"/>
            </a:endParaRPr>
          </a:p>
          <a:p>
            <a:pPr marL="12700">
              <a:lnSpc>
                <a:spcPct val="100000"/>
              </a:lnSpc>
              <a:spcBef>
                <a:spcPts val="575"/>
              </a:spcBef>
            </a:pPr>
            <a:r>
              <a:rPr sz="2400" dirty="0">
                <a:latin typeface="Times New Roman"/>
                <a:cs typeface="Times New Roman"/>
              </a:rPr>
              <a:t>= </a:t>
            </a:r>
            <a:r>
              <a:rPr sz="2400" spc="-5" dirty="0">
                <a:latin typeface="Times New Roman"/>
                <a:cs typeface="Times New Roman"/>
              </a:rPr>
              <a:t>2[2</a:t>
            </a:r>
            <a:r>
              <a:rPr sz="2400" i="1" spc="-5" dirty="0">
                <a:latin typeface="Times New Roman"/>
                <a:cs typeface="Times New Roman"/>
              </a:rPr>
              <a:t>M</a:t>
            </a:r>
            <a:r>
              <a:rPr sz="2400" spc="-5" dirty="0">
                <a:latin typeface="Times New Roman"/>
                <a:cs typeface="Times New Roman"/>
              </a:rPr>
              <a:t>(</a:t>
            </a:r>
            <a:r>
              <a:rPr sz="2400" i="1" spc="-5" dirty="0">
                <a:latin typeface="Times New Roman"/>
                <a:cs typeface="Times New Roman"/>
              </a:rPr>
              <a:t>n</a:t>
            </a:r>
            <a:r>
              <a:rPr sz="2400" spc="-5" dirty="0">
                <a:latin typeface="Times New Roman"/>
                <a:cs typeface="Times New Roman"/>
              </a:rPr>
              <a:t>-2) </a:t>
            </a:r>
            <a:r>
              <a:rPr sz="2400" dirty="0">
                <a:latin typeface="Times New Roman"/>
                <a:cs typeface="Times New Roman"/>
              </a:rPr>
              <a:t>+ 1] +1 = 2</a:t>
            </a:r>
            <a:r>
              <a:rPr sz="2400" baseline="24305" dirty="0">
                <a:latin typeface="Times New Roman"/>
                <a:cs typeface="Times New Roman"/>
              </a:rPr>
              <a:t>2</a:t>
            </a:r>
            <a:r>
              <a:rPr sz="2400" i="1" dirty="0">
                <a:latin typeface="Times New Roman"/>
                <a:cs typeface="Times New Roman"/>
              </a:rPr>
              <a:t>M</a:t>
            </a:r>
            <a:r>
              <a:rPr sz="2400" dirty="0">
                <a:latin typeface="Times New Roman"/>
                <a:cs typeface="Times New Roman"/>
              </a:rPr>
              <a:t>(</a:t>
            </a:r>
            <a:r>
              <a:rPr sz="2400" i="1" dirty="0">
                <a:latin typeface="Times New Roman"/>
                <a:cs typeface="Times New Roman"/>
              </a:rPr>
              <a:t>n</a:t>
            </a:r>
            <a:r>
              <a:rPr sz="2400" dirty="0">
                <a:latin typeface="Times New Roman"/>
                <a:cs typeface="Times New Roman"/>
              </a:rPr>
              <a:t>-2) +</a:t>
            </a:r>
            <a:r>
              <a:rPr sz="2400" spc="-65" dirty="0">
                <a:latin typeface="Times New Roman"/>
                <a:cs typeface="Times New Roman"/>
              </a:rPr>
              <a:t> </a:t>
            </a:r>
            <a:r>
              <a:rPr sz="2400" dirty="0">
                <a:latin typeface="Times New Roman"/>
                <a:cs typeface="Times New Roman"/>
              </a:rPr>
              <a:t>2+1</a:t>
            </a:r>
            <a:endParaRPr sz="2400">
              <a:latin typeface="Times New Roman"/>
              <a:cs typeface="Times New Roman"/>
            </a:endParaRPr>
          </a:p>
          <a:p>
            <a:pPr marL="12700">
              <a:lnSpc>
                <a:spcPct val="100000"/>
              </a:lnSpc>
              <a:spcBef>
                <a:spcPts val="580"/>
              </a:spcBef>
            </a:pPr>
            <a:r>
              <a:rPr sz="2400" spc="-5" dirty="0">
                <a:latin typeface="Times New Roman"/>
                <a:cs typeface="Times New Roman"/>
              </a:rPr>
              <a:t>=2</a:t>
            </a:r>
            <a:r>
              <a:rPr sz="2400" spc="-7" baseline="24305" dirty="0">
                <a:latin typeface="Times New Roman"/>
                <a:cs typeface="Times New Roman"/>
              </a:rPr>
              <a:t>2</a:t>
            </a:r>
            <a:r>
              <a:rPr sz="2400" spc="-5" dirty="0">
                <a:latin typeface="Times New Roman"/>
                <a:cs typeface="Times New Roman"/>
              </a:rPr>
              <a:t>[2</a:t>
            </a:r>
            <a:r>
              <a:rPr sz="2400" i="1" spc="-5" dirty="0">
                <a:latin typeface="Times New Roman"/>
                <a:cs typeface="Times New Roman"/>
              </a:rPr>
              <a:t>M</a:t>
            </a:r>
            <a:r>
              <a:rPr sz="2400" spc="-5" dirty="0">
                <a:latin typeface="Times New Roman"/>
                <a:cs typeface="Times New Roman"/>
              </a:rPr>
              <a:t>(</a:t>
            </a:r>
            <a:r>
              <a:rPr sz="2400" i="1" spc="-5" dirty="0">
                <a:latin typeface="Times New Roman"/>
                <a:cs typeface="Times New Roman"/>
              </a:rPr>
              <a:t>n</a:t>
            </a:r>
            <a:r>
              <a:rPr sz="2400" spc="-5" dirty="0">
                <a:latin typeface="Times New Roman"/>
                <a:cs typeface="Times New Roman"/>
              </a:rPr>
              <a:t>-3) </a:t>
            </a:r>
            <a:r>
              <a:rPr sz="2400" dirty="0">
                <a:latin typeface="Times New Roman"/>
                <a:cs typeface="Times New Roman"/>
              </a:rPr>
              <a:t>+1] +</a:t>
            </a:r>
            <a:r>
              <a:rPr sz="2400" spc="-35" dirty="0">
                <a:latin typeface="Times New Roman"/>
                <a:cs typeface="Times New Roman"/>
              </a:rPr>
              <a:t> </a:t>
            </a:r>
            <a:r>
              <a:rPr sz="2400" dirty="0">
                <a:latin typeface="Times New Roman"/>
                <a:cs typeface="Times New Roman"/>
              </a:rPr>
              <a:t>2+1</a:t>
            </a:r>
            <a:endParaRPr sz="2400">
              <a:latin typeface="Times New Roman"/>
              <a:cs typeface="Times New Roman"/>
            </a:endParaRPr>
          </a:p>
          <a:p>
            <a:pPr marL="12700">
              <a:lnSpc>
                <a:spcPct val="100000"/>
              </a:lnSpc>
              <a:spcBef>
                <a:spcPts val="575"/>
              </a:spcBef>
            </a:pPr>
            <a:r>
              <a:rPr sz="2400" dirty="0">
                <a:latin typeface="Times New Roman"/>
                <a:cs typeface="Times New Roman"/>
              </a:rPr>
              <a:t>= 2</a:t>
            </a:r>
            <a:r>
              <a:rPr sz="2400" baseline="24305" dirty="0">
                <a:latin typeface="Times New Roman"/>
                <a:cs typeface="Times New Roman"/>
              </a:rPr>
              <a:t>3</a:t>
            </a:r>
            <a:r>
              <a:rPr sz="2400" i="1" dirty="0">
                <a:latin typeface="Times New Roman"/>
                <a:cs typeface="Times New Roman"/>
              </a:rPr>
              <a:t>M</a:t>
            </a:r>
            <a:r>
              <a:rPr sz="2400" dirty="0">
                <a:latin typeface="Times New Roman"/>
                <a:cs typeface="Times New Roman"/>
              </a:rPr>
              <a:t>(</a:t>
            </a:r>
            <a:r>
              <a:rPr sz="2400" i="1" dirty="0">
                <a:latin typeface="Times New Roman"/>
                <a:cs typeface="Times New Roman"/>
              </a:rPr>
              <a:t>n</a:t>
            </a:r>
            <a:r>
              <a:rPr sz="2400" dirty="0">
                <a:latin typeface="Times New Roman"/>
                <a:cs typeface="Times New Roman"/>
              </a:rPr>
              <a:t>-3) + </a:t>
            </a:r>
            <a:r>
              <a:rPr sz="2400" spc="-5" dirty="0">
                <a:latin typeface="Times New Roman"/>
                <a:cs typeface="Times New Roman"/>
              </a:rPr>
              <a:t>2</a:t>
            </a:r>
            <a:r>
              <a:rPr sz="2400" spc="-7" baseline="24305" dirty="0">
                <a:latin typeface="Times New Roman"/>
                <a:cs typeface="Times New Roman"/>
              </a:rPr>
              <a:t>2 </a:t>
            </a:r>
            <a:r>
              <a:rPr sz="2400" dirty="0">
                <a:latin typeface="Times New Roman"/>
                <a:cs typeface="Times New Roman"/>
              </a:rPr>
              <a:t>+ 2 +</a:t>
            </a:r>
            <a:r>
              <a:rPr sz="2400" spc="-240" dirty="0">
                <a:latin typeface="Times New Roman"/>
                <a:cs typeface="Times New Roman"/>
              </a:rPr>
              <a:t> </a:t>
            </a:r>
            <a:r>
              <a:rPr sz="2400" dirty="0">
                <a:latin typeface="Times New Roman"/>
                <a:cs typeface="Times New Roman"/>
              </a:rPr>
              <a:t>1</a:t>
            </a:r>
            <a:endParaRPr sz="2400">
              <a:latin typeface="Times New Roman"/>
              <a:cs typeface="Times New Roman"/>
            </a:endParaRPr>
          </a:p>
          <a:p>
            <a:pPr marL="12700">
              <a:lnSpc>
                <a:spcPct val="100000"/>
              </a:lnSpc>
              <a:spcBef>
                <a:spcPts val="575"/>
              </a:spcBef>
            </a:pPr>
            <a:r>
              <a:rPr sz="2400" dirty="0">
                <a:latin typeface="Times New Roman"/>
                <a:cs typeface="Times New Roman"/>
              </a:rPr>
              <a:t>...</a:t>
            </a:r>
            <a:endParaRPr sz="2400">
              <a:latin typeface="Times New Roman"/>
              <a:cs typeface="Times New Roman"/>
            </a:endParaRPr>
          </a:p>
          <a:p>
            <a:pPr marL="12700">
              <a:lnSpc>
                <a:spcPct val="100000"/>
              </a:lnSpc>
              <a:spcBef>
                <a:spcPts val="580"/>
              </a:spcBef>
            </a:pPr>
            <a:r>
              <a:rPr sz="2400" dirty="0">
                <a:latin typeface="Times New Roman"/>
                <a:cs typeface="Times New Roman"/>
              </a:rPr>
              <a:t>= </a:t>
            </a:r>
            <a:r>
              <a:rPr sz="2400" spc="-5" dirty="0">
                <a:latin typeface="Times New Roman"/>
                <a:cs typeface="Times New Roman"/>
              </a:rPr>
              <a:t>2</a:t>
            </a:r>
            <a:r>
              <a:rPr sz="2400" i="1" spc="-7" baseline="24305" dirty="0">
                <a:latin typeface="Times New Roman"/>
                <a:cs typeface="Times New Roman"/>
              </a:rPr>
              <a:t>i</a:t>
            </a:r>
            <a:r>
              <a:rPr sz="2400" i="1" spc="-5" dirty="0">
                <a:latin typeface="Times New Roman"/>
                <a:cs typeface="Times New Roman"/>
              </a:rPr>
              <a:t>M</a:t>
            </a:r>
            <a:r>
              <a:rPr sz="2400" spc="-5" dirty="0">
                <a:latin typeface="Times New Roman"/>
                <a:cs typeface="Times New Roman"/>
              </a:rPr>
              <a:t>(</a:t>
            </a:r>
            <a:r>
              <a:rPr sz="2400" i="1" spc="-5" dirty="0">
                <a:latin typeface="Times New Roman"/>
                <a:cs typeface="Times New Roman"/>
              </a:rPr>
              <a:t>n</a:t>
            </a:r>
            <a:r>
              <a:rPr sz="2400" spc="-5" dirty="0">
                <a:latin typeface="Times New Roman"/>
                <a:cs typeface="Times New Roman"/>
              </a:rPr>
              <a:t>-</a:t>
            </a:r>
            <a:r>
              <a:rPr sz="2400" i="1" spc="-5" dirty="0">
                <a:latin typeface="Times New Roman"/>
                <a:cs typeface="Times New Roman"/>
              </a:rPr>
              <a:t>i</a:t>
            </a:r>
            <a:r>
              <a:rPr sz="2400" spc="-5" dirty="0">
                <a:latin typeface="Times New Roman"/>
                <a:cs typeface="Times New Roman"/>
              </a:rPr>
              <a:t>) </a:t>
            </a:r>
            <a:r>
              <a:rPr sz="2400" dirty="0">
                <a:latin typeface="Times New Roman"/>
                <a:cs typeface="Times New Roman"/>
              </a:rPr>
              <a:t>+</a:t>
            </a:r>
            <a:r>
              <a:rPr sz="2400" spc="35" dirty="0">
                <a:latin typeface="Times New Roman"/>
                <a:cs typeface="Times New Roman"/>
              </a:rPr>
              <a:t> </a:t>
            </a:r>
            <a:r>
              <a:rPr sz="2400" spc="-5" dirty="0">
                <a:latin typeface="Times New Roman"/>
                <a:cs typeface="Times New Roman"/>
              </a:rPr>
              <a:t>2^i-1+2^i-2+….+2^3+2^2+2^1+2^0</a:t>
            </a:r>
            <a:endParaRPr sz="2400">
              <a:latin typeface="Times New Roman"/>
              <a:cs typeface="Times New Roman"/>
            </a:endParaRPr>
          </a:p>
        </p:txBody>
      </p:sp>
      <p:sp>
        <p:nvSpPr>
          <p:cNvPr id="5" name="object 5"/>
          <p:cNvSpPr txBox="1"/>
          <p:nvPr/>
        </p:nvSpPr>
        <p:spPr>
          <a:xfrm>
            <a:off x="383540" y="4077399"/>
            <a:ext cx="636905" cy="903605"/>
          </a:xfrm>
          <a:prstGeom prst="rect">
            <a:avLst/>
          </a:prstGeom>
        </p:spPr>
        <p:txBody>
          <a:bodyPr vert="horz" wrap="square" lIns="0" tIns="85725" rIns="0" bIns="0" rtlCol="0">
            <a:spAutoFit/>
          </a:bodyPr>
          <a:lstStyle/>
          <a:p>
            <a:pPr marL="12700">
              <a:lnSpc>
                <a:spcPct val="100000"/>
              </a:lnSpc>
              <a:spcBef>
                <a:spcPts val="675"/>
              </a:spcBef>
            </a:pPr>
            <a:r>
              <a:rPr sz="2400" i="1" dirty="0">
                <a:latin typeface="Times New Roman"/>
                <a:cs typeface="Times New Roman"/>
              </a:rPr>
              <a:t>M</a:t>
            </a:r>
            <a:r>
              <a:rPr sz="2400" dirty="0">
                <a:latin typeface="Times New Roman"/>
                <a:cs typeface="Times New Roman"/>
              </a:rPr>
              <a:t>(</a:t>
            </a:r>
            <a:r>
              <a:rPr sz="2400" i="1" dirty="0">
                <a:latin typeface="Times New Roman"/>
                <a:cs typeface="Times New Roman"/>
              </a:rPr>
              <a:t>n</a:t>
            </a:r>
            <a:r>
              <a:rPr sz="2400" dirty="0">
                <a:latin typeface="Times New Roman"/>
                <a:cs typeface="Times New Roman"/>
              </a:rPr>
              <a:t>)</a:t>
            </a:r>
            <a:endParaRPr sz="2400">
              <a:latin typeface="Times New Roman"/>
              <a:cs typeface="Times New Roman"/>
            </a:endParaRPr>
          </a:p>
          <a:p>
            <a:pPr marL="12700">
              <a:lnSpc>
                <a:spcPct val="100000"/>
              </a:lnSpc>
              <a:spcBef>
                <a:spcPts val="580"/>
              </a:spcBef>
            </a:pPr>
            <a:r>
              <a:rPr sz="2400" i="1" dirty="0">
                <a:latin typeface="Times New Roman"/>
                <a:cs typeface="Times New Roman"/>
              </a:rPr>
              <a:t>M</a:t>
            </a:r>
            <a:r>
              <a:rPr sz="2400" dirty="0">
                <a:latin typeface="Times New Roman"/>
                <a:cs typeface="Times New Roman"/>
              </a:rPr>
              <a:t>(</a:t>
            </a:r>
            <a:r>
              <a:rPr sz="2400" i="1" dirty="0">
                <a:latin typeface="Times New Roman"/>
                <a:cs typeface="Times New Roman"/>
              </a:rPr>
              <a:t>n</a:t>
            </a:r>
            <a:r>
              <a:rPr sz="2400" dirty="0">
                <a:latin typeface="Times New Roman"/>
                <a:cs typeface="Times New Roman"/>
              </a:rPr>
              <a:t>)</a:t>
            </a:r>
            <a:endParaRPr sz="2400">
              <a:latin typeface="Times New Roman"/>
              <a:cs typeface="Times New Roman"/>
            </a:endParaRPr>
          </a:p>
        </p:txBody>
      </p:sp>
      <p:sp>
        <p:nvSpPr>
          <p:cNvPr id="6" name="object 6"/>
          <p:cNvSpPr txBox="1"/>
          <p:nvPr/>
        </p:nvSpPr>
        <p:spPr>
          <a:xfrm>
            <a:off x="1298194" y="4516627"/>
            <a:ext cx="6939280" cy="903605"/>
          </a:xfrm>
          <a:prstGeom prst="rect">
            <a:avLst/>
          </a:prstGeom>
        </p:spPr>
        <p:txBody>
          <a:bodyPr vert="horz" wrap="square" lIns="0" tIns="85725" rIns="0" bIns="0" rtlCol="0">
            <a:spAutoFit/>
          </a:bodyPr>
          <a:lstStyle/>
          <a:p>
            <a:pPr marL="12700">
              <a:lnSpc>
                <a:spcPct val="100000"/>
              </a:lnSpc>
              <a:spcBef>
                <a:spcPts val="675"/>
              </a:spcBef>
              <a:tabLst>
                <a:tab pos="1664335" algn="l"/>
                <a:tab pos="3729990" algn="l"/>
              </a:tabLst>
            </a:pP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2</a:t>
            </a:r>
            <a:r>
              <a:rPr sz="2400" i="1" baseline="24305" dirty="0">
                <a:latin typeface="Times New Roman"/>
                <a:cs typeface="Times New Roman"/>
              </a:rPr>
              <a:t>i</a:t>
            </a:r>
            <a:r>
              <a:rPr sz="2400" i="1" dirty="0">
                <a:latin typeface="Times New Roman"/>
                <a:cs typeface="Times New Roman"/>
              </a:rPr>
              <a:t>M</a:t>
            </a:r>
            <a:r>
              <a:rPr sz="2400" dirty="0">
                <a:latin typeface="Times New Roman"/>
                <a:cs typeface="Times New Roman"/>
              </a:rPr>
              <a:t>(</a:t>
            </a:r>
            <a:r>
              <a:rPr sz="2400" i="1" dirty="0">
                <a:latin typeface="Times New Roman"/>
                <a:cs typeface="Times New Roman"/>
              </a:rPr>
              <a:t>n</a:t>
            </a:r>
            <a:r>
              <a:rPr sz="2400" dirty="0">
                <a:latin typeface="Times New Roman"/>
                <a:cs typeface="Times New Roman"/>
              </a:rPr>
              <a:t>-</a:t>
            </a:r>
            <a:r>
              <a:rPr sz="2400" i="1" dirty="0">
                <a:latin typeface="Times New Roman"/>
                <a:cs typeface="Times New Roman"/>
              </a:rPr>
              <a:t>i</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	(2^i-1)/(2-1)	</a:t>
            </a:r>
            <a:r>
              <a:rPr sz="2400" spc="-35" dirty="0">
                <a:latin typeface="Times New Roman"/>
                <a:cs typeface="Times New Roman"/>
              </a:rPr>
              <a:t>It’s </a:t>
            </a:r>
            <a:r>
              <a:rPr sz="2400" dirty="0">
                <a:latin typeface="Times New Roman"/>
                <a:cs typeface="Times New Roman"/>
              </a:rPr>
              <a:t>a </a:t>
            </a:r>
            <a:r>
              <a:rPr sz="2400" spc="-5" dirty="0">
                <a:latin typeface="Times New Roman"/>
                <a:cs typeface="Times New Roman"/>
              </a:rPr>
              <a:t>GP with</a:t>
            </a:r>
            <a:r>
              <a:rPr sz="2400" spc="-140" dirty="0">
                <a:latin typeface="Times New Roman"/>
                <a:cs typeface="Times New Roman"/>
              </a:rPr>
              <a:t> </a:t>
            </a:r>
            <a:r>
              <a:rPr sz="2400" dirty="0">
                <a:latin typeface="Times New Roman"/>
                <a:cs typeface="Times New Roman"/>
              </a:rPr>
              <a:t>a=1,r=2,n=i</a:t>
            </a:r>
            <a:endParaRPr sz="2400">
              <a:latin typeface="Times New Roman"/>
              <a:cs typeface="Times New Roman"/>
            </a:endParaRPr>
          </a:p>
          <a:p>
            <a:pPr marL="12700">
              <a:lnSpc>
                <a:spcPct val="100000"/>
              </a:lnSpc>
              <a:spcBef>
                <a:spcPts val="575"/>
              </a:spcBef>
            </a:pPr>
            <a:r>
              <a:rPr sz="2400" dirty="0">
                <a:latin typeface="Times New Roman"/>
                <a:cs typeface="Times New Roman"/>
              </a:rPr>
              <a:t>= 2</a:t>
            </a:r>
            <a:r>
              <a:rPr sz="2400" i="1" baseline="24305" dirty="0">
                <a:latin typeface="Times New Roman"/>
                <a:cs typeface="Times New Roman"/>
              </a:rPr>
              <a:t>i</a:t>
            </a:r>
            <a:r>
              <a:rPr sz="2400" i="1" dirty="0">
                <a:latin typeface="Times New Roman"/>
                <a:cs typeface="Times New Roman"/>
              </a:rPr>
              <a:t>M</a:t>
            </a:r>
            <a:r>
              <a:rPr sz="2400" dirty="0">
                <a:latin typeface="Times New Roman"/>
                <a:cs typeface="Times New Roman"/>
              </a:rPr>
              <a:t>(</a:t>
            </a:r>
            <a:r>
              <a:rPr sz="2400" i="1" dirty="0">
                <a:latin typeface="Times New Roman"/>
                <a:cs typeface="Times New Roman"/>
              </a:rPr>
              <a:t>n</a:t>
            </a:r>
            <a:r>
              <a:rPr sz="2400" dirty="0">
                <a:latin typeface="Times New Roman"/>
                <a:cs typeface="Times New Roman"/>
              </a:rPr>
              <a:t>-</a:t>
            </a:r>
            <a:r>
              <a:rPr sz="2400" i="1" dirty="0">
                <a:latin typeface="Times New Roman"/>
                <a:cs typeface="Times New Roman"/>
              </a:rPr>
              <a:t>i</a:t>
            </a:r>
            <a:r>
              <a:rPr sz="2400" dirty="0">
                <a:latin typeface="Times New Roman"/>
                <a:cs typeface="Times New Roman"/>
              </a:rPr>
              <a:t>) +</a:t>
            </a:r>
            <a:r>
              <a:rPr sz="2400" spc="-35" dirty="0">
                <a:latin typeface="Times New Roman"/>
                <a:cs typeface="Times New Roman"/>
              </a:rPr>
              <a:t> </a:t>
            </a:r>
            <a:r>
              <a:rPr sz="2400" dirty="0">
                <a:latin typeface="Times New Roman"/>
                <a:cs typeface="Times New Roman"/>
              </a:rPr>
              <a:t>2^i-1</a:t>
            </a:r>
            <a:endParaRPr sz="2400">
              <a:latin typeface="Times New Roman"/>
              <a:cs typeface="Times New Roman"/>
            </a:endParaRPr>
          </a:p>
        </p:txBody>
      </p:sp>
      <p:sp>
        <p:nvSpPr>
          <p:cNvPr id="8" name="object 8"/>
          <p:cNvSpPr/>
          <p:nvPr/>
        </p:nvSpPr>
        <p:spPr>
          <a:xfrm>
            <a:off x="2839973" y="4267200"/>
            <a:ext cx="4475480" cy="603250"/>
          </a:xfrm>
          <a:custGeom>
            <a:avLst/>
            <a:gdLst/>
            <a:ahLst/>
            <a:cxnLst/>
            <a:rect l="l" t="t" r="r" b="b"/>
            <a:pathLst>
              <a:path w="4475480" h="603250">
                <a:moveTo>
                  <a:pt x="4475226" y="0"/>
                </a:moveTo>
                <a:lnTo>
                  <a:pt x="4473899" y="69172"/>
                </a:lnTo>
                <a:lnTo>
                  <a:pt x="4470120" y="132665"/>
                </a:lnTo>
                <a:lnTo>
                  <a:pt x="4464189" y="188668"/>
                </a:lnTo>
                <a:lnTo>
                  <a:pt x="4456404" y="235374"/>
                </a:lnTo>
                <a:lnTo>
                  <a:pt x="4436477" y="293661"/>
                </a:lnTo>
                <a:lnTo>
                  <a:pt x="4424933" y="301625"/>
                </a:lnTo>
                <a:lnTo>
                  <a:pt x="2287904" y="301625"/>
                </a:lnTo>
                <a:lnTo>
                  <a:pt x="2276361" y="309588"/>
                </a:lnTo>
                <a:lnTo>
                  <a:pt x="2256434" y="367875"/>
                </a:lnTo>
                <a:lnTo>
                  <a:pt x="2248649" y="414581"/>
                </a:lnTo>
                <a:lnTo>
                  <a:pt x="2242718" y="470584"/>
                </a:lnTo>
                <a:lnTo>
                  <a:pt x="2238939" y="534077"/>
                </a:lnTo>
                <a:lnTo>
                  <a:pt x="2237613" y="603250"/>
                </a:lnTo>
                <a:lnTo>
                  <a:pt x="2236286" y="534077"/>
                </a:lnTo>
                <a:lnTo>
                  <a:pt x="2232507" y="470584"/>
                </a:lnTo>
                <a:lnTo>
                  <a:pt x="2226576" y="414581"/>
                </a:lnTo>
                <a:lnTo>
                  <a:pt x="2218791" y="367875"/>
                </a:lnTo>
                <a:lnTo>
                  <a:pt x="2198864" y="309588"/>
                </a:lnTo>
                <a:lnTo>
                  <a:pt x="2187321" y="301625"/>
                </a:lnTo>
                <a:lnTo>
                  <a:pt x="50292" y="301625"/>
                </a:lnTo>
                <a:lnTo>
                  <a:pt x="38788" y="293661"/>
                </a:lnTo>
                <a:lnTo>
                  <a:pt x="18874" y="235374"/>
                </a:lnTo>
                <a:lnTo>
                  <a:pt x="11076" y="188668"/>
                </a:lnTo>
                <a:lnTo>
                  <a:pt x="5127" y="132665"/>
                </a:lnTo>
                <a:lnTo>
                  <a:pt x="1332" y="69172"/>
                </a:lnTo>
                <a:lnTo>
                  <a:pt x="0" y="0"/>
                </a:lnTo>
              </a:path>
            </a:pathLst>
          </a:custGeom>
          <a:ln w="9525">
            <a:solidFill>
              <a:srgbClr val="497DBA"/>
            </a:solidFill>
          </a:ln>
        </p:spPr>
        <p:txBody>
          <a:bodyPr wrap="square" lIns="0" tIns="0" rIns="0" bIns="0" rtlCol="0"/>
          <a:lstStyle/>
          <a:p>
            <a:endParaRPr/>
          </a:p>
        </p:txBody>
      </p:sp>
      <p:sp>
        <p:nvSpPr>
          <p:cNvPr id="9" name="object 9"/>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10" name="object 10"/>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12</a:t>
            </a:r>
            <a:endParaRPr sz="1200">
              <a:latin typeface="Times New Roman"/>
              <a:cs typeface="Times New Roman"/>
            </a:endParaRPr>
          </a:p>
        </p:txBody>
      </p:sp>
      <p:sp>
        <p:nvSpPr>
          <p:cNvPr id="11" name="object 11"/>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
        <p:nvSpPr>
          <p:cNvPr id="12" name="object 3"/>
          <p:cNvSpPr txBox="1">
            <a:spLocks/>
          </p:cNvSpPr>
          <p:nvPr/>
        </p:nvSpPr>
        <p:spPr>
          <a:xfrm>
            <a:off x="32359" y="141787"/>
            <a:ext cx="6455079" cy="1028486"/>
          </a:xfrm>
          <a:prstGeom prst="rect">
            <a:avLst/>
          </a:prstGeom>
        </p:spPr>
        <p:txBody>
          <a:bodyPr vert="horz" wrap="square" lIns="0" tIns="104139" rIns="0" bIns="0" rtlCol="0">
            <a:spAutoFit/>
          </a:bodyPr>
          <a:lstStyle>
            <a:lvl1pPr>
              <a:defRPr sz="3600" b="0" i="0">
                <a:solidFill>
                  <a:srgbClr val="C00000"/>
                </a:solidFill>
                <a:latin typeface="Times New Roman"/>
                <a:ea typeface="+mj-ea"/>
                <a:cs typeface="Times New Roman"/>
              </a:defRPr>
            </a:lvl1pPr>
          </a:lstStyle>
          <a:p>
            <a:pPr marL="12700" marR="5080">
              <a:lnSpc>
                <a:spcPts val="3600"/>
              </a:lnSpc>
              <a:spcBef>
                <a:spcPts val="819"/>
              </a:spcBef>
            </a:pPr>
            <a:r>
              <a:rPr lang="en-US" sz="2400" spc="-145" dirty="0" smtClean="0"/>
              <a:t>Assignment  - Practice  Problem Analyzing </a:t>
            </a:r>
            <a:r>
              <a:rPr lang="en-US" sz="2400" spc="-140" dirty="0" smtClean="0"/>
              <a:t>Recursive</a:t>
            </a:r>
            <a:r>
              <a:rPr lang="en-US" sz="2400" spc="-585" dirty="0" smtClean="0"/>
              <a:t> </a:t>
            </a:r>
            <a:r>
              <a:rPr lang="en-US" sz="2400" spc="-145" dirty="0" smtClean="0"/>
              <a:t>Algorithms-  </a:t>
            </a:r>
            <a:r>
              <a:rPr lang="en-US" sz="2400" spc="-140" dirty="0" smtClean="0"/>
              <a:t>Example </a:t>
            </a:r>
            <a:r>
              <a:rPr lang="en-US" sz="2400" b="1" spc="-180" dirty="0" smtClean="0"/>
              <a:t>2:-Tower </a:t>
            </a:r>
            <a:r>
              <a:rPr lang="en-US" sz="2400" b="1" spc="-80" dirty="0" smtClean="0"/>
              <a:t>of</a:t>
            </a:r>
            <a:r>
              <a:rPr lang="en-US" sz="2400" b="1" spc="-555" dirty="0" smtClean="0"/>
              <a:t>           </a:t>
            </a:r>
            <a:r>
              <a:rPr lang="en-US" sz="2400" b="1" spc="-125" dirty="0" err="1" smtClean="0"/>
              <a:t>hanoi</a:t>
            </a:r>
            <a:endParaRPr lang="en-US" sz="2400" b="1" spc="-125"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493900"/>
            <a:ext cx="8229600" cy="5364099"/>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383540" y="1516456"/>
            <a:ext cx="13271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F1141"/>
                </a:solidFill>
                <a:latin typeface="Arial"/>
                <a:cs typeface="Arial"/>
              </a:rPr>
              <a:t>•</a:t>
            </a:r>
            <a:endParaRPr sz="2400">
              <a:latin typeface="Arial"/>
              <a:cs typeface="Arial"/>
            </a:endParaRPr>
          </a:p>
        </p:txBody>
      </p:sp>
      <p:sp>
        <p:nvSpPr>
          <p:cNvPr id="5" name="object 5"/>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6" name="object 6"/>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13</a:t>
            </a:r>
            <a:endParaRPr sz="1200">
              <a:latin typeface="Times New Roman"/>
              <a:cs typeface="Times New Roman"/>
            </a:endParaRPr>
          </a:p>
        </p:txBody>
      </p:sp>
      <p:sp>
        <p:nvSpPr>
          <p:cNvPr id="7" name="object 7"/>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
        <p:nvSpPr>
          <p:cNvPr id="9" name="object 3"/>
          <p:cNvSpPr txBox="1">
            <a:spLocks noGrp="1"/>
          </p:cNvSpPr>
          <p:nvPr>
            <p:ph type="title"/>
          </p:nvPr>
        </p:nvSpPr>
        <p:spPr>
          <a:xfrm>
            <a:off x="32359" y="152400"/>
            <a:ext cx="6455079" cy="1028486"/>
          </a:xfrm>
          <a:prstGeom prst="rect">
            <a:avLst/>
          </a:prstGeom>
        </p:spPr>
        <p:txBody>
          <a:bodyPr vert="horz" wrap="square" lIns="0" tIns="104139" rIns="0" bIns="0" rtlCol="0">
            <a:spAutoFit/>
          </a:bodyPr>
          <a:lstStyle/>
          <a:p>
            <a:pPr marL="12700" marR="5080">
              <a:lnSpc>
                <a:spcPts val="3600"/>
              </a:lnSpc>
              <a:spcBef>
                <a:spcPts val="819"/>
              </a:spcBef>
            </a:pPr>
            <a:r>
              <a:rPr lang="en-US" sz="2400" spc="-145" dirty="0"/>
              <a:t>Assignment  - Practice  Problem Analyzing </a:t>
            </a:r>
            <a:r>
              <a:rPr lang="en-US" sz="2400" spc="-140" dirty="0"/>
              <a:t>Recursive</a:t>
            </a:r>
            <a:r>
              <a:rPr lang="en-US" sz="2400" spc="-585" dirty="0"/>
              <a:t> </a:t>
            </a:r>
            <a:r>
              <a:rPr lang="en-US" sz="2400" spc="-145" dirty="0"/>
              <a:t>Algorithms-  </a:t>
            </a:r>
            <a:r>
              <a:rPr lang="en-US" sz="2400" spc="-140" dirty="0"/>
              <a:t>Example </a:t>
            </a:r>
            <a:r>
              <a:rPr lang="en-US" sz="2400" b="1" spc="-180" dirty="0"/>
              <a:t>2:-Tower </a:t>
            </a:r>
            <a:r>
              <a:rPr lang="en-US" sz="2400" b="1" spc="-80" dirty="0"/>
              <a:t>of</a:t>
            </a:r>
            <a:r>
              <a:rPr lang="en-US" sz="2400" b="1" spc="-555" dirty="0"/>
              <a:t> </a:t>
            </a:r>
            <a:r>
              <a:rPr lang="en-US" sz="2400" b="1" spc="-555" dirty="0" smtClean="0"/>
              <a:t>            </a:t>
            </a:r>
            <a:r>
              <a:rPr lang="en-US" sz="2400" b="1" spc="-125" dirty="0" err="1" smtClean="0"/>
              <a:t>hanoi</a:t>
            </a:r>
            <a:endParaRPr sz="2400" b="1" spc="-125"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a:xfrm>
            <a:off x="304800" y="1493838"/>
            <a:ext cx="8229600" cy="5059362"/>
          </a:xfrm>
        </p:spPr>
        <p:txBody>
          <a:bodyPr/>
          <a:lstStyle/>
          <a:p>
            <a:pPr marL="0" indent="0" fontAlgn="base">
              <a:spcAft>
                <a:spcPct val="0"/>
              </a:spcAft>
              <a:buFont typeface="Arial" charset="0"/>
              <a:buNone/>
            </a:pPr>
            <a:r>
              <a:rPr lang="en-IN" altLang="en-US" b="1" smtClean="0"/>
              <a:t>ALGORITHM </a:t>
            </a:r>
            <a:r>
              <a:rPr lang="en-IN" altLang="en-US" i="1" smtClean="0"/>
              <a:t>BinRec(n)</a:t>
            </a:r>
          </a:p>
          <a:p>
            <a:pPr marL="0" indent="0" fontAlgn="base">
              <a:spcAft>
                <a:spcPct val="0"/>
              </a:spcAft>
              <a:buFont typeface="Arial" charset="0"/>
              <a:buNone/>
            </a:pPr>
            <a:r>
              <a:rPr lang="pt-BR" altLang="en-US" smtClean="0"/>
              <a:t>//Input: A positive decimal integer </a:t>
            </a:r>
            <a:r>
              <a:rPr lang="pt-BR" altLang="en-US" i="1" smtClean="0"/>
              <a:t>n</a:t>
            </a:r>
          </a:p>
          <a:p>
            <a:pPr marL="0" indent="0" fontAlgn="base">
              <a:spcAft>
                <a:spcPct val="0"/>
              </a:spcAft>
              <a:buFont typeface="Arial" charset="0"/>
              <a:buNone/>
            </a:pPr>
            <a:r>
              <a:rPr lang="en-US" altLang="en-US" smtClean="0"/>
              <a:t>//Output: The number of binary digits in </a:t>
            </a:r>
            <a:r>
              <a:rPr lang="en-US" altLang="en-US" i="1" smtClean="0"/>
              <a:t>n</a:t>
            </a:r>
            <a:r>
              <a:rPr lang="en-US" altLang="en-US" smtClean="0"/>
              <a:t>’s binary representation</a:t>
            </a:r>
          </a:p>
          <a:p>
            <a:pPr marL="0" indent="0" fontAlgn="base">
              <a:spcAft>
                <a:spcPct val="0"/>
              </a:spcAft>
              <a:buFont typeface="Arial" charset="0"/>
              <a:buNone/>
            </a:pPr>
            <a:r>
              <a:rPr lang="en-US" altLang="en-US" b="1" smtClean="0"/>
              <a:t>if </a:t>
            </a:r>
            <a:r>
              <a:rPr lang="en-US" altLang="en-US" i="1" smtClean="0"/>
              <a:t>n </a:t>
            </a:r>
            <a:r>
              <a:rPr lang="en-US" altLang="en-US" smtClean="0"/>
              <a:t>= 1 </a:t>
            </a:r>
            <a:r>
              <a:rPr lang="en-US" altLang="en-US" b="1" smtClean="0"/>
              <a:t>return </a:t>
            </a:r>
            <a:r>
              <a:rPr lang="en-US" altLang="en-US" smtClean="0"/>
              <a:t>1</a:t>
            </a:r>
          </a:p>
          <a:p>
            <a:pPr marL="0" indent="0" fontAlgn="base">
              <a:spcAft>
                <a:spcPct val="0"/>
              </a:spcAft>
              <a:buFont typeface="Arial" charset="0"/>
              <a:buNone/>
            </a:pPr>
            <a:r>
              <a:rPr lang="en-IN" altLang="en-US" b="1" smtClean="0"/>
              <a:t>else return </a:t>
            </a:r>
            <a:r>
              <a:rPr lang="en-IN" altLang="en-US" i="1" smtClean="0"/>
              <a:t>BinRec(n/</a:t>
            </a:r>
            <a:r>
              <a:rPr lang="en-IN" altLang="en-US" smtClean="0"/>
              <a:t>2</a:t>
            </a:r>
            <a:r>
              <a:rPr lang="en-IN" altLang="en-US" i="1" smtClean="0"/>
              <a:t>) </a:t>
            </a:r>
            <a:r>
              <a:rPr lang="en-IN" altLang="en-US" smtClean="0"/>
              <a:t>+ 1</a:t>
            </a:r>
          </a:p>
          <a:p>
            <a:pPr marL="0" indent="0" fontAlgn="base">
              <a:spcAft>
                <a:spcPct val="0"/>
              </a:spcAft>
              <a:buFont typeface="Arial" charset="0"/>
              <a:buNone/>
            </a:pPr>
            <a:endParaRPr lang="en-IN" altLang="en-US" sz="1800" smtClean="0"/>
          </a:p>
          <a:p>
            <a:pPr marL="0" indent="0" algn="just" fontAlgn="base">
              <a:spcAft>
                <a:spcPct val="0"/>
              </a:spcAft>
              <a:buFont typeface="Arial" charset="0"/>
              <a:buNone/>
            </a:pPr>
            <a:r>
              <a:rPr lang="en-US" altLang="en-US" sz="1800" smtClean="0"/>
              <a:t>Let us set up a recurrence and an initial condition for the number of additions </a:t>
            </a:r>
            <a:r>
              <a:rPr lang="en-US" altLang="en-US" sz="1800" i="1" smtClean="0"/>
              <a:t>A(n) </a:t>
            </a:r>
            <a:r>
              <a:rPr lang="en-US" altLang="en-US" sz="1800" smtClean="0"/>
              <a:t>made by the algorithm. The number of additions made in computing</a:t>
            </a:r>
          </a:p>
          <a:p>
            <a:pPr marL="0" indent="0" algn="just" fontAlgn="base">
              <a:spcAft>
                <a:spcPct val="0"/>
              </a:spcAft>
              <a:buFont typeface="Arial" charset="0"/>
              <a:buNone/>
            </a:pPr>
            <a:r>
              <a:rPr lang="en-US" altLang="en-US" sz="1800" i="1" smtClean="0"/>
              <a:t>BinRec(n/</a:t>
            </a:r>
            <a:r>
              <a:rPr lang="en-US" altLang="en-US" sz="1800" smtClean="0"/>
              <a:t>2</a:t>
            </a:r>
            <a:r>
              <a:rPr lang="en-US" altLang="en-US" sz="1800" i="1" smtClean="0"/>
              <a:t>) </a:t>
            </a:r>
            <a:r>
              <a:rPr lang="en-US" altLang="en-US" sz="1800" smtClean="0"/>
              <a:t>is </a:t>
            </a:r>
            <a:r>
              <a:rPr lang="en-US" altLang="en-US" sz="1800" i="1" smtClean="0"/>
              <a:t>A(n/</a:t>
            </a:r>
            <a:r>
              <a:rPr lang="en-US" altLang="en-US" sz="1800" smtClean="0"/>
              <a:t>2</a:t>
            </a:r>
            <a:r>
              <a:rPr lang="en-US" altLang="en-US" sz="1800" i="1" smtClean="0"/>
              <a:t>)</a:t>
            </a:r>
            <a:r>
              <a:rPr lang="en-US" altLang="en-US" sz="1800" smtClean="0"/>
              <a:t>, plus one more addition is made by the algorithm to increase the returned value by 1. This leads to the recurrence</a:t>
            </a:r>
          </a:p>
          <a:p>
            <a:pPr marL="0" indent="0" algn="just" fontAlgn="base">
              <a:spcAft>
                <a:spcPct val="0"/>
              </a:spcAft>
              <a:buFont typeface="Arial" charset="0"/>
              <a:buNone/>
            </a:pPr>
            <a:r>
              <a:rPr lang="pt-BR" altLang="en-US" sz="1800" i="1" smtClean="0"/>
              <a:t>A(n) </a:t>
            </a:r>
            <a:r>
              <a:rPr lang="pt-BR" altLang="en-US" sz="1800" smtClean="0"/>
              <a:t>= </a:t>
            </a:r>
            <a:r>
              <a:rPr lang="pt-BR" altLang="en-US" sz="1800" i="1" smtClean="0"/>
              <a:t>A(n/</a:t>
            </a:r>
            <a:r>
              <a:rPr lang="pt-BR" altLang="en-US" sz="1800" smtClean="0"/>
              <a:t>2</a:t>
            </a:r>
            <a:r>
              <a:rPr lang="pt-BR" altLang="en-US" sz="1800" i="1" smtClean="0"/>
              <a:t>) </a:t>
            </a:r>
            <a:r>
              <a:rPr lang="pt-BR" altLang="en-US" sz="1800" smtClean="0"/>
              <a:t>+ 1 for </a:t>
            </a:r>
            <a:r>
              <a:rPr lang="pt-BR" altLang="en-US" sz="1800" i="1" smtClean="0"/>
              <a:t>n &gt; </a:t>
            </a:r>
            <a:r>
              <a:rPr lang="pt-BR" altLang="en-US" sz="1800" smtClean="0"/>
              <a:t>1</a:t>
            </a:r>
            <a:r>
              <a:rPr lang="pt-BR" altLang="en-US" sz="1800" i="1" smtClean="0"/>
              <a:t>.</a:t>
            </a:r>
          </a:p>
          <a:p>
            <a:pPr marL="0" indent="0" algn="just" fontAlgn="base">
              <a:spcAft>
                <a:spcPct val="0"/>
              </a:spcAft>
              <a:buFont typeface="Arial" charset="0"/>
              <a:buNone/>
            </a:pPr>
            <a:r>
              <a:rPr lang="pt-BR" altLang="en-US" sz="1800" i="1" smtClean="0"/>
              <a:t>A(1)=0</a:t>
            </a:r>
            <a:endParaRPr lang="en-IN" altLang="en-US" sz="1800" smtClean="0"/>
          </a:p>
        </p:txBody>
      </p:sp>
      <p:sp>
        <p:nvSpPr>
          <p:cNvPr id="3" name="Content Placeholder 2"/>
          <p:cNvSpPr>
            <a:spLocks noGrp="1"/>
          </p:cNvSpPr>
          <p:nvPr>
            <p:ph sz="quarter" idx="10"/>
          </p:nvPr>
        </p:nvSpPr>
        <p:spPr/>
        <p:txBody>
          <a:bodyPr/>
          <a:lstStyle/>
          <a:p>
            <a:pPr>
              <a:defRPr/>
            </a:pPr>
            <a:r>
              <a:rPr lang="en-US" dirty="0">
                <a:latin typeface="Times New Roman"/>
                <a:ea typeface="Times New Roman"/>
                <a:cs typeface="Calibri"/>
              </a:rPr>
              <a:t>Analyzing Recursive </a:t>
            </a:r>
            <a:r>
              <a:rPr lang="en-US" dirty="0" smtClean="0">
                <a:latin typeface="Times New Roman"/>
                <a:ea typeface="Times New Roman"/>
                <a:cs typeface="Calibri"/>
              </a:rPr>
              <a:t>Algorithms-</a:t>
            </a:r>
            <a:r>
              <a:rPr lang="en-US" dirty="0">
                <a:latin typeface="Times New Roman"/>
                <a:ea typeface="Times New Roman"/>
                <a:cs typeface="Calibri"/>
              </a:rPr>
              <a:t>Example </a:t>
            </a:r>
            <a:r>
              <a:rPr lang="en-IN" b="1" dirty="0" smtClean="0"/>
              <a:t>3:Exercise</a:t>
            </a:r>
            <a:endParaRPr lang="en-IN" b="1" dirty="0"/>
          </a:p>
        </p:txBody>
      </p:sp>
      <p:sp>
        <p:nvSpPr>
          <p:cNvPr id="32772" name="Slide Number Placeholder 3"/>
          <p:cNvSpPr>
            <a:spLocks noGrp="1"/>
          </p:cNvSpPr>
          <p:nvPr>
            <p:ph type="sldNum" sz="quarter" idx="13"/>
          </p:nvPr>
        </p:nvSpPr>
        <p:spPr bwMode="auto">
          <a:noFill/>
          <a:ln>
            <a:miter lim="800000"/>
            <a:headEnd/>
            <a:tailEnd/>
          </a:ln>
        </p:spPr>
        <p:txBody>
          <a:bodyPr/>
          <a:lstStyle/>
          <a:p>
            <a:r>
              <a:rPr lang="en-US" altLang="en-US"/>
              <a:t> Page </a:t>
            </a:r>
            <a:fld id="{F372638C-30D4-4B2D-BA81-5C9D244229CA}" type="slidenum">
              <a:rPr lang="en-US" altLang="en-US"/>
              <a:pPr/>
              <a:t>28</a:t>
            </a:fld>
            <a:endParaRPr lang="en-US" altLang="en-US"/>
          </a:p>
        </p:txBody>
      </p:sp>
      <p:sp>
        <p:nvSpPr>
          <p:cNvPr id="4" name="Date Placeholder 3"/>
          <p:cNvSpPr>
            <a:spLocks noGrp="1"/>
          </p:cNvSpPr>
          <p:nvPr>
            <p:ph type="dt" sz="quarter" idx="11"/>
          </p:nvPr>
        </p:nvSpPr>
        <p:spPr/>
        <p:txBody>
          <a:bodyPr/>
          <a:lstStyle/>
          <a:p>
            <a:pPr>
              <a:defRPr/>
            </a:pPr>
            <a:fld id="{F0474A40-B9A7-4B84-A3F4-066B6A5C9A0D}" type="datetime1">
              <a:rPr lang="en-US"/>
              <a:pPr>
                <a:defRPr/>
              </a:pPr>
              <a:t>10/24/2021</a:t>
            </a:fld>
            <a:endParaRPr lang="en-US"/>
          </a:p>
        </p:txBody>
      </p:sp>
      <p:sp>
        <p:nvSpPr>
          <p:cNvPr id="32774" name="Footer Placeholder 4"/>
          <p:cNvSpPr>
            <a:spLocks noGrp="1"/>
          </p:cNvSpPr>
          <p:nvPr>
            <p:ph type="ftr"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altLang="en-US" smtClean="0">
                <a:latin typeface="Arial" charset="0"/>
                <a:cs typeface="Arial" charset="0"/>
              </a:rPr>
              <a:t>Data Structures and Algorithms Design</a:t>
            </a:r>
            <a:endParaRPr lang="en-US" altLang="en-US"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304800" y="1493838"/>
            <a:ext cx="8229600" cy="5059362"/>
          </a:xfrm>
        </p:spPr>
        <p:txBody>
          <a:bodyPr/>
          <a:lstStyle/>
          <a:p>
            <a:pPr marL="0" indent="0" fontAlgn="base">
              <a:spcAft>
                <a:spcPct val="0"/>
              </a:spcAft>
              <a:buFont typeface="Arial" charset="0"/>
              <a:buNone/>
            </a:pPr>
            <a:r>
              <a:rPr lang="en-IN" altLang="en-US" smtClean="0"/>
              <a:t>Base condition A(1)= 0</a:t>
            </a:r>
          </a:p>
          <a:p>
            <a:pPr marL="0" indent="0" fontAlgn="base">
              <a:spcAft>
                <a:spcPct val="0"/>
              </a:spcAft>
              <a:buFont typeface="Arial" charset="0"/>
              <a:buNone/>
            </a:pPr>
            <a:r>
              <a:rPr lang="en-IN" altLang="en-US" smtClean="0"/>
              <a:t>		 A(n)=2A(n/2)+1</a:t>
            </a:r>
          </a:p>
          <a:p>
            <a:pPr marL="0" indent="0" fontAlgn="base">
              <a:spcAft>
                <a:spcPct val="0"/>
              </a:spcAft>
              <a:buFont typeface="Arial" charset="0"/>
              <a:buNone/>
            </a:pPr>
            <a:endParaRPr lang="en-IN" altLang="en-US" smtClean="0"/>
          </a:p>
          <a:p>
            <a:pPr marL="0" indent="0" algn="just" fontAlgn="base">
              <a:spcAft>
                <a:spcPct val="0"/>
              </a:spcAft>
              <a:buFont typeface="Arial" charset="0"/>
              <a:buNone/>
            </a:pPr>
            <a:r>
              <a:rPr lang="en-US" altLang="en-US" sz="1800" smtClean="0"/>
              <a:t>The presence of </a:t>
            </a:r>
            <a:r>
              <a:rPr lang="en-US" altLang="en-US" sz="1800" i="1" smtClean="0"/>
              <a:t>n/</a:t>
            </a:r>
            <a:r>
              <a:rPr lang="en-US" altLang="en-US" sz="1800" smtClean="0"/>
              <a:t>2 in the function’s argument makes the method of backward substitutions stumble on values of </a:t>
            </a:r>
            <a:r>
              <a:rPr lang="en-US" altLang="en-US" sz="1800" i="1" smtClean="0"/>
              <a:t>n </a:t>
            </a:r>
            <a:r>
              <a:rPr lang="en-US" altLang="en-US" sz="1800" smtClean="0"/>
              <a:t>that are not powers of 2. Therefore, the standard approach to solving such a recurrence is to solve it only for </a:t>
            </a:r>
            <a:r>
              <a:rPr lang="en-US" altLang="en-US" sz="1800" i="1" smtClean="0"/>
              <a:t>n </a:t>
            </a:r>
            <a:r>
              <a:rPr lang="en-US" altLang="en-US" sz="1800" smtClean="0"/>
              <a:t>= 2</a:t>
            </a:r>
            <a:r>
              <a:rPr lang="en-US" altLang="en-US" sz="1800" i="1" baseline="30000" smtClean="0"/>
              <a:t>k</a:t>
            </a:r>
            <a:r>
              <a:rPr lang="en-US" altLang="en-US" sz="1800" i="1" smtClean="0"/>
              <a:t> </a:t>
            </a:r>
            <a:r>
              <a:rPr lang="en-US" altLang="en-US" sz="1800" smtClean="0"/>
              <a:t>and then take advantage of the theorem called the </a:t>
            </a:r>
            <a:r>
              <a:rPr lang="en-US" altLang="en-US" sz="1800" b="1" i="1" smtClean="0"/>
              <a:t>smoothness rule, </a:t>
            </a:r>
            <a:r>
              <a:rPr lang="en-US" altLang="en-US" sz="1800" smtClean="0"/>
              <a:t>which claims that under very broad assumptions the order of growth observed for </a:t>
            </a:r>
            <a:r>
              <a:rPr lang="en-US" altLang="en-US" sz="1800" i="1" smtClean="0"/>
              <a:t>n </a:t>
            </a:r>
            <a:r>
              <a:rPr lang="en-US" altLang="en-US" sz="1800" smtClean="0"/>
              <a:t>= 2</a:t>
            </a:r>
            <a:r>
              <a:rPr lang="en-US" altLang="en-US" sz="1800" i="1" baseline="30000" smtClean="0"/>
              <a:t>k</a:t>
            </a:r>
            <a:r>
              <a:rPr lang="en-US" altLang="en-US" sz="1800" i="1" smtClean="0"/>
              <a:t> </a:t>
            </a:r>
            <a:r>
              <a:rPr lang="en-US" altLang="en-US" sz="1800" smtClean="0"/>
              <a:t>gives a correct answer about the order of growth for all values of </a:t>
            </a:r>
            <a:r>
              <a:rPr lang="en-US" altLang="en-US" sz="1800" i="1" smtClean="0"/>
              <a:t>n. </a:t>
            </a:r>
            <a:endParaRPr lang="en-IN" altLang="en-US" sz="1800" smtClean="0"/>
          </a:p>
        </p:txBody>
      </p:sp>
      <p:sp>
        <p:nvSpPr>
          <p:cNvPr id="3" name="Content Placeholder 2"/>
          <p:cNvSpPr>
            <a:spLocks noGrp="1"/>
          </p:cNvSpPr>
          <p:nvPr>
            <p:ph sz="quarter" idx="10"/>
          </p:nvPr>
        </p:nvSpPr>
        <p:spPr/>
        <p:txBody>
          <a:bodyPr/>
          <a:lstStyle/>
          <a:p>
            <a:pPr>
              <a:defRPr/>
            </a:pPr>
            <a:r>
              <a:rPr lang="en-US" dirty="0">
                <a:latin typeface="Times New Roman"/>
                <a:ea typeface="Times New Roman"/>
                <a:cs typeface="Calibri"/>
              </a:rPr>
              <a:t>Analyzing Recursive </a:t>
            </a:r>
            <a:r>
              <a:rPr lang="en-US" dirty="0" smtClean="0">
                <a:latin typeface="Times New Roman"/>
                <a:ea typeface="Times New Roman"/>
                <a:cs typeface="Calibri"/>
              </a:rPr>
              <a:t>Algorithms-</a:t>
            </a:r>
            <a:r>
              <a:rPr lang="en-US" dirty="0">
                <a:latin typeface="Times New Roman"/>
                <a:ea typeface="Times New Roman"/>
                <a:cs typeface="Calibri"/>
              </a:rPr>
              <a:t>Example </a:t>
            </a:r>
            <a:r>
              <a:rPr lang="en-IN" b="1" dirty="0" smtClean="0"/>
              <a:t>3:Exercise</a:t>
            </a:r>
            <a:endParaRPr lang="en-IN" b="1" dirty="0"/>
          </a:p>
        </p:txBody>
      </p:sp>
      <p:sp>
        <p:nvSpPr>
          <p:cNvPr id="33796" name="Slide Number Placeholder 3"/>
          <p:cNvSpPr>
            <a:spLocks noGrp="1"/>
          </p:cNvSpPr>
          <p:nvPr>
            <p:ph type="sldNum" sz="quarter" idx="13"/>
          </p:nvPr>
        </p:nvSpPr>
        <p:spPr bwMode="auto">
          <a:noFill/>
          <a:ln>
            <a:miter lim="800000"/>
            <a:headEnd/>
            <a:tailEnd/>
          </a:ln>
        </p:spPr>
        <p:txBody>
          <a:bodyPr/>
          <a:lstStyle/>
          <a:p>
            <a:r>
              <a:rPr lang="en-US" altLang="en-US"/>
              <a:t> Page </a:t>
            </a:r>
            <a:fld id="{50075DE6-D79F-4E95-BBA9-467FF7ACB254}" type="slidenum">
              <a:rPr lang="en-US" altLang="en-US"/>
              <a:pPr/>
              <a:t>29</a:t>
            </a:fld>
            <a:endParaRPr lang="en-US" altLang="en-US"/>
          </a:p>
        </p:txBody>
      </p:sp>
      <p:sp>
        <p:nvSpPr>
          <p:cNvPr id="4" name="Date Placeholder 3"/>
          <p:cNvSpPr>
            <a:spLocks noGrp="1"/>
          </p:cNvSpPr>
          <p:nvPr>
            <p:ph type="dt" sz="quarter" idx="11"/>
          </p:nvPr>
        </p:nvSpPr>
        <p:spPr/>
        <p:txBody>
          <a:bodyPr/>
          <a:lstStyle/>
          <a:p>
            <a:pPr>
              <a:defRPr/>
            </a:pPr>
            <a:fld id="{F0474A40-B9A7-4B84-A3F4-066B6A5C9A0D}" type="datetime1">
              <a:rPr lang="en-US"/>
              <a:pPr>
                <a:defRPr/>
              </a:pPr>
              <a:t>10/24/2021</a:t>
            </a:fld>
            <a:endParaRPr lang="en-US"/>
          </a:p>
        </p:txBody>
      </p:sp>
      <p:sp>
        <p:nvSpPr>
          <p:cNvPr id="33798" name="Footer Placeholder 4"/>
          <p:cNvSpPr>
            <a:spLocks noGrp="1"/>
          </p:cNvSpPr>
          <p:nvPr>
            <p:ph type="ftr"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altLang="en-US" smtClean="0">
                <a:latin typeface="Arial" charset="0"/>
                <a:cs typeface="Arial" charset="0"/>
              </a:rPr>
              <a:t>Data Structures and Algorithms Design</a:t>
            </a:r>
            <a:endParaRPr lang="en-US" altLang="en-US"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400"/>
              <a:buFont typeface="Arial"/>
              <a:buChar char="•"/>
            </a:pPr>
            <a:r>
              <a:rPr lang="en-US"/>
              <a:t>Introduction to Algorithms</a:t>
            </a:r>
            <a:endParaRPr/>
          </a:p>
          <a:p>
            <a:pPr marL="342900" lvl="0" indent="-342900" algn="l" rtl="0">
              <a:lnSpc>
                <a:spcPct val="100000"/>
              </a:lnSpc>
              <a:spcBef>
                <a:spcPts val="480"/>
              </a:spcBef>
              <a:spcAft>
                <a:spcPts val="0"/>
              </a:spcAft>
              <a:buSzPts val="2400"/>
              <a:buFont typeface="Arial"/>
              <a:buChar char="•"/>
            </a:pPr>
            <a:r>
              <a:rPr lang="en-US"/>
              <a:t>Characteristic of good algorithms</a:t>
            </a:r>
            <a:endParaRPr/>
          </a:p>
          <a:p>
            <a:pPr marL="342900" lvl="0" indent="-342900" algn="l" rtl="0">
              <a:lnSpc>
                <a:spcPct val="100000"/>
              </a:lnSpc>
              <a:spcBef>
                <a:spcPts val="480"/>
              </a:spcBef>
              <a:spcAft>
                <a:spcPts val="0"/>
              </a:spcAft>
              <a:buSzPts val="2400"/>
              <a:buFont typeface="Arial"/>
              <a:buChar char="•"/>
            </a:pPr>
            <a:r>
              <a:rPr lang="en-US"/>
              <a:t>Need for RAM</a:t>
            </a:r>
            <a:endParaRPr/>
          </a:p>
          <a:p>
            <a:pPr marL="342900" lvl="0" indent="-342900" algn="l" rtl="0">
              <a:lnSpc>
                <a:spcPct val="100000"/>
              </a:lnSpc>
              <a:spcBef>
                <a:spcPts val="480"/>
              </a:spcBef>
              <a:spcAft>
                <a:spcPts val="0"/>
              </a:spcAft>
              <a:buSzPts val="2400"/>
              <a:buFont typeface="Arial"/>
              <a:buChar char="•"/>
            </a:pPr>
            <a:r>
              <a:rPr lang="en-US"/>
              <a:t>How to analyze algorithms?</a:t>
            </a:r>
            <a:endParaRPr/>
          </a:p>
          <a:p>
            <a:pPr marL="342900" lvl="0" indent="-342900" algn="l" rtl="0">
              <a:lnSpc>
                <a:spcPct val="100000"/>
              </a:lnSpc>
              <a:spcBef>
                <a:spcPts val="480"/>
              </a:spcBef>
              <a:spcAft>
                <a:spcPts val="0"/>
              </a:spcAft>
              <a:buSzPts val="2400"/>
              <a:buFont typeface="Arial"/>
              <a:buChar char="•"/>
            </a:pPr>
            <a:r>
              <a:rPr lang="en-US"/>
              <a:t>Pseudocode</a:t>
            </a:r>
            <a:endParaRPr/>
          </a:p>
          <a:p>
            <a:pPr marL="342900" lvl="0" indent="-342900" algn="l" rtl="0">
              <a:lnSpc>
                <a:spcPct val="100000"/>
              </a:lnSpc>
              <a:spcBef>
                <a:spcPts val="480"/>
              </a:spcBef>
              <a:spcAft>
                <a:spcPts val="0"/>
              </a:spcAft>
              <a:buSzPts val="2400"/>
              <a:buFont typeface="Arial"/>
              <a:buChar char="•"/>
            </a:pPr>
            <a:r>
              <a:rPr lang="en-US"/>
              <a:t>Counting primitive operations</a:t>
            </a:r>
            <a:endParaRPr/>
          </a:p>
          <a:p>
            <a:pPr marL="342900" lvl="0" indent="-342900" algn="l" rtl="0">
              <a:lnSpc>
                <a:spcPct val="100000"/>
              </a:lnSpc>
              <a:spcBef>
                <a:spcPts val="480"/>
              </a:spcBef>
              <a:spcAft>
                <a:spcPts val="0"/>
              </a:spcAft>
              <a:buSzPts val="2400"/>
              <a:buFont typeface="Arial"/>
              <a:buChar char="•"/>
            </a:pPr>
            <a:r>
              <a:rPr lang="en-US"/>
              <a:t>Asymptotic analysis</a:t>
            </a:r>
            <a:endParaRPr/>
          </a:p>
          <a:p>
            <a:pPr marL="342900" lvl="0" indent="-342900" algn="l" rtl="0">
              <a:lnSpc>
                <a:spcPct val="100000"/>
              </a:lnSpc>
              <a:spcBef>
                <a:spcPts val="480"/>
              </a:spcBef>
              <a:spcAft>
                <a:spcPts val="0"/>
              </a:spcAft>
              <a:buSzPts val="2400"/>
              <a:buFont typeface="Arial"/>
              <a:buChar char="•"/>
            </a:pPr>
            <a:r>
              <a:rPr lang="en-US"/>
              <a:t>Asymptotic notations – Big O, Omega and Theta</a:t>
            </a:r>
            <a:endParaRPr/>
          </a:p>
        </p:txBody>
      </p:sp>
      <p:sp>
        <p:nvSpPr>
          <p:cNvPr id="201" name="Google Shape;201;p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None/>
            </a:pPr>
            <a:r>
              <a:rPr lang="en-US"/>
              <a:t>Recap..</a:t>
            </a:r>
            <a:endParaRPr/>
          </a:p>
        </p:txBody>
      </p:sp>
      <p:sp>
        <p:nvSpPr>
          <p:cNvPr id="202" name="Google Shape;202;p3"/>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304800" y="1493838"/>
            <a:ext cx="8229600" cy="5059362"/>
          </a:xfrm>
        </p:spPr>
        <p:txBody>
          <a:bodyPr/>
          <a:lstStyle/>
          <a:p>
            <a:pPr marL="0" indent="0" fontAlgn="base">
              <a:spcAft>
                <a:spcPct val="0"/>
              </a:spcAft>
              <a:buFont typeface="Arial" charset="0"/>
              <a:buNone/>
            </a:pPr>
            <a:r>
              <a:rPr lang="en-US" altLang="en-US" i="1" smtClean="0"/>
              <a:t>A(</a:t>
            </a:r>
            <a:r>
              <a:rPr lang="en-US" altLang="en-US" smtClean="0"/>
              <a:t>2</a:t>
            </a:r>
            <a:r>
              <a:rPr lang="en-US" altLang="en-US" i="1" baseline="30000" smtClean="0"/>
              <a:t>k</a:t>
            </a:r>
            <a:r>
              <a:rPr lang="en-US" altLang="en-US" i="1" smtClean="0"/>
              <a:t>) </a:t>
            </a:r>
            <a:r>
              <a:rPr lang="en-US" altLang="en-US" smtClean="0"/>
              <a:t>= </a:t>
            </a:r>
            <a:r>
              <a:rPr lang="en-US" altLang="en-US" i="1" smtClean="0"/>
              <a:t>A(</a:t>
            </a:r>
            <a:r>
              <a:rPr lang="en-US" altLang="en-US" smtClean="0"/>
              <a:t>2 </a:t>
            </a:r>
            <a:r>
              <a:rPr lang="en-US" altLang="en-US" i="1" baseline="30000" smtClean="0"/>
              <a:t>k</a:t>
            </a:r>
            <a:r>
              <a:rPr lang="en-US" altLang="en-US" baseline="30000" smtClean="0"/>
              <a:t>−1</a:t>
            </a:r>
            <a:r>
              <a:rPr lang="en-US" altLang="en-US" i="1" smtClean="0"/>
              <a:t>) </a:t>
            </a:r>
            <a:r>
              <a:rPr lang="en-US" altLang="en-US" smtClean="0"/>
              <a:t>+ 1 for </a:t>
            </a:r>
            <a:r>
              <a:rPr lang="en-US" altLang="en-US" i="1" smtClean="0"/>
              <a:t>k &gt; </a:t>
            </a:r>
            <a:r>
              <a:rPr lang="en-US" altLang="en-US" smtClean="0"/>
              <a:t>0</a:t>
            </a:r>
            <a:r>
              <a:rPr lang="en-US" altLang="en-US" i="1" smtClean="0"/>
              <a:t>,</a:t>
            </a:r>
          </a:p>
          <a:p>
            <a:pPr marL="0" indent="0" fontAlgn="base">
              <a:spcAft>
                <a:spcPct val="0"/>
              </a:spcAft>
              <a:buFont typeface="Arial" charset="0"/>
              <a:buNone/>
            </a:pPr>
            <a:r>
              <a:rPr lang="en-IN" altLang="en-US" i="1" smtClean="0"/>
              <a:t>A(</a:t>
            </a:r>
            <a:r>
              <a:rPr lang="en-IN" altLang="en-US" smtClean="0"/>
              <a:t>2</a:t>
            </a:r>
            <a:r>
              <a:rPr lang="en-IN" altLang="en-US" baseline="30000" smtClean="0"/>
              <a:t>0</a:t>
            </a:r>
            <a:r>
              <a:rPr lang="en-IN" altLang="en-US" i="1" smtClean="0"/>
              <a:t>) </a:t>
            </a:r>
            <a:r>
              <a:rPr lang="en-IN" altLang="en-US" smtClean="0"/>
              <a:t>= 0</a:t>
            </a:r>
            <a:r>
              <a:rPr lang="en-IN" altLang="en-US" i="1" smtClean="0"/>
              <a:t>.</a:t>
            </a:r>
            <a:endParaRPr lang="en-IN" altLang="en-US" sz="1800" smtClean="0"/>
          </a:p>
        </p:txBody>
      </p:sp>
      <p:sp>
        <p:nvSpPr>
          <p:cNvPr id="3" name="Content Placeholder 2"/>
          <p:cNvSpPr>
            <a:spLocks noGrp="1"/>
          </p:cNvSpPr>
          <p:nvPr>
            <p:ph sz="quarter" idx="10"/>
          </p:nvPr>
        </p:nvSpPr>
        <p:spPr/>
        <p:txBody>
          <a:bodyPr/>
          <a:lstStyle/>
          <a:p>
            <a:pPr>
              <a:defRPr/>
            </a:pPr>
            <a:r>
              <a:rPr lang="en-US" dirty="0">
                <a:latin typeface="Times New Roman"/>
                <a:ea typeface="Times New Roman"/>
                <a:cs typeface="Calibri"/>
              </a:rPr>
              <a:t>Analyzing Recursive </a:t>
            </a:r>
            <a:r>
              <a:rPr lang="en-US" dirty="0" smtClean="0">
                <a:latin typeface="Times New Roman"/>
                <a:ea typeface="Times New Roman"/>
                <a:cs typeface="Calibri"/>
              </a:rPr>
              <a:t>Algorithms-</a:t>
            </a:r>
            <a:r>
              <a:rPr lang="en-US" dirty="0">
                <a:latin typeface="Times New Roman"/>
                <a:ea typeface="Times New Roman"/>
                <a:cs typeface="Calibri"/>
              </a:rPr>
              <a:t>Example </a:t>
            </a:r>
            <a:r>
              <a:rPr lang="en-IN" b="1" dirty="0" smtClean="0"/>
              <a:t>3:Exercise</a:t>
            </a:r>
            <a:endParaRPr lang="en-IN" b="1" dirty="0"/>
          </a:p>
        </p:txBody>
      </p:sp>
      <p:sp>
        <p:nvSpPr>
          <p:cNvPr id="34820" name="Slide Number Placeholder 3"/>
          <p:cNvSpPr>
            <a:spLocks noGrp="1"/>
          </p:cNvSpPr>
          <p:nvPr>
            <p:ph type="sldNum" sz="quarter" idx="13"/>
          </p:nvPr>
        </p:nvSpPr>
        <p:spPr bwMode="auto">
          <a:noFill/>
          <a:ln>
            <a:miter lim="800000"/>
            <a:headEnd/>
            <a:tailEnd/>
          </a:ln>
        </p:spPr>
        <p:txBody>
          <a:bodyPr/>
          <a:lstStyle/>
          <a:p>
            <a:r>
              <a:rPr lang="en-US" altLang="en-US"/>
              <a:t> Page </a:t>
            </a:r>
            <a:fld id="{D340E07C-E70D-4705-B5AC-65BED8A62BE7}" type="slidenum">
              <a:rPr lang="en-US" altLang="en-US"/>
              <a:pPr/>
              <a:t>30</a:t>
            </a:fld>
            <a:endParaRPr lang="en-US" altLang="en-US"/>
          </a:p>
        </p:txBody>
      </p:sp>
      <p:sp>
        <p:nvSpPr>
          <p:cNvPr id="4" name="Date Placeholder 3"/>
          <p:cNvSpPr>
            <a:spLocks noGrp="1"/>
          </p:cNvSpPr>
          <p:nvPr>
            <p:ph type="dt" sz="quarter" idx="11"/>
          </p:nvPr>
        </p:nvSpPr>
        <p:spPr/>
        <p:txBody>
          <a:bodyPr/>
          <a:lstStyle/>
          <a:p>
            <a:pPr>
              <a:defRPr/>
            </a:pPr>
            <a:fld id="{F0474A40-B9A7-4B84-A3F4-066B6A5C9A0D}" type="datetime1">
              <a:rPr lang="en-US"/>
              <a:pPr>
                <a:defRPr/>
              </a:pPr>
              <a:t>10/24/2021</a:t>
            </a:fld>
            <a:endParaRPr lang="en-US"/>
          </a:p>
        </p:txBody>
      </p:sp>
      <p:sp>
        <p:nvSpPr>
          <p:cNvPr id="34822" name="Footer Placeholder 4"/>
          <p:cNvSpPr>
            <a:spLocks noGrp="1"/>
          </p:cNvSpPr>
          <p:nvPr>
            <p:ph type="ftr"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altLang="en-US" smtClean="0">
                <a:latin typeface="Arial" charset="0"/>
                <a:cs typeface="Arial" charset="0"/>
              </a:rPr>
              <a:t>Data Structures and Algorithms Design</a:t>
            </a:r>
            <a:endParaRPr lang="en-US" altLang="en-US" smtClean="0">
              <a:latin typeface="Arial" charset="0"/>
              <a:cs typeface="Arial" charset="0"/>
            </a:endParaRPr>
          </a:p>
        </p:txBody>
      </p:sp>
      <p:pic>
        <p:nvPicPr>
          <p:cNvPr id="34823" name="Picture 1"/>
          <p:cNvPicPr>
            <a:picLocks noChangeAspect="1"/>
          </p:cNvPicPr>
          <p:nvPr/>
        </p:nvPicPr>
        <p:blipFill>
          <a:blip r:embed="rId2"/>
          <a:srcRect/>
          <a:stretch>
            <a:fillRect/>
          </a:stretch>
        </p:blipFill>
        <p:spPr bwMode="auto">
          <a:xfrm>
            <a:off x="174625" y="2514600"/>
            <a:ext cx="7673975" cy="39417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292"/>
            <a:ext cx="4031615" cy="1343025"/>
          </a:xfrm>
          <a:prstGeom prst="rect">
            <a:avLst/>
          </a:prstGeom>
        </p:spPr>
        <p:txBody>
          <a:bodyPr vert="horz" wrap="square" lIns="0" tIns="85725" rIns="0" bIns="0" rtlCol="0">
            <a:spAutoFit/>
          </a:bodyPr>
          <a:lstStyle/>
          <a:p>
            <a:pPr marL="12700">
              <a:lnSpc>
                <a:spcPct val="100000"/>
              </a:lnSpc>
              <a:spcBef>
                <a:spcPts val="675"/>
              </a:spcBef>
            </a:pPr>
            <a:r>
              <a:rPr sz="2400" dirty="0">
                <a:latin typeface="Times New Roman"/>
                <a:cs typeface="Times New Roman"/>
              </a:rPr>
              <a:t>Solve the</a:t>
            </a:r>
            <a:r>
              <a:rPr sz="2400" spc="-35" dirty="0">
                <a:latin typeface="Times New Roman"/>
                <a:cs typeface="Times New Roman"/>
              </a:rPr>
              <a:t> </a:t>
            </a:r>
            <a:r>
              <a:rPr sz="2400" dirty="0">
                <a:latin typeface="Times New Roman"/>
                <a:cs typeface="Times New Roman"/>
              </a:rPr>
              <a:t>recurrence</a:t>
            </a:r>
            <a:endParaRPr sz="2400">
              <a:latin typeface="Times New Roman"/>
              <a:cs typeface="Times New Roman"/>
            </a:endParaRPr>
          </a:p>
          <a:p>
            <a:pPr marL="12700">
              <a:lnSpc>
                <a:spcPct val="100000"/>
              </a:lnSpc>
              <a:spcBef>
                <a:spcPts val="580"/>
              </a:spcBef>
            </a:pPr>
            <a:r>
              <a:rPr sz="2400" spc="-5" dirty="0">
                <a:latin typeface="Times New Roman"/>
                <a:cs typeface="Times New Roman"/>
              </a:rPr>
              <a:t>Base </a:t>
            </a:r>
            <a:r>
              <a:rPr sz="2400" dirty="0">
                <a:latin typeface="Times New Roman"/>
                <a:cs typeface="Times New Roman"/>
              </a:rPr>
              <a:t>condition T(1)=</a:t>
            </a:r>
            <a:r>
              <a:rPr sz="2400" spc="-100" dirty="0">
                <a:latin typeface="Times New Roman"/>
                <a:cs typeface="Times New Roman"/>
              </a:rPr>
              <a:t> </a:t>
            </a:r>
            <a:r>
              <a:rPr sz="2400" spc="-5" dirty="0">
                <a:latin typeface="Times New Roman"/>
                <a:cs typeface="Times New Roman"/>
              </a:rPr>
              <a:t>0</a:t>
            </a:r>
            <a:endParaRPr sz="2400">
              <a:latin typeface="Times New Roman"/>
              <a:cs typeface="Times New Roman"/>
            </a:endParaRPr>
          </a:p>
          <a:p>
            <a:pPr marL="1911350">
              <a:lnSpc>
                <a:spcPct val="100000"/>
              </a:lnSpc>
              <a:spcBef>
                <a:spcPts val="575"/>
              </a:spcBef>
            </a:pPr>
            <a:r>
              <a:rPr sz="2400" dirty="0">
                <a:latin typeface="Times New Roman"/>
                <a:cs typeface="Times New Roman"/>
              </a:rPr>
              <a:t>T(n</a:t>
            </a:r>
            <a:r>
              <a:rPr sz="2400" spc="5" dirty="0">
                <a:latin typeface="Times New Roman"/>
                <a:cs typeface="Times New Roman"/>
              </a:rPr>
              <a:t>)</a:t>
            </a:r>
            <a:r>
              <a:rPr sz="2400" dirty="0">
                <a:latin typeface="Times New Roman"/>
                <a:cs typeface="Times New Roman"/>
              </a:rPr>
              <a:t>=2T(n</a:t>
            </a:r>
            <a:r>
              <a:rPr sz="2400" spc="5" dirty="0">
                <a:latin typeface="Times New Roman"/>
                <a:cs typeface="Times New Roman"/>
              </a:rPr>
              <a:t>/</a:t>
            </a:r>
            <a:r>
              <a:rPr sz="2400" dirty="0">
                <a:latin typeface="Times New Roman"/>
                <a:cs typeface="Times New Roman"/>
              </a:rPr>
              <a:t>2)+cn</a:t>
            </a:r>
            <a:endParaRPr sz="2400">
              <a:latin typeface="Times New Roman"/>
              <a:cs typeface="Times New Roman"/>
            </a:endParaRPr>
          </a:p>
        </p:txBody>
      </p:sp>
      <p:sp>
        <p:nvSpPr>
          <p:cNvPr id="4" name="object 4"/>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5" name="object 5"/>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14</a:t>
            </a:r>
            <a:endParaRPr sz="1200">
              <a:latin typeface="Times New Roman"/>
              <a:cs typeface="Times New Roman"/>
            </a:endParaRPr>
          </a:p>
        </p:txBody>
      </p:sp>
      <p:sp>
        <p:nvSpPr>
          <p:cNvPr id="6" name="object 6"/>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smtClean="0">
                <a:solidFill>
                  <a:srgbClr val="888888"/>
                </a:solidFill>
                <a:latin typeface="Times New Roman"/>
                <a:cs typeface="Times New Roman"/>
              </a:rPr>
              <a:t>11/5/2018</a:t>
            </a:r>
            <a:endParaRPr sz="1200" dirty="0">
              <a:latin typeface="Times New Roman"/>
              <a:cs typeface="Times New Roman"/>
            </a:endParaRPr>
          </a:p>
        </p:txBody>
      </p:sp>
      <p:sp>
        <p:nvSpPr>
          <p:cNvPr id="3" name="object 3"/>
          <p:cNvSpPr txBox="1">
            <a:spLocks noGrp="1"/>
          </p:cNvSpPr>
          <p:nvPr>
            <p:ph type="title"/>
          </p:nvPr>
        </p:nvSpPr>
        <p:spPr>
          <a:xfrm>
            <a:off x="383540" y="147269"/>
            <a:ext cx="6093460" cy="985205"/>
          </a:xfrm>
          <a:prstGeom prst="rect">
            <a:avLst/>
          </a:prstGeom>
        </p:spPr>
        <p:txBody>
          <a:bodyPr vert="horz" wrap="square" lIns="0" tIns="104139" rIns="0" bIns="0" rtlCol="0">
            <a:spAutoFit/>
          </a:bodyPr>
          <a:lstStyle/>
          <a:p>
            <a:pPr marL="12700" marR="5080">
              <a:lnSpc>
                <a:spcPts val="3600"/>
              </a:lnSpc>
              <a:spcBef>
                <a:spcPts val="819"/>
              </a:spcBef>
            </a:pPr>
            <a:r>
              <a:rPr lang="en-US" sz="2400" spc="-145" dirty="0"/>
              <a:t>Assignment  - Practice  Problem </a:t>
            </a:r>
            <a:r>
              <a:rPr sz="2400" spc="-145" dirty="0" smtClean="0"/>
              <a:t>Analyzing </a:t>
            </a:r>
            <a:r>
              <a:rPr sz="2400" spc="-140" dirty="0"/>
              <a:t>Recursive</a:t>
            </a:r>
            <a:r>
              <a:rPr sz="2400" spc="-585" dirty="0"/>
              <a:t> </a:t>
            </a:r>
            <a:r>
              <a:rPr sz="2400" spc="-145" dirty="0"/>
              <a:t>Algorithms-  </a:t>
            </a:r>
            <a:r>
              <a:rPr sz="2400" spc="-140" dirty="0"/>
              <a:t>Example</a:t>
            </a:r>
            <a:r>
              <a:rPr sz="2400" spc="-245" dirty="0"/>
              <a:t> </a:t>
            </a:r>
            <a:r>
              <a:rPr sz="2400" b="1" spc="-150" dirty="0"/>
              <a:t>3:Exercise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433954"/>
            <a:ext cx="7009130" cy="574040"/>
          </a:xfrm>
          <a:prstGeom prst="rect">
            <a:avLst/>
          </a:prstGeom>
        </p:spPr>
        <p:txBody>
          <a:bodyPr vert="horz" wrap="square" lIns="0" tIns="12700" rIns="0" bIns="0" rtlCol="0">
            <a:spAutoFit/>
          </a:bodyPr>
          <a:lstStyle/>
          <a:p>
            <a:pPr marL="12700">
              <a:lnSpc>
                <a:spcPct val="100000"/>
              </a:lnSpc>
              <a:spcBef>
                <a:spcPts val="100"/>
              </a:spcBef>
            </a:pPr>
            <a:r>
              <a:rPr spc="-140" dirty="0"/>
              <a:t>Solving recurrences </a:t>
            </a:r>
            <a:r>
              <a:rPr dirty="0"/>
              <a:t>:</a:t>
            </a:r>
            <a:r>
              <a:rPr spc="-675" dirty="0"/>
              <a:t> </a:t>
            </a:r>
            <a:r>
              <a:rPr spc="-145" dirty="0"/>
              <a:t>Substitution </a:t>
            </a:r>
            <a:r>
              <a:rPr spc="-135" dirty="0"/>
              <a:t>Method</a:t>
            </a:r>
          </a:p>
        </p:txBody>
      </p:sp>
      <p:sp>
        <p:nvSpPr>
          <p:cNvPr id="3" name="object 3"/>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4" name="object 4"/>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15</a:t>
            </a:r>
            <a:endParaRPr sz="1200">
              <a:latin typeface="Times New Roman"/>
              <a:cs typeface="Times New Roman"/>
            </a:endParaRPr>
          </a:p>
        </p:txBody>
      </p:sp>
      <p:sp>
        <p:nvSpPr>
          <p:cNvPr id="5" name="object 5"/>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292"/>
            <a:ext cx="7676515" cy="1708785"/>
          </a:xfrm>
          <a:prstGeom prst="rect">
            <a:avLst/>
          </a:prstGeom>
        </p:spPr>
        <p:txBody>
          <a:bodyPr vert="horz" wrap="square" lIns="0" tIns="85725" rIns="0" bIns="0" rtlCol="0">
            <a:spAutoFit/>
          </a:bodyPr>
          <a:lstStyle/>
          <a:p>
            <a:pPr marL="12700">
              <a:lnSpc>
                <a:spcPct val="100000"/>
              </a:lnSpc>
              <a:spcBef>
                <a:spcPts val="675"/>
              </a:spcBef>
            </a:pPr>
            <a:r>
              <a:rPr sz="2400" i="1" dirty="0">
                <a:latin typeface="Times New Roman"/>
                <a:cs typeface="Times New Roman"/>
              </a:rPr>
              <a:t>The </a:t>
            </a:r>
            <a:r>
              <a:rPr sz="2400" i="1" spc="-5" dirty="0">
                <a:latin typeface="Times New Roman"/>
                <a:cs typeface="Times New Roman"/>
              </a:rPr>
              <a:t>most </a:t>
            </a:r>
            <a:r>
              <a:rPr sz="2400" i="1" dirty="0">
                <a:latin typeface="Times New Roman"/>
                <a:cs typeface="Times New Roman"/>
              </a:rPr>
              <a:t>general method</a:t>
            </a:r>
            <a:endParaRPr sz="2400">
              <a:latin typeface="Times New Roman"/>
              <a:cs typeface="Times New Roman"/>
            </a:endParaRPr>
          </a:p>
          <a:p>
            <a:pPr marL="355600" indent="-342900">
              <a:lnSpc>
                <a:spcPct val="100000"/>
              </a:lnSpc>
              <a:spcBef>
                <a:spcPts val="580"/>
              </a:spcBef>
              <a:buClr>
                <a:srgbClr val="0F1141"/>
              </a:buClr>
              <a:buFont typeface="Arial"/>
              <a:buChar char="•"/>
              <a:tabLst>
                <a:tab pos="354965" algn="l"/>
                <a:tab pos="355600" algn="l"/>
              </a:tabLst>
            </a:pPr>
            <a:r>
              <a:rPr sz="2400" b="1" i="1" spc="-5" dirty="0">
                <a:latin typeface="Times New Roman"/>
                <a:cs typeface="Times New Roman"/>
              </a:rPr>
              <a:t>Guess </a:t>
            </a:r>
            <a:r>
              <a:rPr sz="2400" dirty="0">
                <a:latin typeface="Times New Roman"/>
                <a:cs typeface="Times New Roman"/>
              </a:rPr>
              <a:t>the </a:t>
            </a:r>
            <a:r>
              <a:rPr sz="2400" spc="-5" dirty="0">
                <a:latin typeface="Times New Roman"/>
                <a:cs typeface="Times New Roman"/>
              </a:rPr>
              <a:t>form </a:t>
            </a:r>
            <a:r>
              <a:rPr sz="2400" dirty="0">
                <a:latin typeface="Times New Roman"/>
                <a:cs typeface="Times New Roman"/>
              </a:rPr>
              <a:t>of the</a:t>
            </a:r>
            <a:r>
              <a:rPr sz="2400" spc="5" dirty="0">
                <a:latin typeface="Times New Roman"/>
                <a:cs typeface="Times New Roman"/>
              </a:rPr>
              <a:t> </a:t>
            </a:r>
            <a:r>
              <a:rPr sz="2400" dirty="0">
                <a:latin typeface="Times New Roman"/>
                <a:cs typeface="Times New Roman"/>
              </a:rPr>
              <a:t>solution.</a:t>
            </a:r>
            <a:endParaRPr sz="2400">
              <a:latin typeface="Times New Roman"/>
              <a:cs typeface="Times New Roman"/>
            </a:endParaRPr>
          </a:p>
          <a:p>
            <a:pPr marL="355600" marR="5080" indent="-342900">
              <a:lnSpc>
                <a:spcPct val="100000"/>
              </a:lnSpc>
              <a:spcBef>
                <a:spcPts val="575"/>
              </a:spcBef>
              <a:buClr>
                <a:srgbClr val="0F1141"/>
              </a:buClr>
              <a:buFont typeface="Arial"/>
              <a:buChar char="•"/>
              <a:tabLst>
                <a:tab pos="354965" algn="l"/>
                <a:tab pos="355600" algn="l"/>
              </a:tabLst>
            </a:pPr>
            <a:r>
              <a:rPr sz="2400" b="1" i="1" spc="-5" dirty="0">
                <a:latin typeface="Times New Roman"/>
                <a:cs typeface="Times New Roman"/>
              </a:rPr>
              <a:t>Use </a:t>
            </a:r>
            <a:r>
              <a:rPr sz="2400" b="1" i="1" dirty="0">
                <a:latin typeface="Times New Roman"/>
                <a:cs typeface="Times New Roman"/>
              </a:rPr>
              <a:t>mathematical induction </a:t>
            </a:r>
            <a:r>
              <a:rPr sz="2400" dirty="0">
                <a:latin typeface="Times New Roman"/>
                <a:cs typeface="Times New Roman"/>
              </a:rPr>
              <a:t>to find the constants and</a:t>
            </a:r>
            <a:r>
              <a:rPr sz="2400" spc="-145" dirty="0">
                <a:latin typeface="Times New Roman"/>
                <a:cs typeface="Times New Roman"/>
              </a:rPr>
              <a:t> </a:t>
            </a:r>
            <a:r>
              <a:rPr sz="2400" spc="-5" dirty="0">
                <a:latin typeface="Times New Roman"/>
                <a:cs typeface="Times New Roman"/>
              </a:rPr>
              <a:t>show  </a:t>
            </a:r>
            <a:r>
              <a:rPr sz="2400" dirty="0">
                <a:latin typeface="Times New Roman"/>
                <a:cs typeface="Times New Roman"/>
              </a:rPr>
              <a:t>that the solution</a:t>
            </a:r>
            <a:r>
              <a:rPr sz="2400" spc="-65" dirty="0">
                <a:latin typeface="Times New Roman"/>
                <a:cs typeface="Times New Roman"/>
              </a:rPr>
              <a:t> </a:t>
            </a:r>
            <a:r>
              <a:rPr sz="2400" spc="-5" dirty="0">
                <a:latin typeface="Times New Roman"/>
                <a:cs typeface="Times New Roman"/>
              </a:rPr>
              <a:t>works.</a:t>
            </a:r>
            <a:endParaRPr sz="2400">
              <a:latin typeface="Times New Roman"/>
              <a:cs typeface="Times New Roman"/>
            </a:endParaRPr>
          </a:p>
        </p:txBody>
      </p:sp>
      <p:sp>
        <p:nvSpPr>
          <p:cNvPr id="5" name="object 5"/>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6" name="object 6"/>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16</a:t>
            </a:r>
            <a:endParaRPr sz="1200">
              <a:latin typeface="Times New Roman"/>
              <a:cs typeface="Times New Roman"/>
            </a:endParaRPr>
          </a:p>
        </p:txBody>
      </p:sp>
      <p:sp>
        <p:nvSpPr>
          <p:cNvPr id="7" name="object 7"/>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
        <p:nvSpPr>
          <p:cNvPr id="3" name="object 3"/>
          <p:cNvSpPr txBox="1"/>
          <p:nvPr/>
        </p:nvSpPr>
        <p:spPr>
          <a:xfrm>
            <a:off x="383540" y="4077411"/>
            <a:ext cx="7805420" cy="757555"/>
          </a:xfrm>
          <a:prstGeom prst="rect">
            <a:avLst/>
          </a:prstGeom>
        </p:spPr>
        <p:txBody>
          <a:bodyPr vert="horz" wrap="square" lIns="0" tIns="12700" rIns="0" bIns="0" rtlCol="0">
            <a:spAutoFit/>
          </a:bodyPr>
          <a:lstStyle/>
          <a:p>
            <a:pPr marL="355600" indent="-342900">
              <a:lnSpc>
                <a:spcPct val="100000"/>
              </a:lnSpc>
              <a:spcBef>
                <a:spcPts val="100"/>
              </a:spcBef>
              <a:buClr>
                <a:srgbClr val="0F1141"/>
              </a:buClr>
              <a:buFont typeface="Arial"/>
              <a:buChar char="•"/>
              <a:tabLst>
                <a:tab pos="354965" algn="l"/>
                <a:tab pos="355600" algn="l"/>
              </a:tabLst>
            </a:pPr>
            <a:r>
              <a:rPr sz="2400" b="1" i="1" spc="-95" dirty="0">
                <a:latin typeface="Times New Roman"/>
                <a:cs typeface="Times New Roman"/>
              </a:rPr>
              <a:t>We </a:t>
            </a:r>
            <a:r>
              <a:rPr sz="2400" b="1" i="1" dirty="0">
                <a:latin typeface="Times New Roman"/>
                <a:cs typeface="Times New Roman"/>
              </a:rPr>
              <a:t>must be able to guess the form of the </a:t>
            </a:r>
            <a:r>
              <a:rPr sz="2400" b="1" i="1" spc="-5" dirty="0">
                <a:latin typeface="Times New Roman"/>
                <a:cs typeface="Times New Roman"/>
              </a:rPr>
              <a:t>answer </a:t>
            </a:r>
            <a:r>
              <a:rPr sz="2400" b="1" i="1" dirty="0">
                <a:latin typeface="Times New Roman"/>
                <a:cs typeface="Times New Roman"/>
              </a:rPr>
              <a:t>in order</a:t>
            </a:r>
            <a:r>
              <a:rPr sz="2400" b="1" i="1" spc="5" dirty="0">
                <a:latin typeface="Times New Roman"/>
                <a:cs typeface="Times New Roman"/>
              </a:rPr>
              <a:t> </a:t>
            </a:r>
            <a:r>
              <a:rPr sz="2400" b="1" i="1" dirty="0">
                <a:latin typeface="Times New Roman"/>
                <a:cs typeface="Times New Roman"/>
              </a:rPr>
              <a:t>to</a:t>
            </a:r>
            <a:endParaRPr sz="2400">
              <a:latin typeface="Times New Roman"/>
              <a:cs typeface="Times New Roman"/>
            </a:endParaRPr>
          </a:p>
          <a:p>
            <a:pPr marL="355600">
              <a:lnSpc>
                <a:spcPct val="100000"/>
              </a:lnSpc>
            </a:pPr>
            <a:r>
              <a:rPr sz="2400" b="1" i="1" dirty="0">
                <a:latin typeface="Times New Roman"/>
                <a:cs typeface="Times New Roman"/>
              </a:rPr>
              <a:t>apply</a:t>
            </a:r>
            <a:r>
              <a:rPr sz="2400" b="1" i="1" spc="-100" dirty="0">
                <a:latin typeface="Times New Roman"/>
                <a:cs typeface="Times New Roman"/>
              </a:rPr>
              <a:t> </a:t>
            </a:r>
            <a:r>
              <a:rPr sz="2400" b="1" i="1" dirty="0">
                <a:latin typeface="Times New Roman"/>
                <a:cs typeface="Times New Roman"/>
              </a:rPr>
              <a:t>it.</a:t>
            </a:r>
            <a:endParaRPr sz="2400">
              <a:latin typeface="Times New Roman"/>
              <a:cs typeface="Times New Roman"/>
            </a:endParaRPr>
          </a:p>
        </p:txBody>
      </p:sp>
      <p:sp>
        <p:nvSpPr>
          <p:cNvPr id="4" name="object 4"/>
          <p:cNvSpPr txBox="1">
            <a:spLocks noGrp="1"/>
          </p:cNvSpPr>
          <p:nvPr>
            <p:ph type="title"/>
          </p:nvPr>
        </p:nvSpPr>
        <p:spPr>
          <a:xfrm>
            <a:off x="383540" y="224993"/>
            <a:ext cx="5940425" cy="502061"/>
          </a:xfrm>
          <a:prstGeom prst="rect">
            <a:avLst/>
          </a:prstGeom>
        </p:spPr>
        <p:txBody>
          <a:bodyPr vert="horz" wrap="square" lIns="0" tIns="40005" rIns="0" bIns="0" rtlCol="0">
            <a:spAutoFit/>
          </a:bodyPr>
          <a:lstStyle/>
          <a:p>
            <a:pPr marL="12700" marR="5080">
              <a:lnSpc>
                <a:spcPts val="3600"/>
              </a:lnSpc>
              <a:spcBef>
                <a:spcPts val="315"/>
              </a:spcBef>
            </a:pPr>
            <a:r>
              <a:rPr sz="3100" spc="-130" dirty="0"/>
              <a:t>Solving</a:t>
            </a:r>
            <a:r>
              <a:rPr sz="3100" spc="-330" dirty="0"/>
              <a:t> </a:t>
            </a:r>
            <a:r>
              <a:rPr sz="3100" spc="-135" dirty="0"/>
              <a:t>recurrences</a:t>
            </a:r>
            <a:r>
              <a:rPr sz="3100" spc="-335" dirty="0"/>
              <a:t> </a:t>
            </a:r>
            <a:r>
              <a:rPr sz="3100" spc="-5" dirty="0"/>
              <a:t>:</a:t>
            </a:r>
            <a:r>
              <a:rPr sz="3100" spc="-315" dirty="0"/>
              <a:t> </a:t>
            </a:r>
            <a:r>
              <a:rPr sz="3100" spc="-140"/>
              <a:t>Substitution</a:t>
            </a:r>
            <a:r>
              <a:rPr sz="3100" spc="-345"/>
              <a:t> </a:t>
            </a:r>
            <a:r>
              <a:rPr sz="3100" spc="-125" smtClean="0"/>
              <a:t>Metho</a:t>
            </a:r>
            <a:endParaRPr sz="31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5" name="object 5"/>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17</a:t>
            </a:r>
            <a:endParaRPr sz="1200">
              <a:latin typeface="Times New Roman"/>
              <a:cs typeface="Times New Roman"/>
            </a:endParaRPr>
          </a:p>
        </p:txBody>
      </p:sp>
      <p:sp>
        <p:nvSpPr>
          <p:cNvPr id="6" name="object 6"/>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
        <p:nvSpPr>
          <p:cNvPr id="3" name="object 3"/>
          <p:cNvSpPr txBox="1">
            <a:spLocks noGrp="1"/>
          </p:cNvSpPr>
          <p:nvPr>
            <p:ph type="title"/>
          </p:nvPr>
        </p:nvSpPr>
        <p:spPr>
          <a:xfrm>
            <a:off x="383540" y="224993"/>
            <a:ext cx="5940425" cy="502061"/>
          </a:xfrm>
          <a:prstGeom prst="rect">
            <a:avLst/>
          </a:prstGeom>
        </p:spPr>
        <p:txBody>
          <a:bodyPr vert="horz" wrap="square" lIns="0" tIns="40005" rIns="0" bIns="0" rtlCol="0">
            <a:spAutoFit/>
          </a:bodyPr>
          <a:lstStyle/>
          <a:p>
            <a:pPr marL="12700" marR="5080">
              <a:lnSpc>
                <a:spcPts val="3600"/>
              </a:lnSpc>
              <a:spcBef>
                <a:spcPts val="315"/>
              </a:spcBef>
            </a:pPr>
            <a:r>
              <a:rPr sz="3100" spc="-130" dirty="0"/>
              <a:t>Solving</a:t>
            </a:r>
            <a:r>
              <a:rPr sz="3100" spc="-330" dirty="0"/>
              <a:t> </a:t>
            </a:r>
            <a:r>
              <a:rPr sz="3100" spc="-135" dirty="0"/>
              <a:t>recurrences</a:t>
            </a:r>
            <a:r>
              <a:rPr sz="3100" spc="-335" dirty="0"/>
              <a:t> </a:t>
            </a:r>
            <a:r>
              <a:rPr sz="3100" spc="-5" dirty="0"/>
              <a:t>:</a:t>
            </a:r>
            <a:r>
              <a:rPr sz="3100" spc="-315" dirty="0"/>
              <a:t> </a:t>
            </a:r>
            <a:r>
              <a:rPr sz="3100" spc="-140"/>
              <a:t>Substitution</a:t>
            </a:r>
            <a:r>
              <a:rPr sz="3100" spc="-345"/>
              <a:t> </a:t>
            </a:r>
            <a:r>
              <a:rPr sz="3100" spc="-125" smtClean="0"/>
              <a:t>Method</a:t>
            </a:r>
            <a:endParaRPr sz="31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05743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B9100-72EF-D14C-B3AB-BBDE9D22A24F}"/>
              </a:ext>
            </a:extLst>
          </p:cNvPr>
          <p:cNvSpPr>
            <a:spLocks noGrp="1"/>
          </p:cNvSpPr>
          <p:nvPr>
            <p:ph sz="quarter" idx="10"/>
          </p:nvPr>
        </p:nvSpPr>
        <p:spPr/>
        <p:txBody>
          <a:bodyPr/>
          <a:lstStyle/>
          <a:p>
            <a:r>
              <a:rPr lang="en-US" dirty="0" smtClean="0">
                <a:latin typeface="Times New Roman" panose="02020603050405020304" pitchFamily="18" charset="0"/>
                <a:cs typeface="Times New Roman" panose="02020603050405020304" pitchFamily="18" charset="0"/>
              </a:rPr>
              <a:t>Assignment Practice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Problem-2</a:t>
            </a:r>
            <a:endParaRPr lang="en-US" dirty="0"/>
          </a:p>
        </p:txBody>
      </p:sp>
      <p:sp>
        <p:nvSpPr>
          <p:cNvPr id="5" name="Slide Number Placeholder 4">
            <a:extLst>
              <a:ext uri="{FF2B5EF4-FFF2-40B4-BE49-F238E27FC236}">
                <a16:creationId xmlns:a16="http://schemas.microsoft.com/office/drawing/2014/main" id="{2669485B-CD37-C748-B5DD-E9622DB84E36}"/>
              </a:ext>
            </a:extLst>
          </p:cNvPr>
          <p:cNvSpPr>
            <a:spLocks noGrp="1"/>
          </p:cNvSpPr>
          <p:nvPr>
            <p:ph type="sldNum" sz="quarter" idx="14"/>
          </p:nvPr>
        </p:nvSpPr>
        <p:spPr/>
        <p:txBody>
          <a:bodyPr/>
          <a:lstStyle/>
          <a:p>
            <a:fld id="{BC8D7E44-7D4F-4942-A8C9-2DF6BF8399E8}" type="slidenum">
              <a:rPr lang="en-US" smtClean="0"/>
              <a:pPr/>
              <a:t>35</a:t>
            </a:fld>
            <a:endParaRPr 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863AC07-6D22-A24D-B5B2-D1E461EE579C}"/>
                  </a:ext>
                </a:extLst>
              </p:cNvPr>
              <p:cNvSpPr>
                <a:spLocks noGrp="1"/>
              </p:cNvSpPr>
              <p:nvPr>
                <p:ph idx="1"/>
              </p:nvPr>
            </p:nvSpPr>
            <p:spPr>
              <a:xfrm>
                <a:off x="457200" y="1600202"/>
                <a:ext cx="8229600" cy="452596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Find the complexity of the recurrence: </a:t>
                </a:r>
              </a:p>
              <a:p>
                <a:pPr marL="0" indent="0">
                  <a:buNone/>
                </a:pPr>
                <a:r>
                  <a:rPr lang="en-US" sz="2000" dirty="0">
                    <a:latin typeface="Times New Roman" panose="02020603050405020304" pitchFamily="18" charset="0"/>
                    <a:cs typeface="Times New Roman" panose="02020603050405020304" pitchFamily="18" charset="0"/>
                  </a:rPr>
                  <a:t>T(n) = </a:t>
                </a:r>
                <a14:m>
                  <m:oMath xmlns:m="http://schemas.openxmlformats.org/officeDocument/2006/math">
                    <m:d>
                      <m:dPr>
                        <m:begChr m:val="{"/>
                        <m:endChr m:val=""/>
                        <m:ctrlPr>
                          <a:rPr lang="en-US" sz="2000" i="1" smtClean="0">
                            <a:latin typeface="Cambria Math" panose="02040503050406030204" pitchFamily="18" charset="0"/>
                            <a:cs typeface="Times New Roman" panose="02020603050405020304" pitchFamily="18" charset="0"/>
                          </a:rPr>
                        </m:ctrlPr>
                      </m:dPr>
                      <m:e>
                        <m:eqArr>
                          <m:eqArrPr>
                            <m:ctrlPr>
                              <a:rPr lang="en-US" sz="2000" i="1" smtClean="0">
                                <a:latin typeface="Cambria Math" panose="02040503050406030204" pitchFamily="18" charset="0"/>
                                <a:cs typeface="Times New Roman" panose="02020603050405020304" pitchFamily="18" charset="0"/>
                              </a:rPr>
                            </m:ctrlPr>
                          </m:eqArrPr>
                          <m:e>
                            <m:r>
                              <a:rPr lang="en-US" sz="2000" b="0" i="1" smtClean="0">
                                <a:latin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cs typeface="Times New Roman" panose="02020603050405020304" pitchFamily="18" charset="0"/>
                              </a:rPr>
                              <m:t>𝑇</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𝑛</m:t>
                                </m:r>
                                <m:r>
                                  <a:rPr lang="en-US" sz="2000" b="0" i="1" smtClean="0">
                                    <a:latin typeface="Cambria Math" panose="02040503050406030204" pitchFamily="18" charset="0"/>
                                    <a:cs typeface="Times New Roman" panose="02020603050405020304" pitchFamily="18" charset="0"/>
                                  </a:rPr>
                                  <m:t>−1</m:t>
                                </m:r>
                              </m:e>
                            </m:d>
                            <m:r>
                              <a:rPr lang="en-US" sz="2000" b="0" i="1" smtClean="0">
                                <a:latin typeface="Cambria Math" panose="02040503050406030204" pitchFamily="18" charset="0"/>
                                <a:cs typeface="Times New Roman" panose="02020603050405020304" pitchFamily="18" charset="0"/>
                              </a:rPr>
                              <m:t>−1, </m:t>
                            </m:r>
                            <m:r>
                              <a:rPr lang="en-US" sz="2000" b="0" i="1" smtClean="0">
                                <a:latin typeface="Cambria Math" panose="02040503050406030204" pitchFamily="18" charset="0"/>
                                <a:cs typeface="Times New Roman" panose="02020603050405020304" pitchFamily="18" charset="0"/>
                              </a:rPr>
                              <m:t>𝑖𝑓</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𝑛</m:t>
                            </m:r>
                            <m:r>
                              <a:rPr lang="en-US" sz="2000" b="0" i="1" smtClean="0">
                                <a:latin typeface="Cambria Math" panose="02040503050406030204" pitchFamily="18" charset="0"/>
                                <a:cs typeface="Times New Roman" panose="02020603050405020304" pitchFamily="18" charset="0"/>
                              </a:rPr>
                              <m:t>&gt;0,</m:t>
                            </m:r>
                          </m:e>
                          <m:e>
                            <m:r>
                              <a:rPr lang="en-US" sz="2000" b="0" i="1" smtClean="0">
                                <a:latin typeface="Cambria Math" panose="02040503050406030204" pitchFamily="18" charset="0"/>
                                <a:cs typeface="Times New Roman" panose="02020603050405020304" pitchFamily="18" charset="0"/>
                              </a:rPr>
                              <m:t>1, </m:t>
                            </m:r>
                            <m:r>
                              <a:rPr lang="en-US" sz="2000" b="0" i="1" smtClean="0">
                                <a:latin typeface="Cambria Math" panose="02040503050406030204" pitchFamily="18" charset="0"/>
                                <a:cs typeface="Times New Roman" panose="02020603050405020304" pitchFamily="18" charset="0"/>
                              </a:rPr>
                              <m:t>𝑜𝑡h𝑒𝑟𝑤𝑖𝑠𝑒</m:t>
                            </m:r>
                          </m:e>
                        </m:eqArr>
                      </m:e>
                    </m:d>
                  </m:oMath>
                </a14:m>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Sol: let us try solving this function with substitution </a:t>
                </a:r>
              </a:p>
              <a:p>
                <a:pPr marL="0" indent="0">
                  <a:buNone/>
                </a:pPr>
                <a:r>
                  <a:rPr lang="en-US" sz="2000" dirty="0">
                    <a:latin typeface="Times New Roman" panose="02020603050405020304" pitchFamily="18" charset="0"/>
                    <a:cs typeface="Times New Roman" panose="02020603050405020304" pitchFamily="18" charset="0"/>
                  </a:rPr>
                  <a:t>T(n) = 2T(n-1)-1</a:t>
                </a:r>
              </a:p>
              <a:p>
                <a:pPr marL="0" indent="0">
                  <a:buNone/>
                </a:pPr>
                <a:r>
                  <a:rPr lang="en-US" sz="2000" dirty="0">
                    <a:latin typeface="Times New Roman" panose="02020603050405020304" pitchFamily="18" charset="0"/>
                    <a:cs typeface="Times New Roman" panose="02020603050405020304" pitchFamily="18" charset="0"/>
                  </a:rPr>
                  <a:t>T(n) = 2(2T(n-2)-1)-1= 2</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T(n-2)-2-1</a:t>
                </a:r>
              </a:p>
              <a:p>
                <a:pPr marL="0" indent="0">
                  <a:buNone/>
                </a:pPr>
                <a:r>
                  <a:rPr lang="en-US" sz="2000" dirty="0">
                    <a:latin typeface="Times New Roman" panose="02020603050405020304" pitchFamily="18" charset="0"/>
                    <a:cs typeface="Times New Roman" panose="02020603050405020304" pitchFamily="18" charset="0"/>
                  </a:rPr>
                  <a:t>T(n) = 2</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[2T(n-3)-1]-2-1 =2</a:t>
                </a:r>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T(n-3)-2</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0</a:t>
                </a:r>
              </a:p>
              <a:p>
                <a:pPr marL="0" indent="0">
                  <a:buNone/>
                </a:pPr>
                <a:r>
                  <a:rPr lang="en-US" sz="2000" dirty="0">
                    <a:latin typeface="Times New Roman" panose="02020603050405020304" pitchFamily="18" charset="0"/>
                    <a:cs typeface="Times New Roman" panose="02020603050405020304" pitchFamily="18" charset="0"/>
                  </a:rPr>
                  <a:t>T(n) = 2</a:t>
                </a:r>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[2T(n-4)-1]-2</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2</a:t>
                </a:r>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T(n-4)-2</a:t>
                </a:r>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- 2</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T(n) = 2</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T(n-n)-2</a:t>
                </a:r>
                <a:r>
                  <a:rPr lang="en-US" sz="2000" baseline="30000" dirty="0">
                    <a:latin typeface="Times New Roman" panose="02020603050405020304" pitchFamily="18" charset="0"/>
                    <a:cs typeface="Times New Roman" panose="02020603050405020304" pitchFamily="18" charset="0"/>
                  </a:rPr>
                  <a:t>n-1</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n-2</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n-3</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0</a:t>
                </a:r>
              </a:p>
              <a:p>
                <a:pPr marL="0" indent="0">
                  <a:buNone/>
                </a:pPr>
                <a:r>
                  <a:rPr lang="en-US" sz="2000" dirty="0">
                    <a:latin typeface="Times New Roman" panose="02020603050405020304" pitchFamily="18" charset="0"/>
                    <a:cs typeface="Times New Roman" panose="02020603050405020304" pitchFamily="18" charset="0"/>
                  </a:rPr>
                  <a:t>T(n) = 2</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-1) [Note: 2</a:t>
                </a:r>
                <a:r>
                  <a:rPr lang="en-US" sz="2000" baseline="30000" dirty="0">
                    <a:latin typeface="Times New Roman" panose="02020603050405020304" pitchFamily="18" charset="0"/>
                    <a:cs typeface="Times New Roman" panose="02020603050405020304" pitchFamily="18" charset="0"/>
                  </a:rPr>
                  <a:t>n-1</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n-2</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n-3</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0 </a:t>
                </a:r>
                <a:r>
                  <a:rPr lang="en-US" sz="2000" dirty="0">
                    <a:latin typeface="Times New Roman" panose="02020603050405020304" pitchFamily="18" charset="0"/>
                    <a:cs typeface="Times New Roman" panose="02020603050405020304" pitchFamily="18" charset="0"/>
                  </a:rPr>
                  <a:t> = 2</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-1]</a:t>
                </a:r>
              </a:p>
              <a:p>
                <a:pPr marL="0" indent="0">
                  <a:buNone/>
                </a:pPr>
                <a:r>
                  <a:rPr lang="en-US" sz="2000" dirty="0">
                    <a:latin typeface="Times New Roman" panose="02020603050405020304" pitchFamily="18" charset="0"/>
                    <a:cs typeface="Times New Roman" panose="02020603050405020304" pitchFamily="18" charset="0"/>
                  </a:rPr>
                  <a:t>T(n) =1.</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xmlns="" xmlns:a14="http://schemas.microsoft.com/office/drawing/2010/main" id="{1863AC07-6D22-A24D-B5B2-D1E461EE579C}"/>
                  </a:ext>
                </a:extLst>
              </p:cNvPr>
              <p:cNvSpPr>
                <a:spLocks noGrp="1" noRot="1" noChangeAspect="1" noMove="1" noResize="1" noEditPoints="1" noAdjustHandles="1" noChangeArrowheads="1" noChangeShapeType="1" noTextEdit="1"/>
              </p:cNvSpPr>
              <p:nvPr>
                <p:ph idx="1"/>
              </p:nvPr>
            </p:nvSpPr>
            <p:spPr>
              <a:xfrm>
                <a:off x="457200" y="1600200"/>
                <a:ext cx="8229600" cy="4525963"/>
              </a:xfrm>
              <a:blipFill>
                <a:blip r:embed="rId2"/>
                <a:stretch>
                  <a:fillRect l="-5864" t="-23810"/>
                </a:stretch>
              </a:blipFill>
            </p:spPr>
            <p:txBody>
              <a:bodyPr/>
              <a:lstStyle/>
              <a:p>
                <a:r>
                  <a:rPr lang="en-US">
                    <a:noFill/>
                  </a:rPr>
                  <a:t> </a:t>
                </a:r>
              </a:p>
            </p:txBody>
          </p:sp>
        </mc:Fallback>
      </mc:AlternateContent>
    </p:spTree>
    <p:extLst>
      <p:ext uri="{BB962C8B-B14F-4D97-AF65-F5344CB8AC3E}">
        <p14:creationId xmlns:p14="http://schemas.microsoft.com/office/powerpoint/2010/main" val="118866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charRg st="2" end="2"/>
                                            </p:txEl>
                                          </p:spTgt>
                                        </p:tgtEl>
                                        <p:attrNameLst>
                                          <p:attrName>style.visibility</p:attrName>
                                        </p:attrNameLst>
                                      </p:cBhvr>
                                      <p:to>
                                        <p:strVal val="visible"/>
                                      </p:to>
                                    </p:set>
                                    <p:anim calcmode="lin" valueType="num">
                                      <p:cBhvr additive="base">
                                        <p:cTn id="7" dur="500" fill="hold"/>
                                        <p:tgtEl>
                                          <p:spTgt spid="6">
                                            <p:txEl>
                                              <p:char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charRg st="2" end="2"/>
                                            </p:txEl>
                                          </p:spTgt>
                                        </p:tgtEl>
                                        <p:attrNameLst>
                                          <p:attrName>style.visibility</p:attrName>
                                        </p:attrNameLst>
                                      </p:cBhvr>
                                      <p:to>
                                        <p:strVal val="visible"/>
                                      </p:to>
                                    </p:set>
                                    <p:anim calcmode="lin" valueType="num">
                                      <p:cBhvr additive="base">
                                        <p:cTn id="13" dur="500" fill="hold"/>
                                        <p:tgtEl>
                                          <p:spTgt spid="6">
                                            <p:txEl>
                                              <p:char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charRg st="2" end="2"/>
                                            </p:txEl>
                                          </p:spTgt>
                                        </p:tgtEl>
                                        <p:attrNameLst>
                                          <p:attrName>style.visibility</p:attrName>
                                        </p:attrNameLst>
                                      </p:cBhvr>
                                      <p:to>
                                        <p:strVal val="visible"/>
                                      </p:to>
                                    </p:set>
                                    <p:anim calcmode="lin" valueType="num">
                                      <p:cBhvr additive="base">
                                        <p:cTn id="19" dur="500" fill="hold"/>
                                        <p:tgtEl>
                                          <p:spTgt spid="6">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charRg st="2" end="2"/>
                                            </p:txEl>
                                          </p:spTgt>
                                        </p:tgtEl>
                                        <p:attrNameLst>
                                          <p:attrName>style.visibility</p:attrName>
                                        </p:attrNameLst>
                                      </p:cBhvr>
                                      <p:to>
                                        <p:strVal val="visible"/>
                                      </p:to>
                                    </p:set>
                                    <p:anim calcmode="lin" valueType="num">
                                      <p:cBhvr additive="base">
                                        <p:cTn id="25" dur="500" fill="hold"/>
                                        <p:tgtEl>
                                          <p:spTgt spid="6">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charRg st="2" end="2"/>
                                            </p:txEl>
                                          </p:spTgt>
                                        </p:tgtEl>
                                        <p:attrNameLst>
                                          <p:attrName>style.visibility</p:attrName>
                                        </p:attrNameLst>
                                      </p:cBhvr>
                                      <p:to>
                                        <p:strVal val="visible"/>
                                      </p:to>
                                    </p:set>
                                    <p:anim calcmode="lin" valueType="num">
                                      <p:cBhvr additive="base">
                                        <p:cTn id="31" dur="500" fill="hold"/>
                                        <p:tgtEl>
                                          <p:spTgt spid="6">
                                            <p:txEl>
                                              <p:char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charRg st="2" end="2"/>
                                            </p:txEl>
                                          </p:spTgt>
                                        </p:tgtEl>
                                        <p:attrNameLst>
                                          <p:attrName>style.visibility</p:attrName>
                                        </p:attrNameLst>
                                      </p:cBhvr>
                                      <p:to>
                                        <p:strVal val="visible"/>
                                      </p:to>
                                    </p:set>
                                    <p:anim calcmode="lin" valueType="num">
                                      <p:cBhvr additive="base">
                                        <p:cTn id="37" dur="500" fill="hold"/>
                                        <p:tgtEl>
                                          <p:spTgt spid="6">
                                            <p:txEl>
                                              <p:char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charRg st="2" end="2"/>
                                            </p:txEl>
                                          </p:spTgt>
                                        </p:tgtEl>
                                        <p:attrNameLst>
                                          <p:attrName>style.visibility</p:attrName>
                                        </p:attrNameLst>
                                      </p:cBhvr>
                                      <p:to>
                                        <p:strVal val="visible"/>
                                      </p:to>
                                    </p:set>
                                    <p:anim calcmode="lin" valueType="num">
                                      <p:cBhvr additive="base">
                                        <p:cTn id="43" dur="500" fill="hold"/>
                                        <p:tgtEl>
                                          <p:spTgt spid="6">
                                            <p:txEl>
                                              <p:char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charRg st="2" end="2"/>
                                            </p:txEl>
                                          </p:spTgt>
                                        </p:tgtEl>
                                        <p:attrNameLst>
                                          <p:attrName>style.visibility</p:attrName>
                                        </p:attrNameLst>
                                      </p:cBhvr>
                                      <p:to>
                                        <p:strVal val="visible"/>
                                      </p:to>
                                    </p:set>
                                    <p:anim calcmode="lin" valueType="num">
                                      <p:cBhvr additive="base">
                                        <p:cTn id="49" dur="500" fill="hold"/>
                                        <p:tgtEl>
                                          <p:spTgt spid="6">
                                            <p:txEl>
                                              <p:char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99705"/>
            <a:ext cx="5181600" cy="625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25145"/>
            <a:ext cx="3684727" cy="461665"/>
          </a:xfrm>
          <a:prstGeom prst="rect">
            <a:avLst/>
          </a:prstGeom>
        </p:spPr>
        <p:txBody>
          <a:bodyPr wrap="none">
            <a:spAutoFit/>
          </a:bodyPr>
          <a:lstStyle/>
          <a:p>
            <a:r>
              <a:rPr lang="en-US" sz="2400" b="1" spc="-145" dirty="0">
                <a:solidFill>
                  <a:srgbClr val="FF0000"/>
                </a:solidFill>
              </a:rPr>
              <a:t>Assignment  - Practice  Problem </a:t>
            </a:r>
            <a:endParaRPr lang="en-US" sz="2400" b="1" dirty="0">
              <a:solidFill>
                <a:srgbClr val="FF0000"/>
              </a:solidFill>
            </a:endParaRPr>
          </a:p>
        </p:txBody>
      </p:sp>
    </p:spTree>
    <p:extLst>
      <p:ext uri="{BB962C8B-B14F-4D97-AF65-F5344CB8AC3E}">
        <p14:creationId xmlns:p14="http://schemas.microsoft.com/office/powerpoint/2010/main" val="6628206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5622324"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2703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8"/>
            <a:ext cx="8229600" cy="4525962"/>
          </a:xfrm>
        </p:spPr>
        <p:txBody>
          <a:bodyPr/>
          <a:lstStyle/>
          <a:p>
            <a:pPr>
              <a:lnSpc>
                <a:spcPct val="95000"/>
              </a:lnSpc>
              <a:spcBef>
                <a:spcPct val="35000"/>
              </a:spcBef>
              <a:defRPr/>
            </a:pPr>
            <a:r>
              <a:rPr lang="en-US" dirty="0" smtClean="0"/>
              <a:t>The master method applies to recurrences of the form</a:t>
            </a:r>
          </a:p>
          <a:p>
            <a:pPr marL="0" indent="0" algn="ctr">
              <a:lnSpc>
                <a:spcPct val="95000"/>
              </a:lnSpc>
              <a:spcBef>
                <a:spcPct val="35000"/>
              </a:spcBef>
              <a:buFont typeface="Arial" pitchFamily="34" charset="0"/>
              <a:buNone/>
              <a:defRPr/>
            </a:pPr>
            <a:r>
              <a:rPr lang="en-US" i="1" dirty="0" smtClean="0"/>
              <a:t>T</a:t>
            </a:r>
            <a:r>
              <a:rPr lang="en-US" dirty="0" smtClean="0"/>
              <a:t>(</a:t>
            </a:r>
            <a:r>
              <a:rPr lang="en-US" i="1" dirty="0" smtClean="0"/>
              <a:t>n</a:t>
            </a:r>
            <a:r>
              <a:rPr lang="en-US" dirty="0" smtClean="0"/>
              <a:t>) = </a:t>
            </a:r>
            <a:r>
              <a:rPr lang="en-US" i="1" dirty="0" smtClean="0"/>
              <a:t>a</a:t>
            </a:r>
            <a:r>
              <a:rPr lang="en-US" sz="1400" i="1" dirty="0" smtClean="0"/>
              <a:t> </a:t>
            </a:r>
            <a:r>
              <a:rPr lang="en-US" i="1" dirty="0" smtClean="0"/>
              <a:t>T</a:t>
            </a:r>
            <a:r>
              <a:rPr lang="en-US" dirty="0" smtClean="0"/>
              <a:t>(</a:t>
            </a:r>
            <a:r>
              <a:rPr lang="en-US" i="1" dirty="0" smtClean="0"/>
              <a:t>n</a:t>
            </a:r>
            <a:r>
              <a:rPr lang="en-US" dirty="0" smtClean="0"/>
              <a:t>/</a:t>
            </a:r>
            <a:r>
              <a:rPr lang="en-US" i="1" dirty="0" smtClean="0"/>
              <a:t>b</a:t>
            </a:r>
            <a:r>
              <a:rPr lang="en-US" dirty="0" smtClean="0"/>
              <a:t>) + </a:t>
            </a:r>
            <a:r>
              <a:rPr lang="en-US" i="1" dirty="0" smtClean="0"/>
              <a:t>f</a:t>
            </a:r>
            <a:r>
              <a:rPr lang="en-US" sz="1400" i="1" dirty="0" smtClean="0"/>
              <a:t> </a:t>
            </a:r>
            <a:r>
              <a:rPr lang="en-US" dirty="0" smtClean="0"/>
              <a:t>(</a:t>
            </a:r>
            <a:r>
              <a:rPr lang="en-US" i="1" dirty="0" smtClean="0"/>
              <a:t>n</a:t>
            </a:r>
            <a:r>
              <a:rPr lang="en-US" dirty="0" smtClean="0"/>
              <a:t>) , </a:t>
            </a:r>
          </a:p>
          <a:p>
            <a:pPr>
              <a:lnSpc>
                <a:spcPct val="95000"/>
              </a:lnSpc>
              <a:spcBef>
                <a:spcPct val="35000"/>
              </a:spcBef>
              <a:defRPr/>
            </a:pPr>
            <a:r>
              <a:rPr lang="en-US" dirty="0" smtClean="0"/>
              <a:t>where </a:t>
            </a:r>
            <a:r>
              <a:rPr lang="en-US" i="1" dirty="0" smtClean="0"/>
              <a:t>a</a:t>
            </a:r>
            <a:r>
              <a:rPr lang="en-US" dirty="0" smtClean="0"/>
              <a:t> </a:t>
            </a:r>
            <a:r>
              <a:rPr lang="en-US" dirty="0" smtClean="0">
                <a:latin typeface="Symbol" pitchFamily="18" charset="2"/>
              </a:rPr>
              <a:t>³</a:t>
            </a:r>
            <a:r>
              <a:rPr lang="en-US" dirty="0" smtClean="0"/>
              <a:t> 1, </a:t>
            </a:r>
            <a:r>
              <a:rPr lang="en-US" i="1" dirty="0" smtClean="0"/>
              <a:t>b</a:t>
            </a:r>
            <a:r>
              <a:rPr lang="en-US" dirty="0" smtClean="0"/>
              <a:t> &gt; 1, and </a:t>
            </a:r>
            <a:r>
              <a:rPr lang="en-US" sz="1400" dirty="0" smtClean="0"/>
              <a:t> </a:t>
            </a:r>
            <a:r>
              <a:rPr lang="en-US" i="1" dirty="0" smtClean="0"/>
              <a:t>f</a:t>
            </a:r>
            <a:r>
              <a:rPr lang="en-US" sz="1400" dirty="0" smtClean="0"/>
              <a:t> </a:t>
            </a:r>
            <a:r>
              <a:rPr lang="en-US" dirty="0" smtClean="0"/>
              <a:t> is asymptotically positive.</a:t>
            </a:r>
          </a:p>
          <a:p>
            <a:pPr>
              <a:lnSpc>
                <a:spcPct val="95000"/>
              </a:lnSpc>
              <a:spcBef>
                <a:spcPct val="35000"/>
              </a:spcBef>
              <a:defRPr/>
            </a:pPr>
            <a:r>
              <a:rPr lang="en-US" dirty="0" smtClean="0"/>
              <a:t>(f(n)&gt;0 for n&gt;=n0)</a:t>
            </a:r>
          </a:p>
          <a:p>
            <a:pPr marL="0" indent="0">
              <a:buFont typeface="Arial" pitchFamily="34" charset="0"/>
              <a:buNone/>
              <a:defRPr/>
            </a:pPr>
            <a:endParaRPr lang="en-IN" dirty="0"/>
          </a:p>
        </p:txBody>
      </p:sp>
      <p:sp>
        <p:nvSpPr>
          <p:cNvPr id="3" name="Content Placeholder 2"/>
          <p:cNvSpPr>
            <a:spLocks noGrp="1"/>
          </p:cNvSpPr>
          <p:nvPr>
            <p:ph sz="quarter" idx="10"/>
          </p:nvPr>
        </p:nvSpPr>
        <p:spPr/>
        <p:txBody>
          <a:bodyPr/>
          <a:lstStyle/>
          <a:p>
            <a:pPr>
              <a:buFont typeface="Arial" panose="020B0604020202020204" pitchFamily="34" charset="0"/>
              <a:buNone/>
              <a:defRPr/>
            </a:pPr>
            <a:r>
              <a:rPr lang="en-IN" dirty="0" smtClean="0"/>
              <a:t>Solving recurrences: Master method</a:t>
            </a:r>
          </a:p>
        </p:txBody>
      </p:sp>
      <p:sp>
        <p:nvSpPr>
          <p:cNvPr id="53252" name="Slide Number Placeholder 3"/>
          <p:cNvSpPr>
            <a:spLocks noGrp="1"/>
          </p:cNvSpPr>
          <p:nvPr>
            <p:ph type="sldNum" sz="quarter" idx="13"/>
          </p:nvPr>
        </p:nvSpPr>
        <p:spPr bwMode="auto">
          <a:noFill/>
          <a:ln>
            <a:miter lim="800000"/>
            <a:headEnd/>
            <a:tailEnd/>
          </a:ln>
        </p:spPr>
        <p:txBody>
          <a:bodyPr/>
          <a:lstStyle/>
          <a:p>
            <a:r>
              <a:rPr lang="en-US" altLang="en-US"/>
              <a:t> Page </a:t>
            </a:r>
            <a:fld id="{E444E8B1-593F-4C15-A2C6-E32680634FC6}" type="slidenum">
              <a:rPr lang="en-US" altLang="en-US"/>
              <a:pPr/>
              <a:t>38</a:t>
            </a:fld>
            <a:endParaRPr lang="en-US" altLang="en-US"/>
          </a:p>
        </p:txBody>
      </p:sp>
      <p:sp>
        <p:nvSpPr>
          <p:cNvPr id="4" name="Date Placeholder 3"/>
          <p:cNvSpPr>
            <a:spLocks noGrp="1"/>
          </p:cNvSpPr>
          <p:nvPr>
            <p:ph type="dt" sz="quarter" idx="11"/>
          </p:nvPr>
        </p:nvSpPr>
        <p:spPr/>
        <p:txBody>
          <a:bodyPr/>
          <a:lstStyle/>
          <a:p>
            <a:pPr>
              <a:defRPr/>
            </a:pPr>
            <a:fld id="{7C1F774A-0E59-4F6A-94D1-C3D58933E670}" type="datetime1">
              <a:rPr lang="en-US"/>
              <a:pPr>
                <a:defRPr/>
              </a:pPr>
              <a:t>10/24/2021</a:t>
            </a:fld>
            <a:endParaRPr lang="en-US"/>
          </a:p>
        </p:txBody>
      </p:sp>
      <p:sp>
        <p:nvSpPr>
          <p:cNvPr id="53254" name="Footer Placeholder 4"/>
          <p:cNvSpPr>
            <a:spLocks noGrp="1"/>
          </p:cNvSpPr>
          <p:nvPr>
            <p:ph type="ftr"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altLang="en-US" smtClean="0">
                <a:latin typeface="Arial" charset="0"/>
                <a:cs typeface="Arial" charset="0"/>
              </a:rPr>
              <a:t>Data Structures and Algorithms Design</a:t>
            </a:r>
            <a:endParaRPr lang="en-US" altLang="en-US" smtClean="0">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itle 1"/>
          <p:cNvSpPr>
            <a:spLocks noGrp="1"/>
          </p:cNvSpPr>
          <p:nvPr>
            <p:ph type="title"/>
          </p:nvPr>
        </p:nvSpPr>
        <p:spPr/>
        <p:txBody>
          <a:bodyPr/>
          <a:lstStyle/>
          <a:p>
            <a:r>
              <a:rPr lang="en-US" smtClean="0"/>
              <a:t>Master Theorem</a:t>
            </a:r>
          </a:p>
        </p:txBody>
      </p:sp>
      <p:sp>
        <p:nvSpPr>
          <p:cNvPr id="1030" name="Content Placeholder 2"/>
          <p:cNvSpPr>
            <a:spLocks noGrp="1"/>
          </p:cNvSpPr>
          <p:nvPr>
            <p:ph idx="1"/>
          </p:nvPr>
        </p:nvSpPr>
        <p:spPr/>
        <p:txBody>
          <a:bodyPr/>
          <a:lstStyle/>
          <a:p>
            <a:r>
              <a:rPr lang="en-US" sz="2800" dirty="0" smtClean="0"/>
              <a:t>Let T(n) be </a:t>
            </a:r>
            <a:r>
              <a:rPr lang="en-US" sz="2800" u="sng" dirty="0" smtClean="0"/>
              <a:t>a monotonically increasing</a:t>
            </a:r>
            <a:r>
              <a:rPr lang="en-US" sz="2800" dirty="0" smtClean="0"/>
              <a:t> function that satisfies</a:t>
            </a:r>
          </a:p>
          <a:p>
            <a:pPr>
              <a:buFont typeface="Arial" pitchFamily="34" charset="0"/>
              <a:buNone/>
            </a:pPr>
            <a:r>
              <a:rPr lang="en-US" sz="2800" dirty="0" smtClean="0"/>
              <a:t>                    T(n) = a T(n/b) + f(n)</a:t>
            </a:r>
          </a:p>
          <a:p>
            <a:pPr>
              <a:buFont typeface="Arial" pitchFamily="34" charset="0"/>
              <a:buNone/>
            </a:pPr>
            <a:r>
              <a:rPr lang="en-US" sz="2800" dirty="0" smtClean="0"/>
              <a:t>                    T(1) = c</a:t>
            </a:r>
          </a:p>
          <a:p>
            <a:pPr>
              <a:buFont typeface="Arial" pitchFamily="34" charset="0"/>
              <a:buNone/>
            </a:pPr>
            <a:r>
              <a:rPr lang="en-US" sz="2800" dirty="0" smtClean="0"/>
              <a:t>	where a </a:t>
            </a:r>
            <a:r>
              <a:rPr lang="en-US" sz="2800" dirty="0" smtClean="0">
                <a:sym typeface="Symbol" pitchFamily="18" charset="2"/>
              </a:rPr>
              <a:t> </a:t>
            </a:r>
            <a:r>
              <a:rPr lang="en-US" sz="2800" dirty="0" smtClean="0"/>
              <a:t>1, b</a:t>
            </a:r>
            <a:r>
              <a:rPr lang="en-US" sz="2800" dirty="0" smtClean="0">
                <a:sym typeface="Symbol" pitchFamily="18" charset="2"/>
              </a:rPr>
              <a:t>  </a:t>
            </a:r>
            <a:r>
              <a:rPr lang="en-US" sz="2800" dirty="0" smtClean="0"/>
              <a:t>2, c&gt;0.  If f(n) is </a:t>
            </a:r>
            <a:r>
              <a:rPr lang="en-US" sz="2800" dirty="0" smtClean="0">
                <a:sym typeface="Symbol" pitchFamily="18" charset="2"/>
              </a:rPr>
              <a:t></a:t>
            </a:r>
            <a:r>
              <a:rPr lang="en-US" sz="2800" dirty="0" smtClean="0"/>
              <a:t>(</a:t>
            </a:r>
            <a:r>
              <a:rPr lang="en-US" sz="2800" dirty="0" err="1" smtClean="0"/>
              <a:t>n</a:t>
            </a:r>
            <a:r>
              <a:rPr lang="en-US" sz="2800" baseline="30000" dirty="0" err="1" smtClean="0"/>
              <a:t>d</a:t>
            </a:r>
            <a:r>
              <a:rPr lang="en-US" sz="2800" dirty="0" smtClean="0"/>
              <a:t>) where d</a:t>
            </a:r>
            <a:r>
              <a:rPr lang="en-US" sz="2800" dirty="0" smtClean="0">
                <a:sym typeface="Symbol" pitchFamily="18" charset="2"/>
              </a:rPr>
              <a:t>  </a:t>
            </a:r>
            <a:r>
              <a:rPr lang="en-US" sz="2800" dirty="0" smtClean="0"/>
              <a:t>0 then</a:t>
            </a:r>
          </a:p>
          <a:p>
            <a:pPr>
              <a:buFont typeface="Arial" pitchFamily="34" charset="0"/>
              <a:buNone/>
            </a:pPr>
            <a:endParaRPr lang="en-US" dirty="0" smtClean="0"/>
          </a:p>
        </p:txBody>
      </p:sp>
      <p:graphicFrame>
        <p:nvGraphicFramePr>
          <p:cNvPr id="4" name="Table 3"/>
          <p:cNvGraphicFramePr>
            <a:graphicFrameLocks noGrp="1"/>
          </p:cNvGraphicFramePr>
          <p:nvPr/>
        </p:nvGraphicFramePr>
        <p:xfrm>
          <a:off x="1274764" y="4572000"/>
          <a:ext cx="6726237" cy="1371600"/>
        </p:xfrm>
        <a:graphic>
          <a:graphicData uri="http://schemas.openxmlformats.org/drawingml/2006/table">
            <a:tbl>
              <a:tblPr firstRow="1" bandRow="1">
                <a:tableStyleId>{5C22544A-7EE6-4342-B048-85BDC9FD1C3A}</a:tableStyleId>
              </a:tblPr>
              <a:tblGrid>
                <a:gridCol w="2992261">
                  <a:extLst>
                    <a:ext uri="{9D8B030D-6E8A-4147-A177-3AD203B41FA5}">
                      <a16:colId xmlns:a16="http://schemas.microsoft.com/office/drawing/2014/main" val="20000"/>
                    </a:ext>
                  </a:extLst>
                </a:gridCol>
                <a:gridCol w="1753000">
                  <a:extLst>
                    <a:ext uri="{9D8B030D-6E8A-4147-A177-3AD203B41FA5}">
                      <a16:colId xmlns:a16="http://schemas.microsoft.com/office/drawing/2014/main" val="20001"/>
                    </a:ext>
                  </a:extLst>
                </a:gridCol>
                <a:gridCol w="1980976">
                  <a:extLst>
                    <a:ext uri="{9D8B030D-6E8A-4147-A177-3AD203B41FA5}">
                      <a16:colId xmlns:a16="http://schemas.microsoft.com/office/drawing/2014/main" val="20002"/>
                    </a:ext>
                  </a:extLst>
                </a:gridCol>
              </a:tblGrid>
              <a:tr h="370840">
                <a:tc>
                  <a:txBody>
                    <a:bodyPr/>
                    <a:lstStyle/>
                    <a:p>
                      <a:endParaRPr lang="en-US" sz="2400" dirty="0"/>
                    </a:p>
                  </a:txBody>
                  <a:tcPr marL="91444" marR="91444">
                    <a:noFill/>
                  </a:tcPr>
                </a:tc>
                <a:tc>
                  <a:txBody>
                    <a:bodyPr/>
                    <a:lstStyle/>
                    <a:p>
                      <a:endParaRPr lang="en-US" sz="2400" b="0" dirty="0">
                        <a:solidFill>
                          <a:schemeClr val="tx1"/>
                        </a:solidFill>
                      </a:endParaRPr>
                    </a:p>
                  </a:txBody>
                  <a:tcPr marL="91444" marR="91444">
                    <a:noFill/>
                  </a:tcPr>
                </a:tc>
                <a:tc>
                  <a:txBody>
                    <a:bodyPr/>
                    <a:lstStyle/>
                    <a:p>
                      <a:r>
                        <a:rPr lang="en-US" sz="2400" b="0" dirty="0" smtClean="0">
                          <a:solidFill>
                            <a:schemeClr val="tx1"/>
                          </a:solidFill>
                        </a:rPr>
                        <a:t>if a &lt; </a:t>
                      </a:r>
                      <a:r>
                        <a:rPr lang="en-US" sz="2400" b="0" dirty="0" err="1" smtClean="0">
                          <a:solidFill>
                            <a:schemeClr val="tx1"/>
                          </a:solidFill>
                        </a:rPr>
                        <a:t>b</a:t>
                      </a:r>
                      <a:r>
                        <a:rPr lang="en-US" sz="2400" b="0" baseline="30000" dirty="0" err="1" smtClean="0">
                          <a:solidFill>
                            <a:schemeClr val="tx1"/>
                          </a:solidFill>
                        </a:rPr>
                        <a:t>d</a:t>
                      </a:r>
                      <a:endParaRPr lang="en-US" sz="2400" b="0" baseline="30000" dirty="0">
                        <a:solidFill>
                          <a:schemeClr val="tx1"/>
                        </a:solidFill>
                      </a:endParaRPr>
                    </a:p>
                  </a:txBody>
                  <a:tcPr marL="91444" marR="91444">
                    <a:noFill/>
                  </a:tcPr>
                </a:tc>
                <a:extLst>
                  <a:ext uri="{0D108BD9-81ED-4DB2-BD59-A6C34878D82A}">
                    <a16:rowId xmlns:a16="http://schemas.microsoft.com/office/drawing/2014/main" val="10000"/>
                  </a:ext>
                </a:extLst>
              </a:tr>
              <a:tr h="401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T(n)</a:t>
                      </a:r>
                      <a:r>
                        <a:rPr lang="en-US" sz="2400" dirty="0" smtClean="0"/>
                        <a:t> =</a:t>
                      </a:r>
                      <a:endParaRPr lang="en-US" sz="2400" dirty="0"/>
                    </a:p>
                  </a:txBody>
                  <a:tcPr marL="91444" marR="91444">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0" dirty="0" smtClean="0">
                        <a:solidFill>
                          <a:schemeClr val="tx1"/>
                        </a:solidFill>
                      </a:endParaRPr>
                    </a:p>
                  </a:txBody>
                  <a:tcPr marL="91444" marR="91444">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rPr>
                        <a:t>If a = </a:t>
                      </a:r>
                      <a:r>
                        <a:rPr lang="en-US" sz="2400" b="0" dirty="0" err="1" smtClean="0">
                          <a:solidFill>
                            <a:schemeClr val="tx1"/>
                          </a:solidFill>
                        </a:rPr>
                        <a:t>b</a:t>
                      </a:r>
                      <a:r>
                        <a:rPr lang="en-US" sz="2400" b="0" baseline="30000" dirty="0" err="1" smtClean="0">
                          <a:solidFill>
                            <a:schemeClr val="tx1"/>
                          </a:solidFill>
                        </a:rPr>
                        <a:t>d</a:t>
                      </a:r>
                      <a:endParaRPr lang="en-US" sz="2400" b="0" baseline="30000" dirty="0" smtClean="0">
                        <a:solidFill>
                          <a:schemeClr val="tx1"/>
                        </a:solidFill>
                      </a:endParaRPr>
                    </a:p>
                  </a:txBody>
                  <a:tcPr marL="91444" marR="91444">
                    <a:noFill/>
                  </a:tcPr>
                </a:tc>
                <a:extLst>
                  <a:ext uri="{0D108BD9-81ED-4DB2-BD59-A6C34878D82A}">
                    <a16:rowId xmlns:a16="http://schemas.microsoft.com/office/drawing/2014/main" val="10001"/>
                  </a:ext>
                </a:extLst>
              </a:tr>
              <a:tr h="370840">
                <a:tc>
                  <a:txBody>
                    <a:bodyPr/>
                    <a:lstStyle/>
                    <a:p>
                      <a:endParaRPr lang="en-US" sz="2400" dirty="0"/>
                    </a:p>
                  </a:txBody>
                  <a:tcPr marL="91444" marR="91444">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0" dirty="0" smtClean="0">
                        <a:solidFill>
                          <a:schemeClr val="tx1"/>
                        </a:solidFill>
                      </a:endParaRPr>
                    </a:p>
                  </a:txBody>
                  <a:tcPr marL="91444" marR="91444">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rPr>
                        <a:t>if </a:t>
                      </a: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a:rPr>
                        <a:t>a &gt;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sym typeface="Symbol"/>
                        </a:rPr>
                        <a:t>b</a:t>
                      </a:r>
                      <a:r>
                        <a:rPr kumimoji="0" lang="en-US" sz="2400" b="0" i="0" u="none" strike="noStrike" kern="1200" cap="none" spc="0" normalizeH="0" baseline="30000" noProof="0" dirty="0" err="1" smtClean="0">
                          <a:ln>
                            <a:noFill/>
                          </a:ln>
                          <a:solidFill>
                            <a:schemeClr val="tx1"/>
                          </a:solidFill>
                          <a:effectLst/>
                          <a:uLnTx/>
                          <a:uFillTx/>
                          <a:latin typeface="+mn-lt"/>
                          <a:ea typeface="+mn-ea"/>
                          <a:cs typeface="+mn-cs"/>
                          <a:sym typeface="Symbol"/>
                        </a:rPr>
                        <a:t>d</a:t>
                      </a:r>
                      <a:endParaRPr lang="en-US" sz="2400" b="0" baseline="30000" dirty="0" smtClean="0">
                        <a:solidFill>
                          <a:schemeClr val="tx1"/>
                        </a:solidFill>
                      </a:endParaRPr>
                    </a:p>
                  </a:txBody>
                  <a:tcPr marL="91444" marR="91444">
                    <a:noFill/>
                  </a:tcPr>
                </a:tc>
                <a:extLst>
                  <a:ext uri="{0D108BD9-81ED-4DB2-BD59-A6C34878D82A}">
                    <a16:rowId xmlns:a16="http://schemas.microsoft.com/office/drawing/2014/main" val="10002"/>
                  </a:ext>
                </a:extLst>
              </a:tr>
            </a:tbl>
          </a:graphicData>
        </a:graphic>
      </p:graphicFrame>
      <p:sp>
        <p:nvSpPr>
          <p:cNvPr id="5" name="Left Brace 4"/>
          <p:cNvSpPr/>
          <p:nvPr/>
        </p:nvSpPr>
        <p:spPr>
          <a:xfrm>
            <a:off x="3733800" y="4572000"/>
            <a:ext cx="381000" cy="12192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aphicFrame>
        <p:nvGraphicFramePr>
          <p:cNvPr id="1026" name="Object 26"/>
          <p:cNvGraphicFramePr>
            <a:graphicFrameLocks noChangeAspect="1"/>
          </p:cNvGraphicFramePr>
          <p:nvPr/>
        </p:nvGraphicFramePr>
        <p:xfrm>
          <a:off x="4419602" y="5562600"/>
          <a:ext cx="1141413" cy="388938"/>
        </p:xfrm>
        <a:graphic>
          <a:graphicData uri="http://schemas.openxmlformats.org/presentationml/2006/ole">
            <mc:AlternateContent xmlns:mc="http://schemas.openxmlformats.org/markup-compatibility/2006">
              <mc:Choice xmlns:v="urn:schemas-microsoft-com:vml" Requires="v">
                <p:oleObj spid="_x0000_s3083" name="Formula" r:id="rId4" imgW="576580" imgH="196850" progId="">
                  <p:embed/>
                </p:oleObj>
              </mc:Choice>
              <mc:Fallback>
                <p:oleObj name="Formula" r:id="rId4" imgW="576580" imgH="19685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2" y="5562600"/>
                        <a:ext cx="114141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27"/>
          <p:cNvGraphicFramePr>
            <a:graphicFrameLocks noChangeAspect="1"/>
          </p:cNvGraphicFramePr>
          <p:nvPr/>
        </p:nvGraphicFramePr>
        <p:xfrm>
          <a:off x="4400550" y="5029200"/>
          <a:ext cx="1390650" cy="388938"/>
        </p:xfrm>
        <a:graphic>
          <a:graphicData uri="http://schemas.openxmlformats.org/presentationml/2006/ole">
            <mc:AlternateContent xmlns:mc="http://schemas.openxmlformats.org/markup-compatibility/2006">
              <mc:Choice xmlns:v="urn:schemas-microsoft-com:vml" Requires="v">
                <p:oleObj spid="_x0000_s3084" name="Formula" r:id="rId6" imgW="702310" imgH="196850" progId="">
                  <p:embed/>
                </p:oleObj>
              </mc:Choice>
              <mc:Fallback>
                <p:oleObj name="Formula" r:id="rId6" imgW="702310" imgH="19685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0550" y="5029200"/>
                        <a:ext cx="139065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28"/>
          <p:cNvGraphicFramePr>
            <a:graphicFrameLocks noChangeAspect="1"/>
          </p:cNvGraphicFramePr>
          <p:nvPr/>
        </p:nvGraphicFramePr>
        <p:xfrm>
          <a:off x="4368801" y="4487867"/>
          <a:ext cx="736600" cy="388937"/>
        </p:xfrm>
        <a:graphic>
          <a:graphicData uri="http://schemas.openxmlformats.org/presentationml/2006/ole">
            <mc:AlternateContent xmlns:mc="http://schemas.openxmlformats.org/markup-compatibility/2006">
              <mc:Choice xmlns:v="urn:schemas-microsoft-com:vml" Requires="v">
                <p:oleObj spid="_x0000_s3085" name="Formula" r:id="rId8" imgW="370840" imgH="196850" progId="">
                  <p:embed/>
                </p:oleObj>
              </mc:Choice>
              <mc:Fallback>
                <p:oleObj name="Formula" r:id="rId8" imgW="370840" imgH="19685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801" y="4487867"/>
                        <a:ext cx="7366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9246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400"/>
              <a:buFont typeface="Arial"/>
              <a:buChar char="•"/>
            </a:pPr>
            <a:r>
              <a:rPr lang="en-US"/>
              <a:t>General Rules</a:t>
            </a:r>
            <a:endParaRPr/>
          </a:p>
          <a:p>
            <a:pPr marL="342900" lvl="0" indent="-342900" algn="l" rtl="0">
              <a:lnSpc>
                <a:spcPct val="100000"/>
              </a:lnSpc>
              <a:spcBef>
                <a:spcPts val="480"/>
              </a:spcBef>
              <a:spcAft>
                <a:spcPts val="0"/>
              </a:spcAft>
              <a:buSzPts val="2400"/>
              <a:buFont typeface="Arial"/>
              <a:buChar char="•"/>
            </a:pPr>
            <a:r>
              <a:rPr lang="en-US"/>
              <a:t>Logarithmic functions</a:t>
            </a:r>
            <a:endParaRPr/>
          </a:p>
          <a:p>
            <a:pPr marL="342900" lvl="0" indent="-342900" algn="l" rtl="0">
              <a:lnSpc>
                <a:spcPct val="100000"/>
              </a:lnSpc>
              <a:spcBef>
                <a:spcPts val="480"/>
              </a:spcBef>
              <a:spcAft>
                <a:spcPts val="0"/>
              </a:spcAft>
              <a:buSzPts val="2400"/>
              <a:buFont typeface="Arial"/>
              <a:buChar char="•"/>
            </a:pPr>
            <a:r>
              <a:rPr lang="en-US"/>
              <a:t>Complexity definitions</a:t>
            </a:r>
            <a:endParaRPr/>
          </a:p>
          <a:p>
            <a:pPr marL="342900" lvl="0" indent="-342900" algn="l" rtl="0">
              <a:lnSpc>
                <a:spcPct val="100000"/>
              </a:lnSpc>
              <a:spcBef>
                <a:spcPts val="480"/>
              </a:spcBef>
              <a:spcAft>
                <a:spcPts val="0"/>
              </a:spcAft>
              <a:buSzPts val="2400"/>
              <a:buFont typeface="Arial"/>
              <a:buChar char="•"/>
            </a:pPr>
            <a:r>
              <a:rPr lang="en-US"/>
              <a:t>Recursive algorithm</a:t>
            </a:r>
            <a:endParaRPr/>
          </a:p>
          <a:p>
            <a:pPr marL="342900" lvl="0" indent="-342900" algn="l" rtl="0">
              <a:lnSpc>
                <a:spcPct val="100000"/>
              </a:lnSpc>
              <a:spcBef>
                <a:spcPts val="480"/>
              </a:spcBef>
              <a:spcAft>
                <a:spcPts val="0"/>
              </a:spcAft>
              <a:buSzPts val="2400"/>
              <a:buFont typeface="Arial"/>
              <a:buChar char="•"/>
            </a:pPr>
            <a:r>
              <a:rPr lang="en-US"/>
              <a:t>Recurrence relations</a:t>
            </a:r>
            <a:endParaRPr/>
          </a:p>
          <a:p>
            <a:pPr marL="342900" lvl="0" indent="-342900" algn="l" rtl="0">
              <a:lnSpc>
                <a:spcPct val="100000"/>
              </a:lnSpc>
              <a:spcBef>
                <a:spcPts val="480"/>
              </a:spcBef>
              <a:spcAft>
                <a:spcPts val="0"/>
              </a:spcAft>
              <a:buSzPts val="2400"/>
              <a:buFont typeface="Arial"/>
              <a:buChar char="•"/>
            </a:pPr>
            <a:r>
              <a:rPr lang="en-US"/>
              <a:t>Substitution methods</a:t>
            </a:r>
            <a:endParaRPr/>
          </a:p>
          <a:p>
            <a:pPr marL="342900" lvl="0" indent="-342900" algn="l" rtl="0">
              <a:lnSpc>
                <a:spcPct val="100000"/>
              </a:lnSpc>
              <a:spcBef>
                <a:spcPts val="480"/>
              </a:spcBef>
              <a:spcAft>
                <a:spcPts val="0"/>
              </a:spcAft>
              <a:buSzPts val="2400"/>
              <a:buFont typeface="Arial"/>
              <a:buChar char="•"/>
            </a:pPr>
            <a:r>
              <a:rPr lang="en-US"/>
              <a:t>Master Methods (introduction)</a:t>
            </a:r>
            <a:endParaRPr/>
          </a:p>
        </p:txBody>
      </p:sp>
      <p:sp>
        <p:nvSpPr>
          <p:cNvPr id="208" name="Google Shape;208;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None/>
            </a:pPr>
            <a:r>
              <a:rPr lang="en-US"/>
              <a:t>Session plan</a:t>
            </a:r>
            <a:endParaRPr/>
          </a:p>
        </p:txBody>
      </p:sp>
      <p:sp>
        <p:nvSpPr>
          <p:cNvPr id="209" name="Google Shape;209;p4"/>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2" y="188689"/>
            <a:ext cx="8512628" cy="5937483"/>
          </a:xfrm>
        </p:spPr>
        <p:txBody>
          <a:bodyPr>
            <a:normAutofit fontScale="70000" lnSpcReduction="20000"/>
          </a:bodyPr>
          <a:lstStyle/>
          <a:p>
            <a:r>
              <a:rPr lang="en-US" dirty="0"/>
              <a:t>The master theorem concerns recurrence relations of the form:</a:t>
            </a:r>
          </a:p>
          <a:p>
            <a:endParaRPr lang="en-US" dirty="0"/>
          </a:p>
          <a:p>
            <a:endParaRPr lang="en-US" dirty="0"/>
          </a:p>
          <a:p>
            <a:endParaRPr lang="en-US" dirty="0" smtClean="0"/>
          </a:p>
          <a:p>
            <a:endParaRPr lang="en-US" dirty="0"/>
          </a:p>
          <a:p>
            <a:r>
              <a:rPr lang="en-US" dirty="0" smtClean="0"/>
              <a:t>In </a:t>
            </a:r>
            <a:r>
              <a:rPr lang="en-US" dirty="0"/>
              <a:t>the application to the analysis of a recursive algorithm, the constants and function take on the following significance:</a:t>
            </a:r>
          </a:p>
          <a:p>
            <a:endParaRPr lang="en-US" dirty="0"/>
          </a:p>
          <a:p>
            <a:r>
              <a:rPr lang="en-US" dirty="0" smtClean="0"/>
              <a:t>n </a:t>
            </a:r>
            <a:r>
              <a:rPr lang="en-US" dirty="0"/>
              <a:t>is the size of the problem.</a:t>
            </a:r>
          </a:p>
          <a:p>
            <a:r>
              <a:rPr lang="en-US" dirty="0" smtClean="0"/>
              <a:t>a </a:t>
            </a:r>
            <a:r>
              <a:rPr lang="en-US" dirty="0"/>
              <a:t>is the number of </a:t>
            </a:r>
            <a:r>
              <a:rPr lang="en-US" dirty="0" err="1"/>
              <a:t>subproblems</a:t>
            </a:r>
            <a:r>
              <a:rPr lang="en-US" dirty="0"/>
              <a:t> in the recursion.</a:t>
            </a:r>
          </a:p>
          <a:p>
            <a:r>
              <a:rPr lang="en-US" dirty="0" smtClean="0"/>
              <a:t>n/b </a:t>
            </a:r>
            <a:r>
              <a:rPr lang="en-US" dirty="0"/>
              <a:t>is the size of each </a:t>
            </a:r>
            <a:r>
              <a:rPr lang="en-US" dirty="0" err="1"/>
              <a:t>subproblem</a:t>
            </a:r>
            <a:r>
              <a:rPr lang="en-US" dirty="0"/>
              <a:t>. </a:t>
            </a:r>
            <a:endParaRPr lang="en-US" dirty="0" smtClean="0"/>
          </a:p>
          <a:p>
            <a:pPr marL="0" indent="0">
              <a:buNone/>
            </a:pPr>
            <a:r>
              <a:rPr lang="en-US" dirty="0"/>
              <a:t>	</a:t>
            </a:r>
            <a:r>
              <a:rPr lang="en-US" dirty="0" smtClean="0"/>
              <a:t>(</a:t>
            </a:r>
            <a:r>
              <a:rPr lang="en-US" dirty="0"/>
              <a:t>Here it is assumed that all </a:t>
            </a:r>
            <a:r>
              <a:rPr lang="en-US" dirty="0" err="1"/>
              <a:t>subproblems</a:t>
            </a:r>
            <a:r>
              <a:rPr lang="en-US" dirty="0"/>
              <a:t> are essentially the same size.)</a:t>
            </a:r>
          </a:p>
          <a:p>
            <a:r>
              <a:rPr lang="en-US" dirty="0" smtClean="0"/>
              <a:t>f </a:t>
            </a:r>
            <a:r>
              <a:rPr lang="en-US" dirty="0"/>
              <a:t>(n) is the cost of the work done outside the recursive calls, which includes the cost of dividing the problem and the cost of merging the solutions to the </a:t>
            </a:r>
            <a:r>
              <a:rPr lang="en-US" dirty="0" err="1"/>
              <a:t>subproblems</a:t>
            </a:r>
            <a:r>
              <a:rPr lang="en-US" dirty="0"/>
              <a:t>.</a:t>
            </a:r>
          </a:p>
          <a:p>
            <a:endParaRPr lang="en-US" dirty="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472" y="500042"/>
            <a:ext cx="6793486" cy="1313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8570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Master Theorem: Example 1</a:t>
            </a:r>
          </a:p>
        </p:txBody>
      </p:sp>
      <p:sp>
        <p:nvSpPr>
          <p:cNvPr id="17411" name="Content Placeholder 2"/>
          <p:cNvSpPr>
            <a:spLocks noGrp="1"/>
          </p:cNvSpPr>
          <p:nvPr>
            <p:ph idx="1"/>
          </p:nvPr>
        </p:nvSpPr>
        <p:spPr>
          <a:xfrm>
            <a:off x="457200" y="1600200"/>
            <a:ext cx="8229600" cy="2057400"/>
          </a:xfrm>
        </p:spPr>
        <p:txBody>
          <a:bodyPr>
            <a:normAutofit lnSpcReduction="10000"/>
          </a:bodyPr>
          <a:lstStyle/>
          <a:p>
            <a:r>
              <a:rPr lang="en-US" sz="2000" smtClean="0"/>
              <a:t>Let T(n) = T(n/2) + ½ n</a:t>
            </a:r>
            <a:r>
              <a:rPr lang="en-US" sz="2000" baseline="30000" smtClean="0"/>
              <a:t>2</a:t>
            </a:r>
            <a:r>
              <a:rPr lang="en-US" sz="2000" smtClean="0"/>
              <a:t> + n.  What are the parameters?</a:t>
            </a:r>
          </a:p>
          <a:p>
            <a:pPr>
              <a:buFont typeface="Arial" pitchFamily="34" charset="0"/>
              <a:buNone/>
            </a:pPr>
            <a:r>
              <a:rPr lang="en-US" sz="2000" smtClean="0"/>
              <a:t>	          a =</a:t>
            </a:r>
          </a:p>
          <a:p>
            <a:pPr>
              <a:buFont typeface="Arial" pitchFamily="34" charset="0"/>
              <a:buNone/>
            </a:pPr>
            <a:r>
              <a:rPr lang="en-US" sz="2000" smtClean="0"/>
              <a:t>	          b =</a:t>
            </a:r>
          </a:p>
          <a:p>
            <a:pPr>
              <a:buFont typeface="Arial" pitchFamily="34" charset="0"/>
              <a:buNone/>
            </a:pPr>
            <a:r>
              <a:rPr lang="en-US" sz="2000" smtClean="0"/>
              <a:t>	          d =</a:t>
            </a:r>
          </a:p>
          <a:p>
            <a:pPr>
              <a:buFont typeface="Arial" pitchFamily="34" charset="0"/>
              <a:buNone/>
            </a:pPr>
            <a:r>
              <a:rPr lang="en-US" sz="2000" smtClean="0"/>
              <a:t>	Therefore, which condition applies?</a:t>
            </a:r>
            <a:r>
              <a:rPr lang="en-US" smtClean="0"/>
              <a:t> </a:t>
            </a:r>
          </a:p>
        </p:txBody>
      </p:sp>
      <p:sp>
        <p:nvSpPr>
          <p:cNvPr id="5" name="Content Placeholder 2"/>
          <p:cNvSpPr txBox="1">
            <a:spLocks/>
          </p:cNvSpPr>
          <p:nvPr/>
        </p:nvSpPr>
        <p:spPr bwMode="auto">
          <a:xfrm>
            <a:off x="1905000" y="1981200"/>
            <a:ext cx="533400" cy="457200"/>
          </a:xfrm>
          <a:prstGeom prst="rect">
            <a:avLst/>
          </a:prstGeom>
          <a:noFill/>
          <a:ln w="9525">
            <a:noFill/>
            <a:miter lim="800000"/>
            <a:headEnd/>
            <a:tailEnd/>
          </a:ln>
        </p:spPr>
        <p:txBody>
          <a:bodyPr/>
          <a:lstStyle/>
          <a:p>
            <a:pPr marL="342900" indent="-342900" eaLnBrk="0" hangingPunct="0">
              <a:spcBef>
                <a:spcPct val="20000"/>
              </a:spcBef>
              <a:defRPr/>
            </a:pPr>
            <a:r>
              <a:rPr lang="en-US" sz="2000" dirty="0">
                <a:latin typeface="+mn-lt"/>
                <a:cs typeface="+mn-cs"/>
              </a:rPr>
              <a:t>1</a:t>
            </a:r>
          </a:p>
        </p:txBody>
      </p:sp>
      <p:sp>
        <p:nvSpPr>
          <p:cNvPr id="6" name="Content Placeholder 2"/>
          <p:cNvSpPr txBox="1">
            <a:spLocks/>
          </p:cNvSpPr>
          <p:nvPr/>
        </p:nvSpPr>
        <p:spPr bwMode="auto">
          <a:xfrm>
            <a:off x="1905000" y="2286000"/>
            <a:ext cx="533400" cy="457200"/>
          </a:xfrm>
          <a:prstGeom prst="rect">
            <a:avLst/>
          </a:prstGeom>
          <a:noFill/>
          <a:ln w="9525">
            <a:noFill/>
            <a:miter lim="800000"/>
            <a:headEnd/>
            <a:tailEnd/>
          </a:ln>
        </p:spPr>
        <p:txBody>
          <a:bodyPr/>
          <a:lstStyle/>
          <a:p>
            <a:pPr marL="342900" indent="-342900" eaLnBrk="0" hangingPunct="0">
              <a:spcBef>
                <a:spcPct val="20000"/>
              </a:spcBef>
              <a:defRPr/>
            </a:pPr>
            <a:r>
              <a:rPr lang="en-US" sz="2000" dirty="0">
                <a:latin typeface="+mn-lt"/>
                <a:cs typeface="+mn-cs"/>
              </a:rPr>
              <a:t>2</a:t>
            </a:r>
          </a:p>
        </p:txBody>
      </p:sp>
      <p:sp>
        <p:nvSpPr>
          <p:cNvPr id="7" name="Content Placeholder 2"/>
          <p:cNvSpPr txBox="1">
            <a:spLocks/>
          </p:cNvSpPr>
          <p:nvPr/>
        </p:nvSpPr>
        <p:spPr bwMode="auto">
          <a:xfrm>
            <a:off x="1905000" y="2667000"/>
            <a:ext cx="533400" cy="457200"/>
          </a:xfrm>
          <a:prstGeom prst="rect">
            <a:avLst/>
          </a:prstGeom>
          <a:noFill/>
          <a:ln w="9525">
            <a:noFill/>
            <a:miter lim="800000"/>
            <a:headEnd/>
            <a:tailEnd/>
          </a:ln>
        </p:spPr>
        <p:txBody>
          <a:bodyPr/>
          <a:lstStyle/>
          <a:p>
            <a:pPr marL="342900" indent="-342900" eaLnBrk="0" hangingPunct="0">
              <a:spcBef>
                <a:spcPct val="20000"/>
              </a:spcBef>
              <a:defRPr/>
            </a:pPr>
            <a:r>
              <a:rPr lang="en-US" sz="2000" dirty="0">
                <a:latin typeface="+mn-lt"/>
                <a:cs typeface="+mn-cs"/>
              </a:rPr>
              <a:t>2</a:t>
            </a:r>
          </a:p>
        </p:txBody>
      </p:sp>
      <p:sp>
        <p:nvSpPr>
          <p:cNvPr id="8" name="Content Placeholder 2"/>
          <p:cNvSpPr txBox="1">
            <a:spLocks/>
          </p:cNvSpPr>
          <p:nvPr/>
        </p:nvSpPr>
        <p:spPr bwMode="auto">
          <a:xfrm>
            <a:off x="914400" y="3657600"/>
            <a:ext cx="6400800" cy="609600"/>
          </a:xfrm>
          <a:prstGeom prst="rect">
            <a:avLst/>
          </a:prstGeom>
          <a:noFill/>
          <a:ln w="9525">
            <a:noFill/>
            <a:miter lim="800000"/>
            <a:headEnd/>
            <a:tailEnd/>
          </a:ln>
        </p:spPr>
        <p:txBody>
          <a:bodyPr/>
          <a:lstStyle/>
          <a:p>
            <a:pPr marL="342900" indent="-342900" eaLnBrk="0" hangingPunct="0">
              <a:spcBef>
                <a:spcPct val="20000"/>
              </a:spcBef>
              <a:defRPr/>
            </a:pPr>
            <a:r>
              <a:rPr lang="en-US" sz="2000" dirty="0">
                <a:latin typeface="+mn-lt"/>
                <a:cs typeface="+mn-cs"/>
              </a:rPr>
              <a:t>1 &lt; 2</a:t>
            </a:r>
            <a:r>
              <a:rPr lang="en-US" sz="2000" baseline="30000" dirty="0">
                <a:latin typeface="+mn-lt"/>
                <a:cs typeface="+mn-cs"/>
              </a:rPr>
              <a:t>2</a:t>
            </a:r>
            <a:r>
              <a:rPr lang="en-US" sz="2000" dirty="0">
                <a:latin typeface="+mn-lt"/>
                <a:cs typeface="+mn-cs"/>
              </a:rPr>
              <a:t>, case 1 applies</a:t>
            </a:r>
          </a:p>
        </p:txBody>
      </p:sp>
      <p:sp>
        <p:nvSpPr>
          <p:cNvPr id="9" name="Content Placeholder 2"/>
          <p:cNvSpPr txBox="1">
            <a:spLocks/>
          </p:cNvSpPr>
          <p:nvPr/>
        </p:nvSpPr>
        <p:spPr bwMode="auto">
          <a:xfrm>
            <a:off x="533400" y="4191000"/>
            <a:ext cx="8001000" cy="60960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en-US" sz="2000" dirty="0">
                <a:latin typeface="+mn-lt"/>
                <a:cs typeface="+mn-cs"/>
              </a:rPr>
              <a:t>We conclude that</a:t>
            </a:r>
          </a:p>
          <a:p>
            <a:pPr marL="342900" indent="-342900" algn="ctr" eaLnBrk="0" hangingPunct="0">
              <a:spcBef>
                <a:spcPct val="20000"/>
              </a:spcBef>
              <a:defRPr/>
            </a:pPr>
            <a:r>
              <a:rPr lang="en-US" sz="2800" dirty="0">
                <a:latin typeface="+mn-lt"/>
                <a:cs typeface="+mn-cs"/>
              </a:rPr>
              <a:t>T(n) </a:t>
            </a:r>
            <a:r>
              <a:rPr lang="en-US" sz="2800" dirty="0">
                <a:latin typeface="+mn-lt"/>
                <a:cs typeface="+mn-cs"/>
                <a:sym typeface="Symbol"/>
              </a:rPr>
              <a:t> </a:t>
            </a:r>
            <a:r>
              <a:rPr lang="en-US" sz="2800" dirty="0">
                <a:latin typeface="+mn-lt"/>
                <a:cs typeface="+mn-cs"/>
              </a:rPr>
              <a:t>(</a:t>
            </a:r>
            <a:r>
              <a:rPr lang="en-US" sz="2800" dirty="0" err="1">
                <a:latin typeface="+mn-lt"/>
                <a:cs typeface="+mn-cs"/>
              </a:rPr>
              <a:t>n</a:t>
            </a:r>
            <a:r>
              <a:rPr lang="en-US" sz="2800" baseline="30000" dirty="0" err="1">
                <a:latin typeface="+mn-lt"/>
                <a:cs typeface="+mn-cs"/>
              </a:rPr>
              <a:t>d</a:t>
            </a:r>
            <a:r>
              <a:rPr lang="en-US" sz="2800" dirty="0">
                <a:latin typeface="+mn-lt"/>
                <a:cs typeface="+mn-cs"/>
              </a:rPr>
              <a:t>) = </a:t>
            </a:r>
            <a:r>
              <a:rPr lang="en-US" sz="2800" dirty="0">
                <a:latin typeface="+mn-lt"/>
                <a:cs typeface="Arial" charset="0"/>
                <a:sym typeface="Symbol"/>
              </a:rPr>
              <a:t> </a:t>
            </a:r>
            <a:r>
              <a:rPr lang="en-US" sz="2800" dirty="0">
                <a:latin typeface="+mn-lt"/>
                <a:cs typeface="+mn-cs"/>
              </a:rPr>
              <a:t>(n</a:t>
            </a:r>
            <a:r>
              <a:rPr lang="en-US" sz="2800" baseline="30000" dirty="0">
                <a:latin typeface="+mn-lt"/>
                <a:cs typeface="+mn-cs"/>
              </a:rPr>
              <a:t>2</a:t>
            </a:r>
            <a:r>
              <a:rPr lang="en-US" sz="2800" dirty="0">
                <a:latin typeface="+mn-lt"/>
                <a:cs typeface="+mn-cs"/>
              </a:rPr>
              <a:t>)</a:t>
            </a:r>
          </a:p>
        </p:txBody>
      </p:sp>
    </p:spTree>
    <p:extLst>
      <p:ext uri="{BB962C8B-B14F-4D97-AF65-F5344CB8AC3E}">
        <p14:creationId xmlns:p14="http://schemas.microsoft.com/office/powerpoint/2010/main" val="950946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2895600"/>
            <a:ext cx="8376919" cy="1107996"/>
          </a:xfrm>
        </p:spPr>
        <p:txBody>
          <a:bodyPr/>
          <a:lstStyle/>
          <a:p>
            <a:r>
              <a:rPr lang="en-US" dirty="0" smtClean="0"/>
              <a:t>Will be discussed in detail later (during divide and conquer)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7"/>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p>
            <a:pPr marL="0" lvl="0" indent="0" algn="l" rtl="0">
              <a:lnSpc>
                <a:spcPct val="104999"/>
              </a:lnSpc>
              <a:spcBef>
                <a:spcPts val="0"/>
              </a:spcBef>
              <a:spcAft>
                <a:spcPts val="0"/>
              </a:spcAft>
              <a:buClr>
                <a:schemeClr val="dk1"/>
              </a:buClr>
              <a:buSzPts val="4000"/>
              <a:buNone/>
            </a:pPr>
            <a:r>
              <a:rPr lang="en-US"/>
              <a:t>Additional reading</a:t>
            </a:r>
            <a:endParaRPr/>
          </a:p>
        </p:txBody>
      </p:sp>
      <p:sp>
        <p:nvSpPr>
          <p:cNvPr id="469" name="Google Shape;469;p37"/>
          <p:cNvSpPr txBox="1">
            <a:spLocks noGrp="1"/>
          </p:cNvSpPr>
          <p:nvPr>
            <p:ph type="sldNum" idx="12"/>
          </p:nvPr>
        </p:nvSpPr>
        <p:spPr>
          <a:xfrm>
            <a:off x="7010400" y="6313488"/>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None/>
            </a:pPr>
            <a:r>
              <a:rPr lang="en-US"/>
              <a:t>Master Methods </a:t>
            </a:r>
            <a:endParaRPr/>
          </a:p>
        </p:txBody>
      </p:sp>
      <p:sp>
        <p:nvSpPr>
          <p:cNvPr id="475" name="Google Shape;475;p38"/>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44</a:t>
            </a:fld>
            <a:endParaRPr/>
          </a:p>
        </p:txBody>
      </p:sp>
      <p:sp>
        <p:nvSpPr>
          <p:cNvPr id="476" name="Google Shape;476;p38"/>
          <p:cNvSpPr txBox="1">
            <a:spLocks noGrp="1"/>
          </p:cNvSpPr>
          <p:nvPr>
            <p:ph type="body" idx="1"/>
          </p:nvPr>
        </p:nvSpPr>
        <p:spPr>
          <a:xfrm>
            <a:off x="381000" y="1477962"/>
            <a:ext cx="8229600" cy="49831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None/>
            </a:pPr>
            <a:r>
              <a:rPr lang="en-US" sz="2800"/>
              <a:t>Explain the master Method</a:t>
            </a:r>
            <a:endParaRPr/>
          </a:p>
          <a:p>
            <a:pPr marL="742950" lvl="1" indent="-285750" algn="l" rtl="0">
              <a:lnSpc>
                <a:spcPct val="100000"/>
              </a:lnSpc>
              <a:spcBef>
                <a:spcPts val="400"/>
              </a:spcBef>
              <a:spcAft>
                <a:spcPts val="0"/>
              </a:spcAft>
              <a:buClr>
                <a:schemeClr val="dk1"/>
              </a:buClr>
              <a:buSzPts val="2000"/>
              <a:buChar char="–"/>
            </a:pPr>
            <a:r>
              <a:rPr lang="en-US" sz="2000"/>
              <a:t>A utility method for analysis recurrence relations</a:t>
            </a:r>
            <a:endParaRPr/>
          </a:p>
          <a:p>
            <a:pPr marL="742950" lvl="1" indent="-285750" algn="l" rtl="0">
              <a:lnSpc>
                <a:spcPct val="100000"/>
              </a:lnSpc>
              <a:spcBef>
                <a:spcPts val="400"/>
              </a:spcBef>
              <a:spcAft>
                <a:spcPts val="0"/>
              </a:spcAft>
              <a:buClr>
                <a:schemeClr val="dk1"/>
              </a:buClr>
              <a:buSzPts val="2000"/>
              <a:buChar char="–"/>
            </a:pPr>
            <a:r>
              <a:rPr lang="en-US" sz="2000"/>
              <a:t>Useful in many cases for divide and conquer algorithms.  </a:t>
            </a:r>
            <a:endParaRPr/>
          </a:p>
          <a:p>
            <a:pPr marL="457200" lvl="1" indent="0" algn="l" rtl="0">
              <a:lnSpc>
                <a:spcPct val="100000"/>
              </a:lnSpc>
              <a:spcBef>
                <a:spcPts val="400"/>
              </a:spcBef>
              <a:spcAft>
                <a:spcPts val="0"/>
              </a:spcAft>
              <a:buClr>
                <a:schemeClr val="dk1"/>
              </a:buClr>
              <a:buSzPts val="2000"/>
              <a:buFont typeface="Arial"/>
              <a:buNone/>
            </a:pPr>
            <a:endParaRPr sz="2000"/>
          </a:p>
          <a:p>
            <a:pPr marL="742950" lvl="1" indent="-285750" algn="l" rtl="0">
              <a:lnSpc>
                <a:spcPct val="100000"/>
              </a:lnSpc>
              <a:spcBef>
                <a:spcPts val="400"/>
              </a:spcBef>
              <a:spcAft>
                <a:spcPts val="0"/>
              </a:spcAft>
              <a:buClr>
                <a:schemeClr val="dk1"/>
              </a:buClr>
              <a:buSzPts val="2000"/>
              <a:buChar char="–"/>
            </a:pPr>
            <a:r>
              <a:rPr lang="en-US" sz="2000"/>
              <a:t>These recurrence relations are of the forms: </a:t>
            </a:r>
            <a:endParaRPr sz="1600"/>
          </a:p>
          <a:p>
            <a:pPr marL="457200" lvl="1" indent="0" algn="l" rtl="0">
              <a:lnSpc>
                <a:spcPct val="100000"/>
              </a:lnSpc>
              <a:spcBef>
                <a:spcPts val="320"/>
              </a:spcBef>
              <a:spcAft>
                <a:spcPts val="0"/>
              </a:spcAft>
              <a:buClr>
                <a:schemeClr val="dk1"/>
              </a:buClr>
              <a:buSzPts val="1600"/>
              <a:buFont typeface="Arial"/>
              <a:buNone/>
            </a:pPr>
            <a:r>
              <a:rPr lang="en-US" sz="1600"/>
              <a:t>	  T(n) = aT(n/b)+f(n)  where a&gt; = 1, b&gt;1</a:t>
            </a:r>
            <a:endParaRPr/>
          </a:p>
          <a:p>
            <a:pPr marL="457200" lvl="1" indent="0" algn="l" rtl="0">
              <a:lnSpc>
                <a:spcPct val="100000"/>
              </a:lnSpc>
              <a:spcBef>
                <a:spcPts val="320"/>
              </a:spcBef>
              <a:spcAft>
                <a:spcPts val="0"/>
              </a:spcAft>
              <a:buClr>
                <a:schemeClr val="dk1"/>
              </a:buClr>
              <a:buSzPts val="1600"/>
              <a:buFont typeface="Arial"/>
              <a:buNone/>
            </a:pPr>
            <a:r>
              <a:rPr lang="en-US" sz="1600"/>
              <a:t>n = the size of the current problem </a:t>
            </a:r>
            <a:endParaRPr/>
          </a:p>
          <a:p>
            <a:pPr marL="457200" lvl="1" indent="0" algn="l" rtl="0">
              <a:lnSpc>
                <a:spcPct val="100000"/>
              </a:lnSpc>
              <a:spcBef>
                <a:spcPts val="320"/>
              </a:spcBef>
              <a:spcAft>
                <a:spcPts val="0"/>
              </a:spcAft>
              <a:buClr>
                <a:schemeClr val="dk1"/>
              </a:buClr>
              <a:buSzPts val="1600"/>
              <a:buFont typeface="Arial"/>
              <a:buNone/>
            </a:pPr>
            <a:r>
              <a:rPr lang="en-US" sz="1600"/>
              <a:t>a = the number of sub-problems in the recursion.</a:t>
            </a:r>
            <a:endParaRPr/>
          </a:p>
          <a:p>
            <a:pPr marL="457200" lvl="1" indent="0" algn="l" rtl="0">
              <a:lnSpc>
                <a:spcPct val="100000"/>
              </a:lnSpc>
              <a:spcBef>
                <a:spcPts val="320"/>
              </a:spcBef>
              <a:spcAft>
                <a:spcPts val="0"/>
              </a:spcAft>
              <a:buClr>
                <a:schemeClr val="dk1"/>
              </a:buClr>
              <a:buSzPts val="1600"/>
              <a:buFont typeface="Arial"/>
              <a:buNone/>
            </a:pPr>
            <a:r>
              <a:rPr lang="en-US" sz="1600"/>
              <a:t>n/b = the size of each subproblem</a:t>
            </a:r>
            <a:endParaRPr sz="1600"/>
          </a:p>
          <a:p>
            <a:pPr marL="457200" lvl="1" indent="0" algn="l" rtl="0">
              <a:lnSpc>
                <a:spcPct val="100000"/>
              </a:lnSpc>
              <a:spcBef>
                <a:spcPts val="320"/>
              </a:spcBef>
              <a:spcAft>
                <a:spcPts val="0"/>
              </a:spcAft>
              <a:buClr>
                <a:schemeClr val="dk1"/>
              </a:buClr>
              <a:buSzPts val="1600"/>
              <a:buFont typeface="Arial"/>
              <a:buNone/>
            </a:pPr>
            <a:r>
              <a:rPr lang="en-US" sz="1600" i="1"/>
              <a:t>f(n</a:t>
            </a:r>
            <a:r>
              <a:rPr lang="en-US" sz="1600"/>
              <a:t>) = the cost of work that has to de done outside the recursive calls (Cost of dividing + merging).</a:t>
            </a:r>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None/>
            </a:pPr>
            <a:r>
              <a:rPr lang="en-US"/>
              <a:t>Master Theorem case</a:t>
            </a:r>
            <a:endParaRPr/>
          </a:p>
        </p:txBody>
      </p:sp>
      <p:sp>
        <p:nvSpPr>
          <p:cNvPr id="482" name="Google Shape;482;p39"/>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45</a:t>
            </a:fld>
            <a:endParaRPr/>
          </a:p>
        </p:txBody>
      </p:sp>
      <p:sp>
        <p:nvSpPr>
          <p:cNvPr id="483" name="Google Shape;483;p39"/>
          <p:cNvSpPr txBox="1">
            <a:spLocks noGrp="1"/>
          </p:cNvSpPr>
          <p:nvPr>
            <p:ph type="body" idx="1"/>
          </p:nvPr>
        </p:nvSpPr>
        <p:spPr>
          <a:xfrm>
            <a:off x="457200" y="1600200"/>
            <a:ext cx="8229600" cy="4525963"/>
          </a:xfrm>
          <a:prstGeom prst="rect">
            <a:avLst/>
          </a:prstGeom>
          <a:blipFill rotWithShape="1">
            <a:blip r:embed="rId3">
              <a:alphaModFix/>
            </a:blip>
            <a:stretch>
              <a:fillRect l="-740" t="-673" r="-221"/>
            </a:stretch>
          </a:blip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400"/>
              <a:buNone/>
            </a:pPr>
            <a:r>
              <a:rPr lang="en-US"/>
              <a:t> </a:t>
            </a: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Clr>
                <a:schemeClr val="dk1"/>
              </a:buClr>
              <a:buSzPts val="3600"/>
              <a:buNone/>
            </a:pPr>
            <a:r>
              <a:rPr lang="en-US"/>
              <a:t>How to apply the master method(step by step)</a:t>
            </a:r>
            <a:endParaRPr/>
          </a:p>
        </p:txBody>
      </p:sp>
      <p:sp>
        <p:nvSpPr>
          <p:cNvPr id="489" name="Google Shape;489;p40"/>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46</a:t>
            </a:fld>
            <a:endParaRPr/>
          </a:p>
        </p:txBody>
      </p:sp>
      <p:sp>
        <p:nvSpPr>
          <p:cNvPr id="490" name="Google Shape;490;p40"/>
          <p:cNvSpPr txBox="1">
            <a:spLocks noGrp="1"/>
          </p:cNvSpPr>
          <p:nvPr>
            <p:ph type="body" idx="1"/>
          </p:nvPr>
        </p:nvSpPr>
        <p:spPr>
          <a:xfrm>
            <a:off x="228600" y="1554162"/>
            <a:ext cx="8229600" cy="4525963"/>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2400"/>
              <a:buFont typeface="Calibri"/>
              <a:buAutoNum type="arabicPeriod"/>
            </a:pPr>
            <a:r>
              <a:rPr lang="en-US" sz="2400">
                <a:latin typeface="Arial"/>
                <a:ea typeface="Arial"/>
                <a:cs typeface="Arial"/>
                <a:sym typeface="Arial"/>
              </a:rPr>
              <a:t>Extract a,b and </a:t>
            </a:r>
            <a:r>
              <a:rPr lang="en-US">
                <a:latin typeface="Arial"/>
                <a:ea typeface="Arial"/>
                <a:cs typeface="Arial"/>
                <a:sym typeface="Arial"/>
              </a:rPr>
              <a:t>f</a:t>
            </a:r>
            <a:r>
              <a:rPr lang="en-US" sz="2400">
                <a:latin typeface="Arial"/>
                <a:ea typeface="Arial"/>
                <a:cs typeface="Arial"/>
                <a:sym typeface="Arial"/>
              </a:rPr>
              <a:t>(n) form a given recurrence</a:t>
            </a:r>
            <a:endParaRPr/>
          </a:p>
          <a:p>
            <a:pPr marL="514350" lvl="0" indent="-514350" algn="l" rtl="0">
              <a:lnSpc>
                <a:spcPct val="100000"/>
              </a:lnSpc>
              <a:spcBef>
                <a:spcPts val="480"/>
              </a:spcBef>
              <a:spcAft>
                <a:spcPts val="0"/>
              </a:spcAft>
              <a:buSzPts val="2400"/>
              <a:buFont typeface="Calibri"/>
              <a:buAutoNum type="arabicPeriod"/>
            </a:pPr>
            <a:r>
              <a:rPr lang="en-US" sz="2400">
                <a:latin typeface="Arial"/>
                <a:ea typeface="Arial"/>
                <a:cs typeface="Arial"/>
                <a:sym typeface="Arial"/>
              </a:rPr>
              <a:t>Determine n</a:t>
            </a:r>
            <a:r>
              <a:rPr lang="en-US" sz="2400" baseline="30000">
                <a:latin typeface="Arial"/>
                <a:ea typeface="Arial"/>
                <a:cs typeface="Arial"/>
                <a:sym typeface="Arial"/>
              </a:rPr>
              <a:t>log</a:t>
            </a:r>
            <a:r>
              <a:rPr lang="en-US" sz="2400" baseline="-25000">
                <a:latin typeface="Arial"/>
                <a:ea typeface="Arial"/>
                <a:cs typeface="Arial"/>
                <a:sym typeface="Arial"/>
              </a:rPr>
              <a:t>b</a:t>
            </a:r>
            <a:r>
              <a:rPr lang="en-US" sz="2400" baseline="30000">
                <a:latin typeface="Arial"/>
                <a:ea typeface="Arial"/>
                <a:cs typeface="Arial"/>
                <a:sym typeface="Arial"/>
              </a:rPr>
              <a:t>a</a:t>
            </a:r>
            <a:endParaRPr sz="2400">
              <a:latin typeface="Arial"/>
              <a:ea typeface="Arial"/>
              <a:cs typeface="Arial"/>
              <a:sym typeface="Arial"/>
            </a:endParaRPr>
          </a:p>
          <a:p>
            <a:pPr marL="514350" lvl="0" indent="-514350" algn="l" rtl="0">
              <a:lnSpc>
                <a:spcPct val="100000"/>
              </a:lnSpc>
              <a:spcBef>
                <a:spcPts val="480"/>
              </a:spcBef>
              <a:spcAft>
                <a:spcPts val="0"/>
              </a:spcAft>
              <a:buSzPts val="2400"/>
              <a:buFont typeface="Calibri"/>
              <a:buAutoNum type="arabicPeriod"/>
            </a:pPr>
            <a:r>
              <a:rPr lang="en-US" sz="2400">
                <a:latin typeface="Arial"/>
                <a:ea typeface="Arial"/>
                <a:cs typeface="Arial"/>
                <a:sym typeface="Arial"/>
              </a:rPr>
              <a:t>Compare </a:t>
            </a:r>
            <a:r>
              <a:rPr lang="en-US">
                <a:latin typeface="Arial"/>
                <a:ea typeface="Arial"/>
                <a:cs typeface="Arial"/>
                <a:sym typeface="Arial"/>
              </a:rPr>
              <a:t>f</a:t>
            </a:r>
            <a:r>
              <a:rPr lang="en-US" sz="2400">
                <a:latin typeface="Arial"/>
                <a:ea typeface="Arial"/>
                <a:cs typeface="Arial"/>
                <a:sym typeface="Arial"/>
              </a:rPr>
              <a:t>(n) and n</a:t>
            </a:r>
            <a:r>
              <a:rPr lang="en-US" sz="2400" baseline="30000">
                <a:latin typeface="Arial"/>
                <a:ea typeface="Arial"/>
                <a:cs typeface="Arial"/>
                <a:sym typeface="Arial"/>
              </a:rPr>
              <a:t>log</a:t>
            </a:r>
            <a:r>
              <a:rPr lang="en-US" sz="2400" baseline="-25000">
                <a:latin typeface="Arial"/>
                <a:ea typeface="Arial"/>
                <a:cs typeface="Arial"/>
                <a:sym typeface="Arial"/>
              </a:rPr>
              <a:t>b</a:t>
            </a:r>
            <a:r>
              <a:rPr lang="en-US" sz="2400" baseline="30000">
                <a:latin typeface="Arial"/>
                <a:ea typeface="Arial"/>
                <a:cs typeface="Arial"/>
                <a:sym typeface="Arial"/>
              </a:rPr>
              <a:t>a </a:t>
            </a:r>
            <a:r>
              <a:rPr lang="en-US" sz="2400">
                <a:latin typeface="Arial"/>
                <a:ea typeface="Arial"/>
                <a:cs typeface="Arial"/>
                <a:sym typeface="Arial"/>
              </a:rPr>
              <a:t>asymptotically.</a:t>
            </a:r>
            <a:endParaRPr/>
          </a:p>
          <a:p>
            <a:pPr marL="514350" lvl="0" indent="-514350" algn="l" rtl="0">
              <a:lnSpc>
                <a:spcPct val="100000"/>
              </a:lnSpc>
              <a:spcBef>
                <a:spcPts val="480"/>
              </a:spcBef>
              <a:spcAft>
                <a:spcPts val="0"/>
              </a:spcAft>
              <a:buSzPts val="2400"/>
              <a:buFont typeface="Calibri"/>
              <a:buAutoNum type="arabicPeriod"/>
            </a:pPr>
            <a:r>
              <a:rPr lang="en-US" sz="2400">
                <a:latin typeface="Arial"/>
                <a:ea typeface="Arial"/>
                <a:cs typeface="Arial"/>
                <a:sym typeface="Arial"/>
              </a:rPr>
              <a:t>Determine the appropriate Master method case and apply it </a:t>
            </a:r>
            <a:endParaRPr/>
          </a:p>
          <a:p>
            <a:pPr marL="514350" lvl="0" indent="-361950" algn="l" rtl="0">
              <a:lnSpc>
                <a:spcPct val="100000"/>
              </a:lnSpc>
              <a:spcBef>
                <a:spcPts val="480"/>
              </a:spcBef>
              <a:spcAft>
                <a:spcPts val="0"/>
              </a:spcAft>
              <a:buSzPts val="2400"/>
              <a:buFont typeface="Calibri"/>
              <a:buNone/>
            </a:pPr>
            <a:endParaRPr sz="2400">
              <a:latin typeface="Arial"/>
              <a:ea typeface="Arial"/>
              <a:cs typeface="Arial"/>
              <a:sym typeface="Arial"/>
            </a:endParaRPr>
          </a:p>
          <a:p>
            <a:pPr marL="514350" lvl="0" indent="-361950" algn="l" rtl="0">
              <a:lnSpc>
                <a:spcPct val="100000"/>
              </a:lnSpc>
              <a:spcBef>
                <a:spcPts val="480"/>
              </a:spcBef>
              <a:spcAft>
                <a:spcPts val="0"/>
              </a:spcAft>
              <a:buSzPts val="2400"/>
              <a:buFont typeface="Calibri"/>
              <a:buNone/>
            </a:pPr>
            <a:endParaRPr>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Clr>
                <a:schemeClr val="dk1"/>
              </a:buClr>
              <a:buSzPts val="3600"/>
              <a:buNone/>
            </a:pPr>
            <a:r>
              <a:rPr lang="en-US" b="0"/>
              <a:t>For each case an exercise[Ex:-1]</a:t>
            </a:r>
            <a:endParaRPr/>
          </a:p>
        </p:txBody>
      </p:sp>
      <p:sp>
        <p:nvSpPr>
          <p:cNvPr id="496" name="Google Shape;496;p41"/>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47</a:t>
            </a:fld>
            <a:endParaRPr/>
          </a:p>
        </p:txBody>
      </p:sp>
      <p:sp>
        <p:nvSpPr>
          <p:cNvPr id="497" name="Google Shape;497;p41"/>
          <p:cNvSpPr txBox="1">
            <a:spLocks noGrp="1"/>
          </p:cNvSpPr>
          <p:nvPr>
            <p:ph type="body" idx="1"/>
          </p:nvPr>
        </p:nvSpPr>
        <p:spPr>
          <a:xfrm>
            <a:off x="271462" y="1470818"/>
            <a:ext cx="8229600" cy="4929982"/>
          </a:xfrm>
          <a:prstGeom prst="rect">
            <a:avLst/>
          </a:prstGeom>
          <a:blipFill rotWithShape="1">
            <a:blip r:embed="rId3">
              <a:alphaModFix/>
            </a:blip>
            <a:stretch>
              <a:fillRect l="-1078" t="-1027" b="-1027"/>
            </a:stretch>
          </a:blip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US"/>
              <a:t> </a:t>
            </a: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None/>
            </a:pPr>
            <a:r>
              <a:rPr lang="en-US"/>
              <a:t>Example: 2</a:t>
            </a:r>
            <a:endParaRPr/>
          </a:p>
        </p:txBody>
      </p:sp>
      <p:sp>
        <p:nvSpPr>
          <p:cNvPr id="503" name="Google Shape;503;p42"/>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48</a:t>
            </a:fld>
            <a:endParaRPr/>
          </a:p>
        </p:txBody>
      </p:sp>
      <p:sp>
        <p:nvSpPr>
          <p:cNvPr id="504" name="Google Shape;504;p42"/>
          <p:cNvSpPr txBox="1">
            <a:spLocks noGrp="1"/>
          </p:cNvSpPr>
          <p:nvPr>
            <p:ph type="body" idx="1"/>
          </p:nvPr>
        </p:nvSpPr>
        <p:spPr>
          <a:xfrm>
            <a:off x="304800" y="1493837"/>
            <a:ext cx="8229600" cy="4525963"/>
          </a:xfrm>
          <a:prstGeom prst="rect">
            <a:avLst/>
          </a:prstGeom>
          <a:blipFill rotWithShape="1">
            <a:blip r:embed="rId3">
              <a:alphaModFix/>
            </a:blip>
            <a:stretch>
              <a:fillRect l="-1234" t="-1119"/>
            </a:stretch>
          </a:blip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US"/>
              <a:t> </a:t>
            </a: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None/>
            </a:pPr>
            <a:r>
              <a:rPr lang="en-US"/>
              <a:t>Example: 3</a:t>
            </a:r>
            <a:endParaRPr/>
          </a:p>
        </p:txBody>
      </p:sp>
      <p:sp>
        <p:nvSpPr>
          <p:cNvPr id="510" name="Google Shape;510;p43"/>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49</a:t>
            </a:fld>
            <a:endParaRPr/>
          </a:p>
        </p:txBody>
      </p:sp>
      <p:sp>
        <p:nvSpPr>
          <p:cNvPr id="511" name="Google Shape;511;p43"/>
          <p:cNvSpPr txBox="1">
            <a:spLocks noGrp="1"/>
          </p:cNvSpPr>
          <p:nvPr>
            <p:ph type="body" idx="1"/>
          </p:nvPr>
        </p:nvSpPr>
        <p:spPr>
          <a:xfrm>
            <a:off x="408122" y="1493836"/>
            <a:ext cx="8229600" cy="4525963"/>
          </a:xfrm>
          <a:prstGeom prst="rect">
            <a:avLst/>
          </a:prstGeom>
          <a:blipFill rotWithShape="1">
            <a:blip r:embed="rId3">
              <a:alphaModFix/>
            </a:blip>
            <a:stretch>
              <a:fillRect l="-1386" t="-2240" r="-1848" b="-839"/>
            </a:stretch>
          </a:blip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US"/>
              <a:t> </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5"/>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p>
            <a:pPr marL="0" lvl="0" indent="0" algn="l" rtl="0">
              <a:lnSpc>
                <a:spcPct val="104999"/>
              </a:lnSpc>
              <a:spcBef>
                <a:spcPts val="0"/>
              </a:spcBef>
              <a:spcAft>
                <a:spcPts val="0"/>
              </a:spcAft>
              <a:buClr>
                <a:schemeClr val="dk1"/>
              </a:buClr>
              <a:buSzPts val="4000"/>
              <a:buNone/>
            </a:pPr>
            <a:r>
              <a:rPr lang="en-US"/>
              <a:t>Time Complexity</a:t>
            </a:r>
            <a:endParaRPr/>
          </a:p>
        </p:txBody>
      </p:sp>
      <p:sp>
        <p:nvSpPr>
          <p:cNvPr id="215" name="Google Shape;215;p5"/>
          <p:cNvSpPr txBox="1">
            <a:spLocks noGrp="1"/>
          </p:cNvSpPr>
          <p:nvPr>
            <p:ph type="sldNum" idx="12"/>
          </p:nvPr>
        </p:nvSpPr>
        <p:spPr>
          <a:xfrm>
            <a:off x="7010400" y="6313488"/>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200"/>
              <a:buFont typeface="Arial"/>
              <a:buChar char="•"/>
            </a:pPr>
            <a:r>
              <a:rPr lang="en-US" sz="2200"/>
              <a:t>Substitution method </a:t>
            </a:r>
            <a:endParaRPr/>
          </a:p>
          <a:p>
            <a:pPr marL="342900" lvl="0" indent="-342900" algn="l" rtl="0">
              <a:lnSpc>
                <a:spcPct val="100000"/>
              </a:lnSpc>
              <a:spcBef>
                <a:spcPts val="440"/>
              </a:spcBef>
              <a:spcAft>
                <a:spcPts val="0"/>
              </a:spcAft>
              <a:buSzPts val="2200"/>
              <a:buFont typeface="Arial"/>
              <a:buChar char="•"/>
            </a:pPr>
            <a:r>
              <a:rPr lang="en-US" sz="2200"/>
              <a:t>Recursion-tree method</a:t>
            </a:r>
            <a:endParaRPr/>
          </a:p>
          <a:p>
            <a:pPr marL="342900" lvl="0" indent="-342900" algn="l" rtl="0">
              <a:lnSpc>
                <a:spcPct val="100000"/>
              </a:lnSpc>
              <a:spcBef>
                <a:spcPts val="440"/>
              </a:spcBef>
              <a:spcAft>
                <a:spcPts val="0"/>
              </a:spcAft>
              <a:buSzPts val="2200"/>
              <a:buFont typeface="Arial"/>
              <a:buChar char="•"/>
            </a:pPr>
            <a:r>
              <a:rPr lang="en-US" sz="2200"/>
              <a:t>Master method</a:t>
            </a:r>
            <a:endParaRPr/>
          </a:p>
        </p:txBody>
      </p:sp>
      <p:sp>
        <p:nvSpPr>
          <p:cNvPr id="375" name="Google Shape;375;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Clr>
                <a:schemeClr val="dk1"/>
              </a:buClr>
              <a:buSzPts val="3600"/>
              <a:buNone/>
            </a:pPr>
            <a:r>
              <a:rPr lang="en-US"/>
              <a:t>Method of solving recurrences</a:t>
            </a:r>
            <a:endParaRPr/>
          </a:p>
        </p:txBody>
      </p:sp>
      <p:sp>
        <p:nvSpPr>
          <p:cNvPr id="376" name="Google Shape;376;p27"/>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8"/>
          <p:cNvSpPr txBox="1">
            <a:spLocks noGrp="1"/>
          </p:cNvSpPr>
          <p:nvPr>
            <p:ph type="body" idx="1"/>
          </p:nvPr>
        </p:nvSpPr>
        <p:spPr>
          <a:xfrm>
            <a:off x="304800" y="1493837"/>
            <a:ext cx="457200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1800"/>
              <a:buFont typeface="Arial"/>
              <a:buNone/>
            </a:pPr>
            <a:r>
              <a:rPr lang="en-US" sz="1800">
                <a:latin typeface="Cambria Math"/>
                <a:ea typeface="Cambria Math"/>
                <a:cs typeface="Cambria Math"/>
                <a:sym typeface="Cambria Math"/>
              </a:rPr>
              <a:t> void test(int n)</a:t>
            </a:r>
            <a:endParaRPr/>
          </a:p>
          <a:p>
            <a:pPr marL="342900" marR="0" lvl="0" indent="-342900" algn="l" rtl="0">
              <a:lnSpc>
                <a:spcPct val="100000"/>
              </a:lnSpc>
              <a:spcBef>
                <a:spcPts val="360"/>
              </a:spcBef>
              <a:spcAft>
                <a:spcPts val="0"/>
              </a:spcAft>
              <a:buClr>
                <a:srgbClr val="101141"/>
              </a:buClr>
              <a:buSzPts val="1800"/>
              <a:buFont typeface="Arial"/>
              <a:buNone/>
            </a:pPr>
            <a:r>
              <a:rPr lang="en-US" sz="1800">
                <a:latin typeface="Cambria Math"/>
                <a:ea typeface="Cambria Math"/>
                <a:cs typeface="Cambria Math"/>
                <a:sym typeface="Cambria Math"/>
              </a:rPr>
              <a:t>{</a:t>
            </a:r>
            <a:endParaRPr/>
          </a:p>
          <a:p>
            <a:pPr marL="342900" marR="0" lvl="0" indent="-342900" algn="l" rtl="0">
              <a:lnSpc>
                <a:spcPct val="100000"/>
              </a:lnSpc>
              <a:spcBef>
                <a:spcPts val="360"/>
              </a:spcBef>
              <a:spcAft>
                <a:spcPts val="0"/>
              </a:spcAft>
              <a:buClr>
                <a:srgbClr val="101141"/>
              </a:buClr>
              <a:buSzPts val="1800"/>
              <a:buFont typeface="Arial"/>
              <a:buNone/>
            </a:pPr>
            <a:r>
              <a:rPr lang="en-US" sz="1800">
                <a:latin typeface="Cambria Math"/>
                <a:ea typeface="Cambria Math"/>
                <a:cs typeface="Cambria Math"/>
                <a:sym typeface="Cambria Math"/>
              </a:rPr>
              <a:t>	if(n&gt;0)</a:t>
            </a:r>
            <a:endParaRPr/>
          </a:p>
          <a:p>
            <a:pPr marL="342900" marR="0" lvl="0" indent="-342900" algn="l" rtl="0">
              <a:lnSpc>
                <a:spcPct val="100000"/>
              </a:lnSpc>
              <a:spcBef>
                <a:spcPts val="360"/>
              </a:spcBef>
              <a:spcAft>
                <a:spcPts val="0"/>
              </a:spcAft>
              <a:buClr>
                <a:srgbClr val="101141"/>
              </a:buClr>
              <a:buSzPts val="1800"/>
              <a:buFont typeface="Arial"/>
              <a:buNone/>
            </a:pPr>
            <a:r>
              <a:rPr lang="en-US" sz="1800">
                <a:latin typeface="Cambria Math"/>
                <a:ea typeface="Cambria Math"/>
                <a:cs typeface="Cambria Math"/>
                <a:sym typeface="Cambria Math"/>
              </a:rPr>
              <a:t>	{</a:t>
            </a:r>
            <a:endParaRPr/>
          </a:p>
          <a:p>
            <a:pPr marL="342900" marR="0" lvl="0" indent="-342900" algn="l" rtl="0">
              <a:lnSpc>
                <a:spcPct val="100000"/>
              </a:lnSpc>
              <a:spcBef>
                <a:spcPts val="360"/>
              </a:spcBef>
              <a:spcAft>
                <a:spcPts val="0"/>
              </a:spcAft>
              <a:buClr>
                <a:srgbClr val="101141"/>
              </a:buClr>
              <a:buSzPts val="1800"/>
              <a:buFont typeface="Arial"/>
              <a:buNone/>
            </a:pPr>
            <a:r>
              <a:rPr lang="en-US" sz="1800">
                <a:latin typeface="Cambria Math"/>
                <a:ea typeface="Cambria Math"/>
                <a:cs typeface="Cambria Math"/>
                <a:sym typeface="Cambria Math"/>
              </a:rPr>
              <a:t>	printf(“%d”,n);</a:t>
            </a:r>
            <a:endParaRPr/>
          </a:p>
          <a:p>
            <a:pPr marL="342900" marR="0" lvl="0" indent="-342900" algn="l" rtl="0">
              <a:lnSpc>
                <a:spcPct val="100000"/>
              </a:lnSpc>
              <a:spcBef>
                <a:spcPts val="360"/>
              </a:spcBef>
              <a:spcAft>
                <a:spcPts val="0"/>
              </a:spcAft>
              <a:buClr>
                <a:srgbClr val="101141"/>
              </a:buClr>
              <a:buSzPts val="1800"/>
              <a:buFont typeface="Arial"/>
              <a:buNone/>
            </a:pPr>
            <a:r>
              <a:rPr lang="en-US" sz="1800">
                <a:latin typeface="Cambria Math"/>
                <a:ea typeface="Cambria Math"/>
                <a:cs typeface="Cambria Math"/>
                <a:sym typeface="Cambria Math"/>
              </a:rPr>
              <a:t>	test(n-1);</a:t>
            </a:r>
            <a:endParaRPr/>
          </a:p>
          <a:p>
            <a:pPr marL="342900" marR="0" lvl="0" indent="-342900" algn="l" rtl="0">
              <a:lnSpc>
                <a:spcPct val="100000"/>
              </a:lnSpc>
              <a:spcBef>
                <a:spcPts val="360"/>
              </a:spcBef>
              <a:spcAft>
                <a:spcPts val="0"/>
              </a:spcAft>
              <a:buClr>
                <a:srgbClr val="101141"/>
              </a:buClr>
              <a:buSzPts val="1800"/>
              <a:buFont typeface="Arial"/>
              <a:buNone/>
            </a:pPr>
            <a:r>
              <a:rPr lang="en-US" sz="1800">
                <a:latin typeface="Cambria Math"/>
                <a:ea typeface="Cambria Math"/>
                <a:cs typeface="Cambria Math"/>
                <a:sym typeface="Cambria Math"/>
              </a:rPr>
              <a:t>	}</a:t>
            </a:r>
            <a:endParaRPr/>
          </a:p>
          <a:p>
            <a:pPr marL="342900" marR="0" lvl="0" indent="-342900" algn="l" rtl="0">
              <a:lnSpc>
                <a:spcPct val="100000"/>
              </a:lnSpc>
              <a:spcBef>
                <a:spcPts val="360"/>
              </a:spcBef>
              <a:spcAft>
                <a:spcPts val="0"/>
              </a:spcAft>
              <a:buClr>
                <a:srgbClr val="101141"/>
              </a:buClr>
              <a:buSzPts val="1800"/>
              <a:buFont typeface="Arial"/>
              <a:buNone/>
            </a:pPr>
            <a:r>
              <a:rPr lang="en-US" sz="1800">
                <a:latin typeface="Cambria Math"/>
                <a:ea typeface="Cambria Math"/>
                <a:cs typeface="Cambria Math"/>
                <a:sym typeface="Cambria Math"/>
              </a:rPr>
              <a:t>}</a:t>
            </a:r>
            <a:endParaRPr/>
          </a:p>
        </p:txBody>
      </p:sp>
      <p:sp>
        <p:nvSpPr>
          <p:cNvPr id="382" name="Google Shape;382;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Clr>
                <a:schemeClr val="dk1"/>
              </a:buClr>
              <a:buSzPts val="3600"/>
              <a:buNone/>
            </a:pPr>
            <a:r>
              <a:rPr lang="en-US"/>
              <a:t>Recurrence Relation </a:t>
            </a:r>
            <a:endParaRPr/>
          </a:p>
          <a:p>
            <a:pPr marL="0" lvl="0" indent="0" algn="l" rtl="0">
              <a:lnSpc>
                <a:spcPct val="128571"/>
              </a:lnSpc>
              <a:spcBef>
                <a:spcPts val="0"/>
              </a:spcBef>
              <a:spcAft>
                <a:spcPts val="0"/>
              </a:spcAft>
              <a:buClr>
                <a:schemeClr val="dk1"/>
              </a:buClr>
              <a:buSzPts val="2800"/>
              <a:buNone/>
            </a:pPr>
            <a:r>
              <a:rPr lang="en-US" sz="2800"/>
              <a:t>(Recursion –tree Method)</a:t>
            </a:r>
            <a:endParaRPr/>
          </a:p>
        </p:txBody>
      </p:sp>
      <p:sp>
        <p:nvSpPr>
          <p:cNvPr id="383" name="Google Shape;383;p28"/>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51</a:t>
            </a:fld>
            <a:endParaRPr/>
          </a:p>
        </p:txBody>
      </p:sp>
      <p:sp>
        <p:nvSpPr>
          <p:cNvPr id="384" name="Google Shape;384;p28"/>
          <p:cNvSpPr txBox="1"/>
          <p:nvPr/>
        </p:nvSpPr>
        <p:spPr>
          <a:xfrm>
            <a:off x="4876800" y="1676400"/>
            <a:ext cx="1143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Test (3)</a:t>
            </a:r>
            <a:endParaRPr/>
          </a:p>
        </p:txBody>
      </p:sp>
      <p:sp>
        <p:nvSpPr>
          <p:cNvPr id="385" name="Google Shape;385;p28"/>
          <p:cNvSpPr txBox="1"/>
          <p:nvPr/>
        </p:nvSpPr>
        <p:spPr>
          <a:xfrm>
            <a:off x="5867400" y="2426732"/>
            <a:ext cx="1143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Test (2)</a:t>
            </a:r>
            <a:endParaRPr/>
          </a:p>
        </p:txBody>
      </p:sp>
      <p:sp>
        <p:nvSpPr>
          <p:cNvPr id="386" name="Google Shape;386;p28"/>
          <p:cNvSpPr txBox="1"/>
          <p:nvPr/>
        </p:nvSpPr>
        <p:spPr>
          <a:xfrm>
            <a:off x="4308613" y="2426732"/>
            <a:ext cx="1143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3</a:t>
            </a:r>
            <a:endParaRPr/>
          </a:p>
        </p:txBody>
      </p:sp>
      <p:cxnSp>
        <p:nvCxnSpPr>
          <p:cNvPr id="387" name="Google Shape;387;p28"/>
          <p:cNvCxnSpPr>
            <a:stCxn id="386" idx="0"/>
            <a:endCxn id="384" idx="2"/>
          </p:cNvCxnSpPr>
          <p:nvPr/>
        </p:nvCxnSpPr>
        <p:spPr>
          <a:xfrm rot="10800000" flipH="1">
            <a:off x="4880113" y="2045732"/>
            <a:ext cx="568200" cy="381000"/>
          </a:xfrm>
          <a:prstGeom prst="straightConnector1">
            <a:avLst/>
          </a:prstGeom>
          <a:noFill/>
          <a:ln w="9525" cap="flat" cmpd="sng">
            <a:solidFill>
              <a:srgbClr val="4A7DBA"/>
            </a:solidFill>
            <a:prstDash val="solid"/>
            <a:round/>
            <a:headEnd type="none" w="sm" len="sm"/>
            <a:tailEnd type="none" w="sm" len="sm"/>
          </a:ln>
        </p:spPr>
      </p:cxnSp>
      <p:cxnSp>
        <p:nvCxnSpPr>
          <p:cNvPr id="388" name="Google Shape;388;p28"/>
          <p:cNvCxnSpPr>
            <a:stCxn id="384" idx="2"/>
            <a:endCxn id="385" idx="0"/>
          </p:cNvCxnSpPr>
          <p:nvPr/>
        </p:nvCxnSpPr>
        <p:spPr>
          <a:xfrm>
            <a:off x="5448300" y="2045732"/>
            <a:ext cx="990600" cy="381000"/>
          </a:xfrm>
          <a:prstGeom prst="straightConnector1">
            <a:avLst/>
          </a:prstGeom>
          <a:noFill/>
          <a:ln w="9525" cap="flat" cmpd="sng">
            <a:solidFill>
              <a:srgbClr val="4A7DBA"/>
            </a:solidFill>
            <a:prstDash val="solid"/>
            <a:round/>
            <a:headEnd type="none" w="sm" len="sm"/>
            <a:tailEnd type="none" w="sm" len="sm"/>
          </a:ln>
        </p:spPr>
      </p:cxnSp>
      <p:sp>
        <p:nvSpPr>
          <p:cNvPr id="389" name="Google Shape;389;p28"/>
          <p:cNvSpPr txBox="1"/>
          <p:nvPr/>
        </p:nvSpPr>
        <p:spPr>
          <a:xfrm>
            <a:off x="6934200" y="2992398"/>
            <a:ext cx="1143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Test (1)</a:t>
            </a:r>
            <a:endParaRPr/>
          </a:p>
        </p:txBody>
      </p:sp>
      <p:sp>
        <p:nvSpPr>
          <p:cNvPr id="390" name="Google Shape;390;p28"/>
          <p:cNvSpPr txBox="1"/>
          <p:nvPr/>
        </p:nvSpPr>
        <p:spPr>
          <a:xfrm>
            <a:off x="5468178" y="3059668"/>
            <a:ext cx="1143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2</a:t>
            </a:r>
            <a:endParaRPr/>
          </a:p>
        </p:txBody>
      </p:sp>
      <p:cxnSp>
        <p:nvCxnSpPr>
          <p:cNvPr id="391" name="Google Shape;391;p28"/>
          <p:cNvCxnSpPr>
            <a:stCxn id="390" idx="0"/>
            <a:endCxn id="385" idx="2"/>
          </p:cNvCxnSpPr>
          <p:nvPr/>
        </p:nvCxnSpPr>
        <p:spPr>
          <a:xfrm rot="10800000" flipH="1">
            <a:off x="6039678" y="2795968"/>
            <a:ext cx="399300" cy="263700"/>
          </a:xfrm>
          <a:prstGeom prst="straightConnector1">
            <a:avLst/>
          </a:prstGeom>
          <a:noFill/>
          <a:ln w="9525" cap="flat" cmpd="sng">
            <a:solidFill>
              <a:srgbClr val="4A7DBA"/>
            </a:solidFill>
            <a:prstDash val="solid"/>
            <a:round/>
            <a:headEnd type="none" w="sm" len="sm"/>
            <a:tailEnd type="none" w="sm" len="sm"/>
          </a:ln>
        </p:spPr>
      </p:cxnSp>
      <p:cxnSp>
        <p:nvCxnSpPr>
          <p:cNvPr id="392" name="Google Shape;392;p28"/>
          <p:cNvCxnSpPr>
            <a:stCxn id="385" idx="2"/>
            <a:endCxn id="389" idx="0"/>
          </p:cNvCxnSpPr>
          <p:nvPr/>
        </p:nvCxnSpPr>
        <p:spPr>
          <a:xfrm>
            <a:off x="6438900" y="2796064"/>
            <a:ext cx="1066800" cy="196200"/>
          </a:xfrm>
          <a:prstGeom prst="straightConnector1">
            <a:avLst/>
          </a:prstGeom>
          <a:noFill/>
          <a:ln w="9525" cap="flat" cmpd="sng">
            <a:solidFill>
              <a:srgbClr val="4A7DBA"/>
            </a:solidFill>
            <a:prstDash val="solid"/>
            <a:round/>
            <a:headEnd type="none" w="sm" len="sm"/>
            <a:tailEnd type="none" w="sm" len="sm"/>
          </a:ln>
        </p:spPr>
      </p:cxnSp>
      <p:sp>
        <p:nvSpPr>
          <p:cNvPr id="393" name="Google Shape;393;p28"/>
          <p:cNvSpPr txBox="1"/>
          <p:nvPr/>
        </p:nvSpPr>
        <p:spPr>
          <a:xfrm>
            <a:off x="7696200" y="3594363"/>
            <a:ext cx="1143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Test </a:t>
            </a:r>
            <a:r>
              <a:rPr lang="en-US" sz="1800" smtClean="0">
                <a:solidFill>
                  <a:schemeClr val="dk1"/>
                </a:solidFill>
                <a:latin typeface="Calibri"/>
                <a:ea typeface="Calibri"/>
                <a:cs typeface="Calibri"/>
                <a:sym typeface="Calibri"/>
              </a:rPr>
              <a:t>()</a:t>
            </a:r>
            <a:endParaRPr/>
          </a:p>
        </p:txBody>
      </p:sp>
      <p:sp>
        <p:nvSpPr>
          <p:cNvPr id="394" name="Google Shape;394;p28"/>
          <p:cNvSpPr txBox="1"/>
          <p:nvPr/>
        </p:nvSpPr>
        <p:spPr>
          <a:xfrm>
            <a:off x="6553200" y="3638985"/>
            <a:ext cx="1143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395" name="Google Shape;395;p28"/>
          <p:cNvCxnSpPr>
            <a:stCxn id="394" idx="0"/>
            <a:endCxn id="389" idx="2"/>
          </p:cNvCxnSpPr>
          <p:nvPr/>
        </p:nvCxnSpPr>
        <p:spPr>
          <a:xfrm rot="10800000" flipH="1">
            <a:off x="7124700" y="3361785"/>
            <a:ext cx="381000" cy="277200"/>
          </a:xfrm>
          <a:prstGeom prst="straightConnector1">
            <a:avLst/>
          </a:prstGeom>
          <a:noFill/>
          <a:ln w="9525" cap="flat" cmpd="sng">
            <a:solidFill>
              <a:srgbClr val="4A7DBA"/>
            </a:solidFill>
            <a:prstDash val="solid"/>
            <a:round/>
            <a:headEnd type="none" w="sm" len="sm"/>
            <a:tailEnd type="none" w="sm" len="sm"/>
          </a:ln>
        </p:spPr>
      </p:cxnSp>
      <p:cxnSp>
        <p:nvCxnSpPr>
          <p:cNvPr id="396" name="Google Shape;396;p28"/>
          <p:cNvCxnSpPr>
            <a:stCxn id="389" idx="2"/>
            <a:endCxn id="393" idx="0"/>
          </p:cNvCxnSpPr>
          <p:nvPr/>
        </p:nvCxnSpPr>
        <p:spPr>
          <a:xfrm>
            <a:off x="7505700" y="3361730"/>
            <a:ext cx="762000" cy="232500"/>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4"/>
                                        </p:tgtEl>
                                        <p:attrNameLst>
                                          <p:attrName>style.visibility</p:attrName>
                                        </p:attrNameLst>
                                      </p:cBhvr>
                                      <p:to>
                                        <p:strVal val="visible"/>
                                      </p:to>
                                    </p:set>
                                    <p:animEffect transition="in" filter="fade">
                                      <p:cBhvr>
                                        <p:cTn id="7" dur="500"/>
                                        <p:tgtEl>
                                          <p:spTgt spid="3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7"/>
                                        </p:tgtEl>
                                        <p:attrNameLst>
                                          <p:attrName>style.visibility</p:attrName>
                                        </p:attrNameLst>
                                      </p:cBhvr>
                                      <p:to>
                                        <p:strVal val="visible"/>
                                      </p:to>
                                    </p:set>
                                    <p:animEffect transition="in" filter="fade">
                                      <p:cBhvr>
                                        <p:cTn id="12" dur="500"/>
                                        <p:tgtEl>
                                          <p:spTgt spid="3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8"/>
                                        </p:tgtEl>
                                        <p:attrNameLst>
                                          <p:attrName>style.visibility</p:attrName>
                                        </p:attrNameLst>
                                      </p:cBhvr>
                                      <p:to>
                                        <p:strVal val="visible"/>
                                      </p:to>
                                    </p:set>
                                    <p:animEffect transition="in" filter="fade">
                                      <p:cBhvr>
                                        <p:cTn id="17" dur="500"/>
                                        <p:tgtEl>
                                          <p:spTgt spid="3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6"/>
                                        </p:tgtEl>
                                        <p:attrNameLst>
                                          <p:attrName>style.visibility</p:attrName>
                                        </p:attrNameLst>
                                      </p:cBhvr>
                                      <p:to>
                                        <p:strVal val="visible"/>
                                      </p:to>
                                    </p:set>
                                    <p:animEffect transition="in" filter="fade">
                                      <p:cBhvr>
                                        <p:cTn id="22" dur="500"/>
                                        <p:tgtEl>
                                          <p:spTgt spid="386"/>
                                        </p:tgtEl>
                                      </p:cBhvr>
                                    </p:animEffect>
                                  </p:childTnLst>
                                </p:cTn>
                              </p:par>
                              <p:par>
                                <p:cTn id="23" presetID="10" presetClass="entr" presetSubtype="0" fill="hold" nodeType="withEffect">
                                  <p:stCondLst>
                                    <p:cond delay="0"/>
                                  </p:stCondLst>
                                  <p:childTnLst>
                                    <p:set>
                                      <p:cBhvr>
                                        <p:cTn id="24" dur="1" fill="hold">
                                          <p:stCondLst>
                                            <p:cond delay="0"/>
                                          </p:stCondLst>
                                        </p:cTn>
                                        <p:tgtEl>
                                          <p:spTgt spid="385"/>
                                        </p:tgtEl>
                                        <p:attrNameLst>
                                          <p:attrName>style.visibility</p:attrName>
                                        </p:attrNameLst>
                                      </p:cBhvr>
                                      <p:to>
                                        <p:strVal val="visible"/>
                                      </p:to>
                                    </p:set>
                                    <p:animEffect transition="in" filter="fade">
                                      <p:cBhvr>
                                        <p:cTn id="25" dur="500"/>
                                        <p:tgtEl>
                                          <p:spTgt spid="38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91"/>
                                        </p:tgtEl>
                                        <p:attrNameLst>
                                          <p:attrName>style.visibility</p:attrName>
                                        </p:attrNameLst>
                                      </p:cBhvr>
                                      <p:to>
                                        <p:strVal val="visible"/>
                                      </p:to>
                                    </p:set>
                                    <p:animEffect transition="in" filter="fade">
                                      <p:cBhvr>
                                        <p:cTn id="30" dur="500"/>
                                        <p:tgtEl>
                                          <p:spTgt spid="391"/>
                                        </p:tgtEl>
                                      </p:cBhvr>
                                    </p:animEffect>
                                  </p:childTnLst>
                                </p:cTn>
                              </p:par>
                              <p:par>
                                <p:cTn id="31" presetID="10" presetClass="entr" presetSubtype="0" fill="hold" nodeType="withEffect">
                                  <p:stCondLst>
                                    <p:cond delay="0"/>
                                  </p:stCondLst>
                                  <p:childTnLst>
                                    <p:set>
                                      <p:cBhvr>
                                        <p:cTn id="32" dur="1" fill="hold">
                                          <p:stCondLst>
                                            <p:cond delay="0"/>
                                          </p:stCondLst>
                                        </p:cTn>
                                        <p:tgtEl>
                                          <p:spTgt spid="392"/>
                                        </p:tgtEl>
                                        <p:attrNameLst>
                                          <p:attrName>style.visibility</p:attrName>
                                        </p:attrNameLst>
                                      </p:cBhvr>
                                      <p:to>
                                        <p:strVal val="visible"/>
                                      </p:to>
                                    </p:set>
                                    <p:animEffect transition="in" filter="fade">
                                      <p:cBhvr>
                                        <p:cTn id="33" dur="500"/>
                                        <p:tgtEl>
                                          <p:spTgt spid="39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90"/>
                                        </p:tgtEl>
                                        <p:attrNameLst>
                                          <p:attrName>style.visibility</p:attrName>
                                        </p:attrNameLst>
                                      </p:cBhvr>
                                      <p:to>
                                        <p:strVal val="visible"/>
                                      </p:to>
                                    </p:set>
                                    <p:animEffect transition="in" filter="fade">
                                      <p:cBhvr>
                                        <p:cTn id="38" dur="500"/>
                                        <p:tgtEl>
                                          <p:spTgt spid="390"/>
                                        </p:tgtEl>
                                      </p:cBhvr>
                                    </p:animEffect>
                                  </p:childTnLst>
                                </p:cTn>
                              </p:par>
                              <p:par>
                                <p:cTn id="39" presetID="10" presetClass="entr" presetSubtype="0" fill="hold" nodeType="withEffect">
                                  <p:stCondLst>
                                    <p:cond delay="0"/>
                                  </p:stCondLst>
                                  <p:childTnLst>
                                    <p:set>
                                      <p:cBhvr>
                                        <p:cTn id="40" dur="1" fill="hold">
                                          <p:stCondLst>
                                            <p:cond delay="0"/>
                                          </p:stCondLst>
                                        </p:cTn>
                                        <p:tgtEl>
                                          <p:spTgt spid="389"/>
                                        </p:tgtEl>
                                        <p:attrNameLst>
                                          <p:attrName>style.visibility</p:attrName>
                                        </p:attrNameLst>
                                      </p:cBhvr>
                                      <p:to>
                                        <p:strVal val="visible"/>
                                      </p:to>
                                    </p:set>
                                    <p:animEffect transition="in" filter="fade">
                                      <p:cBhvr>
                                        <p:cTn id="41" dur="500"/>
                                        <p:tgtEl>
                                          <p:spTgt spid="38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5"/>
                                        </p:tgtEl>
                                        <p:attrNameLst>
                                          <p:attrName>style.visibility</p:attrName>
                                        </p:attrNameLst>
                                      </p:cBhvr>
                                      <p:to>
                                        <p:strVal val="visible"/>
                                      </p:to>
                                    </p:set>
                                    <p:animEffect transition="in" filter="fade">
                                      <p:cBhvr>
                                        <p:cTn id="46" dur="500"/>
                                        <p:tgtEl>
                                          <p:spTgt spid="395"/>
                                        </p:tgtEl>
                                      </p:cBhvr>
                                    </p:animEffect>
                                  </p:childTnLst>
                                </p:cTn>
                              </p:par>
                              <p:par>
                                <p:cTn id="47" presetID="10" presetClass="entr" presetSubtype="0" fill="hold" nodeType="withEffect">
                                  <p:stCondLst>
                                    <p:cond delay="0"/>
                                  </p:stCondLst>
                                  <p:childTnLst>
                                    <p:set>
                                      <p:cBhvr>
                                        <p:cTn id="48" dur="1" fill="hold">
                                          <p:stCondLst>
                                            <p:cond delay="0"/>
                                          </p:stCondLst>
                                        </p:cTn>
                                        <p:tgtEl>
                                          <p:spTgt spid="396"/>
                                        </p:tgtEl>
                                        <p:attrNameLst>
                                          <p:attrName>style.visibility</p:attrName>
                                        </p:attrNameLst>
                                      </p:cBhvr>
                                      <p:to>
                                        <p:strVal val="visible"/>
                                      </p:to>
                                    </p:set>
                                    <p:animEffect transition="in" filter="fade">
                                      <p:cBhvr>
                                        <p:cTn id="49" dur="500"/>
                                        <p:tgtEl>
                                          <p:spTgt spid="39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94"/>
                                        </p:tgtEl>
                                        <p:attrNameLst>
                                          <p:attrName>style.visibility</p:attrName>
                                        </p:attrNameLst>
                                      </p:cBhvr>
                                      <p:to>
                                        <p:strVal val="visible"/>
                                      </p:to>
                                    </p:set>
                                    <p:animEffect transition="in" filter="fade">
                                      <p:cBhvr>
                                        <p:cTn id="54" dur="500"/>
                                        <p:tgtEl>
                                          <p:spTgt spid="394"/>
                                        </p:tgtEl>
                                      </p:cBhvr>
                                    </p:animEffect>
                                  </p:childTnLst>
                                </p:cTn>
                              </p:par>
                              <p:par>
                                <p:cTn id="55" presetID="10" presetClass="entr" presetSubtype="0" fill="hold" nodeType="withEffect">
                                  <p:stCondLst>
                                    <p:cond delay="0"/>
                                  </p:stCondLst>
                                  <p:childTnLst>
                                    <p:set>
                                      <p:cBhvr>
                                        <p:cTn id="56" dur="1" fill="hold">
                                          <p:stCondLst>
                                            <p:cond delay="0"/>
                                          </p:stCondLst>
                                        </p:cTn>
                                        <p:tgtEl>
                                          <p:spTgt spid="393"/>
                                        </p:tgtEl>
                                        <p:attrNameLst>
                                          <p:attrName>style.visibility</p:attrName>
                                        </p:attrNameLst>
                                      </p:cBhvr>
                                      <p:to>
                                        <p:strVal val="visible"/>
                                      </p:to>
                                    </p:set>
                                    <p:animEffect transition="in" filter="fade">
                                      <p:cBhvr>
                                        <p:cTn id="57" dur="5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47269"/>
            <a:ext cx="6010910" cy="566821"/>
          </a:xfrm>
          <a:prstGeom prst="rect">
            <a:avLst/>
          </a:prstGeom>
        </p:spPr>
        <p:txBody>
          <a:bodyPr vert="horz" wrap="square" lIns="0" tIns="104139" rIns="0" bIns="0" rtlCol="0">
            <a:spAutoFit/>
          </a:bodyPr>
          <a:lstStyle/>
          <a:p>
            <a:pPr marL="12700" marR="5080">
              <a:lnSpc>
                <a:spcPts val="3600"/>
              </a:lnSpc>
              <a:spcBef>
                <a:spcPts val="819"/>
              </a:spcBef>
            </a:pPr>
            <a:r>
              <a:rPr spc="-140" dirty="0"/>
              <a:t>Solving </a:t>
            </a:r>
            <a:r>
              <a:rPr spc="-145" dirty="0"/>
              <a:t>recurrences </a:t>
            </a:r>
            <a:r>
              <a:rPr dirty="0"/>
              <a:t>:</a:t>
            </a:r>
            <a:r>
              <a:rPr spc="-615" dirty="0"/>
              <a:t> </a:t>
            </a:r>
            <a:r>
              <a:rPr spc="-145"/>
              <a:t>Recursion </a:t>
            </a:r>
            <a:r>
              <a:rPr spc="-120" smtClean="0"/>
              <a:t>tree</a:t>
            </a:r>
            <a:endParaRPr spc="-160" dirty="0"/>
          </a:p>
        </p:txBody>
      </p:sp>
      <p:sp>
        <p:nvSpPr>
          <p:cNvPr id="4" name="object 4"/>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5" name="object 5"/>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20</a:t>
            </a:r>
            <a:endParaRPr sz="1200">
              <a:latin typeface="Times New Roman"/>
              <a:cs typeface="Times New Roman"/>
            </a:endParaRPr>
          </a:p>
        </p:txBody>
      </p:sp>
      <p:sp>
        <p:nvSpPr>
          <p:cNvPr id="6" name="object 6"/>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
        <p:nvSpPr>
          <p:cNvPr id="3" name="object 3"/>
          <p:cNvSpPr txBox="1"/>
          <p:nvPr/>
        </p:nvSpPr>
        <p:spPr>
          <a:xfrm>
            <a:off x="383540" y="1516456"/>
            <a:ext cx="4191000" cy="1019175"/>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Solve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/4)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2) </a:t>
            </a:r>
            <a:r>
              <a:rPr sz="2400" i="1" dirty="0">
                <a:solidFill>
                  <a:srgbClr val="009999"/>
                </a:solidFill>
                <a:latin typeface="Times New Roman"/>
                <a:cs typeface="Times New Roman"/>
              </a:rPr>
              <a:t>+</a:t>
            </a:r>
            <a:r>
              <a:rPr sz="2400" i="1" spc="-40" dirty="0">
                <a:solidFill>
                  <a:srgbClr val="009999"/>
                </a:solidFill>
                <a:latin typeface="Times New Roman"/>
                <a:cs typeface="Times New Roman"/>
              </a:rPr>
              <a:t> </a:t>
            </a:r>
            <a:r>
              <a:rPr sz="2400" i="1" spc="-5" dirty="0">
                <a:solidFill>
                  <a:srgbClr val="009999"/>
                </a:solidFill>
                <a:latin typeface="Times New Roman"/>
                <a:cs typeface="Times New Roman"/>
              </a:rPr>
              <a:t>n</a:t>
            </a:r>
            <a:r>
              <a:rPr sz="2400" spc="-7" baseline="24305" dirty="0">
                <a:solidFill>
                  <a:srgbClr val="009999"/>
                </a:solidFill>
                <a:latin typeface="Times New Roman"/>
                <a:cs typeface="Times New Roman"/>
              </a:rPr>
              <a:t>2</a:t>
            </a:r>
            <a:r>
              <a:rPr sz="2400" spc="-5" dirty="0">
                <a:latin typeface="Times New Roman"/>
                <a:cs typeface="Times New Roman"/>
              </a:rPr>
              <a:t>:</a:t>
            </a:r>
            <a:endParaRPr sz="2400">
              <a:latin typeface="Times New Roman"/>
              <a:cs typeface="Times New Roman"/>
            </a:endParaRPr>
          </a:p>
          <a:p>
            <a:pPr>
              <a:lnSpc>
                <a:spcPct val="100000"/>
              </a:lnSpc>
              <a:spcBef>
                <a:spcPts val="20"/>
              </a:spcBef>
            </a:pPr>
            <a:endParaRPr sz="2400">
              <a:latin typeface="Times New Roman"/>
              <a:cs typeface="Times New Roman"/>
            </a:endParaRPr>
          </a:p>
          <a:p>
            <a:pPr marR="499109" algn="r">
              <a:lnSpc>
                <a:spcPct val="100000"/>
              </a:lnSpc>
              <a:spcBef>
                <a:spcPts val="5"/>
              </a:spcBef>
            </a:pPr>
            <a:r>
              <a:rPr sz="1800" i="1" spc="-10" dirty="0">
                <a:solidFill>
                  <a:srgbClr val="009999"/>
                </a:solidFill>
                <a:latin typeface="Times New Roman"/>
                <a:cs typeface="Times New Roman"/>
              </a:rPr>
              <a:t>T</a:t>
            </a:r>
            <a:r>
              <a:rPr sz="1800" dirty="0">
                <a:solidFill>
                  <a:srgbClr val="009999"/>
                </a:solidFill>
                <a:latin typeface="Times New Roman"/>
                <a:cs typeface="Times New Roman"/>
              </a:rPr>
              <a:t>(</a:t>
            </a:r>
            <a:r>
              <a:rPr sz="1800" i="1" dirty="0">
                <a:solidFill>
                  <a:srgbClr val="009999"/>
                </a:solidFill>
                <a:latin typeface="Times New Roman"/>
                <a:cs typeface="Times New Roman"/>
              </a:rPr>
              <a:t>n</a:t>
            </a:r>
            <a:r>
              <a:rPr sz="1800" dirty="0">
                <a:solidFill>
                  <a:srgbClr val="009999"/>
                </a:solidFill>
                <a:latin typeface="Times New Roman"/>
                <a:cs typeface="Times New Roman"/>
              </a:rPr>
              <a:t>)</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456"/>
            <a:ext cx="419100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Solve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/4)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2) </a:t>
            </a:r>
            <a:r>
              <a:rPr sz="2400" i="1" dirty="0">
                <a:solidFill>
                  <a:srgbClr val="009999"/>
                </a:solidFill>
                <a:latin typeface="Times New Roman"/>
                <a:cs typeface="Times New Roman"/>
              </a:rPr>
              <a:t>+</a:t>
            </a:r>
            <a:r>
              <a:rPr sz="2400" i="1" spc="-40" dirty="0">
                <a:solidFill>
                  <a:srgbClr val="009999"/>
                </a:solidFill>
                <a:latin typeface="Times New Roman"/>
                <a:cs typeface="Times New Roman"/>
              </a:rPr>
              <a:t> </a:t>
            </a:r>
            <a:r>
              <a:rPr sz="2400" i="1" spc="-5" dirty="0">
                <a:solidFill>
                  <a:srgbClr val="009999"/>
                </a:solidFill>
                <a:latin typeface="Times New Roman"/>
                <a:cs typeface="Times New Roman"/>
              </a:rPr>
              <a:t>n</a:t>
            </a:r>
            <a:r>
              <a:rPr sz="2400" spc="-7" baseline="24305" dirty="0">
                <a:solidFill>
                  <a:srgbClr val="009999"/>
                </a:solidFill>
                <a:latin typeface="Times New Roman"/>
                <a:cs typeface="Times New Roman"/>
              </a:rPr>
              <a:t>2</a:t>
            </a:r>
            <a:r>
              <a:rPr sz="2400" spc="-5" dirty="0">
                <a:latin typeface="Times New Roman"/>
                <a:cs typeface="Times New Roman"/>
              </a:rPr>
              <a:t>:</a:t>
            </a:r>
            <a:endParaRPr sz="2400">
              <a:latin typeface="Times New Roman"/>
              <a:cs typeface="Times New Roman"/>
            </a:endParaRPr>
          </a:p>
        </p:txBody>
      </p:sp>
      <p:sp>
        <p:nvSpPr>
          <p:cNvPr id="3" name="object 3"/>
          <p:cNvSpPr txBox="1">
            <a:spLocks noGrp="1"/>
          </p:cNvSpPr>
          <p:nvPr>
            <p:ph type="title"/>
          </p:nvPr>
        </p:nvSpPr>
        <p:spPr>
          <a:xfrm>
            <a:off x="383540" y="147269"/>
            <a:ext cx="6010910" cy="566821"/>
          </a:xfrm>
          <a:prstGeom prst="rect">
            <a:avLst/>
          </a:prstGeom>
        </p:spPr>
        <p:txBody>
          <a:bodyPr vert="horz" wrap="square" lIns="0" tIns="104139" rIns="0" bIns="0" rtlCol="0">
            <a:spAutoFit/>
          </a:bodyPr>
          <a:lstStyle/>
          <a:p>
            <a:pPr marL="12700" marR="5080">
              <a:lnSpc>
                <a:spcPts val="3600"/>
              </a:lnSpc>
              <a:spcBef>
                <a:spcPts val="819"/>
              </a:spcBef>
            </a:pPr>
            <a:r>
              <a:rPr spc="-140" dirty="0"/>
              <a:t>Solving </a:t>
            </a:r>
            <a:r>
              <a:rPr spc="-145" dirty="0"/>
              <a:t>recurrences </a:t>
            </a:r>
            <a:r>
              <a:rPr dirty="0"/>
              <a:t>:</a:t>
            </a:r>
            <a:r>
              <a:rPr spc="-615" dirty="0"/>
              <a:t> </a:t>
            </a:r>
            <a:r>
              <a:rPr spc="-145"/>
              <a:t>Recursion </a:t>
            </a:r>
            <a:r>
              <a:rPr spc="-120" smtClean="0"/>
              <a:t>tree</a:t>
            </a:r>
            <a:endParaRPr spc="-160" dirty="0"/>
          </a:p>
        </p:txBody>
      </p:sp>
      <p:sp>
        <p:nvSpPr>
          <p:cNvPr id="4" name="object 4"/>
          <p:cNvSpPr/>
          <p:nvPr/>
        </p:nvSpPr>
        <p:spPr>
          <a:xfrm>
            <a:off x="2286000" y="2514600"/>
            <a:ext cx="1524000" cy="685800"/>
          </a:xfrm>
          <a:custGeom>
            <a:avLst/>
            <a:gdLst/>
            <a:ahLst/>
            <a:cxnLst/>
            <a:rect l="l" t="t" r="r" b="b"/>
            <a:pathLst>
              <a:path w="1524000" h="685800">
                <a:moveTo>
                  <a:pt x="1524000" y="0"/>
                </a:moveTo>
                <a:lnTo>
                  <a:pt x="0" y="685800"/>
                </a:lnTo>
              </a:path>
            </a:pathLst>
          </a:custGeom>
          <a:ln w="19050">
            <a:solidFill>
              <a:srgbClr val="000000"/>
            </a:solidFill>
          </a:ln>
        </p:spPr>
        <p:txBody>
          <a:bodyPr wrap="square" lIns="0" tIns="0" rIns="0" bIns="0" rtlCol="0"/>
          <a:lstStyle/>
          <a:p>
            <a:endParaRPr/>
          </a:p>
        </p:txBody>
      </p:sp>
      <p:sp>
        <p:nvSpPr>
          <p:cNvPr id="5" name="object 5"/>
          <p:cNvSpPr/>
          <p:nvPr/>
        </p:nvSpPr>
        <p:spPr>
          <a:xfrm>
            <a:off x="3810000" y="2514600"/>
            <a:ext cx="1676400" cy="685800"/>
          </a:xfrm>
          <a:custGeom>
            <a:avLst/>
            <a:gdLst/>
            <a:ahLst/>
            <a:cxnLst/>
            <a:rect l="l" t="t" r="r" b="b"/>
            <a:pathLst>
              <a:path w="1676400" h="685800">
                <a:moveTo>
                  <a:pt x="0" y="0"/>
                </a:moveTo>
                <a:lnTo>
                  <a:pt x="1676400" y="685800"/>
                </a:lnTo>
              </a:path>
            </a:pathLst>
          </a:custGeom>
          <a:ln w="19050">
            <a:solidFill>
              <a:srgbClr val="000000"/>
            </a:solidFill>
          </a:ln>
        </p:spPr>
        <p:txBody>
          <a:bodyPr wrap="square" lIns="0" tIns="0" rIns="0" bIns="0" rtlCol="0"/>
          <a:lstStyle/>
          <a:p>
            <a:endParaRPr/>
          </a:p>
        </p:txBody>
      </p:sp>
      <p:sp>
        <p:nvSpPr>
          <p:cNvPr id="6" name="object 6"/>
          <p:cNvSpPr/>
          <p:nvPr/>
        </p:nvSpPr>
        <p:spPr>
          <a:xfrm>
            <a:off x="1819275" y="2911538"/>
            <a:ext cx="762000" cy="370205"/>
          </a:xfrm>
          <a:custGeom>
            <a:avLst/>
            <a:gdLst/>
            <a:ahLst/>
            <a:cxnLst/>
            <a:rect l="l" t="t" r="r" b="b"/>
            <a:pathLst>
              <a:path w="762000" h="370204">
                <a:moveTo>
                  <a:pt x="0" y="369887"/>
                </a:moveTo>
                <a:lnTo>
                  <a:pt x="762000" y="369887"/>
                </a:lnTo>
                <a:lnTo>
                  <a:pt x="762000" y="0"/>
                </a:lnTo>
                <a:lnTo>
                  <a:pt x="0" y="0"/>
                </a:lnTo>
                <a:lnTo>
                  <a:pt x="0" y="369887"/>
                </a:lnTo>
                <a:close/>
              </a:path>
            </a:pathLst>
          </a:custGeom>
          <a:solidFill>
            <a:srgbClr val="FFFFFF"/>
          </a:solidFill>
        </p:spPr>
        <p:txBody>
          <a:bodyPr wrap="square" lIns="0" tIns="0" rIns="0" bIns="0" rtlCol="0"/>
          <a:lstStyle/>
          <a:p>
            <a:endParaRPr/>
          </a:p>
        </p:txBody>
      </p:sp>
      <p:sp>
        <p:nvSpPr>
          <p:cNvPr id="7" name="object 7"/>
          <p:cNvSpPr txBox="1"/>
          <p:nvPr/>
        </p:nvSpPr>
        <p:spPr>
          <a:xfrm>
            <a:off x="1902079" y="2937459"/>
            <a:ext cx="596900" cy="300355"/>
          </a:xfrm>
          <a:prstGeom prst="rect">
            <a:avLst/>
          </a:prstGeom>
        </p:spPr>
        <p:txBody>
          <a:bodyPr vert="horz" wrap="square" lIns="0" tIns="12700" rIns="0" bIns="0" rtlCol="0">
            <a:spAutoFit/>
          </a:bodyPr>
          <a:lstStyle/>
          <a:p>
            <a:pPr marL="12700">
              <a:lnSpc>
                <a:spcPct val="100000"/>
              </a:lnSpc>
              <a:spcBef>
                <a:spcPts val="100"/>
              </a:spcBef>
            </a:pPr>
            <a:r>
              <a:rPr sz="1800" i="1" spc="-10" dirty="0">
                <a:solidFill>
                  <a:srgbClr val="009999"/>
                </a:solidFill>
                <a:latin typeface="Times New Roman"/>
                <a:cs typeface="Times New Roman"/>
              </a:rPr>
              <a:t>T</a:t>
            </a:r>
            <a:r>
              <a:rPr sz="1800" spc="-5" dirty="0">
                <a:solidFill>
                  <a:srgbClr val="009999"/>
                </a:solidFill>
                <a:latin typeface="Times New Roman"/>
                <a:cs typeface="Times New Roman"/>
              </a:rPr>
              <a:t>(</a:t>
            </a:r>
            <a:r>
              <a:rPr sz="1800" i="1" spc="-5" dirty="0">
                <a:solidFill>
                  <a:srgbClr val="009999"/>
                </a:solidFill>
                <a:latin typeface="Times New Roman"/>
                <a:cs typeface="Times New Roman"/>
              </a:rPr>
              <a:t>n</a:t>
            </a:r>
            <a:r>
              <a:rPr sz="1800" dirty="0">
                <a:solidFill>
                  <a:srgbClr val="009999"/>
                </a:solidFill>
                <a:latin typeface="Times New Roman"/>
                <a:cs typeface="Times New Roman"/>
              </a:rPr>
              <a:t>/4)</a:t>
            </a:r>
            <a:endParaRPr sz="1800">
              <a:latin typeface="Times New Roman"/>
              <a:cs typeface="Times New Roman"/>
            </a:endParaRPr>
          </a:p>
        </p:txBody>
      </p:sp>
      <p:sp>
        <p:nvSpPr>
          <p:cNvPr id="8" name="object 8"/>
          <p:cNvSpPr/>
          <p:nvPr/>
        </p:nvSpPr>
        <p:spPr>
          <a:xfrm>
            <a:off x="5040376" y="2895663"/>
            <a:ext cx="762000" cy="370205"/>
          </a:xfrm>
          <a:custGeom>
            <a:avLst/>
            <a:gdLst/>
            <a:ahLst/>
            <a:cxnLst/>
            <a:rect l="l" t="t" r="r" b="b"/>
            <a:pathLst>
              <a:path w="762000" h="370204">
                <a:moveTo>
                  <a:pt x="0" y="369887"/>
                </a:moveTo>
                <a:lnTo>
                  <a:pt x="762000" y="369887"/>
                </a:lnTo>
                <a:lnTo>
                  <a:pt x="762000" y="0"/>
                </a:lnTo>
                <a:lnTo>
                  <a:pt x="0" y="0"/>
                </a:lnTo>
                <a:lnTo>
                  <a:pt x="0" y="369887"/>
                </a:lnTo>
                <a:close/>
              </a:path>
            </a:pathLst>
          </a:custGeom>
          <a:solidFill>
            <a:srgbClr val="FFFFFF"/>
          </a:solidFill>
        </p:spPr>
        <p:txBody>
          <a:bodyPr wrap="square" lIns="0" tIns="0" rIns="0" bIns="0" rtlCol="0"/>
          <a:lstStyle/>
          <a:p>
            <a:endParaRPr/>
          </a:p>
        </p:txBody>
      </p:sp>
      <p:sp>
        <p:nvSpPr>
          <p:cNvPr id="9" name="object 9"/>
          <p:cNvSpPr txBox="1"/>
          <p:nvPr/>
        </p:nvSpPr>
        <p:spPr>
          <a:xfrm>
            <a:off x="5123434" y="2921584"/>
            <a:ext cx="598170" cy="300355"/>
          </a:xfrm>
          <a:prstGeom prst="rect">
            <a:avLst/>
          </a:prstGeom>
        </p:spPr>
        <p:txBody>
          <a:bodyPr vert="horz" wrap="square" lIns="0" tIns="12700" rIns="0" bIns="0" rtlCol="0">
            <a:spAutoFit/>
          </a:bodyPr>
          <a:lstStyle/>
          <a:p>
            <a:pPr marL="12700">
              <a:lnSpc>
                <a:spcPct val="100000"/>
              </a:lnSpc>
              <a:spcBef>
                <a:spcPts val="100"/>
              </a:spcBef>
            </a:pPr>
            <a:r>
              <a:rPr sz="1800" i="1" spc="-5" dirty="0">
                <a:solidFill>
                  <a:srgbClr val="009999"/>
                </a:solidFill>
                <a:latin typeface="Times New Roman"/>
                <a:cs typeface="Times New Roman"/>
              </a:rPr>
              <a:t>T</a:t>
            </a:r>
            <a:r>
              <a:rPr sz="1800" spc="-5" dirty="0">
                <a:solidFill>
                  <a:srgbClr val="009999"/>
                </a:solidFill>
                <a:latin typeface="Times New Roman"/>
                <a:cs typeface="Times New Roman"/>
              </a:rPr>
              <a:t>(</a:t>
            </a:r>
            <a:r>
              <a:rPr sz="1800" i="1" spc="-5" dirty="0">
                <a:solidFill>
                  <a:srgbClr val="009999"/>
                </a:solidFill>
                <a:latin typeface="Times New Roman"/>
                <a:cs typeface="Times New Roman"/>
              </a:rPr>
              <a:t>n</a:t>
            </a:r>
            <a:r>
              <a:rPr sz="1800" spc="-5" dirty="0">
                <a:solidFill>
                  <a:srgbClr val="009999"/>
                </a:solidFill>
                <a:latin typeface="Times New Roman"/>
                <a:cs typeface="Times New Roman"/>
              </a:rPr>
              <a:t>/2)</a:t>
            </a:r>
            <a:endParaRPr sz="1800">
              <a:latin typeface="Times New Roman"/>
              <a:cs typeface="Times New Roman"/>
            </a:endParaRPr>
          </a:p>
        </p:txBody>
      </p:sp>
      <p:sp>
        <p:nvSpPr>
          <p:cNvPr id="11" name="object 11"/>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12" name="object 12"/>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21</a:t>
            </a:r>
            <a:endParaRPr sz="1200">
              <a:latin typeface="Times New Roman"/>
              <a:cs typeface="Times New Roman"/>
            </a:endParaRPr>
          </a:p>
        </p:txBody>
      </p:sp>
      <p:sp>
        <p:nvSpPr>
          <p:cNvPr id="13" name="object 13"/>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
        <p:nvSpPr>
          <p:cNvPr id="10" name="object 10"/>
          <p:cNvSpPr txBox="1"/>
          <p:nvPr/>
        </p:nvSpPr>
        <p:spPr>
          <a:xfrm>
            <a:off x="3701034" y="2091054"/>
            <a:ext cx="215900" cy="299720"/>
          </a:xfrm>
          <a:prstGeom prst="rect">
            <a:avLst/>
          </a:prstGeom>
        </p:spPr>
        <p:txBody>
          <a:bodyPr vert="horz" wrap="square" lIns="0" tIns="12700" rIns="0" bIns="0" rtlCol="0">
            <a:spAutoFit/>
          </a:bodyPr>
          <a:lstStyle/>
          <a:p>
            <a:pPr marL="12700">
              <a:lnSpc>
                <a:spcPct val="100000"/>
              </a:lnSpc>
              <a:spcBef>
                <a:spcPts val="100"/>
              </a:spcBef>
            </a:pPr>
            <a:r>
              <a:rPr sz="2700" i="1" baseline="-16975" dirty="0">
                <a:solidFill>
                  <a:srgbClr val="009999"/>
                </a:solidFill>
                <a:latin typeface="Times New Roman"/>
                <a:cs typeface="Times New Roman"/>
              </a:rPr>
              <a:t>n</a:t>
            </a:r>
            <a:r>
              <a:rPr sz="1200" dirty="0">
                <a:solidFill>
                  <a:srgbClr val="009999"/>
                </a:solidFill>
                <a:latin typeface="Times New Roman"/>
                <a:cs typeface="Times New Roman"/>
              </a:rPr>
              <a:t>2</a:t>
            </a:r>
            <a:endParaRPr sz="1200">
              <a:latin typeface="Times New Roman"/>
              <a:cs typeface="Times New Roman"/>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47269"/>
            <a:ext cx="6010910" cy="566821"/>
          </a:xfrm>
          <a:prstGeom prst="rect">
            <a:avLst/>
          </a:prstGeom>
        </p:spPr>
        <p:txBody>
          <a:bodyPr vert="horz" wrap="square" lIns="0" tIns="104139" rIns="0" bIns="0" rtlCol="0">
            <a:spAutoFit/>
          </a:bodyPr>
          <a:lstStyle/>
          <a:p>
            <a:pPr marL="12700" marR="5080">
              <a:lnSpc>
                <a:spcPts val="3600"/>
              </a:lnSpc>
              <a:spcBef>
                <a:spcPts val="819"/>
              </a:spcBef>
            </a:pPr>
            <a:r>
              <a:rPr spc="-140" dirty="0"/>
              <a:t>Solving </a:t>
            </a:r>
            <a:r>
              <a:rPr spc="-145" dirty="0"/>
              <a:t>recurrences </a:t>
            </a:r>
            <a:r>
              <a:rPr dirty="0"/>
              <a:t>:</a:t>
            </a:r>
            <a:r>
              <a:rPr spc="-615" dirty="0"/>
              <a:t> </a:t>
            </a:r>
            <a:r>
              <a:rPr spc="-145"/>
              <a:t>Recursion </a:t>
            </a:r>
            <a:r>
              <a:rPr spc="-120" smtClean="0"/>
              <a:t>tree</a:t>
            </a:r>
            <a:endParaRPr spc="-160" dirty="0"/>
          </a:p>
        </p:txBody>
      </p:sp>
      <p:sp>
        <p:nvSpPr>
          <p:cNvPr id="3" name="object 3"/>
          <p:cNvSpPr/>
          <p:nvPr/>
        </p:nvSpPr>
        <p:spPr>
          <a:xfrm>
            <a:off x="2286000" y="2514600"/>
            <a:ext cx="1524000" cy="685800"/>
          </a:xfrm>
          <a:custGeom>
            <a:avLst/>
            <a:gdLst/>
            <a:ahLst/>
            <a:cxnLst/>
            <a:rect l="l" t="t" r="r" b="b"/>
            <a:pathLst>
              <a:path w="1524000" h="685800">
                <a:moveTo>
                  <a:pt x="1524000" y="0"/>
                </a:moveTo>
                <a:lnTo>
                  <a:pt x="0" y="685800"/>
                </a:lnTo>
              </a:path>
            </a:pathLst>
          </a:custGeom>
          <a:ln w="19050">
            <a:solidFill>
              <a:srgbClr val="000000"/>
            </a:solidFill>
          </a:ln>
        </p:spPr>
        <p:txBody>
          <a:bodyPr wrap="square" lIns="0" tIns="0" rIns="0" bIns="0" rtlCol="0"/>
          <a:lstStyle/>
          <a:p>
            <a:endParaRPr/>
          </a:p>
        </p:txBody>
      </p:sp>
      <p:sp>
        <p:nvSpPr>
          <p:cNvPr id="4" name="object 4"/>
          <p:cNvSpPr/>
          <p:nvPr/>
        </p:nvSpPr>
        <p:spPr>
          <a:xfrm>
            <a:off x="3810000" y="2514600"/>
            <a:ext cx="1676400" cy="685800"/>
          </a:xfrm>
          <a:custGeom>
            <a:avLst/>
            <a:gdLst/>
            <a:ahLst/>
            <a:cxnLst/>
            <a:rect l="l" t="t" r="r" b="b"/>
            <a:pathLst>
              <a:path w="1676400" h="685800">
                <a:moveTo>
                  <a:pt x="0" y="0"/>
                </a:moveTo>
                <a:lnTo>
                  <a:pt x="1676400" y="685800"/>
                </a:lnTo>
              </a:path>
            </a:pathLst>
          </a:custGeom>
          <a:ln w="19050">
            <a:solidFill>
              <a:srgbClr val="000000"/>
            </a:solidFill>
          </a:ln>
        </p:spPr>
        <p:txBody>
          <a:bodyPr wrap="square" lIns="0" tIns="0" rIns="0" bIns="0" rtlCol="0"/>
          <a:lstStyle/>
          <a:p>
            <a:endParaRPr/>
          </a:p>
        </p:txBody>
      </p:sp>
      <p:sp>
        <p:nvSpPr>
          <p:cNvPr id="5" name="object 5"/>
          <p:cNvSpPr/>
          <p:nvPr/>
        </p:nvSpPr>
        <p:spPr>
          <a:xfrm>
            <a:off x="3587750" y="2133663"/>
            <a:ext cx="441325" cy="462280"/>
          </a:xfrm>
          <a:custGeom>
            <a:avLst/>
            <a:gdLst/>
            <a:ahLst/>
            <a:cxnLst/>
            <a:rect l="l" t="t" r="r" b="b"/>
            <a:pathLst>
              <a:path w="441325" h="462280">
                <a:moveTo>
                  <a:pt x="0" y="461962"/>
                </a:moveTo>
                <a:lnTo>
                  <a:pt x="441325" y="461962"/>
                </a:lnTo>
                <a:lnTo>
                  <a:pt x="441325" y="0"/>
                </a:lnTo>
                <a:lnTo>
                  <a:pt x="0" y="0"/>
                </a:lnTo>
                <a:lnTo>
                  <a:pt x="0" y="461962"/>
                </a:lnTo>
                <a:close/>
              </a:path>
            </a:pathLst>
          </a:custGeom>
          <a:solidFill>
            <a:srgbClr val="FFFFFF"/>
          </a:solidFill>
        </p:spPr>
        <p:txBody>
          <a:bodyPr wrap="square" lIns="0" tIns="0" rIns="0" bIns="0" rtlCol="0"/>
          <a:lstStyle/>
          <a:p>
            <a:endParaRPr/>
          </a:p>
        </p:txBody>
      </p:sp>
      <p:sp>
        <p:nvSpPr>
          <p:cNvPr id="6" name="object 6"/>
          <p:cNvSpPr txBox="1"/>
          <p:nvPr/>
        </p:nvSpPr>
        <p:spPr>
          <a:xfrm>
            <a:off x="383540" y="1486184"/>
            <a:ext cx="4191000" cy="970280"/>
          </a:xfrm>
          <a:prstGeom prst="rect">
            <a:avLst/>
          </a:prstGeom>
        </p:spPr>
        <p:txBody>
          <a:bodyPr vert="horz" wrap="square" lIns="0" tIns="119380" rIns="0" bIns="0" rtlCol="0">
            <a:spAutoFit/>
          </a:bodyPr>
          <a:lstStyle/>
          <a:p>
            <a:pPr marL="12700">
              <a:lnSpc>
                <a:spcPct val="100000"/>
              </a:lnSpc>
              <a:spcBef>
                <a:spcPts val="940"/>
              </a:spcBef>
            </a:pPr>
            <a:r>
              <a:rPr sz="2400" dirty="0">
                <a:latin typeface="Times New Roman"/>
                <a:cs typeface="Times New Roman"/>
              </a:rPr>
              <a:t>Solve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/4)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2) </a:t>
            </a:r>
            <a:r>
              <a:rPr sz="2400" i="1" dirty="0">
                <a:solidFill>
                  <a:srgbClr val="009999"/>
                </a:solidFill>
                <a:latin typeface="Times New Roman"/>
                <a:cs typeface="Times New Roman"/>
              </a:rPr>
              <a:t>+</a:t>
            </a:r>
            <a:r>
              <a:rPr sz="2400" i="1" spc="-40" dirty="0">
                <a:solidFill>
                  <a:srgbClr val="009999"/>
                </a:solidFill>
                <a:latin typeface="Times New Roman"/>
                <a:cs typeface="Times New Roman"/>
              </a:rPr>
              <a:t> </a:t>
            </a:r>
            <a:r>
              <a:rPr sz="2400" i="1" spc="-5" dirty="0">
                <a:solidFill>
                  <a:srgbClr val="009999"/>
                </a:solidFill>
                <a:latin typeface="Times New Roman"/>
                <a:cs typeface="Times New Roman"/>
              </a:rPr>
              <a:t>n</a:t>
            </a:r>
            <a:r>
              <a:rPr sz="2400" spc="-7" baseline="24305" dirty="0">
                <a:solidFill>
                  <a:srgbClr val="009999"/>
                </a:solidFill>
                <a:latin typeface="Times New Roman"/>
                <a:cs typeface="Times New Roman"/>
              </a:rPr>
              <a:t>2</a:t>
            </a:r>
            <a:r>
              <a:rPr sz="2400" spc="-5" dirty="0">
                <a:latin typeface="Times New Roman"/>
                <a:cs typeface="Times New Roman"/>
              </a:rPr>
              <a:t>:</a:t>
            </a:r>
            <a:endParaRPr sz="2400">
              <a:latin typeface="Times New Roman"/>
              <a:cs typeface="Times New Roman"/>
            </a:endParaRPr>
          </a:p>
          <a:p>
            <a:pPr marR="630555" algn="r">
              <a:lnSpc>
                <a:spcPct val="100000"/>
              </a:lnSpc>
              <a:spcBef>
                <a:spcPts val="835"/>
              </a:spcBef>
            </a:pPr>
            <a:r>
              <a:rPr sz="3600" i="1" baseline="-16203" dirty="0">
                <a:solidFill>
                  <a:srgbClr val="009999"/>
                </a:solidFill>
                <a:latin typeface="Times New Roman"/>
                <a:cs typeface="Times New Roman"/>
              </a:rPr>
              <a:t>n</a:t>
            </a:r>
            <a:r>
              <a:rPr sz="1600" spc="-5" dirty="0">
                <a:solidFill>
                  <a:srgbClr val="009999"/>
                </a:solidFill>
                <a:latin typeface="Times New Roman"/>
                <a:cs typeface="Times New Roman"/>
              </a:rPr>
              <a:t>2</a:t>
            </a:r>
            <a:endParaRPr sz="1600">
              <a:latin typeface="Times New Roman"/>
              <a:cs typeface="Times New Roman"/>
            </a:endParaRPr>
          </a:p>
        </p:txBody>
      </p:sp>
      <p:sp>
        <p:nvSpPr>
          <p:cNvPr id="7" name="object 7"/>
          <p:cNvSpPr/>
          <p:nvPr/>
        </p:nvSpPr>
        <p:spPr>
          <a:xfrm>
            <a:off x="2286000" y="2514600"/>
            <a:ext cx="1524000" cy="685800"/>
          </a:xfrm>
          <a:custGeom>
            <a:avLst/>
            <a:gdLst/>
            <a:ahLst/>
            <a:cxnLst/>
            <a:rect l="l" t="t" r="r" b="b"/>
            <a:pathLst>
              <a:path w="1524000" h="685800">
                <a:moveTo>
                  <a:pt x="1524000" y="0"/>
                </a:moveTo>
                <a:lnTo>
                  <a:pt x="0" y="685800"/>
                </a:lnTo>
              </a:path>
            </a:pathLst>
          </a:custGeom>
          <a:ln w="19050">
            <a:solidFill>
              <a:srgbClr val="000000"/>
            </a:solidFill>
          </a:ln>
        </p:spPr>
        <p:txBody>
          <a:bodyPr wrap="square" lIns="0" tIns="0" rIns="0" bIns="0" rtlCol="0"/>
          <a:lstStyle/>
          <a:p>
            <a:endParaRPr/>
          </a:p>
        </p:txBody>
      </p:sp>
      <p:sp>
        <p:nvSpPr>
          <p:cNvPr id="8" name="object 8"/>
          <p:cNvSpPr/>
          <p:nvPr/>
        </p:nvSpPr>
        <p:spPr>
          <a:xfrm>
            <a:off x="3810000" y="2514600"/>
            <a:ext cx="1676400" cy="685800"/>
          </a:xfrm>
          <a:custGeom>
            <a:avLst/>
            <a:gdLst/>
            <a:ahLst/>
            <a:cxnLst/>
            <a:rect l="l" t="t" r="r" b="b"/>
            <a:pathLst>
              <a:path w="1676400" h="685800">
                <a:moveTo>
                  <a:pt x="0" y="0"/>
                </a:moveTo>
                <a:lnTo>
                  <a:pt x="1676400" y="685800"/>
                </a:lnTo>
              </a:path>
            </a:pathLst>
          </a:custGeom>
          <a:ln w="19050">
            <a:solidFill>
              <a:srgbClr val="000000"/>
            </a:solidFill>
          </a:ln>
        </p:spPr>
        <p:txBody>
          <a:bodyPr wrap="square" lIns="0" tIns="0" rIns="0" bIns="0" rtlCol="0"/>
          <a:lstStyle/>
          <a:p>
            <a:endParaRPr/>
          </a:p>
        </p:txBody>
      </p:sp>
      <p:sp>
        <p:nvSpPr>
          <p:cNvPr id="9" name="object 9"/>
          <p:cNvSpPr/>
          <p:nvPr/>
        </p:nvSpPr>
        <p:spPr>
          <a:xfrm>
            <a:off x="1492250" y="3200400"/>
            <a:ext cx="838200" cy="838200"/>
          </a:xfrm>
          <a:custGeom>
            <a:avLst/>
            <a:gdLst/>
            <a:ahLst/>
            <a:cxnLst/>
            <a:rect l="l" t="t" r="r" b="b"/>
            <a:pathLst>
              <a:path w="838200" h="838200">
                <a:moveTo>
                  <a:pt x="838200" y="0"/>
                </a:moveTo>
                <a:lnTo>
                  <a:pt x="0" y="838200"/>
                </a:lnTo>
              </a:path>
            </a:pathLst>
          </a:custGeom>
          <a:ln w="19050">
            <a:solidFill>
              <a:srgbClr val="000000"/>
            </a:solidFill>
          </a:ln>
        </p:spPr>
        <p:txBody>
          <a:bodyPr wrap="square" lIns="0" tIns="0" rIns="0" bIns="0" rtlCol="0"/>
          <a:lstStyle/>
          <a:p>
            <a:endParaRPr/>
          </a:p>
        </p:txBody>
      </p:sp>
      <p:sp>
        <p:nvSpPr>
          <p:cNvPr id="10" name="object 10"/>
          <p:cNvSpPr/>
          <p:nvPr/>
        </p:nvSpPr>
        <p:spPr>
          <a:xfrm>
            <a:off x="4616450" y="3200400"/>
            <a:ext cx="838200" cy="838200"/>
          </a:xfrm>
          <a:custGeom>
            <a:avLst/>
            <a:gdLst/>
            <a:ahLst/>
            <a:cxnLst/>
            <a:rect l="l" t="t" r="r" b="b"/>
            <a:pathLst>
              <a:path w="838200" h="838200">
                <a:moveTo>
                  <a:pt x="838200" y="0"/>
                </a:moveTo>
                <a:lnTo>
                  <a:pt x="0" y="838200"/>
                </a:lnTo>
              </a:path>
            </a:pathLst>
          </a:custGeom>
          <a:ln w="19050">
            <a:solidFill>
              <a:srgbClr val="000000"/>
            </a:solidFill>
          </a:ln>
        </p:spPr>
        <p:txBody>
          <a:bodyPr wrap="square" lIns="0" tIns="0" rIns="0" bIns="0" rtlCol="0"/>
          <a:lstStyle/>
          <a:p>
            <a:endParaRPr/>
          </a:p>
        </p:txBody>
      </p:sp>
      <p:sp>
        <p:nvSpPr>
          <p:cNvPr id="11" name="object 11"/>
          <p:cNvSpPr/>
          <p:nvPr/>
        </p:nvSpPr>
        <p:spPr>
          <a:xfrm>
            <a:off x="5454650" y="3200400"/>
            <a:ext cx="914400" cy="838200"/>
          </a:xfrm>
          <a:custGeom>
            <a:avLst/>
            <a:gdLst/>
            <a:ahLst/>
            <a:cxnLst/>
            <a:rect l="l" t="t" r="r" b="b"/>
            <a:pathLst>
              <a:path w="914400" h="838200">
                <a:moveTo>
                  <a:pt x="0" y="0"/>
                </a:moveTo>
                <a:lnTo>
                  <a:pt x="914400" y="838200"/>
                </a:lnTo>
              </a:path>
            </a:pathLst>
          </a:custGeom>
          <a:ln w="19050">
            <a:solidFill>
              <a:srgbClr val="000000"/>
            </a:solidFill>
          </a:ln>
        </p:spPr>
        <p:txBody>
          <a:bodyPr wrap="square" lIns="0" tIns="0" rIns="0" bIns="0" rtlCol="0"/>
          <a:lstStyle/>
          <a:p>
            <a:endParaRPr/>
          </a:p>
        </p:txBody>
      </p:sp>
      <p:sp>
        <p:nvSpPr>
          <p:cNvPr id="12" name="object 12"/>
          <p:cNvSpPr/>
          <p:nvPr/>
        </p:nvSpPr>
        <p:spPr>
          <a:xfrm>
            <a:off x="2330450" y="3200400"/>
            <a:ext cx="914400" cy="838200"/>
          </a:xfrm>
          <a:custGeom>
            <a:avLst/>
            <a:gdLst/>
            <a:ahLst/>
            <a:cxnLst/>
            <a:rect l="l" t="t" r="r" b="b"/>
            <a:pathLst>
              <a:path w="914400" h="838200">
                <a:moveTo>
                  <a:pt x="0" y="0"/>
                </a:moveTo>
                <a:lnTo>
                  <a:pt x="914400" y="838200"/>
                </a:lnTo>
              </a:path>
            </a:pathLst>
          </a:custGeom>
          <a:ln w="19050">
            <a:solidFill>
              <a:srgbClr val="000000"/>
            </a:solidFill>
          </a:ln>
        </p:spPr>
        <p:txBody>
          <a:bodyPr wrap="square" lIns="0" tIns="0" rIns="0" bIns="0" rtlCol="0"/>
          <a:lstStyle/>
          <a:p>
            <a:endParaRPr/>
          </a:p>
        </p:txBody>
      </p:sp>
      <p:sp>
        <p:nvSpPr>
          <p:cNvPr id="13" name="object 13"/>
          <p:cNvSpPr/>
          <p:nvPr/>
        </p:nvSpPr>
        <p:spPr>
          <a:xfrm>
            <a:off x="1803400" y="2911538"/>
            <a:ext cx="884555" cy="462280"/>
          </a:xfrm>
          <a:custGeom>
            <a:avLst/>
            <a:gdLst/>
            <a:ahLst/>
            <a:cxnLst/>
            <a:rect l="l" t="t" r="r" b="b"/>
            <a:pathLst>
              <a:path w="884555" h="462279">
                <a:moveTo>
                  <a:pt x="0" y="461962"/>
                </a:moveTo>
                <a:lnTo>
                  <a:pt x="884237" y="461962"/>
                </a:lnTo>
                <a:lnTo>
                  <a:pt x="884237" y="0"/>
                </a:lnTo>
                <a:lnTo>
                  <a:pt x="0" y="0"/>
                </a:lnTo>
                <a:lnTo>
                  <a:pt x="0" y="461962"/>
                </a:lnTo>
                <a:close/>
              </a:path>
            </a:pathLst>
          </a:custGeom>
          <a:solidFill>
            <a:srgbClr val="FFFFFF"/>
          </a:solidFill>
        </p:spPr>
        <p:txBody>
          <a:bodyPr wrap="square" lIns="0" tIns="0" rIns="0" bIns="0" rtlCol="0"/>
          <a:lstStyle/>
          <a:p>
            <a:endParaRPr/>
          </a:p>
        </p:txBody>
      </p:sp>
      <p:sp>
        <p:nvSpPr>
          <p:cNvPr id="14" name="object 14"/>
          <p:cNvSpPr txBox="1"/>
          <p:nvPr/>
        </p:nvSpPr>
        <p:spPr>
          <a:xfrm>
            <a:off x="1884426" y="2934411"/>
            <a:ext cx="72199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a:t>
            </a:r>
            <a:r>
              <a:rPr sz="2400" i="1" dirty="0">
                <a:solidFill>
                  <a:srgbClr val="009999"/>
                </a:solidFill>
                <a:latin typeface="Times New Roman"/>
                <a:cs typeface="Times New Roman"/>
              </a:rPr>
              <a:t>n</a:t>
            </a:r>
            <a:r>
              <a:rPr sz="2400" dirty="0">
                <a:solidFill>
                  <a:srgbClr val="009999"/>
                </a:solidFill>
                <a:latin typeface="Times New Roman"/>
                <a:cs typeface="Times New Roman"/>
              </a:rPr>
              <a:t>/4</a:t>
            </a:r>
            <a:r>
              <a:rPr sz="2400" spc="5" dirty="0">
                <a:solidFill>
                  <a:srgbClr val="009999"/>
                </a:solidFill>
                <a:latin typeface="Times New Roman"/>
                <a:cs typeface="Times New Roman"/>
              </a:rPr>
              <a:t>)</a:t>
            </a:r>
            <a:r>
              <a:rPr sz="2400" spc="-7" baseline="24305" dirty="0">
                <a:solidFill>
                  <a:srgbClr val="009999"/>
                </a:solidFill>
                <a:latin typeface="Times New Roman"/>
                <a:cs typeface="Times New Roman"/>
              </a:rPr>
              <a:t>2</a:t>
            </a:r>
            <a:endParaRPr sz="2400" baseline="24305">
              <a:latin typeface="Times New Roman"/>
              <a:cs typeface="Times New Roman"/>
            </a:endParaRPr>
          </a:p>
        </p:txBody>
      </p:sp>
      <p:sp>
        <p:nvSpPr>
          <p:cNvPr id="15" name="object 15"/>
          <p:cNvSpPr/>
          <p:nvPr/>
        </p:nvSpPr>
        <p:spPr>
          <a:xfrm>
            <a:off x="5024501" y="2895663"/>
            <a:ext cx="884555" cy="462280"/>
          </a:xfrm>
          <a:custGeom>
            <a:avLst/>
            <a:gdLst/>
            <a:ahLst/>
            <a:cxnLst/>
            <a:rect l="l" t="t" r="r" b="b"/>
            <a:pathLst>
              <a:path w="884554" h="462279">
                <a:moveTo>
                  <a:pt x="0" y="461962"/>
                </a:moveTo>
                <a:lnTo>
                  <a:pt x="884237" y="461962"/>
                </a:lnTo>
                <a:lnTo>
                  <a:pt x="884237" y="0"/>
                </a:lnTo>
                <a:lnTo>
                  <a:pt x="0" y="0"/>
                </a:lnTo>
                <a:lnTo>
                  <a:pt x="0" y="461962"/>
                </a:lnTo>
                <a:close/>
              </a:path>
            </a:pathLst>
          </a:custGeom>
          <a:solidFill>
            <a:srgbClr val="FFFFFF"/>
          </a:solidFill>
        </p:spPr>
        <p:txBody>
          <a:bodyPr wrap="square" lIns="0" tIns="0" rIns="0" bIns="0" rtlCol="0"/>
          <a:lstStyle/>
          <a:p>
            <a:endParaRPr/>
          </a:p>
        </p:txBody>
      </p:sp>
      <p:sp>
        <p:nvSpPr>
          <p:cNvPr id="16" name="object 16"/>
          <p:cNvSpPr txBox="1"/>
          <p:nvPr/>
        </p:nvSpPr>
        <p:spPr>
          <a:xfrm>
            <a:off x="5106161" y="2918536"/>
            <a:ext cx="72136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dirty="0">
                <a:solidFill>
                  <a:srgbClr val="009999"/>
                </a:solidFill>
                <a:latin typeface="Times New Roman"/>
                <a:cs typeface="Times New Roman"/>
              </a:rPr>
              <a:t>/2</a:t>
            </a:r>
            <a:r>
              <a:rPr sz="2400" spc="5" dirty="0">
                <a:solidFill>
                  <a:srgbClr val="009999"/>
                </a:solidFill>
                <a:latin typeface="Times New Roman"/>
                <a:cs typeface="Times New Roman"/>
              </a:rPr>
              <a:t>)</a:t>
            </a:r>
            <a:r>
              <a:rPr sz="2400" spc="-7" baseline="24305" dirty="0">
                <a:solidFill>
                  <a:srgbClr val="009999"/>
                </a:solidFill>
                <a:latin typeface="Times New Roman"/>
                <a:cs typeface="Times New Roman"/>
              </a:rPr>
              <a:t>2</a:t>
            </a:r>
            <a:endParaRPr sz="2400" baseline="24305">
              <a:latin typeface="Times New Roman"/>
              <a:cs typeface="Times New Roman"/>
            </a:endParaRPr>
          </a:p>
        </p:txBody>
      </p:sp>
      <p:sp>
        <p:nvSpPr>
          <p:cNvPr id="17" name="object 17"/>
          <p:cNvSpPr/>
          <p:nvPr/>
        </p:nvSpPr>
        <p:spPr>
          <a:xfrm>
            <a:off x="833437" y="3733736"/>
            <a:ext cx="1106805" cy="462280"/>
          </a:xfrm>
          <a:custGeom>
            <a:avLst/>
            <a:gdLst/>
            <a:ahLst/>
            <a:cxnLst/>
            <a:rect l="l" t="t" r="r" b="b"/>
            <a:pathLst>
              <a:path w="1106805" h="462279">
                <a:moveTo>
                  <a:pt x="0" y="461962"/>
                </a:moveTo>
                <a:lnTo>
                  <a:pt x="1106487" y="461962"/>
                </a:lnTo>
                <a:lnTo>
                  <a:pt x="1106487" y="0"/>
                </a:lnTo>
                <a:lnTo>
                  <a:pt x="0" y="0"/>
                </a:lnTo>
                <a:lnTo>
                  <a:pt x="0" y="461962"/>
                </a:lnTo>
                <a:close/>
              </a:path>
            </a:pathLst>
          </a:custGeom>
          <a:solidFill>
            <a:srgbClr val="FFFFFF"/>
          </a:solidFill>
        </p:spPr>
        <p:txBody>
          <a:bodyPr wrap="square" lIns="0" tIns="0" rIns="0" bIns="0" rtlCol="0"/>
          <a:lstStyle/>
          <a:p>
            <a:endParaRPr/>
          </a:p>
        </p:txBody>
      </p:sp>
      <p:sp>
        <p:nvSpPr>
          <p:cNvPr id="18" name="object 18"/>
          <p:cNvSpPr txBox="1"/>
          <p:nvPr/>
        </p:nvSpPr>
        <p:spPr>
          <a:xfrm>
            <a:off x="915720" y="3757041"/>
            <a:ext cx="941705" cy="391160"/>
          </a:xfrm>
          <a:prstGeom prst="rect">
            <a:avLst/>
          </a:prstGeom>
        </p:spPr>
        <p:txBody>
          <a:bodyPr vert="horz" wrap="square" lIns="0" tIns="12700" rIns="0" bIns="0" rtlCol="0">
            <a:spAutoFit/>
          </a:bodyPr>
          <a:lstStyle/>
          <a:p>
            <a:pPr marL="12700">
              <a:lnSpc>
                <a:spcPct val="100000"/>
              </a:lnSpc>
              <a:spcBef>
                <a:spcPts val="100"/>
              </a:spcBef>
            </a:pPr>
            <a:r>
              <a:rPr sz="2400" i="1" spc="-5" dirty="0">
                <a:solidFill>
                  <a:srgbClr val="009999"/>
                </a:solidFill>
                <a:latin typeface="Times New Roman"/>
                <a:cs typeface="Times New Roman"/>
              </a:rPr>
              <a:t>T</a:t>
            </a:r>
            <a:r>
              <a:rPr sz="2400" dirty="0">
                <a:solidFill>
                  <a:srgbClr val="009999"/>
                </a:solidFill>
                <a:latin typeface="Times New Roman"/>
                <a:cs typeface="Times New Roman"/>
              </a:rPr>
              <a:t>(</a:t>
            </a:r>
            <a:r>
              <a:rPr sz="2400" i="1" dirty="0">
                <a:solidFill>
                  <a:srgbClr val="009999"/>
                </a:solidFill>
                <a:latin typeface="Times New Roman"/>
                <a:cs typeface="Times New Roman"/>
              </a:rPr>
              <a:t>n</a:t>
            </a:r>
            <a:r>
              <a:rPr sz="2400" dirty="0">
                <a:solidFill>
                  <a:srgbClr val="009999"/>
                </a:solidFill>
                <a:latin typeface="Times New Roman"/>
                <a:cs typeface="Times New Roman"/>
              </a:rPr>
              <a:t>/</a:t>
            </a:r>
            <a:r>
              <a:rPr sz="2400" spc="5" dirty="0">
                <a:solidFill>
                  <a:srgbClr val="009999"/>
                </a:solidFill>
                <a:latin typeface="Times New Roman"/>
                <a:cs typeface="Times New Roman"/>
              </a:rPr>
              <a:t>1</a:t>
            </a:r>
            <a:r>
              <a:rPr sz="2400" dirty="0">
                <a:solidFill>
                  <a:srgbClr val="009999"/>
                </a:solidFill>
                <a:latin typeface="Times New Roman"/>
                <a:cs typeface="Times New Roman"/>
              </a:rPr>
              <a:t>6)</a:t>
            </a:r>
            <a:endParaRPr sz="2400">
              <a:latin typeface="Times New Roman"/>
              <a:cs typeface="Times New Roman"/>
            </a:endParaRPr>
          </a:p>
        </p:txBody>
      </p:sp>
      <p:sp>
        <p:nvSpPr>
          <p:cNvPr id="19" name="object 19"/>
          <p:cNvSpPr/>
          <p:nvPr/>
        </p:nvSpPr>
        <p:spPr>
          <a:xfrm>
            <a:off x="2560701" y="3733736"/>
            <a:ext cx="954405" cy="462280"/>
          </a:xfrm>
          <a:custGeom>
            <a:avLst/>
            <a:gdLst/>
            <a:ahLst/>
            <a:cxnLst/>
            <a:rect l="l" t="t" r="r" b="b"/>
            <a:pathLst>
              <a:path w="954404" h="462279">
                <a:moveTo>
                  <a:pt x="0" y="461962"/>
                </a:moveTo>
                <a:lnTo>
                  <a:pt x="954087" y="461962"/>
                </a:lnTo>
                <a:lnTo>
                  <a:pt x="954087" y="0"/>
                </a:lnTo>
                <a:lnTo>
                  <a:pt x="0" y="0"/>
                </a:lnTo>
                <a:lnTo>
                  <a:pt x="0" y="461962"/>
                </a:lnTo>
                <a:close/>
              </a:path>
            </a:pathLst>
          </a:custGeom>
          <a:solidFill>
            <a:srgbClr val="FFFFFF"/>
          </a:solidFill>
        </p:spPr>
        <p:txBody>
          <a:bodyPr wrap="square" lIns="0" tIns="0" rIns="0" bIns="0" rtlCol="0"/>
          <a:lstStyle/>
          <a:p>
            <a:endParaRPr/>
          </a:p>
        </p:txBody>
      </p:sp>
      <p:sp>
        <p:nvSpPr>
          <p:cNvPr id="20" name="object 20"/>
          <p:cNvSpPr txBox="1"/>
          <p:nvPr/>
        </p:nvSpPr>
        <p:spPr>
          <a:xfrm>
            <a:off x="2643377" y="3757041"/>
            <a:ext cx="788035" cy="391160"/>
          </a:xfrm>
          <a:prstGeom prst="rect">
            <a:avLst/>
          </a:prstGeom>
        </p:spPr>
        <p:txBody>
          <a:bodyPr vert="horz" wrap="square" lIns="0" tIns="12700" rIns="0" bIns="0" rtlCol="0">
            <a:spAutoFit/>
          </a:bodyPr>
          <a:lstStyle/>
          <a:p>
            <a:pPr marL="12700">
              <a:lnSpc>
                <a:spcPct val="100000"/>
              </a:lnSpc>
              <a:spcBef>
                <a:spcPts val="100"/>
              </a:spcBef>
            </a:pPr>
            <a:r>
              <a:rPr sz="2400" i="1" spc="-10" dirty="0">
                <a:solidFill>
                  <a:srgbClr val="009999"/>
                </a:solidFill>
                <a:latin typeface="Times New Roman"/>
                <a:cs typeface="Times New Roman"/>
              </a:rPr>
              <a:t>T</a:t>
            </a:r>
            <a:r>
              <a:rPr sz="2400" dirty="0">
                <a:solidFill>
                  <a:srgbClr val="009999"/>
                </a:solidFill>
                <a:latin typeface="Times New Roman"/>
                <a:cs typeface="Times New Roman"/>
              </a:rPr>
              <a:t>(</a:t>
            </a:r>
            <a:r>
              <a:rPr sz="2400" i="1" dirty="0">
                <a:solidFill>
                  <a:srgbClr val="009999"/>
                </a:solidFill>
                <a:latin typeface="Times New Roman"/>
                <a:cs typeface="Times New Roman"/>
              </a:rPr>
              <a:t>n</a:t>
            </a:r>
            <a:r>
              <a:rPr sz="2400" dirty="0">
                <a:solidFill>
                  <a:srgbClr val="009999"/>
                </a:solidFill>
                <a:latin typeface="Times New Roman"/>
                <a:cs typeface="Times New Roman"/>
              </a:rPr>
              <a:t>/8)</a:t>
            </a:r>
            <a:endParaRPr sz="2400">
              <a:latin typeface="Times New Roman"/>
              <a:cs typeface="Times New Roman"/>
            </a:endParaRPr>
          </a:p>
        </p:txBody>
      </p:sp>
      <p:sp>
        <p:nvSpPr>
          <p:cNvPr id="21" name="object 21"/>
          <p:cNvSpPr/>
          <p:nvPr/>
        </p:nvSpPr>
        <p:spPr>
          <a:xfrm>
            <a:off x="4110101" y="3732212"/>
            <a:ext cx="954405" cy="462280"/>
          </a:xfrm>
          <a:custGeom>
            <a:avLst/>
            <a:gdLst/>
            <a:ahLst/>
            <a:cxnLst/>
            <a:rect l="l" t="t" r="r" b="b"/>
            <a:pathLst>
              <a:path w="954404" h="462279">
                <a:moveTo>
                  <a:pt x="0" y="461962"/>
                </a:moveTo>
                <a:lnTo>
                  <a:pt x="954087" y="461962"/>
                </a:lnTo>
                <a:lnTo>
                  <a:pt x="954087" y="0"/>
                </a:lnTo>
                <a:lnTo>
                  <a:pt x="0" y="0"/>
                </a:lnTo>
                <a:lnTo>
                  <a:pt x="0" y="461962"/>
                </a:lnTo>
                <a:close/>
              </a:path>
            </a:pathLst>
          </a:custGeom>
          <a:solidFill>
            <a:srgbClr val="FFFFFF"/>
          </a:solidFill>
        </p:spPr>
        <p:txBody>
          <a:bodyPr wrap="square" lIns="0" tIns="0" rIns="0" bIns="0" rtlCol="0"/>
          <a:lstStyle/>
          <a:p>
            <a:endParaRPr/>
          </a:p>
        </p:txBody>
      </p:sp>
      <p:sp>
        <p:nvSpPr>
          <p:cNvPr id="22" name="object 22"/>
          <p:cNvSpPr txBox="1"/>
          <p:nvPr/>
        </p:nvSpPr>
        <p:spPr>
          <a:xfrm>
            <a:off x="4192904" y="3755517"/>
            <a:ext cx="788670" cy="391160"/>
          </a:xfrm>
          <a:prstGeom prst="rect">
            <a:avLst/>
          </a:prstGeom>
        </p:spPr>
        <p:txBody>
          <a:bodyPr vert="horz" wrap="square" lIns="0" tIns="12700" rIns="0" bIns="0" rtlCol="0">
            <a:spAutoFit/>
          </a:bodyPr>
          <a:lstStyle/>
          <a:p>
            <a:pPr marL="12700">
              <a:lnSpc>
                <a:spcPct val="100000"/>
              </a:lnSpc>
              <a:spcBef>
                <a:spcPts val="100"/>
              </a:spcBef>
            </a:pP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/8)</a:t>
            </a:r>
            <a:endParaRPr sz="2400">
              <a:latin typeface="Times New Roman"/>
              <a:cs typeface="Times New Roman"/>
            </a:endParaRPr>
          </a:p>
        </p:txBody>
      </p:sp>
      <p:sp>
        <p:nvSpPr>
          <p:cNvPr id="23" name="object 23"/>
          <p:cNvSpPr/>
          <p:nvPr/>
        </p:nvSpPr>
        <p:spPr>
          <a:xfrm>
            <a:off x="5761101" y="3732212"/>
            <a:ext cx="954405" cy="462280"/>
          </a:xfrm>
          <a:custGeom>
            <a:avLst/>
            <a:gdLst/>
            <a:ahLst/>
            <a:cxnLst/>
            <a:rect l="l" t="t" r="r" b="b"/>
            <a:pathLst>
              <a:path w="954404" h="462279">
                <a:moveTo>
                  <a:pt x="0" y="461962"/>
                </a:moveTo>
                <a:lnTo>
                  <a:pt x="954087" y="461962"/>
                </a:lnTo>
                <a:lnTo>
                  <a:pt x="954087" y="0"/>
                </a:lnTo>
                <a:lnTo>
                  <a:pt x="0" y="0"/>
                </a:lnTo>
                <a:lnTo>
                  <a:pt x="0" y="461962"/>
                </a:lnTo>
                <a:close/>
              </a:path>
            </a:pathLst>
          </a:custGeom>
          <a:solidFill>
            <a:srgbClr val="FFFFFF"/>
          </a:solidFill>
        </p:spPr>
        <p:txBody>
          <a:bodyPr wrap="square" lIns="0" tIns="0" rIns="0" bIns="0" rtlCol="0"/>
          <a:lstStyle/>
          <a:p>
            <a:endParaRPr/>
          </a:p>
        </p:txBody>
      </p:sp>
      <p:sp>
        <p:nvSpPr>
          <p:cNvPr id="24" name="object 24"/>
          <p:cNvSpPr txBox="1"/>
          <p:nvPr/>
        </p:nvSpPr>
        <p:spPr>
          <a:xfrm>
            <a:off x="5844285" y="3755517"/>
            <a:ext cx="788035" cy="391160"/>
          </a:xfrm>
          <a:prstGeom prst="rect">
            <a:avLst/>
          </a:prstGeom>
        </p:spPr>
        <p:txBody>
          <a:bodyPr vert="horz" wrap="square" lIns="0" tIns="12700" rIns="0" bIns="0" rtlCol="0">
            <a:spAutoFit/>
          </a:bodyPr>
          <a:lstStyle/>
          <a:p>
            <a:pPr marL="12700">
              <a:lnSpc>
                <a:spcPct val="100000"/>
              </a:lnSpc>
              <a:spcBef>
                <a:spcPts val="100"/>
              </a:spcBef>
            </a:pPr>
            <a:r>
              <a:rPr sz="2400" i="1" spc="-10" dirty="0">
                <a:solidFill>
                  <a:srgbClr val="009999"/>
                </a:solidFill>
                <a:latin typeface="Times New Roman"/>
                <a:cs typeface="Times New Roman"/>
              </a:rPr>
              <a:t>T</a:t>
            </a:r>
            <a:r>
              <a:rPr sz="2400" dirty="0">
                <a:solidFill>
                  <a:srgbClr val="009999"/>
                </a:solidFill>
                <a:latin typeface="Times New Roman"/>
                <a:cs typeface="Times New Roman"/>
              </a:rPr>
              <a:t>(</a:t>
            </a:r>
            <a:r>
              <a:rPr sz="2400" i="1" dirty="0">
                <a:solidFill>
                  <a:srgbClr val="009999"/>
                </a:solidFill>
                <a:latin typeface="Times New Roman"/>
                <a:cs typeface="Times New Roman"/>
              </a:rPr>
              <a:t>n</a:t>
            </a:r>
            <a:r>
              <a:rPr sz="2400" dirty="0">
                <a:solidFill>
                  <a:srgbClr val="009999"/>
                </a:solidFill>
                <a:latin typeface="Times New Roman"/>
                <a:cs typeface="Times New Roman"/>
              </a:rPr>
              <a:t>/4)</a:t>
            </a:r>
            <a:endParaRPr sz="2400">
              <a:latin typeface="Times New Roman"/>
              <a:cs typeface="Times New Roman"/>
            </a:endParaRPr>
          </a:p>
        </p:txBody>
      </p:sp>
      <p:sp>
        <p:nvSpPr>
          <p:cNvPr id="25" name="object 25"/>
          <p:cNvSpPr txBox="1"/>
          <p:nvPr/>
        </p:nvSpPr>
        <p:spPr>
          <a:xfrm>
            <a:off x="3305936" y="6622963"/>
            <a:ext cx="2586990" cy="194945"/>
          </a:xfrm>
          <a:prstGeom prst="rect">
            <a:avLst/>
          </a:prstGeom>
        </p:spPr>
        <p:txBody>
          <a:bodyPr vert="horz" wrap="square" lIns="0" tIns="0" rIns="0" bIns="0" rtlCol="0">
            <a:spAutoFit/>
          </a:bodyPr>
          <a:lstStyle/>
          <a:p>
            <a:pPr marL="12700">
              <a:lnSpc>
                <a:spcPts val="1410"/>
              </a:lnSpc>
            </a:pPr>
            <a:r>
              <a:rPr sz="1200" b="1" spc="-5" dirty="0">
                <a:solidFill>
                  <a:srgbClr val="006FC0"/>
                </a:solidFill>
                <a:latin typeface="Times New Roman"/>
                <a:cs typeface="Times New Roman"/>
              </a:rPr>
              <a:t>Data Structures </a:t>
            </a:r>
            <a:r>
              <a:rPr sz="1200" b="1" dirty="0">
                <a:solidFill>
                  <a:srgbClr val="006FC0"/>
                </a:solidFill>
                <a:latin typeface="Times New Roman"/>
                <a:cs typeface="Times New Roman"/>
              </a:rPr>
              <a:t>and </a:t>
            </a:r>
            <a:r>
              <a:rPr sz="1200" b="1" spc="-5" dirty="0">
                <a:solidFill>
                  <a:srgbClr val="006FC0"/>
                </a:solidFill>
                <a:latin typeface="Times New Roman"/>
                <a:cs typeface="Times New Roman"/>
              </a:rPr>
              <a:t>Algorithms</a:t>
            </a:r>
            <a:r>
              <a:rPr sz="1200" b="1" spc="-75" dirty="0">
                <a:solidFill>
                  <a:srgbClr val="006FC0"/>
                </a:solidFill>
                <a:latin typeface="Times New Roman"/>
                <a:cs typeface="Times New Roman"/>
              </a:rPr>
              <a:t> </a:t>
            </a:r>
            <a:r>
              <a:rPr sz="1200" b="1" spc="-5" dirty="0">
                <a:solidFill>
                  <a:srgbClr val="006FC0"/>
                </a:solidFill>
                <a:latin typeface="Times New Roman"/>
                <a:cs typeface="Times New Roman"/>
              </a:rPr>
              <a:t>Design</a:t>
            </a:r>
            <a:endParaRPr sz="1200">
              <a:latin typeface="Times New Roman"/>
              <a:cs typeface="Times New Roman"/>
            </a:endParaRPr>
          </a:p>
        </p:txBody>
      </p:sp>
      <p:sp>
        <p:nvSpPr>
          <p:cNvPr id="26" name="object 26"/>
          <p:cNvSpPr txBox="1"/>
          <p:nvPr/>
        </p:nvSpPr>
        <p:spPr>
          <a:xfrm>
            <a:off x="8552180" y="6620802"/>
            <a:ext cx="525780" cy="196850"/>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Times New Roman"/>
                <a:cs typeface="Times New Roman"/>
              </a:rPr>
              <a:t>Page</a:t>
            </a:r>
            <a:r>
              <a:rPr sz="1200" spc="-45" dirty="0">
                <a:solidFill>
                  <a:srgbClr val="888888"/>
                </a:solidFill>
                <a:latin typeface="Times New Roman"/>
                <a:cs typeface="Times New Roman"/>
              </a:rPr>
              <a:t> </a:t>
            </a:r>
            <a:r>
              <a:rPr sz="1200" dirty="0">
                <a:solidFill>
                  <a:srgbClr val="888888"/>
                </a:solidFill>
                <a:latin typeface="Times New Roman"/>
                <a:cs typeface="Times New Roman"/>
              </a:rPr>
              <a:t>22</a:t>
            </a:r>
            <a:endParaRPr sz="1200">
              <a:latin typeface="Times New Roman"/>
              <a:cs typeface="Times New Roman"/>
            </a:endParaRPr>
          </a:p>
        </p:txBody>
      </p:sp>
      <p:sp>
        <p:nvSpPr>
          <p:cNvPr id="27" name="object 27"/>
          <p:cNvSpPr txBox="1"/>
          <p:nvPr/>
        </p:nvSpPr>
        <p:spPr>
          <a:xfrm>
            <a:off x="218338" y="6639695"/>
            <a:ext cx="63944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11/5/2018</a:t>
            </a:r>
            <a:endParaRPr sz="1200">
              <a:latin typeface="Times New Roman"/>
              <a:cs typeface="Times New Roman"/>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47269"/>
            <a:ext cx="6010910" cy="566821"/>
          </a:xfrm>
          <a:prstGeom prst="rect">
            <a:avLst/>
          </a:prstGeom>
        </p:spPr>
        <p:txBody>
          <a:bodyPr vert="horz" wrap="square" lIns="0" tIns="104139" rIns="0" bIns="0" rtlCol="0">
            <a:spAutoFit/>
          </a:bodyPr>
          <a:lstStyle/>
          <a:p>
            <a:pPr marL="12700" marR="5080">
              <a:lnSpc>
                <a:spcPts val="3600"/>
              </a:lnSpc>
              <a:spcBef>
                <a:spcPts val="819"/>
              </a:spcBef>
            </a:pPr>
            <a:r>
              <a:rPr spc="-140" dirty="0"/>
              <a:t>Solving </a:t>
            </a:r>
            <a:r>
              <a:rPr spc="-145" dirty="0"/>
              <a:t>recurrences </a:t>
            </a:r>
            <a:r>
              <a:rPr dirty="0"/>
              <a:t>:</a:t>
            </a:r>
            <a:r>
              <a:rPr spc="-615" dirty="0"/>
              <a:t> </a:t>
            </a:r>
            <a:r>
              <a:rPr spc="-145"/>
              <a:t>Recursion </a:t>
            </a:r>
            <a:r>
              <a:rPr spc="-120" smtClean="0"/>
              <a:t>tree</a:t>
            </a:r>
            <a:endParaRPr spc="-160" dirty="0"/>
          </a:p>
        </p:txBody>
      </p:sp>
      <p:sp>
        <p:nvSpPr>
          <p:cNvPr id="3" name="object 3"/>
          <p:cNvSpPr txBox="1"/>
          <p:nvPr/>
        </p:nvSpPr>
        <p:spPr>
          <a:xfrm>
            <a:off x="8308340" y="6557568"/>
            <a:ext cx="75692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88888"/>
                </a:solidFill>
                <a:latin typeface="Times New Roman"/>
                <a:cs typeface="Times New Roman"/>
              </a:rPr>
              <a:t>Page</a:t>
            </a:r>
            <a:r>
              <a:rPr sz="1800" spc="-60" dirty="0">
                <a:solidFill>
                  <a:srgbClr val="888888"/>
                </a:solidFill>
                <a:latin typeface="Times New Roman"/>
                <a:cs typeface="Times New Roman"/>
              </a:rPr>
              <a:t> </a:t>
            </a:r>
            <a:r>
              <a:rPr sz="1800" spc="-5" dirty="0">
                <a:solidFill>
                  <a:srgbClr val="888888"/>
                </a:solidFill>
                <a:latin typeface="Times New Roman"/>
                <a:cs typeface="Times New Roman"/>
              </a:rPr>
              <a:t>23</a:t>
            </a:r>
            <a:endParaRPr sz="1800">
              <a:latin typeface="Times New Roman"/>
              <a:cs typeface="Times New Roman"/>
            </a:endParaRPr>
          </a:p>
        </p:txBody>
      </p:sp>
      <p:sp>
        <p:nvSpPr>
          <p:cNvPr id="4" name="object 4"/>
          <p:cNvSpPr/>
          <p:nvPr/>
        </p:nvSpPr>
        <p:spPr>
          <a:xfrm>
            <a:off x="2286000" y="2514600"/>
            <a:ext cx="1524000" cy="685800"/>
          </a:xfrm>
          <a:custGeom>
            <a:avLst/>
            <a:gdLst/>
            <a:ahLst/>
            <a:cxnLst/>
            <a:rect l="l" t="t" r="r" b="b"/>
            <a:pathLst>
              <a:path w="1524000" h="685800">
                <a:moveTo>
                  <a:pt x="1524000" y="0"/>
                </a:moveTo>
                <a:lnTo>
                  <a:pt x="0" y="685800"/>
                </a:lnTo>
              </a:path>
            </a:pathLst>
          </a:custGeom>
          <a:ln w="19050">
            <a:solidFill>
              <a:srgbClr val="000000"/>
            </a:solidFill>
          </a:ln>
        </p:spPr>
        <p:txBody>
          <a:bodyPr wrap="square" lIns="0" tIns="0" rIns="0" bIns="0" rtlCol="0"/>
          <a:lstStyle/>
          <a:p>
            <a:endParaRPr/>
          </a:p>
        </p:txBody>
      </p:sp>
      <p:sp>
        <p:nvSpPr>
          <p:cNvPr id="5" name="object 5"/>
          <p:cNvSpPr/>
          <p:nvPr/>
        </p:nvSpPr>
        <p:spPr>
          <a:xfrm>
            <a:off x="3810000" y="2514600"/>
            <a:ext cx="1676400" cy="685800"/>
          </a:xfrm>
          <a:custGeom>
            <a:avLst/>
            <a:gdLst/>
            <a:ahLst/>
            <a:cxnLst/>
            <a:rect l="l" t="t" r="r" b="b"/>
            <a:pathLst>
              <a:path w="1676400" h="685800">
                <a:moveTo>
                  <a:pt x="0" y="0"/>
                </a:moveTo>
                <a:lnTo>
                  <a:pt x="1676400" y="685800"/>
                </a:lnTo>
              </a:path>
            </a:pathLst>
          </a:custGeom>
          <a:ln w="19050">
            <a:solidFill>
              <a:srgbClr val="000000"/>
            </a:solidFill>
          </a:ln>
        </p:spPr>
        <p:txBody>
          <a:bodyPr wrap="square" lIns="0" tIns="0" rIns="0" bIns="0" rtlCol="0"/>
          <a:lstStyle/>
          <a:p>
            <a:endParaRPr/>
          </a:p>
        </p:txBody>
      </p:sp>
      <p:sp>
        <p:nvSpPr>
          <p:cNvPr id="6" name="object 6"/>
          <p:cNvSpPr/>
          <p:nvPr/>
        </p:nvSpPr>
        <p:spPr>
          <a:xfrm>
            <a:off x="958850" y="4038600"/>
            <a:ext cx="533400" cy="1447800"/>
          </a:xfrm>
          <a:custGeom>
            <a:avLst/>
            <a:gdLst/>
            <a:ahLst/>
            <a:cxnLst/>
            <a:rect l="l" t="t" r="r" b="b"/>
            <a:pathLst>
              <a:path w="533400" h="1447800">
                <a:moveTo>
                  <a:pt x="533400" y="0"/>
                </a:moveTo>
                <a:lnTo>
                  <a:pt x="0" y="1447800"/>
                </a:lnTo>
              </a:path>
            </a:pathLst>
          </a:custGeom>
          <a:ln w="19050">
            <a:solidFill>
              <a:srgbClr val="000000"/>
            </a:solidFill>
          </a:ln>
        </p:spPr>
        <p:txBody>
          <a:bodyPr wrap="square" lIns="0" tIns="0" rIns="0" bIns="0" rtlCol="0"/>
          <a:lstStyle/>
          <a:p>
            <a:endParaRPr/>
          </a:p>
        </p:txBody>
      </p:sp>
      <p:sp>
        <p:nvSpPr>
          <p:cNvPr id="7" name="object 7"/>
          <p:cNvSpPr/>
          <p:nvPr/>
        </p:nvSpPr>
        <p:spPr>
          <a:xfrm>
            <a:off x="1492250" y="3200400"/>
            <a:ext cx="838200" cy="838200"/>
          </a:xfrm>
          <a:custGeom>
            <a:avLst/>
            <a:gdLst/>
            <a:ahLst/>
            <a:cxnLst/>
            <a:rect l="l" t="t" r="r" b="b"/>
            <a:pathLst>
              <a:path w="838200" h="838200">
                <a:moveTo>
                  <a:pt x="838200" y="0"/>
                </a:moveTo>
                <a:lnTo>
                  <a:pt x="0" y="838200"/>
                </a:lnTo>
              </a:path>
            </a:pathLst>
          </a:custGeom>
          <a:ln w="19050">
            <a:solidFill>
              <a:srgbClr val="000000"/>
            </a:solidFill>
          </a:ln>
        </p:spPr>
        <p:txBody>
          <a:bodyPr wrap="square" lIns="0" tIns="0" rIns="0" bIns="0" rtlCol="0"/>
          <a:lstStyle/>
          <a:p>
            <a:endParaRPr/>
          </a:p>
        </p:txBody>
      </p:sp>
      <p:sp>
        <p:nvSpPr>
          <p:cNvPr id="8" name="object 8"/>
          <p:cNvSpPr/>
          <p:nvPr/>
        </p:nvSpPr>
        <p:spPr>
          <a:xfrm>
            <a:off x="4616450" y="3200400"/>
            <a:ext cx="838200" cy="838200"/>
          </a:xfrm>
          <a:custGeom>
            <a:avLst/>
            <a:gdLst/>
            <a:ahLst/>
            <a:cxnLst/>
            <a:rect l="l" t="t" r="r" b="b"/>
            <a:pathLst>
              <a:path w="838200" h="838200">
                <a:moveTo>
                  <a:pt x="838200" y="0"/>
                </a:moveTo>
                <a:lnTo>
                  <a:pt x="0" y="838200"/>
                </a:lnTo>
              </a:path>
            </a:pathLst>
          </a:custGeom>
          <a:ln w="19050">
            <a:solidFill>
              <a:srgbClr val="000000"/>
            </a:solidFill>
          </a:ln>
        </p:spPr>
        <p:txBody>
          <a:bodyPr wrap="square" lIns="0" tIns="0" rIns="0" bIns="0" rtlCol="0"/>
          <a:lstStyle/>
          <a:p>
            <a:endParaRPr/>
          </a:p>
        </p:txBody>
      </p:sp>
      <p:sp>
        <p:nvSpPr>
          <p:cNvPr id="9" name="object 9"/>
          <p:cNvSpPr/>
          <p:nvPr/>
        </p:nvSpPr>
        <p:spPr>
          <a:xfrm>
            <a:off x="5454650" y="3200400"/>
            <a:ext cx="914400" cy="838200"/>
          </a:xfrm>
          <a:custGeom>
            <a:avLst/>
            <a:gdLst/>
            <a:ahLst/>
            <a:cxnLst/>
            <a:rect l="l" t="t" r="r" b="b"/>
            <a:pathLst>
              <a:path w="914400" h="838200">
                <a:moveTo>
                  <a:pt x="0" y="0"/>
                </a:moveTo>
                <a:lnTo>
                  <a:pt x="914400" y="838200"/>
                </a:lnTo>
              </a:path>
            </a:pathLst>
          </a:custGeom>
          <a:ln w="19050">
            <a:solidFill>
              <a:srgbClr val="000000"/>
            </a:solidFill>
          </a:ln>
        </p:spPr>
        <p:txBody>
          <a:bodyPr wrap="square" lIns="0" tIns="0" rIns="0" bIns="0" rtlCol="0"/>
          <a:lstStyle/>
          <a:p>
            <a:endParaRPr/>
          </a:p>
        </p:txBody>
      </p:sp>
      <p:sp>
        <p:nvSpPr>
          <p:cNvPr id="10" name="object 10"/>
          <p:cNvSpPr/>
          <p:nvPr/>
        </p:nvSpPr>
        <p:spPr>
          <a:xfrm>
            <a:off x="2330450" y="3200400"/>
            <a:ext cx="914400" cy="838200"/>
          </a:xfrm>
          <a:custGeom>
            <a:avLst/>
            <a:gdLst/>
            <a:ahLst/>
            <a:cxnLst/>
            <a:rect l="l" t="t" r="r" b="b"/>
            <a:pathLst>
              <a:path w="914400" h="838200">
                <a:moveTo>
                  <a:pt x="0" y="0"/>
                </a:moveTo>
                <a:lnTo>
                  <a:pt x="914400" y="838200"/>
                </a:lnTo>
              </a:path>
            </a:pathLst>
          </a:custGeom>
          <a:ln w="19050">
            <a:solidFill>
              <a:srgbClr val="000000"/>
            </a:solidFill>
          </a:ln>
        </p:spPr>
        <p:txBody>
          <a:bodyPr wrap="square" lIns="0" tIns="0" rIns="0" bIns="0" rtlCol="0"/>
          <a:lstStyle/>
          <a:p>
            <a:endParaRPr/>
          </a:p>
        </p:txBody>
      </p:sp>
      <p:sp>
        <p:nvSpPr>
          <p:cNvPr id="11" name="object 11"/>
          <p:cNvSpPr/>
          <p:nvPr/>
        </p:nvSpPr>
        <p:spPr>
          <a:xfrm>
            <a:off x="815975" y="3733800"/>
            <a:ext cx="1183005" cy="523875"/>
          </a:xfrm>
          <a:custGeom>
            <a:avLst/>
            <a:gdLst/>
            <a:ahLst/>
            <a:cxnLst/>
            <a:rect l="l" t="t" r="r" b="b"/>
            <a:pathLst>
              <a:path w="1183005" h="523875">
                <a:moveTo>
                  <a:pt x="0" y="523875"/>
                </a:moveTo>
                <a:lnTo>
                  <a:pt x="1182687" y="523875"/>
                </a:lnTo>
                <a:lnTo>
                  <a:pt x="1182687" y="0"/>
                </a:lnTo>
                <a:lnTo>
                  <a:pt x="0" y="0"/>
                </a:lnTo>
                <a:lnTo>
                  <a:pt x="0" y="523875"/>
                </a:lnTo>
                <a:close/>
              </a:path>
            </a:pathLst>
          </a:custGeom>
          <a:solidFill>
            <a:srgbClr val="FFFFFF"/>
          </a:solidFill>
        </p:spPr>
        <p:txBody>
          <a:bodyPr wrap="square" lIns="0" tIns="0" rIns="0" bIns="0" rtlCol="0"/>
          <a:lstStyle/>
          <a:p>
            <a:endParaRPr/>
          </a:p>
        </p:txBody>
      </p:sp>
      <p:sp>
        <p:nvSpPr>
          <p:cNvPr id="12" name="object 12"/>
          <p:cNvSpPr txBox="1"/>
          <p:nvPr/>
        </p:nvSpPr>
        <p:spPr>
          <a:xfrm>
            <a:off x="898347" y="3755516"/>
            <a:ext cx="101663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9999"/>
                </a:solidFill>
                <a:latin typeface="Times New Roman"/>
                <a:cs typeface="Times New Roman"/>
              </a:rPr>
              <a:t>(</a:t>
            </a:r>
            <a:r>
              <a:rPr sz="2800" i="1" dirty="0">
                <a:solidFill>
                  <a:srgbClr val="009999"/>
                </a:solidFill>
                <a:latin typeface="Times New Roman"/>
                <a:cs typeface="Times New Roman"/>
              </a:rPr>
              <a:t>n</a:t>
            </a:r>
            <a:r>
              <a:rPr sz="2800" dirty="0">
                <a:solidFill>
                  <a:srgbClr val="009999"/>
                </a:solidFill>
                <a:latin typeface="Times New Roman"/>
                <a:cs typeface="Times New Roman"/>
              </a:rPr>
              <a:t>/16)</a:t>
            </a:r>
            <a:r>
              <a:rPr sz="2775" baseline="25525" dirty="0">
                <a:solidFill>
                  <a:srgbClr val="009999"/>
                </a:solidFill>
                <a:latin typeface="Times New Roman"/>
                <a:cs typeface="Times New Roman"/>
              </a:rPr>
              <a:t>2</a:t>
            </a:r>
            <a:endParaRPr sz="2775" baseline="25525">
              <a:latin typeface="Times New Roman"/>
              <a:cs typeface="Times New Roman"/>
            </a:endParaRPr>
          </a:p>
        </p:txBody>
      </p:sp>
      <p:sp>
        <p:nvSpPr>
          <p:cNvPr id="13" name="object 13"/>
          <p:cNvSpPr/>
          <p:nvPr/>
        </p:nvSpPr>
        <p:spPr>
          <a:xfrm>
            <a:off x="2552700" y="3733800"/>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14" name="object 14"/>
          <p:cNvSpPr txBox="1"/>
          <p:nvPr/>
        </p:nvSpPr>
        <p:spPr>
          <a:xfrm>
            <a:off x="2636901" y="3755516"/>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8</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15" name="object 15"/>
          <p:cNvSpPr/>
          <p:nvPr/>
        </p:nvSpPr>
        <p:spPr>
          <a:xfrm>
            <a:off x="4103751" y="3732276"/>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16" name="object 16"/>
          <p:cNvSpPr txBox="1"/>
          <p:nvPr/>
        </p:nvSpPr>
        <p:spPr>
          <a:xfrm>
            <a:off x="4188333" y="3753992"/>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8)</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17" name="object 17"/>
          <p:cNvSpPr/>
          <p:nvPr/>
        </p:nvSpPr>
        <p:spPr>
          <a:xfrm>
            <a:off x="5754751" y="3732276"/>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18" name="object 18"/>
          <p:cNvSpPr txBox="1"/>
          <p:nvPr/>
        </p:nvSpPr>
        <p:spPr>
          <a:xfrm>
            <a:off x="5839459" y="3753992"/>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4</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19" name="object 19"/>
          <p:cNvSpPr/>
          <p:nvPr/>
        </p:nvSpPr>
        <p:spPr>
          <a:xfrm>
            <a:off x="1743075" y="2911475"/>
            <a:ext cx="1005205" cy="523875"/>
          </a:xfrm>
          <a:custGeom>
            <a:avLst/>
            <a:gdLst/>
            <a:ahLst/>
            <a:cxnLst/>
            <a:rect l="l" t="t" r="r" b="b"/>
            <a:pathLst>
              <a:path w="1005205"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20" name="object 20"/>
          <p:cNvSpPr txBox="1"/>
          <p:nvPr/>
        </p:nvSpPr>
        <p:spPr>
          <a:xfrm>
            <a:off x="1827022" y="2932887"/>
            <a:ext cx="83883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9999"/>
                </a:solidFill>
                <a:latin typeface="Times New Roman"/>
                <a:cs typeface="Times New Roman"/>
              </a:rPr>
              <a:t>(</a:t>
            </a:r>
            <a:r>
              <a:rPr sz="2800" i="1" spc="-5"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4</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21" name="object 21"/>
          <p:cNvSpPr/>
          <p:nvPr/>
        </p:nvSpPr>
        <p:spPr>
          <a:xfrm>
            <a:off x="4964176" y="2895600"/>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22" name="object 22"/>
          <p:cNvSpPr txBox="1"/>
          <p:nvPr/>
        </p:nvSpPr>
        <p:spPr>
          <a:xfrm>
            <a:off x="5048758" y="2917012"/>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spc="-5" dirty="0">
                <a:solidFill>
                  <a:srgbClr val="009999"/>
                </a:solidFill>
                <a:latin typeface="Times New Roman"/>
                <a:cs typeface="Times New Roman"/>
              </a:rPr>
              <a:t>n</a:t>
            </a:r>
            <a:r>
              <a:rPr sz="2800" spc="-5" dirty="0">
                <a:solidFill>
                  <a:srgbClr val="009999"/>
                </a:solidFill>
                <a:latin typeface="Times New Roman"/>
                <a:cs typeface="Times New Roman"/>
              </a:rPr>
              <a:t>/2</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23" name="object 23"/>
          <p:cNvSpPr/>
          <p:nvPr/>
        </p:nvSpPr>
        <p:spPr>
          <a:xfrm>
            <a:off x="657225" y="5181600"/>
            <a:ext cx="863600" cy="523875"/>
          </a:xfrm>
          <a:custGeom>
            <a:avLst/>
            <a:gdLst/>
            <a:ahLst/>
            <a:cxnLst/>
            <a:rect l="l" t="t" r="r" b="b"/>
            <a:pathLst>
              <a:path w="863600" h="523875">
                <a:moveTo>
                  <a:pt x="0" y="523875"/>
                </a:moveTo>
                <a:lnTo>
                  <a:pt x="863600" y="523875"/>
                </a:lnTo>
                <a:lnTo>
                  <a:pt x="863600" y="0"/>
                </a:lnTo>
                <a:lnTo>
                  <a:pt x="0" y="0"/>
                </a:lnTo>
                <a:lnTo>
                  <a:pt x="0" y="523875"/>
                </a:lnTo>
                <a:close/>
              </a:path>
            </a:pathLst>
          </a:custGeom>
          <a:solidFill>
            <a:srgbClr val="FFFFFF"/>
          </a:solidFill>
        </p:spPr>
        <p:txBody>
          <a:bodyPr wrap="square" lIns="0" tIns="0" rIns="0" bIns="0" rtlCol="0"/>
          <a:lstStyle/>
          <a:p>
            <a:endParaRPr/>
          </a:p>
        </p:txBody>
      </p:sp>
      <p:sp>
        <p:nvSpPr>
          <p:cNvPr id="24" name="object 24"/>
          <p:cNvSpPr txBox="1"/>
          <p:nvPr/>
        </p:nvSpPr>
        <p:spPr>
          <a:xfrm>
            <a:off x="739851" y="5203393"/>
            <a:ext cx="69659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O(1)</a:t>
            </a:r>
            <a:endParaRPr sz="2800">
              <a:latin typeface="Times New Roman"/>
              <a:cs typeface="Times New Roman"/>
            </a:endParaRPr>
          </a:p>
        </p:txBody>
      </p:sp>
      <p:sp>
        <p:nvSpPr>
          <p:cNvPr id="25" name="object 25"/>
          <p:cNvSpPr/>
          <p:nvPr/>
        </p:nvSpPr>
        <p:spPr>
          <a:xfrm>
            <a:off x="789711" y="4371975"/>
            <a:ext cx="673735" cy="685800"/>
          </a:xfrm>
          <a:custGeom>
            <a:avLst/>
            <a:gdLst/>
            <a:ahLst/>
            <a:cxnLst/>
            <a:rect l="l" t="t" r="r" b="b"/>
            <a:pathLst>
              <a:path w="673735" h="685800">
                <a:moveTo>
                  <a:pt x="180746" y="0"/>
                </a:moveTo>
                <a:lnTo>
                  <a:pt x="0" y="511937"/>
                </a:lnTo>
                <a:lnTo>
                  <a:pt x="492480" y="685800"/>
                </a:lnTo>
                <a:lnTo>
                  <a:pt x="673201" y="173862"/>
                </a:lnTo>
                <a:lnTo>
                  <a:pt x="180746" y="0"/>
                </a:lnTo>
                <a:close/>
              </a:path>
            </a:pathLst>
          </a:custGeom>
          <a:solidFill>
            <a:srgbClr val="FFFFFF"/>
          </a:solidFill>
        </p:spPr>
        <p:txBody>
          <a:bodyPr wrap="square" lIns="0" tIns="0" rIns="0" bIns="0" rtlCol="0"/>
          <a:lstStyle/>
          <a:p>
            <a:endParaRPr/>
          </a:p>
        </p:txBody>
      </p:sp>
      <p:sp>
        <p:nvSpPr>
          <p:cNvPr id="26" name="object 26"/>
          <p:cNvSpPr/>
          <p:nvPr/>
        </p:nvSpPr>
        <p:spPr>
          <a:xfrm>
            <a:off x="1173518" y="4621276"/>
            <a:ext cx="118745" cy="263525"/>
          </a:xfrm>
          <a:custGeom>
            <a:avLst/>
            <a:gdLst/>
            <a:ahLst/>
            <a:cxnLst/>
            <a:rect l="l" t="t" r="r" b="b"/>
            <a:pathLst>
              <a:path w="118744" h="263525">
                <a:moveTo>
                  <a:pt x="21310" y="223266"/>
                </a:moveTo>
                <a:lnTo>
                  <a:pt x="16421" y="223519"/>
                </a:lnTo>
                <a:lnTo>
                  <a:pt x="11645" y="225806"/>
                </a:lnTo>
                <a:lnTo>
                  <a:pt x="6870" y="227965"/>
                </a:lnTo>
                <a:lnTo>
                  <a:pt x="3581" y="231648"/>
                </a:lnTo>
                <a:lnTo>
                  <a:pt x="1765" y="236855"/>
                </a:lnTo>
                <a:lnTo>
                  <a:pt x="0" y="241807"/>
                </a:lnTo>
                <a:lnTo>
                  <a:pt x="228" y="246761"/>
                </a:lnTo>
                <a:lnTo>
                  <a:pt x="2463" y="251460"/>
                </a:lnTo>
                <a:lnTo>
                  <a:pt x="4711" y="256286"/>
                </a:lnTo>
                <a:lnTo>
                  <a:pt x="8381" y="259587"/>
                </a:lnTo>
                <a:lnTo>
                  <a:pt x="18516" y="263144"/>
                </a:lnTo>
                <a:lnTo>
                  <a:pt x="23431" y="262890"/>
                </a:lnTo>
                <a:lnTo>
                  <a:pt x="33007" y="258318"/>
                </a:lnTo>
                <a:lnTo>
                  <a:pt x="36296" y="254635"/>
                </a:lnTo>
                <a:lnTo>
                  <a:pt x="38061" y="249681"/>
                </a:lnTo>
                <a:lnTo>
                  <a:pt x="39839" y="244601"/>
                </a:lnTo>
                <a:lnTo>
                  <a:pt x="39573" y="239649"/>
                </a:lnTo>
                <a:lnTo>
                  <a:pt x="37287" y="234950"/>
                </a:lnTo>
                <a:lnTo>
                  <a:pt x="34988" y="230124"/>
                </a:lnTo>
                <a:lnTo>
                  <a:pt x="31330" y="226822"/>
                </a:lnTo>
                <a:lnTo>
                  <a:pt x="21310" y="223266"/>
                </a:lnTo>
                <a:close/>
              </a:path>
              <a:path w="118744" h="263525">
                <a:moveTo>
                  <a:pt x="60731" y="111632"/>
                </a:moveTo>
                <a:lnTo>
                  <a:pt x="39420" y="130175"/>
                </a:lnTo>
                <a:lnTo>
                  <a:pt x="39662" y="135000"/>
                </a:lnTo>
                <a:lnTo>
                  <a:pt x="44132" y="144653"/>
                </a:lnTo>
                <a:lnTo>
                  <a:pt x="47815" y="147828"/>
                </a:lnTo>
                <a:lnTo>
                  <a:pt x="52933" y="149732"/>
                </a:lnTo>
                <a:lnTo>
                  <a:pt x="57950" y="151511"/>
                </a:lnTo>
                <a:lnTo>
                  <a:pt x="62852" y="151256"/>
                </a:lnTo>
                <a:lnTo>
                  <a:pt x="72440" y="146685"/>
                </a:lnTo>
                <a:lnTo>
                  <a:pt x="75717" y="143001"/>
                </a:lnTo>
                <a:lnTo>
                  <a:pt x="77495" y="137922"/>
                </a:lnTo>
                <a:lnTo>
                  <a:pt x="79260" y="132969"/>
                </a:lnTo>
                <a:lnTo>
                  <a:pt x="78993" y="128016"/>
                </a:lnTo>
                <a:lnTo>
                  <a:pt x="76707" y="123190"/>
                </a:lnTo>
                <a:lnTo>
                  <a:pt x="74422" y="118491"/>
                </a:lnTo>
                <a:lnTo>
                  <a:pt x="70764" y="115188"/>
                </a:lnTo>
                <a:lnTo>
                  <a:pt x="60731" y="111632"/>
                </a:lnTo>
                <a:close/>
              </a:path>
              <a:path w="118744" h="263525">
                <a:moveTo>
                  <a:pt x="100164" y="0"/>
                </a:moveTo>
                <a:lnTo>
                  <a:pt x="95262" y="254"/>
                </a:lnTo>
                <a:lnTo>
                  <a:pt x="85674" y="4825"/>
                </a:lnTo>
                <a:lnTo>
                  <a:pt x="82384" y="8509"/>
                </a:lnTo>
                <a:lnTo>
                  <a:pt x="78816" y="18542"/>
                </a:lnTo>
                <a:lnTo>
                  <a:pt x="79032" y="23494"/>
                </a:lnTo>
                <a:lnTo>
                  <a:pt x="81292" y="28193"/>
                </a:lnTo>
                <a:lnTo>
                  <a:pt x="83553" y="33019"/>
                </a:lnTo>
                <a:lnTo>
                  <a:pt x="87236" y="36194"/>
                </a:lnTo>
                <a:lnTo>
                  <a:pt x="97370" y="39750"/>
                </a:lnTo>
                <a:lnTo>
                  <a:pt x="102323" y="39497"/>
                </a:lnTo>
                <a:lnTo>
                  <a:pt x="107022" y="37211"/>
                </a:lnTo>
                <a:lnTo>
                  <a:pt x="111848" y="34925"/>
                </a:lnTo>
                <a:lnTo>
                  <a:pt x="115150" y="31242"/>
                </a:lnTo>
                <a:lnTo>
                  <a:pt x="118706" y="21336"/>
                </a:lnTo>
                <a:lnTo>
                  <a:pt x="118452" y="16382"/>
                </a:lnTo>
                <a:lnTo>
                  <a:pt x="113880" y="6731"/>
                </a:lnTo>
                <a:lnTo>
                  <a:pt x="110197" y="3556"/>
                </a:lnTo>
                <a:lnTo>
                  <a:pt x="100164" y="0"/>
                </a:lnTo>
                <a:close/>
              </a:path>
            </a:pathLst>
          </a:custGeom>
          <a:solidFill>
            <a:srgbClr val="000000"/>
          </a:solidFill>
        </p:spPr>
        <p:txBody>
          <a:bodyPr wrap="square" lIns="0" tIns="0" rIns="0" bIns="0" rtlCol="0"/>
          <a:lstStyle/>
          <a:p>
            <a:endParaRPr/>
          </a:p>
        </p:txBody>
      </p:sp>
      <p:sp>
        <p:nvSpPr>
          <p:cNvPr id="27" name="object 27"/>
          <p:cNvSpPr/>
          <p:nvPr/>
        </p:nvSpPr>
        <p:spPr>
          <a:xfrm>
            <a:off x="3565525" y="2133600"/>
            <a:ext cx="485775" cy="523875"/>
          </a:xfrm>
          <a:custGeom>
            <a:avLst/>
            <a:gdLst/>
            <a:ahLst/>
            <a:cxnLst/>
            <a:rect l="l" t="t" r="r" b="b"/>
            <a:pathLst>
              <a:path w="485775" h="523875">
                <a:moveTo>
                  <a:pt x="0" y="523875"/>
                </a:moveTo>
                <a:lnTo>
                  <a:pt x="485775" y="523875"/>
                </a:lnTo>
                <a:lnTo>
                  <a:pt x="485775" y="0"/>
                </a:lnTo>
                <a:lnTo>
                  <a:pt x="0" y="0"/>
                </a:lnTo>
                <a:lnTo>
                  <a:pt x="0" y="523875"/>
                </a:lnTo>
                <a:close/>
              </a:path>
            </a:pathLst>
          </a:custGeom>
          <a:solidFill>
            <a:srgbClr val="FFFFFF"/>
          </a:solidFill>
        </p:spPr>
        <p:txBody>
          <a:bodyPr wrap="square" lIns="0" tIns="0" rIns="0" bIns="0" rtlCol="0"/>
          <a:lstStyle/>
          <a:p>
            <a:endParaRPr/>
          </a:p>
        </p:txBody>
      </p:sp>
      <p:sp>
        <p:nvSpPr>
          <p:cNvPr id="28" name="object 28"/>
          <p:cNvSpPr txBox="1"/>
          <p:nvPr/>
        </p:nvSpPr>
        <p:spPr>
          <a:xfrm>
            <a:off x="550265" y="1441890"/>
            <a:ext cx="4191000" cy="1058545"/>
          </a:xfrm>
          <a:prstGeom prst="rect">
            <a:avLst/>
          </a:prstGeom>
        </p:spPr>
        <p:txBody>
          <a:bodyPr vert="horz" wrap="square" lIns="0" tIns="123825" rIns="0" bIns="0" rtlCol="0">
            <a:spAutoFit/>
          </a:bodyPr>
          <a:lstStyle/>
          <a:p>
            <a:pPr marL="12700">
              <a:lnSpc>
                <a:spcPct val="100000"/>
              </a:lnSpc>
              <a:spcBef>
                <a:spcPts val="975"/>
              </a:spcBef>
            </a:pPr>
            <a:r>
              <a:rPr sz="2400" spc="-5" dirty="0">
                <a:latin typeface="Times New Roman"/>
                <a:cs typeface="Times New Roman"/>
              </a:rPr>
              <a:t>Solve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/4)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2) </a:t>
            </a:r>
            <a:r>
              <a:rPr sz="2400" i="1" dirty="0">
                <a:solidFill>
                  <a:srgbClr val="009999"/>
                </a:solidFill>
                <a:latin typeface="Times New Roman"/>
                <a:cs typeface="Times New Roman"/>
              </a:rPr>
              <a:t>+</a:t>
            </a:r>
            <a:r>
              <a:rPr sz="2400" i="1" spc="-5" dirty="0">
                <a:solidFill>
                  <a:srgbClr val="009999"/>
                </a:solidFill>
                <a:latin typeface="Times New Roman"/>
                <a:cs typeface="Times New Roman"/>
              </a:rPr>
              <a:t> </a:t>
            </a:r>
            <a:r>
              <a:rPr sz="2400" i="1" dirty="0">
                <a:solidFill>
                  <a:srgbClr val="009999"/>
                </a:solidFill>
                <a:latin typeface="Times New Roman"/>
                <a:cs typeface="Times New Roman"/>
              </a:rPr>
              <a:t>n</a:t>
            </a:r>
            <a:r>
              <a:rPr sz="2400" baseline="24305" dirty="0">
                <a:solidFill>
                  <a:srgbClr val="009999"/>
                </a:solidFill>
                <a:latin typeface="Times New Roman"/>
                <a:cs typeface="Times New Roman"/>
              </a:rPr>
              <a:t>2</a:t>
            </a:r>
            <a:r>
              <a:rPr sz="2400" dirty="0">
                <a:latin typeface="Times New Roman"/>
                <a:cs typeface="Times New Roman"/>
              </a:rPr>
              <a:t>:</a:t>
            </a:r>
            <a:endParaRPr sz="2400">
              <a:latin typeface="Times New Roman"/>
              <a:cs typeface="Times New Roman"/>
            </a:endParaRPr>
          </a:p>
          <a:p>
            <a:pPr marR="775970" algn="r">
              <a:lnSpc>
                <a:spcPct val="100000"/>
              </a:lnSpc>
              <a:spcBef>
                <a:spcPts val="1015"/>
              </a:spcBef>
            </a:pPr>
            <a:r>
              <a:rPr sz="4200" i="1" baseline="-16865" dirty="0">
                <a:solidFill>
                  <a:srgbClr val="009999"/>
                </a:solidFill>
                <a:latin typeface="Times New Roman"/>
                <a:cs typeface="Times New Roman"/>
              </a:rPr>
              <a:t>n</a:t>
            </a:r>
            <a:r>
              <a:rPr sz="1850" spc="10" dirty="0">
                <a:solidFill>
                  <a:srgbClr val="009999"/>
                </a:solidFill>
                <a:latin typeface="Times New Roman"/>
                <a:cs typeface="Times New Roman"/>
              </a:rPr>
              <a:t>2</a:t>
            </a:r>
            <a:endParaRPr sz="1850">
              <a:latin typeface="Times New Roman"/>
              <a:cs typeface="Times New Roman"/>
            </a:endParaRPr>
          </a:p>
        </p:txBody>
      </p:sp>
      <p:sp>
        <p:nvSpPr>
          <p:cNvPr id="29" name="object 29"/>
          <p:cNvSpPr txBox="1"/>
          <p:nvPr/>
        </p:nvSpPr>
        <p:spPr>
          <a:xfrm>
            <a:off x="218338" y="6623101"/>
            <a:ext cx="695325" cy="208279"/>
          </a:xfrm>
          <a:prstGeom prst="rect">
            <a:avLst/>
          </a:prstGeom>
        </p:spPr>
        <p:txBody>
          <a:bodyPr vert="horz" wrap="square" lIns="0" tIns="12700" rIns="0" bIns="0" rtlCol="0">
            <a:spAutoFit/>
          </a:bodyPr>
          <a:lstStyle/>
          <a:p>
            <a:pPr marL="12700">
              <a:lnSpc>
                <a:spcPct val="100000"/>
              </a:lnSpc>
              <a:spcBef>
                <a:spcPts val="100"/>
              </a:spcBef>
            </a:pPr>
            <a:r>
              <a:rPr sz="1200" spc="-85" dirty="0">
                <a:solidFill>
                  <a:srgbClr val="888888"/>
                </a:solidFill>
                <a:latin typeface="Arial"/>
                <a:cs typeface="Arial"/>
              </a:rPr>
              <a:t>1</a:t>
            </a:r>
            <a:r>
              <a:rPr sz="1200" dirty="0">
                <a:solidFill>
                  <a:srgbClr val="888888"/>
                </a:solidFill>
                <a:latin typeface="Arial"/>
                <a:cs typeface="Arial"/>
              </a:rPr>
              <a:t>1/</a:t>
            </a:r>
            <a:r>
              <a:rPr sz="1200" spc="5" dirty="0">
                <a:solidFill>
                  <a:srgbClr val="888888"/>
                </a:solidFill>
                <a:latin typeface="Arial"/>
                <a:cs typeface="Arial"/>
              </a:rPr>
              <a:t>5</a:t>
            </a:r>
            <a:r>
              <a:rPr sz="1200" dirty="0">
                <a:solidFill>
                  <a:srgbClr val="888888"/>
                </a:solidFill>
                <a:latin typeface="Arial"/>
                <a:cs typeface="Arial"/>
              </a:rPr>
              <a:t>/</a:t>
            </a:r>
            <a:r>
              <a:rPr sz="1200" spc="5" dirty="0">
                <a:solidFill>
                  <a:srgbClr val="888888"/>
                </a:solidFill>
                <a:latin typeface="Arial"/>
                <a:cs typeface="Arial"/>
              </a:rPr>
              <a:t>2</a:t>
            </a:r>
            <a:r>
              <a:rPr sz="1200" spc="-10" dirty="0">
                <a:solidFill>
                  <a:srgbClr val="888888"/>
                </a:solidFill>
                <a:latin typeface="Arial"/>
                <a:cs typeface="Arial"/>
              </a:rPr>
              <a:t>01</a:t>
            </a:r>
            <a:r>
              <a:rPr sz="1200" spc="-5" dirty="0">
                <a:solidFill>
                  <a:srgbClr val="888888"/>
                </a:solidFill>
                <a:latin typeface="Arial"/>
                <a:cs typeface="Arial"/>
              </a:rPr>
              <a:t>8</a:t>
            </a:r>
            <a:endParaRPr sz="1200">
              <a:latin typeface="Arial"/>
              <a:cs typeface="Arial"/>
            </a:endParaRPr>
          </a:p>
        </p:txBody>
      </p:sp>
      <p:sp>
        <p:nvSpPr>
          <p:cNvPr id="30" name="object 30"/>
          <p:cNvSpPr txBox="1"/>
          <p:nvPr/>
        </p:nvSpPr>
        <p:spPr>
          <a:xfrm>
            <a:off x="3166998" y="6606337"/>
            <a:ext cx="2866390"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6FC0"/>
                </a:solidFill>
                <a:latin typeface="Arial"/>
                <a:cs typeface="Arial"/>
              </a:rPr>
              <a:t>Data </a:t>
            </a:r>
            <a:r>
              <a:rPr sz="1200" b="1" dirty="0">
                <a:solidFill>
                  <a:srgbClr val="006FC0"/>
                </a:solidFill>
                <a:latin typeface="Arial"/>
                <a:cs typeface="Arial"/>
              </a:rPr>
              <a:t>Structures and </a:t>
            </a:r>
            <a:r>
              <a:rPr sz="1200" b="1" spc="-5" dirty="0">
                <a:solidFill>
                  <a:srgbClr val="006FC0"/>
                </a:solidFill>
                <a:latin typeface="Arial"/>
                <a:cs typeface="Arial"/>
              </a:rPr>
              <a:t>Algorithms</a:t>
            </a:r>
            <a:r>
              <a:rPr sz="1200" b="1" spc="-80" dirty="0">
                <a:solidFill>
                  <a:srgbClr val="006FC0"/>
                </a:solidFill>
                <a:latin typeface="Arial"/>
                <a:cs typeface="Arial"/>
              </a:rPr>
              <a:t> </a:t>
            </a:r>
            <a:r>
              <a:rPr sz="1200" b="1" dirty="0">
                <a:solidFill>
                  <a:srgbClr val="006FC0"/>
                </a:solidFill>
                <a:latin typeface="Arial"/>
                <a:cs typeface="Arial"/>
              </a:rPr>
              <a:t>Design</a:t>
            </a:r>
            <a:endParaRPr sz="1200">
              <a:latin typeface="Arial"/>
              <a:cs typeface="Aria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0265" y="1553083"/>
            <a:ext cx="41910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Solve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/4)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2) </a:t>
            </a:r>
            <a:r>
              <a:rPr sz="2400" i="1" dirty="0">
                <a:solidFill>
                  <a:srgbClr val="009999"/>
                </a:solidFill>
                <a:latin typeface="Times New Roman"/>
                <a:cs typeface="Times New Roman"/>
              </a:rPr>
              <a:t>+</a:t>
            </a:r>
            <a:r>
              <a:rPr sz="2400" i="1" spc="-5" dirty="0">
                <a:solidFill>
                  <a:srgbClr val="009999"/>
                </a:solidFill>
                <a:latin typeface="Times New Roman"/>
                <a:cs typeface="Times New Roman"/>
              </a:rPr>
              <a:t> </a:t>
            </a:r>
            <a:r>
              <a:rPr sz="2400" i="1" dirty="0">
                <a:solidFill>
                  <a:srgbClr val="009999"/>
                </a:solidFill>
                <a:latin typeface="Times New Roman"/>
                <a:cs typeface="Times New Roman"/>
              </a:rPr>
              <a:t>n</a:t>
            </a:r>
            <a:r>
              <a:rPr sz="2400" baseline="24305" dirty="0">
                <a:solidFill>
                  <a:srgbClr val="009999"/>
                </a:solidFill>
                <a:latin typeface="Times New Roman"/>
                <a:cs typeface="Times New Roman"/>
              </a:rPr>
              <a:t>2</a:t>
            </a:r>
            <a:r>
              <a:rPr sz="2400" dirty="0">
                <a:latin typeface="Times New Roman"/>
                <a:cs typeface="Times New Roman"/>
              </a:rPr>
              <a:t>:</a:t>
            </a:r>
            <a:endParaRPr sz="2400">
              <a:latin typeface="Times New Roman"/>
              <a:cs typeface="Times New Roman"/>
            </a:endParaRPr>
          </a:p>
        </p:txBody>
      </p:sp>
      <p:sp>
        <p:nvSpPr>
          <p:cNvPr id="3" name="object 3"/>
          <p:cNvSpPr txBox="1">
            <a:spLocks noGrp="1"/>
          </p:cNvSpPr>
          <p:nvPr>
            <p:ph type="title"/>
          </p:nvPr>
        </p:nvSpPr>
        <p:spPr>
          <a:xfrm>
            <a:off x="383540" y="147269"/>
            <a:ext cx="6010910" cy="566821"/>
          </a:xfrm>
          <a:prstGeom prst="rect">
            <a:avLst/>
          </a:prstGeom>
        </p:spPr>
        <p:txBody>
          <a:bodyPr vert="horz" wrap="square" lIns="0" tIns="104139" rIns="0" bIns="0" rtlCol="0">
            <a:spAutoFit/>
          </a:bodyPr>
          <a:lstStyle/>
          <a:p>
            <a:pPr marL="12700" marR="5080">
              <a:lnSpc>
                <a:spcPts val="3600"/>
              </a:lnSpc>
              <a:spcBef>
                <a:spcPts val="819"/>
              </a:spcBef>
            </a:pPr>
            <a:r>
              <a:rPr spc="-140" dirty="0"/>
              <a:t>Solving </a:t>
            </a:r>
            <a:r>
              <a:rPr spc="-145" dirty="0"/>
              <a:t>recurrences </a:t>
            </a:r>
            <a:r>
              <a:rPr dirty="0"/>
              <a:t>:</a:t>
            </a:r>
            <a:r>
              <a:rPr spc="-615" dirty="0"/>
              <a:t> </a:t>
            </a:r>
            <a:r>
              <a:rPr spc="-145"/>
              <a:t>Recursion </a:t>
            </a:r>
            <a:r>
              <a:rPr spc="-120" smtClean="0"/>
              <a:t>tree</a:t>
            </a:r>
            <a:endParaRPr spc="-160" dirty="0"/>
          </a:p>
        </p:txBody>
      </p:sp>
      <p:sp>
        <p:nvSpPr>
          <p:cNvPr id="4" name="object 4"/>
          <p:cNvSpPr/>
          <p:nvPr/>
        </p:nvSpPr>
        <p:spPr>
          <a:xfrm>
            <a:off x="2286000" y="2514600"/>
            <a:ext cx="1524000" cy="685800"/>
          </a:xfrm>
          <a:custGeom>
            <a:avLst/>
            <a:gdLst/>
            <a:ahLst/>
            <a:cxnLst/>
            <a:rect l="l" t="t" r="r" b="b"/>
            <a:pathLst>
              <a:path w="1524000" h="685800">
                <a:moveTo>
                  <a:pt x="1524000" y="0"/>
                </a:moveTo>
                <a:lnTo>
                  <a:pt x="0" y="685800"/>
                </a:lnTo>
              </a:path>
            </a:pathLst>
          </a:custGeom>
          <a:ln w="19050">
            <a:solidFill>
              <a:srgbClr val="000000"/>
            </a:solidFill>
          </a:ln>
        </p:spPr>
        <p:txBody>
          <a:bodyPr wrap="square" lIns="0" tIns="0" rIns="0" bIns="0" rtlCol="0"/>
          <a:lstStyle/>
          <a:p>
            <a:endParaRPr/>
          </a:p>
        </p:txBody>
      </p:sp>
      <p:sp>
        <p:nvSpPr>
          <p:cNvPr id="5" name="object 5"/>
          <p:cNvSpPr/>
          <p:nvPr/>
        </p:nvSpPr>
        <p:spPr>
          <a:xfrm>
            <a:off x="3810000" y="2514600"/>
            <a:ext cx="1676400" cy="685800"/>
          </a:xfrm>
          <a:custGeom>
            <a:avLst/>
            <a:gdLst/>
            <a:ahLst/>
            <a:cxnLst/>
            <a:rect l="l" t="t" r="r" b="b"/>
            <a:pathLst>
              <a:path w="1676400" h="685800">
                <a:moveTo>
                  <a:pt x="0" y="0"/>
                </a:moveTo>
                <a:lnTo>
                  <a:pt x="1676400" y="685800"/>
                </a:lnTo>
              </a:path>
            </a:pathLst>
          </a:custGeom>
          <a:ln w="19050">
            <a:solidFill>
              <a:srgbClr val="000000"/>
            </a:solidFill>
          </a:ln>
        </p:spPr>
        <p:txBody>
          <a:bodyPr wrap="square" lIns="0" tIns="0" rIns="0" bIns="0" rtlCol="0"/>
          <a:lstStyle/>
          <a:p>
            <a:endParaRPr/>
          </a:p>
        </p:txBody>
      </p:sp>
      <p:sp>
        <p:nvSpPr>
          <p:cNvPr id="6" name="object 6"/>
          <p:cNvSpPr/>
          <p:nvPr/>
        </p:nvSpPr>
        <p:spPr>
          <a:xfrm>
            <a:off x="4051300" y="2438400"/>
            <a:ext cx="4025900" cy="0"/>
          </a:xfrm>
          <a:custGeom>
            <a:avLst/>
            <a:gdLst/>
            <a:ahLst/>
            <a:cxnLst/>
            <a:rect l="l" t="t" r="r" b="b"/>
            <a:pathLst>
              <a:path w="4025900">
                <a:moveTo>
                  <a:pt x="0" y="0"/>
                </a:moveTo>
                <a:lnTo>
                  <a:pt x="4025900" y="0"/>
                </a:lnTo>
              </a:path>
            </a:pathLst>
          </a:custGeom>
          <a:ln w="9525">
            <a:solidFill>
              <a:srgbClr val="C0504D"/>
            </a:solidFill>
            <a:prstDash val="sysDash"/>
          </a:ln>
        </p:spPr>
        <p:txBody>
          <a:bodyPr wrap="square" lIns="0" tIns="0" rIns="0" bIns="0" rtlCol="0"/>
          <a:lstStyle/>
          <a:p>
            <a:endParaRPr/>
          </a:p>
        </p:txBody>
      </p:sp>
      <p:sp>
        <p:nvSpPr>
          <p:cNvPr id="7" name="object 7"/>
          <p:cNvSpPr/>
          <p:nvPr/>
        </p:nvSpPr>
        <p:spPr>
          <a:xfrm>
            <a:off x="958850" y="4038600"/>
            <a:ext cx="533400" cy="1447800"/>
          </a:xfrm>
          <a:custGeom>
            <a:avLst/>
            <a:gdLst/>
            <a:ahLst/>
            <a:cxnLst/>
            <a:rect l="l" t="t" r="r" b="b"/>
            <a:pathLst>
              <a:path w="533400" h="1447800">
                <a:moveTo>
                  <a:pt x="533400" y="0"/>
                </a:moveTo>
                <a:lnTo>
                  <a:pt x="0" y="1447800"/>
                </a:lnTo>
              </a:path>
            </a:pathLst>
          </a:custGeom>
          <a:ln w="19050">
            <a:solidFill>
              <a:srgbClr val="000000"/>
            </a:solidFill>
          </a:ln>
        </p:spPr>
        <p:txBody>
          <a:bodyPr wrap="square" lIns="0" tIns="0" rIns="0" bIns="0" rtlCol="0"/>
          <a:lstStyle/>
          <a:p>
            <a:endParaRPr/>
          </a:p>
        </p:txBody>
      </p:sp>
      <p:sp>
        <p:nvSpPr>
          <p:cNvPr id="8" name="object 8"/>
          <p:cNvSpPr/>
          <p:nvPr/>
        </p:nvSpPr>
        <p:spPr>
          <a:xfrm>
            <a:off x="1492250" y="3200400"/>
            <a:ext cx="838200" cy="838200"/>
          </a:xfrm>
          <a:custGeom>
            <a:avLst/>
            <a:gdLst/>
            <a:ahLst/>
            <a:cxnLst/>
            <a:rect l="l" t="t" r="r" b="b"/>
            <a:pathLst>
              <a:path w="838200" h="838200">
                <a:moveTo>
                  <a:pt x="838200" y="0"/>
                </a:moveTo>
                <a:lnTo>
                  <a:pt x="0" y="838200"/>
                </a:lnTo>
              </a:path>
            </a:pathLst>
          </a:custGeom>
          <a:ln w="19050">
            <a:solidFill>
              <a:srgbClr val="000000"/>
            </a:solidFill>
          </a:ln>
        </p:spPr>
        <p:txBody>
          <a:bodyPr wrap="square" lIns="0" tIns="0" rIns="0" bIns="0" rtlCol="0"/>
          <a:lstStyle/>
          <a:p>
            <a:endParaRPr/>
          </a:p>
        </p:txBody>
      </p:sp>
      <p:sp>
        <p:nvSpPr>
          <p:cNvPr id="9" name="object 9"/>
          <p:cNvSpPr/>
          <p:nvPr/>
        </p:nvSpPr>
        <p:spPr>
          <a:xfrm>
            <a:off x="4616450" y="3200400"/>
            <a:ext cx="838200" cy="838200"/>
          </a:xfrm>
          <a:custGeom>
            <a:avLst/>
            <a:gdLst/>
            <a:ahLst/>
            <a:cxnLst/>
            <a:rect l="l" t="t" r="r" b="b"/>
            <a:pathLst>
              <a:path w="838200" h="838200">
                <a:moveTo>
                  <a:pt x="838200" y="0"/>
                </a:moveTo>
                <a:lnTo>
                  <a:pt x="0" y="838200"/>
                </a:lnTo>
              </a:path>
            </a:pathLst>
          </a:custGeom>
          <a:ln w="19050">
            <a:solidFill>
              <a:srgbClr val="000000"/>
            </a:solidFill>
          </a:ln>
        </p:spPr>
        <p:txBody>
          <a:bodyPr wrap="square" lIns="0" tIns="0" rIns="0" bIns="0" rtlCol="0"/>
          <a:lstStyle/>
          <a:p>
            <a:endParaRPr/>
          </a:p>
        </p:txBody>
      </p:sp>
      <p:sp>
        <p:nvSpPr>
          <p:cNvPr id="10" name="object 10"/>
          <p:cNvSpPr/>
          <p:nvPr/>
        </p:nvSpPr>
        <p:spPr>
          <a:xfrm>
            <a:off x="5454650" y="3200400"/>
            <a:ext cx="914400" cy="838200"/>
          </a:xfrm>
          <a:custGeom>
            <a:avLst/>
            <a:gdLst/>
            <a:ahLst/>
            <a:cxnLst/>
            <a:rect l="l" t="t" r="r" b="b"/>
            <a:pathLst>
              <a:path w="914400" h="838200">
                <a:moveTo>
                  <a:pt x="0" y="0"/>
                </a:moveTo>
                <a:lnTo>
                  <a:pt x="914400" y="838200"/>
                </a:lnTo>
              </a:path>
            </a:pathLst>
          </a:custGeom>
          <a:ln w="19050">
            <a:solidFill>
              <a:srgbClr val="000000"/>
            </a:solidFill>
          </a:ln>
        </p:spPr>
        <p:txBody>
          <a:bodyPr wrap="square" lIns="0" tIns="0" rIns="0" bIns="0" rtlCol="0"/>
          <a:lstStyle/>
          <a:p>
            <a:endParaRPr/>
          </a:p>
        </p:txBody>
      </p:sp>
      <p:sp>
        <p:nvSpPr>
          <p:cNvPr id="11" name="object 11"/>
          <p:cNvSpPr/>
          <p:nvPr/>
        </p:nvSpPr>
        <p:spPr>
          <a:xfrm>
            <a:off x="2330450" y="3200400"/>
            <a:ext cx="914400" cy="838200"/>
          </a:xfrm>
          <a:custGeom>
            <a:avLst/>
            <a:gdLst/>
            <a:ahLst/>
            <a:cxnLst/>
            <a:rect l="l" t="t" r="r" b="b"/>
            <a:pathLst>
              <a:path w="914400" h="838200">
                <a:moveTo>
                  <a:pt x="0" y="0"/>
                </a:moveTo>
                <a:lnTo>
                  <a:pt x="914400" y="838200"/>
                </a:lnTo>
              </a:path>
            </a:pathLst>
          </a:custGeom>
          <a:ln w="19050">
            <a:solidFill>
              <a:srgbClr val="000000"/>
            </a:solidFill>
          </a:ln>
        </p:spPr>
        <p:txBody>
          <a:bodyPr wrap="square" lIns="0" tIns="0" rIns="0" bIns="0" rtlCol="0"/>
          <a:lstStyle/>
          <a:p>
            <a:endParaRPr/>
          </a:p>
        </p:txBody>
      </p:sp>
      <p:sp>
        <p:nvSpPr>
          <p:cNvPr id="12" name="object 12"/>
          <p:cNvSpPr/>
          <p:nvPr/>
        </p:nvSpPr>
        <p:spPr>
          <a:xfrm>
            <a:off x="815975" y="3733800"/>
            <a:ext cx="1183005" cy="523875"/>
          </a:xfrm>
          <a:custGeom>
            <a:avLst/>
            <a:gdLst/>
            <a:ahLst/>
            <a:cxnLst/>
            <a:rect l="l" t="t" r="r" b="b"/>
            <a:pathLst>
              <a:path w="1183005" h="523875">
                <a:moveTo>
                  <a:pt x="0" y="523875"/>
                </a:moveTo>
                <a:lnTo>
                  <a:pt x="1182687" y="523875"/>
                </a:lnTo>
                <a:lnTo>
                  <a:pt x="1182687" y="0"/>
                </a:lnTo>
                <a:lnTo>
                  <a:pt x="0" y="0"/>
                </a:lnTo>
                <a:lnTo>
                  <a:pt x="0" y="523875"/>
                </a:lnTo>
                <a:close/>
              </a:path>
            </a:pathLst>
          </a:custGeom>
          <a:solidFill>
            <a:srgbClr val="FFFFFF"/>
          </a:solidFill>
        </p:spPr>
        <p:txBody>
          <a:bodyPr wrap="square" lIns="0" tIns="0" rIns="0" bIns="0" rtlCol="0"/>
          <a:lstStyle/>
          <a:p>
            <a:endParaRPr/>
          </a:p>
        </p:txBody>
      </p:sp>
      <p:sp>
        <p:nvSpPr>
          <p:cNvPr id="13" name="object 13"/>
          <p:cNvSpPr txBox="1"/>
          <p:nvPr/>
        </p:nvSpPr>
        <p:spPr>
          <a:xfrm>
            <a:off x="898347" y="3755516"/>
            <a:ext cx="101663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9999"/>
                </a:solidFill>
                <a:latin typeface="Times New Roman"/>
                <a:cs typeface="Times New Roman"/>
              </a:rPr>
              <a:t>(</a:t>
            </a:r>
            <a:r>
              <a:rPr sz="2800" i="1" dirty="0">
                <a:solidFill>
                  <a:srgbClr val="009999"/>
                </a:solidFill>
                <a:latin typeface="Times New Roman"/>
                <a:cs typeface="Times New Roman"/>
              </a:rPr>
              <a:t>n</a:t>
            </a:r>
            <a:r>
              <a:rPr sz="2800" dirty="0">
                <a:solidFill>
                  <a:srgbClr val="009999"/>
                </a:solidFill>
                <a:latin typeface="Times New Roman"/>
                <a:cs typeface="Times New Roman"/>
              </a:rPr>
              <a:t>/16)</a:t>
            </a:r>
            <a:r>
              <a:rPr sz="2775" baseline="25525" dirty="0">
                <a:solidFill>
                  <a:srgbClr val="009999"/>
                </a:solidFill>
                <a:latin typeface="Times New Roman"/>
                <a:cs typeface="Times New Roman"/>
              </a:rPr>
              <a:t>2</a:t>
            </a:r>
            <a:endParaRPr sz="2775" baseline="25525">
              <a:latin typeface="Times New Roman"/>
              <a:cs typeface="Times New Roman"/>
            </a:endParaRPr>
          </a:p>
        </p:txBody>
      </p:sp>
      <p:sp>
        <p:nvSpPr>
          <p:cNvPr id="14" name="object 14"/>
          <p:cNvSpPr/>
          <p:nvPr/>
        </p:nvSpPr>
        <p:spPr>
          <a:xfrm>
            <a:off x="2552700" y="3733800"/>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15" name="object 15"/>
          <p:cNvSpPr txBox="1"/>
          <p:nvPr/>
        </p:nvSpPr>
        <p:spPr>
          <a:xfrm>
            <a:off x="2636901" y="3755516"/>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8</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16" name="object 16"/>
          <p:cNvSpPr/>
          <p:nvPr/>
        </p:nvSpPr>
        <p:spPr>
          <a:xfrm>
            <a:off x="4103751" y="3732276"/>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17" name="object 17"/>
          <p:cNvSpPr txBox="1"/>
          <p:nvPr/>
        </p:nvSpPr>
        <p:spPr>
          <a:xfrm>
            <a:off x="4188333" y="3753992"/>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8)</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18" name="object 18"/>
          <p:cNvSpPr/>
          <p:nvPr/>
        </p:nvSpPr>
        <p:spPr>
          <a:xfrm>
            <a:off x="5754751" y="3732276"/>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19" name="object 19"/>
          <p:cNvSpPr txBox="1"/>
          <p:nvPr/>
        </p:nvSpPr>
        <p:spPr>
          <a:xfrm>
            <a:off x="5839459" y="3753992"/>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4</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20" name="object 20"/>
          <p:cNvSpPr/>
          <p:nvPr/>
        </p:nvSpPr>
        <p:spPr>
          <a:xfrm>
            <a:off x="1743075" y="2911475"/>
            <a:ext cx="1005205" cy="523875"/>
          </a:xfrm>
          <a:custGeom>
            <a:avLst/>
            <a:gdLst/>
            <a:ahLst/>
            <a:cxnLst/>
            <a:rect l="l" t="t" r="r" b="b"/>
            <a:pathLst>
              <a:path w="1005205"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21" name="object 21"/>
          <p:cNvSpPr txBox="1"/>
          <p:nvPr/>
        </p:nvSpPr>
        <p:spPr>
          <a:xfrm>
            <a:off x="1827022" y="2932887"/>
            <a:ext cx="83883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9999"/>
                </a:solidFill>
                <a:latin typeface="Times New Roman"/>
                <a:cs typeface="Times New Roman"/>
              </a:rPr>
              <a:t>(</a:t>
            </a:r>
            <a:r>
              <a:rPr sz="2800" i="1" spc="-5"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4</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22" name="object 22"/>
          <p:cNvSpPr/>
          <p:nvPr/>
        </p:nvSpPr>
        <p:spPr>
          <a:xfrm>
            <a:off x="4964176" y="2895600"/>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23" name="object 23"/>
          <p:cNvSpPr txBox="1"/>
          <p:nvPr/>
        </p:nvSpPr>
        <p:spPr>
          <a:xfrm>
            <a:off x="5048758" y="2917012"/>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spc="-5" dirty="0">
                <a:solidFill>
                  <a:srgbClr val="009999"/>
                </a:solidFill>
                <a:latin typeface="Times New Roman"/>
                <a:cs typeface="Times New Roman"/>
              </a:rPr>
              <a:t>n</a:t>
            </a:r>
            <a:r>
              <a:rPr sz="2800" spc="-5" dirty="0">
                <a:solidFill>
                  <a:srgbClr val="009999"/>
                </a:solidFill>
                <a:latin typeface="Times New Roman"/>
                <a:cs typeface="Times New Roman"/>
              </a:rPr>
              <a:t>/2</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24" name="object 24"/>
          <p:cNvSpPr/>
          <p:nvPr/>
        </p:nvSpPr>
        <p:spPr>
          <a:xfrm>
            <a:off x="657225" y="5181600"/>
            <a:ext cx="863600" cy="523875"/>
          </a:xfrm>
          <a:custGeom>
            <a:avLst/>
            <a:gdLst/>
            <a:ahLst/>
            <a:cxnLst/>
            <a:rect l="l" t="t" r="r" b="b"/>
            <a:pathLst>
              <a:path w="863600" h="523875">
                <a:moveTo>
                  <a:pt x="0" y="523875"/>
                </a:moveTo>
                <a:lnTo>
                  <a:pt x="863600" y="523875"/>
                </a:lnTo>
                <a:lnTo>
                  <a:pt x="863600" y="0"/>
                </a:lnTo>
                <a:lnTo>
                  <a:pt x="0" y="0"/>
                </a:lnTo>
                <a:lnTo>
                  <a:pt x="0" y="523875"/>
                </a:lnTo>
                <a:close/>
              </a:path>
            </a:pathLst>
          </a:custGeom>
          <a:solidFill>
            <a:srgbClr val="FFFFFF"/>
          </a:solidFill>
        </p:spPr>
        <p:txBody>
          <a:bodyPr wrap="square" lIns="0" tIns="0" rIns="0" bIns="0" rtlCol="0"/>
          <a:lstStyle/>
          <a:p>
            <a:endParaRPr/>
          </a:p>
        </p:txBody>
      </p:sp>
      <p:sp>
        <p:nvSpPr>
          <p:cNvPr id="25" name="object 25"/>
          <p:cNvSpPr txBox="1"/>
          <p:nvPr/>
        </p:nvSpPr>
        <p:spPr>
          <a:xfrm>
            <a:off x="739851" y="5203393"/>
            <a:ext cx="69659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O(1)</a:t>
            </a:r>
            <a:endParaRPr sz="2800">
              <a:latin typeface="Times New Roman"/>
              <a:cs typeface="Times New Roman"/>
            </a:endParaRPr>
          </a:p>
        </p:txBody>
      </p:sp>
      <p:sp>
        <p:nvSpPr>
          <p:cNvPr id="26" name="object 26"/>
          <p:cNvSpPr/>
          <p:nvPr/>
        </p:nvSpPr>
        <p:spPr>
          <a:xfrm>
            <a:off x="789711" y="4371975"/>
            <a:ext cx="673735" cy="685800"/>
          </a:xfrm>
          <a:custGeom>
            <a:avLst/>
            <a:gdLst/>
            <a:ahLst/>
            <a:cxnLst/>
            <a:rect l="l" t="t" r="r" b="b"/>
            <a:pathLst>
              <a:path w="673735" h="685800">
                <a:moveTo>
                  <a:pt x="180746" y="0"/>
                </a:moveTo>
                <a:lnTo>
                  <a:pt x="0" y="511937"/>
                </a:lnTo>
                <a:lnTo>
                  <a:pt x="492480" y="685800"/>
                </a:lnTo>
                <a:lnTo>
                  <a:pt x="673201" y="173862"/>
                </a:lnTo>
                <a:lnTo>
                  <a:pt x="180746" y="0"/>
                </a:lnTo>
                <a:close/>
              </a:path>
            </a:pathLst>
          </a:custGeom>
          <a:solidFill>
            <a:srgbClr val="FFFFFF"/>
          </a:solidFill>
        </p:spPr>
        <p:txBody>
          <a:bodyPr wrap="square" lIns="0" tIns="0" rIns="0" bIns="0" rtlCol="0"/>
          <a:lstStyle/>
          <a:p>
            <a:endParaRPr/>
          </a:p>
        </p:txBody>
      </p:sp>
      <p:sp>
        <p:nvSpPr>
          <p:cNvPr id="27" name="object 27"/>
          <p:cNvSpPr/>
          <p:nvPr/>
        </p:nvSpPr>
        <p:spPr>
          <a:xfrm>
            <a:off x="1173518" y="4621276"/>
            <a:ext cx="118745" cy="263525"/>
          </a:xfrm>
          <a:custGeom>
            <a:avLst/>
            <a:gdLst/>
            <a:ahLst/>
            <a:cxnLst/>
            <a:rect l="l" t="t" r="r" b="b"/>
            <a:pathLst>
              <a:path w="118744" h="263525">
                <a:moveTo>
                  <a:pt x="21310" y="223266"/>
                </a:moveTo>
                <a:lnTo>
                  <a:pt x="16421" y="223519"/>
                </a:lnTo>
                <a:lnTo>
                  <a:pt x="11645" y="225806"/>
                </a:lnTo>
                <a:lnTo>
                  <a:pt x="6870" y="227965"/>
                </a:lnTo>
                <a:lnTo>
                  <a:pt x="3581" y="231648"/>
                </a:lnTo>
                <a:lnTo>
                  <a:pt x="1765" y="236855"/>
                </a:lnTo>
                <a:lnTo>
                  <a:pt x="0" y="241807"/>
                </a:lnTo>
                <a:lnTo>
                  <a:pt x="228" y="246761"/>
                </a:lnTo>
                <a:lnTo>
                  <a:pt x="2463" y="251460"/>
                </a:lnTo>
                <a:lnTo>
                  <a:pt x="4711" y="256286"/>
                </a:lnTo>
                <a:lnTo>
                  <a:pt x="8381" y="259587"/>
                </a:lnTo>
                <a:lnTo>
                  <a:pt x="18516" y="263144"/>
                </a:lnTo>
                <a:lnTo>
                  <a:pt x="23431" y="262890"/>
                </a:lnTo>
                <a:lnTo>
                  <a:pt x="33007" y="258318"/>
                </a:lnTo>
                <a:lnTo>
                  <a:pt x="36296" y="254635"/>
                </a:lnTo>
                <a:lnTo>
                  <a:pt x="38061" y="249681"/>
                </a:lnTo>
                <a:lnTo>
                  <a:pt x="39839" y="244601"/>
                </a:lnTo>
                <a:lnTo>
                  <a:pt x="39573" y="239649"/>
                </a:lnTo>
                <a:lnTo>
                  <a:pt x="37287" y="234950"/>
                </a:lnTo>
                <a:lnTo>
                  <a:pt x="34988" y="230124"/>
                </a:lnTo>
                <a:lnTo>
                  <a:pt x="31330" y="226822"/>
                </a:lnTo>
                <a:lnTo>
                  <a:pt x="21310" y="223266"/>
                </a:lnTo>
                <a:close/>
              </a:path>
              <a:path w="118744" h="263525">
                <a:moveTo>
                  <a:pt x="60731" y="111632"/>
                </a:moveTo>
                <a:lnTo>
                  <a:pt x="39420" y="130175"/>
                </a:lnTo>
                <a:lnTo>
                  <a:pt x="39662" y="135000"/>
                </a:lnTo>
                <a:lnTo>
                  <a:pt x="44132" y="144653"/>
                </a:lnTo>
                <a:lnTo>
                  <a:pt x="47815" y="147828"/>
                </a:lnTo>
                <a:lnTo>
                  <a:pt x="52933" y="149732"/>
                </a:lnTo>
                <a:lnTo>
                  <a:pt x="57950" y="151511"/>
                </a:lnTo>
                <a:lnTo>
                  <a:pt x="62852" y="151256"/>
                </a:lnTo>
                <a:lnTo>
                  <a:pt x="72440" y="146685"/>
                </a:lnTo>
                <a:lnTo>
                  <a:pt x="75717" y="143001"/>
                </a:lnTo>
                <a:lnTo>
                  <a:pt x="77495" y="137922"/>
                </a:lnTo>
                <a:lnTo>
                  <a:pt x="79260" y="132969"/>
                </a:lnTo>
                <a:lnTo>
                  <a:pt x="78993" y="128016"/>
                </a:lnTo>
                <a:lnTo>
                  <a:pt x="76707" y="123190"/>
                </a:lnTo>
                <a:lnTo>
                  <a:pt x="74422" y="118491"/>
                </a:lnTo>
                <a:lnTo>
                  <a:pt x="70764" y="115188"/>
                </a:lnTo>
                <a:lnTo>
                  <a:pt x="60731" y="111632"/>
                </a:lnTo>
                <a:close/>
              </a:path>
              <a:path w="118744" h="263525">
                <a:moveTo>
                  <a:pt x="100164" y="0"/>
                </a:moveTo>
                <a:lnTo>
                  <a:pt x="95262" y="254"/>
                </a:lnTo>
                <a:lnTo>
                  <a:pt x="85674" y="4825"/>
                </a:lnTo>
                <a:lnTo>
                  <a:pt x="82384" y="8509"/>
                </a:lnTo>
                <a:lnTo>
                  <a:pt x="78816" y="18542"/>
                </a:lnTo>
                <a:lnTo>
                  <a:pt x="79032" y="23494"/>
                </a:lnTo>
                <a:lnTo>
                  <a:pt x="81292" y="28193"/>
                </a:lnTo>
                <a:lnTo>
                  <a:pt x="83553" y="33019"/>
                </a:lnTo>
                <a:lnTo>
                  <a:pt x="87236" y="36194"/>
                </a:lnTo>
                <a:lnTo>
                  <a:pt x="97370" y="39750"/>
                </a:lnTo>
                <a:lnTo>
                  <a:pt x="102323" y="39497"/>
                </a:lnTo>
                <a:lnTo>
                  <a:pt x="107022" y="37211"/>
                </a:lnTo>
                <a:lnTo>
                  <a:pt x="111848" y="34925"/>
                </a:lnTo>
                <a:lnTo>
                  <a:pt x="115150" y="31242"/>
                </a:lnTo>
                <a:lnTo>
                  <a:pt x="118706" y="21336"/>
                </a:lnTo>
                <a:lnTo>
                  <a:pt x="118452" y="16382"/>
                </a:lnTo>
                <a:lnTo>
                  <a:pt x="113880" y="6731"/>
                </a:lnTo>
                <a:lnTo>
                  <a:pt x="110197" y="3556"/>
                </a:lnTo>
                <a:lnTo>
                  <a:pt x="100164" y="0"/>
                </a:lnTo>
                <a:close/>
              </a:path>
            </a:pathLst>
          </a:custGeom>
          <a:solidFill>
            <a:srgbClr val="000000"/>
          </a:solidFill>
        </p:spPr>
        <p:txBody>
          <a:bodyPr wrap="square" lIns="0" tIns="0" rIns="0" bIns="0" rtlCol="0"/>
          <a:lstStyle/>
          <a:p>
            <a:endParaRPr/>
          </a:p>
        </p:txBody>
      </p:sp>
      <p:sp>
        <p:nvSpPr>
          <p:cNvPr id="28" name="object 28"/>
          <p:cNvSpPr txBox="1"/>
          <p:nvPr/>
        </p:nvSpPr>
        <p:spPr>
          <a:xfrm>
            <a:off x="8211025" y="2060469"/>
            <a:ext cx="410845" cy="525145"/>
          </a:xfrm>
          <a:prstGeom prst="rect">
            <a:avLst/>
          </a:prstGeom>
        </p:spPr>
        <p:txBody>
          <a:bodyPr vert="horz" wrap="square" lIns="0" tIns="15875" rIns="0" bIns="0" rtlCol="0">
            <a:spAutoFit/>
          </a:bodyPr>
          <a:lstStyle/>
          <a:p>
            <a:pPr marL="12700">
              <a:lnSpc>
                <a:spcPct val="100000"/>
              </a:lnSpc>
              <a:spcBef>
                <a:spcPts val="125"/>
              </a:spcBef>
            </a:pPr>
            <a:r>
              <a:rPr sz="4875" i="1" spc="262" baseline="-13675" dirty="0">
                <a:solidFill>
                  <a:srgbClr val="009999"/>
                </a:solidFill>
                <a:latin typeface="Times New Roman"/>
                <a:cs typeface="Times New Roman"/>
              </a:rPr>
              <a:t>n</a:t>
            </a:r>
            <a:r>
              <a:rPr sz="2450" dirty="0">
                <a:solidFill>
                  <a:srgbClr val="009999"/>
                </a:solidFill>
                <a:latin typeface="Times New Roman"/>
                <a:cs typeface="Times New Roman"/>
              </a:rPr>
              <a:t>2</a:t>
            </a:r>
            <a:endParaRPr sz="2450">
              <a:latin typeface="Times New Roman"/>
              <a:cs typeface="Times New Roman"/>
            </a:endParaRPr>
          </a:p>
        </p:txBody>
      </p:sp>
      <p:sp>
        <p:nvSpPr>
          <p:cNvPr id="29" name="object 29"/>
          <p:cNvSpPr/>
          <p:nvPr/>
        </p:nvSpPr>
        <p:spPr>
          <a:xfrm>
            <a:off x="3565525" y="2133600"/>
            <a:ext cx="485775" cy="523875"/>
          </a:xfrm>
          <a:custGeom>
            <a:avLst/>
            <a:gdLst/>
            <a:ahLst/>
            <a:cxnLst/>
            <a:rect l="l" t="t" r="r" b="b"/>
            <a:pathLst>
              <a:path w="485775" h="523875">
                <a:moveTo>
                  <a:pt x="0" y="523875"/>
                </a:moveTo>
                <a:lnTo>
                  <a:pt x="485775" y="523875"/>
                </a:lnTo>
                <a:lnTo>
                  <a:pt x="485775" y="0"/>
                </a:lnTo>
                <a:lnTo>
                  <a:pt x="0" y="0"/>
                </a:lnTo>
                <a:lnTo>
                  <a:pt x="0" y="523875"/>
                </a:lnTo>
                <a:close/>
              </a:path>
            </a:pathLst>
          </a:custGeom>
          <a:solidFill>
            <a:srgbClr val="FFFFFF"/>
          </a:solidFill>
        </p:spPr>
        <p:txBody>
          <a:bodyPr wrap="square" lIns="0" tIns="0" rIns="0" bIns="0" rtlCol="0"/>
          <a:lstStyle/>
          <a:p>
            <a:endParaRPr/>
          </a:p>
        </p:txBody>
      </p:sp>
      <p:sp>
        <p:nvSpPr>
          <p:cNvPr id="30" name="object 30"/>
          <p:cNvSpPr txBox="1"/>
          <p:nvPr/>
        </p:nvSpPr>
        <p:spPr>
          <a:xfrm>
            <a:off x="3647059" y="2048382"/>
            <a:ext cx="322580" cy="452120"/>
          </a:xfrm>
          <a:prstGeom prst="rect">
            <a:avLst/>
          </a:prstGeom>
        </p:spPr>
        <p:txBody>
          <a:bodyPr vert="horz" wrap="square" lIns="0" tIns="12065" rIns="0" bIns="0" rtlCol="0">
            <a:spAutoFit/>
          </a:bodyPr>
          <a:lstStyle/>
          <a:p>
            <a:pPr marL="12700">
              <a:lnSpc>
                <a:spcPct val="100000"/>
              </a:lnSpc>
              <a:spcBef>
                <a:spcPts val="95"/>
              </a:spcBef>
            </a:pPr>
            <a:r>
              <a:rPr sz="4200" i="1" baseline="-16865" dirty="0">
                <a:solidFill>
                  <a:srgbClr val="009999"/>
                </a:solidFill>
                <a:latin typeface="Times New Roman"/>
                <a:cs typeface="Times New Roman"/>
              </a:rPr>
              <a:t>n</a:t>
            </a:r>
            <a:r>
              <a:rPr sz="1850" spc="10" dirty="0">
                <a:solidFill>
                  <a:srgbClr val="009999"/>
                </a:solidFill>
                <a:latin typeface="Times New Roman"/>
                <a:cs typeface="Times New Roman"/>
              </a:rPr>
              <a:t>2</a:t>
            </a:r>
            <a:endParaRPr sz="1850">
              <a:latin typeface="Times New Roman"/>
              <a:cs typeface="Times New Roman"/>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0265" y="1553083"/>
            <a:ext cx="41910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Solve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/4)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2) </a:t>
            </a:r>
            <a:r>
              <a:rPr sz="2400" i="1" dirty="0">
                <a:solidFill>
                  <a:srgbClr val="009999"/>
                </a:solidFill>
                <a:latin typeface="Times New Roman"/>
                <a:cs typeface="Times New Roman"/>
              </a:rPr>
              <a:t>+</a:t>
            </a:r>
            <a:r>
              <a:rPr sz="2400" i="1" spc="-5" dirty="0">
                <a:solidFill>
                  <a:srgbClr val="009999"/>
                </a:solidFill>
                <a:latin typeface="Times New Roman"/>
                <a:cs typeface="Times New Roman"/>
              </a:rPr>
              <a:t> </a:t>
            </a:r>
            <a:r>
              <a:rPr sz="2400" i="1" dirty="0">
                <a:solidFill>
                  <a:srgbClr val="009999"/>
                </a:solidFill>
                <a:latin typeface="Times New Roman"/>
                <a:cs typeface="Times New Roman"/>
              </a:rPr>
              <a:t>n</a:t>
            </a:r>
            <a:r>
              <a:rPr sz="2400" baseline="24305" dirty="0">
                <a:solidFill>
                  <a:srgbClr val="009999"/>
                </a:solidFill>
                <a:latin typeface="Times New Roman"/>
                <a:cs typeface="Times New Roman"/>
              </a:rPr>
              <a:t>2</a:t>
            </a:r>
            <a:r>
              <a:rPr sz="2400" dirty="0">
                <a:latin typeface="Times New Roman"/>
                <a:cs typeface="Times New Roman"/>
              </a:rPr>
              <a:t>:</a:t>
            </a:r>
            <a:endParaRPr sz="2400">
              <a:latin typeface="Times New Roman"/>
              <a:cs typeface="Times New Roman"/>
            </a:endParaRPr>
          </a:p>
        </p:txBody>
      </p:sp>
      <p:sp>
        <p:nvSpPr>
          <p:cNvPr id="3" name="object 3"/>
          <p:cNvSpPr txBox="1">
            <a:spLocks noGrp="1"/>
          </p:cNvSpPr>
          <p:nvPr>
            <p:ph type="title"/>
          </p:nvPr>
        </p:nvSpPr>
        <p:spPr>
          <a:xfrm>
            <a:off x="383540" y="147269"/>
            <a:ext cx="6010910" cy="566821"/>
          </a:xfrm>
          <a:prstGeom prst="rect">
            <a:avLst/>
          </a:prstGeom>
        </p:spPr>
        <p:txBody>
          <a:bodyPr vert="horz" wrap="square" lIns="0" tIns="104139" rIns="0" bIns="0" rtlCol="0">
            <a:spAutoFit/>
          </a:bodyPr>
          <a:lstStyle/>
          <a:p>
            <a:pPr marL="12700" marR="5080">
              <a:lnSpc>
                <a:spcPts val="3600"/>
              </a:lnSpc>
              <a:spcBef>
                <a:spcPts val="819"/>
              </a:spcBef>
            </a:pPr>
            <a:r>
              <a:rPr spc="-140" dirty="0"/>
              <a:t>Solving </a:t>
            </a:r>
            <a:r>
              <a:rPr spc="-145" dirty="0"/>
              <a:t>recurrences </a:t>
            </a:r>
            <a:r>
              <a:rPr dirty="0"/>
              <a:t>:</a:t>
            </a:r>
            <a:r>
              <a:rPr spc="-615" dirty="0"/>
              <a:t> </a:t>
            </a:r>
            <a:r>
              <a:rPr spc="-145"/>
              <a:t>Recursion </a:t>
            </a:r>
            <a:r>
              <a:rPr spc="-120" smtClean="0"/>
              <a:t>tree</a:t>
            </a:r>
            <a:endParaRPr spc="-160" dirty="0"/>
          </a:p>
        </p:txBody>
      </p:sp>
      <p:sp>
        <p:nvSpPr>
          <p:cNvPr id="4" name="object 4"/>
          <p:cNvSpPr/>
          <p:nvPr/>
        </p:nvSpPr>
        <p:spPr>
          <a:xfrm>
            <a:off x="6026213" y="3200400"/>
            <a:ext cx="1593850" cy="0"/>
          </a:xfrm>
          <a:custGeom>
            <a:avLst/>
            <a:gdLst/>
            <a:ahLst/>
            <a:cxnLst/>
            <a:rect l="l" t="t" r="r" b="b"/>
            <a:pathLst>
              <a:path w="1593850">
                <a:moveTo>
                  <a:pt x="0" y="0"/>
                </a:moveTo>
                <a:lnTo>
                  <a:pt x="1593786" y="0"/>
                </a:lnTo>
              </a:path>
            </a:pathLst>
          </a:custGeom>
          <a:ln w="9525">
            <a:solidFill>
              <a:srgbClr val="C0504D"/>
            </a:solidFill>
            <a:prstDash val="sysDash"/>
          </a:ln>
        </p:spPr>
        <p:txBody>
          <a:bodyPr wrap="square" lIns="0" tIns="0" rIns="0" bIns="0" rtlCol="0"/>
          <a:lstStyle/>
          <a:p>
            <a:endParaRPr/>
          </a:p>
        </p:txBody>
      </p:sp>
      <p:sp>
        <p:nvSpPr>
          <p:cNvPr id="5" name="object 5"/>
          <p:cNvSpPr/>
          <p:nvPr/>
        </p:nvSpPr>
        <p:spPr>
          <a:xfrm>
            <a:off x="4051300" y="2438400"/>
            <a:ext cx="4025900" cy="0"/>
          </a:xfrm>
          <a:custGeom>
            <a:avLst/>
            <a:gdLst/>
            <a:ahLst/>
            <a:cxnLst/>
            <a:rect l="l" t="t" r="r" b="b"/>
            <a:pathLst>
              <a:path w="4025900">
                <a:moveTo>
                  <a:pt x="0" y="0"/>
                </a:moveTo>
                <a:lnTo>
                  <a:pt x="4025900" y="0"/>
                </a:lnTo>
              </a:path>
            </a:pathLst>
          </a:custGeom>
          <a:ln w="9525">
            <a:solidFill>
              <a:srgbClr val="C0504D"/>
            </a:solidFill>
            <a:prstDash val="sysDash"/>
          </a:ln>
        </p:spPr>
        <p:txBody>
          <a:bodyPr wrap="square" lIns="0" tIns="0" rIns="0" bIns="0" rtlCol="0"/>
          <a:lstStyle/>
          <a:p>
            <a:endParaRPr/>
          </a:p>
        </p:txBody>
      </p:sp>
      <p:sp>
        <p:nvSpPr>
          <p:cNvPr id="6" name="object 6"/>
          <p:cNvSpPr/>
          <p:nvPr/>
        </p:nvSpPr>
        <p:spPr>
          <a:xfrm>
            <a:off x="2286000" y="2514600"/>
            <a:ext cx="1524000" cy="685800"/>
          </a:xfrm>
          <a:custGeom>
            <a:avLst/>
            <a:gdLst/>
            <a:ahLst/>
            <a:cxnLst/>
            <a:rect l="l" t="t" r="r" b="b"/>
            <a:pathLst>
              <a:path w="1524000" h="685800">
                <a:moveTo>
                  <a:pt x="1524000" y="0"/>
                </a:moveTo>
                <a:lnTo>
                  <a:pt x="0" y="685800"/>
                </a:lnTo>
              </a:path>
            </a:pathLst>
          </a:custGeom>
          <a:ln w="19050">
            <a:solidFill>
              <a:srgbClr val="000000"/>
            </a:solidFill>
          </a:ln>
        </p:spPr>
        <p:txBody>
          <a:bodyPr wrap="square" lIns="0" tIns="0" rIns="0" bIns="0" rtlCol="0"/>
          <a:lstStyle/>
          <a:p>
            <a:endParaRPr/>
          </a:p>
        </p:txBody>
      </p:sp>
      <p:sp>
        <p:nvSpPr>
          <p:cNvPr id="7" name="object 7"/>
          <p:cNvSpPr/>
          <p:nvPr/>
        </p:nvSpPr>
        <p:spPr>
          <a:xfrm>
            <a:off x="3810000" y="2514600"/>
            <a:ext cx="1676400" cy="685800"/>
          </a:xfrm>
          <a:custGeom>
            <a:avLst/>
            <a:gdLst/>
            <a:ahLst/>
            <a:cxnLst/>
            <a:rect l="l" t="t" r="r" b="b"/>
            <a:pathLst>
              <a:path w="1676400" h="685800">
                <a:moveTo>
                  <a:pt x="0" y="0"/>
                </a:moveTo>
                <a:lnTo>
                  <a:pt x="1676400" y="685800"/>
                </a:lnTo>
              </a:path>
            </a:pathLst>
          </a:custGeom>
          <a:ln w="19050">
            <a:solidFill>
              <a:srgbClr val="000000"/>
            </a:solidFill>
          </a:ln>
        </p:spPr>
        <p:txBody>
          <a:bodyPr wrap="square" lIns="0" tIns="0" rIns="0" bIns="0" rtlCol="0"/>
          <a:lstStyle/>
          <a:p>
            <a:endParaRPr/>
          </a:p>
        </p:txBody>
      </p:sp>
      <p:sp>
        <p:nvSpPr>
          <p:cNvPr id="8" name="object 8"/>
          <p:cNvSpPr/>
          <p:nvPr/>
        </p:nvSpPr>
        <p:spPr>
          <a:xfrm>
            <a:off x="958850" y="4038600"/>
            <a:ext cx="533400" cy="1447800"/>
          </a:xfrm>
          <a:custGeom>
            <a:avLst/>
            <a:gdLst/>
            <a:ahLst/>
            <a:cxnLst/>
            <a:rect l="l" t="t" r="r" b="b"/>
            <a:pathLst>
              <a:path w="533400" h="1447800">
                <a:moveTo>
                  <a:pt x="533400" y="0"/>
                </a:moveTo>
                <a:lnTo>
                  <a:pt x="0" y="1447800"/>
                </a:lnTo>
              </a:path>
            </a:pathLst>
          </a:custGeom>
          <a:ln w="19050">
            <a:solidFill>
              <a:srgbClr val="000000"/>
            </a:solidFill>
          </a:ln>
        </p:spPr>
        <p:txBody>
          <a:bodyPr wrap="square" lIns="0" tIns="0" rIns="0" bIns="0" rtlCol="0"/>
          <a:lstStyle/>
          <a:p>
            <a:endParaRPr/>
          </a:p>
        </p:txBody>
      </p:sp>
      <p:sp>
        <p:nvSpPr>
          <p:cNvPr id="9" name="object 9"/>
          <p:cNvSpPr/>
          <p:nvPr/>
        </p:nvSpPr>
        <p:spPr>
          <a:xfrm>
            <a:off x="1492250" y="3200400"/>
            <a:ext cx="838200" cy="838200"/>
          </a:xfrm>
          <a:custGeom>
            <a:avLst/>
            <a:gdLst/>
            <a:ahLst/>
            <a:cxnLst/>
            <a:rect l="l" t="t" r="r" b="b"/>
            <a:pathLst>
              <a:path w="838200" h="838200">
                <a:moveTo>
                  <a:pt x="838200" y="0"/>
                </a:moveTo>
                <a:lnTo>
                  <a:pt x="0" y="838200"/>
                </a:lnTo>
              </a:path>
            </a:pathLst>
          </a:custGeom>
          <a:ln w="19050">
            <a:solidFill>
              <a:srgbClr val="000000"/>
            </a:solidFill>
          </a:ln>
        </p:spPr>
        <p:txBody>
          <a:bodyPr wrap="square" lIns="0" tIns="0" rIns="0" bIns="0" rtlCol="0"/>
          <a:lstStyle/>
          <a:p>
            <a:endParaRPr/>
          </a:p>
        </p:txBody>
      </p:sp>
      <p:sp>
        <p:nvSpPr>
          <p:cNvPr id="10" name="object 10"/>
          <p:cNvSpPr/>
          <p:nvPr/>
        </p:nvSpPr>
        <p:spPr>
          <a:xfrm>
            <a:off x="4616450" y="3200400"/>
            <a:ext cx="838200" cy="838200"/>
          </a:xfrm>
          <a:custGeom>
            <a:avLst/>
            <a:gdLst/>
            <a:ahLst/>
            <a:cxnLst/>
            <a:rect l="l" t="t" r="r" b="b"/>
            <a:pathLst>
              <a:path w="838200" h="838200">
                <a:moveTo>
                  <a:pt x="838200" y="0"/>
                </a:moveTo>
                <a:lnTo>
                  <a:pt x="0" y="838200"/>
                </a:lnTo>
              </a:path>
            </a:pathLst>
          </a:custGeom>
          <a:ln w="19050">
            <a:solidFill>
              <a:srgbClr val="000000"/>
            </a:solidFill>
          </a:ln>
        </p:spPr>
        <p:txBody>
          <a:bodyPr wrap="square" lIns="0" tIns="0" rIns="0" bIns="0" rtlCol="0"/>
          <a:lstStyle/>
          <a:p>
            <a:endParaRPr/>
          </a:p>
        </p:txBody>
      </p:sp>
      <p:sp>
        <p:nvSpPr>
          <p:cNvPr id="11" name="object 11"/>
          <p:cNvSpPr/>
          <p:nvPr/>
        </p:nvSpPr>
        <p:spPr>
          <a:xfrm>
            <a:off x="5454650" y="3200400"/>
            <a:ext cx="914400" cy="838200"/>
          </a:xfrm>
          <a:custGeom>
            <a:avLst/>
            <a:gdLst/>
            <a:ahLst/>
            <a:cxnLst/>
            <a:rect l="l" t="t" r="r" b="b"/>
            <a:pathLst>
              <a:path w="914400" h="838200">
                <a:moveTo>
                  <a:pt x="0" y="0"/>
                </a:moveTo>
                <a:lnTo>
                  <a:pt x="914400" y="838200"/>
                </a:lnTo>
              </a:path>
            </a:pathLst>
          </a:custGeom>
          <a:ln w="19050">
            <a:solidFill>
              <a:srgbClr val="000000"/>
            </a:solidFill>
          </a:ln>
        </p:spPr>
        <p:txBody>
          <a:bodyPr wrap="square" lIns="0" tIns="0" rIns="0" bIns="0" rtlCol="0"/>
          <a:lstStyle/>
          <a:p>
            <a:endParaRPr/>
          </a:p>
        </p:txBody>
      </p:sp>
      <p:sp>
        <p:nvSpPr>
          <p:cNvPr id="12" name="object 12"/>
          <p:cNvSpPr/>
          <p:nvPr/>
        </p:nvSpPr>
        <p:spPr>
          <a:xfrm>
            <a:off x="2330450" y="3200400"/>
            <a:ext cx="914400" cy="838200"/>
          </a:xfrm>
          <a:custGeom>
            <a:avLst/>
            <a:gdLst/>
            <a:ahLst/>
            <a:cxnLst/>
            <a:rect l="l" t="t" r="r" b="b"/>
            <a:pathLst>
              <a:path w="914400" h="838200">
                <a:moveTo>
                  <a:pt x="0" y="0"/>
                </a:moveTo>
                <a:lnTo>
                  <a:pt x="914400" y="838200"/>
                </a:lnTo>
              </a:path>
            </a:pathLst>
          </a:custGeom>
          <a:ln w="19050">
            <a:solidFill>
              <a:srgbClr val="000000"/>
            </a:solidFill>
          </a:ln>
        </p:spPr>
        <p:txBody>
          <a:bodyPr wrap="square" lIns="0" tIns="0" rIns="0" bIns="0" rtlCol="0"/>
          <a:lstStyle/>
          <a:p>
            <a:endParaRPr/>
          </a:p>
        </p:txBody>
      </p:sp>
      <p:sp>
        <p:nvSpPr>
          <p:cNvPr id="13" name="object 13"/>
          <p:cNvSpPr/>
          <p:nvPr/>
        </p:nvSpPr>
        <p:spPr>
          <a:xfrm>
            <a:off x="746125" y="3733800"/>
            <a:ext cx="1322705" cy="584200"/>
          </a:xfrm>
          <a:custGeom>
            <a:avLst/>
            <a:gdLst/>
            <a:ahLst/>
            <a:cxnLst/>
            <a:rect l="l" t="t" r="r" b="b"/>
            <a:pathLst>
              <a:path w="1322705" h="584200">
                <a:moveTo>
                  <a:pt x="0" y="584200"/>
                </a:moveTo>
                <a:lnTo>
                  <a:pt x="1322451" y="584200"/>
                </a:lnTo>
                <a:lnTo>
                  <a:pt x="1322451" y="0"/>
                </a:lnTo>
                <a:lnTo>
                  <a:pt x="0" y="0"/>
                </a:lnTo>
                <a:lnTo>
                  <a:pt x="0" y="584200"/>
                </a:lnTo>
                <a:close/>
              </a:path>
            </a:pathLst>
          </a:custGeom>
          <a:solidFill>
            <a:srgbClr val="FFFFFF"/>
          </a:solidFill>
        </p:spPr>
        <p:txBody>
          <a:bodyPr wrap="square" lIns="0" tIns="0" rIns="0" bIns="0" rtlCol="0"/>
          <a:lstStyle/>
          <a:p>
            <a:endParaRPr/>
          </a:p>
        </p:txBody>
      </p:sp>
      <p:sp>
        <p:nvSpPr>
          <p:cNvPr id="14" name="object 14"/>
          <p:cNvSpPr/>
          <p:nvPr/>
        </p:nvSpPr>
        <p:spPr>
          <a:xfrm>
            <a:off x="2495550" y="3733800"/>
            <a:ext cx="1119505" cy="584200"/>
          </a:xfrm>
          <a:custGeom>
            <a:avLst/>
            <a:gdLst/>
            <a:ahLst/>
            <a:cxnLst/>
            <a:rect l="l" t="t" r="r" b="b"/>
            <a:pathLst>
              <a:path w="1119504" h="584200">
                <a:moveTo>
                  <a:pt x="0" y="584200"/>
                </a:moveTo>
                <a:lnTo>
                  <a:pt x="1119187" y="584200"/>
                </a:lnTo>
                <a:lnTo>
                  <a:pt x="1119187" y="0"/>
                </a:lnTo>
                <a:lnTo>
                  <a:pt x="0" y="0"/>
                </a:lnTo>
                <a:lnTo>
                  <a:pt x="0" y="584200"/>
                </a:lnTo>
                <a:close/>
              </a:path>
            </a:pathLst>
          </a:custGeom>
          <a:solidFill>
            <a:srgbClr val="FFFFFF"/>
          </a:solidFill>
        </p:spPr>
        <p:txBody>
          <a:bodyPr wrap="square" lIns="0" tIns="0" rIns="0" bIns="0" rtlCol="0"/>
          <a:lstStyle/>
          <a:p>
            <a:endParaRPr/>
          </a:p>
        </p:txBody>
      </p:sp>
      <p:sp>
        <p:nvSpPr>
          <p:cNvPr id="15" name="object 15"/>
          <p:cNvSpPr/>
          <p:nvPr/>
        </p:nvSpPr>
        <p:spPr>
          <a:xfrm>
            <a:off x="4046601" y="3732276"/>
            <a:ext cx="1119505" cy="584200"/>
          </a:xfrm>
          <a:custGeom>
            <a:avLst/>
            <a:gdLst/>
            <a:ahLst/>
            <a:cxnLst/>
            <a:rect l="l" t="t" r="r" b="b"/>
            <a:pathLst>
              <a:path w="1119504" h="584200">
                <a:moveTo>
                  <a:pt x="0" y="584200"/>
                </a:moveTo>
                <a:lnTo>
                  <a:pt x="1119187" y="584200"/>
                </a:lnTo>
                <a:lnTo>
                  <a:pt x="1119187" y="0"/>
                </a:lnTo>
                <a:lnTo>
                  <a:pt x="0" y="0"/>
                </a:lnTo>
                <a:lnTo>
                  <a:pt x="0" y="584200"/>
                </a:lnTo>
                <a:close/>
              </a:path>
            </a:pathLst>
          </a:custGeom>
          <a:solidFill>
            <a:srgbClr val="FFFFFF"/>
          </a:solidFill>
        </p:spPr>
        <p:txBody>
          <a:bodyPr wrap="square" lIns="0" tIns="0" rIns="0" bIns="0" rtlCol="0"/>
          <a:lstStyle/>
          <a:p>
            <a:endParaRPr/>
          </a:p>
        </p:txBody>
      </p:sp>
      <p:sp>
        <p:nvSpPr>
          <p:cNvPr id="16" name="object 16"/>
          <p:cNvSpPr/>
          <p:nvPr/>
        </p:nvSpPr>
        <p:spPr>
          <a:xfrm>
            <a:off x="5697601" y="3732276"/>
            <a:ext cx="1119505" cy="584200"/>
          </a:xfrm>
          <a:custGeom>
            <a:avLst/>
            <a:gdLst/>
            <a:ahLst/>
            <a:cxnLst/>
            <a:rect l="l" t="t" r="r" b="b"/>
            <a:pathLst>
              <a:path w="1119504" h="584200">
                <a:moveTo>
                  <a:pt x="0" y="584200"/>
                </a:moveTo>
                <a:lnTo>
                  <a:pt x="1119187" y="584200"/>
                </a:lnTo>
                <a:lnTo>
                  <a:pt x="1119187" y="0"/>
                </a:lnTo>
                <a:lnTo>
                  <a:pt x="0" y="0"/>
                </a:lnTo>
                <a:lnTo>
                  <a:pt x="0" y="584200"/>
                </a:lnTo>
                <a:close/>
              </a:path>
            </a:pathLst>
          </a:custGeom>
          <a:solidFill>
            <a:srgbClr val="FFFFFF"/>
          </a:solidFill>
        </p:spPr>
        <p:txBody>
          <a:bodyPr wrap="square" lIns="0" tIns="0" rIns="0" bIns="0" rtlCol="0"/>
          <a:lstStyle/>
          <a:p>
            <a:endParaRPr/>
          </a:p>
        </p:txBody>
      </p:sp>
      <p:sp>
        <p:nvSpPr>
          <p:cNvPr id="17" name="object 17"/>
          <p:cNvSpPr/>
          <p:nvPr/>
        </p:nvSpPr>
        <p:spPr>
          <a:xfrm>
            <a:off x="1685925" y="2911475"/>
            <a:ext cx="1119505" cy="584200"/>
          </a:xfrm>
          <a:custGeom>
            <a:avLst/>
            <a:gdLst/>
            <a:ahLst/>
            <a:cxnLst/>
            <a:rect l="l" t="t" r="r" b="b"/>
            <a:pathLst>
              <a:path w="1119505" h="584200">
                <a:moveTo>
                  <a:pt x="0" y="584200"/>
                </a:moveTo>
                <a:lnTo>
                  <a:pt x="1119187" y="584200"/>
                </a:lnTo>
                <a:lnTo>
                  <a:pt x="1119187" y="0"/>
                </a:lnTo>
                <a:lnTo>
                  <a:pt x="0" y="0"/>
                </a:lnTo>
                <a:lnTo>
                  <a:pt x="0" y="584200"/>
                </a:lnTo>
                <a:close/>
              </a:path>
            </a:pathLst>
          </a:custGeom>
          <a:solidFill>
            <a:srgbClr val="FFFFFF"/>
          </a:solidFill>
        </p:spPr>
        <p:txBody>
          <a:bodyPr wrap="square" lIns="0" tIns="0" rIns="0" bIns="0" rtlCol="0"/>
          <a:lstStyle/>
          <a:p>
            <a:endParaRPr/>
          </a:p>
        </p:txBody>
      </p:sp>
      <p:sp>
        <p:nvSpPr>
          <p:cNvPr id="18" name="object 18"/>
          <p:cNvSpPr txBox="1"/>
          <p:nvPr/>
        </p:nvSpPr>
        <p:spPr>
          <a:xfrm>
            <a:off x="828547" y="2931363"/>
            <a:ext cx="2703830" cy="1336675"/>
          </a:xfrm>
          <a:prstGeom prst="rect">
            <a:avLst/>
          </a:prstGeom>
        </p:spPr>
        <p:txBody>
          <a:bodyPr vert="horz" wrap="square" lIns="0" tIns="13335" rIns="0" bIns="0" rtlCol="0">
            <a:spAutoFit/>
          </a:bodyPr>
          <a:lstStyle/>
          <a:p>
            <a:pPr marL="952500">
              <a:lnSpc>
                <a:spcPct val="100000"/>
              </a:lnSpc>
              <a:spcBef>
                <a:spcPts val="105"/>
              </a:spcBef>
            </a:pPr>
            <a:r>
              <a:rPr sz="3200" spc="5" dirty="0">
                <a:solidFill>
                  <a:srgbClr val="009999"/>
                </a:solidFill>
                <a:latin typeface="Times New Roman"/>
                <a:cs typeface="Times New Roman"/>
              </a:rPr>
              <a:t>(</a:t>
            </a:r>
            <a:r>
              <a:rPr sz="3200" i="1" spc="5" dirty="0">
                <a:solidFill>
                  <a:srgbClr val="009999"/>
                </a:solidFill>
                <a:latin typeface="Times New Roman"/>
                <a:cs typeface="Times New Roman"/>
              </a:rPr>
              <a:t>n</a:t>
            </a:r>
            <a:r>
              <a:rPr sz="3200" spc="5" dirty="0">
                <a:solidFill>
                  <a:srgbClr val="009999"/>
                </a:solidFill>
                <a:latin typeface="Times New Roman"/>
                <a:cs typeface="Times New Roman"/>
              </a:rPr>
              <a:t>/4)</a:t>
            </a:r>
            <a:r>
              <a:rPr sz="3150" spc="7" baseline="25132" dirty="0">
                <a:solidFill>
                  <a:srgbClr val="009999"/>
                </a:solidFill>
                <a:latin typeface="Times New Roman"/>
                <a:cs typeface="Times New Roman"/>
              </a:rPr>
              <a:t>2</a:t>
            </a:r>
            <a:endParaRPr sz="3150" baseline="25132">
              <a:latin typeface="Times New Roman"/>
              <a:cs typeface="Times New Roman"/>
            </a:endParaRPr>
          </a:p>
          <a:p>
            <a:pPr marL="12700">
              <a:lnSpc>
                <a:spcPct val="100000"/>
              </a:lnSpc>
              <a:spcBef>
                <a:spcPts val="2635"/>
              </a:spcBef>
              <a:tabLst>
                <a:tab pos="1762125" algn="l"/>
              </a:tabLst>
            </a:pPr>
            <a:r>
              <a:rPr sz="3200" dirty="0">
                <a:solidFill>
                  <a:srgbClr val="009999"/>
                </a:solidFill>
                <a:latin typeface="Times New Roman"/>
                <a:cs typeface="Times New Roman"/>
              </a:rPr>
              <a:t>(</a:t>
            </a:r>
            <a:r>
              <a:rPr sz="3200" i="1" spc="5" dirty="0">
                <a:solidFill>
                  <a:srgbClr val="009999"/>
                </a:solidFill>
                <a:latin typeface="Times New Roman"/>
                <a:cs typeface="Times New Roman"/>
              </a:rPr>
              <a:t>n</a:t>
            </a:r>
            <a:r>
              <a:rPr sz="3200" dirty="0">
                <a:solidFill>
                  <a:srgbClr val="009999"/>
                </a:solidFill>
                <a:latin typeface="Times New Roman"/>
                <a:cs typeface="Times New Roman"/>
              </a:rPr>
              <a:t>/16</a:t>
            </a:r>
            <a:r>
              <a:rPr sz="3200" spc="10" dirty="0">
                <a:solidFill>
                  <a:srgbClr val="009999"/>
                </a:solidFill>
                <a:latin typeface="Times New Roman"/>
                <a:cs typeface="Times New Roman"/>
              </a:rPr>
              <a:t>)</a:t>
            </a:r>
            <a:r>
              <a:rPr sz="3150" spc="22" baseline="25132" dirty="0">
                <a:solidFill>
                  <a:srgbClr val="009999"/>
                </a:solidFill>
                <a:latin typeface="Times New Roman"/>
                <a:cs typeface="Times New Roman"/>
              </a:rPr>
              <a:t>2</a:t>
            </a:r>
            <a:r>
              <a:rPr sz="3150" baseline="25132" dirty="0">
                <a:solidFill>
                  <a:srgbClr val="009999"/>
                </a:solidFill>
                <a:latin typeface="Times New Roman"/>
                <a:cs typeface="Times New Roman"/>
              </a:rPr>
              <a:t>	</a:t>
            </a:r>
            <a:r>
              <a:rPr sz="3200" dirty="0">
                <a:solidFill>
                  <a:srgbClr val="009999"/>
                </a:solidFill>
                <a:latin typeface="Times New Roman"/>
                <a:cs typeface="Times New Roman"/>
              </a:rPr>
              <a:t>(</a:t>
            </a:r>
            <a:r>
              <a:rPr sz="3200" i="1" spc="5" dirty="0">
                <a:solidFill>
                  <a:srgbClr val="009999"/>
                </a:solidFill>
                <a:latin typeface="Times New Roman"/>
                <a:cs typeface="Times New Roman"/>
              </a:rPr>
              <a:t>n</a:t>
            </a:r>
            <a:r>
              <a:rPr sz="3200" dirty="0">
                <a:solidFill>
                  <a:srgbClr val="009999"/>
                </a:solidFill>
                <a:latin typeface="Times New Roman"/>
                <a:cs typeface="Times New Roman"/>
              </a:rPr>
              <a:t>/8)</a:t>
            </a:r>
            <a:r>
              <a:rPr sz="3150" spc="22" baseline="25132" dirty="0">
                <a:solidFill>
                  <a:srgbClr val="009999"/>
                </a:solidFill>
                <a:latin typeface="Times New Roman"/>
                <a:cs typeface="Times New Roman"/>
              </a:rPr>
              <a:t>2</a:t>
            </a:r>
            <a:endParaRPr sz="3150" baseline="25132">
              <a:latin typeface="Times New Roman"/>
              <a:cs typeface="Times New Roman"/>
            </a:endParaRPr>
          </a:p>
        </p:txBody>
      </p:sp>
      <p:sp>
        <p:nvSpPr>
          <p:cNvPr id="19" name="object 19"/>
          <p:cNvSpPr/>
          <p:nvPr/>
        </p:nvSpPr>
        <p:spPr>
          <a:xfrm>
            <a:off x="4907026" y="2895600"/>
            <a:ext cx="1119505" cy="584200"/>
          </a:xfrm>
          <a:custGeom>
            <a:avLst/>
            <a:gdLst/>
            <a:ahLst/>
            <a:cxnLst/>
            <a:rect l="l" t="t" r="r" b="b"/>
            <a:pathLst>
              <a:path w="1119504" h="584200">
                <a:moveTo>
                  <a:pt x="0" y="584200"/>
                </a:moveTo>
                <a:lnTo>
                  <a:pt x="1119187" y="584200"/>
                </a:lnTo>
                <a:lnTo>
                  <a:pt x="1119187" y="0"/>
                </a:lnTo>
                <a:lnTo>
                  <a:pt x="0" y="0"/>
                </a:lnTo>
                <a:lnTo>
                  <a:pt x="0" y="584200"/>
                </a:lnTo>
                <a:close/>
              </a:path>
            </a:pathLst>
          </a:custGeom>
          <a:solidFill>
            <a:srgbClr val="FFFFFF"/>
          </a:solidFill>
        </p:spPr>
        <p:txBody>
          <a:bodyPr wrap="square" lIns="0" tIns="0" rIns="0" bIns="0" rtlCol="0"/>
          <a:lstStyle/>
          <a:p>
            <a:endParaRPr/>
          </a:p>
        </p:txBody>
      </p:sp>
      <p:sp>
        <p:nvSpPr>
          <p:cNvPr id="20" name="object 20"/>
          <p:cNvSpPr txBox="1"/>
          <p:nvPr/>
        </p:nvSpPr>
        <p:spPr>
          <a:xfrm>
            <a:off x="4129532" y="2915488"/>
            <a:ext cx="2605405" cy="1351280"/>
          </a:xfrm>
          <a:prstGeom prst="rect">
            <a:avLst/>
          </a:prstGeom>
        </p:spPr>
        <p:txBody>
          <a:bodyPr vert="horz" wrap="square" lIns="0" tIns="13335" rIns="0" bIns="0" rtlCol="0">
            <a:spAutoFit/>
          </a:bodyPr>
          <a:lstStyle/>
          <a:p>
            <a:pPr marL="69850" algn="ctr">
              <a:lnSpc>
                <a:spcPct val="100000"/>
              </a:lnSpc>
              <a:spcBef>
                <a:spcPts val="105"/>
              </a:spcBef>
            </a:pPr>
            <a:r>
              <a:rPr sz="3200" spc="5" dirty="0">
                <a:solidFill>
                  <a:srgbClr val="009999"/>
                </a:solidFill>
                <a:latin typeface="Times New Roman"/>
                <a:cs typeface="Times New Roman"/>
              </a:rPr>
              <a:t>(</a:t>
            </a:r>
            <a:r>
              <a:rPr sz="3200" i="1" spc="5" dirty="0">
                <a:solidFill>
                  <a:srgbClr val="009999"/>
                </a:solidFill>
                <a:latin typeface="Times New Roman"/>
                <a:cs typeface="Times New Roman"/>
              </a:rPr>
              <a:t>n</a:t>
            </a:r>
            <a:r>
              <a:rPr sz="3200" spc="5" dirty="0">
                <a:solidFill>
                  <a:srgbClr val="009999"/>
                </a:solidFill>
                <a:latin typeface="Times New Roman"/>
                <a:cs typeface="Times New Roman"/>
              </a:rPr>
              <a:t>/2)</a:t>
            </a:r>
            <a:r>
              <a:rPr sz="3150" spc="7" baseline="25132" dirty="0">
                <a:solidFill>
                  <a:srgbClr val="009999"/>
                </a:solidFill>
                <a:latin typeface="Times New Roman"/>
                <a:cs typeface="Times New Roman"/>
              </a:rPr>
              <a:t>2</a:t>
            </a:r>
            <a:endParaRPr sz="3150" baseline="25132">
              <a:latin typeface="Times New Roman"/>
              <a:cs typeface="Times New Roman"/>
            </a:endParaRPr>
          </a:p>
          <a:p>
            <a:pPr algn="ctr">
              <a:lnSpc>
                <a:spcPct val="100000"/>
              </a:lnSpc>
              <a:spcBef>
                <a:spcPts val="2750"/>
              </a:spcBef>
              <a:tabLst>
                <a:tab pos="1651000" algn="l"/>
              </a:tabLst>
            </a:pPr>
            <a:r>
              <a:rPr sz="3200" dirty="0">
                <a:solidFill>
                  <a:srgbClr val="009999"/>
                </a:solidFill>
                <a:latin typeface="Times New Roman"/>
                <a:cs typeface="Times New Roman"/>
              </a:rPr>
              <a:t>(</a:t>
            </a:r>
            <a:r>
              <a:rPr sz="3200" i="1" spc="5" dirty="0">
                <a:solidFill>
                  <a:srgbClr val="009999"/>
                </a:solidFill>
                <a:latin typeface="Times New Roman"/>
                <a:cs typeface="Times New Roman"/>
              </a:rPr>
              <a:t>n</a:t>
            </a:r>
            <a:r>
              <a:rPr sz="3200" dirty="0">
                <a:solidFill>
                  <a:srgbClr val="009999"/>
                </a:solidFill>
                <a:latin typeface="Times New Roman"/>
                <a:cs typeface="Times New Roman"/>
              </a:rPr>
              <a:t>/8)</a:t>
            </a:r>
            <a:r>
              <a:rPr sz="3150" spc="22" baseline="25132" dirty="0">
                <a:solidFill>
                  <a:srgbClr val="009999"/>
                </a:solidFill>
                <a:latin typeface="Times New Roman"/>
                <a:cs typeface="Times New Roman"/>
              </a:rPr>
              <a:t>2</a:t>
            </a:r>
            <a:r>
              <a:rPr sz="3150" baseline="25132" dirty="0">
                <a:solidFill>
                  <a:srgbClr val="009999"/>
                </a:solidFill>
                <a:latin typeface="Times New Roman"/>
                <a:cs typeface="Times New Roman"/>
              </a:rPr>
              <a:t>	</a:t>
            </a:r>
            <a:r>
              <a:rPr sz="3200" dirty="0">
                <a:solidFill>
                  <a:srgbClr val="009999"/>
                </a:solidFill>
                <a:latin typeface="Times New Roman"/>
                <a:cs typeface="Times New Roman"/>
              </a:rPr>
              <a:t>(</a:t>
            </a:r>
            <a:r>
              <a:rPr sz="3200" i="1" spc="5" dirty="0">
                <a:solidFill>
                  <a:srgbClr val="009999"/>
                </a:solidFill>
                <a:latin typeface="Times New Roman"/>
                <a:cs typeface="Times New Roman"/>
              </a:rPr>
              <a:t>n</a:t>
            </a:r>
            <a:r>
              <a:rPr sz="3200" dirty="0">
                <a:solidFill>
                  <a:srgbClr val="009999"/>
                </a:solidFill>
                <a:latin typeface="Times New Roman"/>
                <a:cs typeface="Times New Roman"/>
              </a:rPr>
              <a:t>/4)</a:t>
            </a:r>
            <a:r>
              <a:rPr sz="3150" spc="22" baseline="25132" dirty="0">
                <a:solidFill>
                  <a:srgbClr val="009999"/>
                </a:solidFill>
                <a:latin typeface="Times New Roman"/>
                <a:cs typeface="Times New Roman"/>
              </a:rPr>
              <a:t>2</a:t>
            </a:r>
            <a:endParaRPr sz="3150" baseline="25132">
              <a:latin typeface="Times New Roman"/>
              <a:cs typeface="Times New Roman"/>
            </a:endParaRPr>
          </a:p>
        </p:txBody>
      </p:sp>
      <p:sp>
        <p:nvSpPr>
          <p:cNvPr id="21" name="object 21"/>
          <p:cNvSpPr/>
          <p:nvPr/>
        </p:nvSpPr>
        <p:spPr>
          <a:xfrm>
            <a:off x="609600" y="5181600"/>
            <a:ext cx="958850" cy="584200"/>
          </a:xfrm>
          <a:custGeom>
            <a:avLst/>
            <a:gdLst/>
            <a:ahLst/>
            <a:cxnLst/>
            <a:rect l="l" t="t" r="r" b="b"/>
            <a:pathLst>
              <a:path w="958850" h="584200">
                <a:moveTo>
                  <a:pt x="0" y="584200"/>
                </a:moveTo>
                <a:lnTo>
                  <a:pt x="958850" y="584200"/>
                </a:lnTo>
                <a:lnTo>
                  <a:pt x="958850" y="0"/>
                </a:lnTo>
                <a:lnTo>
                  <a:pt x="0" y="0"/>
                </a:lnTo>
                <a:lnTo>
                  <a:pt x="0" y="584200"/>
                </a:lnTo>
                <a:close/>
              </a:path>
            </a:pathLst>
          </a:custGeom>
          <a:solidFill>
            <a:srgbClr val="FFFFFF"/>
          </a:solidFill>
        </p:spPr>
        <p:txBody>
          <a:bodyPr wrap="square" lIns="0" tIns="0" rIns="0" bIns="0" rtlCol="0"/>
          <a:lstStyle/>
          <a:p>
            <a:endParaRPr/>
          </a:p>
        </p:txBody>
      </p:sp>
      <p:sp>
        <p:nvSpPr>
          <p:cNvPr id="22" name="object 22"/>
          <p:cNvSpPr txBox="1"/>
          <p:nvPr/>
        </p:nvSpPr>
        <p:spPr>
          <a:xfrm>
            <a:off x="690778" y="5202123"/>
            <a:ext cx="79438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9999"/>
                </a:solidFill>
                <a:latin typeface="Times New Roman"/>
                <a:cs typeface="Times New Roman"/>
              </a:rPr>
              <a:t>O(1)</a:t>
            </a:r>
            <a:endParaRPr sz="3200">
              <a:latin typeface="Times New Roman"/>
              <a:cs typeface="Times New Roman"/>
            </a:endParaRPr>
          </a:p>
        </p:txBody>
      </p:sp>
      <p:sp>
        <p:nvSpPr>
          <p:cNvPr id="23" name="object 23"/>
          <p:cNvSpPr/>
          <p:nvPr/>
        </p:nvSpPr>
        <p:spPr>
          <a:xfrm>
            <a:off x="751306" y="4337430"/>
            <a:ext cx="750570" cy="755015"/>
          </a:xfrm>
          <a:custGeom>
            <a:avLst/>
            <a:gdLst/>
            <a:ahLst/>
            <a:cxnLst/>
            <a:rect l="l" t="t" r="r" b="b"/>
            <a:pathLst>
              <a:path w="750569" h="755014">
                <a:moveTo>
                  <a:pt x="197675" y="0"/>
                </a:moveTo>
                <a:lnTo>
                  <a:pt x="0" y="559816"/>
                </a:lnTo>
                <a:lnTo>
                  <a:pt x="552348" y="754888"/>
                </a:lnTo>
                <a:lnTo>
                  <a:pt x="750087" y="195072"/>
                </a:lnTo>
                <a:lnTo>
                  <a:pt x="197675" y="0"/>
                </a:lnTo>
                <a:close/>
              </a:path>
            </a:pathLst>
          </a:custGeom>
          <a:solidFill>
            <a:srgbClr val="FFFFFF"/>
          </a:solidFill>
        </p:spPr>
        <p:txBody>
          <a:bodyPr wrap="square" lIns="0" tIns="0" rIns="0" bIns="0" rtlCol="0"/>
          <a:lstStyle/>
          <a:p>
            <a:endParaRPr/>
          </a:p>
        </p:txBody>
      </p:sp>
      <p:sp>
        <p:nvSpPr>
          <p:cNvPr id="24" name="object 24"/>
          <p:cNvSpPr/>
          <p:nvPr/>
        </p:nvSpPr>
        <p:spPr>
          <a:xfrm>
            <a:off x="1180528" y="4607052"/>
            <a:ext cx="136525" cy="301625"/>
          </a:xfrm>
          <a:custGeom>
            <a:avLst/>
            <a:gdLst/>
            <a:ahLst/>
            <a:cxnLst/>
            <a:rect l="l" t="t" r="r" b="b"/>
            <a:pathLst>
              <a:path w="136525" h="301625">
                <a:moveTo>
                  <a:pt x="24422" y="255905"/>
                </a:moveTo>
                <a:lnTo>
                  <a:pt x="18808" y="256159"/>
                </a:lnTo>
                <a:lnTo>
                  <a:pt x="7874" y="261239"/>
                </a:lnTo>
                <a:lnTo>
                  <a:pt x="4102" y="265556"/>
                </a:lnTo>
                <a:lnTo>
                  <a:pt x="0" y="277114"/>
                </a:lnTo>
                <a:lnTo>
                  <a:pt x="266" y="282702"/>
                </a:lnTo>
                <a:lnTo>
                  <a:pt x="5397" y="293624"/>
                </a:lnTo>
                <a:lnTo>
                  <a:pt x="9613" y="297434"/>
                </a:lnTo>
                <a:lnTo>
                  <a:pt x="21234" y="301498"/>
                </a:lnTo>
                <a:lnTo>
                  <a:pt x="26847" y="301244"/>
                </a:lnTo>
                <a:lnTo>
                  <a:pt x="32334" y="298577"/>
                </a:lnTo>
                <a:lnTo>
                  <a:pt x="37833" y="296037"/>
                </a:lnTo>
                <a:lnTo>
                  <a:pt x="41592" y="291846"/>
                </a:lnTo>
                <a:lnTo>
                  <a:pt x="43624" y="286131"/>
                </a:lnTo>
                <a:lnTo>
                  <a:pt x="45643" y="280289"/>
                </a:lnTo>
                <a:lnTo>
                  <a:pt x="45351" y="274700"/>
                </a:lnTo>
                <a:lnTo>
                  <a:pt x="40093" y="263779"/>
                </a:lnTo>
                <a:lnTo>
                  <a:pt x="35915" y="259969"/>
                </a:lnTo>
                <a:lnTo>
                  <a:pt x="24422" y="255905"/>
                </a:lnTo>
                <a:close/>
              </a:path>
              <a:path w="136525" h="301625">
                <a:moveTo>
                  <a:pt x="69596" y="127889"/>
                </a:moveTo>
                <a:lnTo>
                  <a:pt x="45173" y="149225"/>
                </a:lnTo>
                <a:lnTo>
                  <a:pt x="45453" y="154812"/>
                </a:lnTo>
                <a:lnTo>
                  <a:pt x="50571" y="165735"/>
                </a:lnTo>
                <a:lnTo>
                  <a:pt x="54787" y="169545"/>
                </a:lnTo>
                <a:lnTo>
                  <a:pt x="66408" y="173609"/>
                </a:lnTo>
                <a:lnTo>
                  <a:pt x="72021" y="173355"/>
                </a:lnTo>
                <a:lnTo>
                  <a:pt x="83007" y="168021"/>
                </a:lnTo>
                <a:lnTo>
                  <a:pt x="86766" y="163830"/>
                </a:lnTo>
                <a:lnTo>
                  <a:pt x="88798" y="158115"/>
                </a:lnTo>
                <a:lnTo>
                  <a:pt x="90868" y="152400"/>
                </a:lnTo>
                <a:lnTo>
                  <a:pt x="90487" y="146685"/>
                </a:lnTo>
                <a:lnTo>
                  <a:pt x="87909" y="141224"/>
                </a:lnTo>
                <a:lnTo>
                  <a:pt x="85280" y="135762"/>
                </a:lnTo>
                <a:lnTo>
                  <a:pt x="81089" y="131953"/>
                </a:lnTo>
                <a:lnTo>
                  <a:pt x="69596" y="127889"/>
                </a:lnTo>
                <a:close/>
              </a:path>
              <a:path w="136525" h="301625">
                <a:moveTo>
                  <a:pt x="114744" y="0"/>
                </a:moveTo>
                <a:lnTo>
                  <a:pt x="90360" y="21336"/>
                </a:lnTo>
                <a:lnTo>
                  <a:pt x="90614" y="26924"/>
                </a:lnTo>
                <a:lnTo>
                  <a:pt x="95694" y="37846"/>
                </a:lnTo>
                <a:lnTo>
                  <a:pt x="100012" y="41529"/>
                </a:lnTo>
                <a:lnTo>
                  <a:pt x="111569" y="45593"/>
                </a:lnTo>
                <a:lnTo>
                  <a:pt x="117157" y="45339"/>
                </a:lnTo>
                <a:lnTo>
                  <a:pt x="122745" y="42672"/>
                </a:lnTo>
                <a:lnTo>
                  <a:pt x="128206" y="40131"/>
                </a:lnTo>
                <a:lnTo>
                  <a:pt x="131889" y="35941"/>
                </a:lnTo>
                <a:lnTo>
                  <a:pt x="133921" y="30099"/>
                </a:lnTo>
                <a:lnTo>
                  <a:pt x="135953" y="24384"/>
                </a:lnTo>
                <a:lnTo>
                  <a:pt x="135699" y="18796"/>
                </a:lnTo>
                <a:lnTo>
                  <a:pt x="133032" y="13335"/>
                </a:lnTo>
                <a:lnTo>
                  <a:pt x="130492" y="7747"/>
                </a:lnTo>
                <a:lnTo>
                  <a:pt x="126301" y="4064"/>
                </a:lnTo>
                <a:lnTo>
                  <a:pt x="114744" y="0"/>
                </a:lnTo>
                <a:close/>
              </a:path>
            </a:pathLst>
          </a:custGeom>
          <a:solidFill>
            <a:srgbClr val="000000"/>
          </a:solidFill>
        </p:spPr>
        <p:txBody>
          <a:bodyPr wrap="square" lIns="0" tIns="0" rIns="0" bIns="0" rtlCol="0"/>
          <a:lstStyle/>
          <a:p>
            <a:endParaRPr/>
          </a:p>
        </p:txBody>
      </p:sp>
      <p:sp>
        <p:nvSpPr>
          <p:cNvPr id="25" name="object 25"/>
          <p:cNvSpPr txBox="1"/>
          <p:nvPr/>
        </p:nvSpPr>
        <p:spPr>
          <a:xfrm>
            <a:off x="7746856" y="3126983"/>
            <a:ext cx="449580" cy="519430"/>
          </a:xfrm>
          <a:prstGeom prst="rect">
            <a:avLst/>
          </a:prstGeom>
        </p:spPr>
        <p:txBody>
          <a:bodyPr vert="horz" wrap="square" lIns="0" tIns="17780" rIns="0" bIns="0" rtlCol="0">
            <a:spAutoFit/>
          </a:bodyPr>
          <a:lstStyle/>
          <a:p>
            <a:pPr marL="12700">
              <a:lnSpc>
                <a:spcPct val="100000"/>
              </a:lnSpc>
              <a:spcBef>
                <a:spcPts val="140"/>
              </a:spcBef>
            </a:pPr>
            <a:r>
              <a:rPr sz="3200" spc="60" dirty="0">
                <a:solidFill>
                  <a:srgbClr val="009999"/>
                </a:solidFill>
                <a:latin typeface="Times New Roman"/>
                <a:cs typeface="Times New Roman"/>
              </a:rPr>
              <a:t>16</a:t>
            </a:r>
            <a:endParaRPr sz="3200">
              <a:latin typeface="Times New Roman"/>
              <a:cs typeface="Times New Roman"/>
            </a:endParaRPr>
          </a:p>
        </p:txBody>
      </p:sp>
      <p:sp>
        <p:nvSpPr>
          <p:cNvPr id="26" name="object 26"/>
          <p:cNvSpPr txBox="1"/>
          <p:nvPr/>
        </p:nvSpPr>
        <p:spPr>
          <a:xfrm>
            <a:off x="7785386" y="2702424"/>
            <a:ext cx="832485" cy="519430"/>
          </a:xfrm>
          <a:prstGeom prst="rect">
            <a:avLst/>
          </a:prstGeom>
        </p:spPr>
        <p:txBody>
          <a:bodyPr vert="horz" wrap="square" lIns="0" tIns="17780" rIns="0" bIns="0" rtlCol="0">
            <a:spAutoFit/>
          </a:bodyPr>
          <a:lstStyle/>
          <a:p>
            <a:pPr marL="12700">
              <a:lnSpc>
                <a:spcPct val="100000"/>
              </a:lnSpc>
              <a:spcBef>
                <a:spcPts val="140"/>
              </a:spcBef>
            </a:pPr>
            <a:r>
              <a:rPr sz="3200" u="sng" spc="-150" dirty="0">
                <a:solidFill>
                  <a:srgbClr val="009999"/>
                </a:solidFill>
                <a:uFill>
                  <a:solidFill>
                    <a:srgbClr val="009999"/>
                  </a:solidFill>
                </a:uFill>
                <a:latin typeface="Times New Roman"/>
                <a:cs typeface="Times New Roman"/>
              </a:rPr>
              <a:t> </a:t>
            </a:r>
            <a:r>
              <a:rPr sz="3200" u="sng" spc="5" dirty="0">
                <a:solidFill>
                  <a:srgbClr val="009999"/>
                </a:solidFill>
                <a:uFill>
                  <a:solidFill>
                    <a:srgbClr val="009999"/>
                  </a:solidFill>
                </a:uFill>
                <a:latin typeface="Times New Roman"/>
                <a:cs typeface="Times New Roman"/>
              </a:rPr>
              <a:t>5</a:t>
            </a:r>
            <a:r>
              <a:rPr sz="3200" spc="210" dirty="0">
                <a:solidFill>
                  <a:srgbClr val="009999"/>
                </a:solidFill>
                <a:latin typeface="Times New Roman"/>
                <a:cs typeface="Times New Roman"/>
              </a:rPr>
              <a:t> </a:t>
            </a:r>
            <a:r>
              <a:rPr sz="4800" i="1" spc="135" baseline="-23437" dirty="0">
                <a:solidFill>
                  <a:srgbClr val="009999"/>
                </a:solidFill>
                <a:latin typeface="Times New Roman"/>
                <a:cs typeface="Times New Roman"/>
              </a:rPr>
              <a:t>n</a:t>
            </a:r>
            <a:r>
              <a:rPr sz="3600" spc="135" baseline="-11574" dirty="0">
                <a:solidFill>
                  <a:srgbClr val="009999"/>
                </a:solidFill>
                <a:latin typeface="Times New Roman"/>
                <a:cs typeface="Times New Roman"/>
              </a:rPr>
              <a:t>2</a:t>
            </a:r>
            <a:endParaRPr sz="3600" baseline="-11574">
              <a:latin typeface="Times New Roman"/>
              <a:cs typeface="Times New Roman"/>
            </a:endParaRPr>
          </a:p>
        </p:txBody>
      </p:sp>
      <p:sp>
        <p:nvSpPr>
          <p:cNvPr id="27" name="object 27"/>
          <p:cNvSpPr txBox="1"/>
          <p:nvPr/>
        </p:nvSpPr>
        <p:spPr>
          <a:xfrm>
            <a:off x="8211014" y="2060307"/>
            <a:ext cx="410845" cy="525145"/>
          </a:xfrm>
          <a:prstGeom prst="rect">
            <a:avLst/>
          </a:prstGeom>
        </p:spPr>
        <p:txBody>
          <a:bodyPr vert="horz" wrap="square" lIns="0" tIns="15875" rIns="0" bIns="0" rtlCol="0">
            <a:spAutoFit/>
          </a:bodyPr>
          <a:lstStyle/>
          <a:p>
            <a:pPr marL="12700">
              <a:lnSpc>
                <a:spcPct val="100000"/>
              </a:lnSpc>
              <a:spcBef>
                <a:spcPts val="125"/>
              </a:spcBef>
            </a:pPr>
            <a:r>
              <a:rPr sz="4875" i="1" spc="262" baseline="-13675" dirty="0">
                <a:solidFill>
                  <a:srgbClr val="009999"/>
                </a:solidFill>
                <a:latin typeface="Times New Roman"/>
                <a:cs typeface="Times New Roman"/>
              </a:rPr>
              <a:t>n</a:t>
            </a:r>
            <a:r>
              <a:rPr sz="2450" dirty="0">
                <a:solidFill>
                  <a:srgbClr val="009999"/>
                </a:solidFill>
                <a:latin typeface="Times New Roman"/>
                <a:cs typeface="Times New Roman"/>
              </a:rPr>
              <a:t>2</a:t>
            </a:r>
            <a:endParaRPr sz="2450">
              <a:latin typeface="Times New Roman"/>
              <a:cs typeface="Times New Roman"/>
            </a:endParaRPr>
          </a:p>
        </p:txBody>
      </p:sp>
      <p:sp>
        <p:nvSpPr>
          <p:cNvPr id="28" name="object 28"/>
          <p:cNvSpPr/>
          <p:nvPr/>
        </p:nvSpPr>
        <p:spPr>
          <a:xfrm>
            <a:off x="3565525" y="2133600"/>
            <a:ext cx="485775" cy="523875"/>
          </a:xfrm>
          <a:custGeom>
            <a:avLst/>
            <a:gdLst/>
            <a:ahLst/>
            <a:cxnLst/>
            <a:rect l="l" t="t" r="r" b="b"/>
            <a:pathLst>
              <a:path w="485775" h="523875">
                <a:moveTo>
                  <a:pt x="0" y="523875"/>
                </a:moveTo>
                <a:lnTo>
                  <a:pt x="485775" y="523875"/>
                </a:lnTo>
                <a:lnTo>
                  <a:pt x="485775" y="0"/>
                </a:lnTo>
                <a:lnTo>
                  <a:pt x="0" y="0"/>
                </a:lnTo>
                <a:lnTo>
                  <a:pt x="0" y="523875"/>
                </a:lnTo>
                <a:close/>
              </a:path>
            </a:pathLst>
          </a:custGeom>
          <a:solidFill>
            <a:srgbClr val="FFFFFF"/>
          </a:solidFill>
        </p:spPr>
        <p:txBody>
          <a:bodyPr wrap="square" lIns="0" tIns="0" rIns="0" bIns="0" rtlCol="0"/>
          <a:lstStyle/>
          <a:p>
            <a:endParaRPr/>
          </a:p>
        </p:txBody>
      </p:sp>
      <p:sp>
        <p:nvSpPr>
          <p:cNvPr id="29" name="object 29"/>
          <p:cNvSpPr txBox="1"/>
          <p:nvPr/>
        </p:nvSpPr>
        <p:spPr>
          <a:xfrm>
            <a:off x="3647059" y="2048382"/>
            <a:ext cx="322580" cy="452120"/>
          </a:xfrm>
          <a:prstGeom prst="rect">
            <a:avLst/>
          </a:prstGeom>
        </p:spPr>
        <p:txBody>
          <a:bodyPr vert="horz" wrap="square" lIns="0" tIns="12065" rIns="0" bIns="0" rtlCol="0">
            <a:spAutoFit/>
          </a:bodyPr>
          <a:lstStyle/>
          <a:p>
            <a:pPr marL="12700">
              <a:lnSpc>
                <a:spcPct val="100000"/>
              </a:lnSpc>
              <a:spcBef>
                <a:spcPts val="95"/>
              </a:spcBef>
            </a:pPr>
            <a:r>
              <a:rPr sz="4200" i="1" baseline="-16865" dirty="0">
                <a:solidFill>
                  <a:srgbClr val="009999"/>
                </a:solidFill>
                <a:latin typeface="Times New Roman"/>
                <a:cs typeface="Times New Roman"/>
              </a:rPr>
              <a:t>n</a:t>
            </a:r>
            <a:r>
              <a:rPr sz="1850" spc="10" dirty="0">
                <a:solidFill>
                  <a:srgbClr val="009999"/>
                </a:solidFill>
                <a:latin typeface="Times New Roman"/>
                <a:cs typeface="Times New Roman"/>
              </a:rPr>
              <a:t>2</a:t>
            </a:r>
            <a:endParaRPr sz="1850">
              <a:latin typeface="Times New Roman"/>
              <a:cs typeface="Times New Roman"/>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0265" y="1553083"/>
            <a:ext cx="41910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Solve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/4)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2) </a:t>
            </a:r>
            <a:r>
              <a:rPr sz="2400" i="1" dirty="0">
                <a:solidFill>
                  <a:srgbClr val="009999"/>
                </a:solidFill>
                <a:latin typeface="Times New Roman"/>
                <a:cs typeface="Times New Roman"/>
              </a:rPr>
              <a:t>+</a:t>
            </a:r>
            <a:r>
              <a:rPr sz="2400" i="1" spc="-5" dirty="0">
                <a:solidFill>
                  <a:srgbClr val="009999"/>
                </a:solidFill>
                <a:latin typeface="Times New Roman"/>
                <a:cs typeface="Times New Roman"/>
              </a:rPr>
              <a:t> </a:t>
            </a:r>
            <a:r>
              <a:rPr sz="2400" i="1" dirty="0">
                <a:solidFill>
                  <a:srgbClr val="009999"/>
                </a:solidFill>
                <a:latin typeface="Times New Roman"/>
                <a:cs typeface="Times New Roman"/>
              </a:rPr>
              <a:t>n</a:t>
            </a:r>
            <a:r>
              <a:rPr sz="2400" baseline="24305" dirty="0">
                <a:solidFill>
                  <a:srgbClr val="009999"/>
                </a:solidFill>
                <a:latin typeface="Times New Roman"/>
                <a:cs typeface="Times New Roman"/>
              </a:rPr>
              <a:t>2</a:t>
            </a:r>
            <a:r>
              <a:rPr sz="2400" dirty="0">
                <a:latin typeface="Times New Roman"/>
                <a:cs typeface="Times New Roman"/>
              </a:rPr>
              <a:t>:</a:t>
            </a:r>
            <a:endParaRPr sz="2400">
              <a:latin typeface="Times New Roman"/>
              <a:cs typeface="Times New Roman"/>
            </a:endParaRPr>
          </a:p>
        </p:txBody>
      </p:sp>
      <p:sp>
        <p:nvSpPr>
          <p:cNvPr id="3" name="object 3"/>
          <p:cNvSpPr txBox="1">
            <a:spLocks noGrp="1"/>
          </p:cNvSpPr>
          <p:nvPr>
            <p:ph type="title"/>
          </p:nvPr>
        </p:nvSpPr>
        <p:spPr>
          <a:xfrm>
            <a:off x="383540" y="147269"/>
            <a:ext cx="6010910" cy="566821"/>
          </a:xfrm>
          <a:prstGeom prst="rect">
            <a:avLst/>
          </a:prstGeom>
        </p:spPr>
        <p:txBody>
          <a:bodyPr vert="horz" wrap="square" lIns="0" tIns="104139" rIns="0" bIns="0" rtlCol="0">
            <a:spAutoFit/>
          </a:bodyPr>
          <a:lstStyle/>
          <a:p>
            <a:pPr marL="12700" marR="5080">
              <a:lnSpc>
                <a:spcPts val="3600"/>
              </a:lnSpc>
              <a:spcBef>
                <a:spcPts val="819"/>
              </a:spcBef>
            </a:pPr>
            <a:r>
              <a:rPr spc="-140" dirty="0"/>
              <a:t>Solving </a:t>
            </a:r>
            <a:r>
              <a:rPr spc="-145" dirty="0"/>
              <a:t>recurrences </a:t>
            </a:r>
            <a:r>
              <a:rPr dirty="0"/>
              <a:t>:</a:t>
            </a:r>
            <a:r>
              <a:rPr spc="-615" dirty="0"/>
              <a:t> </a:t>
            </a:r>
            <a:r>
              <a:rPr spc="-145"/>
              <a:t>Recursion </a:t>
            </a:r>
            <a:r>
              <a:rPr spc="-120" smtClean="0"/>
              <a:t>tree</a:t>
            </a:r>
            <a:endParaRPr spc="-160" dirty="0"/>
          </a:p>
        </p:txBody>
      </p:sp>
      <p:sp>
        <p:nvSpPr>
          <p:cNvPr id="4" name="object 4"/>
          <p:cNvSpPr/>
          <p:nvPr/>
        </p:nvSpPr>
        <p:spPr>
          <a:xfrm>
            <a:off x="2286000" y="2514600"/>
            <a:ext cx="1524000" cy="685800"/>
          </a:xfrm>
          <a:custGeom>
            <a:avLst/>
            <a:gdLst/>
            <a:ahLst/>
            <a:cxnLst/>
            <a:rect l="l" t="t" r="r" b="b"/>
            <a:pathLst>
              <a:path w="1524000" h="685800">
                <a:moveTo>
                  <a:pt x="1524000" y="0"/>
                </a:moveTo>
                <a:lnTo>
                  <a:pt x="0" y="685800"/>
                </a:lnTo>
              </a:path>
            </a:pathLst>
          </a:custGeom>
          <a:ln w="19050">
            <a:solidFill>
              <a:srgbClr val="000000"/>
            </a:solidFill>
          </a:ln>
        </p:spPr>
        <p:txBody>
          <a:bodyPr wrap="square" lIns="0" tIns="0" rIns="0" bIns="0" rtlCol="0"/>
          <a:lstStyle/>
          <a:p>
            <a:endParaRPr/>
          </a:p>
        </p:txBody>
      </p:sp>
      <p:sp>
        <p:nvSpPr>
          <p:cNvPr id="5" name="object 5"/>
          <p:cNvSpPr/>
          <p:nvPr/>
        </p:nvSpPr>
        <p:spPr>
          <a:xfrm>
            <a:off x="3810000" y="2514600"/>
            <a:ext cx="1676400" cy="685800"/>
          </a:xfrm>
          <a:custGeom>
            <a:avLst/>
            <a:gdLst/>
            <a:ahLst/>
            <a:cxnLst/>
            <a:rect l="l" t="t" r="r" b="b"/>
            <a:pathLst>
              <a:path w="1676400" h="685800">
                <a:moveTo>
                  <a:pt x="0" y="0"/>
                </a:moveTo>
                <a:lnTo>
                  <a:pt x="1676400" y="685800"/>
                </a:lnTo>
              </a:path>
            </a:pathLst>
          </a:custGeom>
          <a:ln w="19050">
            <a:solidFill>
              <a:srgbClr val="000000"/>
            </a:solidFill>
          </a:ln>
        </p:spPr>
        <p:txBody>
          <a:bodyPr wrap="square" lIns="0" tIns="0" rIns="0" bIns="0" rtlCol="0"/>
          <a:lstStyle/>
          <a:p>
            <a:endParaRPr/>
          </a:p>
        </p:txBody>
      </p:sp>
      <p:sp>
        <p:nvSpPr>
          <p:cNvPr id="6" name="object 6"/>
          <p:cNvSpPr/>
          <p:nvPr/>
        </p:nvSpPr>
        <p:spPr>
          <a:xfrm>
            <a:off x="5029200" y="2438400"/>
            <a:ext cx="2971800" cy="0"/>
          </a:xfrm>
          <a:custGeom>
            <a:avLst/>
            <a:gdLst/>
            <a:ahLst/>
            <a:cxnLst/>
            <a:rect l="l" t="t" r="r" b="b"/>
            <a:pathLst>
              <a:path w="2971800">
                <a:moveTo>
                  <a:pt x="0" y="0"/>
                </a:moveTo>
                <a:lnTo>
                  <a:pt x="2971800" y="0"/>
                </a:lnTo>
              </a:path>
            </a:pathLst>
          </a:custGeom>
          <a:ln w="9525">
            <a:solidFill>
              <a:srgbClr val="C0504D"/>
            </a:solidFill>
            <a:prstDash val="sysDash"/>
          </a:ln>
        </p:spPr>
        <p:txBody>
          <a:bodyPr wrap="square" lIns="0" tIns="0" rIns="0" bIns="0" rtlCol="0"/>
          <a:lstStyle/>
          <a:p>
            <a:endParaRPr/>
          </a:p>
        </p:txBody>
      </p:sp>
      <p:sp>
        <p:nvSpPr>
          <p:cNvPr id="7" name="object 7"/>
          <p:cNvSpPr/>
          <p:nvPr/>
        </p:nvSpPr>
        <p:spPr>
          <a:xfrm>
            <a:off x="958850" y="4038600"/>
            <a:ext cx="533400" cy="1447800"/>
          </a:xfrm>
          <a:custGeom>
            <a:avLst/>
            <a:gdLst/>
            <a:ahLst/>
            <a:cxnLst/>
            <a:rect l="l" t="t" r="r" b="b"/>
            <a:pathLst>
              <a:path w="533400" h="1447800">
                <a:moveTo>
                  <a:pt x="533400" y="0"/>
                </a:moveTo>
                <a:lnTo>
                  <a:pt x="0" y="1447800"/>
                </a:lnTo>
              </a:path>
            </a:pathLst>
          </a:custGeom>
          <a:ln w="19050">
            <a:solidFill>
              <a:srgbClr val="000000"/>
            </a:solidFill>
          </a:ln>
        </p:spPr>
        <p:txBody>
          <a:bodyPr wrap="square" lIns="0" tIns="0" rIns="0" bIns="0" rtlCol="0"/>
          <a:lstStyle/>
          <a:p>
            <a:endParaRPr/>
          </a:p>
        </p:txBody>
      </p:sp>
      <p:sp>
        <p:nvSpPr>
          <p:cNvPr id="8" name="object 8"/>
          <p:cNvSpPr/>
          <p:nvPr/>
        </p:nvSpPr>
        <p:spPr>
          <a:xfrm>
            <a:off x="1492250" y="3200400"/>
            <a:ext cx="838200" cy="838200"/>
          </a:xfrm>
          <a:custGeom>
            <a:avLst/>
            <a:gdLst/>
            <a:ahLst/>
            <a:cxnLst/>
            <a:rect l="l" t="t" r="r" b="b"/>
            <a:pathLst>
              <a:path w="838200" h="838200">
                <a:moveTo>
                  <a:pt x="838200" y="0"/>
                </a:moveTo>
                <a:lnTo>
                  <a:pt x="0" y="838200"/>
                </a:lnTo>
              </a:path>
            </a:pathLst>
          </a:custGeom>
          <a:ln w="19050">
            <a:solidFill>
              <a:srgbClr val="000000"/>
            </a:solidFill>
          </a:ln>
        </p:spPr>
        <p:txBody>
          <a:bodyPr wrap="square" lIns="0" tIns="0" rIns="0" bIns="0" rtlCol="0"/>
          <a:lstStyle/>
          <a:p>
            <a:endParaRPr/>
          </a:p>
        </p:txBody>
      </p:sp>
      <p:sp>
        <p:nvSpPr>
          <p:cNvPr id="9" name="object 9"/>
          <p:cNvSpPr/>
          <p:nvPr/>
        </p:nvSpPr>
        <p:spPr>
          <a:xfrm>
            <a:off x="4616450" y="3200400"/>
            <a:ext cx="838200" cy="838200"/>
          </a:xfrm>
          <a:custGeom>
            <a:avLst/>
            <a:gdLst/>
            <a:ahLst/>
            <a:cxnLst/>
            <a:rect l="l" t="t" r="r" b="b"/>
            <a:pathLst>
              <a:path w="838200" h="838200">
                <a:moveTo>
                  <a:pt x="838200" y="0"/>
                </a:moveTo>
                <a:lnTo>
                  <a:pt x="0" y="838200"/>
                </a:lnTo>
              </a:path>
            </a:pathLst>
          </a:custGeom>
          <a:ln w="19050">
            <a:solidFill>
              <a:srgbClr val="000000"/>
            </a:solidFill>
          </a:ln>
        </p:spPr>
        <p:txBody>
          <a:bodyPr wrap="square" lIns="0" tIns="0" rIns="0" bIns="0" rtlCol="0"/>
          <a:lstStyle/>
          <a:p>
            <a:endParaRPr/>
          </a:p>
        </p:txBody>
      </p:sp>
      <p:sp>
        <p:nvSpPr>
          <p:cNvPr id="10" name="object 10"/>
          <p:cNvSpPr/>
          <p:nvPr/>
        </p:nvSpPr>
        <p:spPr>
          <a:xfrm>
            <a:off x="5454650" y="3200400"/>
            <a:ext cx="914400" cy="838200"/>
          </a:xfrm>
          <a:custGeom>
            <a:avLst/>
            <a:gdLst/>
            <a:ahLst/>
            <a:cxnLst/>
            <a:rect l="l" t="t" r="r" b="b"/>
            <a:pathLst>
              <a:path w="914400" h="838200">
                <a:moveTo>
                  <a:pt x="0" y="0"/>
                </a:moveTo>
                <a:lnTo>
                  <a:pt x="914400" y="838200"/>
                </a:lnTo>
              </a:path>
            </a:pathLst>
          </a:custGeom>
          <a:ln w="19050">
            <a:solidFill>
              <a:srgbClr val="000000"/>
            </a:solidFill>
          </a:ln>
        </p:spPr>
        <p:txBody>
          <a:bodyPr wrap="square" lIns="0" tIns="0" rIns="0" bIns="0" rtlCol="0"/>
          <a:lstStyle/>
          <a:p>
            <a:endParaRPr/>
          </a:p>
        </p:txBody>
      </p:sp>
      <p:sp>
        <p:nvSpPr>
          <p:cNvPr id="11" name="object 11"/>
          <p:cNvSpPr/>
          <p:nvPr/>
        </p:nvSpPr>
        <p:spPr>
          <a:xfrm>
            <a:off x="2330450" y="3200400"/>
            <a:ext cx="914400" cy="838200"/>
          </a:xfrm>
          <a:custGeom>
            <a:avLst/>
            <a:gdLst/>
            <a:ahLst/>
            <a:cxnLst/>
            <a:rect l="l" t="t" r="r" b="b"/>
            <a:pathLst>
              <a:path w="914400" h="838200">
                <a:moveTo>
                  <a:pt x="0" y="0"/>
                </a:moveTo>
                <a:lnTo>
                  <a:pt x="914400" y="838200"/>
                </a:lnTo>
              </a:path>
            </a:pathLst>
          </a:custGeom>
          <a:ln w="19050">
            <a:solidFill>
              <a:srgbClr val="000000"/>
            </a:solidFill>
          </a:ln>
        </p:spPr>
        <p:txBody>
          <a:bodyPr wrap="square" lIns="0" tIns="0" rIns="0" bIns="0" rtlCol="0"/>
          <a:lstStyle/>
          <a:p>
            <a:endParaRPr/>
          </a:p>
        </p:txBody>
      </p:sp>
      <p:sp>
        <p:nvSpPr>
          <p:cNvPr id="12" name="object 12"/>
          <p:cNvSpPr/>
          <p:nvPr/>
        </p:nvSpPr>
        <p:spPr>
          <a:xfrm>
            <a:off x="815975" y="3733800"/>
            <a:ext cx="1183005" cy="523875"/>
          </a:xfrm>
          <a:custGeom>
            <a:avLst/>
            <a:gdLst/>
            <a:ahLst/>
            <a:cxnLst/>
            <a:rect l="l" t="t" r="r" b="b"/>
            <a:pathLst>
              <a:path w="1183005" h="523875">
                <a:moveTo>
                  <a:pt x="0" y="523875"/>
                </a:moveTo>
                <a:lnTo>
                  <a:pt x="1182687" y="523875"/>
                </a:lnTo>
                <a:lnTo>
                  <a:pt x="1182687" y="0"/>
                </a:lnTo>
                <a:lnTo>
                  <a:pt x="0" y="0"/>
                </a:lnTo>
                <a:lnTo>
                  <a:pt x="0" y="523875"/>
                </a:lnTo>
                <a:close/>
              </a:path>
            </a:pathLst>
          </a:custGeom>
          <a:solidFill>
            <a:srgbClr val="FFFFFF"/>
          </a:solidFill>
        </p:spPr>
        <p:txBody>
          <a:bodyPr wrap="square" lIns="0" tIns="0" rIns="0" bIns="0" rtlCol="0"/>
          <a:lstStyle/>
          <a:p>
            <a:endParaRPr/>
          </a:p>
        </p:txBody>
      </p:sp>
      <p:sp>
        <p:nvSpPr>
          <p:cNvPr id="13" name="object 13"/>
          <p:cNvSpPr txBox="1"/>
          <p:nvPr/>
        </p:nvSpPr>
        <p:spPr>
          <a:xfrm>
            <a:off x="898347" y="3755516"/>
            <a:ext cx="101663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9999"/>
                </a:solidFill>
                <a:latin typeface="Times New Roman"/>
                <a:cs typeface="Times New Roman"/>
              </a:rPr>
              <a:t>(</a:t>
            </a:r>
            <a:r>
              <a:rPr sz="2800" i="1" dirty="0">
                <a:solidFill>
                  <a:srgbClr val="009999"/>
                </a:solidFill>
                <a:latin typeface="Times New Roman"/>
                <a:cs typeface="Times New Roman"/>
              </a:rPr>
              <a:t>n</a:t>
            </a:r>
            <a:r>
              <a:rPr sz="2800" dirty="0">
                <a:solidFill>
                  <a:srgbClr val="009999"/>
                </a:solidFill>
                <a:latin typeface="Times New Roman"/>
                <a:cs typeface="Times New Roman"/>
              </a:rPr>
              <a:t>/16)</a:t>
            </a:r>
            <a:r>
              <a:rPr sz="2775" baseline="25525" dirty="0">
                <a:solidFill>
                  <a:srgbClr val="009999"/>
                </a:solidFill>
                <a:latin typeface="Times New Roman"/>
                <a:cs typeface="Times New Roman"/>
              </a:rPr>
              <a:t>2</a:t>
            </a:r>
            <a:endParaRPr sz="2775" baseline="25525">
              <a:latin typeface="Times New Roman"/>
              <a:cs typeface="Times New Roman"/>
            </a:endParaRPr>
          </a:p>
        </p:txBody>
      </p:sp>
      <p:sp>
        <p:nvSpPr>
          <p:cNvPr id="14" name="object 14"/>
          <p:cNvSpPr/>
          <p:nvPr/>
        </p:nvSpPr>
        <p:spPr>
          <a:xfrm>
            <a:off x="2552700" y="3733800"/>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15" name="object 15"/>
          <p:cNvSpPr txBox="1"/>
          <p:nvPr/>
        </p:nvSpPr>
        <p:spPr>
          <a:xfrm>
            <a:off x="2636901" y="3755516"/>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8</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16" name="object 16"/>
          <p:cNvSpPr/>
          <p:nvPr/>
        </p:nvSpPr>
        <p:spPr>
          <a:xfrm>
            <a:off x="4103751" y="3732276"/>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17" name="object 17"/>
          <p:cNvSpPr txBox="1"/>
          <p:nvPr/>
        </p:nvSpPr>
        <p:spPr>
          <a:xfrm>
            <a:off x="4188333" y="3753992"/>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8)</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18" name="object 18"/>
          <p:cNvSpPr/>
          <p:nvPr/>
        </p:nvSpPr>
        <p:spPr>
          <a:xfrm>
            <a:off x="5754751" y="3732276"/>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19" name="object 19"/>
          <p:cNvSpPr/>
          <p:nvPr/>
        </p:nvSpPr>
        <p:spPr>
          <a:xfrm>
            <a:off x="1743075" y="2911475"/>
            <a:ext cx="1005205" cy="523875"/>
          </a:xfrm>
          <a:custGeom>
            <a:avLst/>
            <a:gdLst/>
            <a:ahLst/>
            <a:cxnLst/>
            <a:rect l="l" t="t" r="r" b="b"/>
            <a:pathLst>
              <a:path w="1005205"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20" name="object 20"/>
          <p:cNvSpPr txBox="1"/>
          <p:nvPr/>
        </p:nvSpPr>
        <p:spPr>
          <a:xfrm>
            <a:off x="1827022" y="2932887"/>
            <a:ext cx="83883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9999"/>
                </a:solidFill>
                <a:latin typeface="Times New Roman"/>
                <a:cs typeface="Times New Roman"/>
              </a:rPr>
              <a:t>(</a:t>
            </a:r>
            <a:r>
              <a:rPr sz="2800" i="1" spc="-5"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4</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21" name="object 21"/>
          <p:cNvSpPr/>
          <p:nvPr/>
        </p:nvSpPr>
        <p:spPr>
          <a:xfrm>
            <a:off x="657225" y="5181600"/>
            <a:ext cx="863600" cy="523875"/>
          </a:xfrm>
          <a:custGeom>
            <a:avLst/>
            <a:gdLst/>
            <a:ahLst/>
            <a:cxnLst/>
            <a:rect l="l" t="t" r="r" b="b"/>
            <a:pathLst>
              <a:path w="863600" h="523875">
                <a:moveTo>
                  <a:pt x="0" y="523875"/>
                </a:moveTo>
                <a:lnTo>
                  <a:pt x="863600" y="523875"/>
                </a:lnTo>
                <a:lnTo>
                  <a:pt x="863600" y="0"/>
                </a:lnTo>
                <a:lnTo>
                  <a:pt x="0" y="0"/>
                </a:lnTo>
                <a:lnTo>
                  <a:pt x="0" y="523875"/>
                </a:lnTo>
                <a:close/>
              </a:path>
            </a:pathLst>
          </a:custGeom>
          <a:solidFill>
            <a:srgbClr val="FFFFFF"/>
          </a:solidFill>
        </p:spPr>
        <p:txBody>
          <a:bodyPr wrap="square" lIns="0" tIns="0" rIns="0" bIns="0" rtlCol="0"/>
          <a:lstStyle/>
          <a:p>
            <a:endParaRPr/>
          </a:p>
        </p:txBody>
      </p:sp>
      <p:sp>
        <p:nvSpPr>
          <p:cNvPr id="22" name="object 22"/>
          <p:cNvSpPr txBox="1"/>
          <p:nvPr/>
        </p:nvSpPr>
        <p:spPr>
          <a:xfrm>
            <a:off x="739851" y="5203393"/>
            <a:ext cx="69659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O(1)</a:t>
            </a:r>
            <a:endParaRPr sz="2800">
              <a:latin typeface="Times New Roman"/>
              <a:cs typeface="Times New Roman"/>
            </a:endParaRPr>
          </a:p>
        </p:txBody>
      </p:sp>
      <p:sp>
        <p:nvSpPr>
          <p:cNvPr id="23" name="object 23"/>
          <p:cNvSpPr/>
          <p:nvPr/>
        </p:nvSpPr>
        <p:spPr>
          <a:xfrm>
            <a:off x="789711" y="4371975"/>
            <a:ext cx="673735" cy="685800"/>
          </a:xfrm>
          <a:custGeom>
            <a:avLst/>
            <a:gdLst/>
            <a:ahLst/>
            <a:cxnLst/>
            <a:rect l="l" t="t" r="r" b="b"/>
            <a:pathLst>
              <a:path w="673735" h="685800">
                <a:moveTo>
                  <a:pt x="180746" y="0"/>
                </a:moveTo>
                <a:lnTo>
                  <a:pt x="0" y="511937"/>
                </a:lnTo>
                <a:lnTo>
                  <a:pt x="492480" y="685800"/>
                </a:lnTo>
                <a:lnTo>
                  <a:pt x="673201" y="173862"/>
                </a:lnTo>
                <a:lnTo>
                  <a:pt x="180746" y="0"/>
                </a:lnTo>
                <a:close/>
              </a:path>
            </a:pathLst>
          </a:custGeom>
          <a:solidFill>
            <a:srgbClr val="FFFFFF"/>
          </a:solidFill>
        </p:spPr>
        <p:txBody>
          <a:bodyPr wrap="square" lIns="0" tIns="0" rIns="0" bIns="0" rtlCol="0"/>
          <a:lstStyle/>
          <a:p>
            <a:endParaRPr/>
          </a:p>
        </p:txBody>
      </p:sp>
      <p:sp>
        <p:nvSpPr>
          <p:cNvPr id="24" name="object 24"/>
          <p:cNvSpPr/>
          <p:nvPr/>
        </p:nvSpPr>
        <p:spPr>
          <a:xfrm>
            <a:off x="1173518" y="4621276"/>
            <a:ext cx="118745" cy="263525"/>
          </a:xfrm>
          <a:custGeom>
            <a:avLst/>
            <a:gdLst/>
            <a:ahLst/>
            <a:cxnLst/>
            <a:rect l="l" t="t" r="r" b="b"/>
            <a:pathLst>
              <a:path w="118744" h="263525">
                <a:moveTo>
                  <a:pt x="21310" y="223266"/>
                </a:moveTo>
                <a:lnTo>
                  <a:pt x="16421" y="223519"/>
                </a:lnTo>
                <a:lnTo>
                  <a:pt x="11645" y="225806"/>
                </a:lnTo>
                <a:lnTo>
                  <a:pt x="6870" y="227965"/>
                </a:lnTo>
                <a:lnTo>
                  <a:pt x="3581" y="231648"/>
                </a:lnTo>
                <a:lnTo>
                  <a:pt x="1765" y="236855"/>
                </a:lnTo>
                <a:lnTo>
                  <a:pt x="0" y="241807"/>
                </a:lnTo>
                <a:lnTo>
                  <a:pt x="228" y="246761"/>
                </a:lnTo>
                <a:lnTo>
                  <a:pt x="2463" y="251460"/>
                </a:lnTo>
                <a:lnTo>
                  <a:pt x="4711" y="256286"/>
                </a:lnTo>
                <a:lnTo>
                  <a:pt x="8381" y="259587"/>
                </a:lnTo>
                <a:lnTo>
                  <a:pt x="18516" y="263144"/>
                </a:lnTo>
                <a:lnTo>
                  <a:pt x="23431" y="262890"/>
                </a:lnTo>
                <a:lnTo>
                  <a:pt x="33007" y="258318"/>
                </a:lnTo>
                <a:lnTo>
                  <a:pt x="36296" y="254635"/>
                </a:lnTo>
                <a:lnTo>
                  <a:pt x="38061" y="249681"/>
                </a:lnTo>
                <a:lnTo>
                  <a:pt x="39839" y="244601"/>
                </a:lnTo>
                <a:lnTo>
                  <a:pt x="39573" y="239649"/>
                </a:lnTo>
                <a:lnTo>
                  <a:pt x="37287" y="234950"/>
                </a:lnTo>
                <a:lnTo>
                  <a:pt x="34988" y="230124"/>
                </a:lnTo>
                <a:lnTo>
                  <a:pt x="31330" y="226822"/>
                </a:lnTo>
                <a:lnTo>
                  <a:pt x="21310" y="223266"/>
                </a:lnTo>
                <a:close/>
              </a:path>
              <a:path w="118744" h="263525">
                <a:moveTo>
                  <a:pt x="60731" y="111632"/>
                </a:moveTo>
                <a:lnTo>
                  <a:pt x="39420" y="130175"/>
                </a:lnTo>
                <a:lnTo>
                  <a:pt x="39662" y="135000"/>
                </a:lnTo>
                <a:lnTo>
                  <a:pt x="44132" y="144653"/>
                </a:lnTo>
                <a:lnTo>
                  <a:pt x="47815" y="147828"/>
                </a:lnTo>
                <a:lnTo>
                  <a:pt x="52933" y="149732"/>
                </a:lnTo>
                <a:lnTo>
                  <a:pt x="57950" y="151511"/>
                </a:lnTo>
                <a:lnTo>
                  <a:pt x="62852" y="151256"/>
                </a:lnTo>
                <a:lnTo>
                  <a:pt x="72440" y="146685"/>
                </a:lnTo>
                <a:lnTo>
                  <a:pt x="75717" y="143001"/>
                </a:lnTo>
                <a:lnTo>
                  <a:pt x="77495" y="137922"/>
                </a:lnTo>
                <a:lnTo>
                  <a:pt x="79260" y="132969"/>
                </a:lnTo>
                <a:lnTo>
                  <a:pt x="78993" y="128016"/>
                </a:lnTo>
                <a:lnTo>
                  <a:pt x="76707" y="123190"/>
                </a:lnTo>
                <a:lnTo>
                  <a:pt x="74422" y="118491"/>
                </a:lnTo>
                <a:lnTo>
                  <a:pt x="70764" y="115188"/>
                </a:lnTo>
                <a:lnTo>
                  <a:pt x="60731" y="111632"/>
                </a:lnTo>
                <a:close/>
              </a:path>
              <a:path w="118744" h="263525">
                <a:moveTo>
                  <a:pt x="100164" y="0"/>
                </a:moveTo>
                <a:lnTo>
                  <a:pt x="95262" y="254"/>
                </a:lnTo>
                <a:lnTo>
                  <a:pt x="85674" y="4825"/>
                </a:lnTo>
                <a:lnTo>
                  <a:pt x="82384" y="8509"/>
                </a:lnTo>
                <a:lnTo>
                  <a:pt x="78816" y="18542"/>
                </a:lnTo>
                <a:lnTo>
                  <a:pt x="79032" y="23494"/>
                </a:lnTo>
                <a:lnTo>
                  <a:pt x="81292" y="28193"/>
                </a:lnTo>
                <a:lnTo>
                  <a:pt x="83553" y="33019"/>
                </a:lnTo>
                <a:lnTo>
                  <a:pt x="87236" y="36194"/>
                </a:lnTo>
                <a:lnTo>
                  <a:pt x="97370" y="39750"/>
                </a:lnTo>
                <a:lnTo>
                  <a:pt x="102323" y="39497"/>
                </a:lnTo>
                <a:lnTo>
                  <a:pt x="107022" y="37211"/>
                </a:lnTo>
                <a:lnTo>
                  <a:pt x="111848" y="34925"/>
                </a:lnTo>
                <a:lnTo>
                  <a:pt x="115150" y="31242"/>
                </a:lnTo>
                <a:lnTo>
                  <a:pt x="118706" y="21336"/>
                </a:lnTo>
                <a:lnTo>
                  <a:pt x="118452" y="16382"/>
                </a:lnTo>
                <a:lnTo>
                  <a:pt x="113880" y="6731"/>
                </a:lnTo>
                <a:lnTo>
                  <a:pt x="110197" y="3556"/>
                </a:lnTo>
                <a:lnTo>
                  <a:pt x="100164" y="0"/>
                </a:lnTo>
                <a:close/>
              </a:path>
            </a:pathLst>
          </a:custGeom>
          <a:solidFill>
            <a:srgbClr val="000000"/>
          </a:solidFill>
        </p:spPr>
        <p:txBody>
          <a:bodyPr wrap="square" lIns="0" tIns="0" rIns="0" bIns="0" rtlCol="0"/>
          <a:lstStyle/>
          <a:p>
            <a:endParaRPr/>
          </a:p>
        </p:txBody>
      </p:sp>
      <p:sp>
        <p:nvSpPr>
          <p:cNvPr id="25" name="object 25"/>
          <p:cNvSpPr/>
          <p:nvPr/>
        </p:nvSpPr>
        <p:spPr>
          <a:xfrm>
            <a:off x="4051300" y="2438400"/>
            <a:ext cx="4025900" cy="0"/>
          </a:xfrm>
          <a:custGeom>
            <a:avLst/>
            <a:gdLst/>
            <a:ahLst/>
            <a:cxnLst/>
            <a:rect l="l" t="t" r="r" b="b"/>
            <a:pathLst>
              <a:path w="4025900">
                <a:moveTo>
                  <a:pt x="0" y="0"/>
                </a:moveTo>
                <a:lnTo>
                  <a:pt x="4025900" y="0"/>
                </a:lnTo>
              </a:path>
            </a:pathLst>
          </a:custGeom>
          <a:ln w="9525">
            <a:solidFill>
              <a:srgbClr val="C0504D"/>
            </a:solidFill>
            <a:prstDash val="sysDash"/>
          </a:ln>
        </p:spPr>
        <p:txBody>
          <a:bodyPr wrap="square" lIns="0" tIns="0" rIns="0" bIns="0" rtlCol="0"/>
          <a:lstStyle/>
          <a:p>
            <a:endParaRPr/>
          </a:p>
        </p:txBody>
      </p:sp>
      <p:sp>
        <p:nvSpPr>
          <p:cNvPr id="26" name="object 26"/>
          <p:cNvSpPr txBox="1"/>
          <p:nvPr/>
        </p:nvSpPr>
        <p:spPr>
          <a:xfrm>
            <a:off x="7537662" y="3965183"/>
            <a:ext cx="644525" cy="519430"/>
          </a:xfrm>
          <a:prstGeom prst="rect">
            <a:avLst/>
          </a:prstGeom>
        </p:spPr>
        <p:txBody>
          <a:bodyPr vert="horz" wrap="square" lIns="0" tIns="17780" rIns="0" bIns="0" rtlCol="0">
            <a:spAutoFit/>
          </a:bodyPr>
          <a:lstStyle/>
          <a:p>
            <a:pPr marL="12700">
              <a:lnSpc>
                <a:spcPct val="100000"/>
              </a:lnSpc>
              <a:spcBef>
                <a:spcPts val="140"/>
              </a:spcBef>
            </a:pPr>
            <a:r>
              <a:rPr sz="3200" spc="50" dirty="0">
                <a:solidFill>
                  <a:srgbClr val="009999"/>
                </a:solidFill>
                <a:latin typeface="Times New Roman"/>
                <a:cs typeface="Times New Roman"/>
              </a:rPr>
              <a:t>25</a:t>
            </a:r>
            <a:r>
              <a:rPr sz="3200" spc="-45" dirty="0">
                <a:solidFill>
                  <a:srgbClr val="009999"/>
                </a:solidFill>
                <a:latin typeface="Times New Roman"/>
                <a:cs typeface="Times New Roman"/>
              </a:rPr>
              <a:t>6</a:t>
            </a:r>
            <a:endParaRPr sz="3200">
              <a:latin typeface="Times New Roman"/>
              <a:cs typeface="Times New Roman"/>
            </a:endParaRPr>
          </a:p>
        </p:txBody>
      </p:sp>
      <p:sp>
        <p:nvSpPr>
          <p:cNvPr id="27" name="object 27"/>
          <p:cNvSpPr txBox="1"/>
          <p:nvPr/>
        </p:nvSpPr>
        <p:spPr>
          <a:xfrm>
            <a:off x="5839459" y="3709657"/>
            <a:ext cx="2767330" cy="519430"/>
          </a:xfrm>
          <a:prstGeom prst="rect">
            <a:avLst/>
          </a:prstGeom>
        </p:spPr>
        <p:txBody>
          <a:bodyPr vert="horz" wrap="square" lIns="0" tIns="17780" rIns="0" bIns="0" rtlCol="0">
            <a:spAutoFit/>
          </a:bodyPr>
          <a:lstStyle/>
          <a:p>
            <a:pPr marL="12700">
              <a:lnSpc>
                <a:spcPct val="100000"/>
              </a:lnSpc>
              <a:spcBef>
                <a:spcPts val="140"/>
              </a:spcBef>
              <a:tabLst>
                <a:tab pos="1607820" algn="l"/>
              </a:tabLst>
            </a:pPr>
            <a:r>
              <a:rPr sz="4200" baseline="1984" dirty="0">
                <a:solidFill>
                  <a:srgbClr val="009999"/>
                </a:solidFill>
                <a:latin typeface="Times New Roman"/>
                <a:cs typeface="Times New Roman"/>
              </a:rPr>
              <a:t>(</a:t>
            </a:r>
            <a:r>
              <a:rPr sz="4200" i="1" baseline="1984" dirty="0">
                <a:solidFill>
                  <a:srgbClr val="009999"/>
                </a:solidFill>
                <a:latin typeface="Times New Roman"/>
                <a:cs typeface="Times New Roman"/>
              </a:rPr>
              <a:t>n</a:t>
            </a:r>
            <a:r>
              <a:rPr sz="4200" baseline="1984" dirty="0">
                <a:solidFill>
                  <a:srgbClr val="009999"/>
                </a:solidFill>
                <a:latin typeface="Times New Roman"/>
                <a:cs typeface="Times New Roman"/>
              </a:rPr>
              <a:t>/4)</a:t>
            </a:r>
            <a:r>
              <a:rPr sz="2775" baseline="28528" dirty="0">
                <a:solidFill>
                  <a:srgbClr val="009999"/>
                </a:solidFill>
                <a:latin typeface="Times New Roman"/>
                <a:cs typeface="Times New Roman"/>
              </a:rPr>
              <a:t>2</a:t>
            </a:r>
            <a:r>
              <a:rPr sz="2775" u="dash" baseline="28528" dirty="0">
                <a:solidFill>
                  <a:srgbClr val="009999"/>
                </a:solidFill>
                <a:uFill>
                  <a:solidFill>
                    <a:srgbClr val="C0504D"/>
                  </a:solidFill>
                </a:uFill>
                <a:latin typeface="Times New Roman"/>
                <a:cs typeface="Times New Roman"/>
              </a:rPr>
              <a:t> 	</a:t>
            </a:r>
            <a:r>
              <a:rPr sz="2775" u="sng" baseline="40540" dirty="0">
                <a:solidFill>
                  <a:srgbClr val="009999"/>
                </a:solidFill>
                <a:uFill>
                  <a:solidFill>
                    <a:srgbClr val="009999"/>
                  </a:solidFill>
                </a:uFill>
                <a:latin typeface="Times New Roman"/>
                <a:cs typeface="Times New Roman"/>
              </a:rPr>
              <a:t> </a:t>
            </a:r>
            <a:r>
              <a:rPr sz="4800" u="sng" spc="7" baseline="23437" dirty="0">
                <a:solidFill>
                  <a:srgbClr val="009999"/>
                </a:solidFill>
                <a:uFill>
                  <a:solidFill>
                    <a:srgbClr val="009999"/>
                  </a:solidFill>
                </a:uFill>
                <a:latin typeface="Times New Roman"/>
                <a:cs typeface="Times New Roman"/>
              </a:rPr>
              <a:t>25</a:t>
            </a:r>
            <a:r>
              <a:rPr sz="4800" spc="352" baseline="23437" dirty="0">
                <a:solidFill>
                  <a:srgbClr val="009999"/>
                </a:solidFill>
                <a:latin typeface="Times New Roman"/>
                <a:cs typeface="Times New Roman"/>
              </a:rPr>
              <a:t> </a:t>
            </a:r>
            <a:r>
              <a:rPr sz="3200" i="1" spc="70" dirty="0">
                <a:solidFill>
                  <a:srgbClr val="009999"/>
                </a:solidFill>
                <a:latin typeface="Times New Roman"/>
                <a:cs typeface="Times New Roman"/>
              </a:rPr>
              <a:t>n</a:t>
            </a:r>
            <a:r>
              <a:rPr sz="3600" spc="104" baseline="18518" dirty="0">
                <a:solidFill>
                  <a:srgbClr val="009999"/>
                </a:solidFill>
                <a:latin typeface="Times New Roman"/>
                <a:cs typeface="Times New Roman"/>
              </a:rPr>
              <a:t>2</a:t>
            </a:r>
            <a:endParaRPr sz="3600" baseline="18518">
              <a:latin typeface="Times New Roman"/>
              <a:cs typeface="Times New Roman"/>
            </a:endParaRPr>
          </a:p>
        </p:txBody>
      </p:sp>
      <p:sp>
        <p:nvSpPr>
          <p:cNvPr id="28" name="object 28"/>
          <p:cNvSpPr/>
          <p:nvPr/>
        </p:nvSpPr>
        <p:spPr>
          <a:xfrm>
            <a:off x="5969063" y="3200400"/>
            <a:ext cx="1651000" cy="0"/>
          </a:xfrm>
          <a:custGeom>
            <a:avLst/>
            <a:gdLst/>
            <a:ahLst/>
            <a:cxnLst/>
            <a:rect l="l" t="t" r="r" b="b"/>
            <a:pathLst>
              <a:path w="1651000">
                <a:moveTo>
                  <a:pt x="0" y="0"/>
                </a:moveTo>
                <a:lnTo>
                  <a:pt x="1650936" y="0"/>
                </a:lnTo>
              </a:path>
            </a:pathLst>
          </a:custGeom>
          <a:ln w="9525">
            <a:solidFill>
              <a:srgbClr val="C0504D"/>
            </a:solidFill>
            <a:prstDash val="sysDash"/>
          </a:ln>
        </p:spPr>
        <p:txBody>
          <a:bodyPr wrap="square" lIns="0" tIns="0" rIns="0" bIns="0" rtlCol="0"/>
          <a:lstStyle/>
          <a:p>
            <a:endParaRPr/>
          </a:p>
        </p:txBody>
      </p:sp>
      <p:sp>
        <p:nvSpPr>
          <p:cNvPr id="29" name="object 29"/>
          <p:cNvSpPr/>
          <p:nvPr/>
        </p:nvSpPr>
        <p:spPr>
          <a:xfrm>
            <a:off x="4964176" y="2895600"/>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30" name="object 30"/>
          <p:cNvSpPr txBox="1"/>
          <p:nvPr/>
        </p:nvSpPr>
        <p:spPr>
          <a:xfrm>
            <a:off x="5048758" y="2917012"/>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spc="-5" dirty="0">
                <a:solidFill>
                  <a:srgbClr val="009999"/>
                </a:solidFill>
                <a:latin typeface="Times New Roman"/>
                <a:cs typeface="Times New Roman"/>
              </a:rPr>
              <a:t>n</a:t>
            </a:r>
            <a:r>
              <a:rPr sz="2800" spc="-5" dirty="0">
                <a:solidFill>
                  <a:srgbClr val="009999"/>
                </a:solidFill>
                <a:latin typeface="Times New Roman"/>
                <a:cs typeface="Times New Roman"/>
              </a:rPr>
              <a:t>/2</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31" name="object 31"/>
          <p:cNvSpPr txBox="1"/>
          <p:nvPr/>
        </p:nvSpPr>
        <p:spPr>
          <a:xfrm>
            <a:off x="7937937" y="4545329"/>
            <a:ext cx="419100" cy="381000"/>
          </a:xfrm>
          <a:prstGeom prst="rect">
            <a:avLst/>
          </a:prstGeom>
        </p:spPr>
        <p:txBody>
          <a:bodyPr vert="vert270" wrap="square" lIns="0" tIns="0" rIns="0" bIns="0" rtlCol="0">
            <a:spAutoFit/>
          </a:bodyPr>
          <a:lstStyle/>
          <a:p>
            <a:pPr marL="12700">
              <a:lnSpc>
                <a:spcPts val="3150"/>
              </a:lnSpc>
            </a:pPr>
            <a:r>
              <a:rPr sz="2800" dirty="0">
                <a:solidFill>
                  <a:srgbClr val="009999"/>
                </a:solidFill>
                <a:latin typeface="Times New Roman"/>
                <a:cs typeface="Times New Roman"/>
              </a:rPr>
              <a:t>…</a:t>
            </a:r>
            <a:endParaRPr sz="2800">
              <a:latin typeface="Times New Roman"/>
              <a:cs typeface="Times New Roman"/>
            </a:endParaRPr>
          </a:p>
        </p:txBody>
      </p:sp>
      <p:sp>
        <p:nvSpPr>
          <p:cNvPr id="32" name="object 32"/>
          <p:cNvSpPr txBox="1"/>
          <p:nvPr/>
        </p:nvSpPr>
        <p:spPr>
          <a:xfrm>
            <a:off x="8210995" y="2060595"/>
            <a:ext cx="410209" cy="524510"/>
          </a:xfrm>
          <a:prstGeom prst="rect">
            <a:avLst/>
          </a:prstGeom>
        </p:spPr>
        <p:txBody>
          <a:bodyPr vert="horz" wrap="square" lIns="0" tIns="15875" rIns="0" bIns="0" rtlCol="0">
            <a:spAutoFit/>
          </a:bodyPr>
          <a:lstStyle/>
          <a:p>
            <a:pPr marL="12700">
              <a:lnSpc>
                <a:spcPct val="100000"/>
              </a:lnSpc>
              <a:spcBef>
                <a:spcPts val="125"/>
              </a:spcBef>
            </a:pPr>
            <a:r>
              <a:rPr sz="4875" i="1" spc="254" baseline="-13675" dirty="0">
                <a:solidFill>
                  <a:srgbClr val="009999"/>
                </a:solidFill>
                <a:latin typeface="Times New Roman"/>
                <a:cs typeface="Times New Roman"/>
              </a:rPr>
              <a:t>n</a:t>
            </a:r>
            <a:r>
              <a:rPr sz="2450" dirty="0">
                <a:solidFill>
                  <a:srgbClr val="009999"/>
                </a:solidFill>
                <a:latin typeface="Times New Roman"/>
                <a:cs typeface="Times New Roman"/>
              </a:rPr>
              <a:t>2</a:t>
            </a:r>
            <a:endParaRPr sz="2450">
              <a:latin typeface="Times New Roman"/>
              <a:cs typeface="Times New Roman"/>
            </a:endParaRPr>
          </a:p>
        </p:txBody>
      </p:sp>
      <p:sp>
        <p:nvSpPr>
          <p:cNvPr id="33" name="object 33"/>
          <p:cNvSpPr txBox="1"/>
          <p:nvPr/>
        </p:nvSpPr>
        <p:spPr>
          <a:xfrm>
            <a:off x="7746956" y="3126768"/>
            <a:ext cx="449580" cy="519430"/>
          </a:xfrm>
          <a:prstGeom prst="rect">
            <a:avLst/>
          </a:prstGeom>
        </p:spPr>
        <p:txBody>
          <a:bodyPr vert="horz" wrap="square" lIns="0" tIns="17145" rIns="0" bIns="0" rtlCol="0">
            <a:spAutoFit/>
          </a:bodyPr>
          <a:lstStyle/>
          <a:p>
            <a:pPr marL="12700">
              <a:lnSpc>
                <a:spcPct val="100000"/>
              </a:lnSpc>
              <a:spcBef>
                <a:spcPts val="135"/>
              </a:spcBef>
            </a:pPr>
            <a:r>
              <a:rPr sz="3200" spc="60" dirty="0">
                <a:solidFill>
                  <a:srgbClr val="009999"/>
                </a:solidFill>
                <a:latin typeface="Times New Roman"/>
                <a:cs typeface="Times New Roman"/>
              </a:rPr>
              <a:t>16</a:t>
            </a:r>
            <a:endParaRPr sz="3200">
              <a:latin typeface="Times New Roman"/>
              <a:cs typeface="Times New Roman"/>
            </a:endParaRPr>
          </a:p>
        </p:txBody>
      </p:sp>
      <p:sp>
        <p:nvSpPr>
          <p:cNvPr id="34" name="object 34"/>
          <p:cNvSpPr txBox="1"/>
          <p:nvPr/>
        </p:nvSpPr>
        <p:spPr>
          <a:xfrm>
            <a:off x="7785451" y="2702318"/>
            <a:ext cx="832485" cy="519430"/>
          </a:xfrm>
          <a:prstGeom prst="rect">
            <a:avLst/>
          </a:prstGeom>
        </p:spPr>
        <p:txBody>
          <a:bodyPr vert="horz" wrap="square" lIns="0" tIns="17145" rIns="0" bIns="0" rtlCol="0">
            <a:spAutoFit/>
          </a:bodyPr>
          <a:lstStyle/>
          <a:p>
            <a:pPr marL="12700">
              <a:lnSpc>
                <a:spcPct val="100000"/>
              </a:lnSpc>
              <a:spcBef>
                <a:spcPts val="135"/>
              </a:spcBef>
            </a:pPr>
            <a:r>
              <a:rPr sz="3200" u="sng" spc="-150" dirty="0">
                <a:solidFill>
                  <a:srgbClr val="009999"/>
                </a:solidFill>
                <a:uFill>
                  <a:solidFill>
                    <a:srgbClr val="009999"/>
                  </a:solidFill>
                </a:uFill>
                <a:latin typeface="Times New Roman"/>
                <a:cs typeface="Times New Roman"/>
              </a:rPr>
              <a:t> </a:t>
            </a:r>
            <a:r>
              <a:rPr sz="3200" u="sng" spc="5" dirty="0">
                <a:solidFill>
                  <a:srgbClr val="009999"/>
                </a:solidFill>
                <a:uFill>
                  <a:solidFill>
                    <a:srgbClr val="009999"/>
                  </a:solidFill>
                </a:uFill>
                <a:latin typeface="Times New Roman"/>
                <a:cs typeface="Times New Roman"/>
              </a:rPr>
              <a:t>5</a:t>
            </a:r>
            <a:r>
              <a:rPr sz="3200" spc="210" dirty="0">
                <a:solidFill>
                  <a:srgbClr val="009999"/>
                </a:solidFill>
                <a:latin typeface="Times New Roman"/>
                <a:cs typeface="Times New Roman"/>
              </a:rPr>
              <a:t> </a:t>
            </a:r>
            <a:r>
              <a:rPr sz="4800" i="1" spc="135" baseline="-23437" dirty="0">
                <a:solidFill>
                  <a:srgbClr val="009999"/>
                </a:solidFill>
                <a:latin typeface="Times New Roman"/>
                <a:cs typeface="Times New Roman"/>
              </a:rPr>
              <a:t>n</a:t>
            </a:r>
            <a:r>
              <a:rPr sz="3600" spc="135" baseline="-11574" dirty="0">
                <a:solidFill>
                  <a:srgbClr val="009999"/>
                </a:solidFill>
                <a:latin typeface="Times New Roman"/>
                <a:cs typeface="Times New Roman"/>
              </a:rPr>
              <a:t>2</a:t>
            </a:r>
            <a:endParaRPr sz="3600" baseline="-11574">
              <a:latin typeface="Times New Roman"/>
              <a:cs typeface="Times New Roman"/>
            </a:endParaRPr>
          </a:p>
        </p:txBody>
      </p:sp>
      <p:sp>
        <p:nvSpPr>
          <p:cNvPr id="35" name="object 35"/>
          <p:cNvSpPr/>
          <p:nvPr/>
        </p:nvSpPr>
        <p:spPr>
          <a:xfrm>
            <a:off x="3565525" y="2133600"/>
            <a:ext cx="485775" cy="523875"/>
          </a:xfrm>
          <a:custGeom>
            <a:avLst/>
            <a:gdLst/>
            <a:ahLst/>
            <a:cxnLst/>
            <a:rect l="l" t="t" r="r" b="b"/>
            <a:pathLst>
              <a:path w="485775" h="523875">
                <a:moveTo>
                  <a:pt x="0" y="523875"/>
                </a:moveTo>
                <a:lnTo>
                  <a:pt x="485775" y="523875"/>
                </a:lnTo>
                <a:lnTo>
                  <a:pt x="485775" y="0"/>
                </a:lnTo>
                <a:lnTo>
                  <a:pt x="0" y="0"/>
                </a:lnTo>
                <a:lnTo>
                  <a:pt x="0" y="523875"/>
                </a:lnTo>
                <a:close/>
              </a:path>
            </a:pathLst>
          </a:custGeom>
          <a:solidFill>
            <a:srgbClr val="FFFFFF"/>
          </a:solidFill>
        </p:spPr>
        <p:txBody>
          <a:bodyPr wrap="square" lIns="0" tIns="0" rIns="0" bIns="0" rtlCol="0"/>
          <a:lstStyle/>
          <a:p>
            <a:endParaRPr/>
          </a:p>
        </p:txBody>
      </p:sp>
      <p:sp>
        <p:nvSpPr>
          <p:cNvPr id="36" name="object 36"/>
          <p:cNvSpPr txBox="1"/>
          <p:nvPr/>
        </p:nvSpPr>
        <p:spPr>
          <a:xfrm>
            <a:off x="3647059" y="2048382"/>
            <a:ext cx="322580" cy="452120"/>
          </a:xfrm>
          <a:prstGeom prst="rect">
            <a:avLst/>
          </a:prstGeom>
        </p:spPr>
        <p:txBody>
          <a:bodyPr vert="horz" wrap="square" lIns="0" tIns="12065" rIns="0" bIns="0" rtlCol="0">
            <a:spAutoFit/>
          </a:bodyPr>
          <a:lstStyle/>
          <a:p>
            <a:pPr marL="12700">
              <a:lnSpc>
                <a:spcPct val="100000"/>
              </a:lnSpc>
              <a:spcBef>
                <a:spcPts val="95"/>
              </a:spcBef>
            </a:pPr>
            <a:r>
              <a:rPr sz="4200" i="1" baseline="-16865" dirty="0">
                <a:solidFill>
                  <a:srgbClr val="009999"/>
                </a:solidFill>
                <a:latin typeface="Times New Roman"/>
                <a:cs typeface="Times New Roman"/>
              </a:rPr>
              <a:t>n</a:t>
            </a:r>
            <a:r>
              <a:rPr sz="1850" spc="10" dirty="0">
                <a:solidFill>
                  <a:srgbClr val="009999"/>
                </a:solidFill>
                <a:latin typeface="Times New Roman"/>
                <a:cs typeface="Times New Roman"/>
              </a:rPr>
              <a:t>2</a:t>
            </a:r>
            <a:endParaRPr sz="1850">
              <a:latin typeface="Times New Roman"/>
              <a:cs typeface="Times New Roman"/>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0265" y="1553083"/>
            <a:ext cx="41910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Solve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/4) </a:t>
            </a:r>
            <a:r>
              <a:rPr sz="2400" dirty="0">
                <a:solidFill>
                  <a:srgbClr val="009999"/>
                </a:solidFill>
                <a:latin typeface="Times New Roman"/>
                <a:cs typeface="Times New Roman"/>
              </a:rPr>
              <a:t>+ </a:t>
            </a:r>
            <a:r>
              <a:rPr sz="2400" i="1" spc="-5" dirty="0">
                <a:solidFill>
                  <a:srgbClr val="009999"/>
                </a:solidFill>
                <a:latin typeface="Times New Roman"/>
                <a:cs typeface="Times New Roman"/>
              </a:rPr>
              <a:t>T</a:t>
            </a:r>
            <a:r>
              <a:rPr sz="2400" spc="-5" dirty="0">
                <a:solidFill>
                  <a:srgbClr val="009999"/>
                </a:solidFill>
                <a:latin typeface="Times New Roman"/>
                <a:cs typeface="Times New Roman"/>
              </a:rPr>
              <a:t>(</a:t>
            </a:r>
            <a:r>
              <a:rPr sz="2400" i="1" spc="-5" dirty="0">
                <a:solidFill>
                  <a:srgbClr val="009999"/>
                </a:solidFill>
                <a:latin typeface="Times New Roman"/>
                <a:cs typeface="Times New Roman"/>
              </a:rPr>
              <a:t>n/</a:t>
            </a:r>
            <a:r>
              <a:rPr sz="2400" spc="-5" dirty="0">
                <a:solidFill>
                  <a:srgbClr val="009999"/>
                </a:solidFill>
                <a:latin typeface="Times New Roman"/>
                <a:cs typeface="Times New Roman"/>
              </a:rPr>
              <a:t>2) </a:t>
            </a:r>
            <a:r>
              <a:rPr sz="2400" i="1" dirty="0">
                <a:solidFill>
                  <a:srgbClr val="009999"/>
                </a:solidFill>
                <a:latin typeface="Times New Roman"/>
                <a:cs typeface="Times New Roman"/>
              </a:rPr>
              <a:t>+</a:t>
            </a:r>
            <a:r>
              <a:rPr sz="2400" i="1" spc="-5" dirty="0">
                <a:solidFill>
                  <a:srgbClr val="009999"/>
                </a:solidFill>
                <a:latin typeface="Times New Roman"/>
                <a:cs typeface="Times New Roman"/>
              </a:rPr>
              <a:t> </a:t>
            </a:r>
            <a:r>
              <a:rPr sz="2400" i="1" dirty="0">
                <a:solidFill>
                  <a:srgbClr val="009999"/>
                </a:solidFill>
                <a:latin typeface="Times New Roman"/>
                <a:cs typeface="Times New Roman"/>
              </a:rPr>
              <a:t>n</a:t>
            </a:r>
            <a:r>
              <a:rPr sz="2400" baseline="24305" dirty="0">
                <a:solidFill>
                  <a:srgbClr val="009999"/>
                </a:solidFill>
                <a:latin typeface="Times New Roman"/>
                <a:cs typeface="Times New Roman"/>
              </a:rPr>
              <a:t>2</a:t>
            </a:r>
            <a:r>
              <a:rPr sz="2400" dirty="0">
                <a:latin typeface="Times New Roman"/>
                <a:cs typeface="Times New Roman"/>
              </a:rPr>
              <a:t>:</a:t>
            </a:r>
            <a:endParaRPr sz="2400">
              <a:latin typeface="Times New Roman"/>
              <a:cs typeface="Times New Roman"/>
            </a:endParaRPr>
          </a:p>
        </p:txBody>
      </p:sp>
      <p:sp>
        <p:nvSpPr>
          <p:cNvPr id="3" name="object 3"/>
          <p:cNvSpPr txBox="1">
            <a:spLocks noGrp="1"/>
          </p:cNvSpPr>
          <p:nvPr>
            <p:ph type="title"/>
          </p:nvPr>
        </p:nvSpPr>
        <p:spPr>
          <a:xfrm>
            <a:off x="383540" y="147269"/>
            <a:ext cx="6010910" cy="566821"/>
          </a:xfrm>
          <a:prstGeom prst="rect">
            <a:avLst/>
          </a:prstGeom>
        </p:spPr>
        <p:txBody>
          <a:bodyPr vert="horz" wrap="square" lIns="0" tIns="104139" rIns="0" bIns="0" rtlCol="0">
            <a:spAutoFit/>
          </a:bodyPr>
          <a:lstStyle/>
          <a:p>
            <a:pPr marL="12700" marR="5080">
              <a:lnSpc>
                <a:spcPts val="3600"/>
              </a:lnSpc>
              <a:spcBef>
                <a:spcPts val="819"/>
              </a:spcBef>
            </a:pPr>
            <a:r>
              <a:rPr spc="-140" dirty="0"/>
              <a:t>Solving </a:t>
            </a:r>
            <a:r>
              <a:rPr spc="-145" dirty="0"/>
              <a:t>recurrences </a:t>
            </a:r>
            <a:r>
              <a:rPr dirty="0"/>
              <a:t>:</a:t>
            </a:r>
            <a:r>
              <a:rPr spc="-615" dirty="0"/>
              <a:t> </a:t>
            </a:r>
            <a:r>
              <a:rPr spc="-145"/>
              <a:t>Recursion </a:t>
            </a:r>
            <a:r>
              <a:rPr spc="-120" smtClean="0"/>
              <a:t>tree</a:t>
            </a:r>
            <a:endParaRPr spc="-160" dirty="0"/>
          </a:p>
        </p:txBody>
      </p:sp>
      <p:sp>
        <p:nvSpPr>
          <p:cNvPr id="4" name="object 4"/>
          <p:cNvSpPr/>
          <p:nvPr/>
        </p:nvSpPr>
        <p:spPr>
          <a:xfrm>
            <a:off x="2286000" y="2514600"/>
            <a:ext cx="1524000" cy="685800"/>
          </a:xfrm>
          <a:custGeom>
            <a:avLst/>
            <a:gdLst/>
            <a:ahLst/>
            <a:cxnLst/>
            <a:rect l="l" t="t" r="r" b="b"/>
            <a:pathLst>
              <a:path w="1524000" h="685800">
                <a:moveTo>
                  <a:pt x="1524000" y="0"/>
                </a:moveTo>
                <a:lnTo>
                  <a:pt x="0" y="685800"/>
                </a:lnTo>
              </a:path>
            </a:pathLst>
          </a:custGeom>
          <a:ln w="19050">
            <a:solidFill>
              <a:srgbClr val="000000"/>
            </a:solidFill>
          </a:ln>
        </p:spPr>
        <p:txBody>
          <a:bodyPr wrap="square" lIns="0" tIns="0" rIns="0" bIns="0" rtlCol="0"/>
          <a:lstStyle/>
          <a:p>
            <a:endParaRPr/>
          </a:p>
        </p:txBody>
      </p:sp>
      <p:sp>
        <p:nvSpPr>
          <p:cNvPr id="5" name="object 5"/>
          <p:cNvSpPr/>
          <p:nvPr/>
        </p:nvSpPr>
        <p:spPr>
          <a:xfrm>
            <a:off x="3810000" y="2514600"/>
            <a:ext cx="1676400" cy="685800"/>
          </a:xfrm>
          <a:custGeom>
            <a:avLst/>
            <a:gdLst/>
            <a:ahLst/>
            <a:cxnLst/>
            <a:rect l="l" t="t" r="r" b="b"/>
            <a:pathLst>
              <a:path w="1676400" h="685800">
                <a:moveTo>
                  <a:pt x="0" y="0"/>
                </a:moveTo>
                <a:lnTo>
                  <a:pt x="1676400" y="685800"/>
                </a:lnTo>
              </a:path>
            </a:pathLst>
          </a:custGeom>
          <a:ln w="19050">
            <a:solidFill>
              <a:srgbClr val="000000"/>
            </a:solidFill>
          </a:ln>
        </p:spPr>
        <p:txBody>
          <a:bodyPr wrap="square" lIns="0" tIns="0" rIns="0" bIns="0" rtlCol="0"/>
          <a:lstStyle/>
          <a:p>
            <a:endParaRPr/>
          </a:p>
        </p:txBody>
      </p:sp>
      <p:sp>
        <p:nvSpPr>
          <p:cNvPr id="6" name="object 6"/>
          <p:cNvSpPr/>
          <p:nvPr/>
        </p:nvSpPr>
        <p:spPr>
          <a:xfrm>
            <a:off x="5029200" y="2438400"/>
            <a:ext cx="2971800" cy="0"/>
          </a:xfrm>
          <a:custGeom>
            <a:avLst/>
            <a:gdLst/>
            <a:ahLst/>
            <a:cxnLst/>
            <a:rect l="l" t="t" r="r" b="b"/>
            <a:pathLst>
              <a:path w="2971800">
                <a:moveTo>
                  <a:pt x="0" y="0"/>
                </a:moveTo>
                <a:lnTo>
                  <a:pt x="2971800" y="0"/>
                </a:lnTo>
              </a:path>
            </a:pathLst>
          </a:custGeom>
          <a:ln w="9525">
            <a:solidFill>
              <a:srgbClr val="C0504D"/>
            </a:solidFill>
            <a:prstDash val="sysDash"/>
          </a:ln>
        </p:spPr>
        <p:txBody>
          <a:bodyPr wrap="square" lIns="0" tIns="0" rIns="0" bIns="0" rtlCol="0"/>
          <a:lstStyle/>
          <a:p>
            <a:endParaRPr/>
          </a:p>
        </p:txBody>
      </p:sp>
      <p:sp>
        <p:nvSpPr>
          <p:cNvPr id="7" name="object 7"/>
          <p:cNvSpPr/>
          <p:nvPr/>
        </p:nvSpPr>
        <p:spPr>
          <a:xfrm>
            <a:off x="958850" y="4038600"/>
            <a:ext cx="533400" cy="1447800"/>
          </a:xfrm>
          <a:custGeom>
            <a:avLst/>
            <a:gdLst/>
            <a:ahLst/>
            <a:cxnLst/>
            <a:rect l="l" t="t" r="r" b="b"/>
            <a:pathLst>
              <a:path w="533400" h="1447800">
                <a:moveTo>
                  <a:pt x="533400" y="0"/>
                </a:moveTo>
                <a:lnTo>
                  <a:pt x="0" y="1447800"/>
                </a:lnTo>
              </a:path>
            </a:pathLst>
          </a:custGeom>
          <a:ln w="19050">
            <a:solidFill>
              <a:srgbClr val="000000"/>
            </a:solidFill>
          </a:ln>
        </p:spPr>
        <p:txBody>
          <a:bodyPr wrap="square" lIns="0" tIns="0" rIns="0" bIns="0" rtlCol="0"/>
          <a:lstStyle/>
          <a:p>
            <a:endParaRPr/>
          </a:p>
        </p:txBody>
      </p:sp>
      <p:sp>
        <p:nvSpPr>
          <p:cNvPr id="8" name="object 8"/>
          <p:cNvSpPr/>
          <p:nvPr/>
        </p:nvSpPr>
        <p:spPr>
          <a:xfrm>
            <a:off x="1492250" y="3200400"/>
            <a:ext cx="838200" cy="838200"/>
          </a:xfrm>
          <a:custGeom>
            <a:avLst/>
            <a:gdLst/>
            <a:ahLst/>
            <a:cxnLst/>
            <a:rect l="l" t="t" r="r" b="b"/>
            <a:pathLst>
              <a:path w="838200" h="838200">
                <a:moveTo>
                  <a:pt x="838200" y="0"/>
                </a:moveTo>
                <a:lnTo>
                  <a:pt x="0" y="838200"/>
                </a:lnTo>
              </a:path>
            </a:pathLst>
          </a:custGeom>
          <a:ln w="19050">
            <a:solidFill>
              <a:srgbClr val="000000"/>
            </a:solidFill>
          </a:ln>
        </p:spPr>
        <p:txBody>
          <a:bodyPr wrap="square" lIns="0" tIns="0" rIns="0" bIns="0" rtlCol="0"/>
          <a:lstStyle/>
          <a:p>
            <a:endParaRPr/>
          </a:p>
        </p:txBody>
      </p:sp>
      <p:sp>
        <p:nvSpPr>
          <p:cNvPr id="9" name="object 9"/>
          <p:cNvSpPr/>
          <p:nvPr/>
        </p:nvSpPr>
        <p:spPr>
          <a:xfrm>
            <a:off x="4616450" y="3200400"/>
            <a:ext cx="838200" cy="838200"/>
          </a:xfrm>
          <a:custGeom>
            <a:avLst/>
            <a:gdLst/>
            <a:ahLst/>
            <a:cxnLst/>
            <a:rect l="l" t="t" r="r" b="b"/>
            <a:pathLst>
              <a:path w="838200" h="838200">
                <a:moveTo>
                  <a:pt x="838200" y="0"/>
                </a:moveTo>
                <a:lnTo>
                  <a:pt x="0" y="838200"/>
                </a:lnTo>
              </a:path>
            </a:pathLst>
          </a:custGeom>
          <a:ln w="19050">
            <a:solidFill>
              <a:srgbClr val="000000"/>
            </a:solidFill>
          </a:ln>
        </p:spPr>
        <p:txBody>
          <a:bodyPr wrap="square" lIns="0" tIns="0" rIns="0" bIns="0" rtlCol="0"/>
          <a:lstStyle/>
          <a:p>
            <a:endParaRPr/>
          </a:p>
        </p:txBody>
      </p:sp>
      <p:sp>
        <p:nvSpPr>
          <p:cNvPr id="10" name="object 10"/>
          <p:cNvSpPr/>
          <p:nvPr/>
        </p:nvSpPr>
        <p:spPr>
          <a:xfrm>
            <a:off x="5454650" y="3200400"/>
            <a:ext cx="914400" cy="838200"/>
          </a:xfrm>
          <a:custGeom>
            <a:avLst/>
            <a:gdLst/>
            <a:ahLst/>
            <a:cxnLst/>
            <a:rect l="l" t="t" r="r" b="b"/>
            <a:pathLst>
              <a:path w="914400" h="838200">
                <a:moveTo>
                  <a:pt x="0" y="0"/>
                </a:moveTo>
                <a:lnTo>
                  <a:pt x="914400" y="838200"/>
                </a:lnTo>
              </a:path>
            </a:pathLst>
          </a:custGeom>
          <a:ln w="19050">
            <a:solidFill>
              <a:srgbClr val="000000"/>
            </a:solidFill>
          </a:ln>
        </p:spPr>
        <p:txBody>
          <a:bodyPr wrap="square" lIns="0" tIns="0" rIns="0" bIns="0" rtlCol="0"/>
          <a:lstStyle/>
          <a:p>
            <a:endParaRPr/>
          </a:p>
        </p:txBody>
      </p:sp>
      <p:sp>
        <p:nvSpPr>
          <p:cNvPr id="11" name="object 11"/>
          <p:cNvSpPr/>
          <p:nvPr/>
        </p:nvSpPr>
        <p:spPr>
          <a:xfrm>
            <a:off x="2330450" y="3200400"/>
            <a:ext cx="914400" cy="838200"/>
          </a:xfrm>
          <a:custGeom>
            <a:avLst/>
            <a:gdLst/>
            <a:ahLst/>
            <a:cxnLst/>
            <a:rect l="l" t="t" r="r" b="b"/>
            <a:pathLst>
              <a:path w="914400" h="838200">
                <a:moveTo>
                  <a:pt x="0" y="0"/>
                </a:moveTo>
                <a:lnTo>
                  <a:pt x="914400" y="838200"/>
                </a:lnTo>
              </a:path>
            </a:pathLst>
          </a:custGeom>
          <a:ln w="19050">
            <a:solidFill>
              <a:srgbClr val="000000"/>
            </a:solidFill>
          </a:ln>
        </p:spPr>
        <p:txBody>
          <a:bodyPr wrap="square" lIns="0" tIns="0" rIns="0" bIns="0" rtlCol="0"/>
          <a:lstStyle/>
          <a:p>
            <a:endParaRPr/>
          </a:p>
        </p:txBody>
      </p:sp>
      <p:sp>
        <p:nvSpPr>
          <p:cNvPr id="12" name="object 12"/>
          <p:cNvSpPr/>
          <p:nvPr/>
        </p:nvSpPr>
        <p:spPr>
          <a:xfrm>
            <a:off x="815975" y="3733800"/>
            <a:ext cx="1183005" cy="523875"/>
          </a:xfrm>
          <a:custGeom>
            <a:avLst/>
            <a:gdLst/>
            <a:ahLst/>
            <a:cxnLst/>
            <a:rect l="l" t="t" r="r" b="b"/>
            <a:pathLst>
              <a:path w="1183005" h="523875">
                <a:moveTo>
                  <a:pt x="0" y="523875"/>
                </a:moveTo>
                <a:lnTo>
                  <a:pt x="1182687" y="523875"/>
                </a:lnTo>
                <a:lnTo>
                  <a:pt x="1182687" y="0"/>
                </a:lnTo>
                <a:lnTo>
                  <a:pt x="0" y="0"/>
                </a:lnTo>
                <a:lnTo>
                  <a:pt x="0" y="523875"/>
                </a:lnTo>
                <a:close/>
              </a:path>
            </a:pathLst>
          </a:custGeom>
          <a:solidFill>
            <a:srgbClr val="FFFFFF"/>
          </a:solidFill>
        </p:spPr>
        <p:txBody>
          <a:bodyPr wrap="square" lIns="0" tIns="0" rIns="0" bIns="0" rtlCol="0"/>
          <a:lstStyle/>
          <a:p>
            <a:endParaRPr/>
          </a:p>
        </p:txBody>
      </p:sp>
      <p:sp>
        <p:nvSpPr>
          <p:cNvPr id="13" name="object 13"/>
          <p:cNvSpPr txBox="1"/>
          <p:nvPr/>
        </p:nvSpPr>
        <p:spPr>
          <a:xfrm>
            <a:off x="898347" y="3755516"/>
            <a:ext cx="101663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9999"/>
                </a:solidFill>
                <a:latin typeface="Times New Roman"/>
                <a:cs typeface="Times New Roman"/>
              </a:rPr>
              <a:t>(</a:t>
            </a:r>
            <a:r>
              <a:rPr sz="2800" i="1" dirty="0">
                <a:solidFill>
                  <a:srgbClr val="009999"/>
                </a:solidFill>
                <a:latin typeface="Times New Roman"/>
                <a:cs typeface="Times New Roman"/>
              </a:rPr>
              <a:t>n</a:t>
            </a:r>
            <a:r>
              <a:rPr sz="2800" dirty="0">
                <a:solidFill>
                  <a:srgbClr val="009999"/>
                </a:solidFill>
                <a:latin typeface="Times New Roman"/>
                <a:cs typeface="Times New Roman"/>
              </a:rPr>
              <a:t>/16)</a:t>
            </a:r>
            <a:r>
              <a:rPr sz="2775" baseline="25525" dirty="0">
                <a:solidFill>
                  <a:srgbClr val="009999"/>
                </a:solidFill>
                <a:latin typeface="Times New Roman"/>
                <a:cs typeface="Times New Roman"/>
              </a:rPr>
              <a:t>2</a:t>
            </a:r>
            <a:endParaRPr sz="2775" baseline="25525">
              <a:latin typeface="Times New Roman"/>
              <a:cs typeface="Times New Roman"/>
            </a:endParaRPr>
          </a:p>
        </p:txBody>
      </p:sp>
      <p:sp>
        <p:nvSpPr>
          <p:cNvPr id="14" name="object 14"/>
          <p:cNvSpPr/>
          <p:nvPr/>
        </p:nvSpPr>
        <p:spPr>
          <a:xfrm>
            <a:off x="2552700" y="3733800"/>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15" name="object 15"/>
          <p:cNvSpPr txBox="1"/>
          <p:nvPr/>
        </p:nvSpPr>
        <p:spPr>
          <a:xfrm>
            <a:off x="2636901" y="3755516"/>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8</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16" name="object 16"/>
          <p:cNvSpPr/>
          <p:nvPr/>
        </p:nvSpPr>
        <p:spPr>
          <a:xfrm>
            <a:off x="4103751" y="3732276"/>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17" name="object 17"/>
          <p:cNvSpPr txBox="1"/>
          <p:nvPr/>
        </p:nvSpPr>
        <p:spPr>
          <a:xfrm>
            <a:off x="4188333" y="3753992"/>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8)</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18" name="object 18"/>
          <p:cNvSpPr/>
          <p:nvPr/>
        </p:nvSpPr>
        <p:spPr>
          <a:xfrm>
            <a:off x="5754751" y="3732276"/>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19" name="object 19"/>
          <p:cNvSpPr/>
          <p:nvPr/>
        </p:nvSpPr>
        <p:spPr>
          <a:xfrm>
            <a:off x="1743075" y="2911475"/>
            <a:ext cx="1005205" cy="523875"/>
          </a:xfrm>
          <a:custGeom>
            <a:avLst/>
            <a:gdLst/>
            <a:ahLst/>
            <a:cxnLst/>
            <a:rect l="l" t="t" r="r" b="b"/>
            <a:pathLst>
              <a:path w="1005205"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20" name="object 20"/>
          <p:cNvSpPr txBox="1"/>
          <p:nvPr/>
        </p:nvSpPr>
        <p:spPr>
          <a:xfrm>
            <a:off x="1827022" y="2932887"/>
            <a:ext cx="83883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9999"/>
                </a:solidFill>
                <a:latin typeface="Times New Roman"/>
                <a:cs typeface="Times New Roman"/>
              </a:rPr>
              <a:t>(</a:t>
            </a:r>
            <a:r>
              <a:rPr sz="2800" i="1" spc="-5" dirty="0">
                <a:solidFill>
                  <a:srgbClr val="009999"/>
                </a:solidFill>
                <a:latin typeface="Times New Roman"/>
                <a:cs typeface="Times New Roman"/>
              </a:rPr>
              <a:t>n</a:t>
            </a:r>
            <a:r>
              <a:rPr sz="2800" spc="-5" dirty="0">
                <a:solidFill>
                  <a:srgbClr val="009999"/>
                </a:solidFill>
                <a:latin typeface="Times New Roman"/>
                <a:cs typeface="Times New Roman"/>
              </a:rPr>
              <a:t>/</a:t>
            </a:r>
            <a:r>
              <a:rPr sz="2800" dirty="0">
                <a:solidFill>
                  <a:srgbClr val="009999"/>
                </a:solidFill>
                <a:latin typeface="Times New Roman"/>
                <a:cs typeface="Times New Roman"/>
              </a:rPr>
              <a:t>4</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sp>
        <p:nvSpPr>
          <p:cNvPr id="21" name="object 21"/>
          <p:cNvSpPr/>
          <p:nvPr/>
        </p:nvSpPr>
        <p:spPr>
          <a:xfrm>
            <a:off x="657225" y="5181600"/>
            <a:ext cx="863600" cy="523875"/>
          </a:xfrm>
          <a:custGeom>
            <a:avLst/>
            <a:gdLst/>
            <a:ahLst/>
            <a:cxnLst/>
            <a:rect l="l" t="t" r="r" b="b"/>
            <a:pathLst>
              <a:path w="863600" h="523875">
                <a:moveTo>
                  <a:pt x="0" y="523875"/>
                </a:moveTo>
                <a:lnTo>
                  <a:pt x="863600" y="523875"/>
                </a:lnTo>
                <a:lnTo>
                  <a:pt x="863600" y="0"/>
                </a:lnTo>
                <a:lnTo>
                  <a:pt x="0" y="0"/>
                </a:lnTo>
                <a:lnTo>
                  <a:pt x="0" y="523875"/>
                </a:lnTo>
                <a:close/>
              </a:path>
            </a:pathLst>
          </a:custGeom>
          <a:solidFill>
            <a:srgbClr val="FFFFFF"/>
          </a:solidFill>
        </p:spPr>
        <p:txBody>
          <a:bodyPr wrap="square" lIns="0" tIns="0" rIns="0" bIns="0" rtlCol="0"/>
          <a:lstStyle/>
          <a:p>
            <a:endParaRPr/>
          </a:p>
        </p:txBody>
      </p:sp>
      <p:sp>
        <p:nvSpPr>
          <p:cNvPr id="22" name="object 22"/>
          <p:cNvSpPr txBox="1"/>
          <p:nvPr/>
        </p:nvSpPr>
        <p:spPr>
          <a:xfrm>
            <a:off x="739851" y="5203393"/>
            <a:ext cx="69659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O(1)</a:t>
            </a:r>
            <a:endParaRPr sz="2800">
              <a:latin typeface="Times New Roman"/>
              <a:cs typeface="Times New Roman"/>
            </a:endParaRPr>
          </a:p>
        </p:txBody>
      </p:sp>
      <p:sp>
        <p:nvSpPr>
          <p:cNvPr id="23" name="object 23"/>
          <p:cNvSpPr/>
          <p:nvPr/>
        </p:nvSpPr>
        <p:spPr>
          <a:xfrm>
            <a:off x="789711" y="4371975"/>
            <a:ext cx="673735" cy="685800"/>
          </a:xfrm>
          <a:custGeom>
            <a:avLst/>
            <a:gdLst/>
            <a:ahLst/>
            <a:cxnLst/>
            <a:rect l="l" t="t" r="r" b="b"/>
            <a:pathLst>
              <a:path w="673735" h="685800">
                <a:moveTo>
                  <a:pt x="180746" y="0"/>
                </a:moveTo>
                <a:lnTo>
                  <a:pt x="0" y="511937"/>
                </a:lnTo>
                <a:lnTo>
                  <a:pt x="492480" y="685800"/>
                </a:lnTo>
                <a:lnTo>
                  <a:pt x="673201" y="173862"/>
                </a:lnTo>
                <a:lnTo>
                  <a:pt x="180746" y="0"/>
                </a:lnTo>
                <a:close/>
              </a:path>
            </a:pathLst>
          </a:custGeom>
          <a:solidFill>
            <a:srgbClr val="FFFFFF"/>
          </a:solidFill>
        </p:spPr>
        <p:txBody>
          <a:bodyPr wrap="square" lIns="0" tIns="0" rIns="0" bIns="0" rtlCol="0"/>
          <a:lstStyle/>
          <a:p>
            <a:endParaRPr/>
          </a:p>
        </p:txBody>
      </p:sp>
      <p:sp>
        <p:nvSpPr>
          <p:cNvPr id="24" name="object 24"/>
          <p:cNvSpPr/>
          <p:nvPr/>
        </p:nvSpPr>
        <p:spPr>
          <a:xfrm>
            <a:off x="1173518" y="4621276"/>
            <a:ext cx="118745" cy="263525"/>
          </a:xfrm>
          <a:custGeom>
            <a:avLst/>
            <a:gdLst/>
            <a:ahLst/>
            <a:cxnLst/>
            <a:rect l="l" t="t" r="r" b="b"/>
            <a:pathLst>
              <a:path w="118744" h="263525">
                <a:moveTo>
                  <a:pt x="21310" y="223266"/>
                </a:moveTo>
                <a:lnTo>
                  <a:pt x="16421" y="223519"/>
                </a:lnTo>
                <a:lnTo>
                  <a:pt x="11645" y="225806"/>
                </a:lnTo>
                <a:lnTo>
                  <a:pt x="6870" y="227965"/>
                </a:lnTo>
                <a:lnTo>
                  <a:pt x="3581" y="231648"/>
                </a:lnTo>
                <a:lnTo>
                  <a:pt x="1765" y="236855"/>
                </a:lnTo>
                <a:lnTo>
                  <a:pt x="0" y="241807"/>
                </a:lnTo>
                <a:lnTo>
                  <a:pt x="228" y="246761"/>
                </a:lnTo>
                <a:lnTo>
                  <a:pt x="2463" y="251460"/>
                </a:lnTo>
                <a:lnTo>
                  <a:pt x="4711" y="256286"/>
                </a:lnTo>
                <a:lnTo>
                  <a:pt x="8381" y="259587"/>
                </a:lnTo>
                <a:lnTo>
                  <a:pt x="18516" y="263144"/>
                </a:lnTo>
                <a:lnTo>
                  <a:pt x="23431" y="262890"/>
                </a:lnTo>
                <a:lnTo>
                  <a:pt x="33007" y="258318"/>
                </a:lnTo>
                <a:lnTo>
                  <a:pt x="36296" y="254635"/>
                </a:lnTo>
                <a:lnTo>
                  <a:pt x="38061" y="249681"/>
                </a:lnTo>
                <a:lnTo>
                  <a:pt x="39839" y="244601"/>
                </a:lnTo>
                <a:lnTo>
                  <a:pt x="39573" y="239649"/>
                </a:lnTo>
                <a:lnTo>
                  <a:pt x="37287" y="234950"/>
                </a:lnTo>
                <a:lnTo>
                  <a:pt x="34988" y="230124"/>
                </a:lnTo>
                <a:lnTo>
                  <a:pt x="31330" y="226822"/>
                </a:lnTo>
                <a:lnTo>
                  <a:pt x="21310" y="223266"/>
                </a:lnTo>
                <a:close/>
              </a:path>
              <a:path w="118744" h="263525">
                <a:moveTo>
                  <a:pt x="60731" y="111632"/>
                </a:moveTo>
                <a:lnTo>
                  <a:pt x="39420" y="130175"/>
                </a:lnTo>
                <a:lnTo>
                  <a:pt x="39662" y="135000"/>
                </a:lnTo>
                <a:lnTo>
                  <a:pt x="44132" y="144653"/>
                </a:lnTo>
                <a:lnTo>
                  <a:pt x="47815" y="147828"/>
                </a:lnTo>
                <a:lnTo>
                  <a:pt x="52933" y="149732"/>
                </a:lnTo>
                <a:lnTo>
                  <a:pt x="57950" y="151511"/>
                </a:lnTo>
                <a:lnTo>
                  <a:pt x="62852" y="151256"/>
                </a:lnTo>
                <a:lnTo>
                  <a:pt x="72440" y="146685"/>
                </a:lnTo>
                <a:lnTo>
                  <a:pt x="75717" y="143001"/>
                </a:lnTo>
                <a:lnTo>
                  <a:pt x="77495" y="137922"/>
                </a:lnTo>
                <a:lnTo>
                  <a:pt x="79260" y="132969"/>
                </a:lnTo>
                <a:lnTo>
                  <a:pt x="78993" y="128016"/>
                </a:lnTo>
                <a:lnTo>
                  <a:pt x="76707" y="123190"/>
                </a:lnTo>
                <a:lnTo>
                  <a:pt x="74422" y="118491"/>
                </a:lnTo>
                <a:lnTo>
                  <a:pt x="70764" y="115188"/>
                </a:lnTo>
                <a:lnTo>
                  <a:pt x="60731" y="111632"/>
                </a:lnTo>
                <a:close/>
              </a:path>
              <a:path w="118744" h="263525">
                <a:moveTo>
                  <a:pt x="100164" y="0"/>
                </a:moveTo>
                <a:lnTo>
                  <a:pt x="95262" y="254"/>
                </a:lnTo>
                <a:lnTo>
                  <a:pt x="85674" y="4825"/>
                </a:lnTo>
                <a:lnTo>
                  <a:pt x="82384" y="8509"/>
                </a:lnTo>
                <a:lnTo>
                  <a:pt x="78816" y="18542"/>
                </a:lnTo>
                <a:lnTo>
                  <a:pt x="79032" y="23494"/>
                </a:lnTo>
                <a:lnTo>
                  <a:pt x="81292" y="28193"/>
                </a:lnTo>
                <a:lnTo>
                  <a:pt x="83553" y="33019"/>
                </a:lnTo>
                <a:lnTo>
                  <a:pt x="87236" y="36194"/>
                </a:lnTo>
                <a:lnTo>
                  <a:pt x="97370" y="39750"/>
                </a:lnTo>
                <a:lnTo>
                  <a:pt x="102323" y="39497"/>
                </a:lnTo>
                <a:lnTo>
                  <a:pt x="107022" y="37211"/>
                </a:lnTo>
                <a:lnTo>
                  <a:pt x="111848" y="34925"/>
                </a:lnTo>
                <a:lnTo>
                  <a:pt x="115150" y="31242"/>
                </a:lnTo>
                <a:lnTo>
                  <a:pt x="118706" y="21336"/>
                </a:lnTo>
                <a:lnTo>
                  <a:pt x="118452" y="16382"/>
                </a:lnTo>
                <a:lnTo>
                  <a:pt x="113880" y="6731"/>
                </a:lnTo>
                <a:lnTo>
                  <a:pt x="110197" y="3556"/>
                </a:lnTo>
                <a:lnTo>
                  <a:pt x="100164" y="0"/>
                </a:lnTo>
                <a:close/>
              </a:path>
            </a:pathLst>
          </a:custGeom>
          <a:solidFill>
            <a:srgbClr val="000000"/>
          </a:solidFill>
        </p:spPr>
        <p:txBody>
          <a:bodyPr wrap="square" lIns="0" tIns="0" rIns="0" bIns="0" rtlCol="0"/>
          <a:lstStyle/>
          <a:p>
            <a:endParaRPr/>
          </a:p>
        </p:txBody>
      </p:sp>
      <p:sp>
        <p:nvSpPr>
          <p:cNvPr id="25" name="object 25"/>
          <p:cNvSpPr/>
          <p:nvPr/>
        </p:nvSpPr>
        <p:spPr>
          <a:xfrm>
            <a:off x="5969063" y="3200400"/>
            <a:ext cx="1651000" cy="0"/>
          </a:xfrm>
          <a:custGeom>
            <a:avLst/>
            <a:gdLst/>
            <a:ahLst/>
            <a:cxnLst/>
            <a:rect l="l" t="t" r="r" b="b"/>
            <a:pathLst>
              <a:path w="1651000">
                <a:moveTo>
                  <a:pt x="0" y="0"/>
                </a:moveTo>
                <a:lnTo>
                  <a:pt x="1650936" y="0"/>
                </a:lnTo>
              </a:path>
            </a:pathLst>
          </a:custGeom>
          <a:ln w="9525">
            <a:solidFill>
              <a:srgbClr val="C0504D"/>
            </a:solidFill>
            <a:prstDash val="sysDash"/>
          </a:ln>
        </p:spPr>
        <p:txBody>
          <a:bodyPr wrap="square" lIns="0" tIns="0" rIns="0" bIns="0" rtlCol="0"/>
          <a:lstStyle/>
          <a:p>
            <a:endParaRPr/>
          </a:p>
        </p:txBody>
      </p:sp>
      <p:sp>
        <p:nvSpPr>
          <p:cNvPr id="26" name="object 26"/>
          <p:cNvSpPr/>
          <p:nvPr/>
        </p:nvSpPr>
        <p:spPr>
          <a:xfrm>
            <a:off x="4051300" y="2438400"/>
            <a:ext cx="4025900" cy="0"/>
          </a:xfrm>
          <a:custGeom>
            <a:avLst/>
            <a:gdLst/>
            <a:ahLst/>
            <a:cxnLst/>
            <a:rect l="l" t="t" r="r" b="b"/>
            <a:pathLst>
              <a:path w="4025900">
                <a:moveTo>
                  <a:pt x="0" y="0"/>
                </a:moveTo>
                <a:lnTo>
                  <a:pt x="4025900" y="0"/>
                </a:lnTo>
              </a:path>
            </a:pathLst>
          </a:custGeom>
          <a:ln w="9525">
            <a:solidFill>
              <a:srgbClr val="C0504D"/>
            </a:solidFill>
            <a:prstDash val="sysDash"/>
          </a:ln>
        </p:spPr>
        <p:txBody>
          <a:bodyPr wrap="square" lIns="0" tIns="0" rIns="0" bIns="0" rtlCol="0"/>
          <a:lstStyle/>
          <a:p>
            <a:endParaRPr/>
          </a:p>
        </p:txBody>
      </p:sp>
      <p:sp>
        <p:nvSpPr>
          <p:cNvPr id="27" name="object 27"/>
          <p:cNvSpPr txBox="1"/>
          <p:nvPr/>
        </p:nvSpPr>
        <p:spPr>
          <a:xfrm>
            <a:off x="7746856" y="3126983"/>
            <a:ext cx="449580" cy="519430"/>
          </a:xfrm>
          <a:prstGeom prst="rect">
            <a:avLst/>
          </a:prstGeom>
        </p:spPr>
        <p:txBody>
          <a:bodyPr vert="horz" wrap="square" lIns="0" tIns="17780" rIns="0" bIns="0" rtlCol="0">
            <a:spAutoFit/>
          </a:bodyPr>
          <a:lstStyle/>
          <a:p>
            <a:pPr marL="12700">
              <a:lnSpc>
                <a:spcPct val="100000"/>
              </a:lnSpc>
              <a:spcBef>
                <a:spcPts val="140"/>
              </a:spcBef>
            </a:pPr>
            <a:r>
              <a:rPr sz="3200" spc="60" dirty="0">
                <a:solidFill>
                  <a:srgbClr val="009999"/>
                </a:solidFill>
                <a:latin typeface="Times New Roman"/>
                <a:cs typeface="Times New Roman"/>
              </a:rPr>
              <a:t>16</a:t>
            </a:r>
            <a:endParaRPr sz="3200">
              <a:latin typeface="Times New Roman"/>
              <a:cs typeface="Times New Roman"/>
            </a:endParaRPr>
          </a:p>
        </p:txBody>
      </p:sp>
      <p:sp>
        <p:nvSpPr>
          <p:cNvPr id="28" name="object 28"/>
          <p:cNvSpPr txBox="1"/>
          <p:nvPr/>
        </p:nvSpPr>
        <p:spPr>
          <a:xfrm>
            <a:off x="7785386" y="2702424"/>
            <a:ext cx="832485" cy="519430"/>
          </a:xfrm>
          <a:prstGeom prst="rect">
            <a:avLst/>
          </a:prstGeom>
        </p:spPr>
        <p:txBody>
          <a:bodyPr vert="horz" wrap="square" lIns="0" tIns="17780" rIns="0" bIns="0" rtlCol="0">
            <a:spAutoFit/>
          </a:bodyPr>
          <a:lstStyle/>
          <a:p>
            <a:pPr marL="12700">
              <a:lnSpc>
                <a:spcPct val="100000"/>
              </a:lnSpc>
              <a:spcBef>
                <a:spcPts val="140"/>
              </a:spcBef>
            </a:pPr>
            <a:r>
              <a:rPr sz="3200" u="sng" spc="-150" dirty="0">
                <a:solidFill>
                  <a:srgbClr val="009999"/>
                </a:solidFill>
                <a:uFill>
                  <a:solidFill>
                    <a:srgbClr val="009999"/>
                  </a:solidFill>
                </a:uFill>
                <a:latin typeface="Times New Roman"/>
                <a:cs typeface="Times New Roman"/>
              </a:rPr>
              <a:t> </a:t>
            </a:r>
            <a:r>
              <a:rPr sz="3200" u="sng" spc="5" dirty="0">
                <a:solidFill>
                  <a:srgbClr val="009999"/>
                </a:solidFill>
                <a:uFill>
                  <a:solidFill>
                    <a:srgbClr val="009999"/>
                  </a:solidFill>
                </a:uFill>
                <a:latin typeface="Times New Roman"/>
                <a:cs typeface="Times New Roman"/>
              </a:rPr>
              <a:t>5</a:t>
            </a:r>
            <a:r>
              <a:rPr sz="3200" spc="210" dirty="0">
                <a:solidFill>
                  <a:srgbClr val="009999"/>
                </a:solidFill>
                <a:latin typeface="Times New Roman"/>
                <a:cs typeface="Times New Roman"/>
              </a:rPr>
              <a:t> </a:t>
            </a:r>
            <a:r>
              <a:rPr sz="4800" i="1" spc="135" baseline="-23437" dirty="0">
                <a:solidFill>
                  <a:srgbClr val="009999"/>
                </a:solidFill>
                <a:latin typeface="Times New Roman"/>
                <a:cs typeface="Times New Roman"/>
              </a:rPr>
              <a:t>n</a:t>
            </a:r>
            <a:r>
              <a:rPr sz="3600" spc="135" baseline="-11574" dirty="0">
                <a:solidFill>
                  <a:srgbClr val="009999"/>
                </a:solidFill>
                <a:latin typeface="Times New Roman"/>
                <a:cs typeface="Times New Roman"/>
              </a:rPr>
              <a:t>2</a:t>
            </a:r>
            <a:endParaRPr sz="3600" baseline="-11574">
              <a:latin typeface="Times New Roman"/>
              <a:cs typeface="Times New Roman"/>
            </a:endParaRPr>
          </a:p>
        </p:txBody>
      </p:sp>
      <p:sp>
        <p:nvSpPr>
          <p:cNvPr id="29" name="object 29"/>
          <p:cNvSpPr txBox="1"/>
          <p:nvPr/>
        </p:nvSpPr>
        <p:spPr>
          <a:xfrm>
            <a:off x="8211025" y="2060469"/>
            <a:ext cx="410845" cy="525145"/>
          </a:xfrm>
          <a:prstGeom prst="rect">
            <a:avLst/>
          </a:prstGeom>
        </p:spPr>
        <p:txBody>
          <a:bodyPr vert="horz" wrap="square" lIns="0" tIns="15875" rIns="0" bIns="0" rtlCol="0">
            <a:spAutoFit/>
          </a:bodyPr>
          <a:lstStyle/>
          <a:p>
            <a:pPr marL="12700">
              <a:lnSpc>
                <a:spcPct val="100000"/>
              </a:lnSpc>
              <a:spcBef>
                <a:spcPts val="125"/>
              </a:spcBef>
            </a:pPr>
            <a:r>
              <a:rPr sz="4875" i="1" spc="262" baseline="-13675" dirty="0">
                <a:solidFill>
                  <a:srgbClr val="009999"/>
                </a:solidFill>
                <a:latin typeface="Times New Roman"/>
                <a:cs typeface="Times New Roman"/>
              </a:rPr>
              <a:t>n</a:t>
            </a:r>
            <a:r>
              <a:rPr sz="2450" dirty="0">
                <a:solidFill>
                  <a:srgbClr val="009999"/>
                </a:solidFill>
                <a:latin typeface="Times New Roman"/>
                <a:cs typeface="Times New Roman"/>
              </a:rPr>
              <a:t>2</a:t>
            </a:r>
            <a:endParaRPr sz="2450">
              <a:latin typeface="Times New Roman"/>
              <a:cs typeface="Times New Roman"/>
            </a:endParaRPr>
          </a:p>
        </p:txBody>
      </p:sp>
      <p:sp>
        <p:nvSpPr>
          <p:cNvPr id="30" name="object 30"/>
          <p:cNvSpPr/>
          <p:nvPr/>
        </p:nvSpPr>
        <p:spPr>
          <a:xfrm>
            <a:off x="7518400" y="3619500"/>
            <a:ext cx="1092200" cy="800100"/>
          </a:xfrm>
          <a:custGeom>
            <a:avLst/>
            <a:gdLst/>
            <a:ahLst/>
            <a:cxnLst/>
            <a:rect l="l" t="t" r="r" b="b"/>
            <a:pathLst>
              <a:path w="1092200" h="800100">
                <a:moveTo>
                  <a:pt x="0" y="800100"/>
                </a:moveTo>
                <a:lnTo>
                  <a:pt x="1092200" y="800100"/>
                </a:lnTo>
                <a:lnTo>
                  <a:pt x="1092200" y="0"/>
                </a:lnTo>
                <a:lnTo>
                  <a:pt x="0" y="0"/>
                </a:lnTo>
                <a:lnTo>
                  <a:pt x="0" y="800100"/>
                </a:lnTo>
                <a:close/>
              </a:path>
            </a:pathLst>
          </a:custGeom>
          <a:solidFill>
            <a:srgbClr val="FFFFFF"/>
          </a:solidFill>
        </p:spPr>
        <p:txBody>
          <a:bodyPr wrap="square" lIns="0" tIns="0" rIns="0" bIns="0" rtlCol="0"/>
          <a:lstStyle/>
          <a:p>
            <a:endParaRPr/>
          </a:p>
        </p:txBody>
      </p:sp>
      <p:sp>
        <p:nvSpPr>
          <p:cNvPr id="31" name="object 31"/>
          <p:cNvSpPr txBox="1"/>
          <p:nvPr/>
        </p:nvSpPr>
        <p:spPr>
          <a:xfrm>
            <a:off x="7537662" y="3965183"/>
            <a:ext cx="644525" cy="519430"/>
          </a:xfrm>
          <a:prstGeom prst="rect">
            <a:avLst/>
          </a:prstGeom>
        </p:spPr>
        <p:txBody>
          <a:bodyPr vert="horz" wrap="square" lIns="0" tIns="17780" rIns="0" bIns="0" rtlCol="0">
            <a:spAutoFit/>
          </a:bodyPr>
          <a:lstStyle/>
          <a:p>
            <a:pPr marL="12700">
              <a:lnSpc>
                <a:spcPct val="100000"/>
              </a:lnSpc>
              <a:spcBef>
                <a:spcPts val="140"/>
              </a:spcBef>
            </a:pPr>
            <a:r>
              <a:rPr sz="3200" spc="50" dirty="0">
                <a:solidFill>
                  <a:srgbClr val="009999"/>
                </a:solidFill>
                <a:latin typeface="Times New Roman"/>
                <a:cs typeface="Times New Roman"/>
              </a:rPr>
              <a:t>25</a:t>
            </a:r>
            <a:r>
              <a:rPr sz="3200" spc="-45" dirty="0">
                <a:solidFill>
                  <a:srgbClr val="009999"/>
                </a:solidFill>
                <a:latin typeface="Times New Roman"/>
                <a:cs typeface="Times New Roman"/>
              </a:rPr>
              <a:t>6</a:t>
            </a:r>
            <a:endParaRPr sz="3200">
              <a:latin typeface="Times New Roman"/>
              <a:cs typeface="Times New Roman"/>
            </a:endParaRPr>
          </a:p>
        </p:txBody>
      </p:sp>
      <p:sp>
        <p:nvSpPr>
          <p:cNvPr id="32" name="object 32"/>
          <p:cNvSpPr txBox="1"/>
          <p:nvPr/>
        </p:nvSpPr>
        <p:spPr>
          <a:xfrm>
            <a:off x="5839459" y="3709657"/>
            <a:ext cx="2767330" cy="519430"/>
          </a:xfrm>
          <a:prstGeom prst="rect">
            <a:avLst/>
          </a:prstGeom>
        </p:spPr>
        <p:txBody>
          <a:bodyPr vert="horz" wrap="square" lIns="0" tIns="17780" rIns="0" bIns="0" rtlCol="0">
            <a:spAutoFit/>
          </a:bodyPr>
          <a:lstStyle/>
          <a:p>
            <a:pPr marL="12700">
              <a:lnSpc>
                <a:spcPct val="100000"/>
              </a:lnSpc>
              <a:spcBef>
                <a:spcPts val="140"/>
              </a:spcBef>
              <a:tabLst>
                <a:tab pos="1607820" algn="l"/>
              </a:tabLst>
            </a:pPr>
            <a:r>
              <a:rPr sz="4200" baseline="1984" dirty="0">
                <a:solidFill>
                  <a:srgbClr val="009999"/>
                </a:solidFill>
                <a:latin typeface="Times New Roman"/>
                <a:cs typeface="Times New Roman"/>
              </a:rPr>
              <a:t>(</a:t>
            </a:r>
            <a:r>
              <a:rPr sz="4200" i="1" baseline="1984" dirty="0">
                <a:solidFill>
                  <a:srgbClr val="009999"/>
                </a:solidFill>
                <a:latin typeface="Times New Roman"/>
                <a:cs typeface="Times New Roman"/>
              </a:rPr>
              <a:t>n</a:t>
            </a:r>
            <a:r>
              <a:rPr sz="4200" baseline="1984" dirty="0">
                <a:solidFill>
                  <a:srgbClr val="009999"/>
                </a:solidFill>
                <a:latin typeface="Times New Roman"/>
                <a:cs typeface="Times New Roman"/>
              </a:rPr>
              <a:t>/4)</a:t>
            </a:r>
            <a:r>
              <a:rPr sz="2775" baseline="28528" dirty="0">
                <a:solidFill>
                  <a:srgbClr val="009999"/>
                </a:solidFill>
                <a:latin typeface="Times New Roman"/>
                <a:cs typeface="Times New Roman"/>
              </a:rPr>
              <a:t>2</a:t>
            </a:r>
            <a:r>
              <a:rPr sz="2775" u="dash" baseline="28528" dirty="0">
                <a:solidFill>
                  <a:srgbClr val="009999"/>
                </a:solidFill>
                <a:uFill>
                  <a:solidFill>
                    <a:srgbClr val="C0504D"/>
                  </a:solidFill>
                </a:uFill>
                <a:latin typeface="Times New Roman"/>
                <a:cs typeface="Times New Roman"/>
              </a:rPr>
              <a:t> 	</a:t>
            </a:r>
            <a:r>
              <a:rPr sz="2775" u="sng" baseline="40540" dirty="0">
                <a:solidFill>
                  <a:srgbClr val="009999"/>
                </a:solidFill>
                <a:uFill>
                  <a:solidFill>
                    <a:srgbClr val="009999"/>
                  </a:solidFill>
                </a:uFill>
                <a:latin typeface="Times New Roman"/>
                <a:cs typeface="Times New Roman"/>
              </a:rPr>
              <a:t> </a:t>
            </a:r>
            <a:r>
              <a:rPr sz="4800" u="sng" spc="7" baseline="23437" dirty="0">
                <a:solidFill>
                  <a:srgbClr val="009999"/>
                </a:solidFill>
                <a:uFill>
                  <a:solidFill>
                    <a:srgbClr val="009999"/>
                  </a:solidFill>
                </a:uFill>
                <a:latin typeface="Times New Roman"/>
                <a:cs typeface="Times New Roman"/>
              </a:rPr>
              <a:t>25</a:t>
            </a:r>
            <a:r>
              <a:rPr sz="4800" spc="352" baseline="23437" dirty="0">
                <a:solidFill>
                  <a:srgbClr val="009999"/>
                </a:solidFill>
                <a:latin typeface="Times New Roman"/>
                <a:cs typeface="Times New Roman"/>
              </a:rPr>
              <a:t> </a:t>
            </a:r>
            <a:r>
              <a:rPr sz="3200" i="1" spc="70" dirty="0">
                <a:solidFill>
                  <a:srgbClr val="009999"/>
                </a:solidFill>
                <a:latin typeface="Times New Roman"/>
                <a:cs typeface="Times New Roman"/>
              </a:rPr>
              <a:t>n</a:t>
            </a:r>
            <a:r>
              <a:rPr sz="3600" spc="104" baseline="18518" dirty="0">
                <a:solidFill>
                  <a:srgbClr val="009999"/>
                </a:solidFill>
                <a:latin typeface="Times New Roman"/>
                <a:cs typeface="Times New Roman"/>
              </a:rPr>
              <a:t>2</a:t>
            </a:r>
            <a:endParaRPr sz="3600" baseline="18518">
              <a:latin typeface="Times New Roman"/>
              <a:cs typeface="Times New Roman"/>
            </a:endParaRPr>
          </a:p>
        </p:txBody>
      </p:sp>
      <p:sp>
        <p:nvSpPr>
          <p:cNvPr id="42" name="object 42"/>
          <p:cNvSpPr txBox="1"/>
          <p:nvPr/>
        </p:nvSpPr>
        <p:spPr>
          <a:xfrm>
            <a:off x="7937937" y="4545329"/>
            <a:ext cx="419100" cy="381000"/>
          </a:xfrm>
          <a:prstGeom prst="rect">
            <a:avLst/>
          </a:prstGeom>
        </p:spPr>
        <p:txBody>
          <a:bodyPr vert="vert270" wrap="square" lIns="0" tIns="0" rIns="0" bIns="0" rtlCol="0">
            <a:spAutoFit/>
          </a:bodyPr>
          <a:lstStyle/>
          <a:p>
            <a:pPr marL="12700">
              <a:lnSpc>
                <a:spcPts val="3150"/>
              </a:lnSpc>
            </a:pPr>
            <a:r>
              <a:rPr sz="2800" dirty="0">
                <a:solidFill>
                  <a:srgbClr val="009999"/>
                </a:solidFill>
                <a:latin typeface="Times New Roman"/>
                <a:cs typeface="Times New Roman"/>
              </a:rPr>
              <a:t>…</a:t>
            </a:r>
            <a:endParaRPr sz="2800">
              <a:latin typeface="Times New Roman"/>
              <a:cs typeface="Times New Roman"/>
            </a:endParaRPr>
          </a:p>
        </p:txBody>
      </p:sp>
      <p:sp>
        <p:nvSpPr>
          <p:cNvPr id="44" name="object 44"/>
          <p:cNvSpPr/>
          <p:nvPr/>
        </p:nvSpPr>
        <p:spPr>
          <a:xfrm>
            <a:off x="3565525" y="2133600"/>
            <a:ext cx="485775" cy="523875"/>
          </a:xfrm>
          <a:custGeom>
            <a:avLst/>
            <a:gdLst/>
            <a:ahLst/>
            <a:cxnLst/>
            <a:rect l="l" t="t" r="r" b="b"/>
            <a:pathLst>
              <a:path w="485775" h="523875">
                <a:moveTo>
                  <a:pt x="0" y="523875"/>
                </a:moveTo>
                <a:lnTo>
                  <a:pt x="485775" y="523875"/>
                </a:lnTo>
                <a:lnTo>
                  <a:pt x="485775" y="0"/>
                </a:lnTo>
                <a:lnTo>
                  <a:pt x="0" y="0"/>
                </a:lnTo>
                <a:lnTo>
                  <a:pt x="0" y="523875"/>
                </a:lnTo>
                <a:close/>
              </a:path>
            </a:pathLst>
          </a:custGeom>
          <a:solidFill>
            <a:srgbClr val="FFFFFF"/>
          </a:solidFill>
        </p:spPr>
        <p:txBody>
          <a:bodyPr wrap="square" lIns="0" tIns="0" rIns="0" bIns="0" rtlCol="0"/>
          <a:lstStyle/>
          <a:p>
            <a:endParaRPr/>
          </a:p>
        </p:txBody>
      </p:sp>
      <p:sp>
        <p:nvSpPr>
          <p:cNvPr id="45" name="object 45"/>
          <p:cNvSpPr txBox="1"/>
          <p:nvPr/>
        </p:nvSpPr>
        <p:spPr>
          <a:xfrm>
            <a:off x="3647059" y="2048382"/>
            <a:ext cx="322580" cy="452120"/>
          </a:xfrm>
          <a:prstGeom prst="rect">
            <a:avLst/>
          </a:prstGeom>
        </p:spPr>
        <p:txBody>
          <a:bodyPr vert="horz" wrap="square" lIns="0" tIns="12065" rIns="0" bIns="0" rtlCol="0">
            <a:spAutoFit/>
          </a:bodyPr>
          <a:lstStyle/>
          <a:p>
            <a:pPr marL="12700">
              <a:lnSpc>
                <a:spcPct val="100000"/>
              </a:lnSpc>
              <a:spcBef>
                <a:spcPts val="95"/>
              </a:spcBef>
            </a:pPr>
            <a:r>
              <a:rPr sz="4200" i="1" baseline="-16865" dirty="0">
                <a:solidFill>
                  <a:srgbClr val="009999"/>
                </a:solidFill>
                <a:latin typeface="Times New Roman"/>
                <a:cs typeface="Times New Roman"/>
              </a:rPr>
              <a:t>n</a:t>
            </a:r>
            <a:r>
              <a:rPr sz="1850" spc="10" dirty="0">
                <a:solidFill>
                  <a:srgbClr val="009999"/>
                </a:solidFill>
                <a:latin typeface="Times New Roman"/>
                <a:cs typeface="Times New Roman"/>
              </a:rPr>
              <a:t>2</a:t>
            </a:r>
            <a:endParaRPr sz="1850">
              <a:latin typeface="Times New Roman"/>
              <a:cs typeface="Times New Roman"/>
            </a:endParaRPr>
          </a:p>
        </p:txBody>
      </p:sp>
      <p:sp>
        <p:nvSpPr>
          <p:cNvPr id="46" name="object 46"/>
          <p:cNvSpPr/>
          <p:nvPr/>
        </p:nvSpPr>
        <p:spPr>
          <a:xfrm>
            <a:off x="4964176" y="2895600"/>
            <a:ext cx="1005205" cy="523875"/>
          </a:xfrm>
          <a:custGeom>
            <a:avLst/>
            <a:gdLst/>
            <a:ahLst/>
            <a:cxnLst/>
            <a:rect l="l" t="t" r="r" b="b"/>
            <a:pathLst>
              <a:path w="1005204" h="523875">
                <a:moveTo>
                  <a:pt x="0" y="523875"/>
                </a:moveTo>
                <a:lnTo>
                  <a:pt x="1004887" y="523875"/>
                </a:lnTo>
                <a:lnTo>
                  <a:pt x="1004887" y="0"/>
                </a:lnTo>
                <a:lnTo>
                  <a:pt x="0" y="0"/>
                </a:lnTo>
                <a:lnTo>
                  <a:pt x="0" y="523875"/>
                </a:lnTo>
                <a:close/>
              </a:path>
            </a:pathLst>
          </a:custGeom>
          <a:solidFill>
            <a:srgbClr val="FFFFFF"/>
          </a:solidFill>
        </p:spPr>
        <p:txBody>
          <a:bodyPr wrap="square" lIns="0" tIns="0" rIns="0" bIns="0" rtlCol="0"/>
          <a:lstStyle/>
          <a:p>
            <a:endParaRPr/>
          </a:p>
        </p:txBody>
      </p:sp>
      <p:sp>
        <p:nvSpPr>
          <p:cNvPr id="47" name="object 47"/>
          <p:cNvSpPr txBox="1"/>
          <p:nvPr/>
        </p:nvSpPr>
        <p:spPr>
          <a:xfrm>
            <a:off x="5048758" y="2917012"/>
            <a:ext cx="8382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9999"/>
                </a:solidFill>
                <a:latin typeface="Times New Roman"/>
                <a:cs typeface="Times New Roman"/>
              </a:rPr>
              <a:t>(</a:t>
            </a:r>
            <a:r>
              <a:rPr sz="2800" i="1" spc="-5" dirty="0">
                <a:solidFill>
                  <a:srgbClr val="009999"/>
                </a:solidFill>
                <a:latin typeface="Times New Roman"/>
                <a:cs typeface="Times New Roman"/>
              </a:rPr>
              <a:t>n</a:t>
            </a:r>
            <a:r>
              <a:rPr sz="2800" spc="-5" dirty="0">
                <a:solidFill>
                  <a:srgbClr val="009999"/>
                </a:solidFill>
                <a:latin typeface="Times New Roman"/>
                <a:cs typeface="Times New Roman"/>
              </a:rPr>
              <a:t>/2</a:t>
            </a:r>
            <a:r>
              <a:rPr sz="2800" spc="5" dirty="0">
                <a:solidFill>
                  <a:srgbClr val="009999"/>
                </a:solidFill>
                <a:latin typeface="Times New Roman"/>
                <a:cs typeface="Times New Roman"/>
              </a:rPr>
              <a:t>)</a:t>
            </a:r>
            <a:r>
              <a:rPr sz="2775" spc="15" baseline="25525" dirty="0">
                <a:solidFill>
                  <a:srgbClr val="009999"/>
                </a:solidFill>
                <a:latin typeface="Times New Roman"/>
                <a:cs typeface="Times New Roman"/>
              </a:rPr>
              <a:t>2</a:t>
            </a:r>
            <a:endParaRPr sz="2775" baseline="25525">
              <a:latin typeface="Times New Roman"/>
              <a:cs typeface="Times New Roman"/>
            </a:endParaRPr>
          </a:p>
        </p:txBody>
      </p:sp>
      <p:pic>
        <p:nvPicPr>
          <p:cNvPr id="108546" name="Picture 2"/>
          <p:cNvPicPr>
            <a:picLocks noChangeAspect="1" noChangeArrowheads="1"/>
          </p:cNvPicPr>
          <p:nvPr/>
        </p:nvPicPr>
        <p:blipFill>
          <a:blip r:embed="rId2"/>
          <a:srcRect/>
          <a:stretch>
            <a:fillRect/>
          </a:stretch>
        </p:blipFill>
        <p:spPr bwMode="auto">
          <a:xfrm>
            <a:off x="3009900" y="4948238"/>
            <a:ext cx="5931434" cy="149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gd6b032000d_2_304"/>
          <p:cNvSpPr txBox="1">
            <a:spLocks noGrp="1"/>
          </p:cNvSpPr>
          <p:nvPr>
            <p:ph type="title"/>
          </p:nvPr>
        </p:nvSpPr>
        <p:spPr>
          <a:xfrm>
            <a:off x="395524" y="884245"/>
            <a:ext cx="8467121" cy="462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BE2D00"/>
              </a:buClr>
              <a:buSzPts val="4400"/>
              <a:buFont typeface="Tahoma"/>
              <a:buNone/>
            </a:pPr>
            <a:r>
              <a:rPr lang="en-US" dirty="0">
                <a:latin typeface="Tahoma"/>
                <a:ea typeface="Tahoma"/>
                <a:cs typeface="Tahoma"/>
                <a:sym typeface="Tahoma"/>
              </a:rPr>
              <a:t>Asymptotic Algorithm </a:t>
            </a:r>
            <a:r>
              <a:rPr lang="en-US" dirty="0" smtClean="0">
                <a:latin typeface="Tahoma"/>
                <a:ea typeface="Tahoma"/>
                <a:cs typeface="Tahoma"/>
                <a:sym typeface="Tahoma"/>
              </a:rPr>
              <a:t>Analysis  - Quick glance</a:t>
            </a:r>
            <a:endParaRPr>
              <a:latin typeface="Tahoma"/>
              <a:ea typeface="Tahoma"/>
              <a:cs typeface="Tahoma"/>
              <a:sym typeface="Tahoma"/>
            </a:endParaRPr>
          </a:p>
          <a:p>
            <a:pPr marL="0" lvl="0" indent="0" algn="l" rtl="0">
              <a:lnSpc>
                <a:spcPct val="100000"/>
              </a:lnSpc>
              <a:spcBef>
                <a:spcPts val="0"/>
              </a:spcBef>
              <a:spcAft>
                <a:spcPts val="0"/>
              </a:spcAft>
              <a:buSzPts val="3200"/>
              <a:buNone/>
            </a:pPr>
            <a:endParaRPr>
              <a:solidFill>
                <a:srgbClr val="000000"/>
              </a:solidFill>
            </a:endParaRPr>
          </a:p>
        </p:txBody>
      </p:sp>
      <p:sp>
        <p:nvSpPr>
          <p:cNvPr id="751" name="Google Shape;751;gd6b032000d_2_304"/>
          <p:cNvSpPr txBox="1">
            <a:spLocks noGrp="1"/>
          </p:cNvSpPr>
          <p:nvPr>
            <p:ph type="sldNum" idx="12"/>
          </p:nvPr>
        </p:nvSpPr>
        <p:spPr>
          <a:xfrm>
            <a:off x="8532440" y="6237312"/>
            <a:ext cx="611700" cy="293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600"/>
              <a:buFont typeface="Arial"/>
              <a:buNone/>
            </a:pPr>
            <a:fld id="{00000000-1234-1234-1234-123412341234}" type="slidenum">
              <a:rPr lang="en-US"/>
              <a:pPr marL="0" lvl="0" indent="0" algn="l" rtl="0">
                <a:lnSpc>
                  <a:spcPct val="100000"/>
                </a:lnSpc>
                <a:spcBef>
                  <a:spcPts val="0"/>
                </a:spcBef>
                <a:spcAft>
                  <a:spcPts val="0"/>
                </a:spcAft>
                <a:buClr>
                  <a:srgbClr val="000000"/>
                </a:buClr>
                <a:buSzPts val="1600"/>
                <a:buFont typeface="Arial"/>
                <a:buNone/>
              </a:pPr>
              <a:t>6</a:t>
            </a:fld>
            <a:endParaRPr/>
          </a:p>
        </p:txBody>
      </p:sp>
      <p:sp>
        <p:nvSpPr>
          <p:cNvPr id="752" name="Google Shape;752;gd6b032000d_2_304"/>
          <p:cNvSpPr txBox="1"/>
          <p:nvPr/>
        </p:nvSpPr>
        <p:spPr>
          <a:xfrm>
            <a:off x="178550" y="1517175"/>
            <a:ext cx="8818800" cy="2590800"/>
          </a:xfrm>
          <a:prstGeom prst="rect">
            <a:avLst/>
          </a:prstGeom>
          <a:noFill/>
          <a:ln>
            <a:noFill/>
          </a:ln>
        </p:spPr>
        <p:txBody>
          <a:bodyPr spcFirstLastPara="1" wrap="square" lIns="91425" tIns="45700" rIns="91425" bIns="45700" anchor="t" anchorCtr="0">
            <a:noAutofit/>
          </a:bodyPr>
          <a:lstStyle/>
          <a:p>
            <a:pPr marL="342900" lvl="0" indent="-381000" algn="l" rtl="0">
              <a:lnSpc>
                <a:spcPct val="90000"/>
              </a:lnSpc>
              <a:spcBef>
                <a:spcPts val="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The asymptotic analysis of an algorithm determines the running time in big-Oh notation</a:t>
            </a:r>
            <a:endParaRPr sz="3200">
              <a:solidFill>
                <a:schemeClr val="dk1"/>
              </a:solidFill>
              <a:latin typeface="Tahoma"/>
              <a:ea typeface="Tahoma"/>
              <a:cs typeface="Tahoma"/>
              <a:sym typeface="Tahoma"/>
            </a:endParaRPr>
          </a:p>
          <a:p>
            <a:pPr marL="342900" lvl="0" indent="-381000" algn="l" rtl="0">
              <a:lnSpc>
                <a:spcPct val="90000"/>
              </a:lnSpc>
              <a:spcBef>
                <a:spcPts val="48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To perform the asymptotic analysis</a:t>
            </a:r>
            <a:endParaRPr sz="3200">
              <a:solidFill>
                <a:schemeClr val="dk1"/>
              </a:solidFill>
              <a:latin typeface="Tahoma"/>
              <a:ea typeface="Tahoma"/>
              <a:cs typeface="Tahoma"/>
              <a:sym typeface="Tahoma"/>
            </a:endParaRPr>
          </a:p>
          <a:p>
            <a:pPr marL="742950" lvl="1" indent="-298450" algn="l" rtl="0">
              <a:lnSpc>
                <a:spcPct val="90000"/>
              </a:lnSpc>
              <a:spcBef>
                <a:spcPts val="40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We find the worst-case number of primitive operations executed as a function of the input size</a:t>
            </a:r>
            <a:endParaRPr sz="2800">
              <a:solidFill>
                <a:schemeClr val="dk1"/>
              </a:solidFill>
              <a:latin typeface="Tahoma"/>
              <a:ea typeface="Tahoma"/>
              <a:cs typeface="Tahoma"/>
              <a:sym typeface="Tahoma"/>
            </a:endParaRPr>
          </a:p>
          <a:p>
            <a:pPr marL="742950" lvl="1" indent="-298450" algn="l" rtl="0">
              <a:lnSpc>
                <a:spcPct val="90000"/>
              </a:lnSpc>
              <a:spcBef>
                <a:spcPts val="40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We express this function with big-Oh notation</a:t>
            </a:r>
            <a:endParaRPr sz="2800">
              <a:solidFill>
                <a:schemeClr val="dk1"/>
              </a:solidFill>
              <a:latin typeface="Tahoma"/>
              <a:ea typeface="Tahoma"/>
              <a:cs typeface="Tahoma"/>
              <a:sym typeface="Tahoma"/>
            </a:endParaRPr>
          </a:p>
          <a:p>
            <a:pPr marL="342900" lvl="0" indent="-381000" algn="l" rtl="0">
              <a:lnSpc>
                <a:spcPct val="90000"/>
              </a:lnSpc>
              <a:spcBef>
                <a:spcPts val="48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Example:</a:t>
            </a:r>
            <a:endParaRPr sz="3200">
              <a:solidFill>
                <a:schemeClr val="dk1"/>
              </a:solidFill>
              <a:latin typeface="Tahoma"/>
              <a:ea typeface="Tahoma"/>
              <a:cs typeface="Tahoma"/>
              <a:sym typeface="Tahoma"/>
            </a:endParaRPr>
          </a:p>
          <a:p>
            <a:pPr marL="742950" lvl="1" indent="-298450" algn="l" rtl="0">
              <a:lnSpc>
                <a:spcPct val="90000"/>
              </a:lnSpc>
              <a:spcBef>
                <a:spcPts val="40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We determine that algorithm </a:t>
            </a:r>
            <a:r>
              <a:rPr lang="en-US" sz="2000" i="1">
                <a:solidFill>
                  <a:schemeClr val="dk1"/>
                </a:solidFill>
                <a:latin typeface="Times New Roman"/>
                <a:ea typeface="Times New Roman"/>
                <a:cs typeface="Times New Roman"/>
                <a:sym typeface="Times New Roman"/>
              </a:rPr>
              <a:t>arrayMax</a:t>
            </a:r>
            <a:r>
              <a:rPr lang="en-US" sz="2000">
                <a:solidFill>
                  <a:schemeClr val="dk1"/>
                </a:solidFill>
                <a:latin typeface="Tahoma"/>
                <a:ea typeface="Tahoma"/>
                <a:cs typeface="Tahoma"/>
                <a:sym typeface="Tahoma"/>
              </a:rPr>
              <a:t> executes at most </a:t>
            </a:r>
            <a:r>
              <a:rPr lang="en-US" sz="2000">
                <a:solidFill>
                  <a:schemeClr val="dk1"/>
                </a:solidFill>
                <a:latin typeface="Times New Roman"/>
                <a:ea typeface="Times New Roman"/>
                <a:cs typeface="Times New Roman"/>
                <a:sym typeface="Times New Roman"/>
              </a:rPr>
              <a:t>7</a:t>
            </a:r>
            <a:r>
              <a:rPr lang="en-US" sz="2000" i="1">
                <a:solidFill>
                  <a:schemeClr val="dk1"/>
                </a:solidFill>
                <a:latin typeface="Times New Roman"/>
                <a:ea typeface="Times New Roman"/>
                <a:cs typeface="Times New Roman"/>
                <a:sym typeface="Times New Roman"/>
              </a:rPr>
              <a:t>n</a:t>
            </a:r>
            <a:r>
              <a:rPr lang="en-US" sz="20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1 </a:t>
            </a:r>
            <a:r>
              <a:rPr lang="en-US" sz="2000">
                <a:solidFill>
                  <a:schemeClr val="dk1"/>
                </a:solidFill>
                <a:latin typeface="Tahoma"/>
                <a:ea typeface="Tahoma"/>
                <a:cs typeface="Tahoma"/>
                <a:sym typeface="Tahoma"/>
              </a:rPr>
              <a:t>primitive operations</a:t>
            </a:r>
            <a:endParaRPr sz="2800">
              <a:solidFill>
                <a:schemeClr val="dk1"/>
              </a:solidFill>
              <a:latin typeface="Tahoma"/>
              <a:ea typeface="Tahoma"/>
              <a:cs typeface="Tahoma"/>
              <a:sym typeface="Tahoma"/>
            </a:endParaRPr>
          </a:p>
          <a:p>
            <a:pPr marL="742950" lvl="1" indent="-298450" algn="l" rtl="0">
              <a:lnSpc>
                <a:spcPct val="90000"/>
              </a:lnSpc>
              <a:spcBef>
                <a:spcPts val="40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We say that algorithm </a:t>
            </a:r>
            <a:r>
              <a:rPr lang="en-US" sz="2000" i="1">
                <a:solidFill>
                  <a:schemeClr val="dk1"/>
                </a:solidFill>
                <a:latin typeface="Times New Roman"/>
                <a:ea typeface="Times New Roman"/>
                <a:cs typeface="Times New Roman"/>
                <a:sym typeface="Times New Roman"/>
              </a:rPr>
              <a:t>arrayMax</a:t>
            </a:r>
            <a:r>
              <a:rPr lang="en-US" sz="2000">
                <a:solidFill>
                  <a:schemeClr val="dk1"/>
                </a:solidFill>
                <a:latin typeface="Tahoma"/>
                <a:ea typeface="Tahoma"/>
                <a:cs typeface="Tahoma"/>
                <a:sym typeface="Tahoma"/>
              </a:rPr>
              <a:t> “runs in </a:t>
            </a:r>
            <a:r>
              <a:rPr lang="en-US" sz="2000" i="1">
                <a:solidFill>
                  <a:schemeClr val="dk1"/>
                </a:solidFill>
                <a:latin typeface="Times New Roman"/>
                <a:ea typeface="Times New Roman"/>
                <a:cs typeface="Times New Roman"/>
                <a:sym typeface="Times New Roman"/>
              </a:rPr>
              <a:t>O</a:t>
            </a:r>
            <a:r>
              <a:rPr lang="en-US" sz="2000">
                <a:solidFill>
                  <a:schemeClr val="dk1"/>
                </a:solidFill>
                <a:latin typeface="Times New Roman"/>
                <a:ea typeface="Times New Roman"/>
                <a:cs typeface="Times New Roman"/>
                <a:sym typeface="Times New Roman"/>
              </a:rPr>
              <a:t>(</a:t>
            </a:r>
            <a:r>
              <a:rPr lang="en-US" sz="2000" i="1">
                <a:solidFill>
                  <a:schemeClr val="dk1"/>
                </a:solidFill>
                <a:latin typeface="Times New Roman"/>
                <a:ea typeface="Times New Roman"/>
                <a:cs typeface="Times New Roman"/>
                <a:sym typeface="Times New Roman"/>
              </a:rPr>
              <a:t>n</a:t>
            </a:r>
            <a:r>
              <a:rPr lang="en-US" sz="2000">
                <a:solidFill>
                  <a:schemeClr val="dk1"/>
                </a:solidFill>
                <a:latin typeface="Times New Roman"/>
                <a:ea typeface="Times New Roman"/>
                <a:cs typeface="Times New Roman"/>
                <a:sym typeface="Times New Roman"/>
              </a:rPr>
              <a:t>) </a:t>
            </a:r>
            <a:r>
              <a:rPr lang="en-US" sz="2000">
                <a:solidFill>
                  <a:schemeClr val="dk1"/>
                </a:solidFill>
                <a:latin typeface="Tahoma"/>
                <a:ea typeface="Tahoma"/>
                <a:cs typeface="Tahoma"/>
                <a:sym typeface="Tahoma"/>
              </a:rPr>
              <a:t>time”</a:t>
            </a:r>
            <a:endParaRPr sz="2800">
              <a:solidFill>
                <a:schemeClr val="dk1"/>
              </a:solidFill>
              <a:latin typeface="Tahoma"/>
              <a:ea typeface="Tahoma"/>
              <a:cs typeface="Tahoma"/>
              <a:sym typeface="Tahoma"/>
            </a:endParaRPr>
          </a:p>
          <a:p>
            <a:pPr marL="342900" lvl="0" indent="-381000" algn="l" rtl="0">
              <a:lnSpc>
                <a:spcPct val="90000"/>
              </a:lnSpc>
              <a:spcBef>
                <a:spcPts val="48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Since constant factors and lower-order terms are eventually dropped anyhow, we can disregard them when counting primitive operations</a:t>
            </a:r>
            <a:endParaRPr sz="3200">
              <a:solidFill>
                <a:schemeClr val="dk1"/>
              </a:solidFill>
              <a:latin typeface="Tahoma"/>
              <a:ea typeface="Tahoma"/>
              <a:cs typeface="Tahoma"/>
              <a:sym typeface="Tahoma"/>
            </a:endParaRPr>
          </a:p>
          <a:p>
            <a:pPr marL="0" lvl="0" indent="0" algn="l" rtl="0">
              <a:spcBef>
                <a:spcPts val="0"/>
              </a:spcBef>
              <a:spcAft>
                <a:spcPts val="0"/>
              </a:spcAft>
              <a:buNone/>
            </a:pPr>
            <a:endParaRPr sz="2800">
              <a:solidFill>
                <a:schemeClr val="dk1"/>
              </a:solidFill>
              <a:latin typeface="Tahoma"/>
              <a:ea typeface="Tahoma"/>
              <a:cs typeface="Tahoma"/>
              <a:sym typeface="Tahom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4"/>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60</a:t>
            </a:fld>
            <a:endParaRPr/>
          </a:p>
        </p:txBody>
      </p:sp>
      <p:sp>
        <p:nvSpPr>
          <p:cNvPr id="517" name="Google Shape;517;p44"/>
          <p:cNvSpPr txBox="1"/>
          <p:nvPr/>
        </p:nvSpPr>
        <p:spPr>
          <a:xfrm>
            <a:off x="3124200" y="3200400"/>
            <a:ext cx="2667000" cy="6461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FF"/>
              </a:buClr>
              <a:buSzPts val="3600"/>
              <a:buFont typeface="Arial"/>
              <a:buNone/>
            </a:pPr>
            <a:r>
              <a:rPr lang="en-US" sz="3600">
                <a:solidFill>
                  <a:srgbClr val="0000FF"/>
                </a:solidFill>
                <a:latin typeface="Arial"/>
                <a:ea typeface="Arial"/>
                <a:cs typeface="Arial"/>
                <a:sym typeface="Arial"/>
              </a:rPr>
              <a:t>Thank You!!</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Clr>
                <a:schemeClr val="dk1"/>
              </a:buClr>
              <a:buSzPts val="3600"/>
              <a:buNone/>
            </a:pPr>
            <a:r>
              <a:rPr lang="en-US">
                <a:latin typeface="Times New Roman"/>
                <a:ea typeface="Times New Roman"/>
                <a:cs typeface="Times New Roman"/>
                <a:sym typeface="Times New Roman"/>
              </a:rPr>
              <a:t>General rules to determine running time of algorithm  </a:t>
            </a:r>
            <a:endParaRPr/>
          </a:p>
        </p:txBody>
      </p:sp>
      <p:sp>
        <p:nvSpPr>
          <p:cNvPr id="221" name="Google Shape;221;p6"/>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222" name="Google Shape;222;p6"/>
          <p:cNvSpPr txBox="1">
            <a:spLocks noGrp="1"/>
          </p:cNvSpPr>
          <p:nvPr>
            <p:ph type="body" idx="1"/>
          </p:nvPr>
        </p:nvSpPr>
        <p:spPr>
          <a:xfrm>
            <a:off x="457200" y="1600200"/>
            <a:ext cx="8229600" cy="4525963"/>
          </a:xfrm>
          <a:prstGeom prst="rect">
            <a:avLst/>
          </a:prstGeom>
          <a:blipFill rotWithShape="1">
            <a:blip r:embed="rId3">
              <a:alphaModFix/>
            </a:blip>
            <a:stretch>
              <a:fillRect l="-1480" t="-1481"/>
            </a:stretch>
          </a:blip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US"/>
              <a:t> </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00000"/>
              </a:lnSpc>
              <a:spcBef>
                <a:spcPts val="0"/>
              </a:spcBef>
              <a:spcAft>
                <a:spcPts val="0"/>
              </a:spcAft>
              <a:buClr>
                <a:schemeClr val="dk1"/>
              </a:buClr>
              <a:buSzPct val="100000"/>
              <a:buNone/>
            </a:pPr>
            <a:r>
              <a:rPr lang="en-US">
                <a:latin typeface="Times New Roman"/>
                <a:ea typeface="Times New Roman"/>
                <a:cs typeface="Times New Roman"/>
                <a:sym typeface="Times New Roman"/>
              </a:rPr>
              <a:t>General rules to determine running time of algorithm (Cont..,)</a:t>
            </a:r>
            <a:endParaRPr/>
          </a:p>
        </p:txBody>
      </p:sp>
      <p:sp>
        <p:nvSpPr>
          <p:cNvPr id="228" name="Google Shape;228;p7"/>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229" name="Google Shape;229;p7"/>
          <p:cNvSpPr txBox="1">
            <a:spLocks noGrp="1"/>
          </p:cNvSpPr>
          <p:nvPr>
            <p:ph type="body" idx="1"/>
          </p:nvPr>
        </p:nvSpPr>
        <p:spPr>
          <a:xfrm>
            <a:off x="457200" y="1600200"/>
            <a:ext cx="8229600" cy="4525963"/>
          </a:xfrm>
          <a:prstGeom prst="rect">
            <a:avLst/>
          </a:prstGeom>
          <a:blipFill rotWithShape="1">
            <a:blip r:embed="rId3">
              <a:alphaModFix/>
            </a:blip>
            <a:stretch>
              <a:fillRect l="-1332" t="-2154"/>
            </a:stretch>
          </a:blip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US"/>
              <a:t>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00000"/>
              </a:lnSpc>
              <a:spcBef>
                <a:spcPts val="0"/>
              </a:spcBef>
              <a:spcAft>
                <a:spcPts val="0"/>
              </a:spcAft>
              <a:buClr>
                <a:schemeClr val="dk1"/>
              </a:buClr>
              <a:buSzPct val="100000"/>
              <a:buNone/>
            </a:pPr>
            <a:r>
              <a:rPr lang="en-US">
                <a:latin typeface="Times New Roman"/>
                <a:ea typeface="Times New Roman"/>
                <a:cs typeface="Times New Roman"/>
                <a:sym typeface="Times New Roman"/>
              </a:rPr>
              <a:t>General rules to determine running time of algorithm (Cont..,)</a:t>
            </a:r>
            <a:endParaRPr/>
          </a:p>
        </p:txBody>
      </p:sp>
      <p:sp>
        <p:nvSpPr>
          <p:cNvPr id="235" name="Google Shape;235;p8"/>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236" name="Google Shape;236;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100000"/>
              <a:buNone/>
            </a:pPr>
            <a:r>
              <a:rPr lang="en-US" sz="2800" b="1" u="sng">
                <a:latin typeface="Times New Roman"/>
                <a:ea typeface="Times New Roman"/>
                <a:cs typeface="Times New Roman"/>
                <a:sym typeface="Times New Roman"/>
              </a:rPr>
              <a:t>Consecutive statements:</a:t>
            </a:r>
            <a:r>
              <a:rPr lang="en-US" sz="2800">
                <a:latin typeface="Times New Roman"/>
                <a:ea typeface="Times New Roman"/>
                <a:cs typeface="Times New Roman"/>
                <a:sym typeface="Times New Roman"/>
              </a:rPr>
              <a:t> Add the time complexities of each statement.</a:t>
            </a:r>
            <a:endParaRPr/>
          </a:p>
          <a:p>
            <a:pPr marL="0" lvl="0" indent="0" algn="l" rtl="0">
              <a:lnSpc>
                <a:spcPct val="100000"/>
              </a:lnSpc>
              <a:spcBef>
                <a:spcPts val="341"/>
              </a:spcBef>
              <a:spcAft>
                <a:spcPts val="0"/>
              </a:spcAft>
              <a:buSzPct val="100000"/>
              <a:buNone/>
            </a:pPr>
            <a:endParaRPr sz="2200">
              <a:latin typeface="Times New Roman"/>
              <a:ea typeface="Times New Roman"/>
              <a:cs typeface="Times New Roman"/>
              <a:sym typeface="Times New Roman"/>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//constant time</a:t>
            </a:r>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x=x+1;</a:t>
            </a:r>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//executed n-times </a:t>
            </a:r>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for(i=1;i&lt;=n;i++)</a:t>
            </a:r>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//constant time </a:t>
            </a:r>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m=m+2;</a:t>
            </a:r>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//outer loop executed n-times </a:t>
            </a:r>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for(i=1;i&lt;=n;i++){</a:t>
            </a:r>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//inner loop executed n-times </a:t>
            </a:r>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for(j=1;j&lt;=n;j++)</a:t>
            </a:r>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//constant time </a:t>
            </a:r>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k= k+1;</a:t>
            </a:r>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a:t>
            </a:r>
            <a:endParaRPr/>
          </a:p>
          <a:p>
            <a:pPr marL="0" lvl="0" indent="0" algn="l" rtl="0">
              <a:lnSpc>
                <a:spcPct val="100000"/>
              </a:lnSpc>
              <a:spcBef>
                <a:spcPts val="341"/>
              </a:spcBef>
              <a:spcAft>
                <a:spcPts val="0"/>
              </a:spcAft>
              <a:buSzPct val="100000"/>
              <a:buNone/>
            </a:pPr>
            <a:r>
              <a:rPr lang="en-US" sz="2200">
                <a:latin typeface="Times New Roman"/>
                <a:ea typeface="Times New Roman"/>
                <a:cs typeface="Times New Roman"/>
                <a:sym typeface="Times New Roman"/>
              </a:rPr>
              <a:t>Total time = c</a:t>
            </a:r>
            <a:r>
              <a:rPr lang="en-US" sz="2200" baseline="-25000">
                <a:latin typeface="Times New Roman"/>
                <a:ea typeface="Times New Roman"/>
                <a:cs typeface="Times New Roman"/>
                <a:sym typeface="Times New Roman"/>
              </a:rPr>
              <a:t>0</a:t>
            </a:r>
            <a:r>
              <a:rPr lang="en-US" sz="2200">
                <a:latin typeface="Times New Roman"/>
                <a:ea typeface="Times New Roman"/>
                <a:cs typeface="Times New Roman"/>
                <a:sym typeface="Times New Roman"/>
              </a:rPr>
              <a:t> + c</a:t>
            </a:r>
            <a:r>
              <a:rPr lang="en-US" sz="2200" baseline="-25000">
                <a:latin typeface="Times New Roman"/>
                <a:ea typeface="Times New Roman"/>
                <a:cs typeface="Times New Roman"/>
                <a:sym typeface="Times New Roman"/>
              </a:rPr>
              <a:t>1</a:t>
            </a:r>
            <a:r>
              <a:rPr lang="en-US" sz="2200">
                <a:latin typeface="Times New Roman"/>
                <a:ea typeface="Times New Roman"/>
                <a:cs typeface="Times New Roman"/>
                <a:sym typeface="Times New Roman"/>
              </a:rPr>
              <a:t>n + c</a:t>
            </a:r>
            <a:r>
              <a:rPr lang="en-US" sz="2200" baseline="-25000">
                <a:latin typeface="Times New Roman"/>
                <a:ea typeface="Times New Roman"/>
                <a:cs typeface="Times New Roman"/>
                <a:sym typeface="Times New Roman"/>
              </a:rPr>
              <a:t>2</a:t>
            </a:r>
            <a:r>
              <a:rPr lang="en-US" sz="2200">
                <a:latin typeface="Times New Roman"/>
                <a:ea typeface="Times New Roman"/>
                <a:cs typeface="Times New Roman"/>
                <a:sym typeface="Times New Roman"/>
              </a:rPr>
              <a:t>n</a:t>
            </a:r>
            <a:r>
              <a:rPr lang="en-US" sz="2200" baseline="30000">
                <a:latin typeface="Times New Roman"/>
                <a:ea typeface="Times New Roman"/>
                <a:cs typeface="Times New Roman"/>
                <a:sym typeface="Times New Roman"/>
              </a:rPr>
              <a:t>2</a:t>
            </a:r>
            <a:r>
              <a:rPr lang="en-US" sz="2200">
                <a:latin typeface="Times New Roman"/>
                <a:ea typeface="Times New Roman"/>
                <a:cs typeface="Times New Roman"/>
                <a:sym typeface="Times New Roman"/>
              </a:rPr>
              <a:t> = O(n</a:t>
            </a:r>
            <a:r>
              <a:rPr lang="en-US" sz="2200" baseline="30000">
                <a:latin typeface="Times New Roman"/>
                <a:ea typeface="Times New Roman"/>
                <a:cs typeface="Times New Roman"/>
                <a:sym typeface="Times New Roman"/>
              </a:rPr>
              <a:t>2</a:t>
            </a:r>
            <a:r>
              <a:rPr lang="en-US" sz="2200">
                <a:latin typeface="Times New Roman"/>
                <a:ea typeface="Times New Roman"/>
                <a:cs typeface="Times New Roman"/>
                <a:sym typeface="Times New Roman"/>
              </a:rPr>
              <a:t>)</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13319</TotalTime>
  <Words>2350</Words>
  <Application>Microsoft Office PowerPoint</Application>
  <PresentationFormat>On-screen Show (4:3)</PresentationFormat>
  <Paragraphs>512</Paragraphs>
  <Slides>60</Slides>
  <Notes>31</Notes>
  <HiddenSlides>4</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60</vt:i4>
      </vt:variant>
    </vt:vector>
  </HeadingPairs>
  <TitlesOfParts>
    <vt:vector size="71" baseType="lpstr">
      <vt:lpstr>Arial</vt:lpstr>
      <vt:lpstr>Tahoma</vt:lpstr>
      <vt:lpstr>Cambria Math</vt:lpstr>
      <vt:lpstr>Noto Sans Symbols</vt:lpstr>
      <vt:lpstr>Calibri</vt:lpstr>
      <vt:lpstr>Times New Roman</vt:lpstr>
      <vt:lpstr>Symbol</vt:lpstr>
      <vt:lpstr>Office Theme</vt:lpstr>
      <vt:lpstr>1_Office Theme</vt:lpstr>
      <vt:lpstr>2_Office Theme</vt:lpstr>
      <vt:lpstr>Formula</vt:lpstr>
      <vt:lpstr>Data Structures Algorithm and Design DSECLZG519 </vt:lpstr>
      <vt:lpstr>PowerPoint Presentation</vt:lpstr>
      <vt:lpstr>PowerPoint Presentation</vt:lpstr>
      <vt:lpstr>PowerPoint Presentation</vt:lpstr>
      <vt:lpstr>PowerPoint Presentation</vt:lpstr>
      <vt:lpstr>Asymptotic Algorithm Analysis  - Quick glance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Analyzing Recursive Algorithms</vt:lpstr>
      <vt:lpstr>Analyzing Recursive Algorithms</vt:lpstr>
      <vt:lpstr>Analyzing Recursive Algorithms</vt:lpstr>
      <vt:lpstr>Analyzing Recursive Algorithms</vt:lpstr>
      <vt:lpstr>Analyzing Recursive Algorithms-  Example 1:-Factorial of a number</vt:lpstr>
      <vt:lpstr>Analyzing Recursive Algorithms-  Example 1:-Factorial of a number</vt:lpstr>
      <vt:lpstr>Analyzing Recursive Algorithms-  Example 1:-Factorial of a number</vt:lpstr>
      <vt:lpstr>Assignment  - Practice  Problem Analyzing  Recursive  Algorithms-  Example 2:-Tower of          hanoi</vt:lpstr>
      <vt:lpstr>Assignment  - Practice  Problem Analyzing Recursive Algorithms-  Example 2:-Tower of hanoi</vt:lpstr>
      <vt:lpstr>PowerPoint Presentation</vt:lpstr>
      <vt:lpstr>Assignment  - Practice  Problem Analyzing Recursive Algorithms-  Example 2:-Tower of             hanoi</vt:lpstr>
      <vt:lpstr>PowerPoint Presentation</vt:lpstr>
      <vt:lpstr>PowerPoint Presentation</vt:lpstr>
      <vt:lpstr>PowerPoint Presentation</vt:lpstr>
      <vt:lpstr>Assignment  - Practice  Problem Analyzing Recursive Algorithms-  Example 3:Exercise</vt:lpstr>
      <vt:lpstr>Solving recurrences : Substitution Method</vt:lpstr>
      <vt:lpstr>Solving recurrences : Substitution Metho</vt:lpstr>
      <vt:lpstr>Solving recurrences : Substitution Method</vt:lpstr>
      <vt:lpstr>PowerPoint Presentation</vt:lpstr>
      <vt:lpstr>PowerPoint Presentation</vt:lpstr>
      <vt:lpstr>PowerPoint Presentation</vt:lpstr>
      <vt:lpstr>PowerPoint Presentation</vt:lpstr>
      <vt:lpstr>Master Theorem</vt:lpstr>
      <vt:lpstr>PowerPoint Presentation</vt:lpstr>
      <vt:lpstr>Master Theorem: Example 1</vt:lpstr>
      <vt:lpstr>Will be discussed in detail later (during divide and conquer)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Solving recurrences : Recursion tree</vt:lpstr>
      <vt:lpstr>Solving recurrences : Recursion tree</vt:lpstr>
      <vt:lpstr>Solving recurrences : Recursion tree</vt:lpstr>
      <vt:lpstr>Solving recurrences : Recursion tree</vt:lpstr>
      <vt:lpstr>Solving recurrences : Recursion tree</vt:lpstr>
      <vt:lpstr>Solving recurrences : Recursion tree</vt:lpstr>
      <vt:lpstr>Solving recurrences : Recursion tree</vt:lpstr>
      <vt:lpstr>Solving recurrences : Recursion tree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Algorithm and Design DSECLZG519</dc:title>
  <dc:creator>Admin</dc:creator>
  <cp:lastModifiedBy>user</cp:lastModifiedBy>
  <cp:revision>10</cp:revision>
  <dcterms:created xsi:type="dcterms:W3CDTF">2011-09-14T09:42:05Z</dcterms:created>
  <dcterms:modified xsi:type="dcterms:W3CDTF">2021-11-01T18:58:23Z</dcterms:modified>
</cp:coreProperties>
</file>