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0" r:id="rId2"/>
    <p:sldId id="321" r:id="rId3"/>
    <p:sldId id="261" r:id="rId4"/>
    <p:sldId id="376" r:id="rId5"/>
    <p:sldId id="406" r:id="rId6"/>
    <p:sldId id="379" r:id="rId7"/>
    <p:sldId id="385" r:id="rId8"/>
    <p:sldId id="407" r:id="rId9"/>
    <p:sldId id="325" r:id="rId10"/>
    <p:sldId id="326" r:id="rId11"/>
    <p:sldId id="327" r:id="rId12"/>
    <p:sldId id="328" r:id="rId13"/>
    <p:sldId id="386" r:id="rId14"/>
    <p:sldId id="329" r:id="rId15"/>
    <p:sldId id="380" r:id="rId16"/>
    <p:sldId id="381" r:id="rId17"/>
    <p:sldId id="387" r:id="rId18"/>
    <p:sldId id="382" r:id="rId19"/>
    <p:sldId id="388" r:id="rId20"/>
    <p:sldId id="389" r:id="rId21"/>
    <p:sldId id="383" r:id="rId22"/>
    <p:sldId id="391" r:id="rId23"/>
    <p:sldId id="390" r:id="rId24"/>
    <p:sldId id="330" r:id="rId25"/>
    <p:sldId id="384" r:id="rId26"/>
    <p:sldId id="331" r:id="rId27"/>
    <p:sldId id="332" r:id="rId28"/>
    <p:sldId id="333" r:id="rId29"/>
    <p:sldId id="334" r:id="rId30"/>
    <p:sldId id="335" r:id="rId31"/>
    <p:sldId id="408" r:id="rId32"/>
    <p:sldId id="336" r:id="rId33"/>
    <p:sldId id="404" r:id="rId34"/>
    <p:sldId id="405" r:id="rId35"/>
    <p:sldId id="337" r:id="rId36"/>
    <p:sldId id="338" r:id="rId37"/>
    <p:sldId id="339" r:id="rId38"/>
    <p:sldId id="340" r:id="rId39"/>
    <p:sldId id="341" r:id="rId40"/>
    <p:sldId id="342" r:id="rId41"/>
    <p:sldId id="343" r:id="rId42"/>
    <p:sldId id="344" r:id="rId43"/>
    <p:sldId id="345" r:id="rId44"/>
    <p:sldId id="392" r:id="rId45"/>
    <p:sldId id="409" r:id="rId46"/>
    <p:sldId id="410" r:id="rId47"/>
    <p:sldId id="411" r:id="rId48"/>
    <p:sldId id="412" r:id="rId49"/>
    <p:sldId id="413" r:id="rId50"/>
    <p:sldId id="396" r:id="rId51"/>
    <p:sldId id="323" r:id="rId52"/>
    <p:sldId id="32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D, Parthasarathy" initials="PP" lastIdx="1" clrIdx="0">
    <p:extLst>
      <p:ext uri="{19B8F6BF-5375-455C-9EA6-DF929625EA0E}">
        <p15:presenceInfo xmlns:p15="http://schemas.microsoft.com/office/powerpoint/2012/main" xmlns="" userId="S::parthasarathy.pd@sap.com::54c8b77e-7bce-4f88-ba2a-96930b21b6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1"/>
    <p:restoredTop sz="92500"/>
  </p:normalViewPr>
  <p:slideViewPr>
    <p:cSldViewPr>
      <p:cViewPr varScale="1">
        <p:scale>
          <a:sx n="67" d="100"/>
          <a:sy n="67"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19-05-2021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xmlns=""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BC08CD-08CE-4BE9-82DB-405CF9CCA28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8003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pP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C08CD-08CE-4BE9-82DB-405CF9CCA283}" type="slidenum">
              <a:rPr lang="en-IN" smtClean="0"/>
              <a:pPr/>
              <a:t>12</a:t>
            </a:fld>
            <a:endParaRPr lang="en-IN"/>
          </a:p>
        </p:txBody>
      </p:sp>
    </p:spTree>
    <p:extLst>
      <p:ext uri="{BB962C8B-B14F-4D97-AF65-F5344CB8AC3E}">
        <p14:creationId xmlns:p14="http://schemas.microsoft.com/office/powerpoint/2010/main" xmlns="" val="3942129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xmlns=""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12700">
              <a:lnSpc>
                <a:spcPts val="1430"/>
              </a:lnSpc>
            </a:pPr>
            <a:r>
              <a:rPr spc="-5" dirty="0"/>
              <a:t>Page</a:t>
            </a:r>
            <a:r>
              <a:rPr spc="-60" dirty="0"/>
              <a:t> </a:t>
            </a:r>
            <a:fld id="{81D60167-4931-47E6-BA6A-407CBD079E47}" type="slidenum">
              <a:rPr dirty="0"/>
              <a:pPr marL="12700">
                <a:lnSpc>
                  <a:spcPts val="143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xmlns=""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xmlns=""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xmlns=""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xmlns=""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xmlns=""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xmlns=""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xmlns=""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xmlns=""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xmlns=""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xmlns=""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xmlns=""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xmlns=""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ee-online-calculator-use.com/postfix-evaluator.html" TargetMode="External"/><Relationship Id="rId2" Type="http://schemas.openxmlformats.org/officeDocument/2006/relationships/hyperlink" Target="https://www.mathblog.dk/tools/infix-postfix-converter/"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4.xml"/><Relationship Id="rId5" Type="http://schemas.openxmlformats.org/officeDocument/2006/relationships/image" Target="../media/image22.wmf"/><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3657600"/>
            <a:ext cx="6324600" cy="1524000"/>
          </a:xfrm>
        </p:spPr>
        <p:txBody>
          <a:bodyPr/>
          <a:lstStyle/>
          <a:p>
            <a:pPr algn="ctr"/>
            <a:r>
              <a:rPr lang="en-US" sz="2800" dirty="0">
                <a:solidFill>
                  <a:srgbClr val="00B050"/>
                </a:solidFill>
              </a:rPr>
              <a:t>Data Structures and Algorithms Design</a:t>
            </a:r>
            <a:r>
              <a:rPr lang="en-US" sz="2800" dirty="0"/>
              <a:t/>
            </a:r>
            <a:br>
              <a:rPr lang="en-US" sz="2800" dirty="0"/>
            </a:br>
            <a:r>
              <a:rPr lang="en-US" sz="2800" dirty="0">
                <a:solidFill>
                  <a:schemeClr val="accent6">
                    <a:lumMod val="40000"/>
                    <a:lumOff val="60000"/>
                  </a:schemeClr>
                </a:solidFill>
              </a:rPr>
              <a:t>DSEC</a:t>
            </a:r>
            <a:r>
              <a:rPr lang="en-IN" sz="2800" dirty="0">
                <a:solidFill>
                  <a:schemeClr val="accent6">
                    <a:lumMod val="40000"/>
                    <a:lumOff val="60000"/>
                  </a:schemeClr>
                </a:solidFill>
              </a:rPr>
              <a:t>LZG519</a:t>
            </a:r>
            <a:endParaRPr lang="en-US" sz="2800" dirty="0">
              <a:solidFill>
                <a:schemeClr val="accent6">
                  <a:lumMod val="40000"/>
                  <a:lumOff val="60000"/>
                </a:schemeClr>
              </a:solidFill>
            </a:endParaRPr>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79608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6" name="Rectangle 2">
            <a:extLst>
              <a:ext uri="{FF2B5EF4-FFF2-40B4-BE49-F238E27FC236}">
                <a16:creationId xmlns:a16="http://schemas.microsoft.com/office/drawing/2014/main" xmlns="" id="{1F4C1AA5-AC84-2347-A5EA-7788D3B38B4A}"/>
              </a:ext>
            </a:extLst>
          </p:cNvPr>
          <p:cNvSpPr txBox="1">
            <a:spLocks noChangeArrowheads="1"/>
          </p:cNvSpPr>
          <p:nvPr/>
        </p:nvSpPr>
        <p:spPr>
          <a:xfrm>
            <a:off x="395536" y="274638"/>
            <a:ext cx="6120680" cy="850106"/>
          </a:xfrm>
          <a:prstGeom prst="rect">
            <a:avLst/>
          </a:prstGeom>
        </p:spPr>
        <p:txBody>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r>
              <a:rPr lang="en-US" dirty="0">
                <a:solidFill>
                  <a:srgbClr val="0000FF"/>
                </a:solidFill>
              </a:rPr>
              <a:t>Stacks</a:t>
            </a:r>
            <a:r>
              <a:rPr lang="en-US" dirty="0"/>
              <a:t> </a:t>
            </a:r>
          </a:p>
        </p:txBody>
      </p:sp>
      <p:graphicFrame>
        <p:nvGraphicFramePr>
          <p:cNvPr id="8" name="Object 2">
            <a:extLst>
              <a:ext uri="{FF2B5EF4-FFF2-40B4-BE49-F238E27FC236}">
                <a16:creationId xmlns:a16="http://schemas.microsoft.com/office/drawing/2014/main" xmlns="" id="{8B10280A-7303-0A44-A86C-7A973F14D351}"/>
              </a:ext>
            </a:extLst>
          </p:cNvPr>
          <p:cNvGraphicFramePr>
            <a:graphicFrameLocks noChangeAspect="1"/>
          </p:cNvGraphicFramePr>
          <p:nvPr>
            <p:extLst>
              <p:ext uri="{D42A27DB-BD31-4B8C-83A1-F6EECF244321}">
                <p14:modId xmlns:p14="http://schemas.microsoft.com/office/powerpoint/2010/main" xmlns="" val="1640001033"/>
              </p:ext>
            </p:extLst>
          </p:nvPr>
        </p:nvGraphicFramePr>
        <p:xfrm>
          <a:off x="2895600" y="5029200"/>
          <a:ext cx="664392" cy="1280404"/>
        </p:xfrm>
        <a:graphic>
          <a:graphicData uri="http://schemas.openxmlformats.org/presentationml/2006/ole">
            <p:oleObj spid="_x0000_s1068" name="Photo Editor Photo" r:id="rId3" imgW="3533333" imgH="6811326" progId="">
              <p:embed/>
            </p:oleObj>
          </a:graphicData>
        </a:graphic>
      </p:graphicFrame>
      <p:pic>
        <p:nvPicPr>
          <p:cNvPr id="2" name="Picture 1">
            <a:extLst>
              <a:ext uri="{FF2B5EF4-FFF2-40B4-BE49-F238E27FC236}">
                <a16:creationId xmlns:a16="http://schemas.microsoft.com/office/drawing/2014/main" xmlns="" id="{1FA57E6E-BAAE-42DA-A478-50B204CB1480}"/>
              </a:ext>
            </a:extLst>
          </p:cNvPr>
          <p:cNvPicPr>
            <a:picLocks noChangeAspect="1"/>
          </p:cNvPicPr>
          <p:nvPr/>
        </p:nvPicPr>
        <p:blipFill>
          <a:blip r:embed="rId4"/>
          <a:stretch>
            <a:fillRect/>
          </a:stretch>
        </p:blipFill>
        <p:spPr>
          <a:xfrm>
            <a:off x="228600" y="1696412"/>
            <a:ext cx="5404452" cy="3027988"/>
          </a:xfrm>
          <a:prstGeom prst="rect">
            <a:avLst/>
          </a:prstGeom>
        </p:spPr>
      </p:pic>
      <p:pic>
        <p:nvPicPr>
          <p:cNvPr id="3" name="Picture 2">
            <a:extLst>
              <a:ext uri="{FF2B5EF4-FFF2-40B4-BE49-F238E27FC236}">
                <a16:creationId xmlns:a16="http://schemas.microsoft.com/office/drawing/2014/main" xmlns="" id="{1EA1CB8C-7C8C-4518-A926-80EC999318FB}"/>
              </a:ext>
            </a:extLst>
          </p:cNvPr>
          <p:cNvPicPr>
            <a:picLocks noChangeAspect="1"/>
          </p:cNvPicPr>
          <p:nvPr/>
        </p:nvPicPr>
        <p:blipFill>
          <a:blip r:embed="rId5"/>
          <a:stretch>
            <a:fillRect/>
          </a:stretch>
        </p:blipFill>
        <p:spPr>
          <a:xfrm>
            <a:off x="6700306" y="1640073"/>
            <a:ext cx="2188900" cy="1671638"/>
          </a:xfrm>
          <a:prstGeom prst="rect">
            <a:avLst/>
          </a:prstGeom>
        </p:spPr>
      </p:pic>
      <p:pic>
        <p:nvPicPr>
          <p:cNvPr id="4" name="Picture 3">
            <a:extLst>
              <a:ext uri="{FF2B5EF4-FFF2-40B4-BE49-F238E27FC236}">
                <a16:creationId xmlns:a16="http://schemas.microsoft.com/office/drawing/2014/main" xmlns="" id="{0C929FF1-BDF8-479D-92D7-A8E1FE589177}"/>
              </a:ext>
            </a:extLst>
          </p:cNvPr>
          <p:cNvPicPr>
            <a:picLocks noChangeAspect="1"/>
          </p:cNvPicPr>
          <p:nvPr/>
        </p:nvPicPr>
        <p:blipFill>
          <a:blip r:embed="rId6">
            <a:extLst>
              <a:ext uri="{BEBA8EAE-BF5A-486C-A8C5-ECC9F3942E4B}">
                <a14:imgProps xmlns:a14="http://schemas.microsoft.com/office/drawing/2010/main" xmlns="">
                  <a14:imgLayer r:embed="rId8">
                    <a14:imgEffect>
                      <a14:colorTemperature colorTemp="7200"/>
                    </a14:imgEffect>
                  </a14:imgLayer>
                </a14:imgProps>
              </a:ext>
            </a:extLst>
          </a:blip>
          <a:stretch>
            <a:fillRect/>
          </a:stretch>
        </p:blipFill>
        <p:spPr>
          <a:xfrm>
            <a:off x="5633052" y="3543255"/>
            <a:ext cx="2447033" cy="2667090"/>
          </a:xfrm>
          <a:prstGeom prst="rect">
            <a:avLst/>
          </a:prstGeom>
        </p:spPr>
      </p:pic>
    </p:spTree>
    <p:extLst>
      <p:ext uri="{BB962C8B-B14F-4D97-AF65-F5344CB8AC3E}">
        <p14:creationId xmlns:p14="http://schemas.microsoft.com/office/powerpoint/2010/main" xmlns="" val="364590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4762" y="369893"/>
            <a:ext cx="7315200" cy="1143000"/>
          </a:xfrm>
        </p:spPr>
        <p:txBody>
          <a:bodyPr/>
          <a:lstStyle/>
          <a:p>
            <a:r>
              <a:rPr lang="en-US" dirty="0">
                <a:solidFill>
                  <a:srgbClr val="0000FF"/>
                </a:solidFill>
              </a:rPr>
              <a:t>Stacks: An Array Implementation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xmlns="" id="{B196EFB7-BA60-ED49-9139-8CF464A6501F}"/>
              </a:ext>
            </a:extLst>
          </p:cNvPr>
          <p:cNvSpPr txBox="1">
            <a:spLocks noChangeArrowheads="1"/>
          </p:cNvSpPr>
          <p:nvPr/>
        </p:nvSpPr>
        <p:spPr>
          <a:xfrm>
            <a:off x="304800" y="1621688"/>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stack S using an array by specifying a maximum size </a:t>
            </a:r>
            <a:r>
              <a:rPr lang="en-US" sz="2800"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for our stack.</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stack consists of an N-element array </a:t>
            </a:r>
            <a:r>
              <a:rPr lang="en-US" sz="2800" i="1" dirty="0">
                <a:latin typeface="Times New Roman" panose="02020603050405020304" pitchFamily="18" charset="0"/>
                <a:cs typeface="Times New Roman" panose="02020603050405020304" pitchFamily="18" charset="0"/>
              </a:rPr>
              <a:t>S </a:t>
            </a:r>
            <a:r>
              <a:rPr lang="en-US" sz="2800" dirty="0">
                <a:latin typeface="Times New Roman" panose="02020603050405020304" pitchFamily="18" charset="0"/>
                <a:cs typeface="Times New Roman" panose="02020603050405020304" pitchFamily="18" charset="0"/>
              </a:rPr>
              <a:t>and an integer variable </a:t>
            </a:r>
            <a:r>
              <a:rPr lang="en-US" sz="2800" i="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the index of the top element in array 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Array indices start at 0, so we initialize </a:t>
            </a:r>
            <a:r>
              <a:rPr lang="en-US" sz="2800" i="1" dirty="0">
                <a:latin typeface="Times New Roman" panose="02020603050405020304" pitchFamily="18" charset="0"/>
                <a:cs typeface="Times New Roman" panose="02020603050405020304" pitchFamily="18" charset="0"/>
              </a:rPr>
              <a:t>t </a:t>
            </a:r>
            <a:r>
              <a:rPr lang="en-US" sz="2800" dirty="0">
                <a:latin typeface="Times New Roman" panose="02020603050405020304" pitchFamily="18" charset="0"/>
                <a:cs typeface="Times New Roman" panose="02020603050405020304" pitchFamily="18" charset="0"/>
              </a:rPr>
              <a:t>to -1</a:t>
            </a:r>
          </a:p>
        </p:txBody>
      </p:sp>
      <p:graphicFrame>
        <p:nvGraphicFramePr>
          <p:cNvPr id="8" name="Object 2">
            <a:extLst>
              <a:ext uri="{FF2B5EF4-FFF2-40B4-BE49-F238E27FC236}">
                <a16:creationId xmlns:a16="http://schemas.microsoft.com/office/drawing/2014/main" xmlns="" id="{EDD8C4B4-4E44-1D47-A2B4-9180EBA9A9B9}"/>
              </a:ext>
            </a:extLst>
          </p:cNvPr>
          <p:cNvGraphicFramePr>
            <a:graphicFrameLocks noChangeAspect="1"/>
          </p:cNvGraphicFramePr>
          <p:nvPr>
            <p:extLst>
              <p:ext uri="{D42A27DB-BD31-4B8C-83A1-F6EECF244321}">
                <p14:modId xmlns:p14="http://schemas.microsoft.com/office/powerpoint/2010/main" xmlns="" val="1456528676"/>
              </p:ext>
            </p:extLst>
          </p:nvPr>
        </p:nvGraphicFramePr>
        <p:xfrm>
          <a:off x="805656" y="4267200"/>
          <a:ext cx="7227887" cy="885825"/>
        </p:xfrm>
        <a:graphic>
          <a:graphicData uri="http://schemas.openxmlformats.org/presentationml/2006/ole">
            <p:oleObj spid="_x0000_s2094" name="Photo Editor Photo" r:id="rId3" imgW="7228571" imgH="885949" progId="">
              <p:embed/>
            </p:oleObj>
          </a:graphicData>
        </a:graphic>
      </p:graphicFrame>
    </p:spTree>
    <p:extLst>
      <p:ext uri="{BB962C8B-B14F-4D97-AF65-F5344CB8AC3E}">
        <p14:creationId xmlns:p14="http://schemas.microsoft.com/office/powerpoint/2010/main" xmlns="" val="211457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6200" y="381000"/>
            <a:ext cx="7848600" cy="1143000"/>
          </a:xfrm>
        </p:spPr>
        <p:txBody>
          <a:bodyPr/>
          <a:lstStyle/>
          <a:p>
            <a:r>
              <a:rPr lang="en-US" dirty="0">
                <a:solidFill>
                  <a:srgbClr val="0000FF"/>
                </a:solidFill>
              </a:rPr>
              <a:t>Stacks: An Array Implementation </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Rectangle 3" descr="Rectangle: Click to edit Master text styles&#10;Second level&#10;Third level&#10;Fourth level&#10;Fifth level">
            <a:extLst>
              <a:ext uri="{FF2B5EF4-FFF2-40B4-BE49-F238E27FC236}">
                <a16:creationId xmlns:a16="http://schemas.microsoft.com/office/drawing/2014/main" xmlns="" id="{454C9BD5-32CF-F749-98B1-E11A9F5E04DB}"/>
              </a:ext>
            </a:extLst>
          </p:cNvPr>
          <p:cNvSpPr txBox="1">
            <a:spLocks noChangeArrowheads="1"/>
          </p:cNvSpPr>
          <p:nvPr/>
        </p:nvSpPr>
        <p:spPr>
          <a:xfrm>
            <a:off x="76200" y="1346988"/>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Pseudo code</a:t>
            </a:r>
          </a:p>
        </p:txBody>
      </p:sp>
      <p:sp>
        <p:nvSpPr>
          <p:cNvPr id="10" name="Text Box 4">
            <a:extLst>
              <a:ext uri="{FF2B5EF4-FFF2-40B4-BE49-F238E27FC236}">
                <a16:creationId xmlns:a16="http://schemas.microsoft.com/office/drawing/2014/main" xmlns="" id="{F107BD84-C1F1-B549-AFF0-B83F622218E9}"/>
              </a:ext>
            </a:extLst>
          </p:cNvPr>
          <p:cNvSpPr txBox="1">
            <a:spLocks noChangeArrowheads="1"/>
          </p:cNvSpPr>
          <p:nvPr/>
        </p:nvSpPr>
        <p:spPr bwMode="auto">
          <a:xfrm>
            <a:off x="411956" y="1806119"/>
            <a:ext cx="3855244" cy="4708981"/>
          </a:xfrm>
          <a:prstGeom prst="rect">
            <a:avLst/>
          </a:prstGeom>
          <a:noFill/>
          <a:ln w="12700">
            <a:noFill/>
            <a:miter lim="800000"/>
            <a:headEnd type="none" w="sm" len="sm"/>
            <a:tailEnd type="none" w="sm" len="sm"/>
          </a:ln>
        </p:spPr>
        <p:txBody>
          <a:bodyPr wrap="square">
            <a:spAutoFit/>
          </a:bodyPr>
          <a:lstStyle/>
          <a:p>
            <a:pPr eaLnBrk="0" hangingPunct="0">
              <a:spcBef>
                <a:spcPct val="50000"/>
              </a:spcBef>
            </a:pPr>
            <a:r>
              <a:rPr lang="en-GB" sz="2000" dirty="0">
                <a:latin typeface="Courier New" pitchFamily="49" charset="0"/>
                <a:ea typeface="굴림" pitchFamily="50" charset="-127"/>
              </a:rPr>
              <a:t>Algorithm</a:t>
            </a:r>
            <a:r>
              <a:rPr lang="en-GB" sz="2000" b="1" dirty="0">
                <a:latin typeface="Courier New" pitchFamily="49" charset="0"/>
                <a:ea typeface="굴림" pitchFamily="50" charset="-127"/>
              </a:rPr>
              <a:t> size()</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return</a:t>
            </a:r>
            <a:r>
              <a:rPr lang="en-GB" sz="2000" dirty="0">
                <a:latin typeface="Courier New" pitchFamily="49" charset="0"/>
                <a:ea typeface="굴림" pitchFamily="50" charset="-127"/>
              </a:rPr>
              <a:t> </a:t>
            </a:r>
            <a:r>
              <a:rPr lang="en-GB" sz="2000" i="1" dirty="0">
                <a:latin typeface="Courier New" pitchFamily="49" charset="0"/>
                <a:ea typeface="굴림" pitchFamily="50" charset="-127"/>
              </a:rPr>
              <a:t>t</a:t>
            </a:r>
            <a:r>
              <a:rPr lang="en-GB" sz="2000" dirty="0">
                <a:latin typeface="Courier New" pitchFamily="49" charset="0"/>
                <a:ea typeface="굴림" pitchFamily="50" charset="-127"/>
              </a:rPr>
              <a:t>+1</a:t>
            </a:r>
          </a:p>
          <a:p>
            <a:pPr eaLnBrk="0" hangingPunct="0">
              <a:spcBef>
                <a:spcPct val="50000"/>
              </a:spcBef>
            </a:pPr>
            <a:endParaRPr lang="en-US" sz="2000" dirty="0">
              <a:latin typeface="Courier New" pitchFamily="49" charset="0"/>
              <a:ea typeface="굴림" pitchFamily="50" charset="-127"/>
            </a:endParaRPr>
          </a:p>
          <a:p>
            <a:pPr eaLnBrk="0" hangingPunct="0">
              <a:spcBef>
                <a:spcPct val="50000"/>
              </a:spcBef>
            </a:pPr>
            <a:r>
              <a:rPr lang="en-GB" sz="2000" dirty="0">
                <a:latin typeface="Courier New" pitchFamily="49" charset="0"/>
                <a:ea typeface="굴림" pitchFamily="50" charset="-127"/>
              </a:rPr>
              <a:t>Algorithm</a:t>
            </a:r>
            <a:r>
              <a:rPr lang="en-GB" sz="2000" b="1" dirty="0">
                <a:latin typeface="Courier New" pitchFamily="49" charset="0"/>
                <a:ea typeface="굴림" pitchFamily="50" charset="-127"/>
              </a:rPr>
              <a:t> </a:t>
            </a:r>
            <a:r>
              <a:rPr lang="en-GB" sz="2000" b="1" dirty="0" err="1">
                <a:latin typeface="Courier New" pitchFamily="49" charset="0"/>
                <a:ea typeface="굴림" pitchFamily="50" charset="-127"/>
              </a:rPr>
              <a:t>isEmpty</a:t>
            </a:r>
            <a:r>
              <a:rPr lang="en-GB" sz="2000" b="1" dirty="0">
                <a:latin typeface="Courier New" pitchFamily="49" charset="0"/>
                <a:ea typeface="굴림" pitchFamily="50" charset="-127"/>
              </a:rPr>
              <a:t>()</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 if t == -1</a:t>
            </a:r>
          </a:p>
          <a:p>
            <a:pPr eaLnBrk="0" hangingPunct="0">
              <a:spcBef>
                <a:spcPct val="50000"/>
              </a:spcBef>
            </a:pPr>
            <a:r>
              <a:rPr lang="en-GB" sz="2000" b="1" dirty="0">
                <a:latin typeface="Courier New" pitchFamily="49" charset="0"/>
                <a:ea typeface="굴림" pitchFamily="50" charset="-127"/>
              </a:rPr>
              <a:t>    return true</a:t>
            </a:r>
          </a:p>
          <a:p>
            <a:pPr eaLnBrk="0" hangingPunct="0">
              <a:spcBef>
                <a:spcPct val="50000"/>
              </a:spcBef>
            </a:pPr>
            <a:r>
              <a:rPr lang="en-GB" sz="2000" b="1" dirty="0">
                <a:latin typeface="Courier New" pitchFamily="49" charset="0"/>
                <a:ea typeface="굴림" pitchFamily="50" charset="-127"/>
              </a:rPr>
              <a:t>return false</a:t>
            </a:r>
            <a:endParaRPr lang="en-GB" sz="2000" dirty="0">
              <a:latin typeface="Courier New" pitchFamily="49" charset="0"/>
              <a:ea typeface="굴림" pitchFamily="50" charset="-127"/>
            </a:endParaRPr>
          </a:p>
          <a:p>
            <a:pPr eaLnBrk="0" hangingPunct="0">
              <a:spcBef>
                <a:spcPct val="50000"/>
              </a:spcBef>
            </a:pPr>
            <a:endParaRPr lang="en-US" sz="2000" dirty="0">
              <a:latin typeface="Courier New" pitchFamily="49" charset="0"/>
              <a:ea typeface="굴림" pitchFamily="50" charset="-127"/>
            </a:endParaRPr>
          </a:p>
          <a:p>
            <a:pPr eaLnBrk="0" hangingPunct="0">
              <a:spcBef>
                <a:spcPct val="50000"/>
              </a:spcBef>
            </a:pPr>
            <a:r>
              <a:rPr lang="en-GB" sz="2000" dirty="0">
                <a:latin typeface="Courier New" pitchFamily="49" charset="0"/>
                <a:ea typeface="굴림" pitchFamily="50" charset="-127"/>
              </a:rPr>
              <a:t>Algorithm</a:t>
            </a:r>
            <a:r>
              <a:rPr lang="en-GB" sz="2000" b="1" dirty="0">
                <a:latin typeface="Courier New" pitchFamily="49" charset="0"/>
                <a:ea typeface="굴림" pitchFamily="50" charset="-127"/>
              </a:rPr>
              <a:t> top()</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if </a:t>
            </a:r>
            <a:r>
              <a:rPr lang="en-GB" sz="2000" dirty="0" err="1">
                <a:latin typeface="Courier New" pitchFamily="49" charset="0"/>
                <a:ea typeface="굴림" pitchFamily="50" charset="-127"/>
              </a:rPr>
              <a:t>isEmpty</a:t>
            </a:r>
            <a:r>
              <a:rPr lang="en-GB" sz="2000" dirty="0">
                <a:latin typeface="Courier New" pitchFamily="49" charset="0"/>
                <a:ea typeface="굴림" pitchFamily="50" charset="-127"/>
              </a:rPr>
              <a:t>() </a:t>
            </a:r>
            <a:r>
              <a:rPr lang="en-GB" sz="2000" b="1" dirty="0">
                <a:latin typeface="Courier New" pitchFamily="49" charset="0"/>
                <a:ea typeface="굴림" pitchFamily="50" charset="-127"/>
              </a:rPr>
              <a:t>then</a:t>
            </a:r>
            <a:r>
              <a:rPr lang="en-US" sz="2000" b="1" dirty="0">
                <a:latin typeface="Courier New" pitchFamily="49" charset="0"/>
                <a:ea typeface="굴림" pitchFamily="50" charset="-127"/>
              </a:rPr>
              <a:t/>
            </a:r>
            <a:br>
              <a:rPr lang="en-US" sz="2000" b="1" dirty="0">
                <a:latin typeface="Courier New" pitchFamily="49" charset="0"/>
                <a:ea typeface="굴림" pitchFamily="50" charset="-127"/>
              </a:rPr>
            </a:br>
            <a:r>
              <a:rPr lang="en-US" sz="2000" b="1" dirty="0">
                <a:latin typeface="Courier New" pitchFamily="49" charset="0"/>
                <a:ea typeface="굴림" pitchFamily="50" charset="-127"/>
              </a:rPr>
              <a:t>   return</a:t>
            </a:r>
            <a:r>
              <a:rPr lang="en-US" sz="2000" dirty="0">
                <a:latin typeface="Courier New" pitchFamily="49" charset="0"/>
                <a:ea typeface="굴림" pitchFamily="50" charset="-127"/>
              </a:rPr>
              <a:t> Error</a:t>
            </a:r>
            <a:br>
              <a:rPr lang="en-US" sz="2000" dirty="0">
                <a:latin typeface="Courier New" pitchFamily="49" charset="0"/>
                <a:ea typeface="굴림" pitchFamily="50" charset="-127"/>
              </a:rPr>
            </a:br>
            <a:r>
              <a:rPr lang="en-GB" sz="2000" b="1" dirty="0">
                <a:latin typeface="Courier New" pitchFamily="49" charset="0"/>
                <a:ea typeface="굴림" pitchFamily="50" charset="-127"/>
              </a:rPr>
              <a:t>return</a:t>
            </a:r>
            <a:r>
              <a:rPr lang="en-GB" sz="2000" dirty="0">
                <a:latin typeface="Courier New" pitchFamily="49" charset="0"/>
                <a:ea typeface="굴림" pitchFamily="50" charset="-127"/>
              </a:rPr>
              <a:t> S[</a:t>
            </a:r>
            <a:r>
              <a:rPr lang="en-GB" sz="2000" i="1" dirty="0">
                <a:latin typeface="Courier New" pitchFamily="49" charset="0"/>
                <a:ea typeface="굴림" pitchFamily="50" charset="-127"/>
              </a:rPr>
              <a:t>t</a:t>
            </a:r>
            <a:r>
              <a:rPr lang="en-GB" sz="2000" dirty="0">
                <a:latin typeface="Courier New" pitchFamily="49" charset="0"/>
                <a:ea typeface="굴림" pitchFamily="50" charset="-127"/>
              </a:rPr>
              <a:t>]</a:t>
            </a:r>
          </a:p>
        </p:txBody>
      </p:sp>
      <p:sp>
        <p:nvSpPr>
          <p:cNvPr id="11" name="Text Box 5">
            <a:extLst>
              <a:ext uri="{FF2B5EF4-FFF2-40B4-BE49-F238E27FC236}">
                <a16:creationId xmlns:a16="http://schemas.microsoft.com/office/drawing/2014/main" xmlns="" id="{A120DC57-6A6B-C342-BD9F-5A69B81C65DA}"/>
              </a:ext>
            </a:extLst>
          </p:cNvPr>
          <p:cNvSpPr txBox="1">
            <a:spLocks noChangeArrowheads="1"/>
          </p:cNvSpPr>
          <p:nvPr/>
        </p:nvSpPr>
        <p:spPr bwMode="auto">
          <a:xfrm>
            <a:off x="4648200" y="1538287"/>
            <a:ext cx="4191000" cy="4585871"/>
          </a:xfrm>
          <a:prstGeom prst="rect">
            <a:avLst/>
          </a:prstGeom>
          <a:noFill/>
          <a:ln w="12700">
            <a:noFill/>
            <a:miter lim="800000"/>
            <a:headEnd type="none" w="sm" len="sm"/>
            <a:tailEnd type="none" w="sm" len="sm"/>
          </a:ln>
        </p:spPr>
        <p:txBody>
          <a:bodyPr wrap="square">
            <a:spAutoFit/>
          </a:bodyPr>
          <a:lstStyle/>
          <a:p>
            <a:pPr eaLnBrk="0" hangingPunct="0">
              <a:spcBef>
                <a:spcPct val="50000"/>
              </a:spcBef>
            </a:pPr>
            <a:r>
              <a:rPr lang="en-GB" sz="2000" dirty="0">
                <a:latin typeface="Courier New" pitchFamily="49" charset="0"/>
                <a:ea typeface="굴림" pitchFamily="50" charset="-127"/>
              </a:rPr>
              <a:t>Algorithm</a:t>
            </a:r>
            <a:r>
              <a:rPr lang="en-GB" sz="2000" b="1" dirty="0">
                <a:latin typeface="Courier New" pitchFamily="49" charset="0"/>
                <a:ea typeface="굴림" pitchFamily="50" charset="-127"/>
              </a:rPr>
              <a:t> push(o)</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if </a:t>
            </a:r>
            <a:r>
              <a:rPr lang="en-GB" sz="2000" dirty="0">
                <a:latin typeface="Courier New" pitchFamily="49" charset="0"/>
                <a:ea typeface="굴림" pitchFamily="50" charset="-127"/>
              </a:rPr>
              <a:t>size()</a:t>
            </a:r>
            <a:r>
              <a:rPr lang="en-US" sz="2000" dirty="0">
                <a:latin typeface="Courier New" pitchFamily="49" charset="0"/>
                <a:ea typeface="굴림" pitchFamily="50" charset="-127"/>
              </a:rPr>
              <a:t>=</a:t>
            </a:r>
            <a:r>
              <a:rPr lang="en-GB" sz="2000" dirty="0">
                <a:latin typeface="Courier New" pitchFamily="49" charset="0"/>
                <a:ea typeface="굴림" pitchFamily="50" charset="-127"/>
              </a:rPr>
              <a:t>=</a:t>
            </a:r>
            <a:r>
              <a:rPr lang="en-GB" sz="2000" i="1" dirty="0">
                <a:latin typeface="Courier New" pitchFamily="49" charset="0"/>
                <a:ea typeface="굴림" pitchFamily="50" charset="-127"/>
              </a:rPr>
              <a:t>N </a:t>
            </a:r>
            <a:r>
              <a:rPr lang="en-GB" sz="2000" b="1" dirty="0">
                <a:latin typeface="Courier New" pitchFamily="49" charset="0"/>
                <a:ea typeface="굴림" pitchFamily="50" charset="-127"/>
              </a:rPr>
              <a:t>then</a:t>
            </a:r>
            <a:r>
              <a:rPr lang="en-US" sz="2000" b="1" dirty="0">
                <a:latin typeface="Courier New" pitchFamily="49" charset="0"/>
                <a:ea typeface="굴림" pitchFamily="50" charset="-127"/>
              </a:rPr>
              <a:t/>
            </a:r>
            <a:br>
              <a:rPr lang="en-US" sz="2000" b="1" dirty="0">
                <a:latin typeface="Courier New" pitchFamily="49" charset="0"/>
                <a:ea typeface="굴림" pitchFamily="50" charset="-127"/>
              </a:rPr>
            </a:br>
            <a:r>
              <a:rPr lang="en-US" sz="2000" b="1" dirty="0">
                <a:latin typeface="Courier New" pitchFamily="49" charset="0"/>
                <a:ea typeface="굴림" pitchFamily="50" charset="-127"/>
              </a:rPr>
              <a:t>   return</a:t>
            </a:r>
            <a:r>
              <a:rPr lang="en-US" sz="2000" dirty="0">
                <a:latin typeface="Courier New" pitchFamily="49" charset="0"/>
                <a:ea typeface="굴림" pitchFamily="50" charset="-127"/>
              </a:rPr>
              <a:t> Error/Overflow</a:t>
            </a:r>
            <a:br>
              <a:rPr lang="en-US" sz="2000" dirty="0">
                <a:latin typeface="Courier New" pitchFamily="49" charset="0"/>
                <a:ea typeface="굴림" pitchFamily="50" charset="-127"/>
              </a:rPr>
            </a:br>
            <a:r>
              <a:rPr lang="en-GB" sz="2000" i="1" dirty="0">
                <a:latin typeface="Courier New" pitchFamily="49" charset="0"/>
                <a:ea typeface="굴림" pitchFamily="50" charset="-127"/>
              </a:rPr>
              <a:t>t</a:t>
            </a:r>
            <a:r>
              <a:rPr lang="en-US" sz="2000" i="1" dirty="0">
                <a:latin typeface="Courier New" pitchFamily="49" charset="0"/>
                <a:ea typeface="굴림" pitchFamily="50" charset="-127"/>
              </a:rPr>
              <a:t>=</a:t>
            </a:r>
            <a:r>
              <a:rPr lang="en-GB" sz="2000" i="1" dirty="0">
                <a:latin typeface="Courier New" pitchFamily="49" charset="0"/>
                <a:ea typeface="굴림" pitchFamily="50" charset="-127"/>
              </a:rPr>
              <a:t>t</a:t>
            </a:r>
            <a:r>
              <a:rPr lang="en-GB" sz="2000" dirty="0">
                <a:latin typeface="Courier New" pitchFamily="49" charset="0"/>
                <a:ea typeface="굴림" pitchFamily="50" charset="-127"/>
              </a:rPr>
              <a:t>+1</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dirty="0">
                <a:latin typeface="Courier New" pitchFamily="49" charset="0"/>
                <a:ea typeface="굴림" pitchFamily="50" charset="-127"/>
              </a:rPr>
              <a:t>S[</a:t>
            </a:r>
            <a:r>
              <a:rPr lang="en-GB" sz="2000" i="1" dirty="0">
                <a:latin typeface="Courier New" pitchFamily="49" charset="0"/>
                <a:ea typeface="굴림" pitchFamily="50" charset="-127"/>
              </a:rPr>
              <a:t>t</a:t>
            </a:r>
            <a:r>
              <a:rPr lang="en-GB" sz="2000" dirty="0">
                <a:latin typeface="Courier New" pitchFamily="49" charset="0"/>
                <a:ea typeface="굴림" pitchFamily="50" charset="-127"/>
              </a:rPr>
              <a:t>]</a:t>
            </a:r>
            <a:r>
              <a:rPr lang="en-US" sz="2000" dirty="0">
                <a:latin typeface="Courier New" pitchFamily="49" charset="0"/>
                <a:ea typeface="굴림" pitchFamily="50" charset="-127"/>
              </a:rPr>
              <a:t>=</a:t>
            </a:r>
            <a:r>
              <a:rPr lang="en-GB" sz="2000" i="1" dirty="0">
                <a:latin typeface="Courier New" pitchFamily="49" charset="0"/>
                <a:ea typeface="굴림" pitchFamily="50" charset="-127"/>
              </a:rPr>
              <a:t>o</a:t>
            </a:r>
            <a:endParaRPr lang="en-US" sz="2000" i="1" dirty="0">
              <a:latin typeface="Courier New" pitchFamily="49" charset="0"/>
              <a:ea typeface="굴림" pitchFamily="50" charset="-127"/>
            </a:endParaRPr>
          </a:p>
          <a:p>
            <a:pPr eaLnBrk="0" hangingPunct="0">
              <a:spcBef>
                <a:spcPct val="50000"/>
              </a:spcBef>
            </a:pPr>
            <a:endParaRPr lang="en-GB" sz="2000" dirty="0">
              <a:latin typeface="Courier New" pitchFamily="49" charset="0"/>
              <a:ea typeface="굴림" pitchFamily="50" charset="-127"/>
            </a:endParaRPr>
          </a:p>
          <a:p>
            <a:pPr eaLnBrk="0" hangingPunct="0">
              <a:spcBef>
                <a:spcPct val="50000"/>
              </a:spcBef>
            </a:pPr>
            <a:r>
              <a:rPr lang="en-GB" dirty="0">
                <a:latin typeface="Courier New" pitchFamily="49" charset="0"/>
                <a:ea typeface="굴림" pitchFamily="50" charset="-127"/>
              </a:rPr>
              <a:t>Algorithm</a:t>
            </a:r>
            <a:r>
              <a:rPr lang="en-GB" b="1" dirty="0">
                <a:latin typeface="Courier New" pitchFamily="49" charset="0"/>
                <a:ea typeface="굴림" pitchFamily="50" charset="-127"/>
              </a:rPr>
              <a:t> pop(</a:t>
            </a:r>
            <a:r>
              <a:rPr lang="en-US" b="1" dirty="0">
                <a:latin typeface="Courier New" pitchFamily="49" charset="0"/>
                <a:ea typeface="굴림" pitchFamily="50" charset="-127"/>
              </a:rPr>
              <a:t>)</a:t>
            </a:r>
            <a:r>
              <a:rPr lang="en-US" dirty="0">
                <a:latin typeface="Courier New" pitchFamily="49" charset="0"/>
                <a:ea typeface="굴림" pitchFamily="50" charset="-127"/>
              </a:rPr>
              <a:t/>
            </a:r>
            <a:br>
              <a:rPr lang="en-US" dirty="0">
                <a:latin typeface="Courier New" pitchFamily="49" charset="0"/>
                <a:ea typeface="굴림" pitchFamily="50" charset="-127"/>
              </a:rPr>
            </a:br>
            <a:r>
              <a:rPr lang="en-US" dirty="0">
                <a:latin typeface="Courier New" pitchFamily="49" charset="0"/>
                <a:ea typeface="굴림" pitchFamily="50" charset="-127"/>
              </a:rPr>
              <a:t> </a:t>
            </a:r>
            <a:r>
              <a:rPr lang="en-GB" b="1" dirty="0">
                <a:latin typeface="Courier New" pitchFamily="49" charset="0"/>
                <a:ea typeface="굴림" pitchFamily="50" charset="-127"/>
              </a:rPr>
              <a:t>if </a:t>
            </a:r>
            <a:r>
              <a:rPr lang="en-GB" dirty="0" err="1">
                <a:latin typeface="Courier New" pitchFamily="49" charset="0"/>
                <a:ea typeface="굴림" pitchFamily="50" charset="-127"/>
              </a:rPr>
              <a:t>isEmpty</a:t>
            </a:r>
            <a:r>
              <a:rPr lang="en-GB" dirty="0">
                <a:latin typeface="Courier New" pitchFamily="49" charset="0"/>
                <a:ea typeface="굴림" pitchFamily="50" charset="-127"/>
              </a:rPr>
              <a:t>() </a:t>
            </a:r>
            <a:r>
              <a:rPr lang="en-GB" b="1" dirty="0">
                <a:latin typeface="Courier New" pitchFamily="49" charset="0"/>
                <a:ea typeface="굴림" pitchFamily="50" charset="-127"/>
              </a:rPr>
              <a:t>then</a:t>
            </a:r>
            <a:r>
              <a:rPr lang="en-US" b="1" dirty="0">
                <a:latin typeface="Courier New" pitchFamily="49" charset="0"/>
                <a:ea typeface="굴림" pitchFamily="50" charset="-127"/>
              </a:rPr>
              <a:t/>
            </a:r>
            <a:br>
              <a:rPr lang="en-US" b="1" dirty="0">
                <a:latin typeface="Courier New" pitchFamily="49" charset="0"/>
                <a:ea typeface="굴림" pitchFamily="50" charset="-127"/>
              </a:rPr>
            </a:br>
            <a:r>
              <a:rPr lang="en-US" b="1" dirty="0">
                <a:latin typeface="Courier New" pitchFamily="49" charset="0"/>
                <a:ea typeface="굴림" pitchFamily="50" charset="-127"/>
              </a:rPr>
              <a:t>   return</a:t>
            </a:r>
            <a:r>
              <a:rPr lang="en-US" dirty="0">
                <a:latin typeface="Courier New" pitchFamily="49" charset="0"/>
                <a:ea typeface="굴림" pitchFamily="50" charset="-127"/>
              </a:rPr>
              <a:t> Error/Underflow</a:t>
            </a:r>
            <a:br>
              <a:rPr lang="en-US" dirty="0">
                <a:latin typeface="Courier New" pitchFamily="49" charset="0"/>
                <a:ea typeface="굴림" pitchFamily="50" charset="-127"/>
              </a:rPr>
            </a:br>
            <a:r>
              <a:rPr lang="en-US" dirty="0">
                <a:latin typeface="Courier New" pitchFamily="49" charset="0"/>
                <a:ea typeface="굴림" pitchFamily="50" charset="-127"/>
              </a:rPr>
              <a:t>e= S[t]</a:t>
            </a:r>
          </a:p>
          <a:p>
            <a:pPr eaLnBrk="0" hangingPunct="0">
              <a:spcBef>
                <a:spcPct val="50000"/>
              </a:spcBef>
            </a:pPr>
            <a:r>
              <a:rPr lang="en-US" dirty="0">
                <a:latin typeface="Courier New" pitchFamily="49" charset="0"/>
                <a:ea typeface="굴림" pitchFamily="50" charset="-127"/>
              </a:rPr>
              <a:t>S[t] = null</a:t>
            </a:r>
          </a:p>
          <a:p>
            <a:pPr eaLnBrk="0" hangingPunct="0">
              <a:spcBef>
                <a:spcPct val="50000"/>
              </a:spcBef>
            </a:pPr>
            <a:r>
              <a:rPr lang="en-GB" i="1" dirty="0">
                <a:latin typeface="Courier New" pitchFamily="49" charset="0"/>
              </a:rPr>
              <a:t>t</a:t>
            </a:r>
            <a:r>
              <a:rPr lang="en-US" dirty="0">
                <a:latin typeface="Courier New" pitchFamily="49" charset="0"/>
              </a:rPr>
              <a:t>=</a:t>
            </a:r>
            <a:r>
              <a:rPr lang="en-GB" i="1" dirty="0">
                <a:latin typeface="Courier New" pitchFamily="49" charset="0"/>
              </a:rPr>
              <a:t>t</a:t>
            </a:r>
            <a:r>
              <a:rPr lang="en-GB" dirty="0">
                <a:latin typeface="Courier New" pitchFamily="49" charset="0"/>
              </a:rPr>
              <a:t>-1</a:t>
            </a:r>
            <a:r>
              <a:rPr lang="en-US" sz="1600" dirty="0"/>
              <a:t> </a:t>
            </a:r>
          </a:p>
          <a:p>
            <a:pPr eaLnBrk="0" hangingPunct="0">
              <a:spcBef>
                <a:spcPct val="50000"/>
              </a:spcBef>
            </a:pPr>
            <a:r>
              <a:rPr lang="en-GB" b="1" dirty="0">
                <a:latin typeface="Courier New" pitchFamily="49" charset="0"/>
              </a:rPr>
              <a:t>return </a:t>
            </a:r>
            <a:r>
              <a:rPr lang="en-GB" dirty="0">
                <a:latin typeface="Courier New" pitchFamily="49" charset="0"/>
              </a:rPr>
              <a:t>e</a:t>
            </a:r>
            <a:endParaRPr lang="en-GB" dirty="0">
              <a:latin typeface="Courier New" pitchFamily="49" charset="0"/>
              <a:ea typeface="굴림" pitchFamily="50" charset="-127"/>
            </a:endParaRPr>
          </a:p>
        </p:txBody>
      </p:sp>
    </p:spTree>
    <p:extLst>
      <p:ext uri="{BB962C8B-B14F-4D97-AF65-F5344CB8AC3E}">
        <p14:creationId xmlns:p14="http://schemas.microsoft.com/office/powerpoint/2010/main" xmlns="" val="128748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ADBC5D-C4A1-40AF-B9CB-2ED82E375465}"/>
              </a:ext>
            </a:extLst>
          </p:cNvPr>
          <p:cNvSpPr>
            <a:spLocks noGrp="1"/>
          </p:cNvSpPr>
          <p:nvPr>
            <p:ph sz="quarter" idx="10"/>
          </p:nvPr>
        </p:nvSpPr>
        <p:spPr/>
        <p:txBody>
          <a:bodyPr/>
          <a:lstStyle/>
          <a:p>
            <a:r>
              <a:rPr lang="en-US" dirty="0">
                <a:solidFill>
                  <a:srgbClr val="0000FF"/>
                </a:solidFill>
              </a:rPr>
              <a:t>Operations on Stack Demo</a:t>
            </a:r>
          </a:p>
        </p:txBody>
      </p:sp>
      <p:sp>
        <p:nvSpPr>
          <p:cNvPr id="5" name="Slide Number Placeholder 4">
            <a:extLst>
              <a:ext uri="{FF2B5EF4-FFF2-40B4-BE49-F238E27FC236}">
                <a16:creationId xmlns:a16="http://schemas.microsoft.com/office/drawing/2014/main" xmlns="" id="{647F9A60-548E-4032-B8BF-ED5D9AF225D8}"/>
              </a:ext>
            </a:extLst>
          </p:cNvPr>
          <p:cNvSpPr>
            <a:spLocks noGrp="1"/>
          </p:cNvSpPr>
          <p:nvPr>
            <p:ph type="sldNum" sz="quarter" idx="14"/>
          </p:nvPr>
        </p:nvSpPr>
        <p:spPr/>
        <p:txBody>
          <a:bodyPr/>
          <a:lstStyle/>
          <a:p>
            <a:fld id="{BC8D7E44-7D4F-4942-A8C9-2DF6BF8399E8}" type="slidenum">
              <a:rPr lang="en-US" smtClean="0"/>
              <a:pPr/>
              <a:t>13</a:t>
            </a:fld>
            <a:endParaRPr lang="en-US" dirty="0"/>
          </a:p>
        </p:txBody>
      </p:sp>
      <p:pic>
        <p:nvPicPr>
          <p:cNvPr id="8" name="Picture 7">
            <a:extLst>
              <a:ext uri="{FF2B5EF4-FFF2-40B4-BE49-F238E27FC236}">
                <a16:creationId xmlns:a16="http://schemas.microsoft.com/office/drawing/2014/main" xmlns="" id="{02662205-B6D2-4CAE-9A91-63EEE2383604}"/>
              </a:ext>
            </a:extLst>
          </p:cNvPr>
          <p:cNvPicPr>
            <a:picLocks noChangeAspect="1"/>
          </p:cNvPicPr>
          <p:nvPr/>
        </p:nvPicPr>
        <p:blipFill>
          <a:blip r:embed="rId2"/>
          <a:stretch>
            <a:fillRect/>
          </a:stretch>
        </p:blipFill>
        <p:spPr>
          <a:xfrm>
            <a:off x="152400" y="1524000"/>
            <a:ext cx="8305800" cy="1744789"/>
          </a:xfrm>
          <a:prstGeom prst="rect">
            <a:avLst/>
          </a:prstGeom>
        </p:spPr>
      </p:pic>
      <p:pic>
        <p:nvPicPr>
          <p:cNvPr id="9" name="Picture 8">
            <a:extLst>
              <a:ext uri="{FF2B5EF4-FFF2-40B4-BE49-F238E27FC236}">
                <a16:creationId xmlns:a16="http://schemas.microsoft.com/office/drawing/2014/main" xmlns="" id="{8FFCA3DF-BC65-4A38-AA99-E289C8A9C71B}"/>
              </a:ext>
            </a:extLst>
          </p:cNvPr>
          <p:cNvPicPr>
            <a:picLocks noChangeAspect="1"/>
          </p:cNvPicPr>
          <p:nvPr/>
        </p:nvPicPr>
        <p:blipFill>
          <a:blip r:embed="rId3"/>
          <a:stretch>
            <a:fillRect/>
          </a:stretch>
        </p:blipFill>
        <p:spPr>
          <a:xfrm>
            <a:off x="304800" y="3351128"/>
            <a:ext cx="8129588" cy="75322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5221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3819" y="381000"/>
            <a:ext cx="6934200" cy="1143000"/>
          </a:xfrm>
        </p:spPr>
        <p:txBody>
          <a:bodyPr/>
          <a:lstStyle/>
          <a:p>
            <a:r>
              <a:rPr lang="en-US" dirty="0">
                <a:solidFill>
                  <a:srgbClr val="0000FF"/>
                </a:solidFill>
              </a:rPr>
              <a:t>Stacks: An Array Implementation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7901BBE9-DD75-4046-855F-284E97FBD636}"/>
              </a:ext>
            </a:extLst>
          </p:cNvPr>
          <p:cNvSpPr txBox="1">
            <a:spLocks noChangeArrowheads="1"/>
          </p:cNvSpPr>
          <p:nvPr/>
        </p:nvSpPr>
        <p:spPr>
          <a:xfrm>
            <a:off x="152400" y="1608925"/>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The array implementation is simple and efficient</a:t>
            </a:r>
          </a:p>
          <a:p>
            <a:r>
              <a:rPr lang="en-US" dirty="0">
                <a:latin typeface="Times New Roman" panose="02020603050405020304" pitchFamily="18" charset="0"/>
                <a:cs typeface="Times New Roman" panose="02020603050405020304" pitchFamily="18" charset="0"/>
              </a:rPr>
              <a:t>(methods performed in O(1)).</a:t>
            </a:r>
          </a:p>
          <a:p>
            <a:r>
              <a:rPr lang="en-US" dirty="0">
                <a:solidFill>
                  <a:srgbClr val="C00000"/>
                </a:solidFill>
                <a:latin typeface="Times New Roman" panose="02020603050405020304" pitchFamily="18" charset="0"/>
                <a:cs typeface="Times New Roman" panose="02020603050405020304" pitchFamily="18" charset="0"/>
              </a:rPr>
              <a:t>Disadvantage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an upper bound,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on the size of the stack.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arbitrary value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may be too small for a given application </a:t>
            </a:r>
            <a:r>
              <a:rPr lang="en-US" dirty="0">
                <a:solidFill>
                  <a:srgbClr val="FF0000"/>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 waste of memory.</a:t>
            </a:r>
          </a:p>
        </p:txBody>
      </p:sp>
    </p:spTree>
    <p:extLst>
      <p:ext uri="{BB962C8B-B14F-4D97-AF65-F5344CB8AC3E}">
        <p14:creationId xmlns:p14="http://schemas.microsoft.com/office/powerpoint/2010/main" xmlns="" val="400151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3741F4F-0760-4361-9777-062A548206C0}"/>
              </a:ext>
            </a:extLst>
          </p:cNvPr>
          <p:cNvSpPr>
            <a:spLocks noGrp="1"/>
          </p:cNvSpPr>
          <p:nvPr>
            <p:ph idx="1"/>
          </p:nvPr>
        </p:nvSpPr>
        <p:spPr>
          <a:xfrm>
            <a:off x="304800" y="1493837"/>
            <a:ext cx="8382000" cy="45259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Stacks can be used for expression evaluation.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Stacks can be used for Conversion from one form of expression to another.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Stacks can be used to check parenthesis matching in an expression.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Stack data structures are used in backtracking problems (recursion).</a:t>
            </a:r>
          </a:p>
          <a:p>
            <a:endParaRPr lang="en-US" dirty="0"/>
          </a:p>
        </p:txBody>
      </p:sp>
      <p:sp>
        <p:nvSpPr>
          <p:cNvPr id="3" name="Content Placeholder 2">
            <a:extLst>
              <a:ext uri="{FF2B5EF4-FFF2-40B4-BE49-F238E27FC236}">
                <a16:creationId xmlns:a16="http://schemas.microsoft.com/office/drawing/2014/main" xmlns="" id="{BCFDB27A-A1C9-4191-8FC2-C65408163FA1}"/>
              </a:ext>
            </a:extLst>
          </p:cNvPr>
          <p:cNvSpPr>
            <a:spLocks noGrp="1"/>
          </p:cNvSpPr>
          <p:nvPr>
            <p:ph sz="quarter" idx="10"/>
          </p:nvPr>
        </p:nvSpPr>
        <p:spPr/>
        <p:txBody>
          <a:bodyPr/>
          <a:lstStyle/>
          <a:p>
            <a:r>
              <a:rPr lang="en-US" dirty="0">
                <a:solidFill>
                  <a:srgbClr val="0000FF"/>
                </a:solidFill>
              </a:rPr>
              <a:t>Applications of Stack</a:t>
            </a:r>
          </a:p>
        </p:txBody>
      </p:sp>
      <p:sp>
        <p:nvSpPr>
          <p:cNvPr id="5" name="Slide Number Placeholder 4">
            <a:extLst>
              <a:ext uri="{FF2B5EF4-FFF2-40B4-BE49-F238E27FC236}">
                <a16:creationId xmlns:a16="http://schemas.microsoft.com/office/drawing/2014/main" xmlns="" id="{62789720-36A0-42D8-B278-92FB42702EF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xmlns="" val="172842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59F1072-9355-4FB3-A64D-CCA205C9EA9F}"/>
              </a:ext>
            </a:extLst>
          </p:cNvPr>
          <p:cNvSpPr>
            <a:spLocks noGrp="1"/>
          </p:cNvSpPr>
          <p:nvPr>
            <p:ph idx="1"/>
          </p:nvPr>
        </p:nvSpPr>
        <p:spPr>
          <a:xfrm>
            <a:off x="228600" y="1438269"/>
            <a:ext cx="8686800" cy="5059363"/>
          </a:xfrm>
        </p:spPr>
        <p:txBody>
          <a:bodyPr>
            <a:normAutofit/>
          </a:bodyPr>
          <a:lstStyle/>
          <a:p>
            <a:pPr marL="0" indent="0"/>
            <a:r>
              <a:rPr lang="en-US" dirty="0">
                <a:latin typeface="Times New Roman" panose="02020603050405020304" pitchFamily="18" charset="0"/>
                <a:cs typeface="Times New Roman" panose="02020603050405020304" pitchFamily="18" charset="0"/>
              </a:rPr>
              <a:t>Arithmetic expressions can be written in 3 different forms or notations : </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Infix Notation : </a:t>
            </a:r>
            <a:r>
              <a:rPr lang="en-US" dirty="0">
                <a:latin typeface="Times New Roman" panose="02020603050405020304" pitchFamily="18" charset="0"/>
                <a:cs typeface="Times New Roman" panose="02020603050405020304" pitchFamily="18" charset="0"/>
              </a:rPr>
              <a:t>Notation in which the operator symbol is placed in between its operands. Ex : A + B , C – D , A * D etc. </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Pre-fix Notation : </a:t>
            </a:r>
            <a:r>
              <a:rPr lang="en-US" dirty="0">
                <a:latin typeface="Times New Roman" panose="02020603050405020304" pitchFamily="18" charset="0"/>
                <a:cs typeface="Times New Roman" panose="02020603050405020304" pitchFamily="18" charset="0"/>
              </a:rPr>
              <a:t>It is also called as Polish notation and refers to the notation in which the operator symbol is placed </a:t>
            </a:r>
            <a:r>
              <a:rPr lang="en-US" b="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its operands </a:t>
            </a:r>
            <a:r>
              <a:rPr lang="en-US" i="1" dirty="0">
                <a:latin typeface="Times New Roman" panose="02020603050405020304" pitchFamily="18" charset="0"/>
                <a:cs typeface="Times New Roman" panose="02020603050405020304" pitchFamily="18" charset="0"/>
              </a:rPr>
              <a:t>(when operator precedes the operands)</a:t>
            </a:r>
            <a:r>
              <a:rPr lang="en-US" dirty="0">
                <a:latin typeface="Times New Roman" panose="02020603050405020304" pitchFamily="18" charset="0"/>
                <a:cs typeface="Times New Roman" panose="02020603050405020304" pitchFamily="18" charset="0"/>
              </a:rPr>
              <a:t>. Ex : +AB, -CD, *AD etc. </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Post-fix Notation : </a:t>
            </a:r>
            <a:r>
              <a:rPr lang="en-US" dirty="0">
                <a:latin typeface="Times New Roman" panose="02020603050405020304" pitchFamily="18" charset="0"/>
                <a:cs typeface="Times New Roman" panose="02020603050405020304" pitchFamily="18" charset="0"/>
              </a:rPr>
              <a:t>It is also called as reverse polish notation and refers to the notation in which the operator symbol is placed </a:t>
            </a:r>
            <a:r>
              <a:rPr lang="en-US" b="1" dirty="0">
                <a:latin typeface="Times New Roman" panose="02020603050405020304" pitchFamily="18" charset="0"/>
                <a:cs typeface="Times New Roman" panose="02020603050405020304" pitchFamily="18" charset="0"/>
              </a:rPr>
              <a:t>after</a:t>
            </a:r>
            <a:r>
              <a:rPr lang="en-US" dirty="0">
                <a:latin typeface="Times New Roman" panose="02020603050405020304" pitchFamily="18" charset="0"/>
                <a:cs typeface="Times New Roman" panose="02020603050405020304" pitchFamily="18" charset="0"/>
              </a:rPr>
              <a:t> its operands </a:t>
            </a:r>
            <a:r>
              <a:rPr lang="en-US" i="1" dirty="0">
                <a:latin typeface="Times New Roman" panose="02020603050405020304" pitchFamily="18" charset="0"/>
                <a:cs typeface="Times New Roman" panose="02020603050405020304" pitchFamily="18" charset="0"/>
              </a:rPr>
              <a:t>(when operator follows the operands)</a:t>
            </a:r>
            <a:r>
              <a:rPr lang="en-US" dirty="0">
                <a:latin typeface="Times New Roman" panose="02020603050405020304" pitchFamily="18" charset="0"/>
                <a:cs typeface="Times New Roman" panose="02020603050405020304" pitchFamily="18" charset="0"/>
              </a:rPr>
              <a:t>. Ex : AB+ , CD- , AD*  </a:t>
            </a:r>
          </a:p>
          <a:p>
            <a:pPr>
              <a:buFont typeface="Courier New" panose="02070309020205020404" pitchFamily="49" charset="0"/>
              <a:buChar char="o"/>
            </a:pPr>
            <a:endParaRPr lang="en-US" dirty="0"/>
          </a:p>
        </p:txBody>
      </p:sp>
      <p:sp>
        <p:nvSpPr>
          <p:cNvPr id="3" name="Content Placeholder 2">
            <a:extLst>
              <a:ext uri="{FF2B5EF4-FFF2-40B4-BE49-F238E27FC236}">
                <a16:creationId xmlns:a16="http://schemas.microsoft.com/office/drawing/2014/main" xmlns="" id="{E8A642EC-9E7E-40C9-9A56-284988119E0D}"/>
              </a:ext>
            </a:extLst>
          </p:cNvPr>
          <p:cNvSpPr>
            <a:spLocks noGrp="1"/>
          </p:cNvSpPr>
          <p:nvPr>
            <p:ph sz="quarter" idx="10"/>
          </p:nvPr>
        </p:nvSpPr>
        <p:spPr/>
        <p:txBody>
          <a:bodyPr/>
          <a:lstStyle/>
          <a:p>
            <a:r>
              <a:rPr lang="en-US" dirty="0">
                <a:solidFill>
                  <a:srgbClr val="0000FF"/>
                </a:solidFill>
              </a:rPr>
              <a:t>Forms of Expression</a:t>
            </a:r>
          </a:p>
        </p:txBody>
      </p:sp>
      <p:sp>
        <p:nvSpPr>
          <p:cNvPr id="5" name="Slide Number Placeholder 4">
            <a:extLst>
              <a:ext uri="{FF2B5EF4-FFF2-40B4-BE49-F238E27FC236}">
                <a16:creationId xmlns:a16="http://schemas.microsoft.com/office/drawing/2014/main" xmlns="" id="{DF1E03DE-70F4-4803-A0C6-EA957CD9EC6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xmlns="" val="211702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59F1072-9355-4FB3-A64D-CCA205C9EA9F}"/>
              </a:ext>
            </a:extLst>
          </p:cNvPr>
          <p:cNvSpPr>
            <a:spLocks noGrp="1"/>
          </p:cNvSpPr>
          <p:nvPr>
            <p:ph idx="1"/>
          </p:nvPr>
        </p:nvSpPr>
        <p:spPr>
          <a:xfrm>
            <a:off x="228600" y="1438269"/>
            <a:ext cx="8686800" cy="5059363"/>
          </a:xfrm>
        </p:spPr>
        <p:txBody>
          <a:bodyPr>
            <a:normAutofit/>
          </a:bodyPr>
          <a:lstStyle/>
          <a:p>
            <a:pPr marL="0" indent="0"/>
            <a:r>
              <a:rPr lang="en-US" u="sng" dirty="0">
                <a:latin typeface="Times New Roman" panose="02020603050405020304" pitchFamily="18" charset="0"/>
                <a:cs typeface="Times New Roman" panose="02020603050405020304" pitchFamily="18" charset="0"/>
              </a:rPr>
              <a:t>Examples : </a:t>
            </a:r>
          </a:p>
          <a:p>
            <a:pPr marL="0" indent="0"/>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computer usually evaluates an arithmetic expression in infix notation in 2 steps. First, it converts the expression to postfix notation, and then it evaluates the postfix expression. In both these steps, the stack is used !! Let us examine how stack is used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8A642EC-9E7E-40C9-9A56-284988119E0D}"/>
              </a:ext>
            </a:extLst>
          </p:cNvPr>
          <p:cNvSpPr>
            <a:spLocks noGrp="1"/>
          </p:cNvSpPr>
          <p:nvPr>
            <p:ph sz="quarter" idx="10"/>
          </p:nvPr>
        </p:nvSpPr>
        <p:spPr/>
        <p:txBody>
          <a:bodyPr/>
          <a:lstStyle/>
          <a:p>
            <a:r>
              <a:rPr lang="en-US" dirty="0">
                <a:solidFill>
                  <a:srgbClr val="0000FF"/>
                </a:solidFill>
              </a:rPr>
              <a:t>Forms of Expression</a:t>
            </a:r>
          </a:p>
        </p:txBody>
      </p:sp>
      <p:sp>
        <p:nvSpPr>
          <p:cNvPr id="5" name="Slide Number Placeholder 4">
            <a:extLst>
              <a:ext uri="{FF2B5EF4-FFF2-40B4-BE49-F238E27FC236}">
                <a16:creationId xmlns:a16="http://schemas.microsoft.com/office/drawing/2014/main" xmlns="" id="{DF1E03DE-70F4-4803-A0C6-EA957CD9EC6C}"/>
              </a:ext>
            </a:extLst>
          </p:cNvPr>
          <p:cNvSpPr>
            <a:spLocks noGrp="1"/>
          </p:cNvSpPr>
          <p:nvPr>
            <p:ph type="sldNum" sz="quarter" idx="14"/>
          </p:nvPr>
        </p:nvSpPr>
        <p:spPr/>
        <p:txBody>
          <a:bodyPr/>
          <a:lstStyle/>
          <a:p>
            <a:fld id="{BC8D7E44-7D4F-4942-A8C9-2DF6BF8399E8}" type="slidenum">
              <a:rPr lang="en-US" smtClean="0"/>
              <a:pPr/>
              <a:t>17</a:t>
            </a:fld>
            <a:endParaRPr lang="en-US" dirty="0"/>
          </a:p>
        </p:txBody>
      </p:sp>
      <p:graphicFrame>
        <p:nvGraphicFramePr>
          <p:cNvPr id="4" name="Table 5">
            <a:extLst>
              <a:ext uri="{FF2B5EF4-FFF2-40B4-BE49-F238E27FC236}">
                <a16:creationId xmlns:a16="http://schemas.microsoft.com/office/drawing/2014/main" xmlns="" id="{CA5BDAD2-A2A3-4E5F-96A0-6CC8D836AD43}"/>
              </a:ext>
            </a:extLst>
          </p:cNvPr>
          <p:cNvGraphicFramePr>
            <a:graphicFrameLocks noGrp="1"/>
          </p:cNvGraphicFramePr>
          <p:nvPr>
            <p:extLst>
              <p:ext uri="{D42A27DB-BD31-4B8C-83A1-F6EECF244321}">
                <p14:modId xmlns:p14="http://schemas.microsoft.com/office/powerpoint/2010/main" xmlns="" val="728170247"/>
              </p:ext>
            </p:extLst>
          </p:nvPr>
        </p:nvGraphicFramePr>
        <p:xfrm>
          <a:off x="1295400" y="2057400"/>
          <a:ext cx="6400801" cy="2199640"/>
        </p:xfrm>
        <a:graphic>
          <a:graphicData uri="http://schemas.openxmlformats.org/drawingml/2006/table">
            <a:tbl>
              <a:tblPr firstRow="1" bandRow="1">
                <a:tableStyleId>{5C22544A-7EE6-4342-B048-85BDC9FD1C3A}</a:tableStyleId>
              </a:tblPr>
              <a:tblGrid>
                <a:gridCol w="360609">
                  <a:extLst>
                    <a:ext uri="{9D8B030D-6E8A-4147-A177-3AD203B41FA5}">
                      <a16:colId xmlns:a16="http://schemas.microsoft.com/office/drawing/2014/main" xmlns="" val="3843356382"/>
                    </a:ext>
                  </a:extLst>
                </a:gridCol>
                <a:gridCol w="2153991">
                  <a:extLst>
                    <a:ext uri="{9D8B030D-6E8A-4147-A177-3AD203B41FA5}">
                      <a16:colId xmlns:a16="http://schemas.microsoft.com/office/drawing/2014/main" xmlns="" val="2618679385"/>
                    </a:ext>
                  </a:extLst>
                </a:gridCol>
                <a:gridCol w="1784900">
                  <a:extLst>
                    <a:ext uri="{9D8B030D-6E8A-4147-A177-3AD203B41FA5}">
                      <a16:colId xmlns:a16="http://schemas.microsoft.com/office/drawing/2014/main" xmlns="" val="3339443354"/>
                    </a:ext>
                  </a:extLst>
                </a:gridCol>
                <a:gridCol w="2101301">
                  <a:extLst>
                    <a:ext uri="{9D8B030D-6E8A-4147-A177-3AD203B41FA5}">
                      <a16:colId xmlns:a16="http://schemas.microsoft.com/office/drawing/2014/main" xmlns="" val="21790331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Infix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Prefix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Postfix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67886048"/>
                  </a:ext>
                </a:extLst>
              </a:tr>
              <a:tr h="370840">
                <a:tc>
                  <a:txBody>
                    <a:bodyPr/>
                    <a:lstStyle/>
                    <a:p>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52247297"/>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 + ( B * 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33497973"/>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 ^ B * C –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 * ^ 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 ^ C * D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47358133"/>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95203323"/>
                  </a:ext>
                </a:extLst>
              </a:tr>
            </a:tbl>
          </a:graphicData>
        </a:graphic>
      </p:graphicFrame>
    </p:spTree>
    <p:extLst>
      <p:ext uri="{BB962C8B-B14F-4D97-AF65-F5344CB8AC3E}">
        <p14:creationId xmlns:p14="http://schemas.microsoft.com/office/powerpoint/2010/main" xmlns="" val="97126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1EC46C-443C-4C02-9B6A-57B63ABB9532}"/>
              </a:ext>
            </a:extLst>
          </p:cNvPr>
          <p:cNvSpPr>
            <a:spLocks noGrp="1"/>
          </p:cNvSpPr>
          <p:nvPr>
            <p:ph sz="quarter" idx="10"/>
          </p:nvPr>
        </p:nvSpPr>
        <p:spPr>
          <a:xfrm>
            <a:off x="33337" y="112980"/>
            <a:ext cx="6324600" cy="1143000"/>
          </a:xfrm>
        </p:spPr>
        <p:txBody>
          <a:bodyPr>
            <a:normAutofit/>
          </a:bodyPr>
          <a:lstStyle/>
          <a:p>
            <a:r>
              <a:rPr lang="en-US" sz="2800" dirty="0">
                <a:solidFill>
                  <a:srgbClr val="0000FF"/>
                </a:solidFill>
              </a:rPr>
              <a:t>Algorithm: Infix to Postfix using Stack</a:t>
            </a:r>
          </a:p>
        </p:txBody>
      </p:sp>
      <p:sp>
        <p:nvSpPr>
          <p:cNvPr id="5" name="Slide Number Placeholder 4">
            <a:extLst>
              <a:ext uri="{FF2B5EF4-FFF2-40B4-BE49-F238E27FC236}">
                <a16:creationId xmlns:a16="http://schemas.microsoft.com/office/drawing/2014/main" xmlns="" id="{92216CFC-BC34-41C0-AB49-3CA990E0B4B5}"/>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4" name="TextBox 3">
            <a:extLst>
              <a:ext uri="{FF2B5EF4-FFF2-40B4-BE49-F238E27FC236}">
                <a16:creationId xmlns:a16="http://schemas.microsoft.com/office/drawing/2014/main" xmlns="" id="{A30E5557-ED19-4FC2-ABA9-87A4D3D51F22}"/>
              </a:ext>
            </a:extLst>
          </p:cNvPr>
          <p:cNvSpPr txBox="1"/>
          <p:nvPr/>
        </p:nvSpPr>
        <p:spPr>
          <a:xfrm>
            <a:off x="0" y="1415534"/>
            <a:ext cx="9203802" cy="369332"/>
          </a:xfrm>
          <a:prstGeom prst="rect">
            <a:avLst/>
          </a:prstGeom>
          <a:noFill/>
        </p:spPr>
        <p:txBody>
          <a:bodyPr wrap="none" rtlCol="0">
            <a:spAutoFit/>
          </a:bodyPr>
          <a:lstStyle/>
          <a:p>
            <a:r>
              <a:rPr lang="en-US" i="1" dirty="0"/>
              <a:t>The following algorithm transforms the infix expression Q into its equivalent postfix expression P.</a:t>
            </a:r>
          </a:p>
        </p:txBody>
      </p:sp>
      <p:pic>
        <p:nvPicPr>
          <p:cNvPr id="8" name="Picture 7">
            <a:extLst>
              <a:ext uri="{FF2B5EF4-FFF2-40B4-BE49-F238E27FC236}">
                <a16:creationId xmlns:a16="http://schemas.microsoft.com/office/drawing/2014/main" xmlns="" id="{1A879CF7-8FBC-4558-B4FF-05C9C92F2450}"/>
              </a:ext>
            </a:extLst>
          </p:cNvPr>
          <p:cNvPicPr>
            <a:picLocks noChangeAspect="1"/>
          </p:cNvPicPr>
          <p:nvPr/>
        </p:nvPicPr>
        <p:blipFill>
          <a:blip r:embed="rId2">
            <a:grayscl/>
            <a:extLst>
              <a:ext uri="{BEBA8EAE-BF5A-486C-A8C5-ECC9F3942E4B}">
                <a14:imgProps xmlns:a14="http://schemas.microsoft.com/office/drawing/2010/main" xmlns="">
                  <a14:imgLayer r:embed="rId3">
                    <a14:imgEffect>
                      <a14:brightnessContrast bright="20000" contrast="-20000"/>
                    </a14:imgEffect>
                  </a14:imgLayer>
                </a14:imgProps>
              </a:ext>
            </a:extLst>
          </a:blip>
          <a:stretch>
            <a:fillRect/>
          </a:stretch>
        </p:blipFill>
        <p:spPr>
          <a:xfrm>
            <a:off x="1295400" y="1870093"/>
            <a:ext cx="6096000" cy="459658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57951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DF7A11E-EEBD-499B-ADA3-70A152A4822C}"/>
              </a:ext>
            </a:extLst>
          </p:cNvPr>
          <p:cNvSpPr>
            <a:spLocks noGrp="1"/>
          </p:cNvSpPr>
          <p:nvPr>
            <p:ph idx="1"/>
          </p:nvPr>
        </p:nvSpPr>
        <p:spPr>
          <a:xfrm>
            <a:off x="381000" y="1493837"/>
            <a:ext cx="8229600" cy="4972839"/>
          </a:xfrm>
        </p:spPr>
        <p:txBody>
          <a:bodyPr>
            <a:normAutofit lnSpcReduction="10000"/>
          </a:bodyPr>
          <a:lstStyle/>
          <a:p>
            <a:r>
              <a:rPr lang="en-US" dirty="0">
                <a:latin typeface="Times New Roman" panose="02020603050405020304" pitchFamily="18" charset="0"/>
                <a:cs typeface="Times New Roman" panose="02020603050405020304" pitchFamily="18" charset="0"/>
              </a:rPr>
              <a:t>Consider the infix expression Q to be </a:t>
            </a:r>
            <a:r>
              <a:rPr lang="en-US" b="1" dirty="0">
                <a:latin typeface="Times New Roman" panose="02020603050405020304" pitchFamily="18" charset="0"/>
                <a:cs typeface="Times New Roman" panose="02020603050405020304" pitchFamily="18" charset="0"/>
              </a:rPr>
              <a:t>A + B * C </a:t>
            </a:r>
            <a:r>
              <a:rPr lang="en-US" b="1" dirty="0">
                <a:latin typeface="Times New Roman" panose="02020603050405020304" pitchFamily="18" charset="0"/>
                <a:cs typeface="Times New Roman" panose="02020603050405020304" pitchFamily="18" charset="0"/>
                <a:sym typeface="Wingdings" panose="05000000000000000000" pitchFamily="2" charset="2"/>
              </a:rPr>
              <a:t> A+B*C)</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Hence, the postfix expression P is </a:t>
            </a:r>
            <a:r>
              <a:rPr lang="en-US" b="1" dirty="0">
                <a:latin typeface="Times New Roman" panose="02020603050405020304" pitchFamily="18" charset="0"/>
                <a:cs typeface="Times New Roman" panose="02020603050405020304" pitchFamily="18" charset="0"/>
              </a:rPr>
              <a:t>ABC*+</a:t>
            </a:r>
          </a:p>
        </p:txBody>
      </p:sp>
      <p:sp>
        <p:nvSpPr>
          <p:cNvPr id="3" name="Content Placeholder 2">
            <a:extLst>
              <a:ext uri="{FF2B5EF4-FFF2-40B4-BE49-F238E27FC236}">
                <a16:creationId xmlns:a16="http://schemas.microsoft.com/office/drawing/2014/main" xmlns="" id="{8F1EC46C-443C-4C02-9B6A-57B63ABB9532}"/>
              </a:ext>
            </a:extLst>
          </p:cNvPr>
          <p:cNvSpPr>
            <a:spLocks noGrp="1"/>
          </p:cNvSpPr>
          <p:nvPr>
            <p:ph sz="quarter" idx="10"/>
          </p:nvPr>
        </p:nvSpPr>
        <p:spPr/>
        <p:txBody>
          <a:bodyPr/>
          <a:lstStyle/>
          <a:p>
            <a:r>
              <a:rPr lang="en-US" dirty="0">
                <a:solidFill>
                  <a:srgbClr val="0000FF"/>
                </a:solidFill>
              </a:rPr>
              <a:t>Example : Converting Infix to Postfix using Stack</a:t>
            </a:r>
          </a:p>
        </p:txBody>
      </p:sp>
      <p:sp>
        <p:nvSpPr>
          <p:cNvPr id="5" name="Slide Number Placeholder 4">
            <a:extLst>
              <a:ext uri="{FF2B5EF4-FFF2-40B4-BE49-F238E27FC236}">
                <a16:creationId xmlns:a16="http://schemas.microsoft.com/office/drawing/2014/main" xmlns="" id="{92216CFC-BC34-41C0-AB49-3CA990E0B4B5}"/>
              </a:ext>
            </a:extLst>
          </p:cNvPr>
          <p:cNvSpPr>
            <a:spLocks noGrp="1"/>
          </p:cNvSpPr>
          <p:nvPr>
            <p:ph type="sldNum" sz="quarter" idx="14"/>
          </p:nvPr>
        </p:nvSpPr>
        <p:spPr/>
        <p:txBody>
          <a:bodyPr/>
          <a:lstStyle/>
          <a:p>
            <a:fld id="{BC8D7E44-7D4F-4942-A8C9-2DF6BF8399E8}" type="slidenum">
              <a:rPr lang="en-US" smtClean="0"/>
              <a:pPr/>
              <a:t>19</a:t>
            </a:fld>
            <a:endParaRPr lang="en-US" dirty="0"/>
          </a:p>
        </p:txBody>
      </p:sp>
      <p:graphicFrame>
        <p:nvGraphicFramePr>
          <p:cNvPr id="4" name="Table 5">
            <a:extLst>
              <a:ext uri="{FF2B5EF4-FFF2-40B4-BE49-F238E27FC236}">
                <a16:creationId xmlns:a16="http://schemas.microsoft.com/office/drawing/2014/main" xmlns="" id="{6719C583-0D7E-45DA-89CB-E754898FE182}"/>
              </a:ext>
            </a:extLst>
          </p:cNvPr>
          <p:cNvGraphicFramePr>
            <a:graphicFrameLocks noGrp="1"/>
          </p:cNvGraphicFramePr>
          <p:nvPr>
            <p:extLst>
              <p:ext uri="{D42A27DB-BD31-4B8C-83A1-F6EECF244321}">
                <p14:modId xmlns:p14="http://schemas.microsoft.com/office/powerpoint/2010/main" xmlns="" val="348726809"/>
              </p:ext>
            </p:extLst>
          </p:nvPr>
        </p:nvGraphicFramePr>
        <p:xfrm>
          <a:off x="1447800" y="1910234"/>
          <a:ext cx="5943600" cy="3992880"/>
        </p:xfrm>
        <a:graphic>
          <a:graphicData uri="http://schemas.openxmlformats.org/drawingml/2006/table">
            <a:tbl>
              <a:tblPr firstRow="1" bandRow="1">
                <a:tableStyleId>{22838BEF-8BB2-4498-84A7-C5851F593DF1}</a:tableStyleId>
              </a:tblPr>
              <a:tblGrid>
                <a:gridCol w="457200">
                  <a:extLst>
                    <a:ext uri="{9D8B030D-6E8A-4147-A177-3AD203B41FA5}">
                      <a16:colId xmlns:a16="http://schemas.microsoft.com/office/drawing/2014/main" xmlns="" val="3541720443"/>
                    </a:ext>
                  </a:extLst>
                </a:gridCol>
                <a:gridCol w="2133600">
                  <a:extLst>
                    <a:ext uri="{9D8B030D-6E8A-4147-A177-3AD203B41FA5}">
                      <a16:colId xmlns:a16="http://schemas.microsoft.com/office/drawing/2014/main" xmlns="" val="1166497244"/>
                    </a:ext>
                  </a:extLst>
                </a:gridCol>
                <a:gridCol w="1676400">
                  <a:extLst>
                    <a:ext uri="{9D8B030D-6E8A-4147-A177-3AD203B41FA5}">
                      <a16:colId xmlns:a16="http://schemas.microsoft.com/office/drawing/2014/main" xmlns="" val="1725031847"/>
                    </a:ext>
                  </a:extLst>
                </a:gridCol>
                <a:gridCol w="1676400">
                  <a:extLst>
                    <a:ext uri="{9D8B030D-6E8A-4147-A177-3AD203B41FA5}">
                      <a16:colId xmlns:a16="http://schemas.microsoft.com/office/drawing/2014/main" xmlns="" val="2818315141"/>
                    </a:ext>
                  </a:extLst>
                </a:gridCol>
              </a:tblGrid>
              <a:tr h="294640">
                <a:tc>
                  <a:txBody>
                    <a:bodyPr/>
                    <a:lstStyle/>
                    <a:p>
                      <a:pPr algn="ctr"/>
                      <a:r>
                        <a:rPr lang="en-US" dirty="0">
                          <a:solidFill>
                            <a:srgbClr val="C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Symbol Encountered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Postfix String P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STACK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63809851"/>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5082315"/>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29800129"/>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072940"/>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79469266"/>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35379"/>
                  </a:ext>
                </a:extLst>
              </a:tr>
              <a:tr h="370840">
                <a:tc>
                  <a:txBody>
                    <a:bodyPr/>
                    <a:lstStyle/>
                    <a:p>
                      <a:pPr algn="ctr"/>
                      <a:r>
                        <a:rPr lang="en-US"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64769336"/>
                  </a:ext>
                </a:extLst>
              </a:tr>
              <a:tr h="370840">
                <a:tc>
                  <a:txBody>
                    <a:bodyPr/>
                    <a:lstStyle/>
                    <a:p>
                      <a:pPr algn="ctr"/>
                      <a:r>
                        <a:rPr lang="en-US"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08459229"/>
                  </a:ext>
                </a:extLst>
              </a:tr>
              <a:tr h="386080">
                <a:tc>
                  <a:txBody>
                    <a:bodyPr/>
                    <a:lstStyle/>
                    <a:p>
                      <a:pPr algn="ctr"/>
                      <a:r>
                        <a:rPr lang="en-US"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98781176"/>
                  </a:ext>
                </a:extLst>
              </a:tr>
              <a:tr h="370840">
                <a:tc>
                  <a:txBody>
                    <a:bodyPr/>
                    <a:lstStyle/>
                    <a:p>
                      <a:pPr algn="ctr"/>
                      <a:r>
                        <a:rPr lang="en-US"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65876222"/>
                  </a:ext>
                </a:extLst>
              </a:tr>
            </a:tbl>
          </a:graphicData>
        </a:graphic>
      </p:graphicFrame>
    </p:spTree>
    <p:extLst>
      <p:ext uri="{BB962C8B-B14F-4D97-AF65-F5344CB8AC3E}">
        <p14:creationId xmlns:p14="http://schemas.microsoft.com/office/powerpoint/2010/main" xmlns="" val="381005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US" dirty="0"/>
              <a:t>Contact Session #3</a:t>
            </a:r>
            <a:endParaRPr lang="en-US" altLang="en-US" dirty="0"/>
          </a:p>
          <a:p>
            <a:pPr algn="ctr"/>
            <a:r>
              <a:rPr lang="en-US" altLang="en-US" dirty="0"/>
              <a:t>DSEC</a:t>
            </a:r>
            <a:r>
              <a:rPr lang="en-IN" altLang="en-US" dirty="0"/>
              <a:t>L</a:t>
            </a:r>
            <a:r>
              <a:rPr lang="en-US" altLang="en-US" dirty="0"/>
              <a:t>ZG519 – Abstract Data Types</a:t>
            </a:r>
          </a:p>
        </p:txBody>
      </p:sp>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DF7A11E-EEBD-499B-ADA3-70A152A4822C}"/>
              </a:ext>
            </a:extLst>
          </p:cNvPr>
          <p:cNvSpPr>
            <a:spLocks noGrp="1"/>
          </p:cNvSpPr>
          <p:nvPr>
            <p:ph idx="1"/>
          </p:nvPr>
        </p:nvSpPr>
        <p:spPr>
          <a:xfrm>
            <a:off x="152400" y="1422558"/>
            <a:ext cx="8991600" cy="521176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Consider the infix expression Q to be (A+B) * C </a:t>
            </a:r>
            <a:r>
              <a:rPr lang="en-US" dirty="0">
                <a:latin typeface="Times New Roman" panose="02020603050405020304" pitchFamily="18" charset="0"/>
                <a:cs typeface="Times New Roman" panose="02020603050405020304" pitchFamily="18" charset="0"/>
                <a:sym typeface="Wingdings" panose="05000000000000000000" pitchFamily="2" charset="2"/>
              </a:rPr>
              <a:t> (A+B) * C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Hence, the postfix expression P is </a:t>
            </a:r>
            <a:r>
              <a:rPr lang="en-US" b="1" dirty="0">
                <a:latin typeface="Times New Roman" panose="02020603050405020304" pitchFamily="18" charset="0"/>
                <a:cs typeface="Times New Roman" panose="02020603050405020304" pitchFamily="18" charset="0"/>
              </a:rPr>
              <a:t>AB+C*</a:t>
            </a:r>
          </a:p>
        </p:txBody>
      </p:sp>
      <p:sp>
        <p:nvSpPr>
          <p:cNvPr id="3" name="Content Placeholder 2">
            <a:extLst>
              <a:ext uri="{FF2B5EF4-FFF2-40B4-BE49-F238E27FC236}">
                <a16:creationId xmlns:a16="http://schemas.microsoft.com/office/drawing/2014/main" xmlns="" id="{8F1EC46C-443C-4C02-9B6A-57B63ABB9532}"/>
              </a:ext>
            </a:extLst>
          </p:cNvPr>
          <p:cNvSpPr>
            <a:spLocks noGrp="1"/>
          </p:cNvSpPr>
          <p:nvPr>
            <p:ph sz="quarter" idx="10"/>
          </p:nvPr>
        </p:nvSpPr>
        <p:spPr/>
        <p:txBody>
          <a:bodyPr/>
          <a:lstStyle/>
          <a:p>
            <a:r>
              <a:rPr lang="en-US" dirty="0">
                <a:solidFill>
                  <a:srgbClr val="0000FF"/>
                </a:solidFill>
              </a:rPr>
              <a:t>Example : Converting Infix to Postfix using Stack</a:t>
            </a:r>
          </a:p>
        </p:txBody>
      </p:sp>
      <p:sp>
        <p:nvSpPr>
          <p:cNvPr id="5" name="Slide Number Placeholder 4">
            <a:extLst>
              <a:ext uri="{FF2B5EF4-FFF2-40B4-BE49-F238E27FC236}">
                <a16:creationId xmlns:a16="http://schemas.microsoft.com/office/drawing/2014/main" xmlns="" id="{92216CFC-BC34-41C0-AB49-3CA990E0B4B5}"/>
              </a:ext>
            </a:extLst>
          </p:cNvPr>
          <p:cNvSpPr>
            <a:spLocks noGrp="1"/>
          </p:cNvSpPr>
          <p:nvPr>
            <p:ph type="sldNum" sz="quarter" idx="14"/>
          </p:nvPr>
        </p:nvSpPr>
        <p:spPr/>
        <p:txBody>
          <a:bodyPr/>
          <a:lstStyle/>
          <a:p>
            <a:fld id="{BC8D7E44-7D4F-4942-A8C9-2DF6BF8399E8}" type="slidenum">
              <a:rPr lang="en-US" smtClean="0"/>
              <a:pPr/>
              <a:t>20</a:t>
            </a:fld>
            <a:endParaRPr lang="en-US" dirty="0"/>
          </a:p>
        </p:txBody>
      </p:sp>
      <p:graphicFrame>
        <p:nvGraphicFramePr>
          <p:cNvPr id="4" name="Table 5">
            <a:extLst>
              <a:ext uri="{FF2B5EF4-FFF2-40B4-BE49-F238E27FC236}">
                <a16:creationId xmlns:a16="http://schemas.microsoft.com/office/drawing/2014/main" xmlns="" id="{6719C583-0D7E-45DA-89CB-E754898FE182}"/>
              </a:ext>
            </a:extLst>
          </p:cNvPr>
          <p:cNvGraphicFramePr>
            <a:graphicFrameLocks noGrp="1"/>
          </p:cNvGraphicFramePr>
          <p:nvPr>
            <p:extLst>
              <p:ext uri="{D42A27DB-BD31-4B8C-83A1-F6EECF244321}">
                <p14:modId xmlns:p14="http://schemas.microsoft.com/office/powerpoint/2010/main" xmlns="" val="2650303968"/>
              </p:ext>
            </p:extLst>
          </p:nvPr>
        </p:nvGraphicFramePr>
        <p:xfrm>
          <a:off x="1447800" y="1828800"/>
          <a:ext cx="6096000" cy="3981800"/>
        </p:xfrm>
        <a:graphic>
          <a:graphicData uri="http://schemas.openxmlformats.org/drawingml/2006/table">
            <a:tbl>
              <a:tblPr firstRow="1" bandRow="1">
                <a:tableStyleId>{22838BEF-8BB2-4498-84A7-C5851F593DF1}</a:tableStyleId>
              </a:tblPr>
              <a:tblGrid>
                <a:gridCol w="457200">
                  <a:extLst>
                    <a:ext uri="{9D8B030D-6E8A-4147-A177-3AD203B41FA5}">
                      <a16:colId xmlns:a16="http://schemas.microsoft.com/office/drawing/2014/main" xmlns="" val="3541720443"/>
                    </a:ext>
                  </a:extLst>
                </a:gridCol>
                <a:gridCol w="1981200">
                  <a:extLst>
                    <a:ext uri="{9D8B030D-6E8A-4147-A177-3AD203B41FA5}">
                      <a16:colId xmlns:a16="http://schemas.microsoft.com/office/drawing/2014/main" xmlns="" val="1166497244"/>
                    </a:ext>
                  </a:extLst>
                </a:gridCol>
                <a:gridCol w="2057400">
                  <a:extLst>
                    <a:ext uri="{9D8B030D-6E8A-4147-A177-3AD203B41FA5}">
                      <a16:colId xmlns:a16="http://schemas.microsoft.com/office/drawing/2014/main" xmlns="" val="1725031847"/>
                    </a:ext>
                  </a:extLst>
                </a:gridCol>
                <a:gridCol w="1600200">
                  <a:extLst>
                    <a:ext uri="{9D8B030D-6E8A-4147-A177-3AD203B41FA5}">
                      <a16:colId xmlns:a16="http://schemas.microsoft.com/office/drawing/2014/main" xmlns="" val="2818315141"/>
                    </a:ext>
                  </a:extLst>
                </a:gridCol>
              </a:tblGrid>
              <a:tr h="346364">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Symbol Encountered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Postfix String P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STACK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63809851"/>
                  </a:ext>
                </a:extLst>
              </a:tr>
              <a:tr h="346364">
                <a:tc>
                  <a:txBody>
                    <a:bodyPr/>
                    <a:lstStyle/>
                    <a:p>
                      <a:pPr algn="ctr"/>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5082315"/>
                  </a:ext>
                </a:extLst>
              </a:tr>
              <a:tr h="346364">
                <a:tc>
                  <a:txBody>
                    <a:bodyPr/>
                    <a:lstStyle/>
                    <a:p>
                      <a:pPr algn="ctr"/>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29800129"/>
                  </a:ext>
                </a:extLst>
              </a:tr>
              <a:tr h="346364">
                <a:tc>
                  <a:txBody>
                    <a:bodyPr/>
                    <a:lstStyle/>
                    <a:p>
                      <a:pPr algn="ctr"/>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072940"/>
                  </a:ext>
                </a:extLst>
              </a:tr>
              <a:tr h="346364">
                <a:tc>
                  <a:txBody>
                    <a:bodyPr/>
                    <a:lstStyle/>
                    <a:p>
                      <a:pPr algn="ctr"/>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79469266"/>
                  </a:ext>
                </a:extLst>
              </a:tr>
              <a:tr h="346364">
                <a:tc>
                  <a:txBody>
                    <a:bodyPr/>
                    <a:lstStyle/>
                    <a:p>
                      <a:pPr algn="ctr"/>
                      <a:r>
                        <a:rPr lang="en-US"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35379"/>
                  </a:ext>
                </a:extLst>
              </a:tr>
              <a:tr h="346364">
                <a:tc>
                  <a:txBody>
                    <a:bodyPr/>
                    <a:lstStyle/>
                    <a:p>
                      <a:pPr algn="ctr"/>
                      <a:r>
                        <a:rPr lang="en-US" sz="1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64769336"/>
                  </a:ext>
                </a:extLst>
              </a:tr>
              <a:tr h="346364">
                <a:tc>
                  <a:txBody>
                    <a:bodyPr/>
                    <a:lstStyle/>
                    <a:p>
                      <a:pPr algn="ctr"/>
                      <a:r>
                        <a:rPr lang="en-US" sz="1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08459229"/>
                  </a:ext>
                </a:extLst>
              </a:tr>
              <a:tr h="346364">
                <a:tc>
                  <a:txBody>
                    <a:bodyPr/>
                    <a:lstStyle/>
                    <a:p>
                      <a:pPr algn="ctr"/>
                      <a:r>
                        <a:rPr lang="en-US" sz="1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98781176"/>
                  </a:ext>
                </a:extLst>
              </a:tr>
              <a:tr h="346364">
                <a:tc>
                  <a:txBody>
                    <a:bodyPr/>
                    <a:lstStyle/>
                    <a:p>
                      <a:pPr algn="ctr"/>
                      <a:r>
                        <a:rPr lang="en-US" sz="1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65876222"/>
                  </a:ext>
                </a:extLst>
              </a:tr>
              <a:tr h="346364">
                <a:tc>
                  <a:txBody>
                    <a:bodyPr/>
                    <a:lstStyle/>
                    <a:p>
                      <a:pPr algn="ctr"/>
                      <a:r>
                        <a:rPr lang="en-US" sz="1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9549082"/>
                  </a:ext>
                </a:extLst>
              </a:tr>
            </a:tbl>
          </a:graphicData>
        </a:graphic>
      </p:graphicFrame>
    </p:spTree>
    <p:extLst>
      <p:ext uri="{BB962C8B-B14F-4D97-AF65-F5344CB8AC3E}">
        <p14:creationId xmlns:p14="http://schemas.microsoft.com/office/powerpoint/2010/main" xmlns="" val="132623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animEffect transition="in" filter="fade">
                                      <p:cBhvr>
                                        <p:cTn id="13" dur="1000"/>
                                        <p:tgtEl>
                                          <p:spTgt spid="2">
                                            <p:txEl>
                                              <p:pRg st="12" end="12"/>
                                            </p:txEl>
                                          </p:spTgt>
                                        </p:tgtEl>
                                      </p:cBhvr>
                                    </p:animEffect>
                                    <p:anim calcmode="lin" valueType="num">
                                      <p:cBhvr>
                                        <p:cTn id="1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4C01FAF-A924-442D-AD54-DC60B841DD0E}"/>
              </a:ext>
            </a:extLst>
          </p:cNvPr>
          <p:cNvSpPr>
            <a:spLocks noGrp="1"/>
          </p:cNvSpPr>
          <p:nvPr>
            <p:ph idx="1"/>
          </p:nvPr>
        </p:nvSpPr>
        <p:spPr>
          <a:xfrm>
            <a:off x="304800" y="1493837"/>
            <a:ext cx="8229600" cy="4972839"/>
          </a:xfrm>
        </p:spPr>
        <p:txBody>
          <a:bodyPr>
            <a:normAutofit fontScale="92500" lnSpcReduction="20000"/>
          </a:bodyPr>
          <a:lstStyle/>
          <a:p>
            <a:r>
              <a:rPr lang="en-US" u="sng" dirty="0">
                <a:latin typeface="Times New Roman" panose="02020603050405020304" pitchFamily="18" charset="0"/>
                <a:cs typeface="Times New Roman" panose="02020603050405020304" pitchFamily="18" charset="0"/>
              </a:rPr>
              <a:t>Algorithm:</a:t>
            </a:r>
          </a:p>
          <a:p>
            <a:r>
              <a:rPr lang="en-US" dirty="0">
                <a:latin typeface="Times New Roman" panose="02020603050405020304" pitchFamily="18" charset="0"/>
                <a:cs typeface="Times New Roman" panose="02020603050405020304" pitchFamily="18" charset="0"/>
              </a:rPr>
              <a:t>1) Add a right parentheses “)” at the end of the arithmetic expression F</a:t>
            </a:r>
          </a:p>
          <a:p>
            <a:r>
              <a:rPr lang="en-US" dirty="0">
                <a:latin typeface="Times New Roman" panose="02020603050405020304" pitchFamily="18" charset="0"/>
                <a:cs typeface="Times New Roman" panose="02020603050405020304" pitchFamily="18" charset="0"/>
              </a:rPr>
              <a:t>2) Scan F from left to right and repeat step 3 and step 4 for each element of F until the sentinel “)” is encountered.</a:t>
            </a:r>
          </a:p>
          <a:p>
            <a:r>
              <a:rPr lang="en-US" dirty="0">
                <a:latin typeface="Times New Roman" panose="02020603050405020304" pitchFamily="18" charset="0"/>
                <a:cs typeface="Times New Roman" panose="02020603050405020304" pitchFamily="18" charset="0"/>
              </a:rPr>
              <a:t>3) If an operand is encountered, put it onto stack </a:t>
            </a:r>
          </a:p>
          <a:p>
            <a:r>
              <a:rPr lang="en-US" dirty="0">
                <a:latin typeface="Times New Roman" panose="02020603050405020304" pitchFamily="18" charset="0"/>
                <a:cs typeface="Times New Roman" panose="02020603050405020304" pitchFamily="18" charset="0"/>
              </a:rPr>
              <a:t>4) If an operator       is encountered, then : </a:t>
            </a:r>
          </a:p>
          <a:p>
            <a:r>
              <a:rPr lang="en-US" dirty="0">
                <a:latin typeface="Times New Roman" panose="02020603050405020304" pitchFamily="18" charset="0"/>
                <a:cs typeface="Times New Roman" panose="02020603050405020304" pitchFamily="18" charset="0"/>
              </a:rPr>
              <a:t>	a. Remove the 2 top elements from the stack, where n1 is the top element and n2 is the next-to-top element. </a:t>
            </a:r>
          </a:p>
          <a:p>
            <a:r>
              <a:rPr lang="en-US" dirty="0">
                <a:latin typeface="Times New Roman" panose="02020603050405020304" pitchFamily="18" charset="0"/>
                <a:cs typeface="Times New Roman" panose="02020603050405020304" pitchFamily="18" charset="0"/>
              </a:rPr>
              <a:t>	b. Evaluate n2       n1 </a:t>
            </a:r>
          </a:p>
          <a:p>
            <a:r>
              <a:rPr lang="en-US" dirty="0">
                <a:latin typeface="Times New Roman" panose="02020603050405020304" pitchFamily="18" charset="0"/>
                <a:cs typeface="Times New Roman" panose="02020603050405020304" pitchFamily="18" charset="0"/>
              </a:rPr>
              <a:t>	c. Place the result of (b) back on stack. </a:t>
            </a:r>
          </a:p>
          <a:p>
            <a:r>
              <a:rPr lang="en-US" dirty="0">
                <a:latin typeface="Times New Roman" panose="02020603050405020304" pitchFamily="18" charset="0"/>
                <a:cs typeface="Times New Roman" panose="02020603050405020304" pitchFamily="18" charset="0"/>
              </a:rPr>
              <a:t>	  Endif</a:t>
            </a:r>
          </a:p>
          <a:p>
            <a:r>
              <a:rPr lang="en-US" dirty="0">
                <a:latin typeface="Times New Roman" panose="02020603050405020304" pitchFamily="18" charset="0"/>
                <a:cs typeface="Times New Roman" panose="02020603050405020304" pitchFamily="18" charset="0"/>
              </a:rPr>
              <a:t>   End of step 2 loop</a:t>
            </a:r>
          </a:p>
          <a:p>
            <a:r>
              <a:rPr lang="en-US" dirty="0">
                <a:latin typeface="Times New Roman" panose="02020603050405020304" pitchFamily="18" charset="0"/>
                <a:cs typeface="Times New Roman" panose="02020603050405020304" pitchFamily="18" charset="0"/>
              </a:rPr>
              <a:t>5) Set value equal to the top element of stack. </a:t>
            </a:r>
          </a:p>
          <a:p>
            <a:r>
              <a:rPr lang="en-US" dirty="0">
                <a:latin typeface="Times New Roman" panose="02020603050405020304" pitchFamily="18" charset="0"/>
                <a:cs typeface="Times New Roman" panose="02020603050405020304" pitchFamily="18" charset="0"/>
              </a:rPr>
              <a:t>6) Exit</a:t>
            </a:r>
          </a:p>
        </p:txBody>
      </p:sp>
      <p:sp>
        <p:nvSpPr>
          <p:cNvPr id="3" name="Content Placeholder 2">
            <a:extLst>
              <a:ext uri="{FF2B5EF4-FFF2-40B4-BE49-F238E27FC236}">
                <a16:creationId xmlns:a16="http://schemas.microsoft.com/office/drawing/2014/main" xmlns="" id="{54413A37-B2D0-4AB9-A525-01AF77720AF8}"/>
              </a:ext>
            </a:extLst>
          </p:cNvPr>
          <p:cNvSpPr>
            <a:spLocks noGrp="1"/>
          </p:cNvSpPr>
          <p:nvPr>
            <p:ph sz="quarter" idx="10"/>
          </p:nvPr>
        </p:nvSpPr>
        <p:spPr/>
        <p:txBody>
          <a:bodyPr>
            <a:normAutofit fontScale="92500"/>
          </a:bodyPr>
          <a:lstStyle/>
          <a:p>
            <a:r>
              <a:rPr lang="en-US" dirty="0">
                <a:solidFill>
                  <a:srgbClr val="0000FF"/>
                </a:solidFill>
              </a:rPr>
              <a:t>Algorithm: Evaluation of Postfix expression using Stack</a:t>
            </a:r>
          </a:p>
        </p:txBody>
      </p:sp>
      <p:sp>
        <p:nvSpPr>
          <p:cNvPr id="5" name="Slide Number Placeholder 4">
            <a:extLst>
              <a:ext uri="{FF2B5EF4-FFF2-40B4-BE49-F238E27FC236}">
                <a16:creationId xmlns:a16="http://schemas.microsoft.com/office/drawing/2014/main" xmlns="" id="{D95A08A3-5AE6-4F8E-B07E-4D120728E7A9}"/>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4" name="Oval 3">
            <a:extLst>
              <a:ext uri="{FF2B5EF4-FFF2-40B4-BE49-F238E27FC236}">
                <a16:creationId xmlns:a16="http://schemas.microsoft.com/office/drawing/2014/main" xmlns="" id="{8F493D65-315B-464D-8FB1-77C0741AA719}"/>
              </a:ext>
            </a:extLst>
          </p:cNvPr>
          <p:cNvSpPr/>
          <p:nvPr/>
        </p:nvSpPr>
        <p:spPr>
          <a:xfrm>
            <a:off x="2362200" y="3124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Oval 5">
            <a:extLst>
              <a:ext uri="{FF2B5EF4-FFF2-40B4-BE49-F238E27FC236}">
                <a16:creationId xmlns:a16="http://schemas.microsoft.com/office/drawing/2014/main" xmlns="" id="{993BEF39-DD46-40F6-BE8A-6E2D06401525}"/>
              </a:ext>
            </a:extLst>
          </p:cNvPr>
          <p:cNvSpPr/>
          <p:nvPr/>
        </p:nvSpPr>
        <p:spPr>
          <a:xfrm>
            <a:off x="24765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Tree>
    <p:extLst>
      <p:ext uri="{BB962C8B-B14F-4D97-AF65-F5344CB8AC3E}">
        <p14:creationId xmlns:p14="http://schemas.microsoft.com/office/powerpoint/2010/main" xmlns="" val="219198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A4B9895-CED1-4CCE-82AD-3309F09F9370}"/>
              </a:ext>
            </a:extLst>
          </p:cNvPr>
          <p:cNvSpPr>
            <a:spLocks noGrp="1"/>
          </p:cNvSpPr>
          <p:nvPr>
            <p:ph idx="1"/>
          </p:nvPr>
        </p:nvSpPr>
        <p:spPr>
          <a:xfrm>
            <a:off x="304800" y="1447800"/>
            <a:ext cx="8229600" cy="4525963"/>
          </a:xfrm>
        </p:spPr>
        <p:txBody>
          <a:bodyPr/>
          <a:lstStyle/>
          <a:p>
            <a:r>
              <a:rPr lang="en-US" i="1" dirty="0">
                <a:latin typeface="Times New Roman" panose="02020603050405020304" pitchFamily="18" charset="0"/>
                <a:cs typeface="Times New Roman" panose="02020603050405020304" pitchFamily="18" charset="0"/>
              </a:rPr>
              <a:t>Evaluate AB+C-BA+C^- where A=1,B=2 and C=3</a:t>
            </a: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1 2 + 3 – 2 1 + 3 ^ - )</a:t>
            </a:r>
            <a:endParaRPr lang="en-US" b="1" i="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938EB6E-6381-4E1A-AA4C-0BD47A7F0CFB}"/>
              </a:ext>
            </a:extLst>
          </p:cNvPr>
          <p:cNvSpPr>
            <a:spLocks noGrp="1"/>
          </p:cNvSpPr>
          <p:nvPr>
            <p:ph sz="quarter" idx="10"/>
          </p:nvPr>
        </p:nvSpPr>
        <p:spPr>
          <a:xfrm>
            <a:off x="152400" y="178867"/>
            <a:ext cx="6324600" cy="1143000"/>
          </a:xfrm>
        </p:spPr>
        <p:txBody>
          <a:bodyPr>
            <a:normAutofit/>
          </a:bodyPr>
          <a:lstStyle/>
          <a:p>
            <a:r>
              <a:rPr lang="en-US" sz="3200" dirty="0">
                <a:solidFill>
                  <a:srgbClr val="0000FF"/>
                </a:solidFill>
              </a:rPr>
              <a:t>Example: Evaluation of Postfix expression using stack</a:t>
            </a:r>
          </a:p>
        </p:txBody>
      </p:sp>
      <p:sp>
        <p:nvSpPr>
          <p:cNvPr id="5" name="Slide Number Placeholder 4">
            <a:extLst>
              <a:ext uri="{FF2B5EF4-FFF2-40B4-BE49-F238E27FC236}">
                <a16:creationId xmlns:a16="http://schemas.microsoft.com/office/drawing/2014/main" xmlns="" id="{9019FE49-EB06-45A9-A88C-752DE489A716}"/>
              </a:ext>
            </a:extLst>
          </p:cNvPr>
          <p:cNvSpPr>
            <a:spLocks noGrp="1"/>
          </p:cNvSpPr>
          <p:nvPr>
            <p:ph type="sldNum" sz="quarter" idx="14"/>
          </p:nvPr>
        </p:nvSpPr>
        <p:spPr/>
        <p:txBody>
          <a:bodyPr/>
          <a:lstStyle/>
          <a:p>
            <a:fld id="{BC8D7E44-7D4F-4942-A8C9-2DF6BF8399E8}" type="slidenum">
              <a:rPr lang="en-US" smtClean="0"/>
              <a:pPr/>
              <a:t>22</a:t>
            </a:fld>
            <a:endParaRPr lang="en-US" dirty="0"/>
          </a:p>
        </p:txBody>
      </p:sp>
      <p:graphicFrame>
        <p:nvGraphicFramePr>
          <p:cNvPr id="6" name="Table 6">
            <a:extLst>
              <a:ext uri="{FF2B5EF4-FFF2-40B4-BE49-F238E27FC236}">
                <a16:creationId xmlns:a16="http://schemas.microsoft.com/office/drawing/2014/main" xmlns="" id="{1DB30335-C317-44BE-A4DE-D1DF6DBA5530}"/>
              </a:ext>
            </a:extLst>
          </p:cNvPr>
          <p:cNvGraphicFramePr>
            <a:graphicFrameLocks noGrp="1"/>
          </p:cNvGraphicFramePr>
          <p:nvPr>
            <p:extLst>
              <p:ext uri="{D42A27DB-BD31-4B8C-83A1-F6EECF244321}">
                <p14:modId xmlns:p14="http://schemas.microsoft.com/office/powerpoint/2010/main" xmlns="" val="3237254978"/>
              </p:ext>
            </p:extLst>
          </p:nvPr>
        </p:nvGraphicFramePr>
        <p:xfrm>
          <a:off x="304800" y="2290916"/>
          <a:ext cx="6096000" cy="4175760"/>
        </p:xfrm>
        <a:graphic>
          <a:graphicData uri="http://schemas.openxmlformats.org/drawingml/2006/table">
            <a:tbl>
              <a:tblPr firstRow="1" bandRow="1">
                <a:tableStyleId>{22838BEF-8BB2-4498-84A7-C5851F593DF1}</a:tableStyleId>
              </a:tblPr>
              <a:tblGrid>
                <a:gridCol w="1219200">
                  <a:extLst>
                    <a:ext uri="{9D8B030D-6E8A-4147-A177-3AD203B41FA5}">
                      <a16:colId xmlns:a16="http://schemas.microsoft.com/office/drawing/2014/main" xmlns="" val="2253714541"/>
                    </a:ext>
                  </a:extLst>
                </a:gridCol>
                <a:gridCol w="1219200">
                  <a:extLst>
                    <a:ext uri="{9D8B030D-6E8A-4147-A177-3AD203B41FA5}">
                      <a16:colId xmlns:a16="http://schemas.microsoft.com/office/drawing/2014/main" xmlns="" val="3793733191"/>
                    </a:ext>
                  </a:extLst>
                </a:gridCol>
                <a:gridCol w="1295400">
                  <a:extLst>
                    <a:ext uri="{9D8B030D-6E8A-4147-A177-3AD203B41FA5}">
                      <a16:colId xmlns:a16="http://schemas.microsoft.com/office/drawing/2014/main" xmlns="" val="1441626650"/>
                    </a:ext>
                  </a:extLst>
                </a:gridCol>
                <a:gridCol w="1519238">
                  <a:extLst>
                    <a:ext uri="{9D8B030D-6E8A-4147-A177-3AD203B41FA5}">
                      <a16:colId xmlns:a16="http://schemas.microsoft.com/office/drawing/2014/main" xmlns="" val="3473579073"/>
                    </a:ext>
                  </a:extLst>
                </a:gridCol>
                <a:gridCol w="842962">
                  <a:extLst>
                    <a:ext uri="{9D8B030D-6E8A-4147-A177-3AD203B41FA5}">
                      <a16:colId xmlns:a16="http://schemas.microsoft.com/office/drawing/2014/main" xmlns="" val="2619002552"/>
                    </a:ext>
                  </a:extLst>
                </a:gridCol>
              </a:tblGrid>
              <a:tr h="257908">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Symbol Encountered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N1 (top)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N2(2</a:t>
                      </a:r>
                      <a:r>
                        <a:rPr lang="en-US" sz="1400" baseline="30000" dirty="0">
                          <a:solidFill>
                            <a:schemeClr val="accent2"/>
                          </a:solidFill>
                          <a:latin typeface="Times New Roman" panose="02020603050405020304" pitchFamily="18" charset="0"/>
                          <a:cs typeface="Times New Roman" panose="02020603050405020304" pitchFamily="18" charset="0"/>
                        </a:rPr>
                        <a:t>nd</a:t>
                      </a:r>
                      <a:r>
                        <a:rPr lang="en-US" sz="1400" dirty="0">
                          <a:solidFill>
                            <a:schemeClr val="accent2"/>
                          </a:solidFill>
                          <a:latin typeface="Times New Roman" panose="02020603050405020304" pitchFamily="18" charset="0"/>
                          <a:cs typeface="Times New Roman" panose="02020603050405020304" pitchFamily="18" charset="0"/>
                        </a:rPr>
                        <a:t> 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Value = N2 op 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7783891"/>
                  </a:ext>
                </a:extLst>
              </a:tr>
              <a:tr h="135988">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02240512"/>
                  </a:ext>
                </a:extLst>
              </a:tr>
              <a:tr h="257908">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03938745"/>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1+2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980770"/>
                  </a:ext>
                </a:extLst>
              </a:tr>
              <a:tr h="257908">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3 3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724724"/>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3 -3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2576159"/>
                  </a:ext>
                </a:extLst>
              </a:tr>
              <a:tr h="257908">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54474153"/>
                  </a:ext>
                </a:extLst>
              </a:tr>
              <a:tr h="257908">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0 2 1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39833357"/>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2+1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87725832"/>
                  </a:ext>
                </a:extLst>
              </a:tr>
              <a:tr h="257908">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0 3 3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8477221"/>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3^3 = 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0 27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44529338"/>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0 – 27 = -27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16363926"/>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Empty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50096436"/>
                  </a:ext>
                </a:extLst>
              </a:tr>
            </a:tbl>
          </a:graphicData>
        </a:graphic>
      </p:graphicFrame>
      <p:sp>
        <p:nvSpPr>
          <p:cNvPr id="8" name="TextBox 7">
            <a:extLst>
              <a:ext uri="{FF2B5EF4-FFF2-40B4-BE49-F238E27FC236}">
                <a16:creationId xmlns:a16="http://schemas.microsoft.com/office/drawing/2014/main" xmlns="" id="{6C57A449-71A7-4BE1-ADBC-9B78F6E58933}"/>
              </a:ext>
            </a:extLst>
          </p:cNvPr>
          <p:cNvSpPr txBox="1"/>
          <p:nvPr/>
        </p:nvSpPr>
        <p:spPr>
          <a:xfrm>
            <a:off x="6934200" y="3124200"/>
            <a:ext cx="1600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the evaluation of this expression leads to the answer </a:t>
            </a:r>
            <a:r>
              <a:rPr lang="en-US" b="1" dirty="0">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xmlns="" val="291780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7AA1EC1-2CF2-47C1-80FC-B1670E054A8E}"/>
              </a:ext>
            </a:extLst>
          </p:cNvPr>
          <p:cNvSpPr>
            <a:spLocks noGrp="1"/>
          </p:cNvSpPr>
          <p:nvPr>
            <p:ph idx="1"/>
          </p:nvPr>
        </p:nvSpPr>
        <p:spPr>
          <a:xfrm>
            <a:off x="304800" y="1493837"/>
            <a:ext cx="8763000" cy="4972839"/>
          </a:xfrm>
        </p:spPr>
        <p:txBody>
          <a:bodyPr/>
          <a:lstStyle/>
          <a:p>
            <a:r>
              <a:rPr lang="en-US" dirty="0">
                <a:latin typeface="Times New Roman" panose="02020603050405020304" pitchFamily="18" charset="0"/>
                <a:cs typeface="Times New Roman" panose="02020603050405020304" pitchFamily="18" charset="0"/>
              </a:rPr>
              <a:t>1) Convert the following infix expressions into postfix</a:t>
            </a:r>
          </a:p>
          <a:p>
            <a:r>
              <a:rPr lang="en-US" dirty="0">
                <a:latin typeface="Times New Roman" panose="02020603050405020304" pitchFamily="18" charset="0"/>
                <a:cs typeface="Times New Roman" panose="02020603050405020304" pitchFamily="18" charset="0"/>
              </a:rPr>
              <a:t>expressions using stack ( trace it as we did in class ) :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B+C-D/E*F</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(A+B)+(C/D)*E</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A+B*(C+D-E)*F</a:t>
            </a:r>
          </a:p>
          <a:p>
            <a:pPr marL="0" indent="0"/>
            <a:r>
              <a:rPr lang="en-US" dirty="0">
                <a:latin typeface="Times New Roman" panose="02020603050405020304" pitchFamily="18" charset="0"/>
                <a:cs typeface="Times New Roman" panose="02020603050405020304" pitchFamily="18" charset="0"/>
              </a:rPr>
              <a:t>2) Evaluate the following postfix expressions :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ABC+*CBA-+* where A=1,B=2 and C=3</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5 7 5 - * 12 4 * 24 / 6 + + )</a:t>
            </a:r>
          </a:p>
          <a:p>
            <a:pPr marL="0" indent="0"/>
            <a:endParaRPr lang="en-US" dirty="0"/>
          </a:p>
        </p:txBody>
      </p:sp>
      <p:sp>
        <p:nvSpPr>
          <p:cNvPr id="3" name="Content Placeholder 2">
            <a:extLst>
              <a:ext uri="{FF2B5EF4-FFF2-40B4-BE49-F238E27FC236}">
                <a16:creationId xmlns:a16="http://schemas.microsoft.com/office/drawing/2014/main" xmlns="" id="{9A89AD98-3779-46DC-8EBE-CEB5170976FD}"/>
              </a:ext>
            </a:extLst>
          </p:cNvPr>
          <p:cNvSpPr>
            <a:spLocks noGrp="1"/>
          </p:cNvSpPr>
          <p:nvPr>
            <p:ph sz="quarter" idx="10"/>
          </p:nvPr>
        </p:nvSpPr>
        <p:spPr/>
        <p:txBody>
          <a:bodyPr/>
          <a:lstStyle/>
          <a:p>
            <a:r>
              <a:rPr lang="en-US" dirty="0">
                <a:solidFill>
                  <a:srgbClr val="0000FF"/>
                </a:solidFill>
              </a:rPr>
              <a:t>Exercises</a:t>
            </a:r>
            <a:r>
              <a:rPr lang="en-US" dirty="0"/>
              <a:t> </a:t>
            </a:r>
          </a:p>
        </p:txBody>
      </p:sp>
      <p:sp>
        <p:nvSpPr>
          <p:cNvPr id="5" name="Slide Number Placeholder 4">
            <a:extLst>
              <a:ext uri="{FF2B5EF4-FFF2-40B4-BE49-F238E27FC236}">
                <a16:creationId xmlns:a16="http://schemas.microsoft.com/office/drawing/2014/main" xmlns="" id="{6E441D1F-2EDA-4A0F-92C1-C12CE94F4C40}"/>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6" name="Rectangle 5">
            <a:extLst>
              <a:ext uri="{FF2B5EF4-FFF2-40B4-BE49-F238E27FC236}">
                <a16:creationId xmlns:a16="http://schemas.microsoft.com/office/drawing/2014/main" xmlns="" id="{4B0BEE52-BBCA-4007-BBF1-DF67218426E5}"/>
              </a:ext>
            </a:extLst>
          </p:cNvPr>
          <p:cNvSpPr/>
          <p:nvPr/>
        </p:nvSpPr>
        <p:spPr>
          <a:xfrm>
            <a:off x="3755231" y="2473324"/>
            <a:ext cx="51054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After you solve it, verify your answer by putting the infix expression in this tool : </a:t>
            </a:r>
            <a:r>
              <a:rPr lang="en-US" dirty="0">
                <a:hlinkClick r:id="rId2"/>
              </a:rPr>
              <a:t>https://www.mathblog.dk/tools/infix-postfix-converter/</a:t>
            </a:r>
            <a:r>
              <a:rPr lang="en-US" dirty="0"/>
              <a:t> </a:t>
            </a:r>
          </a:p>
        </p:txBody>
      </p:sp>
      <p:sp>
        <p:nvSpPr>
          <p:cNvPr id="7" name="Rectangle 6">
            <a:extLst>
              <a:ext uri="{FF2B5EF4-FFF2-40B4-BE49-F238E27FC236}">
                <a16:creationId xmlns:a16="http://schemas.microsoft.com/office/drawing/2014/main" xmlns="" id="{20789D51-5985-47F9-AED3-DDC743F38367}"/>
              </a:ext>
            </a:extLst>
          </p:cNvPr>
          <p:cNvSpPr/>
          <p:nvPr/>
        </p:nvSpPr>
        <p:spPr>
          <a:xfrm>
            <a:off x="4457700" y="5029200"/>
            <a:ext cx="41529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After you solve it, verify your answer by putting the postfix expression in this tool </a:t>
            </a:r>
            <a:r>
              <a:rPr lang="en-US" dirty="0">
                <a:hlinkClick r:id="rId3"/>
              </a:rPr>
              <a:t>https://www.free-online-calculator-use.com/postfix-evaluator.html</a:t>
            </a:r>
            <a:r>
              <a:rPr lang="en-US" dirty="0"/>
              <a:t>  </a:t>
            </a:r>
          </a:p>
        </p:txBody>
      </p:sp>
    </p:spTree>
    <p:extLst>
      <p:ext uri="{BB962C8B-B14F-4D97-AF65-F5344CB8AC3E}">
        <p14:creationId xmlns:p14="http://schemas.microsoft.com/office/powerpoint/2010/main" xmlns="" val="6266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Queues</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59960322-6A35-E547-89F2-2E2F0ECAD28C}"/>
              </a:ext>
            </a:extLst>
          </p:cNvPr>
          <p:cNvSpPr txBox="1">
            <a:spLocks noChangeArrowheads="1"/>
          </p:cNvSpPr>
          <p:nvPr/>
        </p:nvSpPr>
        <p:spPr>
          <a:xfrm>
            <a:off x="272236" y="1517650"/>
            <a:ext cx="8358187" cy="342265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queue differs from a stack in that its insertion and removal routines follows the </a:t>
            </a:r>
            <a:r>
              <a:rPr lang="en-US" b="1" dirty="0">
                <a:latin typeface="Times New Roman" panose="02020603050405020304" pitchFamily="18" charset="0"/>
                <a:cs typeface="Times New Roman" panose="02020603050405020304" pitchFamily="18" charset="0"/>
              </a:rPr>
              <a:t>first-in-first-out</a:t>
            </a:r>
            <a:r>
              <a:rPr lang="en-US" dirty="0">
                <a:latin typeface="Times New Roman" panose="02020603050405020304" pitchFamily="18" charset="0"/>
                <a:cs typeface="Times New Roman" panose="02020603050405020304" pitchFamily="18" charset="0"/>
              </a:rPr>
              <a:t> (FIFO) principle.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Elements may be inserted at any time, but only the element which has been in the queue the longest may be removed.</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Elements are inserted at the </a:t>
            </a:r>
            <a:r>
              <a:rPr lang="en-US" b="1" dirty="0">
                <a:latin typeface="Times New Roman" panose="02020603050405020304" pitchFamily="18" charset="0"/>
                <a:cs typeface="Times New Roman" panose="02020603050405020304" pitchFamily="18" charset="0"/>
              </a:rPr>
              <a:t>rear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(enqueued) and removed from the </a:t>
            </a:r>
            <a:r>
              <a:rPr lang="en-US" b="1" dirty="0">
                <a:latin typeface="Times New Roman" panose="02020603050405020304" pitchFamily="18" charset="0"/>
                <a:cs typeface="Times New Roman" panose="02020603050405020304" pitchFamily="18" charset="0"/>
              </a:rPr>
              <a:t>front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(dequeued)</a:t>
            </a:r>
          </a:p>
        </p:txBody>
      </p:sp>
      <p:graphicFrame>
        <p:nvGraphicFramePr>
          <p:cNvPr id="7" name="Object 2">
            <a:extLst>
              <a:ext uri="{FF2B5EF4-FFF2-40B4-BE49-F238E27FC236}">
                <a16:creationId xmlns:a16="http://schemas.microsoft.com/office/drawing/2014/main" xmlns="" id="{BBA79EC3-AFD3-384A-A5B5-7A9A53D15207}"/>
              </a:ext>
            </a:extLst>
          </p:cNvPr>
          <p:cNvGraphicFramePr>
            <a:graphicFrameLocks noChangeAspect="1"/>
          </p:cNvGraphicFramePr>
          <p:nvPr>
            <p:extLst>
              <p:ext uri="{D42A27DB-BD31-4B8C-83A1-F6EECF244321}">
                <p14:modId xmlns:p14="http://schemas.microsoft.com/office/powerpoint/2010/main" xmlns="" val="1275217964"/>
              </p:ext>
            </p:extLst>
          </p:nvPr>
        </p:nvGraphicFramePr>
        <p:xfrm>
          <a:off x="1906587" y="4495800"/>
          <a:ext cx="5330825" cy="1428750"/>
        </p:xfrm>
        <a:graphic>
          <a:graphicData uri="http://schemas.openxmlformats.org/presentationml/2006/ole">
            <p:oleObj spid="_x0000_s4141" name="Photo Editor Photo" r:id="rId3" imgW="5934903" imgH="1590897" progId="">
              <p:embed/>
            </p:oleObj>
          </a:graphicData>
        </a:graphic>
      </p:graphicFrame>
      <p:sp>
        <p:nvSpPr>
          <p:cNvPr id="8" name="Text Box 5">
            <a:extLst>
              <a:ext uri="{FF2B5EF4-FFF2-40B4-BE49-F238E27FC236}">
                <a16:creationId xmlns:a16="http://schemas.microsoft.com/office/drawing/2014/main" xmlns="" id="{DDB9907C-95E8-C043-8EEC-10C21863EF79}"/>
              </a:ext>
            </a:extLst>
          </p:cNvPr>
          <p:cNvSpPr txBox="1">
            <a:spLocks noChangeArrowheads="1"/>
          </p:cNvSpPr>
          <p:nvPr/>
        </p:nvSpPr>
        <p:spPr bwMode="auto">
          <a:xfrm>
            <a:off x="2447925" y="4183862"/>
            <a:ext cx="895350" cy="457200"/>
          </a:xfrm>
          <a:prstGeom prst="rect">
            <a:avLst/>
          </a:prstGeom>
          <a:noFill/>
          <a:ln w="12700">
            <a:noFill/>
            <a:miter lim="800000"/>
            <a:headEnd type="none" w="sm" len="sm"/>
            <a:tailEnd type="none" w="sm" len="sm"/>
          </a:ln>
        </p:spPr>
        <p:txBody>
          <a:bodyPr wrap="none">
            <a:spAutoFit/>
          </a:bodyPr>
          <a:lstStyle/>
          <a:p>
            <a:pPr eaLnBrk="0" hangingPunct="0"/>
            <a:r>
              <a:rPr lang="en-US">
                <a:ea typeface="굴림" pitchFamily="50" charset="-127"/>
              </a:rPr>
              <a:t>Front</a:t>
            </a:r>
            <a:endParaRPr lang="en-GB">
              <a:ea typeface="굴림" pitchFamily="50" charset="-127"/>
            </a:endParaRPr>
          </a:p>
        </p:txBody>
      </p:sp>
      <p:sp>
        <p:nvSpPr>
          <p:cNvPr id="9" name="Text Box 6">
            <a:extLst>
              <a:ext uri="{FF2B5EF4-FFF2-40B4-BE49-F238E27FC236}">
                <a16:creationId xmlns:a16="http://schemas.microsoft.com/office/drawing/2014/main" xmlns="" id="{9BF16080-70F1-124C-BB75-66B822944B02}"/>
              </a:ext>
            </a:extLst>
          </p:cNvPr>
          <p:cNvSpPr txBox="1">
            <a:spLocks noChangeArrowheads="1"/>
          </p:cNvSpPr>
          <p:nvPr/>
        </p:nvSpPr>
        <p:spPr bwMode="auto">
          <a:xfrm>
            <a:off x="6410325" y="4196562"/>
            <a:ext cx="846138" cy="457200"/>
          </a:xfrm>
          <a:prstGeom prst="rect">
            <a:avLst/>
          </a:prstGeom>
          <a:noFill/>
          <a:ln w="12700">
            <a:noFill/>
            <a:miter lim="800000"/>
            <a:headEnd type="none" w="sm" len="sm"/>
            <a:tailEnd type="none" w="sm" len="sm"/>
          </a:ln>
        </p:spPr>
        <p:txBody>
          <a:bodyPr wrap="none">
            <a:spAutoFit/>
          </a:bodyPr>
          <a:lstStyle/>
          <a:p>
            <a:pPr eaLnBrk="0" hangingPunct="0"/>
            <a:r>
              <a:rPr lang="en-US">
                <a:ea typeface="굴림" pitchFamily="50" charset="-127"/>
              </a:rPr>
              <a:t>Rear</a:t>
            </a:r>
            <a:endParaRPr lang="en-GB">
              <a:ea typeface="굴림" pitchFamily="50" charset="-127"/>
            </a:endParaRPr>
          </a:p>
        </p:txBody>
      </p:sp>
      <p:sp>
        <p:nvSpPr>
          <p:cNvPr id="10" name="Text Box 7">
            <a:extLst>
              <a:ext uri="{FF2B5EF4-FFF2-40B4-BE49-F238E27FC236}">
                <a16:creationId xmlns:a16="http://schemas.microsoft.com/office/drawing/2014/main" xmlns="" id="{35483F85-6D5B-3641-860E-2323818E5547}"/>
              </a:ext>
            </a:extLst>
          </p:cNvPr>
          <p:cNvSpPr txBox="1">
            <a:spLocks noChangeArrowheads="1"/>
          </p:cNvSpPr>
          <p:nvPr/>
        </p:nvSpPr>
        <p:spPr bwMode="auto">
          <a:xfrm>
            <a:off x="4224335" y="4187046"/>
            <a:ext cx="1295400" cy="457200"/>
          </a:xfrm>
          <a:prstGeom prst="rect">
            <a:avLst/>
          </a:prstGeom>
          <a:noFill/>
          <a:ln w="12700">
            <a:noFill/>
            <a:miter lim="800000"/>
            <a:headEnd type="none" w="sm" len="sm"/>
            <a:tailEnd type="none" w="sm" len="sm"/>
          </a:ln>
        </p:spPr>
        <p:txBody>
          <a:bodyPr>
            <a:spAutoFit/>
          </a:bodyPr>
          <a:lstStyle/>
          <a:p>
            <a:pPr eaLnBrk="0" hangingPunct="0"/>
            <a:r>
              <a:rPr lang="en-US" dirty="0">
                <a:ea typeface="굴림" pitchFamily="50" charset="-127"/>
              </a:rPr>
              <a:t>Queue</a:t>
            </a:r>
            <a:endParaRPr lang="en-GB" dirty="0">
              <a:ea typeface="굴림" pitchFamily="50" charset="-127"/>
            </a:endParaRPr>
          </a:p>
        </p:txBody>
      </p:sp>
    </p:spTree>
    <p:extLst>
      <p:ext uri="{BB962C8B-B14F-4D97-AF65-F5344CB8AC3E}">
        <p14:creationId xmlns:p14="http://schemas.microsoft.com/office/powerpoint/2010/main" xmlns="" val="253263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9273A7-0BD6-49F3-81F3-5BE35727A8FA}"/>
              </a:ext>
            </a:extLst>
          </p:cNvPr>
          <p:cNvSpPr>
            <a:spLocks noGrp="1"/>
          </p:cNvSpPr>
          <p:nvPr>
            <p:ph sz="quarter" idx="10"/>
          </p:nvPr>
        </p:nvSpPr>
        <p:spPr/>
        <p:txBody>
          <a:bodyPr/>
          <a:lstStyle/>
          <a:p>
            <a:r>
              <a:rPr lang="en-US" dirty="0">
                <a:solidFill>
                  <a:srgbClr val="0000FF"/>
                </a:solidFill>
              </a:rPr>
              <a:t>Queues</a:t>
            </a:r>
          </a:p>
        </p:txBody>
      </p:sp>
      <p:sp>
        <p:nvSpPr>
          <p:cNvPr id="5" name="Slide Number Placeholder 4">
            <a:extLst>
              <a:ext uri="{FF2B5EF4-FFF2-40B4-BE49-F238E27FC236}">
                <a16:creationId xmlns:a16="http://schemas.microsoft.com/office/drawing/2014/main" xmlns="" id="{74D6E1C5-1AD2-44DA-B0EE-97519C710DBA}"/>
              </a:ext>
            </a:extLst>
          </p:cNvPr>
          <p:cNvSpPr>
            <a:spLocks noGrp="1"/>
          </p:cNvSpPr>
          <p:nvPr>
            <p:ph type="sldNum" sz="quarter" idx="14"/>
          </p:nvPr>
        </p:nvSpPr>
        <p:spPr/>
        <p:txBody>
          <a:bodyPr/>
          <a:lstStyle/>
          <a:p>
            <a:fld id="{BC8D7E44-7D4F-4942-A8C9-2DF6BF8399E8}" type="slidenum">
              <a:rPr lang="en-US" smtClean="0"/>
              <a:pPr/>
              <a:t>25</a:t>
            </a:fld>
            <a:endParaRPr lang="en-US" dirty="0"/>
          </a:p>
        </p:txBody>
      </p:sp>
      <p:pic>
        <p:nvPicPr>
          <p:cNvPr id="6" name="Picture 5">
            <a:extLst>
              <a:ext uri="{FF2B5EF4-FFF2-40B4-BE49-F238E27FC236}">
                <a16:creationId xmlns:a16="http://schemas.microsoft.com/office/drawing/2014/main" xmlns="" id="{A6B5D0FE-AEEA-42DF-8152-97958E2E15AE}"/>
              </a:ext>
            </a:extLst>
          </p:cNvPr>
          <p:cNvPicPr>
            <a:picLocks noChangeAspect="1"/>
          </p:cNvPicPr>
          <p:nvPr/>
        </p:nvPicPr>
        <p:blipFill>
          <a:blip r:embed="rId2">
            <a:extLst>
              <a:ext uri="{BEBA8EAE-BF5A-486C-A8C5-ECC9F3942E4B}">
                <a14:imgProps xmlns:a14="http://schemas.microsoft.com/office/drawing/2010/main" xmlns="">
                  <a14:imgLayer r:embed="rId3">
                    <a14:imgEffect>
                      <a14:brightnessContrast bright="20000" contrast="-40000"/>
                    </a14:imgEffect>
                  </a14:imgLayer>
                </a14:imgProps>
              </a:ext>
            </a:extLst>
          </a:blip>
          <a:stretch>
            <a:fillRect/>
          </a:stretch>
        </p:blipFill>
        <p:spPr>
          <a:xfrm>
            <a:off x="381000" y="3815551"/>
            <a:ext cx="3913666" cy="2204249"/>
          </a:xfrm>
          <a:prstGeom prst="rect">
            <a:avLst/>
          </a:prstGeom>
        </p:spPr>
      </p:pic>
      <p:pic>
        <p:nvPicPr>
          <p:cNvPr id="9" name="Picture 8">
            <a:extLst>
              <a:ext uri="{FF2B5EF4-FFF2-40B4-BE49-F238E27FC236}">
                <a16:creationId xmlns:a16="http://schemas.microsoft.com/office/drawing/2014/main" xmlns="" id="{BC59BF79-A634-40A2-8173-851B7B5F6803}"/>
              </a:ext>
            </a:extLst>
          </p:cNvPr>
          <p:cNvPicPr>
            <a:picLocks noChangeAspect="1"/>
          </p:cNvPicPr>
          <p:nvPr/>
        </p:nvPicPr>
        <p:blipFill>
          <a:blip r:embed="rId4">
            <a:extLst>
              <a:ext uri="{BEBA8EAE-BF5A-486C-A8C5-ECC9F3942E4B}">
                <a14:imgProps xmlns:a14="http://schemas.microsoft.com/office/drawing/2010/main" xmlns="">
                  <a14:imgLayer r:embed="rId5">
                    <a14:imgEffect>
                      <a14:brightnessContrast bright="20000" contrast="-40000"/>
                    </a14:imgEffect>
                  </a14:imgLayer>
                </a14:imgProps>
              </a:ext>
            </a:extLst>
          </a:blip>
          <a:stretch>
            <a:fillRect/>
          </a:stretch>
        </p:blipFill>
        <p:spPr>
          <a:xfrm>
            <a:off x="1676400" y="1600200"/>
            <a:ext cx="7010400" cy="1990725"/>
          </a:xfrm>
          <a:prstGeom prst="rect">
            <a:avLst/>
          </a:prstGeom>
        </p:spPr>
      </p:pic>
    </p:spTree>
    <p:extLst>
      <p:ext uri="{BB962C8B-B14F-4D97-AF65-F5344CB8AC3E}">
        <p14:creationId xmlns:p14="http://schemas.microsoft.com/office/powerpoint/2010/main" xmlns="" val="215470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Queues</a:t>
            </a:r>
            <a:r>
              <a:rPr lang="en-US" dirty="0"/>
              <a:t> </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C964E939-B449-4943-B384-61B4710B7242}"/>
              </a:ext>
            </a:extLst>
          </p:cNvPr>
          <p:cNvSpPr txBox="1">
            <a:spLocks noChangeArrowheads="1"/>
          </p:cNvSpPr>
          <p:nvPr/>
        </p:nvSpPr>
        <p:spPr>
          <a:xfrm>
            <a:off x="271462" y="1575588"/>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queue</a:t>
            </a:r>
            <a:r>
              <a:rPr lang="en-US" sz="2800" dirty="0">
                <a:latin typeface="Times New Roman" panose="02020603050405020304" pitchFamily="18" charset="0"/>
                <a:cs typeface="Times New Roman" panose="02020603050405020304" pitchFamily="18" charset="0"/>
              </a:rPr>
              <a:t> supports three fundamental methods:</a:t>
            </a:r>
          </a:p>
          <a:p>
            <a:pPr lvl="1">
              <a:lnSpc>
                <a:spcPct val="90000"/>
              </a:lnSpc>
            </a:pPr>
            <a:r>
              <a:rPr lang="en-US" sz="2500" b="1" dirty="0">
                <a:latin typeface="Times New Roman" panose="02020603050405020304" pitchFamily="18" charset="0"/>
                <a:cs typeface="Times New Roman" panose="02020603050405020304" pitchFamily="18" charset="0"/>
              </a:rPr>
              <a:t>New():</a:t>
            </a:r>
            <a:r>
              <a:rPr lang="en-US" sz="2500" i="1" dirty="0">
                <a:latin typeface="Times New Roman" panose="02020603050405020304" pitchFamily="18" charset="0"/>
                <a:cs typeface="Times New Roman" panose="02020603050405020304" pitchFamily="18" charset="0"/>
              </a:rPr>
              <a:t>ADT – Creates an empty queue</a:t>
            </a:r>
            <a:endParaRPr lang="en-US" sz="2500" dirty="0">
              <a:latin typeface="Times New Roman" panose="02020603050405020304" pitchFamily="18" charset="0"/>
              <a:cs typeface="Times New Roman" panose="02020603050405020304" pitchFamily="18" charset="0"/>
            </a:endParaRPr>
          </a:p>
          <a:p>
            <a:pPr lvl="1">
              <a:lnSpc>
                <a:spcPct val="90000"/>
              </a:lnSpc>
            </a:pPr>
            <a:r>
              <a:rPr lang="en-US" sz="2500" b="1" dirty="0">
                <a:latin typeface="Times New Roman" panose="02020603050405020304" pitchFamily="18" charset="0"/>
                <a:cs typeface="Times New Roman" panose="02020603050405020304" pitchFamily="18" charset="0"/>
              </a:rPr>
              <a:t>Enqueue(S:</a:t>
            </a:r>
            <a:r>
              <a:rPr lang="en-US" sz="2500" i="1" dirty="0">
                <a:latin typeface="Times New Roman" panose="02020603050405020304" pitchFamily="18" charset="0"/>
                <a:cs typeface="Times New Roman" panose="02020603050405020304" pitchFamily="18" charset="0"/>
              </a:rPr>
              <a:t>ADT, </a:t>
            </a:r>
            <a:r>
              <a:rPr lang="en-US" sz="2500" b="1" dirty="0">
                <a:latin typeface="Times New Roman" panose="02020603050405020304" pitchFamily="18" charset="0"/>
                <a:cs typeface="Times New Roman" panose="02020603050405020304" pitchFamily="18" charset="0"/>
              </a:rPr>
              <a:t>o:</a:t>
            </a:r>
            <a:r>
              <a:rPr lang="en-US" sz="2500" i="1" dirty="0">
                <a:latin typeface="Times New Roman" panose="02020603050405020304" pitchFamily="18" charset="0"/>
                <a:cs typeface="Times New Roman" panose="02020603050405020304" pitchFamily="18" charset="0"/>
              </a:rPr>
              <a:t>element</a:t>
            </a:r>
            <a:r>
              <a:rPr lang="en-US" sz="2500" b="1"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 - </a:t>
            </a:r>
            <a:r>
              <a:rPr lang="en-US" sz="2500" dirty="0">
                <a:solidFill>
                  <a:srgbClr val="000000"/>
                </a:solidFill>
                <a:latin typeface="Times New Roman" panose="02020603050405020304" pitchFamily="18" charset="0"/>
                <a:cs typeface="Times New Roman" panose="02020603050405020304" pitchFamily="18" charset="0"/>
              </a:rPr>
              <a:t>Inserts object </a:t>
            </a:r>
            <a:r>
              <a:rPr lang="en-US" sz="2500" i="1" dirty="0">
                <a:solidFill>
                  <a:srgbClr val="000000"/>
                </a:solidFill>
                <a:latin typeface="Times New Roman" panose="02020603050405020304" pitchFamily="18" charset="0"/>
                <a:cs typeface="Times New Roman" panose="02020603050405020304" pitchFamily="18" charset="0"/>
              </a:rPr>
              <a:t>o </a:t>
            </a:r>
            <a:r>
              <a:rPr lang="en-US" sz="2500" dirty="0">
                <a:solidFill>
                  <a:srgbClr val="000000"/>
                </a:solidFill>
                <a:latin typeface="Times New Roman" panose="02020603050405020304" pitchFamily="18" charset="0"/>
                <a:cs typeface="Times New Roman" panose="02020603050405020304" pitchFamily="18" charset="0"/>
              </a:rPr>
              <a:t>at the rear of the queue; an error occurs if the queue is full</a:t>
            </a:r>
          </a:p>
          <a:p>
            <a:pPr lvl="1">
              <a:lnSpc>
                <a:spcPct val="90000"/>
              </a:lnSpc>
            </a:pPr>
            <a:r>
              <a:rPr lang="en-US" sz="2500" b="1" dirty="0">
                <a:latin typeface="Times New Roman" panose="02020603050405020304" pitchFamily="18" charset="0"/>
                <a:cs typeface="Times New Roman" panose="02020603050405020304" pitchFamily="18" charset="0"/>
              </a:rPr>
              <a:t>Dequeue(S:</a:t>
            </a:r>
            <a:r>
              <a:rPr lang="en-US" sz="2500" i="1" dirty="0">
                <a:latin typeface="Times New Roman" panose="02020603050405020304" pitchFamily="18" charset="0"/>
                <a:cs typeface="Times New Roman" panose="02020603050405020304" pitchFamily="18" charset="0"/>
              </a:rPr>
              <a:t>ADT</a:t>
            </a:r>
            <a:r>
              <a:rPr lang="en-US" sz="2500" b="1" dirty="0">
                <a:latin typeface="Times New Roman" panose="02020603050405020304" pitchFamily="18" charset="0"/>
                <a:cs typeface="Times New Roman" panose="02020603050405020304" pitchFamily="18" charset="0"/>
              </a:rPr>
              <a:t>):</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r>
              <a:rPr lang="en-US" sz="2500" dirty="0">
                <a:solidFill>
                  <a:srgbClr val="000000"/>
                </a:solidFill>
                <a:latin typeface="Times New Roman" panose="02020603050405020304" pitchFamily="18" charset="0"/>
                <a:cs typeface="Times New Roman" panose="02020603050405020304" pitchFamily="18" charset="0"/>
              </a:rPr>
              <a:t>Removes the object from the front of the queue; an error occurs if the queue is empty</a:t>
            </a:r>
          </a:p>
          <a:p>
            <a:pPr lvl="1">
              <a:lnSpc>
                <a:spcPct val="90000"/>
              </a:lnSpc>
            </a:pPr>
            <a:r>
              <a:rPr lang="en-US" sz="2500" b="1" dirty="0">
                <a:latin typeface="Times New Roman" panose="02020603050405020304" pitchFamily="18" charset="0"/>
                <a:cs typeface="Times New Roman" panose="02020603050405020304" pitchFamily="18" charset="0"/>
              </a:rPr>
              <a:t>Front(S:</a:t>
            </a:r>
            <a:r>
              <a:rPr lang="en-US" sz="2500" i="1" dirty="0">
                <a:latin typeface="Times New Roman" panose="02020603050405020304" pitchFamily="18" charset="0"/>
                <a:cs typeface="Times New Roman" panose="02020603050405020304" pitchFamily="18" charset="0"/>
              </a:rPr>
              <a:t>ADT</a:t>
            </a:r>
            <a:r>
              <a:rPr lang="en-US" sz="2500" b="1"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element -</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a:solidFill>
                  <a:srgbClr val="000000"/>
                </a:solidFill>
                <a:latin typeface="Times New Roman" panose="02020603050405020304" pitchFamily="18" charset="0"/>
                <a:cs typeface="Times New Roman" panose="02020603050405020304" pitchFamily="18" charset="0"/>
              </a:rPr>
              <a:t>Returns, but does not remove, the front element; an error occurs if the queue is empty</a:t>
            </a:r>
          </a:p>
        </p:txBody>
      </p:sp>
    </p:spTree>
    <p:extLst>
      <p:ext uri="{BB962C8B-B14F-4D97-AF65-F5344CB8AC3E}">
        <p14:creationId xmlns:p14="http://schemas.microsoft.com/office/powerpoint/2010/main" xmlns="" val="2552272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normAutofit/>
          </a:bodyPr>
          <a:lstStyle/>
          <a:p>
            <a:r>
              <a:rPr lang="en-US" sz="3200" dirty="0">
                <a:solidFill>
                  <a:srgbClr val="0000FF"/>
                </a:solidFill>
              </a:rPr>
              <a:t>Queues: An Array Implementation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079BD6A0-2BEC-7A42-826D-6A10265B9868}"/>
              </a:ext>
            </a:extLst>
          </p:cNvPr>
          <p:cNvSpPr txBox="1">
            <a:spLocks noChangeArrowheads="1"/>
          </p:cNvSpPr>
          <p:nvPr/>
        </p:nvSpPr>
        <p:spPr>
          <a:xfrm>
            <a:off x="609600" y="1371600"/>
            <a:ext cx="7772400" cy="3551238"/>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queue using an array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maximum size </a:t>
            </a:r>
            <a:r>
              <a:rPr lang="en-US" sz="2800"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is specified.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queue consists of an N-element array </a:t>
            </a:r>
            <a:r>
              <a:rPr lang="en-US" sz="2800" i="1" dirty="0">
                <a:latin typeface="Times New Roman" panose="02020603050405020304" pitchFamily="18" charset="0"/>
                <a:cs typeface="Times New Roman" panose="02020603050405020304" pitchFamily="18" charset="0"/>
              </a:rPr>
              <a:t>Q </a:t>
            </a:r>
            <a:r>
              <a:rPr lang="en-US" sz="2800" dirty="0">
                <a:latin typeface="Times New Roman" panose="02020603050405020304" pitchFamily="18" charset="0"/>
                <a:cs typeface="Times New Roman" panose="02020603050405020304" pitchFamily="18" charset="0"/>
              </a:rPr>
              <a:t>and two integer variables:</a:t>
            </a:r>
          </a:p>
          <a:p>
            <a:pPr lvl="1"/>
            <a:r>
              <a:rPr lang="en-US" sz="2500" i="1" dirty="0">
                <a:latin typeface="Times New Roman" panose="02020603050405020304" pitchFamily="18" charset="0"/>
                <a:cs typeface="Times New Roman" panose="02020603050405020304" pitchFamily="18" charset="0"/>
              </a:rPr>
              <a:t>f</a:t>
            </a:r>
            <a:r>
              <a:rPr lang="en-US" sz="2500" dirty="0">
                <a:latin typeface="Times New Roman" panose="02020603050405020304" pitchFamily="18" charset="0"/>
                <a:cs typeface="Times New Roman" panose="02020603050405020304" pitchFamily="18" charset="0"/>
              </a:rPr>
              <a:t>, index of the front element (head – for dequeue)</a:t>
            </a:r>
          </a:p>
          <a:p>
            <a:pPr lvl="1"/>
            <a:r>
              <a:rPr lang="en-US" sz="2500" i="1" dirty="0">
                <a:latin typeface="Times New Roman" panose="02020603050405020304" pitchFamily="18" charset="0"/>
                <a:cs typeface="Times New Roman" panose="02020603050405020304" pitchFamily="18" charset="0"/>
              </a:rPr>
              <a:t>r</a:t>
            </a:r>
            <a:r>
              <a:rPr lang="en-US" sz="2500" dirty="0">
                <a:latin typeface="Times New Roman" panose="02020603050405020304" pitchFamily="18" charset="0"/>
                <a:cs typeface="Times New Roman" panose="02020603050405020304" pitchFamily="18" charset="0"/>
              </a:rPr>
              <a:t>, index of the element after the rear one (tail – for enqueue)</a:t>
            </a:r>
          </a:p>
          <a:p>
            <a:pPr lvl="1"/>
            <a:r>
              <a:rPr lang="en-US" sz="2500" dirty="0">
                <a:latin typeface="Times New Roman" panose="02020603050405020304" pitchFamily="18" charset="0"/>
                <a:cs typeface="Times New Roman" panose="02020603050405020304" pitchFamily="18" charset="0"/>
              </a:rPr>
              <a:t>Initially, f=r=0 and the queue is empty if f=r</a:t>
            </a:r>
          </a:p>
        </p:txBody>
      </p:sp>
      <p:graphicFrame>
        <p:nvGraphicFramePr>
          <p:cNvPr id="7" name="Object 2">
            <a:extLst>
              <a:ext uri="{FF2B5EF4-FFF2-40B4-BE49-F238E27FC236}">
                <a16:creationId xmlns:a16="http://schemas.microsoft.com/office/drawing/2014/main" xmlns="" id="{5CBF9BF9-7035-3343-AC27-DE6E167DA06F}"/>
              </a:ext>
            </a:extLst>
          </p:cNvPr>
          <p:cNvGraphicFramePr>
            <a:graphicFrameLocks noChangeAspect="1"/>
          </p:cNvGraphicFramePr>
          <p:nvPr/>
        </p:nvGraphicFramePr>
        <p:xfrm>
          <a:off x="642910" y="5072074"/>
          <a:ext cx="7305675" cy="1028700"/>
        </p:xfrm>
        <a:graphic>
          <a:graphicData uri="http://schemas.openxmlformats.org/presentationml/2006/ole">
            <p:oleObj spid="_x0000_s5167" name="Photo Editor Photo" r:id="rId3" imgW="8523810" imgH="1200318" progId="">
              <p:embed/>
            </p:oleObj>
          </a:graphicData>
        </a:graphic>
      </p:graphicFrame>
    </p:spTree>
    <p:extLst>
      <p:ext uri="{BB962C8B-B14F-4D97-AF65-F5344CB8AC3E}">
        <p14:creationId xmlns:p14="http://schemas.microsoft.com/office/powerpoint/2010/main" xmlns="" val="356033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Queues</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
        <p:nvSpPr>
          <p:cNvPr id="6" name="Content Placeholder 2">
            <a:extLst>
              <a:ext uri="{FF2B5EF4-FFF2-40B4-BE49-F238E27FC236}">
                <a16:creationId xmlns:a16="http://schemas.microsoft.com/office/drawing/2014/main" xmlns="" id="{F2084E98-EEC8-6141-80FA-65FB140E8F5F}"/>
              </a:ext>
            </a:extLst>
          </p:cNvPr>
          <p:cNvSpPr>
            <a:spLocks noGrp="1"/>
          </p:cNvSpPr>
          <p:nvPr>
            <p:ph idx="1"/>
          </p:nvPr>
        </p:nvSpPr>
        <p:spPr>
          <a:xfrm>
            <a:off x="457200" y="1600200"/>
            <a:ext cx="8229600" cy="4525963"/>
          </a:xfrm>
        </p:spPr>
        <p:txBody>
          <a:bodyPr>
            <a:normAutofit/>
          </a:bodyPr>
          <a:lstStyle/>
          <a:p>
            <a:pPr>
              <a:buNone/>
            </a:pPr>
            <a:r>
              <a:rPr lang="en-US" dirty="0">
                <a:solidFill>
                  <a:srgbClr val="FF0000"/>
                </a:solidFill>
                <a:latin typeface="Times New Roman" panose="02020603050405020304" pitchFamily="18" charset="0"/>
                <a:cs typeface="Times New Roman" panose="02020603050405020304" pitchFamily="18" charset="0"/>
              </a:rPr>
              <a:t>Disadvantage</a:t>
            </a:r>
          </a:p>
          <a:p>
            <a:pPr>
              <a:buNone/>
            </a:pPr>
            <a:r>
              <a:rPr lang="en-US" dirty="0">
                <a:latin typeface="Times New Roman" panose="02020603050405020304" pitchFamily="18" charset="0"/>
                <a:cs typeface="Times New Roman" panose="02020603050405020304" pitchFamily="18" charset="0"/>
              </a:rPr>
              <a:t>Repeatedly enqueue and dequeue a single element N times.</a:t>
            </a:r>
          </a:p>
          <a:p>
            <a:pPr>
              <a:buNone/>
            </a:pPr>
            <a:r>
              <a:rPr lang="en-US" dirty="0">
                <a:latin typeface="Times New Roman" panose="02020603050405020304" pitchFamily="18" charset="0"/>
                <a:cs typeface="Times New Roman" panose="02020603050405020304" pitchFamily="18" charset="0"/>
              </a:rPr>
              <a:t>Finally, f=r=N.</a:t>
            </a:r>
          </a:p>
          <a:p>
            <a:pPr>
              <a:buFontTx/>
              <a:buChar char="-"/>
            </a:pPr>
            <a:r>
              <a:rPr lang="en-US" dirty="0">
                <a:latin typeface="Times New Roman" panose="02020603050405020304" pitchFamily="18" charset="0"/>
                <a:cs typeface="Times New Roman" panose="02020603050405020304" pitchFamily="18" charset="0"/>
              </a:rPr>
              <a:t>No more elements can be added to the queue, </a:t>
            </a:r>
            <a:r>
              <a:rPr lang="en-US" i="1" dirty="0">
                <a:solidFill>
                  <a:schemeClr val="accent2"/>
                </a:solidFill>
                <a:latin typeface="Times New Roman" panose="02020603050405020304" pitchFamily="18" charset="0"/>
                <a:cs typeface="Times New Roman" panose="02020603050405020304" pitchFamily="18" charset="0"/>
              </a:rPr>
              <a:t>though there is space in the queue !!</a:t>
            </a:r>
          </a:p>
          <a:p>
            <a:pPr>
              <a:buNone/>
            </a:pPr>
            <a:r>
              <a:rPr lang="en-US" dirty="0">
                <a:solidFill>
                  <a:srgbClr val="FF0000"/>
                </a:solidFill>
                <a:latin typeface="Times New Roman" panose="02020603050405020304" pitchFamily="18" charset="0"/>
                <a:cs typeface="Times New Roman" panose="02020603050405020304" pitchFamily="18" charset="0"/>
              </a:rPr>
              <a:t>Solution</a:t>
            </a:r>
          </a:p>
          <a:p>
            <a:pPr>
              <a:buNone/>
            </a:pPr>
            <a:r>
              <a:rPr lang="en-US" dirty="0">
                <a:latin typeface="Times New Roman" panose="02020603050405020304" pitchFamily="18" charset="0"/>
                <a:cs typeface="Times New Roman" panose="02020603050405020304" pitchFamily="18" charset="0"/>
              </a:rPr>
              <a:t>Let f and r wraparound the end of queue (circular queue).</a:t>
            </a:r>
          </a:p>
          <a:p>
            <a:pPr>
              <a:buNone/>
            </a:pPr>
            <a:endParaRPr lang="en-US" dirty="0"/>
          </a:p>
        </p:txBody>
      </p:sp>
    </p:spTree>
    <p:extLst>
      <p:ext uri="{BB962C8B-B14F-4D97-AF65-F5344CB8AC3E}">
        <p14:creationId xmlns:p14="http://schemas.microsoft.com/office/powerpoint/2010/main" xmlns="" val="1939848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6200" y="160337"/>
            <a:ext cx="6324600" cy="1143000"/>
          </a:xfrm>
        </p:spPr>
        <p:txBody>
          <a:bodyPr>
            <a:normAutofit/>
          </a:bodyPr>
          <a:lstStyle/>
          <a:p>
            <a:r>
              <a:rPr lang="en-US" sz="3200" dirty="0">
                <a:solidFill>
                  <a:srgbClr val="0000FF"/>
                </a:solidFill>
              </a:rPr>
              <a:t>Queues: An Array Implementation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6C4F0EF8-7B74-B443-9ED5-D18138EA027B}"/>
              </a:ext>
            </a:extLst>
          </p:cNvPr>
          <p:cNvSpPr txBox="1">
            <a:spLocks noChangeArrowheads="1"/>
          </p:cNvSpPr>
          <p:nvPr/>
        </p:nvSpPr>
        <p:spPr>
          <a:xfrm>
            <a:off x="457200" y="1600200"/>
            <a:ext cx="5181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“wrapped around” configuration</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time r or f is incremented, compute this increment as (r+1)</a:t>
            </a:r>
            <a:r>
              <a:rPr lang="en-US" sz="2800" dirty="0" err="1">
                <a:latin typeface="Times New Roman" panose="02020603050405020304" pitchFamily="18" charset="0"/>
                <a:cs typeface="Times New Roman" panose="02020603050405020304" pitchFamily="18" charset="0"/>
              </a:rPr>
              <a:t>modN</a:t>
            </a:r>
            <a:r>
              <a:rPr lang="en-US" sz="2800" dirty="0">
                <a:latin typeface="Times New Roman" panose="02020603050405020304" pitchFamily="18" charset="0"/>
                <a:cs typeface="Times New Roman" panose="02020603050405020304" pitchFamily="18" charset="0"/>
              </a:rPr>
              <a:t> or (f+1)</a:t>
            </a:r>
            <a:r>
              <a:rPr lang="en-US" sz="2800" dirty="0" err="1">
                <a:latin typeface="Times New Roman" panose="02020603050405020304" pitchFamily="18" charset="0"/>
                <a:cs typeface="Times New Roman" panose="02020603050405020304" pitchFamily="18" charset="0"/>
              </a:rPr>
              <a:t>modN</a:t>
            </a:r>
            <a:endParaRPr lang="en-US" sz="2800" dirty="0">
              <a:latin typeface="Times New Roman" panose="02020603050405020304" pitchFamily="18" charset="0"/>
              <a:cs typeface="Times New Roman" panose="02020603050405020304" pitchFamily="18" charset="0"/>
            </a:endParaRPr>
          </a:p>
        </p:txBody>
      </p:sp>
      <p:pic>
        <p:nvPicPr>
          <p:cNvPr id="7" name="Picture 4" descr="WAR">
            <a:extLst>
              <a:ext uri="{FF2B5EF4-FFF2-40B4-BE49-F238E27FC236}">
                <a16:creationId xmlns:a16="http://schemas.microsoft.com/office/drawing/2014/main" xmlns="" id="{B7617CEA-2447-A14B-A0AC-4281F8B74AFA}"/>
              </a:ext>
            </a:extLst>
          </p:cNvPr>
          <p:cNvPicPr>
            <a:picLocks noChangeAspect="1" noChangeArrowheads="1"/>
          </p:cNvPicPr>
          <p:nvPr/>
        </p:nvPicPr>
        <p:blipFill>
          <a:blip r:embed="rId2"/>
          <a:srcRect/>
          <a:stretch>
            <a:fillRect/>
          </a:stretch>
        </p:blipFill>
        <p:spPr bwMode="auto">
          <a:xfrm>
            <a:off x="671547" y="2262981"/>
            <a:ext cx="4752906" cy="1276350"/>
          </a:xfrm>
          <a:prstGeom prst="rect">
            <a:avLst/>
          </a:prstGeom>
          <a:noFill/>
          <a:ln w="9525">
            <a:noFill/>
            <a:miter lim="800000"/>
            <a:headEnd/>
            <a:tailEnd/>
          </a:ln>
        </p:spPr>
      </p:pic>
      <p:pic>
        <p:nvPicPr>
          <p:cNvPr id="2" name="Picture 1">
            <a:extLst>
              <a:ext uri="{FF2B5EF4-FFF2-40B4-BE49-F238E27FC236}">
                <a16:creationId xmlns:a16="http://schemas.microsoft.com/office/drawing/2014/main" xmlns="" id="{85CBFE49-0D21-4B32-B205-D7A62A5D2F41}"/>
              </a:ext>
            </a:extLst>
          </p:cNvPr>
          <p:cNvPicPr>
            <a:picLocks noChangeAspect="1"/>
          </p:cNvPicPr>
          <p:nvPr/>
        </p:nvPicPr>
        <p:blipFill>
          <a:blip r:embed="rId3"/>
          <a:stretch>
            <a:fillRect/>
          </a:stretch>
        </p:blipFill>
        <p:spPr>
          <a:xfrm>
            <a:off x="5457790" y="2330486"/>
            <a:ext cx="3610010" cy="3232114"/>
          </a:xfrm>
          <a:prstGeom prst="rect">
            <a:avLst/>
          </a:prstGeom>
        </p:spPr>
      </p:pic>
      <p:cxnSp>
        <p:nvCxnSpPr>
          <p:cNvPr id="9" name="Straight Arrow Connector 8">
            <a:extLst>
              <a:ext uri="{FF2B5EF4-FFF2-40B4-BE49-F238E27FC236}">
                <a16:creationId xmlns:a16="http://schemas.microsoft.com/office/drawing/2014/main" xmlns="" id="{D487A93E-C1CC-41DE-A039-1009B8BC3B4B}"/>
              </a:ext>
            </a:extLst>
          </p:cNvPr>
          <p:cNvCxnSpPr>
            <a:cxnSpLocks/>
          </p:cNvCxnSpPr>
          <p:nvPr/>
        </p:nvCxnSpPr>
        <p:spPr>
          <a:xfrm flipV="1">
            <a:off x="6096000" y="4648200"/>
            <a:ext cx="152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9832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CEC40E-AEF1-4EF8-9078-764790E19F41}"/>
              </a:ext>
            </a:extLst>
          </p:cNvPr>
          <p:cNvSpPr>
            <a:spLocks noGrp="1"/>
          </p:cNvSpPr>
          <p:nvPr>
            <p:ph idx="1"/>
          </p:nvPr>
        </p:nvSpPr>
        <p:spPr>
          <a:xfrm>
            <a:off x="161925" y="1524000"/>
            <a:ext cx="8982075" cy="5029200"/>
          </a:xfrm>
        </p:spPr>
        <p:txBody>
          <a:bodyPr>
            <a:normAutofit fontScale="70000" lnSpcReduction="20000"/>
          </a:bodyPr>
          <a:lstStyle/>
          <a:p>
            <a:pPr marL="0" indent="0"/>
            <a:r>
              <a:rPr lang="en-US" sz="3400" dirty="0">
                <a:latin typeface="Times New Roman" panose="02020603050405020304" pitchFamily="18" charset="0"/>
                <a:cs typeface="Times New Roman" panose="02020603050405020304" pitchFamily="18" charset="0"/>
              </a:rPr>
              <a:t>1) Recap of CS#2</a:t>
            </a:r>
          </a:p>
          <a:p>
            <a:r>
              <a:rPr lang="en-US" sz="3400" dirty="0">
                <a:latin typeface="Times New Roman" panose="02020603050405020304" pitchFamily="18" charset="0"/>
                <a:cs typeface="Times New Roman" panose="02020603050405020304" pitchFamily="18" charset="0"/>
              </a:rPr>
              <a:t>2) Abstract Data type </a:t>
            </a:r>
          </a:p>
          <a:p>
            <a:r>
              <a:rPr lang="en-US" sz="3400" dirty="0">
                <a:latin typeface="Times New Roman" panose="02020603050405020304" pitchFamily="18" charset="0"/>
                <a:cs typeface="Times New Roman" panose="02020603050405020304" pitchFamily="18" charset="0"/>
              </a:rPr>
              <a:t>3) Stacks</a:t>
            </a:r>
          </a:p>
          <a:p>
            <a:pPr marL="857250" lvl="1" indent="-457200">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Stack implementation using array</a:t>
            </a:r>
          </a:p>
          <a:p>
            <a:pPr marL="857250" lvl="1" indent="-457200">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Stack applications </a:t>
            </a:r>
          </a:p>
          <a:p>
            <a:pPr marL="1257300" lvl="2" indent="-457200">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Expression Evaluation </a:t>
            </a:r>
          </a:p>
          <a:p>
            <a:pPr marL="1257300" lvl="2" indent="-457200">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Infix to postfix conversion  </a:t>
            </a:r>
          </a:p>
          <a:p>
            <a:r>
              <a:rPr lang="en-US" sz="3400" dirty="0">
                <a:latin typeface="Times New Roman" panose="02020603050405020304" pitchFamily="18" charset="0"/>
                <a:cs typeface="Times New Roman" panose="02020603050405020304" pitchFamily="18" charset="0"/>
              </a:rPr>
              <a:t>4) Queues </a:t>
            </a:r>
            <a:r>
              <a:rPr lang="en-US" sz="2000" dirty="0">
                <a:latin typeface="Times New Roman" panose="02020603050405020304" pitchFamily="18" charset="0"/>
                <a:cs typeface="Times New Roman" panose="02020603050405020304" pitchFamily="18" charset="0"/>
              </a:rPr>
              <a:t> </a:t>
            </a:r>
          </a:p>
          <a:p>
            <a:pPr marL="857250" lvl="1" indent="-457200">
              <a:lnSpc>
                <a:spcPct val="110000"/>
              </a:lnSpc>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Queue implementation using array</a:t>
            </a:r>
          </a:p>
          <a:p>
            <a:pPr marL="857250" lvl="1" indent="-457200">
              <a:lnSpc>
                <a:spcPct val="110000"/>
              </a:lnSpc>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Circular Queue </a:t>
            </a:r>
          </a:p>
          <a:p>
            <a:pPr marL="857250" lvl="1" indent="-457200">
              <a:lnSpc>
                <a:spcPct val="110000"/>
              </a:lnSpc>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Applications of Queue  </a:t>
            </a:r>
          </a:p>
          <a:p>
            <a:r>
              <a:rPr lang="en-US" sz="3400" dirty="0">
                <a:latin typeface="Times New Roman" panose="02020603050405020304" pitchFamily="18" charset="0"/>
                <a:cs typeface="Times New Roman" panose="02020603050405020304" pitchFamily="18" charset="0"/>
              </a:rPr>
              <a:t>5) Linked List </a:t>
            </a:r>
          </a:p>
          <a:p>
            <a:pPr marL="857250" lvl="1" indent="-457200">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Singly Linked list </a:t>
            </a:r>
          </a:p>
          <a:p>
            <a:pPr marL="857250" lvl="1" indent="-457200">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Doubly Linked list – Insertion &amp; Deletion </a:t>
            </a:r>
          </a:p>
          <a:p>
            <a:r>
              <a:rPr lang="en-US" sz="3400" dirty="0">
                <a:latin typeface="Times New Roman" panose="02020603050405020304" pitchFamily="18" charset="0"/>
                <a:cs typeface="Times New Roman" panose="02020603050405020304" pitchFamily="18" charset="0"/>
              </a:rPr>
              <a:t>6) Stack &amp; Queue implementation using linked list </a:t>
            </a:r>
          </a:p>
          <a:p>
            <a:r>
              <a:rPr lang="en-US" sz="3400" dirty="0">
                <a:latin typeface="Times New Roman" panose="02020603050405020304" pitchFamily="18" charset="0"/>
                <a:cs typeface="Times New Roman" panose="02020603050405020304" pitchFamily="18" charset="0"/>
              </a:rPr>
              <a:t>7) Introduction to Amortized analysis </a:t>
            </a:r>
          </a:p>
          <a:p>
            <a:endParaRPr lang="en-US" dirty="0"/>
          </a:p>
        </p:txBody>
      </p:sp>
      <p:sp>
        <p:nvSpPr>
          <p:cNvPr id="4" name="Content Placeholder 3"/>
          <p:cNvSpPr>
            <a:spLocks noGrp="1"/>
          </p:cNvSpPr>
          <p:nvPr>
            <p:ph sz="quarter" idx="10"/>
          </p:nvPr>
        </p:nvSpPr>
        <p:spPr>
          <a:xfrm>
            <a:off x="197644" y="609600"/>
            <a:ext cx="5791200" cy="457200"/>
          </a:xfrm>
        </p:spPr>
        <p:txBody>
          <a:bodyPr>
            <a:noAutofit/>
          </a:bodyPr>
          <a:lstStyle/>
          <a:p>
            <a:r>
              <a:rPr lang="en-US" altLang="zh-TW" sz="2800" dirty="0">
                <a:solidFill>
                  <a:srgbClr val="0000FF"/>
                </a:solidFill>
                <a:latin typeface="Arial" charset="0"/>
                <a:cs typeface="Arial" charset="0"/>
              </a:rPr>
              <a:t>Agenda for CS #3</a:t>
            </a:r>
            <a:endParaRPr lang="en-US" sz="2800" dirty="0"/>
          </a:p>
        </p:txBody>
      </p:sp>
      <p:sp>
        <p:nvSpPr>
          <p:cNvPr id="2" name="Slide Number Placeholder 1">
            <a:extLst>
              <a:ext uri="{FF2B5EF4-FFF2-40B4-BE49-F238E27FC236}">
                <a16:creationId xmlns:a16="http://schemas.microsoft.com/office/drawing/2014/main" xmlns="" id="{8C8E1AD4-5D04-4004-81C7-4F76CC99FFAE}"/>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198764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normAutofit/>
          </a:bodyPr>
          <a:lstStyle/>
          <a:p>
            <a:r>
              <a:rPr lang="en-US" sz="3200" dirty="0">
                <a:solidFill>
                  <a:srgbClr val="0000FF"/>
                </a:solidFill>
              </a:rPr>
              <a:t>Queues: An Array Implementation </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3AD6C720-A548-0F47-B319-B960F85AB096}"/>
              </a:ext>
            </a:extLst>
          </p:cNvPr>
          <p:cNvSpPr txBox="1">
            <a:spLocks noChangeArrowheads="1"/>
          </p:cNvSpPr>
          <p:nvPr/>
        </p:nvSpPr>
        <p:spPr>
          <a:xfrm>
            <a:off x="228600" y="14478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Pseudo code</a:t>
            </a:r>
          </a:p>
        </p:txBody>
      </p:sp>
      <p:sp>
        <p:nvSpPr>
          <p:cNvPr id="7" name="Text Box 4">
            <a:extLst>
              <a:ext uri="{FF2B5EF4-FFF2-40B4-BE49-F238E27FC236}">
                <a16:creationId xmlns:a16="http://schemas.microsoft.com/office/drawing/2014/main" xmlns="" id="{FDEA7960-8333-DE45-8977-D75141463F3C}"/>
              </a:ext>
            </a:extLst>
          </p:cNvPr>
          <p:cNvSpPr txBox="1">
            <a:spLocks noChangeArrowheads="1"/>
          </p:cNvSpPr>
          <p:nvPr/>
        </p:nvSpPr>
        <p:spPr bwMode="auto">
          <a:xfrm>
            <a:off x="533400" y="2133600"/>
            <a:ext cx="3581400" cy="28352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GB" sz="2000" dirty="0">
                <a:latin typeface="Courier New" pitchFamily="49" charset="0"/>
                <a:ea typeface="굴림" pitchFamily="50" charset="-127"/>
              </a:rPr>
              <a:t>Algorithm </a:t>
            </a:r>
            <a:r>
              <a:rPr lang="en-GB" sz="2000" b="1" dirty="0">
                <a:latin typeface="Courier New" pitchFamily="49" charset="0"/>
                <a:ea typeface="굴림" pitchFamily="50" charset="-127"/>
              </a:rPr>
              <a:t>size()</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return</a:t>
            </a:r>
            <a:r>
              <a:rPr lang="en-GB" sz="2000" dirty="0">
                <a:latin typeface="Courier New" pitchFamily="49" charset="0"/>
                <a:ea typeface="굴림" pitchFamily="50" charset="-127"/>
              </a:rPr>
              <a:t> </a:t>
            </a:r>
            <a:r>
              <a:rPr lang="en-GB" sz="2000" i="1" dirty="0">
                <a:latin typeface="Courier New" pitchFamily="49" charset="0"/>
                <a:ea typeface="굴림" pitchFamily="50" charset="-127"/>
              </a:rPr>
              <a:t>(N-</a:t>
            </a:r>
            <a:r>
              <a:rPr lang="en-GB" sz="2000" i="1" dirty="0" err="1">
                <a:latin typeface="Courier New" pitchFamily="49" charset="0"/>
                <a:ea typeface="굴림" pitchFamily="50" charset="-127"/>
              </a:rPr>
              <a:t>f+</a:t>
            </a:r>
            <a:r>
              <a:rPr lang="en-GB" sz="2000" dirty="0" err="1">
                <a:latin typeface="Courier New" pitchFamily="49" charset="0"/>
                <a:ea typeface="굴림" pitchFamily="50" charset="-127"/>
              </a:rPr>
              <a:t>r</a:t>
            </a:r>
            <a:r>
              <a:rPr lang="en-GB" sz="2000" dirty="0">
                <a:latin typeface="Courier New" pitchFamily="49" charset="0"/>
                <a:ea typeface="굴림" pitchFamily="50" charset="-127"/>
              </a:rPr>
              <a:t>) </a:t>
            </a:r>
            <a:r>
              <a:rPr lang="en-GB" sz="2000" b="1" dirty="0">
                <a:latin typeface="Courier New" pitchFamily="49" charset="0"/>
                <a:ea typeface="굴림" pitchFamily="50" charset="-127"/>
              </a:rPr>
              <a:t>mod </a:t>
            </a:r>
            <a:r>
              <a:rPr lang="en-GB" sz="2000" i="1" dirty="0">
                <a:latin typeface="Courier New" pitchFamily="49" charset="0"/>
                <a:ea typeface="굴림" pitchFamily="50" charset="-127"/>
              </a:rPr>
              <a:t>N</a:t>
            </a:r>
          </a:p>
          <a:p>
            <a:pPr eaLnBrk="0" hangingPunct="0">
              <a:spcBef>
                <a:spcPct val="50000"/>
              </a:spcBef>
            </a:pPr>
            <a:r>
              <a:rPr lang="en-GB" sz="2000" dirty="0">
                <a:latin typeface="Courier New" pitchFamily="49" charset="0"/>
                <a:ea typeface="굴림" pitchFamily="50" charset="-127"/>
              </a:rPr>
              <a:t>Algorithm </a:t>
            </a:r>
            <a:r>
              <a:rPr lang="en-GB" sz="2000" b="1" dirty="0" err="1">
                <a:latin typeface="Courier New" pitchFamily="49" charset="0"/>
                <a:ea typeface="굴림" pitchFamily="50" charset="-127"/>
              </a:rPr>
              <a:t>isEmpty</a:t>
            </a:r>
            <a:r>
              <a:rPr lang="en-GB" sz="2000" b="1" dirty="0">
                <a:latin typeface="Courier New" pitchFamily="49" charset="0"/>
                <a:ea typeface="굴림" pitchFamily="50" charset="-127"/>
              </a:rPr>
              <a:t>()</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return</a:t>
            </a:r>
            <a:r>
              <a:rPr lang="en-GB" sz="2000" dirty="0">
                <a:latin typeface="Courier New" pitchFamily="49" charset="0"/>
                <a:ea typeface="굴림" pitchFamily="50" charset="-127"/>
              </a:rPr>
              <a:t> </a:t>
            </a:r>
            <a:r>
              <a:rPr lang="en-GB" sz="2000" i="1" dirty="0">
                <a:latin typeface="Courier New" pitchFamily="49" charset="0"/>
                <a:ea typeface="굴림" pitchFamily="50" charset="-127"/>
              </a:rPr>
              <a:t>(f=</a:t>
            </a:r>
            <a:r>
              <a:rPr lang="en-GB" sz="2000" dirty="0">
                <a:latin typeface="Courier New" pitchFamily="49" charset="0"/>
                <a:ea typeface="굴림" pitchFamily="50" charset="-127"/>
              </a:rPr>
              <a:t>r)</a:t>
            </a:r>
          </a:p>
          <a:p>
            <a:pPr eaLnBrk="0" hangingPunct="0">
              <a:spcBef>
                <a:spcPct val="50000"/>
              </a:spcBef>
            </a:pPr>
            <a:r>
              <a:rPr lang="en-GB" sz="2000" dirty="0">
                <a:latin typeface="Courier New" pitchFamily="49" charset="0"/>
                <a:ea typeface="굴림" pitchFamily="50" charset="-127"/>
              </a:rPr>
              <a:t>Algorithm </a:t>
            </a:r>
            <a:r>
              <a:rPr lang="en-GB" sz="2000" b="1" dirty="0">
                <a:latin typeface="Courier New" pitchFamily="49" charset="0"/>
                <a:ea typeface="굴림" pitchFamily="50" charset="-127"/>
              </a:rPr>
              <a:t>front()</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if</a:t>
            </a:r>
            <a:r>
              <a:rPr lang="en-GB" sz="2000" dirty="0">
                <a:latin typeface="Courier New" pitchFamily="49" charset="0"/>
                <a:ea typeface="굴림" pitchFamily="50" charset="-127"/>
              </a:rPr>
              <a:t> </a:t>
            </a:r>
            <a:r>
              <a:rPr lang="en-GB" sz="2000" dirty="0" err="1">
                <a:latin typeface="Courier New" pitchFamily="49" charset="0"/>
                <a:ea typeface="굴림" pitchFamily="50" charset="-127"/>
              </a:rPr>
              <a:t>isEmpty</a:t>
            </a:r>
            <a:r>
              <a:rPr lang="en-GB" sz="2000" dirty="0">
                <a:latin typeface="Courier New" pitchFamily="49" charset="0"/>
                <a:ea typeface="굴림" pitchFamily="50" charset="-127"/>
              </a:rPr>
              <a:t>() </a:t>
            </a:r>
            <a:r>
              <a:rPr lang="en-GB" sz="2000" b="1" dirty="0">
                <a:latin typeface="Courier New" pitchFamily="49" charset="0"/>
                <a:ea typeface="굴림" pitchFamily="50" charset="-127"/>
              </a:rPr>
              <a:t>then</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US" sz="2000" dirty="0">
                <a:latin typeface="Courier New" pitchFamily="49" charset="0"/>
                <a:ea typeface="굴림" pitchFamily="50" charset="-127"/>
              </a:rPr>
              <a:t>   </a:t>
            </a:r>
            <a:r>
              <a:rPr lang="en-US" sz="2000" b="1" dirty="0">
                <a:latin typeface="Courier New" pitchFamily="49" charset="0"/>
                <a:ea typeface="굴림" pitchFamily="50" charset="-127"/>
              </a:rPr>
              <a:t>return</a:t>
            </a:r>
            <a:r>
              <a:rPr lang="en-US" sz="2000" dirty="0">
                <a:latin typeface="Courier New" pitchFamily="49" charset="0"/>
                <a:ea typeface="굴림" pitchFamily="50" charset="-127"/>
              </a:rPr>
              <a:t> Error</a:t>
            </a:r>
            <a:br>
              <a:rPr lang="en-US" sz="2000" dirty="0">
                <a:latin typeface="Courier New" pitchFamily="49" charset="0"/>
                <a:ea typeface="굴림" pitchFamily="50" charset="-127"/>
              </a:rPr>
            </a:br>
            <a:r>
              <a:rPr lang="en-GB" sz="2000" b="1" dirty="0">
                <a:latin typeface="Courier New" pitchFamily="49" charset="0"/>
                <a:ea typeface="굴림" pitchFamily="50" charset="-127"/>
              </a:rPr>
              <a:t>return</a:t>
            </a:r>
            <a:r>
              <a:rPr lang="en-GB" sz="2000" dirty="0">
                <a:latin typeface="Courier New" pitchFamily="49" charset="0"/>
                <a:ea typeface="굴림" pitchFamily="50" charset="-127"/>
              </a:rPr>
              <a:t> Q[f]</a:t>
            </a:r>
          </a:p>
        </p:txBody>
      </p:sp>
      <p:sp>
        <p:nvSpPr>
          <p:cNvPr id="8" name="Text Box 5">
            <a:extLst>
              <a:ext uri="{FF2B5EF4-FFF2-40B4-BE49-F238E27FC236}">
                <a16:creationId xmlns:a16="http://schemas.microsoft.com/office/drawing/2014/main" xmlns="" id="{AD9D7578-6568-334D-ADB4-BB24F0541A97}"/>
              </a:ext>
            </a:extLst>
          </p:cNvPr>
          <p:cNvSpPr txBox="1">
            <a:spLocks noChangeArrowheads="1"/>
          </p:cNvSpPr>
          <p:nvPr/>
        </p:nvSpPr>
        <p:spPr bwMode="auto">
          <a:xfrm>
            <a:off x="4533900" y="1624548"/>
            <a:ext cx="4000500" cy="4708981"/>
          </a:xfrm>
          <a:prstGeom prst="rect">
            <a:avLst/>
          </a:prstGeom>
          <a:noFill/>
          <a:ln w="12700">
            <a:noFill/>
            <a:miter lim="800000"/>
            <a:headEnd type="none" w="sm" len="sm"/>
            <a:tailEnd type="none" w="sm" len="sm"/>
          </a:ln>
        </p:spPr>
        <p:txBody>
          <a:bodyPr wrap="square">
            <a:spAutoFit/>
          </a:bodyPr>
          <a:lstStyle/>
          <a:p>
            <a:pPr eaLnBrk="0" hangingPunct="0">
              <a:spcBef>
                <a:spcPct val="50000"/>
              </a:spcBef>
            </a:pPr>
            <a:r>
              <a:rPr lang="en-GB" sz="2000" dirty="0">
                <a:latin typeface="Courier New" pitchFamily="49" charset="0"/>
                <a:ea typeface="굴림" pitchFamily="50" charset="-127"/>
              </a:rPr>
              <a:t>Algorithm </a:t>
            </a:r>
            <a:r>
              <a:rPr lang="en-GB" sz="2000" b="1" dirty="0">
                <a:latin typeface="Courier New" pitchFamily="49" charset="0"/>
                <a:ea typeface="굴림" pitchFamily="50" charset="-127"/>
              </a:rPr>
              <a:t>dequeue()</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if</a:t>
            </a:r>
            <a:r>
              <a:rPr lang="en-GB" sz="2000" dirty="0">
                <a:latin typeface="Courier New" pitchFamily="49" charset="0"/>
                <a:ea typeface="굴림" pitchFamily="50" charset="-127"/>
              </a:rPr>
              <a:t> isEmpty() </a:t>
            </a:r>
            <a:r>
              <a:rPr lang="en-GB" sz="2000" b="1" dirty="0">
                <a:latin typeface="Courier New" pitchFamily="49" charset="0"/>
                <a:ea typeface="굴림" pitchFamily="50" charset="-127"/>
              </a:rPr>
              <a:t>then</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US" sz="2000" dirty="0">
                <a:latin typeface="Courier New" pitchFamily="49" charset="0"/>
                <a:ea typeface="굴림" pitchFamily="50" charset="-127"/>
              </a:rPr>
              <a:t>   </a:t>
            </a:r>
            <a:r>
              <a:rPr lang="en-US" sz="2000" b="1" dirty="0">
                <a:latin typeface="Courier New" pitchFamily="49" charset="0"/>
                <a:ea typeface="굴림" pitchFamily="50" charset="-127"/>
              </a:rPr>
              <a:t>return</a:t>
            </a:r>
            <a:r>
              <a:rPr lang="en-US" sz="2000" dirty="0">
                <a:latin typeface="Courier New" pitchFamily="49" charset="0"/>
                <a:ea typeface="굴림" pitchFamily="50" charset="-127"/>
              </a:rPr>
              <a:t> Error</a:t>
            </a:r>
          </a:p>
          <a:p>
            <a:pPr eaLnBrk="0" hangingPunct="0">
              <a:spcBef>
                <a:spcPct val="50000"/>
              </a:spcBef>
            </a:pPr>
            <a:r>
              <a:rPr lang="en-US" sz="2000" dirty="0">
                <a:latin typeface="Courier New" pitchFamily="49" charset="0"/>
                <a:ea typeface="굴림" pitchFamily="50" charset="-127"/>
              </a:rPr>
              <a:t>o=Q[f] </a:t>
            </a:r>
          </a:p>
          <a:p>
            <a:pPr eaLnBrk="0" hangingPunct="0">
              <a:spcBef>
                <a:spcPct val="50000"/>
              </a:spcBef>
            </a:pPr>
            <a:r>
              <a:rPr lang="en-GB" sz="2000" dirty="0">
                <a:latin typeface="Courier New" pitchFamily="49" charset="0"/>
                <a:ea typeface="굴림" pitchFamily="50" charset="-127"/>
              </a:rPr>
              <a:t>Q[f]</a:t>
            </a:r>
            <a:r>
              <a:rPr lang="en-US" sz="2000" dirty="0">
                <a:latin typeface="Courier New" pitchFamily="49" charset="0"/>
                <a:ea typeface="굴림" pitchFamily="50" charset="-127"/>
              </a:rPr>
              <a:t>=</a:t>
            </a:r>
            <a:r>
              <a:rPr lang="en-GB" sz="2000" dirty="0">
                <a:latin typeface="Courier New" pitchFamily="49" charset="0"/>
                <a:ea typeface="굴림" pitchFamily="50" charset="-127"/>
              </a:rPr>
              <a:t>null</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i="1" dirty="0">
                <a:latin typeface="Courier New" pitchFamily="49" charset="0"/>
                <a:ea typeface="굴림" pitchFamily="50" charset="-127"/>
              </a:rPr>
              <a:t>f</a:t>
            </a:r>
            <a:r>
              <a:rPr lang="en-US" sz="2000" i="1" dirty="0">
                <a:latin typeface="Courier New" pitchFamily="49" charset="0"/>
                <a:ea typeface="굴림" pitchFamily="50" charset="-127"/>
              </a:rPr>
              <a:t>=</a:t>
            </a:r>
            <a:r>
              <a:rPr lang="en-GB" sz="2000" i="1" dirty="0">
                <a:latin typeface="Courier New" pitchFamily="49" charset="0"/>
                <a:ea typeface="굴림" pitchFamily="50" charset="-127"/>
              </a:rPr>
              <a:t>(f</a:t>
            </a:r>
            <a:r>
              <a:rPr lang="en-GB" sz="2000" dirty="0">
                <a:latin typeface="Courier New" pitchFamily="49" charset="0"/>
                <a:ea typeface="굴림" pitchFamily="50" charset="-127"/>
              </a:rPr>
              <a:t>+1)</a:t>
            </a:r>
            <a:r>
              <a:rPr lang="en-GB" sz="2000" b="1" dirty="0">
                <a:latin typeface="Courier New" pitchFamily="49" charset="0"/>
                <a:ea typeface="굴림" pitchFamily="50" charset="-127"/>
              </a:rPr>
              <a:t>mod </a:t>
            </a:r>
            <a:r>
              <a:rPr lang="en-GB" sz="2000" i="1" dirty="0">
                <a:latin typeface="Courier New" pitchFamily="49" charset="0"/>
                <a:ea typeface="굴림" pitchFamily="50" charset="-127"/>
              </a:rPr>
              <a:t>N</a:t>
            </a:r>
          </a:p>
          <a:p>
            <a:pPr eaLnBrk="0" hangingPunct="0">
              <a:spcBef>
                <a:spcPct val="50000"/>
              </a:spcBef>
            </a:pPr>
            <a:r>
              <a:rPr lang="en-GB" sz="2000" b="1" i="1" dirty="0">
                <a:latin typeface="Courier New" pitchFamily="49" charset="0"/>
                <a:ea typeface="굴림" pitchFamily="50" charset="-127"/>
              </a:rPr>
              <a:t>return</a:t>
            </a:r>
            <a:r>
              <a:rPr lang="en-GB" sz="2000" i="1" dirty="0">
                <a:latin typeface="Courier New" pitchFamily="49" charset="0"/>
                <a:ea typeface="굴림" pitchFamily="50" charset="-127"/>
              </a:rPr>
              <a:t> o</a:t>
            </a:r>
            <a:r>
              <a:rPr lang="en-US" sz="2000" i="1" dirty="0">
                <a:latin typeface="Courier New" pitchFamily="49" charset="0"/>
                <a:ea typeface="굴림" pitchFamily="50" charset="-127"/>
              </a:rPr>
              <a:t/>
            </a:r>
            <a:br>
              <a:rPr lang="en-US" sz="2000" i="1" dirty="0">
                <a:latin typeface="Courier New" pitchFamily="49" charset="0"/>
                <a:ea typeface="굴림" pitchFamily="50" charset="-127"/>
              </a:rPr>
            </a:br>
            <a:endParaRPr lang="en-US" sz="2000" i="1" dirty="0">
              <a:latin typeface="Courier New" pitchFamily="49" charset="0"/>
              <a:ea typeface="굴림" pitchFamily="50" charset="-127"/>
            </a:endParaRPr>
          </a:p>
          <a:p>
            <a:pPr eaLnBrk="0" hangingPunct="0">
              <a:spcBef>
                <a:spcPct val="50000"/>
              </a:spcBef>
            </a:pPr>
            <a:r>
              <a:rPr lang="en-GB" sz="2000" dirty="0">
                <a:latin typeface="Courier New" pitchFamily="49" charset="0"/>
                <a:ea typeface="굴림" pitchFamily="50" charset="-127"/>
              </a:rPr>
              <a:t>Algorithm </a:t>
            </a:r>
            <a:r>
              <a:rPr lang="en-GB" sz="2000" b="1" dirty="0">
                <a:latin typeface="Courier New" pitchFamily="49" charset="0"/>
                <a:ea typeface="굴림" pitchFamily="50" charset="-127"/>
              </a:rPr>
              <a:t>enqueue(o)</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GB" sz="2000" b="1" dirty="0">
                <a:latin typeface="Courier New" pitchFamily="49" charset="0"/>
                <a:ea typeface="굴림" pitchFamily="50" charset="-127"/>
              </a:rPr>
              <a:t>if</a:t>
            </a:r>
            <a:r>
              <a:rPr lang="en-GB" sz="2000" dirty="0">
                <a:latin typeface="Courier New" pitchFamily="49" charset="0"/>
                <a:ea typeface="굴림" pitchFamily="50" charset="-127"/>
              </a:rPr>
              <a:t> size() = </a:t>
            </a:r>
            <a:r>
              <a:rPr lang="en-GB" sz="2000" i="1" dirty="0">
                <a:latin typeface="Courier New" pitchFamily="49" charset="0"/>
                <a:ea typeface="굴림" pitchFamily="50" charset="-127"/>
              </a:rPr>
              <a:t>N </a:t>
            </a:r>
            <a:r>
              <a:rPr lang="en-GB" sz="2000" dirty="0">
                <a:latin typeface="Courier New" pitchFamily="49" charset="0"/>
                <a:ea typeface="굴림" pitchFamily="50" charset="-127"/>
              </a:rPr>
              <a:t>- 1 </a:t>
            </a:r>
            <a:r>
              <a:rPr lang="en-GB" sz="2000" b="1" dirty="0">
                <a:latin typeface="Courier New" pitchFamily="49" charset="0"/>
                <a:ea typeface="굴림" pitchFamily="50" charset="-127"/>
              </a:rPr>
              <a:t>then</a:t>
            </a:r>
            <a:r>
              <a:rPr lang="en-US" sz="2000" dirty="0">
                <a:latin typeface="Courier New" pitchFamily="49" charset="0"/>
                <a:ea typeface="굴림" pitchFamily="50" charset="-127"/>
              </a:rPr>
              <a:t/>
            </a:r>
            <a:br>
              <a:rPr lang="en-US" sz="2000" dirty="0">
                <a:latin typeface="Courier New" pitchFamily="49" charset="0"/>
                <a:ea typeface="굴림" pitchFamily="50" charset="-127"/>
              </a:rPr>
            </a:br>
            <a:r>
              <a:rPr lang="en-US" sz="2000" dirty="0">
                <a:latin typeface="Courier New" pitchFamily="49" charset="0"/>
                <a:ea typeface="굴림" pitchFamily="50" charset="-127"/>
              </a:rPr>
              <a:t>   </a:t>
            </a:r>
            <a:r>
              <a:rPr lang="en-US" sz="2000" b="1" dirty="0">
                <a:latin typeface="Courier New" pitchFamily="49" charset="0"/>
                <a:ea typeface="굴림" pitchFamily="50" charset="-127"/>
              </a:rPr>
              <a:t>return</a:t>
            </a:r>
            <a:r>
              <a:rPr lang="en-US" sz="2000" dirty="0">
                <a:latin typeface="Courier New" pitchFamily="49" charset="0"/>
                <a:ea typeface="굴림" pitchFamily="50" charset="-127"/>
              </a:rPr>
              <a:t> Error</a:t>
            </a:r>
            <a:br>
              <a:rPr lang="en-US" sz="2000" dirty="0">
                <a:latin typeface="Courier New" pitchFamily="49" charset="0"/>
                <a:ea typeface="굴림" pitchFamily="50" charset="-127"/>
              </a:rPr>
            </a:br>
            <a:r>
              <a:rPr lang="en-GB" sz="2000" dirty="0">
                <a:latin typeface="Courier New" pitchFamily="49" charset="0"/>
                <a:ea typeface="굴림" pitchFamily="50" charset="-127"/>
              </a:rPr>
              <a:t>Q[r]</a:t>
            </a:r>
            <a:r>
              <a:rPr lang="en-US" sz="2000" dirty="0">
                <a:latin typeface="Courier New" pitchFamily="49" charset="0"/>
                <a:ea typeface="굴림" pitchFamily="50" charset="-127"/>
              </a:rPr>
              <a:t>=</a:t>
            </a:r>
            <a:r>
              <a:rPr lang="en-GB" sz="2000" i="1" dirty="0">
                <a:latin typeface="Courier New" pitchFamily="49" charset="0"/>
                <a:ea typeface="굴림" pitchFamily="50" charset="-127"/>
              </a:rPr>
              <a:t>o</a:t>
            </a:r>
            <a:r>
              <a:rPr lang="en-US" sz="2000" i="1" dirty="0">
                <a:latin typeface="Courier New" pitchFamily="49" charset="0"/>
                <a:ea typeface="굴림" pitchFamily="50" charset="-127"/>
              </a:rPr>
              <a:t/>
            </a:r>
            <a:br>
              <a:rPr lang="en-US" sz="2000" i="1" dirty="0">
                <a:latin typeface="Courier New" pitchFamily="49" charset="0"/>
                <a:ea typeface="굴림" pitchFamily="50" charset="-127"/>
              </a:rPr>
            </a:br>
            <a:r>
              <a:rPr lang="en-GB" sz="2000" i="1" dirty="0">
                <a:latin typeface="Courier New" pitchFamily="49" charset="0"/>
                <a:ea typeface="굴림" pitchFamily="50" charset="-127"/>
              </a:rPr>
              <a:t>r</a:t>
            </a:r>
            <a:r>
              <a:rPr lang="en-US" sz="2000" i="1" dirty="0">
                <a:latin typeface="Courier New" pitchFamily="49" charset="0"/>
                <a:ea typeface="굴림" pitchFamily="50" charset="-127"/>
              </a:rPr>
              <a:t>=</a:t>
            </a:r>
            <a:r>
              <a:rPr lang="en-GB" sz="2000" i="1" dirty="0">
                <a:latin typeface="Courier New" pitchFamily="49" charset="0"/>
                <a:ea typeface="굴림" pitchFamily="50" charset="-127"/>
              </a:rPr>
              <a:t>(r </a:t>
            </a:r>
            <a:r>
              <a:rPr lang="en-GB" sz="2000" dirty="0">
                <a:latin typeface="Courier New" pitchFamily="49" charset="0"/>
                <a:ea typeface="굴림" pitchFamily="50" charset="-127"/>
              </a:rPr>
              <a:t>+1)</a:t>
            </a:r>
            <a:r>
              <a:rPr lang="en-GB" sz="2000" b="1" dirty="0">
                <a:latin typeface="Courier New" pitchFamily="49" charset="0"/>
                <a:ea typeface="굴림" pitchFamily="50" charset="-127"/>
              </a:rPr>
              <a:t>mod </a:t>
            </a:r>
            <a:r>
              <a:rPr lang="en-GB" sz="2000" i="1" dirty="0">
                <a:latin typeface="Courier New" pitchFamily="49" charset="0"/>
                <a:ea typeface="굴림" pitchFamily="50" charset="-127"/>
              </a:rPr>
              <a:t>N</a:t>
            </a:r>
          </a:p>
        </p:txBody>
      </p:sp>
    </p:spTree>
    <p:extLst>
      <p:ext uri="{BB962C8B-B14F-4D97-AF65-F5344CB8AC3E}">
        <p14:creationId xmlns:p14="http://schemas.microsoft.com/office/powerpoint/2010/main" xmlns="" val="415592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264D4C3-7FA9-4A59-94DA-1E3D55E9F9EA}"/>
              </a:ext>
            </a:extLst>
          </p:cNvPr>
          <p:cNvSpPr>
            <a:spLocks noGrp="1"/>
          </p:cNvSpPr>
          <p:nvPr>
            <p:ph idx="1"/>
          </p:nvPr>
        </p:nvSpPr>
        <p:spPr>
          <a:xfrm>
            <a:off x="304800" y="1493837"/>
            <a:ext cx="8610600" cy="45259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in CPU scheduling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in Disk scheduling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Priority queue is used in heaps (We will learn about this later in the course)</a:t>
            </a:r>
          </a:p>
        </p:txBody>
      </p:sp>
      <p:sp>
        <p:nvSpPr>
          <p:cNvPr id="3" name="Content Placeholder 2">
            <a:extLst>
              <a:ext uri="{FF2B5EF4-FFF2-40B4-BE49-F238E27FC236}">
                <a16:creationId xmlns:a16="http://schemas.microsoft.com/office/drawing/2014/main" xmlns="" id="{6B2298A2-467A-470F-B453-58AC2788EA63}"/>
              </a:ext>
            </a:extLst>
          </p:cNvPr>
          <p:cNvSpPr>
            <a:spLocks noGrp="1"/>
          </p:cNvSpPr>
          <p:nvPr>
            <p:ph sz="quarter" idx="10"/>
          </p:nvPr>
        </p:nvSpPr>
        <p:spPr/>
        <p:txBody>
          <a:bodyPr/>
          <a:lstStyle/>
          <a:p>
            <a:r>
              <a:rPr lang="en-US" dirty="0">
                <a:solidFill>
                  <a:srgbClr val="0000FF"/>
                </a:solidFill>
              </a:rPr>
              <a:t>Applications of Queue</a:t>
            </a:r>
          </a:p>
        </p:txBody>
      </p:sp>
      <p:sp>
        <p:nvSpPr>
          <p:cNvPr id="5" name="Slide Number Placeholder 4">
            <a:extLst>
              <a:ext uri="{FF2B5EF4-FFF2-40B4-BE49-F238E27FC236}">
                <a16:creationId xmlns:a16="http://schemas.microsoft.com/office/drawing/2014/main" xmlns="" id="{A4C55AFA-FABA-4D0D-9824-59F07BCC6FFC}"/>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Tree>
    <p:extLst>
      <p:ext uri="{BB962C8B-B14F-4D97-AF65-F5344CB8AC3E}">
        <p14:creationId xmlns:p14="http://schemas.microsoft.com/office/powerpoint/2010/main" xmlns="" val="222062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6200" y="304800"/>
            <a:ext cx="6324600" cy="1143000"/>
          </a:xfrm>
        </p:spPr>
        <p:txBody>
          <a:bodyPr/>
          <a:lstStyle/>
          <a:p>
            <a:r>
              <a:rPr lang="en-US" dirty="0">
                <a:solidFill>
                  <a:srgbClr val="0000FF"/>
                </a:solidFill>
              </a:rPr>
              <a:t>Arrays: Pluses and minuses</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5C23D675-9C33-764C-9D9C-6F6475905F46}"/>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dirty="0">
                <a:latin typeface="Times New Roman" panose="02020603050405020304" pitchFamily="18" charset="0"/>
                <a:cs typeface="Times New Roman" panose="02020603050405020304" pitchFamily="18" charset="0"/>
              </a:rPr>
              <a:t> +  Fast element access.</a:t>
            </a:r>
          </a:p>
          <a:p>
            <a:pPr>
              <a:buFont typeface="Wingdings" pitchFamily="2" charset="2"/>
              <a:buNone/>
            </a:pPr>
            <a:r>
              <a:rPr lang="en-US" dirty="0">
                <a:latin typeface="Times New Roman" panose="02020603050405020304" pitchFamily="18" charset="0"/>
                <a:cs typeface="Times New Roman" panose="02020603050405020304" pitchFamily="18" charset="0"/>
              </a:rPr>
              <a:t> --  Impossible to resize.</a:t>
            </a:r>
          </a:p>
          <a:p>
            <a:pPr>
              <a:buFont typeface="Wingdings" pitchFamily="2" charset="2"/>
              <a:buNone/>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Many applications require resizing!</a:t>
            </a:r>
          </a:p>
          <a:p>
            <a:pPr>
              <a:buFontTx/>
              <a:buChar char="•"/>
            </a:pPr>
            <a:r>
              <a:rPr lang="en-US" dirty="0">
                <a:latin typeface="Times New Roman" panose="02020603050405020304" pitchFamily="18" charset="0"/>
                <a:cs typeface="Times New Roman" panose="02020603050405020304" pitchFamily="18" charset="0"/>
              </a:rPr>
              <a:t>Required size not always immediately available.</a:t>
            </a:r>
          </a:p>
        </p:txBody>
      </p:sp>
    </p:spTree>
    <p:extLst>
      <p:ext uri="{BB962C8B-B14F-4D97-AF65-F5344CB8AC3E}">
        <p14:creationId xmlns:p14="http://schemas.microsoft.com/office/powerpoint/2010/main" xmlns="" val="353241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6AA4F5-869A-4D72-BB38-1D981EA6620D}"/>
              </a:ext>
            </a:extLst>
          </p:cNvPr>
          <p:cNvSpPr>
            <a:spLocks noGrp="1"/>
          </p:cNvSpPr>
          <p:nvPr>
            <p:ph sz="quarter" idx="10"/>
          </p:nvPr>
        </p:nvSpPr>
        <p:spPr/>
        <p:txBody>
          <a:bodyPr/>
          <a:lstStyle/>
          <a:p>
            <a:r>
              <a:rPr lang="en-US" dirty="0">
                <a:solidFill>
                  <a:srgbClr val="0000FF"/>
                </a:solidFill>
              </a:rPr>
              <a:t>List ADT</a:t>
            </a:r>
          </a:p>
        </p:txBody>
      </p:sp>
      <p:sp>
        <p:nvSpPr>
          <p:cNvPr id="5" name="Slide Number Placeholder 4">
            <a:extLst>
              <a:ext uri="{FF2B5EF4-FFF2-40B4-BE49-F238E27FC236}">
                <a16:creationId xmlns:a16="http://schemas.microsoft.com/office/drawing/2014/main" xmlns="" id="{5E26AE95-F32A-49DB-9203-34D6EA75AC1A}"/>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
        <p:nvSpPr>
          <p:cNvPr id="6" name="object 2">
            <a:extLst>
              <a:ext uri="{FF2B5EF4-FFF2-40B4-BE49-F238E27FC236}">
                <a16:creationId xmlns:a16="http://schemas.microsoft.com/office/drawing/2014/main" xmlns="" id="{47E0171E-F9C6-4CB0-B655-720AE39F79AF}"/>
              </a:ext>
            </a:extLst>
          </p:cNvPr>
          <p:cNvSpPr txBox="1"/>
          <p:nvPr/>
        </p:nvSpPr>
        <p:spPr>
          <a:xfrm>
            <a:off x="231140" y="1244850"/>
            <a:ext cx="6918959" cy="1781810"/>
          </a:xfrm>
          <a:prstGeom prst="rect">
            <a:avLst/>
          </a:prstGeom>
        </p:spPr>
        <p:txBody>
          <a:bodyPr vert="horz" wrap="square" lIns="0" tIns="85725" rIns="0" bIns="0" rtlCol="0">
            <a:spAutoFit/>
          </a:bodyPr>
          <a:lstStyle/>
          <a:p>
            <a:pPr marL="355600" indent="-342900">
              <a:lnSpc>
                <a:spcPct val="100000"/>
              </a:lnSpc>
              <a:spcBef>
                <a:spcPts val="675"/>
              </a:spcBef>
              <a:buClr>
                <a:srgbClr val="0F1141"/>
              </a:buClr>
              <a:buFont typeface="Arial"/>
              <a:buChar char="•"/>
              <a:tabLst>
                <a:tab pos="354965" algn="l"/>
                <a:tab pos="355600" algn="l"/>
              </a:tabLst>
            </a:pPr>
            <a:r>
              <a:rPr sz="2400" spc="-5" dirty="0">
                <a:latin typeface="Times New Roman"/>
                <a:cs typeface="Times New Roman"/>
              </a:rPr>
              <a:t>A </a:t>
            </a:r>
            <a:r>
              <a:rPr sz="2400" dirty="0">
                <a:latin typeface="Times New Roman"/>
                <a:cs typeface="Times New Roman"/>
              </a:rPr>
              <a:t>sequence of </a:t>
            </a:r>
            <a:r>
              <a:rPr sz="2400" spc="-5" dirty="0">
                <a:latin typeface="Times New Roman"/>
                <a:cs typeface="Times New Roman"/>
              </a:rPr>
              <a:t>items </a:t>
            </a:r>
            <a:r>
              <a:rPr sz="2400" dirty="0">
                <a:latin typeface="Times New Roman"/>
                <a:cs typeface="Times New Roman"/>
              </a:rPr>
              <a:t>where positional order</a:t>
            </a:r>
            <a:r>
              <a:rPr sz="2400" spc="-235" dirty="0">
                <a:latin typeface="Times New Roman"/>
                <a:cs typeface="Times New Roman"/>
              </a:rPr>
              <a:t> </a:t>
            </a:r>
            <a:r>
              <a:rPr sz="2400" spc="-5" dirty="0">
                <a:latin typeface="Times New Roman"/>
                <a:cs typeface="Times New Roman"/>
              </a:rPr>
              <a:t>matter</a:t>
            </a:r>
            <a:endParaRPr sz="2400" dirty="0">
              <a:latin typeface="Times New Roman"/>
              <a:cs typeface="Times New Roman"/>
            </a:endParaRPr>
          </a:p>
          <a:p>
            <a:pPr marL="355600" indent="-342900">
              <a:lnSpc>
                <a:spcPct val="100000"/>
              </a:lnSpc>
              <a:spcBef>
                <a:spcPts val="580"/>
              </a:spcBef>
              <a:buClr>
                <a:srgbClr val="0F1141"/>
              </a:buClr>
              <a:buFont typeface="Arial"/>
              <a:buChar char="•"/>
              <a:tabLst>
                <a:tab pos="354965" algn="l"/>
                <a:tab pos="355600" algn="l"/>
              </a:tabLst>
            </a:pPr>
            <a:r>
              <a:rPr sz="2400" dirty="0">
                <a:latin typeface="Times New Roman"/>
                <a:cs typeface="Times New Roman"/>
              </a:rPr>
              <a:t>&lt;a1, a2,…, </a:t>
            </a:r>
            <a:r>
              <a:rPr sz="2400" spc="-5" dirty="0">
                <a:latin typeface="Times New Roman"/>
                <a:cs typeface="Times New Roman"/>
              </a:rPr>
              <a:t>an-1,</a:t>
            </a:r>
            <a:r>
              <a:rPr sz="2400" spc="-35" dirty="0">
                <a:latin typeface="Times New Roman"/>
                <a:cs typeface="Times New Roman"/>
              </a:rPr>
              <a:t> </a:t>
            </a:r>
            <a:r>
              <a:rPr sz="2400" dirty="0">
                <a:latin typeface="Times New Roman"/>
                <a:cs typeface="Times New Roman"/>
              </a:rPr>
              <a:t>an&gt;</a:t>
            </a:r>
          </a:p>
          <a:p>
            <a:pPr marL="355600" indent="-342900">
              <a:lnSpc>
                <a:spcPct val="100000"/>
              </a:lnSpc>
              <a:spcBef>
                <a:spcPts val="575"/>
              </a:spcBef>
              <a:buClr>
                <a:srgbClr val="0F1141"/>
              </a:buClr>
              <a:buFont typeface="Arial"/>
              <a:buChar char="•"/>
              <a:tabLst>
                <a:tab pos="354965" algn="l"/>
                <a:tab pos="355600" algn="l"/>
              </a:tabLst>
            </a:pPr>
            <a:r>
              <a:rPr sz="2400" dirty="0">
                <a:latin typeface="Times New Roman"/>
                <a:cs typeface="Times New Roman"/>
              </a:rPr>
              <a:t>Lists are very general in</a:t>
            </a:r>
            <a:r>
              <a:rPr sz="2400" spc="-85" dirty="0">
                <a:latin typeface="Times New Roman"/>
                <a:cs typeface="Times New Roman"/>
              </a:rPr>
              <a:t> </a:t>
            </a:r>
            <a:r>
              <a:rPr sz="2400" spc="-5" dirty="0">
                <a:latin typeface="Times New Roman"/>
                <a:cs typeface="Times New Roman"/>
              </a:rPr>
              <a:t>computing</a:t>
            </a:r>
            <a:endParaRPr sz="2400" dirty="0">
              <a:latin typeface="Times New Roman"/>
              <a:cs typeface="Times New Roman"/>
            </a:endParaRPr>
          </a:p>
          <a:p>
            <a:pPr marL="355600" indent="-342900">
              <a:lnSpc>
                <a:spcPct val="100000"/>
              </a:lnSpc>
              <a:spcBef>
                <a:spcPts val="575"/>
              </a:spcBef>
              <a:buClr>
                <a:srgbClr val="0F1141"/>
              </a:buClr>
              <a:buFont typeface="Arial"/>
              <a:buChar char="•"/>
              <a:tabLst>
                <a:tab pos="354965" algn="l"/>
                <a:tab pos="355600" algn="l"/>
              </a:tabLst>
            </a:pPr>
            <a:r>
              <a:rPr sz="2400" dirty="0">
                <a:latin typeface="Times New Roman"/>
                <a:cs typeface="Times New Roman"/>
              </a:rPr>
              <a:t>e.g. student list, list of events, list of </a:t>
            </a:r>
            <a:r>
              <a:rPr sz="2400" spc="-5" dirty="0">
                <a:latin typeface="Times New Roman"/>
                <a:cs typeface="Times New Roman"/>
              </a:rPr>
              <a:t>appointments</a:t>
            </a:r>
            <a:r>
              <a:rPr sz="2400" spc="-160" dirty="0">
                <a:latin typeface="Times New Roman"/>
                <a:cs typeface="Times New Roman"/>
              </a:rPr>
              <a:t> </a:t>
            </a:r>
            <a:r>
              <a:rPr sz="2400" dirty="0">
                <a:latin typeface="Times New Roman"/>
                <a:cs typeface="Times New Roman"/>
              </a:rPr>
              <a:t>etc</a:t>
            </a:r>
          </a:p>
        </p:txBody>
      </p:sp>
    </p:spTree>
    <p:extLst>
      <p:ext uri="{BB962C8B-B14F-4D97-AF65-F5344CB8AC3E}">
        <p14:creationId xmlns:p14="http://schemas.microsoft.com/office/powerpoint/2010/main" xmlns="" val="646412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F33032-5291-458D-822B-374D6AF71F2E}"/>
              </a:ext>
            </a:extLst>
          </p:cNvPr>
          <p:cNvSpPr>
            <a:spLocks noGrp="1"/>
          </p:cNvSpPr>
          <p:nvPr>
            <p:ph sz="quarter" idx="10"/>
          </p:nvPr>
        </p:nvSpPr>
        <p:spPr/>
        <p:txBody>
          <a:bodyPr/>
          <a:lstStyle/>
          <a:p>
            <a:r>
              <a:rPr lang="en-US" dirty="0">
                <a:solidFill>
                  <a:srgbClr val="0000FF"/>
                </a:solidFill>
              </a:rPr>
              <a:t>List Operations</a:t>
            </a:r>
          </a:p>
        </p:txBody>
      </p:sp>
      <p:sp>
        <p:nvSpPr>
          <p:cNvPr id="5" name="Slide Number Placeholder 4">
            <a:extLst>
              <a:ext uri="{FF2B5EF4-FFF2-40B4-BE49-F238E27FC236}">
                <a16:creationId xmlns:a16="http://schemas.microsoft.com/office/drawing/2014/main" xmlns="" id="{107A9634-C1C8-49D0-A7DC-98C4A25778F9}"/>
              </a:ext>
            </a:extLst>
          </p:cNvPr>
          <p:cNvSpPr>
            <a:spLocks noGrp="1"/>
          </p:cNvSpPr>
          <p:nvPr>
            <p:ph type="sldNum" sz="quarter" idx="14"/>
          </p:nvPr>
        </p:nvSpPr>
        <p:spPr/>
        <p:txBody>
          <a:bodyPr/>
          <a:lstStyle/>
          <a:p>
            <a:fld id="{BC8D7E44-7D4F-4942-A8C9-2DF6BF8399E8}" type="slidenum">
              <a:rPr lang="en-US" smtClean="0"/>
              <a:pPr/>
              <a:t>34</a:t>
            </a:fld>
            <a:endParaRPr lang="en-US" dirty="0"/>
          </a:p>
        </p:txBody>
      </p:sp>
      <p:sp>
        <p:nvSpPr>
          <p:cNvPr id="6" name="object 2">
            <a:extLst>
              <a:ext uri="{FF2B5EF4-FFF2-40B4-BE49-F238E27FC236}">
                <a16:creationId xmlns:a16="http://schemas.microsoft.com/office/drawing/2014/main" xmlns="" id="{73A959A8-8192-4ECF-B909-75C297B1CA12}"/>
              </a:ext>
            </a:extLst>
          </p:cNvPr>
          <p:cNvSpPr txBox="1">
            <a:spLocks noGrp="1"/>
          </p:cNvSpPr>
          <p:nvPr>
            <p:ph idx="1"/>
          </p:nvPr>
        </p:nvSpPr>
        <p:spPr>
          <a:xfrm>
            <a:off x="152400" y="1600200"/>
            <a:ext cx="8839200" cy="3983142"/>
          </a:xfrm>
          <a:prstGeom prst="rect">
            <a:avLst/>
          </a:prstGeom>
        </p:spPr>
        <p:txBody>
          <a:bodyPr vert="horz" wrap="square" lIns="0" tIns="12700" rIns="0" bIns="0" rtlCol="0">
            <a:spAutoFit/>
          </a:bodyPr>
          <a:lstStyle/>
          <a:p>
            <a:pPr marL="12700" marR="144145" indent="0">
              <a:lnSpc>
                <a:spcPct val="100000"/>
              </a:lnSpc>
              <a:spcBef>
                <a:spcPts val="100"/>
              </a:spcBef>
              <a:buClr>
                <a:srgbClr val="0F1141"/>
              </a:buClr>
              <a:tabLst>
                <a:tab pos="354965" algn="l"/>
                <a:tab pos="355600" algn="l"/>
              </a:tabLst>
            </a:pPr>
            <a:r>
              <a:rPr sz="2400" dirty="0">
                <a:latin typeface="Times New Roman"/>
                <a:cs typeface="Times New Roman"/>
              </a:rPr>
              <a:t>Supports the </a:t>
            </a:r>
            <a:r>
              <a:rPr sz="2400" spc="-5" dirty="0">
                <a:latin typeface="Times New Roman"/>
                <a:cs typeface="Times New Roman"/>
              </a:rPr>
              <a:t>following methods </a:t>
            </a:r>
            <a:r>
              <a:rPr sz="2400" dirty="0">
                <a:latin typeface="Times New Roman"/>
                <a:cs typeface="Times New Roman"/>
              </a:rPr>
              <a:t>for a list </a:t>
            </a:r>
            <a:r>
              <a:rPr sz="2400" spc="-5" dirty="0">
                <a:latin typeface="Times New Roman"/>
                <a:cs typeface="Times New Roman"/>
              </a:rPr>
              <a:t>S:refer </a:t>
            </a:r>
            <a:r>
              <a:rPr sz="2400" dirty="0">
                <a:latin typeface="Times New Roman"/>
                <a:cs typeface="Times New Roman"/>
              </a:rPr>
              <a:t>to</a:t>
            </a:r>
            <a:r>
              <a:rPr sz="2400" spc="-60" dirty="0">
                <a:latin typeface="Times New Roman"/>
                <a:cs typeface="Times New Roman"/>
              </a:rPr>
              <a:t> </a:t>
            </a:r>
            <a:r>
              <a:rPr sz="2400" dirty="0">
                <a:latin typeface="Times New Roman"/>
                <a:cs typeface="Times New Roman"/>
              </a:rPr>
              <a:t>relative  positions in the</a:t>
            </a:r>
            <a:r>
              <a:rPr sz="2400" spc="-50" dirty="0">
                <a:latin typeface="Times New Roman"/>
                <a:cs typeface="Times New Roman"/>
              </a:rPr>
              <a:t> </a:t>
            </a:r>
            <a:r>
              <a:rPr sz="2400" dirty="0">
                <a:latin typeface="Times New Roman"/>
                <a:cs typeface="Times New Roman"/>
              </a:rPr>
              <a:t>list</a:t>
            </a:r>
          </a:p>
          <a:p>
            <a:pPr marL="355600" marR="5080" indent="-342900">
              <a:lnSpc>
                <a:spcPct val="100000"/>
              </a:lnSpc>
              <a:spcBef>
                <a:spcPts val="580"/>
              </a:spcBef>
              <a:buClr>
                <a:srgbClr val="0F1141"/>
              </a:buClr>
              <a:buFont typeface="Courier New" panose="02070309020205020404" pitchFamily="49" charset="0"/>
              <a:buChar char="o"/>
              <a:tabLst>
                <a:tab pos="354965" algn="l"/>
                <a:tab pos="355600" algn="l"/>
              </a:tabLst>
            </a:pPr>
            <a:r>
              <a:rPr sz="2000" spc="-5" dirty="0">
                <a:solidFill>
                  <a:srgbClr val="C00000"/>
                </a:solidFill>
                <a:latin typeface="Times New Roman"/>
                <a:cs typeface="Times New Roman"/>
              </a:rPr>
              <a:t>first </a:t>
            </a:r>
            <a:r>
              <a:rPr sz="2000" dirty="0">
                <a:solidFill>
                  <a:srgbClr val="C00000"/>
                </a:solidFill>
                <a:latin typeface="Times New Roman"/>
                <a:cs typeface="Times New Roman"/>
              </a:rPr>
              <a:t>( ):</a:t>
            </a:r>
            <a:r>
              <a:rPr sz="2000" dirty="0">
                <a:latin typeface="Times New Roman"/>
                <a:cs typeface="Times New Roman"/>
              </a:rPr>
              <a:t>Return the position of the </a:t>
            </a:r>
            <a:r>
              <a:rPr sz="2000" spc="-5" dirty="0">
                <a:latin typeface="Times New Roman"/>
                <a:cs typeface="Times New Roman"/>
              </a:rPr>
              <a:t>first element </a:t>
            </a:r>
            <a:r>
              <a:rPr sz="2000" dirty="0">
                <a:latin typeface="Times New Roman"/>
                <a:cs typeface="Times New Roman"/>
              </a:rPr>
              <a:t>of </a:t>
            </a:r>
            <a:r>
              <a:rPr sz="2000" spc="-5" dirty="0">
                <a:latin typeface="Times New Roman"/>
                <a:cs typeface="Times New Roman"/>
              </a:rPr>
              <a:t>S; </a:t>
            </a:r>
            <a:r>
              <a:rPr sz="2000" dirty="0">
                <a:latin typeface="Times New Roman"/>
                <a:cs typeface="Times New Roman"/>
              </a:rPr>
              <a:t>an</a:t>
            </a:r>
            <a:r>
              <a:rPr sz="2000" spc="-100" dirty="0">
                <a:latin typeface="Times New Roman"/>
                <a:cs typeface="Times New Roman"/>
              </a:rPr>
              <a:t> </a:t>
            </a:r>
            <a:r>
              <a:rPr sz="2000" dirty="0">
                <a:latin typeface="Times New Roman"/>
                <a:cs typeface="Times New Roman"/>
              </a:rPr>
              <a:t>error  occurs</a:t>
            </a:r>
            <a:r>
              <a:rPr lang="en-US" sz="2000" dirty="0">
                <a:latin typeface="Times New Roman"/>
                <a:cs typeface="Times New Roman"/>
              </a:rPr>
              <a:t> </a:t>
            </a:r>
            <a:r>
              <a:rPr sz="2000" dirty="0">
                <a:latin typeface="Times New Roman"/>
                <a:cs typeface="Times New Roman"/>
              </a:rPr>
              <a:t>if </a:t>
            </a:r>
            <a:r>
              <a:rPr sz="2000" spc="-5" dirty="0">
                <a:latin typeface="Times New Roman"/>
                <a:cs typeface="Times New Roman"/>
              </a:rPr>
              <a:t>S is</a:t>
            </a:r>
            <a:r>
              <a:rPr sz="2000" spc="-15" dirty="0">
                <a:latin typeface="Times New Roman"/>
                <a:cs typeface="Times New Roman"/>
              </a:rPr>
              <a:t> </a:t>
            </a:r>
            <a:r>
              <a:rPr sz="2000" spc="-30" dirty="0">
                <a:latin typeface="Times New Roman"/>
                <a:cs typeface="Times New Roman"/>
              </a:rPr>
              <a:t>empty.</a:t>
            </a:r>
            <a:endParaRPr sz="2000" dirty="0">
              <a:latin typeface="Times New Roman"/>
              <a:cs typeface="Times New Roman"/>
            </a:endParaRPr>
          </a:p>
          <a:p>
            <a:pPr marL="355600" indent="-342900">
              <a:lnSpc>
                <a:spcPct val="100000"/>
              </a:lnSpc>
              <a:spcBef>
                <a:spcPts val="575"/>
              </a:spcBef>
              <a:buClr>
                <a:srgbClr val="0F1141"/>
              </a:buClr>
              <a:buFont typeface="Courier New" panose="02070309020205020404" pitchFamily="49" charset="0"/>
              <a:buChar char="o"/>
              <a:tabLst>
                <a:tab pos="354965" algn="l"/>
                <a:tab pos="355600" algn="l"/>
              </a:tabLst>
            </a:pPr>
            <a:r>
              <a:rPr sz="2000" dirty="0">
                <a:solidFill>
                  <a:srgbClr val="C00000"/>
                </a:solidFill>
                <a:latin typeface="Times New Roman"/>
                <a:cs typeface="Times New Roman"/>
              </a:rPr>
              <a:t>last() :</a:t>
            </a:r>
            <a:r>
              <a:rPr sz="2000" dirty="0">
                <a:latin typeface="Times New Roman"/>
                <a:cs typeface="Times New Roman"/>
              </a:rPr>
              <a:t>Return the position of the last </a:t>
            </a:r>
            <a:r>
              <a:rPr sz="2000" spc="-5" dirty="0">
                <a:latin typeface="Times New Roman"/>
                <a:cs typeface="Times New Roman"/>
              </a:rPr>
              <a:t>element </a:t>
            </a:r>
            <a:r>
              <a:rPr sz="2000" dirty="0">
                <a:latin typeface="Times New Roman"/>
                <a:cs typeface="Times New Roman"/>
              </a:rPr>
              <a:t>of S; an</a:t>
            </a:r>
            <a:r>
              <a:rPr sz="2000" spc="-160" dirty="0">
                <a:latin typeface="Times New Roman"/>
                <a:cs typeface="Times New Roman"/>
              </a:rPr>
              <a:t> </a:t>
            </a:r>
            <a:r>
              <a:rPr sz="2000" dirty="0">
                <a:latin typeface="Times New Roman"/>
                <a:cs typeface="Times New Roman"/>
              </a:rPr>
              <a:t>error</a:t>
            </a:r>
            <a:r>
              <a:rPr lang="en-US" sz="2000" dirty="0">
                <a:latin typeface="Times New Roman"/>
                <a:cs typeface="Times New Roman"/>
              </a:rPr>
              <a:t> o</a:t>
            </a:r>
            <a:r>
              <a:rPr sz="2000" dirty="0">
                <a:latin typeface="Times New Roman"/>
                <a:cs typeface="Times New Roman"/>
              </a:rPr>
              <a:t>ccurs</a:t>
            </a:r>
            <a:r>
              <a:rPr lang="en-US" sz="2000" dirty="0">
                <a:latin typeface="Times New Roman"/>
                <a:cs typeface="Times New Roman"/>
              </a:rPr>
              <a:t> </a:t>
            </a:r>
            <a:r>
              <a:rPr sz="2000" dirty="0">
                <a:latin typeface="Times New Roman"/>
                <a:cs typeface="Times New Roman"/>
              </a:rPr>
              <a:t>if </a:t>
            </a:r>
            <a:r>
              <a:rPr sz="2000" spc="-5" dirty="0">
                <a:latin typeface="Times New Roman"/>
                <a:cs typeface="Times New Roman"/>
              </a:rPr>
              <a:t>S is</a:t>
            </a:r>
            <a:r>
              <a:rPr sz="2000" spc="-15" dirty="0">
                <a:latin typeface="Times New Roman"/>
                <a:cs typeface="Times New Roman"/>
              </a:rPr>
              <a:t> </a:t>
            </a:r>
            <a:r>
              <a:rPr sz="2000" spc="-30" dirty="0">
                <a:latin typeface="Times New Roman"/>
                <a:cs typeface="Times New Roman"/>
              </a:rPr>
              <a:t>empty.</a:t>
            </a:r>
            <a:endParaRPr sz="2000" dirty="0">
              <a:latin typeface="Times New Roman"/>
              <a:cs typeface="Times New Roman"/>
            </a:endParaRPr>
          </a:p>
          <a:p>
            <a:pPr marL="355600" marR="327660" indent="-342900">
              <a:lnSpc>
                <a:spcPct val="100000"/>
              </a:lnSpc>
              <a:spcBef>
                <a:spcPts val="575"/>
              </a:spcBef>
              <a:buClr>
                <a:srgbClr val="0F1141"/>
              </a:buClr>
              <a:buFont typeface="Courier New" panose="02070309020205020404" pitchFamily="49" charset="0"/>
              <a:buChar char="o"/>
              <a:tabLst>
                <a:tab pos="354965" algn="l"/>
                <a:tab pos="355600" algn="l"/>
              </a:tabLst>
            </a:pPr>
            <a:r>
              <a:rPr sz="2000" dirty="0">
                <a:solidFill>
                  <a:srgbClr val="C00000"/>
                </a:solidFill>
                <a:latin typeface="Times New Roman"/>
                <a:cs typeface="Times New Roman"/>
              </a:rPr>
              <a:t>isFirst(p ) :</a:t>
            </a:r>
            <a:r>
              <a:rPr sz="2000" dirty="0">
                <a:latin typeface="Times New Roman"/>
                <a:cs typeface="Times New Roman"/>
              </a:rPr>
              <a:t>Return a Boolean value indicating whether</a:t>
            </a:r>
            <a:r>
              <a:rPr sz="2000" spc="-220" dirty="0">
                <a:latin typeface="Times New Roman"/>
                <a:cs typeface="Times New Roman"/>
              </a:rPr>
              <a:t> </a:t>
            </a:r>
            <a:r>
              <a:rPr sz="2000" dirty="0">
                <a:latin typeface="Times New Roman"/>
                <a:cs typeface="Times New Roman"/>
              </a:rPr>
              <a:t>the  given position is the </a:t>
            </a:r>
            <a:r>
              <a:rPr sz="2000" spc="-5" dirty="0">
                <a:latin typeface="Times New Roman"/>
                <a:cs typeface="Times New Roman"/>
              </a:rPr>
              <a:t>first </a:t>
            </a:r>
            <a:r>
              <a:rPr sz="2000" dirty="0">
                <a:latin typeface="Times New Roman"/>
                <a:cs typeface="Times New Roman"/>
              </a:rPr>
              <a:t>one in the</a:t>
            </a:r>
            <a:r>
              <a:rPr sz="2000" spc="-100" dirty="0">
                <a:latin typeface="Times New Roman"/>
                <a:cs typeface="Times New Roman"/>
              </a:rPr>
              <a:t> </a:t>
            </a:r>
            <a:r>
              <a:rPr sz="2000" dirty="0">
                <a:latin typeface="Times New Roman"/>
                <a:cs typeface="Times New Roman"/>
              </a:rPr>
              <a:t>list.</a:t>
            </a:r>
          </a:p>
          <a:p>
            <a:pPr marL="355600">
              <a:spcBef>
                <a:spcPts val="580"/>
              </a:spcBef>
              <a:buClr>
                <a:srgbClr val="0F1141"/>
              </a:buClr>
              <a:buFont typeface="Courier New" panose="02070309020205020404" pitchFamily="49" charset="0"/>
              <a:buChar char="o"/>
              <a:tabLst>
                <a:tab pos="354965" algn="l"/>
                <a:tab pos="355600" algn="l"/>
              </a:tabLst>
            </a:pPr>
            <a:r>
              <a:rPr sz="2000" dirty="0">
                <a:solidFill>
                  <a:srgbClr val="C00000"/>
                </a:solidFill>
                <a:latin typeface="Times New Roman"/>
                <a:cs typeface="Times New Roman"/>
              </a:rPr>
              <a:t>islast (p</a:t>
            </a:r>
            <a:r>
              <a:rPr sz="2000" spc="-35" dirty="0">
                <a:solidFill>
                  <a:srgbClr val="C00000"/>
                </a:solidFill>
                <a:latin typeface="Times New Roman"/>
                <a:cs typeface="Times New Roman"/>
              </a:rPr>
              <a:t> </a:t>
            </a:r>
            <a:r>
              <a:rPr sz="2000" dirty="0">
                <a:solidFill>
                  <a:srgbClr val="C00000"/>
                </a:solidFill>
                <a:latin typeface="Times New Roman"/>
                <a:cs typeface="Times New Roman"/>
              </a:rPr>
              <a:t>)</a:t>
            </a:r>
            <a:r>
              <a:rPr lang="en-US" sz="2000" dirty="0">
                <a:solidFill>
                  <a:srgbClr val="C00000"/>
                </a:solidFill>
                <a:latin typeface="Times New Roman"/>
                <a:cs typeface="Times New Roman"/>
              </a:rPr>
              <a:t> : </a:t>
            </a:r>
            <a:r>
              <a:rPr lang="en-US" sz="2000" dirty="0">
                <a:latin typeface="Times New Roman"/>
                <a:cs typeface="Times New Roman"/>
              </a:rPr>
              <a:t>Return a Boolean value indicating whether</a:t>
            </a:r>
            <a:r>
              <a:rPr lang="en-US" sz="2000" spc="-220" dirty="0">
                <a:latin typeface="Times New Roman"/>
                <a:cs typeface="Times New Roman"/>
              </a:rPr>
              <a:t> </a:t>
            </a:r>
            <a:r>
              <a:rPr lang="en-US" sz="2000" dirty="0">
                <a:latin typeface="Times New Roman"/>
                <a:cs typeface="Times New Roman"/>
              </a:rPr>
              <a:t>the  given position is the </a:t>
            </a:r>
            <a:r>
              <a:rPr lang="en-US" sz="2000" spc="-5" dirty="0">
                <a:latin typeface="Times New Roman"/>
                <a:cs typeface="Times New Roman"/>
              </a:rPr>
              <a:t>last </a:t>
            </a:r>
            <a:r>
              <a:rPr lang="en-US" sz="2000" dirty="0">
                <a:latin typeface="Times New Roman"/>
                <a:cs typeface="Times New Roman"/>
              </a:rPr>
              <a:t>one in the</a:t>
            </a:r>
            <a:r>
              <a:rPr lang="en-US" sz="2000" spc="-100" dirty="0">
                <a:latin typeface="Times New Roman"/>
                <a:cs typeface="Times New Roman"/>
              </a:rPr>
              <a:t> </a:t>
            </a:r>
            <a:r>
              <a:rPr lang="en-US" sz="2000" dirty="0">
                <a:latin typeface="Times New Roman"/>
                <a:cs typeface="Times New Roman"/>
              </a:rPr>
              <a:t>list.</a:t>
            </a:r>
            <a:endParaRPr sz="2000" dirty="0">
              <a:solidFill>
                <a:srgbClr val="C00000"/>
              </a:solidFill>
              <a:latin typeface="Times New Roman"/>
              <a:cs typeface="Times New Roman"/>
            </a:endParaRPr>
          </a:p>
          <a:p>
            <a:pPr marL="355600" marR="41910" indent="-342900">
              <a:lnSpc>
                <a:spcPct val="100000"/>
              </a:lnSpc>
              <a:spcBef>
                <a:spcPts val="575"/>
              </a:spcBef>
              <a:buClr>
                <a:srgbClr val="0F1141"/>
              </a:buClr>
              <a:buFont typeface="Courier New" panose="02070309020205020404" pitchFamily="49" charset="0"/>
              <a:buChar char="o"/>
              <a:tabLst>
                <a:tab pos="354965" algn="l"/>
                <a:tab pos="355600" algn="l"/>
              </a:tabLst>
            </a:pPr>
            <a:r>
              <a:rPr sz="2000" dirty="0">
                <a:solidFill>
                  <a:srgbClr val="C00000"/>
                </a:solidFill>
                <a:latin typeface="Times New Roman"/>
                <a:cs typeface="Times New Roman"/>
              </a:rPr>
              <a:t>before(p) :</a:t>
            </a:r>
            <a:r>
              <a:rPr sz="2000" dirty="0">
                <a:latin typeface="Times New Roman"/>
                <a:cs typeface="Times New Roman"/>
              </a:rPr>
              <a:t>Return the position of the </a:t>
            </a:r>
            <a:r>
              <a:rPr sz="2000" spc="-5" dirty="0">
                <a:latin typeface="Times New Roman"/>
                <a:cs typeface="Times New Roman"/>
              </a:rPr>
              <a:t>element </a:t>
            </a:r>
            <a:r>
              <a:rPr sz="2000" dirty="0">
                <a:latin typeface="Times New Roman"/>
                <a:cs typeface="Times New Roman"/>
              </a:rPr>
              <a:t>of </a:t>
            </a:r>
            <a:r>
              <a:rPr sz="2000" spc="-5" dirty="0">
                <a:latin typeface="Times New Roman"/>
                <a:cs typeface="Times New Roman"/>
              </a:rPr>
              <a:t>S</a:t>
            </a:r>
            <a:r>
              <a:rPr sz="2000" spc="-150" dirty="0">
                <a:latin typeface="Times New Roman"/>
                <a:cs typeface="Times New Roman"/>
              </a:rPr>
              <a:t> </a:t>
            </a:r>
            <a:r>
              <a:rPr sz="2000" dirty="0">
                <a:latin typeface="Times New Roman"/>
                <a:cs typeface="Times New Roman"/>
              </a:rPr>
              <a:t>preceding  the one</a:t>
            </a:r>
            <a:r>
              <a:rPr lang="en-US" sz="2000" dirty="0">
                <a:latin typeface="Times New Roman"/>
                <a:cs typeface="Times New Roman"/>
              </a:rPr>
              <a:t> </a:t>
            </a:r>
            <a:r>
              <a:rPr sz="2000" dirty="0">
                <a:latin typeface="Times New Roman"/>
                <a:cs typeface="Times New Roman"/>
              </a:rPr>
              <a:t>at position p; an error occurs if p is the </a:t>
            </a:r>
            <a:r>
              <a:rPr sz="2000" spc="-5" dirty="0">
                <a:latin typeface="Times New Roman"/>
                <a:cs typeface="Times New Roman"/>
              </a:rPr>
              <a:t>first</a:t>
            </a:r>
            <a:r>
              <a:rPr sz="2000" spc="-155" dirty="0">
                <a:latin typeface="Times New Roman"/>
                <a:cs typeface="Times New Roman"/>
              </a:rPr>
              <a:t> </a:t>
            </a:r>
            <a:r>
              <a:rPr sz="2000" dirty="0">
                <a:latin typeface="Times New Roman"/>
                <a:cs typeface="Times New Roman"/>
              </a:rPr>
              <a:t>position.</a:t>
            </a:r>
          </a:p>
          <a:p>
            <a:pPr marL="355600" indent="-342900">
              <a:lnSpc>
                <a:spcPct val="100000"/>
              </a:lnSpc>
              <a:spcBef>
                <a:spcPts val="580"/>
              </a:spcBef>
              <a:buClr>
                <a:srgbClr val="0F1141"/>
              </a:buClr>
              <a:buFont typeface="Courier New" panose="02070309020205020404" pitchFamily="49" charset="0"/>
              <a:buChar char="o"/>
              <a:tabLst>
                <a:tab pos="354965" algn="l"/>
                <a:tab pos="355600" algn="l"/>
              </a:tabLst>
            </a:pPr>
            <a:r>
              <a:rPr sz="2000" dirty="0">
                <a:solidFill>
                  <a:srgbClr val="C00000"/>
                </a:solidFill>
                <a:latin typeface="Times New Roman"/>
                <a:cs typeface="Times New Roman"/>
              </a:rPr>
              <a:t>after (p)</a:t>
            </a:r>
            <a:r>
              <a:rPr sz="2000" spc="-15" dirty="0">
                <a:solidFill>
                  <a:srgbClr val="C00000"/>
                </a:solidFill>
                <a:latin typeface="Times New Roman"/>
                <a:cs typeface="Times New Roman"/>
              </a:rPr>
              <a:t> </a:t>
            </a:r>
            <a:r>
              <a:rPr sz="2000" dirty="0">
                <a:solidFill>
                  <a:srgbClr val="C00000"/>
                </a:solidFill>
                <a:latin typeface="Times New Roman"/>
                <a:cs typeface="Times New Roman"/>
              </a:rPr>
              <a:t>,size(),isEmpty()</a:t>
            </a:r>
            <a:r>
              <a:rPr lang="en-US" sz="2000" dirty="0">
                <a:solidFill>
                  <a:srgbClr val="C00000"/>
                </a:solidFill>
                <a:latin typeface="Times New Roman"/>
                <a:cs typeface="Times New Roman"/>
              </a:rPr>
              <a:t>,insertAfter(), remove()</a:t>
            </a:r>
            <a:endParaRPr sz="2000" dirty="0">
              <a:solidFill>
                <a:srgbClr val="C00000"/>
              </a:solidFill>
              <a:latin typeface="Times New Roman"/>
              <a:cs typeface="Times New Roman"/>
            </a:endParaRPr>
          </a:p>
        </p:txBody>
      </p:sp>
    </p:spTree>
    <p:extLst>
      <p:ext uri="{BB962C8B-B14F-4D97-AF65-F5344CB8AC3E}">
        <p14:creationId xmlns:p14="http://schemas.microsoft.com/office/powerpoint/2010/main" xmlns="" val="172439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Singly Linked Lists</a:t>
            </a:r>
          </a:p>
        </p:txBody>
      </p:sp>
      <p:sp>
        <p:nvSpPr>
          <p:cNvPr id="6" name="Slide Number Placeholder 5">
            <a:extLst>
              <a:ext uri="{FF2B5EF4-FFF2-40B4-BE49-F238E27FC236}">
                <a16:creationId xmlns:a16="http://schemas.microsoft.com/office/drawing/2014/main" xmlns="" id="{BF97E3E0-0DF6-7343-A762-E3BA98EE7C4C}"/>
              </a:ext>
            </a:extLst>
          </p:cNvPr>
          <p:cNvSpPr txBox="1">
            <a:spLocks/>
          </p:cNvSpPr>
          <p:nvPr/>
        </p:nvSpPr>
        <p:spPr>
          <a:xfrm>
            <a:off x="8532440" y="6237312"/>
            <a:ext cx="611560" cy="29311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636F577-BD5C-4E65-9336-4D409B1453A2}" type="slidenum">
              <a:rPr lang="en-US" smtClean="0"/>
              <a:pPr>
                <a:defRPr/>
              </a:pPr>
              <a:t>35</a:t>
            </a:fld>
            <a:endParaRPr lang="en-US"/>
          </a:p>
        </p:txBody>
      </p:sp>
      <p:sp>
        <p:nvSpPr>
          <p:cNvPr id="7" name="Rectangle 3" descr="Rectangle: Click to edit Master text styles&#10;Second level&#10;Third level&#10;Fourth level&#10;Fifth level">
            <a:extLst>
              <a:ext uri="{FF2B5EF4-FFF2-40B4-BE49-F238E27FC236}">
                <a16:creationId xmlns:a16="http://schemas.microsoft.com/office/drawing/2014/main" xmlns="" id="{404F96D6-75F7-9849-9D2C-67D0B327A283}"/>
              </a:ext>
            </a:extLst>
          </p:cNvPr>
          <p:cNvSpPr txBox="1">
            <a:spLocks noChangeArrowheads="1"/>
          </p:cNvSpPr>
          <p:nvPr/>
        </p:nvSpPr>
        <p:spPr>
          <a:xfrm>
            <a:off x="762000" y="1676400"/>
            <a:ext cx="4114800" cy="2514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dirty="0">
                <a:latin typeface="Times New Roman" panose="02020603050405020304" pitchFamily="18" charset="0"/>
                <a:cs typeface="Times New Roman" panose="02020603050405020304" pitchFamily="18" charset="0"/>
              </a:rPr>
              <a:t>A singly linked list is a concrete data structure consisting of a sequence of nodes</a:t>
            </a:r>
          </a:p>
          <a:p>
            <a:pPr>
              <a:lnSpc>
                <a:spcPct val="90000"/>
              </a:lnSpc>
            </a:pPr>
            <a:r>
              <a:rPr lang="en-US" dirty="0">
                <a:latin typeface="Times New Roman" panose="02020603050405020304" pitchFamily="18" charset="0"/>
                <a:cs typeface="Times New Roman" panose="02020603050405020304" pitchFamily="18" charset="0"/>
              </a:rPr>
              <a:t>Each node stores</a:t>
            </a:r>
          </a:p>
          <a:p>
            <a:pPr lvl="1">
              <a:lnSpc>
                <a:spcPct val="90000"/>
              </a:lnSpc>
            </a:pPr>
            <a:r>
              <a:rPr lang="en-US" sz="2000" dirty="0">
                <a:latin typeface="Times New Roman" panose="02020603050405020304" pitchFamily="18" charset="0"/>
                <a:cs typeface="Times New Roman" panose="02020603050405020304" pitchFamily="18" charset="0"/>
              </a:rPr>
              <a:t>element</a:t>
            </a:r>
          </a:p>
          <a:p>
            <a:pPr lvl="1">
              <a:lnSpc>
                <a:spcPct val="90000"/>
              </a:lnSpc>
            </a:pPr>
            <a:r>
              <a:rPr lang="en-US" sz="2000" dirty="0">
                <a:latin typeface="Times New Roman" panose="02020603050405020304" pitchFamily="18" charset="0"/>
                <a:cs typeface="Times New Roman" panose="02020603050405020304" pitchFamily="18" charset="0"/>
              </a:rPr>
              <a:t>link to the next node</a:t>
            </a:r>
          </a:p>
        </p:txBody>
      </p:sp>
      <p:sp>
        <p:nvSpPr>
          <p:cNvPr id="8" name="Rectangle 5">
            <a:extLst>
              <a:ext uri="{FF2B5EF4-FFF2-40B4-BE49-F238E27FC236}">
                <a16:creationId xmlns:a16="http://schemas.microsoft.com/office/drawing/2014/main" xmlns="" id="{0C9DE6B6-91DE-AD42-A531-9F25167D1B2C}"/>
              </a:ext>
            </a:extLst>
          </p:cNvPr>
          <p:cNvSpPr>
            <a:spLocks noChangeArrowheads="1"/>
          </p:cNvSpPr>
          <p:nvPr/>
        </p:nvSpPr>
        <p:spPr bwMode="auto">
          <a:xfrm>
            <a:off x="5486400" y="21336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9" name="Text Box 11">
            <a:extLst>
              <a:ext uri="{FF2B5EF4-FFF2-40B4-BE49-F238E27FC236}">
                <a16:creationId xmlns:a16="http://schemas.microsoft.com/office/drawing/2014/main" xmlns="" id="{B93BD1BF-9DA6-ED48-AD26-0778C4FFF6B5}"/>
              </a:ext>
            </a:extLst>
          </p:cNvPr>
          <p:cNvSpPr txBox="1">
            <a:spLocks noChangeArrowheads="1"/>
          </p:cNvSpPr>
          <p:nvPr/>
        </p:nvSpPr>
        <p:spPr bwMode="auto">
          <a:xfrm>
            <a:off x="6934200" y="1981200"/>
            <a:ext cx="669925" cy="396875"/>
          </a:xfrm>
          <a:prstGeom prst="rect">
            <a:avLst/>
          </a:prstGeom>
          <a:noFill/>
          <a:ln w="9525">
            <a:noFill/>
            <a:miter lim="800000"/>
            <a:headEnd/>
            <a:tailEnd/>
          </a:ln>
        </p:spPr>
        <p:txBody>
          <a:bodyPr wrap="none">
            <a:spAutoFit/>
          </a:bodyPr>
          <a:lstStyle/>
          <a:p>
            <a:pPr algn="ctr"/>
            <a:r>
              <a:rPr lang="en-US" sz="2000"/>
              <a:t>next</a:t>
            </a:r>
          </a:p>
        </p:txBody>
      </p:sp>
      <p:sp>
        <p:nvSpPr>
          <p:cNvPr id="10" name="Text Box 12">
            <a:extLst>
              <a:ext uri="{FF2B5EF4-FFF2-40B4-BE49-F238E27FC236}">
                <a16:creationId xmlns:a16="http://schemas.microsoft.com/office/drawing/2014/main" xmlns="" id="{1F3A86C3-4D77-894E-A16E-6B7C80936239}"/>
              </a:ext>
            </a:extLst>
          </p:cNvPr>
          <p:cNvSpPr txBox="1">
            <a:spLocks noChangeArrowheads="1"/>
          </p:cNvSpPr>
          <p:nvPr/>
        </p:nvSpPr>
        <p:spPr bwMode="auto">
          <a:xfrm>
            <a:off x="5429250" y="3438525"/>
            <a:ext cx="722313" cy="396875"/>
          </a:xfrm>
          <a:prstGeom prst="rect">
            <a:avLst/>
          </a:prstGeom>
          <a:noFill/>
          <a:ln w="9525">
            <a:noFill/>
            <a:miter lim="800000"/>
            <a:headEnd/>
            <a:tailEnd/>
          </a:ln>
        </p:spPr>
        <p:txBody>
          <a:bodyPr wrap="none">
            <a:spAutoFit/>
          </a:bodyPr>
          <a:lstStyle/>
          <a:p>
            <a:pPr algn="ctr"/>
            <a:r>
              <a:rPr lang="en-US" sz="2000">
                <a:solidFill>
                  <a:schemeClr val="tx2"/>
                </a:solidFill>
              </a:rPr>
              <a:t>elem</a:t>
            </a:r>
          </a:p>
        </p:txBody>
      </p:sp>
      <p:sp>
        <p:nvSpPr>
          <p:cNvPr id="11" name="Text Box 13">
            <a:extLst>
              <a:ext uri="{FF2B5EF4-FFF2-40B4-BE49-F238E27FC236}">
                <a16:creationId xmlns:a16="http://schemas.microsoft.com/office/drawing/2014/main" xmlns="" id="{BC07776C-6552-0445-9AE8-4E166EDD70C3}"/>
              </a:ext>
            </a:extLst>
          </p:cNvPr>
          <p:cNvSpPr txBox="1">
            <a:spLocks noChangeArrowheads="1"/>
          </p:cNvSpPr>
          <p:nvPr/>
        </p:nvSpPr>
        <p:spPr bwMode="auto">
          <a:xfrm>
            <a:off x="6858000" y="3352800"/>
            <a:ext cx="736600" cy="396875"/>
          </a:xfrm>
          <a:prstGeom prst="rect">
            <a:avLst/>
          </a:prstGeom>
          <a:noFill/>
          <a:ln w="9525">
            <a:noFill/>
            <a:miter lim="800000"/>
            <a:headEnd/>
            <a:tailEnd/>
          </a:ln>
        </p:spPr>
        <p:txBody>
          <a:bodyPr wrap="none">
            <a:spAutoFit/>
          </a:bodyPr>
          <a:lstStyle/>
          <a:p>
            <a:pPr algn="ctr"/>
            <a:r>
              <a:rPr lang="en-US" sz="2000"/>
              <a:t>node</a:t>
            </a:r>
          </a:p>
        </p:txBody>
      </p:sp>
      <p:sp>
        <p:nvSpPr>
          <p:cNvPr id="12" name="AutoShape 14">
            <a:extLst>
              <a:ext uri="{FF2B5EF4-FFF2-40B4-BE49-F238E27FC236}">
                <a16:creationId xmlns:a16="http://schemas.microsoft.com/office/drawing/2014/main" xmlns="" id="{5F8B2379-FE0D-9E42-AC00-9CAB0B56AC81}"/>
              </a:ext>
            </a:extLst>
          </p:cNvPr>
          <p:cNvSpPr>
            <a:spLocks noChangeArrowheads="1"/>
          </p:cNvSpPr>
          <p:nvPr/>
        </p:nvSpPr>
        <p:spPr bwMode="auto">
          <a:xfrm>
            <a:off x="5181600" y="1828800"/>
            <a:ext cx="2590800" cy="2133600"/>
          </a:xfrm>
          <a:prstGeom prst="roundRect">
            <a:avLst>
              <a:gd name="adj" fmla="val 16667"/>
            </a:avLst>
          </a:prstGeom>
          <a:noFill/>
          <a:ln w="9525">
            <a:solidFill>
              <a:schemeClr val="tx1"/>
            </a:solidFill>
            <a:prstDash val="lgDash"/>
            <a:round/>
            <a:headEnd/>
            <a:tailEnd/>
          </a:ln>
        </p:spPr>
        <p:txBody>
          <a:bodyPr wrap="none" anchor="ctr"/>
          <a:lstStyle/>
          <a:p>
            <a:endParaRPr lang="en-US"/>
          </a:p>
        </p:txBody>
      </p:sp>
      <p:sp>
        <p:nvSpPr>
          <p:cNvPr id="13" name="Rectangle 17">
            <a:extLst>
              <a:ext uri="{FF2B5EF4-FFF2-40B4-BE49-F238E27FC236}">
                <a16:creationId xmlns:a16="http://schemas.microsoft.com/office/drawing/2014/main" xmlns="" id="{8AB7325C-E3E0-BA4F-85E5-8141B35A74A4}"/>
              </a:ext>
            </a:extLst>
          </p:cNvPr>
          <p:cNvSpPr>
            <a:spLocks noChangeArrowheads="1"/>
          </p:cNvSpPr>
          <p:nvPr/>
        </p:nvSpPr>
        <p:spPr bwMode="auto">
          <a:xfrm>
            <a:off x="6096000" y="21336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4" name="Line 18">
            <a:extLst>
              <a:ext uri="{FF2B5EF4-FFF2-40B4-BE49-F238E27FC236}">
                <a16:creationId xmlns:a16="http://schemas.microsoft.com/office/drawing/2014/main" xmlns="" id="{95B1947A-C129-2F4C-A02D-8C5E89A86D4E}"/>
              </a:ext>
            </a:extLst>
          </p:cNvPr>
          <p:cNvSpPr>
            <a:spLocks noChangeShapeType="1"/>
          </p:cNvSpPr>
          <p:nvPr/>
        </p:nvSpPr>
        <p:spPr bwMode="auto">
          <a:xfrm>
            <a:off x="5791200" y="2438400"/>
            <a:ext cx="0" cy="914400"/>
          </a:xfrm>
          <a:prstGeom prst="line">
            <a:avLst/>
          </a:prstGeom>
          <a:noFill/>
          <a:ln w="28575">
            <a:solidFill>
              <a:schemeClr val="tx2"/>
            </a:solidFill>
            <a:round/>
            <a:headEnd type="oval" w="med" len="med"/>
            <a:tailEnd type="triangle" w="med" len="med"/>
          </a:ln>
        </p:spPr>
        <p:txBody>
          <a:bodyPr wrap="none"/>
          <a:lstStyle/>
          <a:p>
            <a:endParaRPr lang="en-US"/>
          </a:p>
        </p:txBody>
      </p:sp>
      <p:sp>
        <p:nvSpPr>
          <p:cNvPr id="15" name="Line 19">
            <a:extLst>
              <a:ext uri="{FF2B5EF4-FFF2-40B4-BE49-F238E27FC236}">
                <a16:creationId xmlns:a16="http://schemas.microsoft.com/office/drawing/2014/main" xmlns="" id="{5CA14A16-BFB4-F94F-895C-4FAB61897A63}"/>
              </a:ext>
            </a:extLst>
          </p:cNvPr>
          <p:cNvSpPr>
            <a:spLocks noChangeShapeType="1"/>
          </p:cNvSpPr>
          <p:nvPr/>
        </p:nvSpPr>
        <p:spPr bwMode="auto">
          <a:xfrm flipV="1">
            <a:off x="6400800" y="2438400"/>
            <a:ext cx="914400" cy="0"/>
          </a:xfrm>
          <a:prstGeom prst="line">
            <a:avLst/>
          </a:prstGeom>
          <a:noFill/>
          <a:ln w="28575">
            <a:solidFill>
              <a:schemeClr val="tx1"/>
            </a:solidFill>
            <a:round/>
            <a:headEnd type="oval" w="med" len="med"/>
            <a:tailEnd type="triangle" w="med" len="med"/>
          </a:ln>
        </p:spPr>
        <p:txBody>
          <a:bodyPr wrap="none"/>
          <a:lstStyle/>
          <a:p>
            <a:endParaRPr lang="en-US"/>
          </a:p>
        </p:txBody>
      </p:sp>
      <p:sp>
        <p:nvSpPr>
          <p:cNvPr id="16" name="Rectangle 20">
            <a:extLst>
              <a:ext uri="{FF2B5EF4-FFF2-40B4-BE49-F238E27FC236}">
                <a16:creationId xmlns:a16="http://schemas.microsoft.com/office/drawing/2014/main" xmlns="" id="{A3A033FA-7DA9-4541-9796-FA16E0E199B0}"/>
              </a:ext>
            </a:extLst>
          </p:cNvPr>
          <p:cNvSpPr>
            <a:spLocks noChangeArrowheads="1"/>
          </p:cNvSpPr>
          <p:nvPr/>
        </p:nvSpPr>
        <p:spPr bwMode="auto">
          <a:xfrm>
            <a:off x="9144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7" name="Text Box 22">
            <a:extLst>
              <a:ext uri="{FF2B5EF4-FFF2-40B4-BE49-F238E27FC236}">
                <a16:creationId xmlns:a16="http://schemas.microsoft.com/office/drawing/2014/main" xmlns="" id="{A1140EBC-0EBB-9742-954A-D0E6B22712D9}"/>
              </a:ext>
            </a:extLst>
          </p:cNvPr>
          <p:cNvSpPr txBox="1">
            <a:spLocks noChangeArrowheads="1"/>
          </p:cNvSpPr>
          <p:nvPr/>
        </p:nvSpPr>
        <p:spPr bwMode="auto">
          <a:xfrm>
            <a:off x="1058863" y="5781675"/>
            <a:ext cx="336550" cy="396875"/>
          </a:xfrm>
          <a:prstGeom prst="rect">
            <a:avLst/>
          </a:prstGeom>
          <a:noFill/>
          <a:ln w="9525">
            <a:noFill/>
            <a:miter lim="800000"/>
            <a:headEnd/>
            <a:tailEnd/>
          </a:ln>
        </p:spPr>
        <p:txBody>
          <a:bodyPr wrap="none">
            <a:spAutoFit/>
          </a:bodyPr>
          <a:lstStyle/>
          <a:p>
            <a:pPr algn="ctr"/>
            <a:r>
              <a:rPr lang="en-US" sz="2000">
                <a:solidFill>
                  <a:schemeClr val="tx2"/>
                </a:solidFill>
              </a:rPr>
              <a:t>A</a:t>
            </a:r>
          </a:p>
        </p:txBody>
      </p:sp>
      <p:sp>
        <p:nvSpPr>
          <p:cNvPr id="18" name="Rectangle 24">
            <a:extLst>
              <a:ext uri="{FF2B5EF4-FFF2-40B4-BE49-F238E27FC236}">
                <a16:creationId xmlns:a16="http://schemas.microsoft.com/office/drawing/2014/main" xmlns="" id="{D7219018-51C8-7945-B4CC-089E2ED51823}"/>
              </a:ext>
            </a:extLst>
          </p:cNvPr>
          <p:cNvSpPr>
            <a:spLocks noChangeArrowheads="1"/>
          </p:cNvSpPr>
          <p:nvPr/>
        </p:nvSpPr>
        <p:spPr bwMode="auto">
          <a:xfrm>
            <a:off x="15240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9" name="Line 25">
            <a:extLst>
              <a:ext uri="{FF2B5EF4-FFF2-40B4-BE49-F238E27FC236}">
                <a16:creationId xmlns:a16="http://schemas.microsoft.com/office/drawing/2014/main" xmlns="" id="{61CA0D56-92E8-E34D-AB2C-829ED27CE786}"/>
              </a:ext>
            </a:extLst>
          </p:cNvPr>
          <p:cNvSpPr>
            <a:spLocks noChangeShapeType="1"/>
          </p:cNvSpPr>
          <p:nvPr/>
        </p:nvSpPr>
        <p:spPr bwMode="auto">
          <a:xfrm>
            <a:off x="1219200" y="4876800"/>
            <a:ext cx="0" cy="914400"/>
          </a:xfrm>
          <a:prstGeom prst="line">
            <a:avLst/>
          </a:prstGeom>
          <a:noFill/>
          <a:ln w="28575">
            <a:solidFill>
              <a:schemeClr val="tx2"/>
            </a:solidFill>
            <a:round/>
            <a:headEnd type="oval" w="med" len="med"/>
            <a:tailEnd type="triangle" w="med" len="med"/>
          </a:ln>
        </p:spPr>
        <p:txBody>
          <a:bodyPr wrap="none"/>
          <a:lstStyle/>
          <a:p>
            <a:endParaRPr lang="en-US"/>
          </a:p>
        </p:txBody>
      </p:sp>
      <p:sp>
        <p:nvSpPr>
          <p:cNvPr id="20" name="Line 26">
            <a:extLst>
              <a:ext uri="{FF2B5EF4-FFF2-40B4-BE49-F238E27FC236}">
                <a16:creationId xmlns:a16="http://schemas.microsoft.com/office/drawing/2014/main" xmlns="" id="{8C0D186E-98D3-4541-8901-69FAAEB6E287}"/>
              </a:ext>
            </a:extLst>
          </p:cNvPr>
          <p:cNvSpPr>
            <a:spLocks noChangeShapeType="1"/>
          </p:cNvSpPr>
          <p:nvPr/>
        </p:nvSpPr>
        <p:spPr bwMode="auto">
          <a:xfrm flipV="1">
            <a:off x="1828800" y="4876800"/>
            <a:ext cx="914400" cy="0"/>
          </a:xfrm>
          <a:prstGeom prst="line">
            <a:avLst/>
          </a:prstGeom>
          <a:noFill/>
          <a:ln w="28575">
            <a:solidFill>
              <a:schemeClr val="tx1"/>
            </a:solidFill>
            <a:round/>
            <a:headEnd type="oval" w="med" len="med"/>
            <a:tailEnd type="triangle" w="med" len="med"/>
          </a:ln>
        </p:spPr>
        <p:txBody>
          <a:bodyPr wrap="none"/>
          <a:lstStyle/>
          <a:p>
            <a:endParaRPr lang="en-US"/>
          </a:p>
        </p:txBody>
      </p:sp>
      <p:sp>
        <p:nvSpPr>
          <p:cNvPr id="21" name="Rectangle 27">
            <a:extLst>
              <a:ext uri="{FF2B5EF4-FFF2-40B4-BE49-F238E27FC236}">
                <a16:creationId xmlns:a16="http://schemas.microsoft.com/office/drawing/2014/main" xmlns="" id="{F7B1F7FA-6501-BC47-B0CB-A7B492F22577}"/>
              </a:ext>
            </a:extLst>
          </p:cNvPr>
          <p:cNvSpPr>
            <a:spLocks noChangeArrowheads="1"/>
          </p:cNvSpPr>
          <p:nvPr/>
        </p:nvSpPr>
        <p:spPr bwMode="auto">
          <a:xfrm>
            <a:off x="27432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2" name="Rectangle 28">
            <a:extLst>
              <a:ext uri="{FF2B5EF4-FFF2-40B4-BE49-F238E27FC236}">
                <a16:creationId xmlns:a16="http://schemas.microsoft.com/office/drawing/2014/main" xmlns="" id="{E5105F88-50F8-4B49-8E98-2BEC0998F259}"/>
              </a:ext>
            </a:extLst>
          </p:cNvPr>
          <p:cNvSpPr>
            <a:spLocks noChangeArrowheads="1"/>
          </p:cNvSpPr>
          <p:nvPr/>
        </p:nvSpPr>
        <p:spPr bwMode="auto">
          <a:xfrm>
            <a:off x="33528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3" name="Line 29">
            <a:extLst>
              <a:ext uri="{FF2B5EF4-FFF2-40B4-BE49-F238E27FC236}">
                <a16:creationId xmlns:a16="http://schemas.microsoft.com/office/drawing/2014/main" xmlns="" id="{E380AEFE-49EA-6D4B-BB3B-EF589465CE99}"/>
              </a:ext>
            </a:extLst>
          </p:cNvPr>
          <p:cNvSpPr>
            <a:spLocks noChangeShapeType="1"/>
          </p:cNvSpPr>
          <p:nvPr/>
        </p:nvSpPr>
        <p:spPr bwMode="auto">
          <a:xfrm flipV="1">
            <a:off x="3657600" y="4876800"/>
            <a:ext cx="914400" cy="0"/>
          </a:xfrm>
          <a:prstGeom prst="line">
            <a:avLst/>
          </a:prstGeom>
          <a:noFill/>
          <a:ln w="28575">
            <a:solidFill>
              <a:schemeClr val="tx1"/>
            </a:solidFill>
            <a:round/>
            <a:headEnd type="oval" w="med" len="med"/>
            <a:tailEnd type="triangle" w="med" len="med"/>
          </a:ln>
        </p:spPr>
        <p:txBody>
          <a:bodyPr wrap="none"/>
          <a:lstStyle/>
          <a:p>
            <a:endParaRPr lang="en-US"/>
          </a:p>
        </p:txBody>
      </p:sp>
      <p:sp>
        <p:nvSpPr>
          <p:cNvPr id="24" name="Rectangle 30">
            <a:extLst>
              <a:ext uri="{FF2B5EF4-FFF2-40B4-BE49-F238E27FC236}">
                <a16:creationId xmlns:a16="http://schemas.microsoft.com/office/drawing/2014/main" xmlns="" id="{044C839A-CA1C-784C-BC68-B93537DA06B7}"/>
              </a:ext>
            </a:extLst>
          </p:cNvPr>
          <p:cNvSpPr>
            <a:spLocks noChangeArrowheads="1"/>
          </p:cNvSpPr>
          <p:nvPr/>
        </p:nvSpPr>
        <p:spPr bwMode="auto">
          <a:xfrm>
            <a:off x="45720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5" name="Rectangle 31">
            <a:extLst>
              <a:ext uri="{FF2B5EF4-FFF2-40B4-BE49-F238E27FC236}">
                <a16:creationId xmlns:a16="http://schemas.microsoft.com/office/drawing/2014/main" xmlns="" id="{CA5B4B44-2C59-DC4C-AA26-19C80C08280B}"/>
              </a:ext>
            </a:extLst>
          </p:cNvPr>
          <p:cNvSpPr>
            <a:spLocks noChangeArrowheads="1"/>
          </p:cNvSpPr>
          <p:nvPr/>
        </p:nvSpPr>
        <p:spPr bwMode="auto">
          <a:xfrm>
            <a:off x="51816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6" name="Line 32">
            <a:extLst>
              <a:ext uri="{FF2B5EF4-FFF2-40B4-BE49-F238E27FC236}">
                <a16:creationId xmlns:a16="http://schemas.microsoft.com/office/drawing/2014/main" xmlns="" id="{4D35EC24-AA5F-4645-8352-1ED475A4887C}"/>
              </a:ext>
            </a:extLst>
          </p:cNvPr>
          <p:cNvSpPr>
            <a:spLocks noChangeShapeType="1"/>
          </p:cNvSpPr>
          <p:nvPr/>
        </p:nvSpPr>
        <p:spPr bwMode="auto">
          <a:xfrm flipV="1">
            <a:off x="5486400" y="4876800"/>
            <a:ext cx="914400" cy="0"/>
          </a:xfrm>
          <a:prstGeom prst="line">
            <a:avLst/>
          </a:prstGeom>
          <a:noFill/>
          <a:ln w="28575">
            <a:solidFill>
              <a:schemeClr val="tx1"/>
            </a:solidFill>
            <a:round/>
            <a:headEnd type="oval" w="med" len="med"/>
            <a:tailEnd type="triangle" w="med" len="med"/>
          </a:ln>
        </p:spPr>
        <p:txBody>
          <a:bodyPr wrap="none"/>
          <a:lstStyle/>
          <a:p>
            <a:endParaRPr lang="en-US"/>
          </a:p>
        </p:txBody>
      </p:sp>
      <p:sp>
        <p:nvSpPr>
          <p:cNvPr id="27" name="Rectangle 33">
            <a:extLst>
              <a:ext uri="{FF2B5EF4-FFF2-40B4-BE49-F238E27FC236}">
                <a16:creationId xmlns:a16="http://schemas.microsoft.com/office/drawing/2014/main" xmlns="" id="{85007B47-09BD-8C41-B69B-9D8E1550EC66}"/>
              </a:ext>
            </a:extLst>
          </p:cNvPr>
          <p:cNvSpPr>
            <a:spLocks noChangeArrowheads="1"/>
          </p:cNvSpPr>
          <p:nvPr/>
        </p:nvSpPr>
        <p:spPr bwMode="auto">
          <a:xfrm>
            <a:off x="64008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8" name="Rectangle 34">
            <a:extLst>
              <a:ext uri="{FF2B5EF4-FFF2-40B4-BE49-F238E27FC236}">
                <a16:creationId xmlns:a16="http://schemas.microsoft.com/office/drawing/2014/main" xmlns="" id="{B642B374-6166-6142-921B-824FAAD9F552}"/>
              </a:ext>
            </a:extLst>
          </p:cNvPr>
          <p:cNvSpPr>
            <a:spLocks noChangeArrowheads="1"/>
          </p:cNvSpPr>
          <p:nvPr/>
        </p:nvSpPr>
        <p:spPr bwMode="auto">
          <a:xfrm>
            <a:off x="70104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9" name="Line 35">
            <a:extLst>
              <a:ext uri="{FF2B5EF4-FFF2-40B4-BE49-F238E27FC236}">
                <a16:creationId xmlns:a16="http://schemas.microsoft.com/office/drawing/2014/main" xmlns="" id="{06E003F5-263E-7745-9269-C4AB79D2113B}"/>
              </a:ext>
            </a:extLst>
          </p:cNvPr>
          <p:cNvSpPr>
            <a:spLocks noChangeShapeType="1"/>
          </p:cNvSpPr>
          <p:nvPr/>
        </p:nvSpPr>
        <p:spPr bwMode="auto">
          <a:xfrm flipV="1">
            <a:off x="7315200" y="4876800"/>
            <a:ext cx="914400" cy="0"/>
          </a:xfrm>
          <a:prstGeom prst="line">
            <a:avLst/>
          </a:prstGeom>
          <a:noFill/>
          <a:ln w="28575">
            <a:solidFill>
              <a:schemeClr val="tx1"/>
            </a:solidFill>
            <a:round/>
            <a:headEnd type="oval" w="med" len="med"/>
            <a:tailEnd type="triangle" w="med" len="med"/>
          </a:ln>
        </p:spPr>
        <p:txBody>
          <a:bodyPr wrap="none"/>
          <a:lstStyle/>
          <a:p>
            <a:endParaRPr lang="en-US"/>
          </a:p>
        </p:txBody>
      </p:sp>
      <p:sp>
        <p:nvSpPr>
          <p:cNvPr id="30" name="Text Box 37">
            <a:extLst>
              <a:ext uri="{FF2B5EF4-FFF2-40B4-BE49-F238E27FC236}">
                <a16:creationId xmlns:a16="http://schemas.microsoft.com/office/drawing/2014/main" xmlns="" id="{3B9BBBC0-B756-B24C-9735-103004C3842C}"/>
              </a:ext>
            </a:extLst>
          </p:cNvPr>
          <p:cNvSpPr txBox="1">
            <a:spLocks noChangeArrowheads="1"/>
          </p:cNvSpPr>
          <p:nvPr/>
        </p:nvSpPr>
        <p:spPr bwMode="auto">
          <a:xfrm>
            <a:off x="2887663" y="5781675"/>
            <a:ext cx="336550" cy="396875"/>
          </a:xfrm>
          <a:prstGeom prst="rect">
            <a:avLst/>
          </a:prstGeom>
          <a:noFill/>
          <a:ln w="9525">
            <a:noFill/>
            <a:miter lim="800000"/>
            <a:headEnd/>
            <a:tailEnd/>
          </a:ln>
        </p:spPr>
        <p:txBody>
          <a:bodyPr wrap="none">
            <a:spAutoFit/>
          </a:bodyPr>
          <a:lstStyle/>
          <a:p>
            <a:pPr algn="ctr"/>
            <a:r>
              <a:rPr lang="en-US" sz="2000">
                <a:solidFill>
                  <a:schemeClr val="tx2"/>
                </a:solidFill>
              </a:rPr>
              <a:t>B</a:t>
            </a:r>
          </a:p>
        </p:txBody>
      </p:sp>
      <p:sp>
        <p:nvSpPr>
          <p:cNvPr id="31" name="Line 38">
            <a:extLst>
              <a:ext uri="{FF2B5EF4-FFF2-40B4-BE49-F238E27FC236}">
                <a16:creationId xmlns:a16="http://schemas.microsoft.com/office/drawing/2014/main" xmlns="" id="{6FC0CBAE-DEBF-5849-B871-738624A4BEA6}"/>
              </a:ext>
            </a:extLst>
          </p:cNvPr>
          <p:cNvSpPr>
            <a:spLocks noChangeShapeType="1"/>
          </p:cNvSpPr>
          <p:nvPr/>
        </p:nvSpPr>
        <p:spPr bwMode="auto">
          <a:xfrm>
            <a:off x="3048000" y="4876800"/>
            <a:ext cx="0" cy="914400"/>
          </a:xfrm>
          <a:prstGeom prst="line">
            <a:avLst/>
          </a:prstGeom>
          <a:noFill/>
          <a:ln w="28575">
            <a:solidFill>
              <a:schemeClr val="tx2"/>
            </a:solidFill>
            <a:round/>
            <a:headEnd type="oval" w="med" len="med"/>
            <a:tailEnd type="triangle" w="med" len="med"/>
          </a:ln>
        </p:spPr>
        <p:txBody>
          <a:bodyPr wrap="none"/>
          <a:lstStyle/>
          <a:p>
            <a:endParaRPr lang="en-US"/>
          </a:p>
        </p:txBody>
      </p:sp>
      <p:sp>
        <p:nvSpPr>
          <p:cNvPr id="32" name="Text Box 39">
            <a:extLst>
              <a:ext uri="{FF2B5EF4-FFF2-40B4-BE49-F238E27FC236}">
                <a16:creationId xmlns:a16="http://schemas.microsoft.com/office/drawing/2014/main" xmlns="" id="{04953CAB-3F08-3346-8271-E9E01DE67C12}"/>
              </a:ext>
            </a:extLst>
          </p:cNvPr>
          <p:cNvSpPr txBox="1">
            <a:spLocks noChangeArrowheads="1"/>
          </p:cNvSpPr>
          <p:nvPr/>
        </p:nvSpPr>
        <p:spPr bwMode="auto">
          <a:xfrm>
            <a:off x="4716463" y="5781675"/>
            <a:ext cx="336550" cy="396875"/>
          </a:xfrm>
          <a:prstGeom prst="rect">
            <a:avLst/>
          </a:prstGeom>
          <a:noFill/>
          <a:ln w="9525">
            <a:noFill/>
            <a:miter lim="800000"/>
            <a:headEnd/>
            <a:tailEnd/>
          </a:ln>
        </p:spPr>
        <p:txBody>
          <a:bodyPr wrap="none">
            <a:spAutoFit/>
          </a:bodyPr>
          <a:lstStyle/>
          <a:p>
            <a:pPr algn="ctr"/>
            <a:r>
              <a:rPr lang="en-US" sz="2000">
                <a:solidFill>
                  <a:schemeClr val="tx2"/>
                </a:solidFill>
              </a:rPr>
              <a:t>C</a:t>
            </a:r>
          </a:p>
        </p:txBody>
      </p:sp>
      <p:sp>
        <p:nvSpPr>
          <p:cNvPr id="33" name="Line 40">
            <a:extLst>
              <a:ext uri="{FF2B5EF4-FFF2-40B4-BE49-F238E27FC236}">
                <a16:creationId xmlns:a16="http://schemas.microsoft.com/office/drawing/2014/main" xmlns="" id="{F5658D2E-9C92-6940-AFCB-A3EE0F65CF7A}"/>
              </a:ext>
            </a:extLst>
          </p:cNvPr>
          <p:cNvSpPr>
            <a:spLocks noChangeShapeType="1"/>
          </p:cNvSpPr>
          <p:nvPr/>
        </p:nvSpPr>
        <p:spPr bwMode="auto">
          <a:xfrm>
            <a:off x="4876800" y="4876800"/>
            <a:ext cx="0" cy="914400"/>
          </a:xfrm>
          <a:prstGeom prst="line">
            <a:avLst/>
          </a:prstGeom>
          <a:noFill/>
          <a:ln w="28575">
            <a:solidFill>
              <a:schemeClr val="tx2"/>
            </a:solidFill>
            <a:round/>
            <a:headEnd type="oval" w="med" len="med"/>
            <a:tailEnd type="triangle" w="med" len="med"/>
          </a:ln>
        </p:spPr>
        <p:txBody>
          <a:bodyPr wrap="none"/>
          <a:lstStyle/>
          <a:p>
            <a:endParaRPr lang="en-US"/>
          </a:p>
        </p:txBody>
      </p:sp>
      <p:sp>
        <p:nvSpPr>
          <p:cNvPr id="34" name="Text Box 41">
            <a:extLst>
              <a:ext uri="{FF2B5EF4-FFF2-40B4-BE49-F238E27FC236}">
                <a16:creationId xmlns:a16="http://schemas.microsoft.com/office/drawing/2014/main" xmlns="" id="{9456A01C-606A-654B-92FC-4C2601282152}"/>
              </a:ext>
            </a:extLst>
          </p:cNvPr>
          <p:cNvSpPr txBox="1">
            <a:spLocks noChangeArrowheads="1"/>
          </p:cNvSpPr>
          <p:nvPr/>
        </p:nvSpPr>
        <p:spPr bwMode="auto">
          <a:xfrm>
            <a:off x="6535738" y="5781675"/>
            <a:ext cx="357187" cy="396875"/>
          </a:xfrm>
          <a:prstGeom prst="rect">
            <a:avLst/>
          </a:prstGeom>
          <a:noFill/>
          <a:ln w="9525">
            <a:noFill/>
            <a:miter lim="800000"/>
            <a:headEnd/>
            <a:tailEnd/>
          </a:ln>
        </p:spPr>
        <p:txBody>
          <a:bodyPr wrap="none">
            <a:spAutoFit/>
          </a:bodyPr>
          <a:lstStyle/>
          <a:p>
            <a:pPr algn="ctr"/>
            <a:r>
              <a:rPr lang="en-US" sz="2000">
                <a:solidFill>
                  <a:schemeClr val="tx2"/>
                </a:solidFill>
              </a:rPr>
              <a:t>D</a:t>
            </a:r>
          </a:p>
        </p:txBody>
      </p:sp>
      <p:sp>
        <p:nvSpPr>
          <p:cNvPr id="35" name="Line 42">
            <a:extLst>
              <a:ext uri="{FF2B5EF4-FFF2-40B4-BE49-F238E27FC236}">
                <a16:creationId xmlns:a16="http://schemas.microsoft.com/office/drawing/2014/main" xmlns="" id="{D1162BDD-2386-8341-95C6-48DCB86EED18}"/>
              </a:ext>
            </a:extLst>
          </p:cNvPr>
          <p:cNvSpPr>
            <a:spLocks noChangeShapeType="1"/>
          </p:cNvSpPr>
          <p:nvPr/>
        </p:nvSpPr>
        <p:spPr bwMode="auto">
          <a:xfrm>
            <a:off x="6705600" y="4876800"/>
            <a:ext cx="0" cy="914400"/>
          </a:xfrm>
          <a:prstGeom prst="line">
            <a:avLst/>
          </a:prstGeom>
          <a:noFill/>
          <a:ln w="28575">
            <a:solidFill>
              <a:schemeClr val="tx2"/>
            </a:solidFill>
            <a:round/>
            <a:headEnd type="oval" w="med" len="med"/>
            <a:tailEnd type="triangle" w="med" len="med"/>
          </a:ln>
        </p:spPr>
        <p:txBody>
          <a:bodyPr wrap="none"/>
          <a:lstStyle/>
          <a:p>
            <a:endParaRPr lang="en-US"/>
          </a:p>
        </p:txBody>
      </p:sp>
      <p:sp>
        <p:nvSpPr>
          <p:cNvPr id="36" name="Text Box 43">
            <a:extLst>
              <a:ext uri="{FF2B5EF4-FFF2-40B4-BE49-F238E27FC236}">
                <a16:creationId xmlns:a16="http://schemas.microsoft.com/office/drawing/2014/main" xmlns="" id="{54724A49-4178-4243-BBD4-07C9BA28115B}"/>
              </a:ext>
            </a:extLst>
          </p:cNvPr>
          <p:cNvSpPr txBox="1">
            <a:spLocks noChangeArrowheads="1"/>
          </p:cNvSpPr>
          <p:nvPr/>
        </p:nvSpPr>
        <p:spPr bwMode="auto">
          <a:xfrm>
            <a:off x="8202613" y="4678363"/>
            <a:ext cx="393700" cy="396875"/>
          </a:xfrm>
          <a:prstGeom prst="rect">
            <a:avLst/>
          </a:prstGeom>
          <a:noFill/>
          <a:ln w="9525">
            <a:noFill/>
            <a:miter lim="800000"/>
            <a:headEnd/>
            <a:tailEnd/>
          </a:ln>
        </p:spPr>
        <p:txBody>
          <a:bodyPr wrap="none">
            <a:spAutoFit/>
          </a:bodyPr>
          <a:lstStyle/>
          <a:p>
            <a:pPr algn="ctr"/>
            <a:r>
              <a:rPr lang="en-US" sz="2000" b="1">
                <a:sym typeface="Symbol" pitchFamily="18" charset="2"/>
              </a:rPr>
              <a:t></a:t>
            </a:r>
            <a:endParaRPr lang="en-US" sz="2000" b="1"/>
          </a:p>
        </p:txBody>
      </p:sp>
    </p:spTree>
    <p:extLst>
      <p:ext uri="{BB962C8B-B14F-4D97-AF65-F5344CB8AC3E}">
        <p14:creationId xmlns:p14="http://schemas.microsoft.com/office/powerpoint/2010/main" xmlns="" val="2441504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Doubly Linked List</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36</a:t>
            </a:fld>
            <a:endParaRPr lang="en-US"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xmlns="" id="{6C157C5E-D128-3249-AF3C-FB1E48E900C6}"/>
              </a:ext>
            </a:extLst>
          </p:cNvPr>
          <p:cNvSpPr txBox="1">
            <a:spLocks noChangeArrowheads="1"/>
          </p:cNvSpPr>
          <p:nvPr/>
        </p:nvSpPr>
        <p:spPr>
          <a:xfrm>
            <a:off x="685800" y="1600200"/>
            <a:ext cx="4876800" cy="2438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t>A doubly linked list is often more convenient! </a:t>
            </a:r>
          </a:p>
          <a:p>
            <a:pPr>
              <a:lnSpc>
                <a:spcPct val="80000"/>
              </a:lnSpc>
            </a:pPr>
            <a:r>
              <a:rPr lang="en-US"/>
              <a:t>Nodes store:</a:t>
            </a:r>
          </a:p>
          <a:p>
            <a:pPr lvl="1">
              <a:lnSpc>
                <a:spcPct val="80000"/>
              </a:lnSpc>
            </a:pPr>
            <a:r>
              <a:rPr lang="en-US" sz="2000"/>
              <a:t>element</a:t>
            </a:r>
          </a:p>
          <a:p>
            <a:pPr lvl="1">
              <a:lnSpc>
                <a:spcPct val="80000"/>
              </a:lnSpc>
            </a:pPr>
            <a:r>
              <a:rPr lang="en-US" sz="2000"/>
              <a:t>link to the previous node</a:t>
            </a:r>
          </a:p>
          <a:p>
            <a:pPr lvl="1">
              <a:lnSpc>
                <a:spcPct val="80000"/>
              </a:lnSpc>
            </a:pPr>
            <a:r>
              <a:rPr lang="en-US" sz="2000"/>
              <a:t>link to the next node</a:t>
            </a:r>
          </a:p>
          <a:p>
            <a:pPr>
              <a:lnSpc>
                <a:spcPct val="80000"/>
              </a:lnSpc>
            </a:pPr>
            <a:r>
              <a:rPr lang="en-US"/>
              <a:t>Special trailer and header nodes</a:t>
            </a:r>
          </a:p>
        </p:txBody>
      </p:sp>
      <p:sp>
        <p:nvSpPr>
          <p:cNvPr id="8" name="Rectangle 4">
            <a:extLst>
              <a:ext uri="{FF2B5EF4-FFF2-40B4-BE49-F238E27FC236}">
                <a16:creationId xmlns:a16="http://schemas.microsoft.com/office/drawing/2014/main" xmlns="" id="{FD60498E-E3FF-5849-82C0-CBD6E7CC5E36}"/>
              </a:ext>
            </a:extLst>
          </p:cNvPr>
          <p:cNvSpPr>
            <a:spLocks noChangeArrowheads="1"/>
          </p:cNvSpPr>
          <p:nvPr/>
        </p:nvSpPr>
        <p:spPr bwMode="auto">
          <a:xfrm>
            <a:off x="6359525"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9" name="Rectangle 5">
            <a:extLst>
              <a:ext uri="{FF2B5EF4-FFF2-40B4-BE49-F238E27FC236}">
                <a16:creationId xmlns:a16="http://schemas.microsoft.com/office/drawing/2014/main" xmlns="" id="{97622B9B-D736-2B49-9168-7A6FBB2A3CFA}"/>
              </a:ext>
            </a:extLst>
          </p:cNvPr>
          <p:cNvSpPr>
            <a:spLocks noChangeArrowheads="1"/>
          </p:cNvSpPr>
          <p:nvPr/>
        </p:nvSpPr>
        <p:spPr bwMode="auto">
          <a:xfrm>
            <a:off x="6858000"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0" name="Rectangle 6">
            <a:extLst>
              <a:ext uri="{FF2B5EF4-FFF2-40B4-BE49-F238E27FC236}">
                <a16:creationId xmlns:a16="http://schemas.microsoft.com/office/drawing/2014/main" xmlns="" id="{AC7424EC-9B83-CE49-8BA0-82276BFBE02B}"/>
              </a:ext>
            </a:extLst>
          </p:cNvPr>
          <p:cNvSpPr>
            <a:spLocks noChangeArrowheads="1"/>
          </p:cNvSpPr>
          <p:nvPr/>
        </p:nvSpPr>
        <p:spPr bwMode="auto">
          <a:xfrm>
            <a:off x="7356475" y="2209800"/>
            <a:ext cx="498475" cy="498475"/>
          </a:xfrm>
          <a:prstGeom prst="rect">
            <a:avLst/>
          </a:prstGeom>
          <a:solidFill>
            <a:schemeClr val="accent1"/>
          </a:solidFill>
          <a:ln w="28575">
            <a:solidFill>
              <a:schemeClr val="tx1"/>
            </a:solidFill>
            <a:miter lim="800000"/>
            <a:headEnd/>
            <a:tailEnd/>
          </a:ln>
        </p:spPr>
        <p:txBody>
          <a:bodyPr wrap="none" anchor="ctr"/>
          <a:lstStyle/>
          <a:p>
            <a:endParaRPr lang="en-US"/>
          </a:p>
        </p:txBody>
      </p:sp>
      <p:cxnSp>
        <p:nvCxnSpPr>
          <p:cNvPr id="11" name="AutoShape 7">
            <a:extLst>
              <a:ext uri="{FF2B5EF4-FFF2-40B4-BE49-F238E27FC236}">
                <a16:creationId xmlns:a16="http://schemas.microsoft.com/office/drawing/2014/main" xmlns="" id="{1C6C0179-875A-D945-9111-A44C20DF7321}"/>
              </a:ext>
            </a:extLst>
          </p:cNvPr>
          <p:cNvCxnSpPr>
            <a:cxnSpLocks noChangeShapeType="1"/>
          </p:cNvCxnSpPr>
          <p:nvPr/>
        </p:nvCxnSpPr>
        <p:spPr bwMode="auto">
          <a:xfrm rot="10800000">
            <a:off x="5861050" y="2085975"/>
            <a:ext cx="747713" cy="373063"/>
          </a:xfrm>
          <a:prstGeom prst="curvedConnector3">
            <a:avLst>
              <a:gd name="adj1" fmla="val 49894"/>
            </a:avLst>
          </a:prstGeom>
          <a:noFill/>
          <a:ln w="28575">
            <a:solidFill>
              <a:schemeClr val="tx1"/>
            </a:solidFill>
            <a:round/>
            <a:headEnd type="oval" w="med" len="med"/>
            <a:tailEnd type="triangle" w="med" len="med"/>
          </a:ln>
        </p:spPr>
      </p:cxnSp>
      <p:cxnSp>
        <p:nvCxnSpPr>
          <p:cNvPr id="12" name="AutoShape 8">
            <a:extLst>
              <a:ext uri="{FF2B5EF4-FFF2-40B4-BE49-F238E27FC236}">
                <a16:creationId xmlns:a16="http://schemas.microsoft.com/office/drawing/2014/main" xmlns="" id="{6E072E11-0C00-7649-A3F6-18D34D22FC37}"/>
              </a:ext>
            </a:extLst>
          </p:cNvPr>
          <p:cNvCxnSpPr>
            <a:cxnSpLocks noChangeShapeType="1"/>
          </p:cNvCxnSpPr>
          <p:nvPr/>
        </p:nvCxnSpPr>
        <p:spPr bwMode="auto">
          <a:xfrm flipV="1">
            <a:off x="7605713" y="2085975"/>
            <a:ext cx="747712" cy="373063"/>
          </a:xfrm>
          <a:prstGeom prst="curvedConnector3">
            <a:avLst>
              <a:gd name="adj1" fmla="val 49894"/>
            </a:avLst>
          </a:prstGeom>
          <a:noFill/>
          <a:ln w="28575">
            <a:solidFill>
              <a:schemeClr val="tx1"/>
            </a:solidFill>
            <a:round/>
            <a:headEnd type="oval" w="med" len="med"/>
            <a:tailEnd type="triangle" w="med" len="med"/>
          </a:ln>
        </p:spPr>
      </p:cxnSp>
      <p:cxnSp>
        <p:nvCxnSpPr>
          <p:cNvPr id="13" name="AutoShape 9">
            <a:extLst>
              <a:ext uri="{FF2B5EF4-FFF2-40B4-BE49-F238E27FC236}">
                <a16:creationId xmlns:a16="http://schemas.microsoft.com/office/drawing/2014/main" xmlns="" id="{0E473B05-9215-3B42-9BE3-1FAC33423B20}"/>
              </a:ext>
            </a:extLst>
          </p:cNvPr>
          <p:cNvCxnSpPr>
            <a:cxnSpLocks noChangeShapeType="1"/>
            <a:endCxn id="16" idx="0"/>
          </p:cNvCxnSpPr>
          <p:nvPr/>
        </p:nvCxnSpPr>
        <p:spPr bwMode="auto">
          <a:xfrm rot="16200000" flipH="1">
            <a:off x="6842125" y="2725738"/>
            <a:ext cx="539750" cy="6350"/>
          </a:xfrm>
          <a:prstGeom prst="curvedConnector3">
            <a:avLst>
              <a:gd name="adj1" fmla="val 50000"/>
            </a:avLst>
          </a:prstGeom>
          <a:noFill/>
          <a:ln w="28575">
            <a:solidFill>
              <a:schemeClr val="tx2"/>
            </a:solidFill>
            <a:round/>
            <a:headEnd type="oval" w="med" len="med"/>
            <a:tailEnd type="triangle" w="med" len="med"/>
          </a:ln>
        </p:spPr>
      </p:cxnSp>
      <p:sp>
        <p:nvSpPr>
          <p:cNvPr id="14" name="Text Box 10">
            <a:extLst>
              <a:ext uri="{FF2B5EF4-FFF2-40B4-BE49-F238E27FC236}">
                <a16:creationId xmlns:a16="http://schemas.microsoft.com/office/drawing/2014/main" xmlns="" id="{C18BA217-417E-4B48-8D2A-3D995C1C0C8C}"/>
              </a:ext>
            </a:extLst>
          </p:cNvPr>
          <p:cNvSpPr txBox="1">
            <a:spLocks noChangeArrowheads="1"/>
          </p:cNvSpPr>
          <p:nvPr/>
        </p:nvSpPr>
        <p:spPr bwMode="auto">
          <a:xfrm>
            <a:off x="5776913" y="1689100"/>
            <a:ext cx="676275" cy="396875"/>
          </a:xfrm>
          <a:prstGeom prst="rect">
            <a:avLst/>
          </a:prstGeom>
          <a:noFill/>
          <a:ln w="9525">
            <a:noFill/>
            <a:miter lim="800000"/>
            <a:headEnd/>
            <a:tailEnd/>
          </a:ln>
        </p:spPr>
        <p:txBody>
          <a:bodyPr wrap="none">
            <a:spAutoFit/>
          </a:bodyPr>
          <a:lstStyle/>
          <a:p>
            <a:pPr algn="ctr"/>
            <a:r>
              <a:rPr lang="en-US" sz="2000"/>
              <a:t>prev</a:t>
            </a:r>
          </a:p>
        </p:txBody>
      </p:sp>
      <p:sp>
        <p:nvSpPr>
          <p:cNvPr id="15" name="Text Box 11">
            <a:extLst>
              <a:ext uri="{FF2B5EF4-FFF2-40B4-BE49-F238E27FC236}">
                <a16:creationId xmlns:a16="http://schemas.microsoft.com/office/drawing/2014/main" xmlns="" id="{AB7704E3-266F-7D47-B3D7-66525073599D}"/>
              </a:ext>
            </a:extLst>
          </p:cNvPr>
          <p:cNvSpPr txBox="1">
            <a:spLocks noChangeArrowheads="1"/>
          </p:cNvSpPr>
          <p:nvPr/>
        </p:nvSpPr>
        <p:spPr bwMode="auto">
          <a:xfrm>
            <a:off x="7708900" y="1689100"/>
            <a:ext cx="669925" cy="396875"/>
          </a:xfrm>
          <a:prstGeom prst="rect">
            <a:avLst/>
          </a:prstGeom>
          <a:noFill/>
          <a:ln w="9525">
            <a:noFill/>
            <a:miter lim="800000"/>
            <a:headEnd/>
            <a:tailEnd/>
          </a:ln>
        </p:spPr>
        <p:txBody>
          <a:bodyPr wrap="none">
            <a:spAutoFit/>
          </a:bodyPr>
          <a:lstStyle/>
          <a:p>
            <a:pPr algn="ctr"/>
            <a:r>
              <a:rPr lang="en-US" sz="2000"/>
              <a:t>next</a:t>
            </a:r>
          </a:p>
        </p:txBody>
      </p:sp>
      <p:sp>
        <p:nvSpPr>
          <p:cNvPr id="16" name="Text Box 12">
            <a:extLst>
              <a:ext uri="{FF2B5EF4-FFF2-40B4-BE49-F238E27FC236}">
                <a16:creationId xmlns:a16="http://schemas.microsoft.com/office/drawing/2014/main" xmlns="" id="{BC09665F-B283-9247-96C4-B6DC282A29BD}"/>
              </a:ext>
            </a:extLst>
          </p:cNvPr>
          <p:cNvSpPr txBox="1">
            <a:spLocks noChangeArrowheads="1"/>
          </p:cNvSpPr>
          <p:nvPr/>
        </p:nvSpPr>
        <p:spPr bwMode="auto">
          <a:xfrm>
            <a:off x="6753225" y="2998788"/>
            <a:ext cx="722313" cy="396875"/>
          </a:xfrm>
          <a:prstGeom prst="rect">
            <a:avLst/>
          </a:prstGeom>
          <a:noFill/>
          <a:ln w="9525">
            <a:noFill/>
            <a:miter lim="800000"/>
            <a:headEnd/>
            <a:tailEnd/>
          </a:ln>
        </p:spPr>
        <p:txBody>
          <a:bodyPr wrap="none">
            <a:spAutoFit/>
          </a:bodyPr>
          <a:lstStyle/>
          <a:p>
            <a:pPr algn="ctr"/>
            <a:r>
              <a:rPr lang="en-US" sz="2000">
                <a:solidFill>
                  <a:schemeClr val="tx2"/>
                </a:solidFill>
              </a:rPr>
              <a:t>elem</a:t>
            </a:r>
          </a:p>
        </p:txBody>
      </p:sp>
      <p:sp>
        <p:nvSpPr>
          <p:cNvPr id="17" name="Rectangle 13">
            <a:extLst>
              <a:ext uri="{FF2B5EF4-FFF2-40B4-BE49-F238E27FC236}">
                <a16:creationId xmlns:a16="http://schemas.microsoft.com/office/drawing/2014/main" xmlns="" id="{CDAAD469-8161-E549-BC99-75E95B4F3B90}"/>
              </a:ext>
            </a:extLst>
          </p:cNvPr>
          <p:cNvSpPr>
            <a:spLocks noChangeArrowheads="1"/>
          </p:cNvSpPr>
          <p:nvPr/>
        </p:nvSpPr>
        <p:spPr bwMode="auto">
          <a:xfrm>
            <a:off x="1905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 name="Rectangle 14">
            <a:extLst>
              <a:ext uri="{FF2B5EF4-FFF2-40B4-BE49-F238E27FC236}">
                <a16:creationId xmlns:a16="http://schemas.microsoft.com/office/drawing/2014/main" xmlns="" id="{DD5A5E74-B559-A447-BC85-3EB5D768B016}"/>
              </a:ext>
            </a:extLst>
          </p:cNvPr>
          <p:cNvSpPr>
            <a:spLocks noChangeArrowheads="1"/>
          </p:cNvSpPr>
          <p:nvPr/>
        </p:nvSpPr>
        <p:spPr bwMode="auto">
          <a:xfrm>
            <a:off x="2209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9" name="Rectangle 15">
            <a:extLst>
              <a:ext uri="{FF2B5EF4-FFF2-40B4-BE49-F238E27FC236}">
                <a16:creationId xmlns:a16="http://schemas.microsoft.com/office/drawing/2014/main" xmlns="" id="{EAD1751A-84F6-7045-811F-8D5A24F37B3E}"/>
              </a:ext>
            </a:extLst>
          </p:cNvPr>
          <p:cNvSpPr>
            <a:spLocks noChangeArrowheads="1"/>
          </p:cNvSpPr>
          <p:nvPr/>
        </p:nvSpPr>
        <p:spPr bwMode="auto">
          <a:xfrm>
            <a:off x="2514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0" name="Freeform 16">
            <a:extLst>
              <a:ext uri="{FF2B5EF4-FFF2-40B4-BE49-F238E27FC236}">
                <a16:creationId xmlns:a16="http://schemas.microsoft.com/office/drawing/2014/main" xmlns="" id="{96AC6830-E3D7-5641-BB7C-B2CFA3B8D577}"/>
              </a:ext>
            </a:extLst>
          </p:cNvPr>
          <p:cNvSpPr>
            <a:spLocks/>
          </p:cNvSpPr>
          <p:nvPr/>
        </p:nvSpPr>
        <p:spPr bwMode="auto">
          <a:xfrm>
            <a:off x="2667000" y="4586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1" name="Rectangle 17">
            <a:extLst>
              <a:ext uri="{FF2B5EF4-FFF2-40B4-BE49-F238E27FC236}">
                <a16:creationId xmlns:a16="http://schemas.microsoft.com/office/drawing/2014/main" xmlns="" id="{544D0BE2-36EC-8A4C-AD98-6D07E00A2EF9}"/>
              </a:ext>
            </a:extLst>
          </p:cNvPr>
          <p:cNvSpPr>
            <a:spLocks noChangeArrowheads="1"/>
          </p:cNvSpPr>
          <p:nvPr/>
        </p:nvSpPr>
        <p:spPr bwMode="auto">
          <a:xfrm>
            <a:off x="3429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 name="Rectangle 18">
            <a:extLst>
              <a:ext uri="{FF2B5EF4-FFF2-40B4-BE49-F238E27FC236}">
                <a16:creationId xmlns:a16="http://schemas.microsoft.com/office/drawing/2014/main" xmlns="" id="{DCC2352D-873B-F94B-921B-0A99545E4F2E}"/>
              </a:ext>
            </a:extLst>
          </p:cNvPr>
          <p:cNvSpPr>
            <a:spLocks noChangeArrowheads="1"/>
          </p:cNvSpPr>
          <p:nvPr/>
        </p:nvSpPr>
        <p:spPr bwMode="auto">
          <a:xfrm>
            <a:off x="3733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 name="Rectangle 19">
            <a:extLst>
              <a:ext uri="{FF2B5EF4-FFF2-40B4-BE49-F238E27FC236}">
                <a16:creationId xmlns:a16="http://schemas.microsoft.com/office/drawing/2014/main" xmlns="" id="{9A014402-B5F6-EB47-8486-193F7C10FD8C}"/>
              </a:ext>
            </a:extLst>
          </p:cNvPr>
          <p:cNvSpPr>
            <a:spLocks noChangeArrowheads="1"/>
          </p:cNvSpPr>
          <p:nvPr/>
        </p:nvSpPr>
        <p:spPr bwMode="auto">
          <a:xfrm>
            <a:off x="4038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4" name="Freeform 20">
            <a:extLst>
              <a:ext uri="{FF2B5EF4-FFF2-40B4-BE49-F238E27FC236}">
                <a16:creationId xmlns:a16="http://schemas.microsoft.com/office/drawing/2014/main" xmlns="" id="{4D226BA1-073B-A74E-A949-AEDCA5801DBC}"/>
              </a:ext>
            </a:extLst>
          </p:cNvPr>
          <p:cNvSpPr>
            <a:spLocks/>
          </p:cNvSpPr>
          <p:nvPr/>
        </p:nvSpPr>
        <p:spPr bwMode="auto">
          <a:xfrm>
            <a:off x="4191000" y="4586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5" name="Rectangle 21">
            <a:extLst>
              <a:ext uri="{FF2B5EF4-FFF2-40B4-BE49-F238E27FC236}">
                <a16:creationId xmlns:a16="http://schemas.microsoft.com/office/drawing/2014/main" xmlns="" id="{F1480F6A-131E-CF43-BE38-71AF592E2A0F}"/>
              </a:ext>
            </a:extLst>
          </p:cNvPr>
          <p:cNvSpPr>
            <a:spLocks noChangeArrowheads="1"/>
          </p:cNvSpPr>
          <p:nvPr/>
        </p:nvSpPr>
        <p:spPr bwMode="auto">
          <a:xfrm>
            <a:off x="4953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6" name="Rectangle 22">
            <a:extLst>
              <a:ext uri="{FF2B5EF4-FFF2-40B4-BE49-F238E27FC236}">
                <a16:creationId xmlns:a16="http://schemas.microsoft.com/office/drawing/2014/main" xmlns="" id="{D966A887-7BF5-E64D-BB45-D8EAC337AE17}"/>
              </a:ext>
            </a:extLst>
          </p:cNvPr>
          <p:cNvSpPr>
            <a:spLocks noChangeArrowheads="1"/>
          </p:cNvSpPr>
          <p:nvPr/>
        </p:nvSpPr>
        <p:spPr bwMode="auto">
          <a:xfrm>
            <a:off x="5257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7" name="Rectangle 23">
            <a:extLst>
              <a:ext uri="{FF2B5EF4-FFF2-40B4-BE49-F238E27FC236}">
                <a16:creationId xmlns:a16="http://schemas.microsoft.com/office/drawing/2014/main" xmlns="" id="{23645CEB-5B94-7243-AF57-9F636287A96E}"/>
              </a:ext>
            </a:extLst>
          </p:cNvPr>
          <p:cNvSpPr>
            <a:spLocks noChangeArrowheads="1"/>
          </p:cNvSpPr>
          <p:nvPr/>
        </p:nvSpPr>
        <p:spPr bwMode="auto">
          <a:xfrm>
            <a:off x="5562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8" name="Freeform 24">
            <a:extLst>
              <a:ext uri="{FF2B5EF4-FFF2-40B4-BE49-F238E27FC236}">
                <a16:creationId xmlns:a16="http://schemas.microsoft.com/office/drawing/2014/main" xmlns="" id="{04E66BCA-EA3A-4440-A842-2EF9AB26BDCE}"/>
              </a:ext>
            </a:extLst>
          </p:cNvPr>
          <p:cNvSpPr>
            <a:spLocks/>
          </p:cNvSpPr>
          <p:nvPr/>
        </p:nvSpPr>
        <p:spPr bwMode="auto">
          <a:xfrm>
            <a:off x="5715000" y="4586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9" name="Rectangle 25">
            <a:extLst>
              <a:ext uri="{FF2B5EF4-FFF2-40B4-BE49-F238E27FC236}">
                <a16:creationId xmlns:a16="http://schemas.microsoft.com/office/drawing/2014/main" xmlns="" id="{00BED8D9-33E8-4A4D-8FFA-BCD83DDA346E}"/>
              </a:ext>
            </a:extLst>
          </p:cNvPr>
          <p:cNvSpPr>
            <a:spLocks noChangeArrowheads="1"/>
          </p:cNvSpPr>
          <p:nvPr/>
        </p:nvSpPr>
        <p:spPr bwMode="auto">
          <a:xfrm>
            <a:off x="6477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0" name="Rectangle 26">
            <a:extLst>
              <a:ext uri="{FF2B5EF4-FFF2-40B4-BE49-F238E27FC236}">
                <a16:creationId xmlns:a16="http://schemas.microsoft.com/office/drawing/2014/main" xmlns="" id="{9FBC65DF-99C2-2846-B2BB-E255B14D2E39}"/>
              </a:ext>
            </a:extLst>
          </p:cNvPr>
          <p:cNvSpPr>
            <a:spLocks noChangeArrowheads="1"/>
          </p:cNvSpPr>
          <p:nvPr/>
        </p:nvSpPr>
        <p:spPr bwMode="auto">
          <a:xfrm>
            <a:off x="67818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1" name="Rectangle 27">
            <a:extLst>
              <a:ext uri="{FF2B5EF4-FFF2-40B4-BE49-F238E27FC236}">
                <a16:creationId xmlns:a16="http://schemas.microsoft.com/office/drawing/2014/main" xmlns="" id="{B33D135F-3A9E-184E-877C-7A35B4686D16}"/>
              </a:ext>
            </a:extLst>
          </p:cNvPr>
          <p:cNvSpPr>
            <a:spLocks noChangeArrowheads="1"/>
          </p:cNvSpPr>
          <p:nvPr/>
        </p:nvSpPr>
        <p:spPr bwMode="auto">
          <a:xfrm>
            <a:off x="7086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2" name="Freeform 28">
            <a:extLst>
              <a:ext uri="{FF2B5EF4-FFF2-40B4-BE49-F238E27FC236}">
                <a16:creationId xmlns:a16="http://schemas.microsoft.com/office/drawing/2014/main" xmlns="" id="{6882F51E-A72A-2D4A-A8EE-381E4CB0A280}"/>
              </a:ext>
            </a:extLst>
          </p:cNvPr>
          <p:cNvSpPr>
            <a:spLocks/>
          </p:cNvSpPr>
          <p:nvPr/>
        </p:nvSpPr>
        <p:spPr bwMode="auto">
          <a:xfrm rot="10800000">
            <a:off x="2819400" y="4738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3" name="Freeform 29">
            <a:extLst>
              <a:ext uri="{FF2B5EF4-FFF2-40B4-BE49-F238E27FC236}">
                <a16:creationId xmlns:a16="http://schemas.microsoft.com/office/drawing/2014/main" xmlns="" id="{4D7FA752-4C55-B043-8C72-C8164370A654}"/>
              </a:ext>
            </a:extLst>
          </p:cNvPr>
          <p:cNvSpPr>
            <a:spLocks/>
          </p:cNvSpPr>
          <p:nvPr/>
        </p:nvSpPr>
        <p:spPr bwMode="auto">
          <a:xfrm rot="10800000">
            <a:off x="4343400" y="4738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4" name="Freeform 30">
            <a:extLst>
              <a:ext uri="{FF2B5EF4-FFF2-40B4-BE49-F238E27FC236}">
                <a16:creationId xmlns:a16="http://schemas.microsoft.com/office/drawing/2014/main" xmlns="" id="{C5487057-375E-BD48-813D-814ECB315129}"/>
              </a:ext>
            </a:extLst>
          </p:cNvPr>
          <p:cNvSpPr>
            <a:spLocks/>
          </p:cNvSpPr>
          <p:nvPr/>
        </p:nvSpPr>
        <p:spPr bwMode="auto">
          <a:xfrm rot="10800000">
            <a:off x="5867400" y="4738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5" name="Freeform 31">
            <a:extLst>
              <a:ext uri="{FF2B5EF4-FFF2-40B4-BE49-F238E27FC236}">
                <a16:creationId xmlns:a16="http://schemas.microsoft.com/office/drawing/2014/main" xmlns="" id="{0832A2D6-4611-E74A-8C4E-E2C3EF2D346B}"/>
              </a:ext>
            </a:extLst>
          </p:cNvPr>
          <p:cNvSpPr>
            <a:spLocks/>
          </p:cNvSpPr>
          <p:nvPr/>
        </p:nvSpPr>
        <p:spPr bwMode="auto">
          <a:xfrm>
            <a:off x="2289175" y="47244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6" name="Freeform 32">
            <a:extLst>
              <a:ext uri="{FF2B5EF4-FFF2-40B4-BE49-F238E27FC236}">
                <a16:creationId xmlns:a16="http://schemas.microsoft.com/office/drawing/2014/main" xmlns="" id="{0EC6231A-B990-7045-82B9-9112842B0F63}"/>
              </a:ext>
            </a:extLst>
          </p:cNvPr>
          <p:cNvSpPr>
            <a:spLocks/>
          </p:cNvSpPr>
          <p:nvPr/>
        </p:nvSpPr>
        <p:spPr bwMode="auto">
          <a:xfrm>
            <a:off x="3810000" y="47244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7" name="Freeform 33">
            <a:extLst>
              <a:ext uri="{FF2B5EF4-FFF2-40B4-BE49-F238E27FC236}">
                <a16:creationId xmlns:a16="http://schemas.microsoft.com/office/drawing/2014/main" xmlns="" id="{18A26FC9-9523-2642-9C5A-719E69DC8D92}"/>
              </a:ext>
            </a:extLst>
          </p:cNvPr>
          <p:cNvSpPr>
            <a:spLocks/>
          </p:cNvSpPr>
          <p:nvPr/>
        </p:nvSpPr>
        <p:spPr bwMode="auto">
          <a:xfrm>
            <a:off x="5330825" y="47244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8" name="Freeform 34">
            <a:extLst>
              <a:ext uri="{FF2B5EF4-FFF2-40B4-BE49-F238E27FC236}">
                <a16:creationId xmlns:a16="http://schemas.microsoft.com/office/drawing/2014/main" xmlns="" id="{6B105666-49D9-A54E-B245-DAB472EB7681}"/>
              </a:ext>
            </a:extLst>
          </p:cNvPr>
          <p:cNvSpPr>
            <a:spLocks/>
          </p:cNvSpPr>
          <p:nvPr/>
        </p:nvSpPr>
        <p:spPr bwMode="auto">
          <a:xfrm>
            <a:off x="6851650" y="47244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pic>
        <p:nvPicPr>
          <p:cNvPr id="39" name="Picture 35">
            <a:extLst>
              <a:ext uri="{FF2B5EF4-FFF2-40B4-BE49-F238E27FC236}">
                <a16:creationId xmlns:a16="http://schemas.microsoft.com/office/drawing/2014/main" xmlns="" id="{67DEB2EA-3604-2542-B851-6316A8C1184D}"/>
              </a:ext>
            </a:extLst>
          </p:cNvPr>
          <p:cNvPicPr>
            <a:picLocks noChangeAspect="1" noChangeArrowheads="1"/>
          </p:cNvPicPr>
          <p:nvPr/>
        </p:nvPicPr>
        <p:blipFill>
          <a:blip r:embed="rId2"/>
          <a:srcRect/>
          <a:stretch>
            <a:fillRect/>
          </a:stretch>
        </p:blipFill>
        <p:spPr bwMode="auto">
          <a:xfrm>
            <a:off x="2124075" y="5308600"/>
            <a:ext cx="685800" cy="835025"/>
          </a:xfrm>
          <a:prstGeom prst="rect">
            <a:avLst/>
          </a:prstGeom>
          <a:solidFill>
            <a:schemeClr val="folHlink"/>
          </a:solidFill>
          <a:ln w="19050">
            <a:solidFill>
              <a:schemeClr val="tx2"/>
            </a:solidFill>
            <a:miter lim="800000"/>
            <a:headEnd/>
            <a:tailEnd/>
          </a:ln>
        </p:spPr>
      </p:pic>
      <p:pic>
        <p:nvPicPr>
          <p:cNvPr id="40" name="Picture 36">
            <a:extLst>
              <a:ext uri="{FF2B5EF4-FFF2-40B4-BE49-F238E27FC236}">
                <a16:creationId xmlns:a16="http://schemas.microsoft.com/office/drawing/2014/main" xmlns="" id="{01941354-6D81-2740-9818-BFDA4ECB4F01}"/>
              </a:ext>
            </a:extLst>
          </p:cNvPr>
          <p:cNvPicPr>
            <a:picLocks noChangeAspect="1" noChangeArrowheads="1"/>
          </p:cNvPicPr>
          <p:nvPr/>
        </p:nvPicPr>
        <p:blipFill>
          <a:blip r:embed="rId3"/>
          <a:srcRect/>
          <a:stretch>
            <a:fillRect/>
          </a:stretch>
        </p:blipFill>
        <p:spPr bwMode="auto">
          <a:xfrm>
            <a:off x="3651250" y="5308600"/>
            <a:ext cx="685800" cy="803275"/>
          </a:xfrm>
          <a:prstGeom prst="rect">
            <a:avLst/>
          </a:prstGeom>
          <a:solidFill>
            <a:schemeClr val="folHlink"/>
          </a:solidFill>
          <a:ln w="19050">
            <a:solidFill>
              <a:schemeClr val="tx2"/>
            </a:solidFill>
            <a:miter lim="800000"/>
            <a:headEnd/>
            <a:tailEnd/>
          </a:ln>
        </p:spPr>
      </p:pic>
      <p:pic>
        <p:nvPicPr>
          <p:cNvPr id="41" name="Picture 37">
            <a:extLst>
              <a:ext uri="{FF2B5EF4-FFF2-40B4-BE49-F238E27FC236}">
                <a16:creationId xmlns:a16="http://schemas.microsoft.com/office/drawing/2014/main" xmlns="" id="{2F507F7B-CBCD-0C42-8FF5-8FB30E35CF55}"/>
              </a:ext>
            </a:extLst>
          </p:cNvPr>
          <p:cNvPicPr>
            <a:picLocks noChangeAspect="1" noChangeArrowheads="1"/>
          </p:cNvPicPr>
          <p:nvPr/>
        </p:nvPicPr>
        <p:blipFill>
          <a:blip r:embed="rId4"/>
          <a:srcRect/>
          <a:stretch>
            <a:fillRect/>
          </a:stretch>
        </p:blipFill>
        <p:spPr bwMode="auto">
          <a:xfrm>
            <a:off x="6705600" y="5308600"/>
            <a:ext cx="685800" cy="612775"/>
          </a:xfrm>
          <a:prstGeom prst="rect">
            <a:avLst/>
          </a:prstGeom>
          <a:solidFill>
            <a:schemeClr val="folHlink"/>
          </a:solidFill>
          <a:ln w="19050">
            <a:solidFill>
              <a:schemeClr val="tx2"/>
            </a:solidFill>
            <a:miter lim="800000"/>
            <a:headEnd/>
            <a:tailEnd/>
          </a:ln>
        </p:spPr>
      </p:pic>
      <p:pic>
        <p:nvPicPr>
          <p:cNvPr id="42" name="Picture 38">
            <a:extLst>
              <a:ext uri="{FF2B5EF4-FFF2-40B4-BE49-F238E27FC236}">
                <a16:creationId xmlns:a16="http://schemas.microsoft.com/office/drawing/2014/main" xmlns="" id="{3F5B4501-BC58-2B41-8980-E6AF078F7928}"/>
              </a:ext>
            </a:extLst>
          </p:cNvPr>
          <p:cNvPicPr>
            <a:picLocks noChangeAspect="1" noChangeArrowheads="1"/>
          </p:cNvPicPr>
          <p:nvPr/>
        </p:nvPicPr>
        <p:blipFill>
          <a:blip r:embed="rId5"/>
          <a:srcRect/>
          <a:stretch>
            <a:fillRect/>
          </a:stretch>
        </p:blipFill>
        <p:spPr bwMode="auto">
          <a:xfrm>
            <a:off x="5178425" y="5308600"/>
            <a:ext cx="685800" cy="663575"/>
          </a:xfrm>
          <a:prstGeom prst="rect">
            <a:avLst/>
          </a:prstGeom>
          <a:solidFill>
            <a:schemeClr val="folHlink"/>
          </a:solidFill>
          <a:ln w="19050">
            <a:solidFill>
              <a:schemeClr val="tx2"/>
            </a:solidFill>
            <a:miter lim="800000"/>
            <a:headEnd/>
            <a:tailEnd/>
          </a:ln>
        </p:spPr>
      </p:pic>
      <p:sp>
        <p:nvSpPr>
          <p:cNvPr id="43" name="Rectangle 39">
            <a:extLst>
              <a:ext uri="{FF2B5EF4-FFF2-40B4-BE49-F238E27FC236}">
                <a16:creationId xmlns:a16="http://schemas.microsoft.com/office/drawing/2014/main" xmlns="" id="{BA36E4DD-F1FC-C24D-B6D1-2DA60CC1633E}"/>
              </a:ext>
            </a:extLst>
          </p:cNvPr>
          <p:cNvSpPr>
            <a:spLocks noChangeArrowheads="1"/>
          </p:cNvSpPr>
          <p:nvPr/>
        </p:nvSpPr>
        <p:spPr bwMode="auto">
          <a:xfrm>
            <a:off x="80010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4" name="Rectangle 40">
            <a:extLst>
              <a:ext uri="{FF2B5EF4-FFF2-40B4-BE49-F238E27FC236}">
                <a16:creationId xmlns:a16="http://schemas.microsoft.com/office/drawing/2014/main" xmlns="" id="{9D0E3D1F-E6EE-ED4F-B382-8C17922DF54D}"/>
              </a:ext>
            </a:extLst>
          </p:cNvPr>
          <p:cNvSpPr>
            <a:spLocks noChangeArrowheads="1"/>
          </p:cNvSpPr>
          <p:nvPr/>
        </p:nvSpPr>
        <p:spPr bwMode="auto">
          <a:xfrm>
            <a:off x="990600" y="4572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5" name="Freeform 41">
            <a:extLst>
              <a:ext uri="{FF2B5EF4-FFF2-40B4-BE49-F238E27FC236}">
                <a16:creationId xmlns:a16="http://schemas.microsoft.com/office/drawing/2014/main" xmlns="" id="{40443490-953A-2241-9E82-A21A27C37961}"/>
              </a:ext>
            </a:extLst>
          </p:cNvPr>
          <p:cNvSpPr>
            <a:spLocks/>
          </p:cNvSpPr>
          <p:nvPr/>
        </p:nvSpPr>
        <p:spPr bwMode="auto">
          <a:xfrm>
            <a:off x="7239000" y="4572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46" name="Freeform 42">
            <a:extLst>
              <a:ext uri="{FF2B5EF4-FFF2-40B4-BE49-F238E27FC236}">
                <a16:creationId xmlns:a16="http://schemas.microsoft.com/office/drawing/2014/main" xmlns="" id="{22B97AE8-C11D-3D42-82C2-56554FD9A319}"/>
              </a:ext>
            </a:extLst>
          </p:cNvPr>
          <p:cNvSpPr>
            <a:spLocks/>
          </p:cNvSpPr>
          <p:nvPr/>
        </p:nvSpPr>
        <p:spPr bwMode="auto">
          <a:xfrm rot="10800000">
            <a:off x="7391400" y="4724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47" name="Freeform 43">
            <a:extLst>
              <a:ext uri="{FF2B5EF4-FFF2-40B4-BE49-F238E27FC236}">
                <a16:creationId xmlns:a16="http://schemas.microsoft.com/office/drawing/2014/main" xmlns="" id="{00439A34-3A05-7642-9EF9-439F3AFBA364}"/>
              </a:ext>
            </a:extLst>
          </p:cNvPr>
          <p:cNvSpPr>
            <a:spLocks/>
          </p:cNvSpPr>
          <p:nvPr/>
        </p:nvSpPr>
        <p:spPr bwMode="auto">
          <a:xfrm>
            <a:off x="1143000" y="4572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48" name="Freeform 44">
            <a:extLst>
              <a:ext uri="{FF2B5EF4-FFF2-40B4-BE49-F238E27FC236}">
                <a16:creationId xmlns:a16="http://schemas.microsoft.com/office/drawing/2014/main" xmlns="" id="{84C173D4-14A4-164C-A6DD-4EFEFCF6C782}"/>
              </a:ext>
            </a:extLst>
          </p:cNvPr>
          <p:cNvSpPr>
            <a:spLocks/>
          </p:cNvSpPr>
          <p:nvPr/>
        </p:nvSpPr>
        <p:spPr bwMode="auto">
          <a:xfrm rot="10800000">
            <a:off x="1295400" y="4724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49" name="Text Box 45">
            <a:extLst>
              <a:ext uri="{FF2B5EF4-FFF2-40B4-BE49-F238E27FC236}">
                <a16:creationId xmlns:a16="http://schemas.microsoft.com/office/drawing/2014/main" xmlns="" id="{4A3BCC67-03A7-A746-B102-06D2D585C4EF}"/>
              </a:ext>
            </a:extLst>
          </p:cNvPr>
          <p:cNvSpPr txBox="1">
            <a:spLocks noChangeArrowheads="1"/>
          </p:cNvSpPr>
          <p:nvPr/>
        </p:nvSpPr>
        <p:spPr bwMode="auto">
          <a:xfrm>
            <a:off x="7693025" y="4114800"/>
            <a:ext cx="838200" cy="396875"/>
          </a:xfrm>
          <a:prstGeom prst="rect">
            <a:avLst/>
          </a:prstGeom>
          <a:noFill/>
          <a:ln w="9525">
            <a:noFill/>
            <a:miter lim="800000"/>
            <a:headEnd/>
            <a:tailEnd/>
          </a:ln>
        </p:spPr>
        <p:txBody>
          <a:bodyPr wrap="none">
            <a:spAutoFit/>
          </a:bodyPr>
          <a:lstStyle/>
          <a:p>
            <a:pPr algn="ctr"/>
            <a:r>
              <a:rPr lang="en-US" sz="2000"/>
              <a:t>trailer</a:t>
            </a:r>
          </a:p>
        </p:txBody>
      </p:sp>
      <p:sp>
        <p:nvSpPr>
          <p:cNvPr id="50" name="Text Box 46">
            <a:extLst>
              <a:ext uri="{FF2B5EF4-FFF2-40B4-BE49-F238E27FC236}">
                <a16:creationId xmlns:a16="http://schemas.microsoft.com/office/drawing/2014/main" xmlns="" id="{A9FEEDDA-262C-6945-B869-7D35B11C559F}"/>
              </a:ext>
            </a:extLst>
          </p:cNvPr>
          <p:cNvSpPr txBox="1">
            <a:spLocks noChangeArrowheads="1"/>
          </p:cNvSpPr>
          <p:nvPr/>
        </p:nvSpPr>
        <p:spPr bwMode="auto">
          <a:xfrm>
            <a:off x="625475" y="4191000"/>
            <a:ext cx="957263" cy="396875"/>
          </a:xfrm>
          <a:prstGeom prst="rect">
            <a:avLst/>
          </a:prstGeom>
          <a:noFill/>
          <a:ln w="9525">
            <a:noFill/>
            <a:miter lim="800000"/>
            <a:headEnd/>
            <a:tailEnd/>
          </a:ln>
        </p:spPr>
        <p:txBody>
          <a:bodyPr wrap="none">
            <a:spAutoFit/>
          </a:bodyPr>
          <a:lstStyle/>
          <a:p>
            <a:pPr algn="ctr"/>
            <a:r>
              <a:rPr lang="en-US" sz="2000"/>
              <a:t>header</a:t>
            </a:r>
          </a:p>
        </p:txBody>
      </p:sp>
      <p:sp>
        <p:nvSpPr>
          <p:cNvPr id="51" name="Text Box 48">
            <a:extLst>
              <a:ext uri="{FF2B5EF4-FFF2-40B4-BE49-F238E27FC236}">
                <a16:creationId xmlns:a16="http://schemas.microsoft.com/office/drawing/2014/main" xmlns="" id="{2BF37FA9-843E-B146-ADD5-87A8613971C3}"/>
              </a:ext>
            </a:extLst>
          </p:cNvPr>
          <p:cNvSpPr txBox="1">
            <a:spLocks noChangeArrowheads="1"/>
          </p:cNvSpPr>
          <p:nvPr/>
        </p:nvSpPr>
        <p:spPr bwMode="auto">
          <a:xfrm>
            <a:off x="5611813" y="4175125"/>
            <a:ext cx="1931987" cy="396875"/>
          </a:xfrm>
          <a:prstGeom prst="rect">
            <a:avLst/>
          </a:prstGeom>
          <a:noFill/>
          <a:ln w="9525">
            <a:noFill/>
            <a:miter lim="800000"/>
            <a:headEnd/>
            <a:tailEnd/>
          </a:ln>
        </p:spPr>
        <p:txBody>
          <a:bodyPr wrap="none">
            <a:spAutoFit/>
          </a:bodyPr>
          <a:lstStyle/>
          <a:p>
            <a:pPr algn="ctr"/>
            <a:r>
              <a:rPr lang="en-US" sz="2000"/>
              <a:t>nodes/positions</a:t>
            </a:r>
          </a:p>
        </p:txBody>
      </p:sp>
      <p:sp>
        <p:nvSpPr>
          <p:cNvPr id="52" name="Text Box 50">
            <a:extLst>
              <a:ext uri="{FF2B5EF4-FFF2-40B4-BE49-F238E27FC236}">
                <a16:creationId xmlns:a16="http://schemas.microsoft.com/office/drawing/2014/main" xmlns="" id="{62761A80-0060-F442-9514-0F6AB5682F31}"/>
              </a:ext>
            </a:extLst>
          </p:cNvPr>
          <p:cNvSpPr txBox="1">
            <a:spLocks noChangeArrowheads="1"/>
          </p:cNvSpPr>
          <p:nvPr/>
        </p:nvSpPr>
        <p:spPr bwMode="auto">
          <a:xfrm>
            <a:off x="6348413" y="5943600"/>
            <a:ext cx="1195387" cy="396875"/>
          </a:xfrm>
          <a:prstGeom prst="rect">
            <a:avLst/>
          </a:prstGeom>
          <a:noFill/>
          <a:ln w="9525">
            <a:noFill/>
            <a:miter lim="800000"/>
            <a:headEnd/>
            <a:tailEnd/>
          </a:ln>
        </p:spPr>
        <p:txBody>
          <a:bodyPr wrap="none">
            <a:spAutoFit/>
          </a:bodyPr>
          <a:lstStyle/>
          <a:p>
            <a:pPr algn="ctr"/>
            <a:r>
              <a:rPr lang="en-US" sz="2000">
                <a:solidFill>
                  <a:schemeClr val="tx2"/>
                </a:solidFill>
              </a:rPr>
              <a:t>elements</a:t>
            </a:r>
          </a:p>
        </p:txBody>
      </p:sp>
      <p:sp>
        <p:nvSpPr>
          <p:cNvPr id="53" name="Text Box 51">
            <a:extLst>
              <a:ext uri="{FF2B5EF4-FFF2-40B4-BE49-F238E27FC236}">
                <a16:creationId xmlns:a16="http://schemas.microsoft.com/office/drawing/2014/main" xmlns="" id="{34B98D59-3F65-0246-9848-D74981A39BAE}"/>
              </a:ext>
            </a:extLst>
          </p:cNvPr>
          <p:cNvSpPr txBox="1">
            <a:spLocks noChangeArrowheads="1"/>
          </p:cNvSpPr>
          <p:nvPr/>
        </p:nvSpPr>
        <p:spPr bwMode="auto">
          <a:xfrm>
            <a:off x="7924800" y="3048000"/>
            <a:ext cx="736600" cy="396875"/>
          </a:xfrm>
          <a:prstGeom prst="rect">
            <a:avLst/>
          </a:prstGeom>
          <a:noFill/>
          <a:ln w="9525">
            <a:noFill/>
            <a:miter lim="800000"/>
            <a:headEnd/>
            <a:tailEnd/>
          </a:ln>
        </p:spPr>
        <p:txBody>
          <a:bodyPr wrap="none">
            <a:spAutoFit/>
          </a:bodyPr>
          <a:lstStyle/>
          <a:p>
            <a:pPr algn="ctr"/>
            <a:r>
              <a:rPr lang="en-US" sz="2000"/>
              <a:t>node</a:t>
            </a:r>
          </a:p>
        </p:txBody>
      </p:sp>
      <p:sp>
        <p:nvSpPr>
          <p:cNvPr id="54" name="AutoShape 52">
            <a:extLst>
              <a:ext uri="{FF2B5EF4-FFF2-40B4-BE49-F238E27FC236}">
                <a16:creationId xmlns:a16="http://schemas.microsoft.com/office/drawing/2014/main" xmlns="" id="{D1FD1DA4-5100-C74A-93F8-C913503E349E}"/>
              </a:ext>
            </a:extLst>
          </p:cNvPr>
          <p:cNvSpPr>
            <a:spLocks noChangeArrowheads="1"/>
          </p:cNvSpPr>
          <p:nvPr/>
        </p:nvSpPr>
        <p:spPr bwMode="auto">
          <a:xfrm>
            <a:off x="5486400" y="1600200"/>
            <a:ext cx="3200400" cy="1905000"/>
          </a:xfrm>
          <a:prstGeom prst="roundRect">
            <a:avLst>
              <a:gd name="adj" fmla="val 16667"/>
            </a:avLst>
          </a:prstGeom>
          <a:noFill/>
          <a:ln w="9525">
            <a:solidFill>
              <a:schemeClr val="tx1"/>
            </a:solidFill>
            <a:prstDash val="lgDash"/>
            <a:round/>
            <a:headEnd/>
            <a:tailEnd/>
          </a:ln>
        </p:spPr>
        <p:txBody>
          <a:bodyPr wrap="none" anchor="ctr"/>
          <a:lstStyle/>
          <a:p>
            <a:endParaRPr lang="en-US"/>
          </a:p>
        </p:txBody>
      </p:sp>
    </p:spTree>
    <p:extLst>
      <p:ext uri="{BB962C8B-B14F-4D97-AF65-F5344CB8AC3E}">
        <p14:creationId xmlns:p14="http://schemas.microsoft.com/office/powerpoint/2010/main" xmlns="" val="2793988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Insertion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37</a:t>
            </a:fld>
            <a:endParaRPr lang="en-US" dirty="0"/>
          </a:p>
        </p:txBody>
      </p:sp>
      <p:sp>
        <p:nvSpPr>
          <p:cNvPr id="6" name="AutoShape 2">
            <a:extLst>
              <a:ext uri="{FF2B5EF4-FFF2-40B4-BE49-F238E27FC236}">
                <a16:creationId xmlns:a16="http://schemas.microsoft.com/office/drawing/2014/main" xmlns="" id="{6B62E036-34DD-0B42-977F-AA03AC12EBAD}"/>
              </a:ext>
            </a:extLst>
          </p:cNvPr>
          <p:cNvSpPr>
            <a:spLocks noChangeArrowheads="1"/>
          </p:cNvSpPr>
          <p:nvPr/>
        </p:nvSpPr>
        <p:spPr bwMode="auto">
          <a:xfrm>
            <a:off x="4800600" y="4038600"/>
            <a:ext cx="1752600" cy="990600"/>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p>
            <a:endParaRPr lang="en-US"/>
          </a:p>
        </p:txBody>
      </p:sp>
      <p:sp>
        <p:nvSpPr>
          <p:cNvPr id="7" name="Rectangle 4" descr="Rectangle: Click to edit Master text styles&#10;Second level&#10;Third level&#10;Fourth level&#10;Fifth level">
            <a:extLst>
              <a:ext uri="{FF2B5EF4-FFF2-40B4-BE49-F238E27FC236}">
                <a16:creationId xmlns:a16="http://schemas.microsoft.com/office/drawing/2014/main" xmlns="" id="{762D756F-A8D7-F646-A7E3-3BA6552004E9}"/>
              </a:ext>
            </a:extLst>
          </p:cNvPr>
          <p:cNvSpPr txBox="1">
            <a:spLocks noChangeArrowheads="1"/>
          </p:cNvSpPr>
          <p:nvPr/>
        </p:nvSpPr>
        <p:spPr>
          <a:xfrm>
            <a:off x="495300" y="1454944"/>
            <a:ext cx="7848600" cy="609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We visualize operation </a:t>
            </a:r>
            <a:r>
              <a:rPr lang="en-US" sz="2000" dirty="0">
                <a:solidFill>
                  <a:schemeClr val="tx2"/>
                </a:solidFill>
                <a:latin typeface="Times New Roman" panose="02020603050405020304" pitchFamily="18" charset="0"/>
                <a:cs typeface="Times New Roman" panose="02020603050405020304" pitchFamily="18" charset="0"/>
              </a:rPr>
              <a:t>insertAfter</a:t>
            </a:r>
            <a:r>
              <a:rPr lang="en-US" sz="2000" dirty="0">
                <a:latin typeface="Times New Roman" panose="02020603050405020304" pitchFamily="18" charset="0"/>
                <a:cs typeface="Times New Roman" panose="02020603050405020304" pitchFamily="18" charset="0"/>
              </a:rPr>
              <a:t>(p, X ) : </a:t>
            </a:r>
          </a:p>
        </p:txBody>
      </p:sp>
      <p:sp>
        <p:nvSpPr>
          <p:cNvPr id="8" name="Rectangle 5">
            <a:extLst>
              <a:ext uri="{FF2B5EF4-FFF2-40B4-BE49-F238E27FC236}">
                <a16:creationId xmlns:a16="http://schemas.microsoft.com/office/drawing/2014/main" xmlns="" id="{2E12A76F-AC86-0744-89B7-87C969E68A37}"/>
              </a:ext>
            </a:extLst>
          </p:cNvPr>
          <p:cNvSpPr>
            <a:spLocks noChangeArrowheads="1"/>
          </p:cNvSpPr>
          <p:nvPr/>
        </p:nvSpPr>
        <p:spPr bwMode="auto">
          <a:xfrm>
            <a:off x="21336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 name="Rectangle 6">
            <a:extLst>
              <a:ext uri="{FF2B5EF4-FFF2-40B4-BE49-F238E27FC236}">
                <a16:creationId xmlns:a16="http://schemas.microsoft.com/office/drawing/2014/main" xmlns="" id="{0DD4C822-C0D5-F84E-B612-2008F8786631}"/>
              </a:ext>
            </a:extLst>
          </p:cNvPr>
          <p:cNvSpPr>
            <a:spLocks noChangeArrowheads="1"/>
          </p:cNvSpPr>
          <p:nvPr/>
        </p:nvSpPr>
        <p:spPr bwMode="auto">
          <a:xfrm>
            <a:off x="24384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 name="Rectangle 7">
            <a:extLst>
              <a:ext uri="{FF2B5EF4-FFF2-40B4-BE49-F238E27FC236}">
                <a16:creationId xmlns:a16="http://schemas.microsoft.com/office/drawing/2014/main" xmlns="" id="{7AD1D201-5FE2-D343-B850-54112D8948BF}"/>
              </a:ext>
            </a:extLst>
          </p:cNvPr>
          <p:cNvSpPr>
            <a:spLocks noChangeArrowheads="1"/>
          </p:cNvSpPr>
          <p:nvPr/>
        </p:nvSpPr>
        <p:spPr bwMode="auto">
          <a:xfrm>
            <a:off x="27432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 name="Freeform 8">
            <a:extLst>
              <a:ext uri="{FF2B5EF4-FFF2-40B4-BE49-F238E27FC236}">
                <a16:creationId xmlns:a16="http://schemas.microsoft.com/office/drawing/2014/main" xmlns="" id="{3506C433-6AFF-FB44-9E5C-EDBD37CE9564}"/>
              </a:ext>
            </a:extLst>
          </p:cNvPr>
          <p:cNvSpPr>
            <a:spLocks/>
          </p:cNvSpPr>
          <p:nvPr/>
        </p:nvSpPr>
        <p:spPr bwMode="auto">
          <a:xfrm>
            <a:off x="2895600" y="5500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 name="Rectangle 9">
            <a:extLst>
              <a:ext uri="{FF2B5EF4-FFF2-40B4-BE49-F238E27FC236}">
                <a16:creationId xmlns:a16="http://schemas.microsoft.com/office/drawing/2014/main" xmlns="" id="{412EF81B-64E0-CF42-8358-0E20F028AE18}"/>
              </a:ext>
            </a:extLst>
          </p:cNvPr>
          <p:cNvSpPr>
            <a:spLocks noChangeArrowheads="1"/>
          </p:cNvSpPr>
          <p:nvPr/>
        </p:nvSpPr>
        <p:spPr bwMode="auto">
          <a:xfrm>
            <a:off x="36576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 name="Rectangle 10">
            <a:extLst>
              <a:ext uri="{FF2B5EF4-FFF2-40B4-BE49-F238E27FC236}">
                <a16:creationId xmlns:a16="http://schemas.microsoft.com/office/drawing/2014/main" xmlns="" id="{77CC1DD4-99D4-CA49-98EA-E4B053F887F6}"/>
              </a:ext>
            </a:extLst>
          </p:cNvPr>
          <p:cNvSpPr>
            <a:spLocks noChangeArrowheads="1"/>
          </p:cNvSpPr>
          <p:nvPr/>
        </p:nvSpPr>
        <p:spPr bwMode="auto">
          <a:xfrm>
            <a:off x="39624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 name="Rectangle 11">
            <a:extLst>
              <a:ext uri="{FF2B5EF4-FFF2-40B4-BE49-F238E27FC236}">
                <a16:creationId xmlns:a16="http://schemas.microsoft.com/office/drawing/2014/main" xmlns="" id="{6E9BAC21-53D9-FB49-A9AF-5113D2D71884}"/>
              </a:ext>
            </a:extLst>
          </p:cNvPr>
          <p:cNvSpPr>
            <a:spLocks noChangeArrowheads="1"/>
          </p:cNvSpPr>
          <p:nvPr/>
        </p:nvSpPr>
        <p:spPr bwMode="auto">
          <a:xfrm>
            <a:off x="42672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 name="Freeform 12">
            <a:extLst>
              <a:ext uri="{FF2B5EF4-FFF2-40B4-BE49-F238E27FC236}">
                <a16:creationId xmlns:a16="http://schemas.microsoft.com/office/drawing/2014/main" xmlns="" id="{6CA0C6F7-EAAC-D443-B254-9BA05C48F7CB}"/>
              </a:ext>
            </a:extLst>
          </p:cNvPr>
          <p:cNvSpPr>
            <a:spLocks/>
          </p:cNvSpPr>
          <p:nvPr/>
        </p:nvSpPr>
        <p:spPr bwMode="auto">
          <a:xfrm>
            <a:off x="4419600" y="5500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6" name="Rectangle 13">
            <a:extLst>
              <a:ext uri="{FF2B5EF4-FFF2-40B4-BE49-F238E27FC236}">
                <a16:creationId xmlns:a16="http://schemas.microsoft.com/office/drawing/2014/main" xmlns="" id="{A093E1F1-86AC-9043-A965-2A186BFE9A6A}"/>
              </a:ext>
            </a:extLst>
          </p:cNvPr>
          <p:cNvSpPr>
            <a:spLocks noChangeArrowheads="1"/>
          </p:cNvSpPr>
          <p:nvPr/>
        </p:nvSpPr>
        <p:spPr bwMode="auto">
          <a:xfrm>
            <a:off x="51816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 name="Rectangle 14">
            <a:extLst>
              <a:ext uri="{FF2B5EF4-FFF2-40B4-BE49-F238E27FC236}">
                <a16:creationId xmlns:a16="http://schemas.microsoft.com/office/drawing/2014/main" xmlns="" id="{6B4DA346-D6E6-0F40-B840-759E25D4E26E}"/>
              </a:ext>
            </a:extLst>
          </p:cNvPr>
          <p:cNvSpPr>
            <a:spLocks noChangeArrowheads="1"/>
          </p:cNvSpPr>
          <p:nvPr/>
        </p:nvSpPr>
        <p:spPr bwMode="auto">
          <a:xfrm>
            <a:off x="54864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 name="Rectangle 15">
            <a:extLst>
              <a:ext uri="{FF2B5EF4-FFF2-40B4-BE49-F238E27FC236}">
                <a16:creationId xmlns:a16="http://schemas.microsoft.com/office/drawing/2014/main" xmlns="" id="{F61223F7-60FD-EC41-BBBC-E0BB66F1325C}"/>
              </a:ext>
            </a:extLst>
          </p:cNvPr>
          <p:cNvSpPr>
            <a:spLocks noChangeArrowheads="1"/>
          </p:cNvSpPr>
          <p:nvPr/>
        </p:nvSpPr>
        <p:spPr bwMode="auto">
          <a:xfrm>
            <a:off x="57912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9" name="Freeform 16">
            <a:extLst>
              <a:ext uri="{FF2B5EF4-FFF2-40B4-BE49-F238E27FC236}">
                <a16:creationId xmlns:a16="http://schemas.microsoft.com/office/drawing/2014/main" xmlns="" id="{F5142E6E-702D-324E-9A85-3CB76FE8F824}"/>
              </a:ext>
            </a:extLst>
          </p:cNvPr>
          <p:cNvSpPr>
            <a:spLocks/>
          </p:cNvSpPr>
          <p:nvPr/>
        </p:nvSpPr>
        <p:spPr bwMode="auto">
          <a:xfrm>
            <a:off x="5943600" y="5500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0" name="Rectangle 17">
            <a:extLst>
              <a:ext uri="{FF2B5EF4-FFF2-40B4-BE49-F238E27FC236}">
                <a16:creationId xmlns:a16="http://schemas.microsoft.com/office/drawing/2014/main" xmlns="" id="{542C06C6-90CA-FB48-970C-A6DFB2B5F10C}"/>
              </a:ext>
            </a:extLst>
          </p:cNvPr>
          <p:cNvSpPr>
            <a:spLocks noChangeArrowheads="1"/>
          </p:cNvSpPr>
          <p:nvPr/>
        </p:nvSpPr>
        <p:spPr bwMode="auto">
          <a:xfrm>
            <a:off x="67056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1" name="Rectangle 18">
            <a:extLst>
              <a:ext uri="{FF2B5EF4-FFF2-40B4-BE49-F238E27FC236}">
                <a16:creationId xmlns:a16="http://schemas.microsoft.com/office/drawing/2014/main" xmlns="" id="{4B14BA50-1E5A-2B4A-A3E2-B5432BA48A9C}"/>
              </a:ext>
            </a:extLst>
          </p:cNvPr>
          <p:cNvSpPr>
            <a:spLocks noChangeArrowheads="1"/>
          </p:cNvSpPr>
          <p:nvPr/>
        </p:nvSpPr>
        <p:spPr bwMode="auto">
          <a:xfrm>
            <a:off x="70104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 name="Rectangle 19">
            <a:extLst>
              <a:ext uri="{FF2B5EF4-FFF2-40B4-BE49-F238E27FC236}">
                <a16:creationId xmlns:a16="http://schemas.microsoft.com/office/drawing/2014/main" xmlns="" id="{7B868ABB-2A66-7B45-985F-B086B40DC103}"/>
              </a:ext>
            </a:extLst>
          </p:cNvPr>
          <p:cNvSpPr>
            <a:spLocks noChangeArrowheads="1"/>
          </p:cNvSpPr>
          <p:nvPr/>
        </p:nvSpPr>
        <p:spPr bwMode="auto">
          <a:xfrm>
            <a:off x="73152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 name="Freeform 20">
            <a:extLst>
              <a:ext uri="{FF2B5EF4-FFF2-40B4-BE49-F238E27FC236}">
                <a16:creationId xmlns:a16="http://schemas.microsoft.com/office/drawing/2014/main" xmlns="" id="{9B1B0066-9E11-4F49-9240-364A4B6A691B}"/>
              </a:ext>
            </a:extLst>
          </p:cNvPr>
          <p:cNvSpPr>
            <a:spLocks/>
          </p:cNvSpPr>
          <p:nvPr/>
        </p:nvSpPr>
        <p:spPr bwMode="auto">
          <a:xfrm rot="10800000">
            <a:off x="3048000" y="56530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4" name="Freeform 21">
            <a:extLst>
              <a:ext uri="{FF2B5EF4-FFF2-40B4-BE49-F238E27FC236}">
                <a16:creationId xmlns:a16="http://schemas.microsoft.com/office/drawing/2014/main" xmlns="" id="{A09BC382-6B04-1343-991F-BEE59EDF0BF6}"/>
              </a:ext>
            </a:extLst>
          </p:cNvPr>
          <p:cNvSpPr>
            <a:spLocks/>
          </p:cNvSpPr>
          <p:nvPr/>
        </p:nvSpPr>
        <p:spPr bwMode="auto">
          <a:xfrm rot="10800000">
            <a:off x="4572000" y="56388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5" name="Freeform 22">
            <a:extLst>
              <a:ext uri="{FF2B5EF4-FFF2-40B4-BE49-F238E27FC236}">
                <a16:creationId xmlns:a16="http://schemas.microsoft.com/office/drawing/2014/main" xmlns="" id="{539E759B-B09B-4944-AF4E-C3253980FB36}"/>
              </a:ext>
            </a:extLst>
          </p:cNvPr>
          <p:cNvSpPr>
            <a:spLocks/>
          </p:cNvSpPr>
          <p:nvPr/>
        </p:nvSpPr>
        <p:spPr bwMode="auto">
          <a:xfrm rot="10800000">
            <a:off x="6096000" y="56530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6" name="Freeform 23">
            <a:extLst>
              <a:ext uri="{FF2B5EF4-FFF2-40B4-BE49-F238E27FC236}">
                <a16:creationId xmlns:a16="http://schemas.microsoft.com/office/drawing/2014/main" xmlns="" id="{4E1AF5F8-2671-954C-9443-EF4EDF67F1DB}"/>
              </a:ext>
            </a:extLst>
          </p:cNvPr>
          <p:cNvSpPr>
            <a:spLocks/>
          </p:cNvSpPr>
          <p:nvPr/>
        </p:nvSpPr>
        <p:spPr bwMode="auto">
          <a:xfrm>
            <a:off x="2517775" y="56388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7" name="Freeform 24">
            <a:extLst>
              <a:ext uri="{FF2B5EF4-FFF2-40B4-BE49-F238E27FC236}">
                <a16:creationId xmlns:a16="http://schemas.microsoft.com/office/drawing/2014/main" xmlns="" id="{8416259F-91DE-D34F-8A42-7B756BC067A8}"/>
              </a:ext>
            </a:extLst>
          </p:cNvPr>
          <p:cNvSpPr>
            <a:spLocks/>
          </p:cNvSpPr>
          <p:nvPr/>
        </p:nvSpPr>
        <p:spPr bwMode="auto">
          <a:xfrm>
            <a:off x="4038600" y="56388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8" name="Freeform 25">
            <a:extLst>
              <a:ext uri="{FF2B5EF4-FFF2-40B4-BE49-F238E27FC236}">
                <a16:creationId xmlns:a16="http://schemas.microsoft.com/office/drawing/2014/main" xmlns="" id="{3408F747-8778-544E-8AEB-D0FC2CFE82A8}"/>
              </a:ext>
            </a:extLst>
          </p:cNvPr>
          <p:cNvSpPr>
            <a:spLocks/>
          </p:cNvSpPr>
          <p:nvPr/>
        </p:nvSpPr>
        <p:spPr bwMode="auto">
          <a:xfrm>
            <a:off x="5559425" y="56388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9" name="Freeform 26">
            <a:extLst>
              <a:ext uri="{FF2B5EF4-FFF2-40B4-BE49-F238E27FC236}">
                <a16:creationId xmlns:a16="http://schemas.microsoft.com/office/drawing/2014/main" xmlns="" id="{9A4E95F0-44E9-3741-B155-4C31FFB7593E}"/>
              </a:ext>
            </a:extLst>
          </p:cNvPr>
          <p:cNvSpPr>
            <a:spLocks/>
          </p:cNvSpPr>
          <p:nvPr/>
        </p:nvSpPr>
        <p:spPr bwMode="auto">
          <a:xfrm>
            <a:off x="7080250" y="56388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0" name="Rectangle 27">
            <a:extLst>
              <a:ext uri="{FF2B5EF4-FFF2-40B4-BE49-F238E27FC236}">
                <a16:creationId xmlns:a16="http://schemas.microsoft.com/office/drawing/2014/main" xmlns="" id="{51AF2117-5097-9945-B250-CE09A5F6CA81}"/>
              </a:ext>
            </a:extLst>
          </p:cNvPr>
          <p:cNvSpPr>
            <a:spLocks noChangeArrowheads="1"/>
          </p:cNvSpPr>
          <p:nvPr/>
        </p:nvSpPr>
        <p:spPr bwMode="auto">
          <a:xfrm>
            <a:off x="82296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1" name="Rectangle 28">
            <a:extLst>
              <a:ext uri="{FF2B5EF4-FFF2-40B4-BE49-F238E27FC236}">
                <a16:creationId xmlns:a16="http://schemas.microsoft.com/office/drawing/2014/main" xmlns="" id="{49E41C95-9744-024A-A24A-7454D5CDA04A}"/>
              </a:ext>
            </a:extLst>
          </p:cNvPr>
          <p:cNvSpPr>
            <a:spLocks noChangeArrowheads="1"/>
          </p:cNvSpPr>
          <p:nvPr/>
        </p:nvSpPr>
        <p:spPr bwMode="auto">
          <a:xfrm>
            <a:off x="12192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2" name="Freeform 29">
            <a:extLst>
              <a:ext uri="{FF2B5EF4-FFF2-40B4-BE49-F238E27FC236}">
                <a16:creationId xmlns:a16="http://schemas.microsoft.com/office/drawing/2014/main" xmlns="" id="{99FC02CB-9DDE-C64D-AAF3-C8A593628667}"/>
              </a:ext>
            </a:extLst>
          </p:cNvPr>
          <p:cNvSpPr>
            <a:spLocks/>
          </p:cNvSpPr>
          <p:nvPr/>
        </p:nvSpPr>
        <p:spPr bwMode="auto">
          <a:xfrm>
            <a:off x="7467600" y="5486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3" name="Freeform 30">
            <a:extLst>
              <a:ext uri="{FF2B5EF4-FFF2-40B4-BE49-F238E27FC236}">
                <a16:creationId xmlns:a16="http://schemas.microsoft.com/office/drawing/2014/main" xmlns="" id="{3D53A22D-D7F3-D04A-9389-BBD4CAE5C08B}"/>
              </a:ext>
            </a:extLst>
          </p:cNvPr>
          <p:cNvSpPr>
            <a:spLocks/>
          </p:cNvSpPr>
          <p:nvPr/>
        </p:nvSpPr>
        <p:spPr bwMode="auto">
          <a:xfrm rot="10800000">
            <a:off x="7620000" y="56388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4" name="Freeform 31">
            <a:extLst>
              <a:ext uri="{FF2B5EF4-FFF2-40B4-BE49-F238E27FC236}">
                <a16:creationId xmlns:a16="http://schemas.microsoft.com/office/drawing/2014/main" xmlns="" id="{003932CE-6C8A-6F44-8C0F-259312DBBA3C}"/>
              </a:ext>
            </a:extLst>
          </p:cNvPr>
          <p:cNvSpPr>
            <a:spLocks/>
          </p:cNvSpPr>
          <p:nvPr/>
        </p:nvSpPr>
        <p:spPr bwMode="auto">
          <a:xfrm>
            <a:off x="1371600" y="5486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5" name="Freeform 32">
            <a:extLst>
              <a:ext uri="{FF2B5EF4-FFF2-40B4-BE49-F238E27FC236}">
                <a16:creationId xmlns:a16="http://schemas.microsoft.com/office/drawing/2014/main" xmlns="" id="{41E976C5-734B-1946-9D39-A3A509284088}"/>
              </a:ext>
            </a:extLst>
          </p:cNvPr>
          <p:cNvSpPr>
            <a:spLocks/>
          </p:cNvSpPr>
          <p:nvPr/>
        </p:nvSpPr>
        <p:spPr bwMode="auto">
          <a:xfrm rot="10800000">
            <a:off x="1524000" y="56388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6" name="Text Box 33">
            <a:extLst>
              <a:ext uri="{FF2B5EF4-FFF2-40B4-BE49-F238E27FC236}">
                <a16:creationId xmlns:a16="http://schemas.microsoft.com/office/drawing/2014/main" xmlns="" id="{DC9587A9-8E75-724F-8A72-92DB5C24CEAD}"/>
              </a:ext>
            </a:extLst>
          </p:cNvPr>
          <p:cNvSpPr txBox="1">
            <a:spLocks noChangeArrowheads="1"/>
          </p:cNvSpPr>
          <p:nvPr/>
        </p:nvSpPr>
        <p:spPr bwMode="auto">
          <a:xfrm>
            <a:off x="2667000" y="5867400"/>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37" name="Text Box 34">
            <a:extLst>
              <a:ext uri="{FF2B5EF4-FFF2-40B4-BE49-F238E27FC236}">
                <a16:creationId xmlns:a16="http://schemas.microsoft.com/office/drawing/2014/main" xmlns="" id="{2A012066-E153-144B-A2FA-A262DD6FCBB7}"/>
              </a:ext>
            </a:extLst>
          </p:cNvPr>
          <p:cNvSpPr txBox="1">
            <a:spLocks noChangeArrowheads="1"/>
          </p:cNvSpPr>
          <p:nvPr/>
        </p:nvSpPr>
        <p:spPr bwMode="auto">
          <a:xfrm>
            <a:off x="4191000" y="5867400"/>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38" name="Text Box 35">
            <a:extLst>
              <a:ext uri="{FF2B5EF4-FFF2-40B4-BE49-F238E27FC236}">
                <a16:creationId xmlns:a16="http://schemas.microsoft.com/office/drawing/2014/main" xmlns="" id="{7D19A222-8D50-254F-822D-E06E97C98FD4}"/>
              </a:ext>
            </a:extLst>
          </p:cNvPr>
          <p:cNvSpPr txBox="1">
            <a:spLocks noChangeArrowheads="1"/>
          </p:cNvSpPr>
          <p:nvPr/>
        </p:nvSpPr>
        <p:spPr bwMode="auto">
          <a:xfrm>
            <a:off x="5715000" y="5867400"/>
            <a:ext cx="366713" cy="457200"/>
          </a:xfrm>
          <a:prstGeom prst="rect">
            <a:avLst/>
          </a:prstGeom>
          <a:noFill/>
          <a:ln w="9525">
            <a:noFill/>
            <a:miter lim="800000"/>
            <a:headEnd/>
            <a:tailEnd/>
          </a:ln>
        </p:spPr>
        <p:txBody>
          <a:bodyPr>
            <a:spAutoFit/>
          </a:bodyPr>
          <a:lstStyle/>
          <a:p>
            <a:pPr algn="ctr"/>
            <a:r>
              <a:rPr lang="en-US">
                <a:solidFill>
                  <a:schemeClr val="tx2"/>
                </a:solidFill>
              </a:rPr>
              <a:t>X</a:t>
            </a:r>
          </a:p>
        </p:txBody>
      </p:sp>
      <p:sp>
        <p:nvSpPr>
          <p:cNvPr id="39" name="Text Box 36">
            <a:extLst>
              <a:ext uri="{FF2B5EF4-FFF2-40B4-BE49-F238E27FC236}">
                <a16:creationId xmlns:a16="http://schemas.microsoft.com/office/drawing/2014/main" xmlns="" id="{9108229A-2ACA-B14C-AB51-7D3D5B6351F7}"/>
              </a:ext>
            </a:extLst>
          </p:cNvPr>
          <p:cNvSpPr txBox="1">
            <a:spLocks noChangeArrowheads="1"/>
          </p:cNvSpPr>
          <p:nvPr/>
        </p:nvSpPr>
        <p:spPr bwMode="auto">
          <a:xfrm>
            <a:off x="7239000" y="5867400"/>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40" name="Rectangle 37">
            <a:extLst>
              <a:ext uri="{FF2B5EF4-FFF2-40B4-BE49-F238E27FC236}">
                <a16:creationId xmlns:a16="http://schemas.microsoft.com/office/drawing/2014/main" xmlns="" id="{9C774275-6CE3-9543-9A0B-590393AE4162}"/>
              </a:ext>
            </a:extLst>
          </p:cNvPr>
          <p:cNvSpPr>
            <a:spLocks noChangeArrowheads="1"/>
          </p:cNvSpPr>
          <p:nvPr/>
        </p:nvSpPr>
        <p:spPr bwMode="auto">
          <a:xfrm>
            <a:off x="21336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1" name="Rectangle 38">
            <a:extLst>
              <a:ext uri="{FF2B5EF4-FFF2-40B4-BE49-F238E27FC236}">
                <a16:creationId xmlns:a16="http://schemas.microsoft.com/office/drawing/2014/main" xmlns="" id="{9CDE2B70-D0DA-CA4B-88B5-61321276E611}"/>
              </a:ext>
            </a:extLst>
          </p:cNvPr>
          <p:cNvSpPr>
            <a:spLocks noChangeArrowheads="1"/>
          </p:cNvSpPr>
          <p:nvPr/>
        </p:nvSpPr>
        <p:spPr bwMode="auto">
          <a:xfrm>
            <a:off x="24384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2" name="Rectangle 39">
            <a:extLst>
              <a:ext uri="{FF2B5EF4-FFF2-40B4-BE49-F238E27FC236}">
                <a16:creationId xmlns:a16="http://schemas.microsoft.com/office/drawing/2014/main" xmlns="" id="{62E98B7F-69E4-DC4C-8C79-3F9173AEDB09}"/>
              </a:ext>
            </a:extLst>
          </p:cNvPr>
          <p:cNvSpPr>
            <a:spLocks noChangeArrowheads="1"/>
          </p:cNvSpPr>
          <p:nvPr/>
        </p:nvSpPr>
        <p:spPr bwMode="auto">
          <a:xfrm>
            <a:off x="27432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3" name="Freeform 40">
            <a:extLst>
              <a:ext uri="{FF2B5EF4-FFF2-40B4-BE49-F238E27FC236}">
                <a16:creationId xmlns:a16="http://schemas.microsoft.com/office/drawing/2014/main" xmlns="" id="{C0FE3756-C4C5-0143-8600-D889DE875385}"/>
              </a:ext>
            </a:extLst>
          </p:cNvPr>
          <p:cNvSpPr>
            <a:spLocks/>
          </p:cNvSpPr>
          <p:nvPr/>
        </p:nvSpPr>
        <p:spPr bwMode="auto">
          <a:xfrm>
            <a:off x="2895600" y="2300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44" name="Rectangle 41">
            <a:extLst>
              <a:ext uri="{FF2B5EF4-FFF2-40B4-BE49-F238E27FC236}">
                <a16:creationId xmlns:a16="http://schemas.microsoft.com/office/drawing/2014/main" xmlns="" id="{9ACC1F30-392A-4841-B8DA-5663610EC51A}"/>
              </a:ext>
            </a:extLst>
          </p:cNvPr>
          <p:cNvSpPr>
            <a:spLocks noChangeArrowheads="1"/>
          </p:cNvSpPr>
          <p:nvPr/>
        </p:nvSpPr>
        <p:spPr bwMode="auto">
          <a:xfrm>
            <a:off x="36576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5" name="Rectangle 42">
            <a:extLst>
              <a:ext uri="{FF2B5EF4-FFF2-40B4-BE49-F238E27FC236}">
                <a16:creationId xmlns:a16="http://schemas.microsoft.com/office/drawing/2014/main" xmlns="" id="{A12ADE45-5C11-BF46-A986-0F0755B01BB5}"/>
              </a:ext>
            </a:extLst>
          </p:cNvPr>
          <p:cNvSpPr>
            <a:spLocks noChangeArrowheads="1"/>
          </p:cNvSpPr>
          <p:nvPr/>
        </p:nvSpPr>
        <p:spPr bwMode="auto">
          <a:xfrm>
            <a:off x="39624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6" name="Rectangle 43">
            <a:extLst>
              <a:ext uri="{FF2B5EF4-FFF2-40B4-BE49-F238E27FC236}">
                <a16:creationId xmlns:a16="http://schemas.microsoft.com/office/drawing/2014/main" xmlns="" id="{70926B90-183A-9F40-A7EB-8A19AC3B440A}"/>
              </a:ext>
            </a:extLst>
          </p:cNvPr>
          <p:cNvSpPr>
            <a:spLocks noChangeArrowheads="1"/>
          </p:cNvSpPr>
          <p:nvPr/>
        </p:nvSpPr>
        <p:spPr bwMode="auto">
          <a:xfrm>
            <a:off x="42672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7" name="Freeform 44">
            <a:extLst>
              <a:ext uri="{FF2B5EF4-FFF2-40B4-BE49-F238E27FC236}">
                <a16:creationId xmlns:a16="http://schemas.microsoft.com/office/drawing/2014/main" xmlns="" id="{37739220-BFC6-C841-BE27-DA583BA4C333}"/>
              </a:ext>
            </a:extLst>
          </p:cNvPr>
          <p:cNvSpPr>
            <a:spLocks/>
          </p:cNvSpPr>
          <p:nvPr/>
        </p:nvSpPr>
        <p:spPr bwMode="auto">
          <a:xfrm>
            <a:off x="4419600" y="2300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grpSp>
        <p:nvGrpSpPr>
          <p:cNvPr id="48" name="Group 45">
            <a:extLst>
              <a:ext uri="{FF2B5EF4-FFF2-40B4-BE49-F238E27FC236}">
                <a16:creationId xmlns:a16="http://schemas.microsoft.com/office/drawing/2014/main" xmlns="" id="{7646CFA1-5BBD-CE4F-A689-EB4BB4636333}"/>
              </a:ext>
            </a:extLst>
          </p:cNvPr>
          <p:cNvGrpSpPr>
            <a:grpSpLocks/>
          </p:cNvGrpSpPr>
          <p:nvPr/>
        </p:nvGrpSpPr>
        <p:grpSpPr bwMode="auto">
          <a:xfrm>
            <a:off x="5181600" y="2286000"/>
            <a:ext cx="914400" cy="304800"/>
            <a:chOff x="4224" y="1728"/>
            <a:chExt cx="576" cy="192"/>
          </a:xfrm>
        </p:grpSpPr>
        <p:sp>
          <p:nvSpPr>
            <p:cNvPr id="49" name="Rectangle 46">
              <a:extLst>
                <a:ext uri="{FF2B5EF4-FFF2-40B4-BE49-F238E27FC236}">
                  <a16:creationId xmlns:a16="http://schemas.microsoft.com/office/drawing/2014/main" xmlns="" id="{844FAAFB-9CA7-4942-AA97-717515DD3390}"/>
                </a:ext>
              </a:extLst>
            </p:cNvPr>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0" name="Rectangle 47">
              <a:extLst>
                <a:ext uri="{FF2B5EF4-FFF2-40B4-BE49-F238E27FC236}">
                  <a16:creationId xmlns:a16="http://schemas.microsoft.com/office/drawing/2014/main" xmlns="" id="{670BAD2F-DB46-CC46-AC4A-F8C9BBC41C42}"/>
                </a:ext>
              </a:extLst>
            </p:cNvPr>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1" name="Rectangle 48">
              <a:extLst>
                <a:ext uri="{FF2B5EF4-FFF2-40B4-BE49-F238E27FC236}">
                  <a16:creationId xmlns:a16="http://schemas.microsoft.com/office/drawing/2014/main" xmlns="" id="{AF2FF94A-EAA9-5B4E-990B-C2CB13AE56C2}"/>
                </a:ext>
              </a:extLst>
            </p:cNvPr>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grpSp>
      <p:sp>
        <p:nvSpPr>
          <p:cNvPr id="52" name="Freeform 49">
            <a:extLst>
              <a:ext uri="{FF2B5EF4-FFF2-40B4-BE49-F238E27FC236}">
                <a16:creationId xmlns:a16="http://schemas.microsoft.com/office/drawing/2014/main" xmlns="" id="{3E4FD183-B2F1-324E-AA8E-244CE2F1E56A}"/>
              </a:ext>
            </a:extLst>
          </p:cNvPr>
          <p:cNvSpPr>
            <a:spLocks/>
          </p:cNvSpPr>
          <p:nvPr/>
        </p:nvSpPr>
        <p:spPr bwMode="auto">
          <a:xfrm rot="10800000">
            <a:off x="3048000" y="2452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53" name="Freeform 50">
            <a:extLst>
              <a:ext uri="{FF2B5EF4-FFF2-40B4-BE49-F238E27FC236}">
                <a16:creationId xmlns:a16="http://schemas.microsoft.com/office/drawing/2014/main" xmlns="" id="{D20B1F70-2FE9-1640-BE40-3F24149795A8}"/>
              </a:ext>
            </a:extLst>
          </p:cNvPr>
          <p:cNvSpPr>
            <a:spLocks/>
          </p:cNvSpPr>
          <p:nvPr/>
        </p:nvSpPr>
        <p:spPr bwMode="auto">
          <a:xfrm rot="10800000">
            <a:off x="4572000" y="24526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54" name="Freeform 51">
            <a:extLst>
              <a:ext uri="{FF2B5EF4-FFF2-40B4-BE49-F238E27FC236}">
                <a16:creationId xmlns:a16="http://schemas.microsoft.com/office/drawing/2014/main" xmlns="" id="{EE1B7E05-D1E7-1540-851C-5761BC9530D0}"/>
              </a:ext>
            </a:extLst>
          </p:cNvPr>
          <p:cNvSpPr>
            <a:spLocks/>
          </p:cNvSpPr>
          <p:nvPr/>
        </p:nvSpPr>
        <p:spPr bwMode="auto">
          <a:xfrm>
            <a:off x="2517775" y="2438400"/>
            <a:ext cx="158750"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55" name="Freeform 52">
            <a:extLst>
              <a:ext uri="{FF2B5EF4-FFF2-40B4-BE49-F238E27FC236}">
                <a16:creationId xmlns:a16="http://schemas.microsoft.com/office/drawing/2014/main" xmlns="" id="{5CAC2607-F1C6-A24A-8B0D-307F2DDF133F}"/>
              </a:ext>
            </a:extLst>
          </p:cNvPr>
          <p:cNvSpPr>
            <a:spLocks/>
          </p:cNvSpPr>
          <p:nvPr/>
        </p:nvSpPr>
        <p:spPr bwMode="auto">
          <a:xfrm>
            <a:off x="4038600" y="2438400"/>
            <a:ext cx="158750"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56" name="Freeform 53">
            <a:extLst>
              <a:ext uri="{FF2B5EF4-FFF2-40B4-BE49-F238E27FC236}">
                <a16:creationId xmlns:a16="http://schemas.microsoft.com/office/drawing/2014/main" xmlns="" id="{3ACE96C5-AC0D-5947-84E8-EFACFC08F97D}"/>
              </a:ext>
            </a:extLst>
          </p:cNvPr>
          <p:cNvSpPr>
            <a:spLocks/>
          </p:cNvSpPr>
          <p:nvPr/>
        </p:nvSpPr>
        <p:spPr bwMode="auto">
          <a:xfrm>
            <a:off x="5556250" y="2438400"/>
            <a:ext cx="158750"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57" name="Rectangle 54">
            <a:extLst>
              <a:ext uri="{FF2B5EF4-FFF2-40B4-BE49-F238E27FC236}">
                <a16:creationId xmlns:a16="http://schemas.microsoft.com/office/drawing/2014/main" xmlns="" id="{B94CB684-3E7F-DA46-A658-C1A77FD61991}"/>
              </a:ext>
            </a:extLst>
          </p:cNvPr>
          <p:cNvSpPr>
            <a:spLocks noChangeArrowheads="1"/>
          </p:cNvSpPr>
          <p:nvPr/>
        </p:nvSpPr>
        <p:spPr bwMode="auto">
          <a:xfrm>
            <a:off x="67056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8" name="Rectangle 55">
            <a:extLst>
              <a:ext uri="{FF2B5EF4-FFF2-40B4-BE49-F238E27FC236}">
                <a16:creationId xmlns:a16="http://schemas.microsoft.com/office/drawing/2014/main" xmlns="" id="{44D32D4B-EEFA-B64D-A3AD-2984C0284F34}"/>
              </a:ext>
            </a:extLst>
          </p:cNvPr>
          <p:cNvSpPr>
            <a:spLocks noChangeArrowheads="1"/>
          </p:cNvSpPr>
          <p:nvPr/>
        </p:nvSpPr>
        <p:spPr bwMode="auto">
          <a:xfrm>
            <a:off x="1219200" y="22860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9" name="Freeform 56">
            <a:extLst>
              <a:ext uri="{FF2B5EF4-FFF2-40B4-BE49-F238E27FC236}">
                <a16:creationId xmlns:a16="http://schemas.microsoft.com/office/drawing/2014/main" xmlns="" id="{E5023C27-0B7B-B540-BBEF-AFC104DE139A}"/>
              </a:ext>
            </a:extLst>
          </p:cNvPr>
          <p:cNvSpPr>
            <a:spLocks/>
          </p:cNvSpPr>
          <p:nvPr/>
        </p:nvSpPr>
        <p:spPr bwMode="auto">
          <a:xfrm>
            <a:off x="5943600" y="2286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60" name="Freeform 57">
            <a:extLst>
              <a:ext uri="{FF2B5EF4-FFF2-40B4-BE49-F238E27FC236}">
                <a16:creationId xmlns:a16="http://schemas.microsoft.com/office/drawing/2014/main" xmlns="" id="{7A62CA16-D141-0C4A-9995-8E5E53539539}"/>
              </a:ext>
            </a:extLst>
          </p:cNvPr>
          <p:cNvSpPr>
            <a:spLocks/>
          </p:cNvSpPr>
          <p:nvPr/>
        </p:nvSpPr>
        <p:spPr bwMode="auto">
          <a:xfrm rot="10800000">
            <a:off x="6096000" y="2438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61" name="Freeform 58">
            <a:extLst>
              <a:ext uri="{FF2B5EF4-FFF2-40B4-BE49-F238E27FC236}">
                <a16:creationId xmlns:a16="http://schemas.microsoft.com/office/drawing/2014/main" xmlns="" id="{74990EEE-11D1-4548-A9BE-7E967EB31BE8}"/>
              </a:ext>
            </a:extLst>
          </p:cNvPr>
          <p:cNvSpPr>
            <a:spLocks/>
          </p:cNvSpPr>
          <p:nvPr/>
        </p:nvSpPr>
        <p:spPr bwMode="auto">
          <a:xfrm>
            <a:off x="1371600" y="2286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62" name="Freeform 59">
            <a:extLst>
              <a:ext uri="{FF2B5EF4-FFF2-40B4-BE49-F238E27FC236}">
                <a16:creationId xmlns:a16="http://schemas.microsoft.com/office/drawing/2014/main" xmlns="" id="{3F55B498-A8D1-614A-9D3B-9BDC18AA37AB}"/>
              </a:ext>
            </a:extLst>
          </p:cNvPr>
          <p:cNvSpPr>
            <a:spLocks/>
          </p:cNvSpPr>
          <p:nvPr/>
        </p:nvSpPr>
        <p:spPr bwMode="auto">
          <a:xfrm rot="10800000">
            <a:off x="1524000" y="24384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63" name="Text Box 60">
            <a:extLst>
              <a:ext uri="{FF2B5EF4-FFF2-40B4-BE49-F238E27FC236}">
                <a16:creationId xmlns:a16="http://schemas.microsoft.com/office/drawing/2014/main" xmlns="" id="{E9E16F0A-5C84-AA4C-B261-5DC95FD5B810}"/>
              </a:ext>
            </a:extLst>
          </p:cNvPr>
          <p:cNvSpPr txBox="1">
            <a:spLocks noChangeArrowheads="1"/>
          </p:cNvSpPr>
          <p:nvPr/>
        </p:nvSpPr>
        <p:spPr bwMode="auto">
          <a:xfrm>
            <a:off x="2667000" y="2667000"/>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64" name="Text Box 61">
            <a:extLst>
              <a:ext uri="{FF2B5EF4-FFF2-40B4-BE49-F238E27FC236}">
                <a16:creationId xmlns:a16="http://schemas.microsoft.com/office/drawing/2014/main" xmlns="" id="{F886910E-EEEA-D042-965A-72A15646FAE6}"/>
              </a:ext>
            </a:extLst>
          </p:cNvPr>
          <p:cNvSpPr txBox="1">
            <a:spLocks noChangeArrowheads="1"/>
          </p:cNvSpPr>
          <p:nvPr/>
        </p:nvSpPr>
        <p:spPr bwMode="auto">
          <a:xfrm>
            <a:off x="4191000" y="2667000"/>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65" name="Text Box 62">
            <a:extLst>
              <a:ext uri="{FF2B5EF4-FFF2-40B4-BE49-F238E27FC236}">
                <a16:creationId xmlns:a16="http://schemas.microsoft.com/office/drawing/2014/main" xmlns="" id="{7157DC8E-B4BE-D041-B8A3-3238C77B777B}"/>
              </a:ext>
            </a:extLst>
          </p:cNvPr>
          <p:cNvSpPr txBox="1">
            <a:spLocks noChangeArrowheads="1"/>
          </p:cNvSpPr>
          <p:nvPr/>
        </p:nvSpPr>
        <p:spPr bwMode="auto">
          <a:xfrm>
            <a:off x="5715000" y="2667000"/>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66" name="Text Box 63">
            <a:extLst>
              <a:ext uri="{FF2B5EF4-FFF2-40B4-BE49-F238E27FC236}">
                <a16:creationId xmlns:a16="http://schemas.microsoft.com/office/drawing/2014/main" xmlns="" id="{7434299A-F562-324E-934C-C4C55A054DD4}"/>
              </a:ext>
            </a:extLst>
          </p:cNvPr>
          <p:cNvSpPr txBox="1">
            <a:spLocks noChangeArrowheads="1"/>
          </p:cNvSpPr>
          <p:nvPr/>
        </p:nvSpPr>
        <p:spPr bwMode="auto">
          <a:xfrm>
            <a:off x="3962400" y="1828800"/>
            <a:ext cx="366713" cy="457200"/>
          </a:xfrm>
          <a:prstGeom prst="rect">
            <a:avLst/>
          </a:prstGeom>
          <a:noFill/>
          <a:ln w="9525">
            <a:noFill/>
            <a:miter lim="800000"/>
            <a:headEnd/>
            <a:tailEnd/>
          </a:ln>
        </p:spPr>
        <p:txBody>
          <a:bodyPr>
            <a:spAutoFit/>
          </a:bodyPr>
          <a:lstStyle/>
          <a:p>
            <a:pPr algn="ctr"/>
            <a:r>
              <a:rPr lang="en-US"/>
              <a:t>p</a:t>
            </a:r>
          </a:p>
        </p:txBody>
      </p:sp>
      <p:sp>
        <p:nvSpPr>
          <p:cNvPr id="67" name="Rectangle 64">
            <a:extLst>
              <a:ext uri="{FF2B5EF4-FFF2-40B4-BE49-F238E27FC236}">
                <a16:creationId xmlns:a16="http://schemas.microsoft.com/office/drawing/2014/main" xmlns="" id="{3216F297-EF81-C24A-AAE5-FE1961EE4EE7}"/>
              </a:ext>
            </a:extLst>
          </p:cNvPr>
          <p:cNvSpPr>
            <a:spLocks noChangeArrowheads="1"/>
          </p:cNvSpPr>
          <p:nvPr/>
        </p:nvSpPr>
        <p:spPr bwMode="auto">
          <a:xfrm>
            <a:off x="21336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68" name="Rectangle 65">
            <a:extLst>
              <a:ext uri="{FF2B5EF4-FFF2-40B4-BE49-F238E27FC236}">
                <a16:creationId xmlns:a16="http://schemas.microsoft.com/office/drawing/2014/main" xmlns="" id="{97EE184C-0052-ED43-922C-486A4481DBA0}"/>
              </a:ext>
            </a:extLst>
          </p:cNvPr>
          <p:cNvSpPr>
            <a:spLocks noChangeArrowheads="1"/>
          </p:cNvSpPr>
          <p:nvPr/>
        </p:nvSpPr>
        <p:spPr bwMode="auto">
          <a:xfrm>
            <a:off x="24384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69" name="Rectangle 66">
            <a:extLst>
              <a:ext uri="{FF2B5EF4-FFF2-40B4-BE49-F238E27FC236}">
                <a16:creationId xmlns:a16="http://schemas.microsoft.com/office/drawing/2014/main" xmlns="" id="{055B0753-E99B-4446-A549-ECF20DD6B9A6}"/>
              </a:ext>
            </a:extLst>
          </p:cNvPr>
          <p:cNvSpPr>
            <a:spLocks noChangeArrowheads="1"/>
          </p:cNvSpPr>
          <p:nvPr/>
        </p:nvSpPr>
        <p:spPr bwMode="auto">
          <a:xfrm>
            <a:off x="27432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0" name="Freeform 67">
            <a:extLst>
              <a:ext uri="{FF2B5EF4-FFF2-40B4-BE49-F238E27FC236}">
                <a16:creationId xmlns:a16="http://schemas.microsoft.com/office/drawing/2014/main" xmlns="" id="{188646CE-170C-AE46-BFE3-E280C0181605}"/>
              </a:ext>
            </a:extLst>
          </p:cNvPr>
          <p:cNvSpPr>
            <a:spLocks/>
          </p:cNvSpPr>
          <p:nvPr/>
        </p:nvSpPr>
        <p:spPr bwMode="auto">
          <a:xfrm>
            <a:off x="2895600" y="3671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71" name="Rectangle 68">
            <a:extLst>
              <a:ext uri="{FF2B5EF4-FFF2-40B4-BE49-F238E27FC236}">
                <a16:creationId xmlns:a16="http://schemas.microsoft.com/office/drawing/2014/main" xmlns="" id="{88260731-1E30-A44D-91F2-37B93071AB17}"/>
              </a:ext>
            </a:extLst>
          </p:cNvPr>
          <p:cNvSpPr>
            <a:spLocks noChangeArrowheads="1"/>
          </p:cNvSpPr>
          <p:nvPr/>
        </p:nvSpPr>
        <p:spPr bwMode="auto">
          <a:xfrm>
            <a:off x="36576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 name="Rectangle 69">
            <a:extLst>
              <a:ext uri="{FF2B5EF4-FFF2-40B4-BE49-F238E27FC236}">
                <a16:creationId xmlns:a16="http://schemas.microsoft.com/office/drawing/2014/main" xmlns="" id="{05D0DE80-4804-514F-AD55-F90EE6B9AA1B}"/>
              </a:ext>
            </a:extLst>
          </p:cNvPr>
          <p:cNvSpPr>
            <a:spLocks noChangeArrowheads="1"/>
          </p:cNvSpPr>
          <p:nvPr/>
        </p:nvSpPr>
        <p:spPr bwMode="auto">
          <a:xfrm>
            <a:off x="39624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3" name="Rectangle 70">
            <a:extLst>
              <a:ext uri="{FF2B5EF4-FFF2-40B4-BE49-F238E27FC236}">
                <a16:creationId xmlns:a16="http://schemas.microsoft.com/office/drawing/2014/main" xmlns="" id="{2CC56638-2450-D148-BB44-7DD7D5762888}"/>
              </a:ext>
            </a:extLst>
          </p:cNvPr>
          <p:cNvSpPr>
            <a:spLocks noChangeArrowheads="1"/>
          </p:cNvSpPr>
          <p:nvPr/>
        </p:nvSpPr>
        <p:spPr bwMode="auto">
          <a:xfrm>
            <a:off x="42672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4" name="Freeform 71">
            <a:extLst>
              <a:ext uri="{FF2B5EF4-FFF2-40B4-BE49-F238E27FC236}">
                <a16:creationId xmlns:a16="http://schemas.microsoft.com/office/drawing/2014/main" xmlns="" id="{DB46B524-15C0-8D4E-9DA8-F14373940861}"/>
              </a:ext>
            </a:extLst>
          </p:cNvPr>
          <p:cNvSpPr>
            <a:spLocks/>
          </p:cNvSpPr>
          <p:nvPr/>
        </p:nvSpPr>
        <p:spPr bwMode="auto">
          <a:xfrm>
            <a:off x="4419600" y="3638550"/>
            <a:ext cx="2286000" cy="171450"/>
          </a:xfrm>
          <a:custGeom>
            <a:avLst/>
            <a:gdLst>
              <a:gd name="T0" fmla="*/ 0 w 1440"/>
              <a:gd name="T1" fmla="*/ 107 h 108"/>
              <a:gd name="T2" fmla="*/ 780 w 1440"/>
              <a:gd name="T3" fmla="*/ 0 h 108"/>
              <a:gd name="T4" fmla="*/ 1440 w 1440"/>
              <a:gd name="T5" fmla="*/ 108 h 108"/>
              <a:gd name="T6" fmla="*/ 0 60000 65536"/>
              <a:gd name="T7" fmla="*/ 0 60000 65536"/>
              <a:gd name="T8" fmla="*/ 0 60000 65536"/>
              <a:gd name="T9" fmla="*/ 0 w 1440"/>
              <a:gd name="T10" fmla="*/ 0 h 108"/>
              <a:gd name="T11" fmla="*/ 1440 w 1440"/>
              <a:gd name="T12" fmla="*/ 108 h 108"/>
            </a:gdLst>
            <a:ahLst/>
            <a:cxnLst>
              <a:cxn ang="T6">
                <a:pos x="T0" y="T1"/>
              </a:cxn>
              <a:cxn ang="T7">
                <a:pos x="T2" y="T3"/>
              </a:cxn>
              <a:cxn ang="T8">
                <a:pos x="T4" y="T5"/>
              </a:cxn>
            </a:cxnLst>
            <a:rect l="T9" t="T10" r="T11" b="T12"/>
            <a:pathLst>
              <a:path w="1440" h="108">
                <a:moveTo>
                  <a:pt x="0" y="107"/>
                </a:moveTo>
                <a:cubicBezTo>
                  <a:pt x="130" y="89"/>
                  <a:pt x="540" y="0"/>
                  <a:pt x="780" y="0"/>
                </a:cubicBezTo>
                <a:cubicBezTo>
                  <a:pt x="1020" y="0"/>
                  <a:pt x="1303" y="86"/>
                  <a:pt x="1440" y="108"/>
                </a:cubicBezTo>
              </a:path>
            </a:pathLst>
          </a:custGeom>
          <a:noFill/>
          <a:ln w="19050">
            <a:solidFill>
              <a:schemeClr val="tx1"/>
            </a:solidFill>
            <a:round/>
            <a:headEnd type="oval" w="sm" len="sm"/>
            <a:tailEnd type="triangle" w="sm" len="lg"/>
          </a:ln>
        </p:spPr>
        <p:txBody>
          <a:bodyPr wrap="none"/>
          <a:lstStyle/>
          <a:p>
            <a:endParaRPr lang="en-US"/>
          </a:p>
        </p:txBody>
      </p:sp>
      <p:grpSp>
        <p:nvGrpSpPr>
          <p:cNvPr id="75" name="Group 72">
            <a:extLst>
              <a:ext uri="{FF2B5EF4-FFF2-40B4-BE49-F238E27FC236}">
                <a16:creationId xmlns:a16="http://schemas.microsoft.com/office/drawing/2014/main" xmlns="" id="{A17D5FDA-4F85-3041-B318-17D38C74CDF4}"/>
              </a:ext>
            </a:extLst>
          </p:cNvPr>
          <p:cNvGrpSpPr>
            <a:grpSpLocks/>
          </p:cNvGrpSpPr>
          <p:nvPr/>
        </p:nvGrpSpPr>
        <p:grpSpPr bwMode="auto">
          <a:xfrm>
            <a:off x="6705600" y="3657600"/>
            <a:ext cx="914400" cy="304800"/>
            <a:chOff x="4224" y="1728"/>
            <a:chExt cx="576" cy="192"/>
          </a:xfrm>
        </p:grpSpPr>
        <p:sp>
          <p:nvSpPr>
            <p:cNvPr id="76" name="Rectangle 73">
              <a:extLst>
                <a:ext uri="{FF2B5EF4-FFF2-40B4-BE49-F238E27FC236}">
                  <a16:creationId xmlns:a16="http://schemas.microsoft.com/office/drawing/2014/main" xmlns="" id="{DBEA5F8B-EA7D-784E-8B1E-930D6288CAAC}"/>
                </a:ext>
              </a:extLst>
            </p:cNvPr>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7" name="Rectangle 74">
              <a:extLst>
                <a:ext uri="{FF2B5EF4-FFF2-40B4-BE49-F238E27FC236}">
                  <a16:creationId xmlns:a16="http://schemas.microsoft.com/office/drawing/2014/main" xmlns="" id="{3F90A869-19D5-9542-B6CF-0681672AAA01}"/>
                </a:ext>
              </a:extLst>
            </p:cNvPr>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8" name="Rectangle 75">
              <a:extLst>
                <a:ext uri="{FF2B5EF4-FFF2-40B4-BE49-F238E27FC236}">
                  <a16:creationId xmlns:a16="http://schemas.microsoft.com/office/drawing/2014/main" xmlns="" id="{68985C9D-AB03-F04D-8AF4-0EE7DEC3FFEB}"/>
                </a:ext>
              </a:extLst>
            </p:cNvPr>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grpSp>
      <p:sp>
        <p:nvSpPr>
          <p:cNvPr id="79" name="Freeform 76">
            <a:extLst>
              <a:ext uri="{FF2B5EF4-FFF2-40B4-BE49-F238E27FC236}">
                <a16:creationId xmlns:a16="http://schemas.microsoft.com/office/drawing/2014/main" xmlns="" id="{ACA82235-4ADD-FC49-87A2-9F79CCF704A9}"/>
              </a:ext>
            </a:extLst>
          </p:cNvPr>
          <p:cNvSpPr>
            <a:spLocks/>
          </p:cNvSpPr>
          <p:nvPr/>
        </p:nvSpPr>
        <p:spPr bwMode="auto">
          <a:xfrm rot="10800000">
            <a:off x="3048000" y="38242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80" name="Freeform 77">
            <a:extLst>
              <a:ext uri="{FF2B5EF4-FFF2-40B4-BE49-F238E27FC236}">
                <a16:creationId xmlns:a16="http://schemas.microsoft.com/office/drawing/2014/main" xmlns="" id="{83D984F1-84E9-C842-8665-F5AACFA0A9F6}"/>
              </a:ext>
            </a:extLst>
          </p:cNvPr>
          <p:cNvSpPr>
            <a:spLocks/>
          </p:cNvSpPr>
          <p:nvPr/>
        </p:nvSpPr>
        <p:spPr bwMode="auto">
          <a:xfrm>
            <a:off x="4570413" y="3810000"/>
            <a:ext cx="2286000" cy="161925"/>
          </a:xfrm>
          <a:custGeom>
            <a:avLst/>
            <a:gdLst>
              <a:gd name="T0" fmla="*/ 1440 w 1440"/>
              <a:gd name="T1" fmla="*/ 1 h 102"/>
              <a:gd name="T2" fmla="*/ 679 w 1440"/>
              <a:gd name="T3" fmla="*/ 102 h 102"/>
              <a:gd name="T4" fmla="*/ 0 w 1440"/>
              <a:gd name="T5" fmla="*/ 0 h 102"/>
              <a:gd name="T6" fmla="*/ 0 60000 65536"/>
              <a:gd name="T7" fmla="*/ 0 60000 65536"/>
              <a:gd name="T8" fmla="*/ 0 60000 65536"/>
              <a:gd name="T9" fmla="*/ 0 w 1440"/>
              <a:gd name="T10" fmla="*/ 0 h 102"/>
              <a:gd name="T11" fmla="*/ 1440 w 1440"/>
              <a:gd name="T12" fmla="*/ 102 h 102"/>
            </a:gdLst>
            <a:ahLst/>
            <a:cxnLst>
              <a:cxn ang="T6">
                <a:pos x="T0" y="T1"/>
              </a:cxn>
              <a:cxn ang="T7">
                <a:pos x="T2" y="T3"/>
              </a:cxn>
              <a:cxn ang="T8">
                <a:pos x="T4" y="T5"/>
              </a:cxn>
            </a:cxnLst>
            <a:rect l="T9" t="T10" r="T11" b="T12"/>
            <a:pathLst>
              <a:path w="1440" h="102">
                <a:moveTo>
                  <a:pt x="1440" y="1"/>
                </a:moveTo>
                <a:cubicBezTo>
                  <a:pt x="1313" y="18"/>
                  <a:pt x="919" y="102"/>
                  <a:pt x="679" y="102"/>
                </a:cubicBezTo>
                <a:cubicBezTo>
                  <a:pt x="439" y="102"/>
                  <a:pt x="141" y="21"/>
                  <a:pt x="0" y="0"/>
                </a:cubicBezTo>
              </a:path>
            </a:pathLst>
          </a:custGeom>
          <a:noFill/>
          <a:ln w="19050">
            <a:solidFill>
              <a:schemeClr val="tx1"/>
            </a:solidFill>
            <a:round/>
            <a:headEnd type="oval" w="sm" len="sm"/>
            <a:tailEnd type="triangle" w="sm" len="lg"/>
          </a:ln>
        </p:spPr>
        <p:txBody>
          <a:bodyPr wrap="none"/>
          <a:lstStyle/>
          <a:p>
            <a:endParaRPr lang="en-US"/>
          </a:p>
        </p:txBody>
      </p:sp>
      <p:sp>
        <p:nvSpPr>
          <p:cNvPr id="81" name="Freeform 78">
            <a:extLst>
              <a:ext uri="{FF2B5EF4-FFF2-40B4-BE49-F238E27FC236}">
                <a16:creationId xmlns:a16="http://schemas.microsoft.com/office/drawing/2014/main" xmlns="" id="{35D5998C-E724-4645-96B5-D6C2EBDBD625}"/>
              </a:ext>
            </a:extLst>
          </p:cNvPr>
          <p:cNvSpPr>
            <a:spLocks/>
          </p:cNvSpPr>
          <p:nvPr/>
        </p:nvSpPr>
        <p:spPr bwMode="auto">
          <a:xfrm>
            <a:off x="2517775" y="38100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82" name="Freeform 79">
            <a:extLst>
              <a:ext uri="{FF2B5EF4-FFF2-40B4-BE49-F238E27FC236}">
                <a16:creationId xmlns:a16="http://schemas.microsoft.com/office/drawing/2014/main" xmlns="" id="{3B176992-351E-8A4B-B6E0-15CBE61C52B1}"/>
              </a:ext>
            </a:extLst>
          </p:cNvPr>
          <p:cNvSpPr>
            <a:spLocks/>
          </p:cNvSpPr>
          <p:nvPr/>
        </p:nvSpPr>
        <p:spPr bwMode="auto">
          <a:xfrm>
            <a:off x="4038600" y="38100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83" name="Freeform 80">
            <a:extLst>
              <a:ext uri="{FF2B5EF4-FFF2-40B4-BE49-F238E27FC236}">
                <a16:creationId xmlns:a16="http://schemas.microsoft.com/office/drawing/2014/main" xmlns="" id="{70E83196-B0EE-7A42-B1DE-9074E17D6F39}"/>
              </a:ext>
            </a:extLst>
          </p:cNvPr>
          <p:cNvSpPr>
            <a:spLocks/>
          </p:cNvSpPr>
          <p:nvPr/>
        </p:nvSpPr>
        <p:spPr bwMode="auto">
          <a:xfrm>
            <a:off x="7080250" y="38100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84" name="Rectangle 81">
            <a:extLst>
              <a:ext uri="{FF2B5EF4-FFF2-40B4-BE49-F238E27FC236}">
                <a16:creationId xmlns:a16="http://schemas.microsoft.com/office/drawing/2014/main" xmlns="" id="{E5BDE709-A064-4640-9EC1-E9D07455422D}"/>
              </a:ext>
            </a:extLst>
          </p:cNvPr>
          <p:cNvSpPr>
            <a:spLocks noChangeArrowheads="1"/>
          </p:cNvSpPr>
          <p:nvPr/>
        </p:nvSpPr>
        <p:spPr bwMode="auto">
          <a:xfrm>
            <a:off x="82296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5" name="Rectangle 82">
            <a:extLst>
              <a:ext uri="{FF2B5EF4-FFF2-40B4-BE49-F238E27FC236}">
                <a16:creationId xmlns:a16="http://schemas.microsoft.com/office/drawing/2014/main" xmlns="" id="{D02F46B7-0940-8B48-BBDD-F76B2C10D4DA}"/>
              </a:ext>
            </a:extLst>
          </p:cNvPr>
          <p:cNvSpPr>
            <a:spLocks noChangeArrowheads="1"/>
          </p:cNvSpPr>
          <p:nvPr/>
        </p:nvSpPr>
        <p:spPr bwMode="auto">
          <a:xfrm>
            <a:off x="1219200" y="36576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6" name="Freeform 83">
            <a:extLst>
              <a:ext uri="{FF2B5EF4-FFF2-40B4-BE49-F238E27FC236}">
                <a16:creationId xmlns:a16="http://schemas.microsoft.com/office/drawing/2014/main" xmlns="" id="{AF9F6EE5-1D88-FE4A-82FC-EB3E4A1410F7}"/>
              </a:ext>
            </a:extLst>
          </p:cNvPr>
          <p:cNvSpPr>
            <a:spLocks/>
          </p:cNvSpPr>
          <p:nvPr/>
        </p:nvSpPr>
        <p:spPr bwMode="auto">
          <a:xfrm>
            <a:off x="7467600" y="3657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87" name="Freeform 84">
            <a:extLst>
              <a:ext uri="{FF2B5EF4-FFF2-40B4-BE49-F238E27FC236}">
                <a16:creationId xmlns:a16="http://schemas.microsoft.com/office/drawing/2014/main" xmlns="" id="{878888A1-8D8A-7840-80AA-C3B9FB51CE71}"/>
              </a:ext>
            </a:extLst>
          </p:cNvPr>
          <p:cNvSpPr>
            <a:spLocks/>
          </p:cNvSpPr>
          <p:nvPr/>
        </p:nvSpPr>
        <p:spPr bwMode="auto">
          <a:xfrm rot="10800000">
            <a:off x="7620000" y="3810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88" name="Freeform 85">
            <a:extLst>
              <a:ext uri="{FF2B5EF4-FFF2-40B4-BE49-F238E27FC236}">
                <a16:creationId xmlns:a16="http://schemas.microsoft.com/office/drawing/2014/main" xmlns="" id="{73E68E19-7801-5F47-9858-16D1C7D5BF6F}"/>
              </a:ext>
            </a:extLst>
          </p:cNvPr>
          <p:cNvSpPr>
            <a:spLocks/>
          </p:cNvSpPr>
          <p:nvPr/>
        </p:nvSpPr>
        <p:spPr bwMode="auto">
          <a:xfrm>
            <a:off x="1371600" y="3657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89" name="Freeform 86">
            <a:extLst>
              <a:ext uri="{FF2B5EF4-FFF2-40B4-BE49-F238E27FC236}">
                <a16:creationId xmlns:a16="http://schemas.microsoft.com/office/drawing/2014/main" xmlns="" id="{8628EBCD-BBD0-1341-B8F6-5A5E6358BA05}"/>
              </a:ext>
            </a:extLst>
          </p:cNvPr>
          <p:cNvSpPr>
            <a:spLocks/>
          </p:cNvSpPr>
          <p:nvPr/>
        </p:nvSpPr>
        <p:spPr bwMode="auto">
          <a:xfrm rot="10800000">
            <a:off x="1524000" y="38100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90" name="Text Box 87">
            <a:extLst>
              <a:ext uri="{FF2B5EF4-FFF2-40B4-BE49-F238E27FC236}">
                <a16:creationId xmlns:a16="http://schemas.microsoft.com/office/drawing/2014/main" xmlns="" id="{8353B819-2150-CE4C-A467-D72EB97F630E}"/>
              </a:ext>
            </a:extLst>
          </p:cNvPr>
          <p:cNvSpPr txBox="1">
            <a:spLocks noChangeArrowheads="1"/>
          </p:cNvSpPr>
          <p:nvPr/>
        </p:nvSpPr>
        <p:spPr bwMode="auto">
          <a:xfrm>
            <a:off x="2667000" y="4038600"/>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91" name="Text Box 88">
            <a:extLst>
              <a:ext uri="{FF2B5EF4-FFF2-40B4-BE49-F238E27FC236}">
                <a16:creationId xmlns:a16="http://schemas.microsoft.com/office/drawing/2014/main" xmlns="" id="{D1DEC3E1-F8F3-5941-B4BC-77997907CBBA}"/>
              </a:ext>
            </a:extLst>
          </p:cNvPr>
          <p:cNvSpPr txBox="1">
            <a:spLocks noChangeArrowheads="1"/>
          </p:cNvSpPr>
          <p:nvPr/>
        </p:nvSpPr>
        <p:spPr bwMode="auto">
          <a:xfrm>
            <a:off x="4191000" y="4038600"/>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92" name="Text Box 89">
            <a:extLst>
              <a:ext uri="{FF2B5EF4-FFF2-40B4-BE49-F238E27FC236}">
                <a16:creationId xmlns:a16="http://schemas.microsoft.com/office/drawing/2014/main" xmlns="" id="{7084FBE8-50C3-2742-B2AA-D38F1C410CFA}"/>
              </a:ext>
            </a:extLst>
          </p:cNvPr>
          <p:cNvSpPr txBox="1">
            <a:spLocks noChangeArrowheads="1"/>
          </p:cNvSpPr>
          <p:nvPr/>
        </p:nvSpPr>
        <p:spPr bwMode="auto">
          <a:xfrm>
            <a:off x="7239000" y="4038600"/>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93" name="Text Box 90">
            <a:extLst>
              <a:ext uri="{FF2B5EF4-FFF2-40B4-BE49-F238E27FC236}">
                <a16:creationId xmlns:a16="http://schemas.microsoft.com/office/drawing/2014/main" xmlns="" id="{4B52A048-591F-0C47-8766-834616F3DA3E}"/>
              </a:ext>
            </a:extLst>
          </p:cNvPr>
          <p:cNvSpPr txBox="1">
            <a:spLocks noChangeArrowheads="1"/>
          </p:cNvSpPr>
          <p:nvPr/>
        </p:nvSpPr>
        <p:spPr bwMode="auto">
          <a:xfrm>
            <a:off x="3962400" y="3200400"/>
            <a:ext cx="366713" cy="457200"/>
          </a:xfrm>
          <a:prstGeom prst="rect">
            <a:avLst/>
          </a:prstGeom>
          <a:noFill/>
          <a:ln w="9525">
            <a:noFill/>
            <a:miter lim="800000"/>
            <a:headEnd/>
            <a:tailEnd/>
          </a:ln>
        </p:spPr>
        <p:txBody>
          <a:bodyPr>
            <a:spAutoFit/>
          </a:bodyPr>
          <a:lstStyle/>
          <a:p>
            <a:pPr algn="ctr"/>
            <a:r>
              <a:rPr lang="en-US"/>
              <a:t>p</a:t>
            </a:r>
          </a:p>
        </p:txBody>
      </p:sp>
      <p:sp>
        <p:nvSpPr>
          <p:cNvPr id="94" name="Rectangle 91">
            <a:extLst>
              <a:ext uri="{FF2B5EF4-FFF2-40B4-BE49-F238E27FC236}">
                <a16:creationId xmlns:a16="http://schemas.microsoft.com/office/drawing/2014/main" xmlns="" id="{F2813DB7-85D1-EA41-881B-AAC3A55CE34E}"/>
              </a:ext>
            </a:extLst>
          </p:cNvPr>
          <p:cNvSpPr>
            <a:spLocks noChangeArrowheads="1"/>
          </p:cNvSpPr>
          <p:nvPr/>
        </p:nvSpPr>
        <p:spPr bwMode="auto">
          <a:xfrm>
            <a:off x="5181600" y="4267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5" name="Rectangle 92">
            <a:extLst>
              <a:ext uri="{FF2B5EF4-FFF2-40B4-BE49-F238E27FC236}">
                <a16:creationId xmlns:a16="http://schemas.microsoft.com/office/drawing/2014/main" xmlns="" id="{D64EC0BD-C9C8-7A40-AFCF-CC6483D020C3}"/>
              </a:ext>
            </a:extLst>
          </p:cNvPr>
          <p:cNvSpPr>
            <a:spLocks noChangeArrowheads="1"/>
          </p:cNvSpPr>
          <p:nvPr/>
        </p:nvSpPr>
        <p:spPr bwMode="auto">
          <a:xfrm>
            <a:off x="5486400" y="4267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6" name="Rectangle 93">
            <a:extLst>
              <a:ext uri="{FF2B5EF4-FFF2-40B4-BE49-F238E27FC236}">
                <a16:creationId xmlns:a16="http://schemas.microsoft.com/office/drawing/2014/main" xmlns="" id="{00368975-987B-B54A-88C7-50DEB8C05D9C}"/>
              </a:ext>
            </a:extLst>
          </p:cNvPr>
          <p:cNvSpPr>
            <a:spLocks noChangeArrowheads="1"/>
          </p:cNvSpPr>
          <p:nvPr/>
        </p:nvSpPr>
        <p:spPr bwMode="auto">
          <a:xfrm>
            <a:off x="5791200" y="4267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7" name="Freeform 94">
            <a:extLst>
              <a:ext uri="{FF2B5EF4-FFF2-40B4-BE49-F238E27FC236}">
                <a16:creationId xmlns:a16="http://schemas.microsoft.com/office/drawing/2014/main" xmlns="" id="{3889DFAE-40C8-DB42-9CFD-8ABEA6AEA65B}"/>
              </a:ext>
            </a:extLst>
          </p:cNvPr>
          <p:cNvSpPr>
            <a:spLocks/>
          </p:cNvSpPr>
          <p:nvPr/>
        </p:nvSpPr>
        <p:spPr bwMode="auto">
          <a:xfrm>
            <a:off x="5559425" y="4419600"/>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98" name="Text Box 95">
            <a:extLst>
              <a:ext uri="{FF2B5EF4-FFF2-40B4-BE49-F238E27FC236}">
                <a16:creationId xmlns:a16="http://schemas.microsoft.com/office/drawing/2014/main" xmlns="" id="{6DA5BC3E-CA01-C749-8486-FEB38DC75E6A}"/>
              </a:ext>
            </a:extLst>
          </p:cNvPr>
          <p:cNvSpPr txBox="1">
            <a:spLocks noChangeArrowheads="1"/>
          </p:cNvSpPr>
          <p:nvPr/>
        </p:nvSpPr>
        <p:spPr bwMode="auto">
          <a:xfrm>
            <a:off x="5715000" y="4648200"/>
            <a:ext cx="366713" cy="457200"/>
          </a:xfrm>
          <a:prstGeom prst="rect">
            <a:avLst/>
          </a:prstGeom>
          <a:noFill/>
          <a:ln w="9525">
            <a:noFill/>
            <a:miter lim="800000"/>
            <a:headEnd/>
            <a:tailEnd/>
          </a:ln>
        </p:spPr>
        <p:txBody>
          <a:bodyPr>
            <a:spAutoFit/>
          </a:bodyPr>
          <a:lstStyle/>
          <a:p>
            <a:pPr algn="ctr"/>
            <a:r>
              <a:rPr lang="en-US">
                <a:solidFill>
                  <a:schemeClr val="tx2"/>
                </a:solidFill>
              </a:rPr>
              <a:t>X</a:t>
            </a:r>
          </a:p>
        </p:txBody>
      </p:sp>
      <p:sp>
        <p:nvSpPr>
          <p:cNvPr id="99" name="Freeform 96">
            <a:extLst>
              <a:ext uri="{FF2B5EF4-FFF2-40B4-BE49-F238E27FC236}">
                <a16:creationId xmlns:a16="http://schemas.microsoft.com/office/drawing/2014/main" xmlns="" id="{7AA06AE0-F375-4A46-8979-3AD2D526EE36}"/>
              </a:ext>
            </a:extLst>
          </p:cNvPr>
          <p:cNvSpPr>
            <a:spLocks/>
          </p:cNvSpPr>
          <p:nvPr/>
        </p:nvSpPr>
        <p:spPr bwMode="auto">
          <a:xfrm>
            <a:off x="4419600" y="3962400"/>
            <a:ext cx="914400" cy="457200"/>
          </a:xfrm>
          <a:custGeom>
            <a:avLst/>
            <a:gdLst>
              <a:gd name="T0" fmla="*/ 497 w 497"/>
              <a:gd name="T1" fmla="*/ 276 h 276"/>
              <a:gd name="T2" fmla="*/ 222 w 497"/>
              <a:gd name="T3" fmla="*/ 228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a:solidFill>
              <a:schemeClr val="tx1"/>
            </a:solidFill>
            <a:round/>
            <a:headEnd type="oval" w="sm" len="sm"/>
            <a:tailEnd type="triangle" w="sm" len="lg"/>
          </a:ln>
        </p:spPr>
        <p:txBody>
          <a:bodyPr wrap="none"/>
          <a:lstStyle/>
          <a:p>
            <a:endParaRPr lang="en-US"/>
          </a:p>
        </p:txBody>
      </p:sp>
      <p:sp>
        <p:nvSpPr>
          <p:cNvPr id="100" name="Freeform 97">
            <a:extLst>
              <a:ext uri="{FF2B5EF4-FFF2-40B4-BE49-F238E27FC236}">
                <a16:creationId xmlns:a16="http://schemas.microsoft.com/office/drawing/2014/main" xmlns="" id="{8A21910E-AFD5-EE40-A792-CB4E763BFE61}"/>
              </a:ext>
            </a:extLst>
          </p:cNvPr>
          <p:cNvSpPr>
            <a:spLocks/>
          </p:cNvSpPr>
          <p:nvPr/>
        </p:nvSpPr>
        <p:spPr bwMode="auto">
          <a:xfrm flipH="1">
            <a:off x="5943600" y="3962400"/>
            <a:ext cx="914400" cy="457200"/>
          </a:xfrm>
          <a:custGeom>
            <a:avLst/>
            <a:gdLst>
              <a:gd name="T0" fmla="*/ 497 w 497"/>
              <a:gd name="T1" fmla="*/ 276 h 276"/>
              <a:gd name="T2" fmla="*/ 222 w 497"/>
              <a:gd name="T3" fmla="*/ 228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a:solidFill>
              <a:schemeClr val="tx1"/>
            </a:solidFill>
            <a:round/>
            <a:headEnd type="oval" w="sm" len="sm"/>
            <a:tailEnd type="triangle" w="sm" len="lg"/>
          </a:ln>
        </p:spPr>
        <p:txBody>
          <a:bodyPr wrap="none"/>
          <a:lstStyle/>
          <a:p>
            <a:endParaRPr lang="en-US"/>
          </a:p>
        </p:txBody>
      </p:sp>
      <p:sp>
        <p:nvSpPr>
          <p:cNvPr id="101" name="Text Box 98">
            <a:extLst>
              <a:ext uri="{FF2B5EF4-FFF2-40B4-BE49-F238E27FC236}">
                <a16:creationId xmlns:a16="http://schemas.microsoft.com/office/drawing/2014/main" xmlns="" id="{FD816F7C-7C57-9B43-B879-2285F7253292}"/>
              </a:ext>
            </a:extLst>
          </p:cNvPr>
          <p:cNvSpPr txBox="1">
            <a:spLocks noChangeArrowheads="1"/>
          </p:cNvSpPr>
          <p:nvPr/>
        </p:nvSpPr>
        <p:spPr bwMode="auto">
          <a:xfrm>
            <a:off x="6096000" y="3962400"/>
            <a:ext cx="366713" cy="457200"/>
          </a:xfrm>
          <a:prstGeom prst="rect">
            <a:avLst/>
          </a:prstGeom>
          <a:noFill/>
          <a:ln w="9525">
            <a:noFill/>
            <a:miter lim="800000"/>
            <a:headEnd/>
            <a:tailEnd/>
          </a:ln>
        </p:spPr>
        <p:txBody>
          <a:bodyPr>
            <a:spAutoFit/>
          </a:bodyPr>
          <a:lstStyle/>
          <a:p>
            <a:pPr algn="ctr"/>
            <a:r>
              <a:rPr lang="en-US"/>
              <a:t>q</a:t>
            </a:r>
          </a:p>
        </p:txBody>
      </p:sp>
      <p:sp>
        <p:nvSpPr>
          <p:cNvPr id="102" name="Text Box 99">
            <a:extLst>
              <a:ext uri="{FF2B5EF4-FFF2-40B4-BE49-F238E27FC236}">
                <a16:creationId xmlns:a16="http://schemas.microsoft.com/office/drawing/2014/main" xmlns="" id="{A97A8AF4-DFE8-504C-98B1-9C9AEF10B0E5}"/>
              </a:ext>
            </a:extLst>
          </p:cNvPr>
          <p:cNvSpPr txBox="1">
            <a:spLocks noChangeArrowheads="1"/>
          </p:cNvSpPr>
          <p:nvPr/>
        </p:nvSpPr>
        <p:spPr bwMode="auto">
          <a:xfrm>
            <a:off x="3962400" y="5029200"/>
            <a:ext cx="366713" cy="457200"/>
          </a:xfrm>
          <a:prstGeom prst="rect">
            <a:avLst/>
          </a:prstGeom>
          <a:noFill/>
          <a:ln w="9525">
            <a:noFill/>
            <a:miter lim="800000"/>
            <a:headEnd/>
            <a:tailEnd/>
          </a:ln>
        </p:spPr>
        <p:txBody>
          <a:bodyPr>
            <a:spAutoFit/>
          </a:bodyPr>
          <a:lstStyle/>
          <a:p>
            <a:pPr algn="ctr"/>
            <a:r>
              <a:rPr lang="en-US"/>
              <a:t>p</a:t>
            </a:r>
          </a:p>
        </p:txBody>
      </p:sp>
      <p:sp>
        <p:nvSpPr>
          <p:cNvPr id="103" name="Text Box 100">
            <a:extLst>
              <a:ext uri="{FF2B5EF4-FFF2-40B4-BE49-F238E27FC236}">
                <a16:creationId xmlns:a16="http://schemas.microsoft.com/office/drawing/2014/main" xmlns="" id="{1AAA41D1-47A2-2E4E-BE34-1134AF84D08E}"/>
              </a:ext>
            </a:extLst>
          </p:cNvPr>
          <p:cNvSpPr txBox="1">
            <a:spLocks noChangeArrowheads="1"/>
          </p:cNvSpPr>
          <p:nvPr/>
        </p:nvSpPr>
        <p:spPr bwMode="auto">
          <a:xfrm>
            <a:off x="5486400" y="5029200"/>
            <a:ext cx="366713" cy="457200"/>
          </a:xfrm>
          <a:prstGeom prst="rect">
            <a:avLst/>
          </a:prstGeom>
          <a:noFill/>
          <a:ln w="9525">
            <a:noFill/>
            <a:miter lim="800000"/>
            <a:headEnd/>
            <a:tailEnd/>
          </a:ln>
        </p:spPr>
        <p:txBody>
          <a:bodyPr>
            <a:spAutoFit/>
          </a:bodyPr>
          <a:lstStyle/>
          <a:p>
            <a:pPr algn="ctr"/>
            <a:r>
              <a:rPr lang="en-US"/>
              <a:t>q</a:t>
            </a:r>
          </a:p>
        </p:txBody>
      </p:sp>
    </p:spTree>
    <p:extLst>
      <p:ext uri="{BB962C8B-B14F-4D97-AF65-F5344CB8AC3E}">
        <p14:creationId xmlns:p14="http://schemas.microsoft.com/office/powerpoint/2010/main" xmlns="" val="1360977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Insertion Algorithm</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38</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874A3816-8F76-C940-AAD8-59A844C3A137}"/>
              </a:ext>
            </a:extLst>
          </p:cNvPr>
          <p:cNvSpPr txBox="1">
            <a:spLocks noChangeArrowheads="1"/>
          </p:cNvSpPr>
          <p:nvPr/>
        </p:nvSpPr>
        <p:spPr>
          <a:xfrm>
            <a:off x="321469" y="1531937"/>
            <a:ext cx="7772400" cy="4419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b="1" dirty="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insertAfter(</a:t>
            </a:r>
            <a:r>
              <a:rPr lang="en-US" i="1" dirty="0" err="1">
                <a:latin typeface="Times New Roman" panose="02020603050405020304" pitchFamily="18" charset="0"/>
                <a:cs typeface="Times New Roman" panose="02020603050405020304" pitchFamily="18" charset="0"/>
              </a:rPr>
              <a:t>p,e</a:t>
            </a:r>
            <a:r>
              <a:rPr lang="en-US" dirty="0">
                <a:latin typeface="Times New Roman" panose="02020603050405020304" pitchFamily="18" charset="0"/>
                <a:cs typeface="Times New Roman" panose="02020603050405020304" pitchFamily="18" charset="0"/>
              </a:rPr>
              <a:t>):</a:t>
            </a:r>
          </a:p>
          <a:p>
            <a:pPr>
              <a:lnSpc>
                <a:spcPct val="90000"/>
              </a:lnSpc>
              <a:buFont typeface="Wingdings" pitchFamily="2" charset="2"/>
              <a:buNone/>
            </a:pPr>
            <a:r>
              <a:rPr lang="en-US" dirty="0">
                <a:latin typeface="Times New Roman" panose="02020603050405020304" pitchFamily="18" charset="0"/>
                <a:cs typeface="Times New Roman" panose="02020603050405020304" pitchFamily="18" charset="0"/>
              </a:rPr>
              <a:t>	Create a new node </a:t>
            </a:r>
            <a:r>
              <a:rPr lang="en-US" i="1" dirty="0">
                <a:latin typeface="Times New Roman" panose="02020603050405020304" pitchFamily="18" charset="0"/>
                <a:cs typeface="Times New Roman" panose="02020603050405020304" pitchFamily="18" charset="0"/>
              </a:rPr>
              <a:t>v</a:t>
            </a:r>
          </a:p>
          <a:p>
            <a:pPr>
              <a:lnSpc>
                <a:spcPct val="9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t>
            </a:r>
            <a:r>
              <a:rPr lang="en-US" dirty="0" err="1">
                <a:latin typeface="Times New Roman" panose="02020603050405020304" pitchFamily="18" charset="0"/>
                <a:cs typeface="Times New Roman" panose="02020603050405020304" pitchFamily="18" charset="0"/>
              </a:rPr>
              <a:t>setElement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p>
          <a:p>
            <a:pPr>
              <a:lnSpc>
                <a:spcPct val="9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t>
            </a:r>
            <a:r>
              <a:rPr lang="en-US" dirty="0" err="1">
                <a:latin typeface="Times New Roman" panose="02020603050405020304" pitchFamily="18" charset="0"/>
                <a:cs typeface="Times New Roman" panose="02020603050405020304" pitchFamily="18" charset="0"/>
              </a:rPr>
              <a:t>setPrev</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 </a:t>
            </a:r>
            <a:r>
              <a:rPr lang="en-US" i="1" dirty="0">
                <a:solidFill>
                  <a:srgbClr val="2C61F6"/>
                </a:solidFill>
                <a:latin typeface="Times New Roman" panose="02020603050405020304" pitchFamily="18" charset="0"/>
                <a:cs typeface="Times New Roman" panose="02020603050405020304" pitchFamily="18" charset="0"/>
              </a:rPr>
              <a:t>v </a:t>
            </a:r>
            <a:r>
              <a:rPr lang="en-US" dirty="0">
                <a:solidFill>
                  <a:srgbClr val="2C61F6"/>
                </a:solidFill>
                <a:latin typeface="Times New Roman" panose="02020603050405020304" pitchFamily="18" charset="0"/>
                <a:cs typeface="Times New Roman" panose="02020603050405020304" pitchFamily="18" charset="0"/>
              </a:rPr>
              <a:t>to its predecessor}</a:t>
            </a:r>
          </a:p>
          <a:p>
            <a:pPr>
              <a:lnSpc>
                <a:spcPct val="9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t>
            </a:r>
            <a:r>
              <a:rPr lang="en-US" dirty="0" err="1">
                <a:latin typeface="Times New Roman" panose="02020603050405020304" pitchFamily="18" charset="0"/>
                <a:cs typeface="Times New Roman" panose="02020603050405020304" pitchFamily="18" charset="0"/>
              </a:rPr>
              <a:t>setNext</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getNext</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 </a:t>
            </a:r>
            <a:r>
              <a:rPr lang="en-US" i="1" dirty="0">
                <a:solidFill>
                  <a:srgbClr val="2C61F6"/>
                </a:solidFill>
                <a:latin typeface="Times New Roman" panose="02020603050405020304" pitchFamily="18" charset="0"/>
                <a:cs typeface="Times New Roman" panose="02020603050405020304" pitchFamily="18" charset="0"/>
              </a:rPr>
              <a:t>v </a:t>
            </a:r>
            <a:r>
              <a:rPr lang="en-US" dirty="0">
                <a:solidFill>
                  <a:srgbClr val="2C61F6"/>
                </a:solidFill>
                <a:latin typeface="Times New Roman" panose="02020603050405020304" pitchFamily="18" charset="0"/>
                <a:cs typeface="Times New Roman" panose="02020603050405020304" pitchFamily="18" charset="0"/>
              </a:rPr>
              <a:t>to its successor}</a:t>
            </a:r>
          </a:p>
          <a:p>
            <a:pPr>
              <a:lnSpc>
                <a:spcPct val="90000"/>
              </a:lnSpc>
              <a:buFont typeface="Wingdings" pitchFamily="2" charset="2"/>
              <a:buNone/>
            </a:pP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getNext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setPrev</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 </a:t>
            </a:r>
            <a:r>
              <a:rPr lang="en-US" i="1" dirty="0">
                <a:solidFill>
                  <a:srgbClr val="2C61F6"/>
                </a:solidFill>
                <a:latin typeface="Times New Roman" panose="02020603050405020304" pitchFamily="18" charset="0"/>
                <a:cs typeface="Times New Roman" panose="02020603050405020304" pitchFamily="18" charset="0"/>
              </a:rPr>
              <a:t>p</a:t>
            </a:r>
            <a:r>
              <a:rPr lang="en-US" dirty="0">
                <a:solidFill>
                  <a:srgbClr val="2C61F6"/>
                </a:solidFill>
                <a:latin typeface="Times New Roman" panose="02020603050405020304" pitchFamily="18" charset="0"/>
                <a:cs typeface="Times New Roman" panose="02020603050405020304" pitchFamily="18" charset="0"/>
              </a:rPr>
              <a:t>’s old successor to </a:t>
            </a:r>
            <a:r>
              <a:rPr lang="en-US" i="1" dirty="0">
                <a:solidFill>
                  <a:srgbClr val="2C61F6"/>
                </a:solidFill>
                <a:latin typeface="Times New Roman" panose="02020603050405020304" pitchFamily="18" charset="0"/>
                <a:cs typeface="Times New Roman" panose="02020603050405020304" pitchFamily="18" charset="0"/>
              </a:rPr>
              <a:t>v</a:t>
            </a:r>
            <a:r>
              <a:rPr lang="en-US" dirty="0">
                <a:solidFill>
                  <a:srgbClr val="2C61F6"/>
                </a:solidFill>
                <a:latin typeface="Times New Roman" panose="02020603050405020304" pitchFamily="18" charset="0"/>
                <a:cs typeface="Times New Roman" panose="02020603050405020304" pitchFamily="18" charset="0"/>
              </a:rPr>
              <a:t>}</a:t>
            </a:r>
          </a:p>
          <a:p>
            <a:pPr>
              <a:lnSpc>
                <a:spcPct val="9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setNext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 </a:t>
            </a:r>
            <a:r>
              <a:rPr lang="en-US" i="1" dirty="0">
                <a:solidFill>
                  <a:srgbClr val="2C61F6"/>
                </a:solidFill>
                <a:latin typeface="Times New Roman" panose="02020603050405020304" pitchFamily="18" charset="0"/>
                <a:cs typeface="Times New Roman" panose="02020603050405020304" pitchFamily="18" charset="0"/>
              </a:rPr>
              <a:t>p </a:t>
            </a:r>
            <a:r>
              <a:rPr lang="en-US" dirty="0">
                <a:solidFill>
                  <a:srgbClr val="2C61F6"/>
                </a:solidFill>
                <a:latin typeface="Times New Roman" panose="02020603050405020304" pitchFamily="18" charset="0"/>
                <a:cs typeface="Times New Roman" panose="02020603050405020304" pitchFamily="18" charset="0"/>
              </a:rPr>
              <a:t>to its new successor, </a:t>
            </a:r>
            <a:r>
              <a:rPr lang="en-US" i="1" dirty="0">
                <a:solidFill>
                  <a:srgbClr val="2C61F6"/>
                </a:solidFill>
                <a:latin typeface="Times New Roman" panose="02020603050405020304" pitchFamily="18" charset="0"/>
                <a:cs typeface="Times New Roman" panose="02020603050405020304" pitchFamily="18" charset="0"/>
              </a:rPr>
              <a:t>v</a:t>
            </a:r>
            <a:r>
              <a:rPr lang="en-US" dirty="0">
                <a:solidFill>
                  <a:srgbClr val="2C61F6"/>
                </a:solidFill>
                <a:latin typeface="Times New Roman" panose="02020603050405020304" pitchFamily="18" charset="0"/>
                <a:cs typeface="Times New Roman" panose="02020603050405020304" pitchFamily="18" charset="0"/>
              </a:rPr>
              <a:t>}</a:t>
            </a:r>
          </a:p>
          <a:p>
            <a:pPr>
              <a:lnSpc>
                <a:spcPct val="90000"/>
              </a:lnSpc>
              <a:buFont typeface="Wingdings" pitchFamily="2" charset="2"/>
              <a:buNone/>
            </a:pPr>
            <a:r>
              <a:rPr lang="en-US" b="1" dirty="0">
                <a:latin typeface="Times New Roman" panose="02020603050405020304" pitchFamily="18" charset="0"/>
                <a:cs typeface="Times New Roman" panose="02020603050405020304" pitchFamily="18" charset="0"/>
              </a:rPr>
              <a:t>	return </a:t>
            </a:r>
            <a:r>
              <a:rPr lang="en-US" i="1" dirty="0">
                <a:latin typeface="Times New Roman" panose="02020603050405020304" pitchFamily="18" charset="0"/>
                <a:cs typeface="Times New Roman" panose="02020603050405020304" pitchFamily="18" charset="0"/>
              </a:rPr>
              <a:t>v	</a:t>
            </a:r>
            <a:r>
              <a:rPr lang="en-US" dirty="0">
                <a:solidFill>
                  <a:srgbClr val="2C61F6"/>
                </a:solidFill>
                <a:latin typeface="Times New Roman" panose="02020603050405020304" pitchFamily="18" charset="0"/>
                <a:cs typeface="Times New Roman" panose="02020603050405020304" pitchFamily="18" charset="0"/>
              </a:rPr>
              <a:t>{the position for the element </a:t>
            </a:r>
            <a:r>
              <a:rPr lang="en-US" i="1" dirty="0">
                <a:solidFill>
                  <a:srgbClr val="2C61F6"/>
                </a:solidFill>
                <a:latin typeface="Times New Roman" panose="02020603050405020304" pitchFamily="18" charset="0"/>
                <a:cs typeface="Times New Roman" panose="02020603050405020304" pitchFamily="18" charset="0"/>
              </a:rPr>
              <a:t>e</a:t>
            </a:r>
            <a:r>
              <a:rPr lang="en-US" dirty="0">
                <a:solidFill>
                  <a:srgbClr val="2C61F6"/>
                </a:solidFill>
                <a:latin typeface="Times New Roman" panose="02020603050405020304" pitchFamily="18" charset="0"/>
                <a:cs typeface="Times New Roman" panose="02020603050405020304" pitchFamily="18" charset="0"/>
              </a:rPr>
              <a:t>}</a:t>
            </a:r>
          </a:p>
          <a:p>
            <a:pPr>
              <a:lnSpc>
                <a:spcPct val="90000"/>
              </a:lnSpc>
              <a:buFont typeface="Wingdings" pitchFamily="2" charset="2"/>
              <a:buNone/>
            </a:pPr>
            <a:endParaRPr lang="en-US" dirty="0">
              <a:latin typeface="Times New Roman" panose="02020603050405020304" pitchFamily="18" charset="0"/>
              <a:cs typeface="Times New Roman" panose="02020603050405020304" pitchFamily="18" charset="0"/>
            </a:endParaRPr>
          </a:p>
          <a:p>
            <a:pPr>
              <a:lnSpc>
                <a:spcPct val="90000"/>
              </a:lnSpc>
              <a:buFont typeface="Wingdings" pitchFamily="2" charset="2"/>
              <a:buNone/>
            </a:pPr>
            <a:endParaRPr lang="en-US" dirty="0"/>
          </a:p>
          <a:p>
            <a:pPr>
              <a:lnSpc>
                <a:spcPct val="90000"/>
              </a:lnSpc>
              <a:buFont typeface="Wingdings" pitchFamily="2" charset="2"/>
              <a:buNone/>
            </a:pPr>
            <a:endParaRPr lang="en-US" dirty="0">
              <a:latin typeface="Times New Roman" pitchFamily="18" charset="0"/>
            </a:endParaRPr>
          </a:p>
        </p:txBody>
      </p:sp>
      <p:sp>
        <p:nvSpPr>
          <p:cNvPr id="7" name="AutoShape 2">
            <a:extLst>
              <a:ext uri="{FF2B5EF4-FFF2-40B4-BE49-F238E27FC236}">
                <a16:creationId xmlns:a16="http://schemas.microsoft.com/office/drawing/2014/main" xmlns="" id="{6E3C1B7F-FC86-437B-9D9D-84CD9E8230D3}"/>
              </a:ext>
            </a:extLst>
          </p:cNvPr>
          <p:cNvSpPr>
            <a:spLocks noChangeArrowheads="1"/>
          </p:cNvSpPr>
          <p:nvPr/>
        </p:nvSpPr>
        <p:spPr bwMode="auto">
          <a:xfrm>
            <a:off x="4495800" y="5476076"/>
            <a:ext cx="1752600" cy="990600"/>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p>
            <a:endParaRPr lang="en-US"/>
          </a:p>
        </p:txBody>
      </p:sp>
      <p:sp>
        <p:nvSpPr>
          <p:cNvPr id="8" name="Rectangle 64">
            <a:extLst>
              <a:ext uri="{FF2B5EF4-FFF2-40B4-BE49-F238E27FC236}">
                <a16:creationId xmlns:a16="http://schemas.microsoft.com/office/drawing/2014/main" xmlns="" id="{C121C972-F5C4-45E0-9D94-7C655EB0F045}"/>
              </a:ext>
            </a:extLst>
          </p:cNvPr>
          <p:cNvSpPr>
            <a:spLocks noChangeArrowheads="1"/>
          </p:cNvSpPr>
          <p:nvPr/>
        </p:nvSpPr>
        <p:spPr bwMode="auto">
          <a:xfrm>
            <a:off x="18288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 name="Rectangle 65">
            <a:extLst>
              <a:ext uri="{FF2B5EF4-FFF2-40B4-BE49-F238E27FC236}">
                <a16:creationId xmlns:a16="http://schemas.microsoft.com/office/drawing/2014/main" xmlns="" id="{65044E8F-3A8B-4D23-92C2-E65D722FE375}"/>
              </a:ext>
            </a:extLst>
          </p:cNvPr>
          <p:cNvSpPr>
            <a:spLocks noChangeArrowheads="1"/>
          </p:cNvSpPr>
          <p:nvPr/>
        </p:nvSpPr>
        <p:spPr bwMode="auto">
          <a:xfrm>
            <a:off x="21336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 name="Rectangle 66">
            <a:extLst>
              <a:ext uri="{FF2B5EF4-FFF2-40B4-BE49-F238E27FC236}">
                <a16:creationId xmlns:a16="http://schemas.microsoft.com/office/drawing/2014/main" xmlns="" id="{CFC94B81-BE70-42CD-ACBD-CC760A3C3EB5}"/>
              </a:ext>
            </a:extLst>
          </p:cNvPr>
          <p:cNvSpPr>
            <a:spLocks noChangeArrowheads="1"/>
          </p:cNvSpPr>
          <p:nvPr/>
        </p:nvSpPr>
        <p:spPr bwMode="auto">
          <a:xfrm>
            <a:off x="24384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 name="Freeform 67">
            <a:extLst>
              <a:ext uri="{FF2B5EF4-FFF2-40B4-BE49-F238E27FC236}">
                <a16:creationId xmlns:a16="http://schemas.microsoft.com/office/drawing/2014/main" xmlns="" id="{0E4227C7-A8E1-4113-92C3-3433D32137B9}"/>
              </a:ext>
            </a:extLst>
          </p:cNvPr>
          <p:cNvSpPr>
            <a:spLocks/>
          </p:cNvSpPr>
          <p:nvPr/>
        </p:nvSpPr>
        <p:spPr bwMode="auto">
          <a:xfrm>
            <a:off x="2590800" y="5109364"/>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 name="Rectangle 68">
            <a:extLst>
              <a:ext uri="{FF2B5EF4-FFF2-40B4-BE49-F238E27FC236}">
                <a16:creationId xmlns:a16="http://schemas.microsoft.com/office/drawing/2014/main" xmlns="" id="{F62786B3-94A4-4B49-AEB7-BFB5302D69E6}"/>
              </a:ext>
            </a:extLst>
          </p:cNvPr>
          <p:cNvSpPr>
            <a:spLocks noChangeArrowheads="1"/>
          </p:cNvSpPr>
          <p:nvPr/>
        </p:nvSpPr>
        <p:spPr bwMode="auto">
          <a:xfrm>
            <a:off x="33528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 name="Rectangle 69">
            <a:extLst>
              <a:ext uri="{FF2B5EF4-FFF2-40B4-BE49-F238E27FC236}">
                <a16:creationId xmlns:a16="http://schemas.microsoft.com/office/drawing/2014/main" xmlns="" id="{B1362C1E-8A2F-420B-A7C2-2CF4152EFEDA}"/>
              </a:ext>
            </a:extLst>
          </p:cNvPr>
          <p:cNvSpPr>
            <a:spLocks noChangeArrowheads="1"/>
          </p:cNvSpPr>
          <p:nvPr/>
        </p:nvSpPr>
        <p:spPr bwMode="auto">
          <a:xfrm>
            <a:off x="36576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 name="Rectangle 70">
            <a:extLst>
              <a:ext uri="{FF2B5EF4-FFF2-40B4-BE49-F238E27FC236}">
                <a16:creationId xmlns:a16="http://schemas.microsoft.com/office/drawing/2014/main" xmlns="" id="{AABC67EC-1247-4F42-A5C6-5A8BC6D4D62C}"/>
              </a:ext>
            </a:extLst>
          </p:cNvPr>
          <p:cNvSpPr>
            <a:spLocks noChangeArrowheads="1"/>
          </p:cNvSpPr>
          <p:nvPr/>
        </p:nvSpPr>
        <p:spPr bwMode="auto">
          <a:xfrm>
            <a:off x="39624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 name="Freeform 71">
            <a:extLst>
              <a:ext uri="{FF2B5EF4-FFF2-40B4-BE49-F238E27FC236}">
                <a16:creationId xmlns:a16="http://schemas.microsoft.com/office/drawing/2014/main" xmlns="" id="{06D5083B-E22B-43E7-A3F2-10A27C129C3B}"/>
              </a:ext>
            </a:extLst>
          </p:cNvPr>
          <p:cNvSpPr>
            <a:spLocks/>
          </p:cNvSpPr>
          <p:nvPr/>
        </p:nvSpPr>
        <p:spPr bwMode="auto">
          <a:xfrm>
            <a:off x="4114800" y="4848215"/>
            <a:ext cx="2286000" cy="399261"/>
          </a:xfrm>
          <a:custGeom>
            <a:avLst/>
            <a:gdLst>
              <a:gd name="T0" fmla="*/ 0 w 1440"/>
              <a:gd name="T1" fmla="*/ 107 h 108"/>
              <a:gd name="T2" fmla="*/ 780 w 1440"/>
              <a:gd name="T3" fmla="*/ 0 h 108"/>
              <a:gd name="T4" fmla="*/ 1440 w 1440"/>
              <a:gd name="T5" fmla="*/ 108 h 108"/>
              <a:gd name="T6" fmla="*/ 0 60000 65536"/>
              <a:gd name="T7" fmla="*/ 0 60000 65536"/>
              <a:gd name="T8" fmla="*/ 0 60000 65536"/>
              <a:gd name="T9" fmla="*/ 0 w 1440"/>
              <a:gd name="T10" fmla="*/ 0 h 108"/>
              <a:gd name="T11" fmla="*/ 1440 w 1440"/>
              <a:gd name="T12" fmla="*/ 108 h 108"/>
            </a:gdLst>
            <a:ahLst/>
            <a:cxnLst>
              <a:cxn ang="T6">
                <a:pos x="T0" y="T1"/>
              </a:cxn>
              <a:cxn ang="T7">
                <a:pos x="T2" y="T3"/>
              </a:cxn>
              <a:cxn ang="T8">
                <a:pos x="T4" y="T5"/>
              </a:cxn>
            </a:cxnLst>
            <a:rect l="T9" t="T10" r="T11" b="T12"/>
            <a:pathLst>
              <a:path w="1440" h="108">
                <a:moveTo>
                  <a:pt x="0" y="107"/>
                </a:moveTo>
                <a:cubicBezTo>
                  <a:pt x="130" y="89"/>
                  <a:pt x="540" y="0"/>
                  <a:pt x="780" y="0"/>
                </a:cubicBezTo>
                <a:cubicBezTo>
                  <a:pt x="1020" y="0"/>
                  <a:pt x="1303" y="86"/>
                  <a:pt x="1440" y="108"/>
                </a:cubicBezTo>
              </a:path>
            </a:pathLst>
          </a:custGeom>
          <a:noFill/>
          <a:ln w="19050">
            <a:solidFill>
              <a:schemeClr val="tx1"/>
            </a:solidFill>
            <a:round/>
            <a:headEnd type="oval" w="sm" len="sm"/>
            <a:tailEnd type="triangle" w="sm" len="lg"/>
          </a:ln>
        </p:spPr>
        <p:txBody>
          <a:bodyPr wrap="none"/>
          <a:lstStyle/>
          <a:p>
            <a:endParaRPr lang="en-US"/>
          </a:p>
        </p:txBody>
      </p:sp>
      <p:grpSp>
        <p:nvGrpSpPr>
          <p:cNvPr id="16" name="Group 72">
            <a:extLst>
              <a:ext uri="{FF2B5EF4-FFF2-40B4-BE49-F238E27FC236}">
                <a16:creationId xmlns:a16="http://schemas.microsoft.com/office/drawing/2014/main" xmlns="" id="{623DE862-D810-47CF-9279-947C120113F8}"/>
              </a:ext>
            </a:extLst>
          </p:cNvPr>
          <p:cNvGrpSpPr>
            <a:grpSpLocks/>
          </p:cNvGrpSpPr>
          <p:nvPr/>
        </p:nvGrpSpPr>
        <p:grpSpPr bwMode="auto">
          <a:xfrm>
            <a:off x="6400800" y="5095076"/>
            <a:ext cx="914400" cy="304800"/>
            <a:chOff x="4224" y="1728"/>
            <a:chExt cx="576" cy="192"/>
          </a:xfrm>
        </p:grpSpPr>
        <p:sp>
          <p:nvSpPr>
            <p:cNvPr id="17" name="Rectangle 73">
              <a:extLst>
                <a:ext uri="{FF2B5EF4-FFF2-40B4-BE49-F238E27FC236}">
                  <a16:creationId xmlns:a16="http://schemas.microsoft.com/office/drawing/2014/main" xmlns="" id="{A3275878-2DCA-48E5-B741-9792917B6FEE}"/>
                </a:ext>
              </a:extLst>
            </p:cNvPr>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 name="Rectangle 74">
              <a:extLst>
                <a:ext uri="{FF2B5EF4-FFF2-40B4-BE49-F238E27FC236}">
                  <a16:creationId xmlns:a16="http://schemas.microsoft.com/office/drawing/2014/main" xmlns="" id="{9773B436-3995-4034-A2E2-A85DB23CC8FB}"/>
                </a:ext>
              </a:extLst>
            </p:cNvPr>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9" name="Rectangle 75">
              <a:extLst>
                <a:ext uri="{FF2B5EF4-FFF2-40B4-BE49-F238E27FC236}">
                  <a16:creationId xmlns:a16="http://schemas.microsoft.com/office/drawing/2014/main" xmlns="" id="{2EF9AEB3-A880-4387-AEED-AF87881ED417}"/>
                </a:ext>
              </a:extLst>
            </p:cNvPr>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grpSp>
      <p:sp>
        <p:nvSpPr>
          <p:cNvPr id="20" name="Freeform 76">
            <a:extLst>
              <a:ext uri="{FF2B5EF4-FFF2-40B4-BE49-F238E27FC236}">
                <a16:creationId xmlns:a16="http://schemas.microsoft.com/office/drawing/2014/main" xmlns="" id="{7695D097-C337-4016-8938-66EA2DC21672}"/>
              </a:ext>
            </a:extLst>
          </p:cNvPr>
          <p:cNvSpPr>
            <a:spLocks/>
          </p:cNvSpPr>
          <p:nvPr/>
        </p:nvSpPr>
        <p:spPr bwMode="auto">
          <a:xfrm rot="10800000">
            <a:off x="2743200" y="5261764"/>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2" name="Freeform 78">
            <a:extLst>
              <a:ext uri="{FF2B5EF4-FFF2-40B4-BE49-F238E27FC236}">
                <a16:creationId xmlns:a16="http://schemas.microsoft.com/office/drawing/2014/main" xmlns="" id="{6EDBCCAB-2643-4EBE-99D9-2A75138A295B}"/>
              </a:ext>
            </a:extLst>
          </p:cNvPr>
          <p:cNvSpPr>
            <a:spLocks/>
          </p:cNvSpPr>
          <p:nvPr/>
        </p:nvSpPr>
        <p:spPr bwMode="auto">
          <a:xfrm>
            <a:off x="2212975" y="5247476"/>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3" name="Freeform 79">
            <a:extLst>
              <a:ext uri="{FF2B5EF4-FFF2-40B4-BE49-F238E27FC236}">
                <a16:creationId xmlns:a16="http://schemas.microsoft.com/office/drawing/2014/main" xmlns="" id="{81DB8FBC-FB21-4375-90F1-4EDA7CECFB55}"/>
              </a:ext>
            </a:extLst>
          </p:cNvPr>
          <p:cNvSpPr>
            <a:spLocks/>
          </p:cNvSpPr>
          <p:nvPr/>
        </p:nvSpPr>
        <p:spPr bwMode="auto">
          <a:xfrm>
            <a:off x="3733800" y="5247476"/>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4" name="Freeform 80">
            <a:extLst>
              <a:ext uri="{FF2B5EF4-FFF2-40B4-BE49-F238E27FC236}">
                <a16:creationId xmlns:a16="http://schemas.microsoft.com/office/drawing/2014/main" xmlns="" id="{3DB91720-394A-4B88-A523-A50FD8D032A2}"/>
              </a:ext>
            </a:extLst>
          </p:cNvPr>
          <p:cNvSpPr>
            <a:spLocks/>
          </p:cNvSpPr>
          <p:nvPr/>
        </p:nvSpPr>
        <p:spPr bwMode="auto">
          <a:xfrm>
            <a:off x="6775450" y="5247476"/>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5" name="Rectangle 81">
            <a:extLst>
              <a:ext uri="{FF2B5EF4-FFF2-40B4-BE49-F238E27FC236}">
                <a16:creationId xmlns:a16="http://schemas.microsoft.com/office/drawing/2014/main" xmlns="" id="{596E0EFD-0A4D-494D-AB8C-9F1C35715068}"/>
              </a:ext>
            </a:extLst>
          </p:cNvPr>
          <p:cNvSpPr>
            <a:spLocks noChangeArrowheads="1"/>
          </p:cNvSpPr>
          <p:nvPr/>
        </p:nvSpPr>
        <p:spPr bwMode="auto">
          <a:xfrm>
            <a:off x="79248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6" name="Rectangle 82">
            <a:extLst>
              <a:ext uri="{FF2B5EF4-FFF2-40B4-BE49-F238E27FC236}">
                <a16:creationId xmlns:a16="http://schemas.microsoft.com/office/drawing/2014/main" xmlns="" id="{AA3E160E-0519-4158-A148-3BA494114C79}"/>
              </a:ext>
            </a:extLst>
          </p:cNvPr>
          <p:cNvSpPr>
            <a:spLocks noChangeArrowheads="1"/>
          </p:cNvSpPr>
          <p:nvPr/>
        </p:nvSpPr>
        <p:spPr bwMode="auto">
          <a:xfrm>
            <a:off x="914400" y="50950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7" name="Freeform 83">
            <a:extLst>
              <a:ext uri="{FF2B5EF4-FFF2-40B4-BE49-F238E27FC236}">
                <a16:creationId xmlns:a16="http://schemas.microsoft.com/office/drawing/2014/main" xmlns="" id="{FDE186E3-3EB0-428F-9EE8-A6C88290BF30}"/>
              </a:ext>
            </a:extLst>
          </p:cNvPr>
          <p:cNvSpPr>
            <a:spLocks/>
          </p:cNvSpPr>
          <p:nvPr/>
        </p:nvSpPr>
        <p:spPr bwMode="auto">
          <a:xfrm>
            <a:off x="7162800" y="5095076"/>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8" name="Freeform 84">
            <a:extLst>
              <a:ext uri="{FF2B5EF4-FFF2-40B4-BE49-F238E27FC236}">
                <a16:creationId xmlns:a16="http://schemas.microsoft.com/office/drawing/2014/main" xmlns="" id="{9449E01B-0AE7-4F78-AF3C-201193F3F5C4}"/>
              </a:ext>
            </a:extLst>
          </p:cNvPr>
          <p:cNvSpPr>
            <a:spLocks/>
          </p:cNvSpPr>
          <p:nvPr/>
        </p:nvSpPr>
        <p:spPr bwMode="auto">
          <a:xfrm rot="10800000">
            <a:off x="7315200" y="5247476"/>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9" name="Freeform 85">
            <a:extLst>
              <a:ext uri="{FF2B5EF4-FFF2-40B4-BE49-F238E27FC236}">
                <a16:creationId xmlns:a16="http://schemas.microsoft.com/office/drawing/2014/main" xmlns="" id="{34E84008-CC87-487A-8BE5-96E3202C8D68}"/>
              </a:ext>
            </a:extLst>
          </p:cNvPr>
          <p:cNvSpPr>
            <a:spLocks/>
          </p:cNvSpPr>
          <p:nvPr/>
        </p:nvSpPr>
        <p:spPr bwMode="auto">
          <a:xfrm>
            <a:off x="1066800" y="5095076"/>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0" name="Freeform 86">
            <a:extLst>
              <a:ext uri="{FF2B5EF4-FFF2-40B4-BE49-F238E27FC236}">
                <a16:creationId xmlns:a16="http://schemas.microsoft.com/office/drawing/2014/main" xmlns="" id="{0605B05D-28DE-4B23-982E-35C8CF748579}"/>
              </a:ext>
            </a:extLst>
          </p:cNvPr>
          <p:cNvSpPr>
            <a:spLocks/>
          </p:cNvSpPr>
          <p:nvPr/>
        </p:nvSpPr>
        <p:spPr bwMode="auto">
          <a:xfrm rot="10800000">
            <a:off x="1219200" y="5247476"/>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1" name="Text Box 87">
            <a:extLst>
              <a:ext uri="{FF2B5EF4-FFF2-40B4-BE49-F238E27FC236}">
                <a16:creationId xmlns:a16="http://schemas.microsoft.com/office/drawing/2014/main" xmlns="" id="{C70AEC5E-327A-46A8-A7E0-77BA7E1353BA}"/>
              </a:ext>
            </a:extLst>
          </p:cNvPr>
          <p:cNvSpPr txBox="1">
            <a:spLocks noChangeArrowheads="1"/>
          </p:cNvSpPr>
          <p:nvPr/>
        </p:nvSpPr>
        <p:spPr bwMode="auto">
          <a:xfrm>
            <a:off x="2362200" y="5476076"/>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32" name="Text Box 88">
            <a:extLst>
              <a:ext uri="{FF2B5EF4-FFF2-40B4-BE49-F238E27FC236}">
                <a16:creationId xmlns:a16="http://schemas.microsoft.com/office/drawing/2014/main" xmlns="" id="{4F261B7A-6020-4E41-9715-DE596911188B}"/>
              </a:ext>
            </a:extLst>
          </p:cNvPr>
          <p:cNvSpPr txBox="1">
            <a:spLocks noChangeArrowheads="1"/>
          </p:cNvSpPr>
          <p:nvPr/>
        </p:nvSpPr>
        <p:spPr bwMode="auto">
          <a:xfrm>
            <a:off x="3886200" y="5476076"/>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33" name="Text Box 89">
            <a:extLst>
              <a:ext uri="{FF2B5EF4-FFF2-40B4-BE49-F238E27FC236}">
                <a16:creationId xmlns:a16="http://schemas.microsoft.com/office/drawing/2014/main" xmlns="" id="{75E87AD3-B688-477B-8BD5-D1FEF488701E}"/>
              </a:ext>
            </a:extLst>
          </p:cNvPr>
          <p:cNvSpPr txBox="1">
            <a:spLocks noChangeArrowheads="1"/>
          </p:cNvSpPr>
          <p:nvPr/>
        </p:nvSpPr>
        <p:spPr bwMode="auto">
          <a:xfrm>
            <a:off x="6934200" y="5476076"/>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34" name="Text Box 90">
            <a:extLst>
              <a:ext uri="{FF2B5EF4-FFF2-40B4-BE49-F238E27FC236}">
                <a16:creationId xmlns:a16="http://schemas.microsoft.com/office/drawing/2014/main" xmlns="" id="{3320FBA2-5A46-4AE1-AFB7-927D07D537EE}"/>
              </a:ext>
            </a:extLst>
          </p:cNvPr>
          <p:cNvSpPr txBox="1">
            <a:spLocks noChangeArrowheads="1"/>
          </p:cNvSpPr>
          <p:nvPr/>
        </p:nvSpPr>
        <p:spPr bwMode="auto">
          <a:xfrm>
            <a:off x="3649265" y="4714076"/>
            <a:ext cx="366713" cy="457200"/>
          </a:xfrm>
          <a:prstGeom prst="rect">
            <a:avLst/>
          </a:prstGeom>
          <a:noFill/>
          <a:ln w="9525">
            <a:noFill/>
            <a:miter lim="800000"/>
            <a:headEnd/>
            <a:tailEnd/>
          </a:ln>
        </p:spPr>
        <p:txBody>
          <a:bodyPr>
            <a:spAutoFit/>
          </a:bodyPr>
          <a:lstStyle/>
          <a:p>
            <a:pPr algn="ctr"/>
            <a:r>
              <a:rPr lang="en-US"/>
              <a:t>p</a:t>
            </a:r>
          </a:p>
        </p:txBody>
      </p:sp>
      <p:sp>
        <p:nvSpPr>
          <p:cNvPr id="35" name="Rectangle 91">
            <a:extLst>
              <a:ext uri="{FF2B5EF4-FFF2-40B4-BE49-F238E27FC236}">
                <a16:creationId xmlns:a16="http://schemas.microsoft.com/office/drawing/2014/main" xmlns="" id="{6C3CC4FA-4333-48FD-89CE-61FB1AAC6C51}"/>
              </a:ext>
            </a:extLst>
          </p:cNvPr>
          <p:cNvSpPr>
            <a:spLocks noChangeArrowheads="1"/>
          </p:cNvSpPr>
          <p:nvPr/>
        </p:nvSpPr>
        <p:spPr bwMode="auto">
          <a:xfrm>
            <a:off x="4876800" y="57046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6" name="Rectangle 92">
            <a:extLst>
              <a:ext uri="{FF2B5EF4-FFF2-40B4-BE49-F238E27FC236}">
                <a16:creationId xmlns:a16="http://schemas.microsoft.com/office/drawing/2014/main" xmlns="" id="{7D7FC773-C615-4D5F-9F20-BB9BEC929E26}"/>
              </a:ext>
            </a:extLst>
          </p:cNvPr>
          <p:cNvSpPr>
            <a:spLocks noChangeArrowheads="1"/>
          </p:cNvSpPr>
          <p:nvPr/>
        </p:nvSpPr>
        <p:spPr bwMode="auto">
          <a:xfrm>
            <a:off x="5181600" y="57046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7" name="Rectangle 93">
            <a:extLst>
              <a:ext uri="{FF2B5EF4-FFF2-40B4-BE49-F238E27FC236}">
                <a16:creationId xmlns:a16="http://schemas.microsoft.com/office/drawing/2014/main" xmlns="" id="{5AEA2BF7-9564-4558-955B-02C6FA936405}"/>
              </a:ext>
            </a:extLst>
          </p:cNvPr>
          <p:cNvSpPr>
            <a:spLocks noChangeArrowheads="1"/>
          </p:cNvSpPr>
          <p:nvPr/>
        </p:nvSpPr>
        <p:spPr bwMode="auto">
          <a:xfrm>
            <a:off x="5486400" y="5704676"/>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 name="Freeform 94">
            <a:extLst>
              <a:ext uri="{FF2B5EF4-FFF2-40B4-BE49-F238E27FC236}">
                <a16:creationId xmlns:a16="http://schemas.microsoft.com/office/drawing/2014/main" xmlns="" id="{4EAD9DF3-3D9C-4379-9153-85A93B5C5577}"/>
              </a:ext>
            </a:extLst>
          </p:cNvPr>
          <p:cNvSpPr>
            <a:spLocks/>
          </p:cNvSpPr>
          <p:nvPr/>
        </p:nvSpPr>
        <p:spPr bwMode="auto">
          <a:xfrm>
            <a:off x="5254625" y="5857076"/>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9" name="Text Box 95">
            <a:extLst>
              <a:ext uri="{FF2B5EF4-FFF2-40B4-BE49-F238E27FC236}">
                <a16:creationId xmlns:a16="http://schemas.microsoft.com/office/drawing/2014/main" xmlns="" id="{8B3A7D4A-41BC-4F09-8AEF-A34BD78803FB}"/>
              </a:ext>
            </a:extLst>
          </p:cNvPr>
          <p:cNvSpPr txBox="1">
            <a:spLocks noChangeArrowheads="1"/>
          </p:cNvSpPr>
          <p:nvPr/>
        </p:nvSpPr>
        <p:spPr bwMode="auto">
          <a:xfrm>
            <a:off x="5410200" y="6085676"/>
            <a:ext cx="366713" cy="369332"/>
          </a:xfrm>
          <a:prstGeom prst="rect">
            <a:avLst/>
          </a:prstGeom>
          <a:noFill/>
          <a:ln w="9525">
            <a:noFill/>
            <a:miter lim="800000"/>
            <a:headEnd/>
            <a:tailEnd/>
          </a:ln>
        </p:spPr>
        <p:txBody>
          <a:bodyPr>
            <a:spAutoFit/>
          </a:bodyPr>
          <a:lstStyle/>
          <a:p>
            <a:pPr algn="ctr"/>
            <a:r>
              <a:rPr lang="en-US" dirty="0">
                <a:solidFill>
                  <a:schemeClr val="tx2"/>
                </a:solidFill>
              </a:rPr>
              <a:t>e</a:t>
            </a:r>
          </a:p>
        </p:txBody>
      </p:sp>
      <p:sp>
        <p:nvSpPr>
          <p:cNvPr id="40" name="Freeform 96">
            <a:extLst>
              <a:ext uri="{FF2B5EF4-FFF2-40B4-BE49-F238E27FC236}">
                <a16:creationId xmlns:a16="http://schemas.microsoft.com/office/drawing/2014/main" xmlns="" id="{70AC87B3-7C29-48C3-942C-13EE11B5744E}"/>
              </a:ext>
            </a:extLst>
          </p:cNvPr>
          <p:cNvSpPr>
            <a:spLocks/>
          </p:cNvSpPr>
          <p:nvPr/>
        </p:nvSpPr>
        <p:spPr bwMode="auto">
          <a:xfrm>
            <a:off x="4114800" y="5399876"/>
            <a:ext cx="914400" cy="457200"/>
          </a:xfrm>
          <a:custGeom>
            <a:avLst/>
            <a:gdLst>
              <a:gd name="T0" fmla="*/ 497 w 497"/>
              <a:gd name="T1" fmla="*/ 276 h 276"/>
              <a:gd name="T2" fmla="*/ 222 w 497"/>
              <a:gd name="T3" fmla="*/ 228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a:solidFill>
              <a:schemeClr val="tx1"/>
            </a:solidFill>
            <a:round/>
            <a:headEnd type="oval" w="sm" len="sm"/>
            <a:tailEnd type="triangle" w="sm" len="lg"/>
          </a:ln>
        </p:spPr>
        <p:txBody>
          <a:bodyPr wrap="none"/>
          <a:lstStyle/>
          <a:p>
            <a:endParaRPr lang="en-US"/>
          </a:p>
        </p:txBody>
      </p:sp>
      <p:sp>
        <p:nvSpPr>
          <p:cNvPr id="41" name="Freeform 97">
            <a:extLst>
              <a:ext uri="{FF2B5EF4-FFF2-40B4-BE49-F238E27FC236}">
                <a16:creationId xmlns:a16="http://schemas.microsoft.com/office/drawing/2014/main" xmlns="" id="{9BF56323-D5FE-4E76-9AB9-925A8B5A94AF}"/>
              </a:ext>
            </a:extLst>
          </p:cNvPr>
          <p:cNvSpPr>
            <a:spLocks/>
          </p:cNvSpPr>
          <p:nvPr/>
        </p:nvSpPr>
        <p:spPr bwMode="auto">
          <a:xfrm flipH="1">
            <a:off x="5638800" y="5399876"/>
            <a:ext cx="914400" cy="457200"/>
          </a:xfrm>
          <a:custGeom>
            <a:avLst/>
            <a:gdLst>
              <a:gd name="T0" fmla="*/ 497 w 497"/>
              <a:gd name="T1" fmla="*/ 276 h 276"/>
              <a:gd name="T2" fmla="*/ 222 w 497"/>
              <a:gd name="T3" fmla="*/ 228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a:solidFill>
              <a:schemeClr val="tx1"/>
            </a:solidFill>
            <a:round/>
            <a:headEnd type="oval" w="sm" len="sm"/>
            <a:tailEnd type="triangle" w="sm" len="lg"/>
          </a:ln>
        </p:spPr>
        <p:txBody>
          <a:bodyPr wrap="none"/>
          <a:lstStyle/>
          <a:p>
            <a:endParaRPr lang="en-US"/>
          </a:p>
        </p:txBody>
      </p:sp>
      <p:sp>
        <p:nvSpPr>
          <p:cNvPr id="42" name="Text Box 98">
            <a:extLst>
              <a:ext uri="{FF2B5EF4-FFF2-40B4-BE49-F238E27FC236}">
                <a16:creationId xmlns:a16="http://schemas.microsoft.com/office/drawing/2014/main" xmlns="" id="{FD6F8DE8-F7F2-4F5F-AE17-4FFF1B7B6187}"/>
              </a:ext>
            </a:extLst>
          </p:cNvPr>
          <p:cNvSpPr txBox="1">
            <a:spLocks noChangeArrowheads="1"/>
          </p:cNvSpPr>
          <p:nvPr/>
        </p:nvSpPr>
        <p:spPr bwMode="auto">
          <a:xfrm>
            <a:off x="5791200" y="5399876"/>
            <a:ext cx="366713" cy="369332"/>
          </a:xfrm>
          <a:prstGeom prst="rect">
            <a:avLst/>
          </a:prstGeom>
          <a:noFill/>
          <a:ln w="9525">
            <a:noFill/>
            <a:miter lim="800000"/>
            <a:headEnd/>
            <a:tailEnd/>
          </a:ln>
        </p:spPr>
        <p:txBody>
          <a:bodyPr>
            <a:spAutoFit/>
          </a:bodyPr>
          <a:lstStyle/>
          <a:p>
            <a:pPr algn="ctr"/>
            <a:r>
              <a:rPr lang="en-US" dirty="0"/>
              <a:t>v</a:t>
            </a:r>
          </a:p>
        </p:txBody>
      </p:sp>
    </p:spTree>
    <p:extLst>
      <p:ext uri="{BB962C8B-B14F-4D97-AF65-F5344CB8AC3E}">
        <p14:creationId xmlns:p14="http://schemas.microsoft.com/office/powerpoint/2010/main" xmlns="" val="3080081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Deletion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39</a:t>
            </a:fld>
            <a:endParaRPr lang="en-US" dirty="0"/>
          </a:p>
        </p:txBody>
      </p:sp>
      <p:sp>
        <p:nvSpPr>
          <p:cNvPr id="101" name="Rectangle 3" descr="Rectangle: Click to edit Master text styles&#10;Second level&#10;Third level&#10;Fourth level&#10;Fifth level">
            <a:extLst>
              <a:ext uri="{FF2B5EF4-FFF2-40B4-BE49-F238E27FC236}">
                <a16:creationId xmlns:a16="http://schemas.microsoft.com/office/drawing/2014/main" xmlns="" id="{1DADC27F-A9EE-B44C-83C4-08F6CDF49C70}"/>
              </a:ext>
            </a:extLst>
          </p:cNvPr>
          <p:cNvSpPr txBox="1">
            <a:spLocks noChangeArrowheads="1"/>
          </p:cNvSpPr>
          <p:nvPr/>
        </p:nvSpPr>
        <p:spPr>
          <a:xfrm>
            <a:off x="228600" y="1488329"/>
            <a:ext cx="7772400" cy="4572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visualize </a:t>
            </a:r>
            <a:r>
              <a:rPr lang="en-US" dirty="0">
                <a:solidFill>
                  <a:schemeClr val="tx2"/>
                </a:solidFill>
                <a:latin typeface="Times New Roman" panose="02020603050405020304" pitchFamily="18" charset="0"/>
                <a:cs typeface="Times New Roman" panose="02020603050405020304" pitchFamily="18" charset="0"/>
              </a:rPr>
              <a:t>remove</a:t>
            </a:r>
            <a:r>
              <a:rPr lang="en-US" dirty="0">
                <a:latin typeface="Times New Roman" panose="02020603050405020304" pitchFamily="18" charset="0"/>
                <a:cs typeface="Times New Roman" panose="02020603050405020304" pitchFamily="18" charset="0"/>
              </a:rPr>
              <a:t>(p)</a:t>
            </a:r>
          </a:p>
        </p:txBody>
      </p:sp>
      <p:grpSp>
        <p:nvGrpSpPr>
          <p:cNvPr id="102" name="Group 4">
            <a:extLst>
              <a:ext uri="{FF2B5EF4-FFF2-40B4-BE49-F238E27FC236}">
                <a16:creationId xmlns:a16="http://schemas.microsoft.com/office/drawing/2014/main" xmlns="" id="{EC863F2D-B2DA-A64D-8E0F-BFE513804E89}"/>
              </a:ext>
            </a:extLst>
          </p:cNvPr>
          <p:cNvGrpSpPr>
            <a:grpSpLocks/>
          </p:cNvGrpSpPr>
          <p:nvPr/>
        </p:nvGrpSpPr>
        <p:grpSpPr bwMode="auto">
          <a:xfrm>
            <a:off x="1066800" y="1923302"/>
            <a:ext cx="7315200" cy="1371600"/>
            <a:chOff x="768" y="1296"/>
            <a:chExt cx="4608" cy="864"/>
          </a:xfrm>
        </p:grpSpPr>
        <p:sp>
          <p:nvSpPr>
            <p:cNvPr id="103" name="AutoShape 5">
              <a:extLst>
                <a:ext uri="{FF2B5EF4-FFF2-40B4-BE49-F238E27FC236}">
                  <a16:creationId xmlns:a16="http://schemas.microsoft.com/office/drawing/2014/main" xmlns="" id="{0DAECD72-7BC9-7B47-9E8B-25D84BAA1063}"/>
                </a:ext>
              </a:extLst>
            </p:cNvPr>
            <p:cNvSpPr>
              <a:spLocks noChangeArrowheads="1"/>
            </p:cNvSpPr>
            <p:nvPr/>
          </p:nvSpPr>
          <p:spPr bwMode="auto">
            <a:xfrm>
              <a:off x="3960" y="1344"/>
              <a:ext cx="1104" cy="816"/>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p>
              <a:endParaRPr lang="en-US"/>
            </a:p>
          </p:txBody>
        </p:sp>
        <p:sp>
          <p:nvSpPr>
            <p:cNvPr id="104" name="Rectangle 6">
              <a:extLst>
                <a:ext uri="{FF2B5EF4-FFF2-40B4-BE49-F238E27FC236}">
                  <a16:creationId xmlns:a16="http://schemas.microsoft.com/office/drawing/2014/main" xmlns="" id="{4D612BBF-4A4A-F048-A707-29A8D4173C87}"/>
                </a:ext>
              </a:extLst>
            </p:cNvPr>
            <p:cNvSpPr>
              <a:spLocks noChangeArrowheads="1"/>
            </p:cNvSpPr>
            <p:nvPr/>
          </p:nvSpPr>
          <p:spPr bwMode="auto">
            <a:xfrm>
              <a:off x="134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5" name="Rectangle 7">
              <a:extLst>
                <a:ext uri="{FF2B5EF4-FFF2-40B4-BE49-F238E27FC236}">
                  <a16:creationId xmlns:a16="http://schemas.microsoft.com/office/drawing/2014/main" xmlns="" id="{DF5D11AD-B184-9D4F-B910-8F12AACFFF5F}"/>
                </a:ext>
              </a:extLst>
            </p:cNvPr>
            <p:cNvSpPr>
              <a:spLocks noChangeArrowheads="1"/>
            </p:cNvSpPr>
            <p:nvPr/>
          </p:nvSpPr>
          <p:spPr bwMode="auto">
            <a:xfrm>
              <a:off x="153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6" name="Rectangle 8">
              <a:extLst>
                <a:ext uri="{FF2B5EF4-FFF2-40B4-BE49-F238E27FC236}">
                  <a16:creationId xmlns:a16="http://schemas.microsoft.com/office/drawing/2014/main" xmlns="" id="{124053EF-FC68-3540-A8AD-B39A84692B09}"/>
                </a:ext>
              </a:extLst>
            </p:cNvPr>
            <p:cNvSpPr>
              <a:spLocks noChangeArrowheads="1"/>
            </p:cNvSpPr>
            <p:nvPr/>
          </p:nvSpPr>
          <p:spPr bwMode="auto">
            <a:xfrm>
              <a:off x="172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7" name="Freeform 9">
              <a:extLst>
                <a:ext uri="{FF2B5EF4-FFF2-40B4-BE49-F238E27FC236}">
                  <a16:creationId xmlns:a16="http://schemas.microsoft.com/office/drawing/2014/main" xmlns="" id="{354F26C2-83AD-4246-9413-78F3488DC4C4}"/>
                </a:ext>
              </a:extLst>
            </p:cNvPr>
            <p:cNvSpPr>
              <a:spLocks/>
            </p:cNvSpPr>
            <p:nvPr/>
          </p:nvSpPr>
          <p:spPr bwMode="auto">
            <a:xfrm>
              <a:off x="182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08" name="Rectangle 10">
              <a:extLst>
                <a:ext uri="{FF2B5EF4-FFF2-40B4-BE49-F238E27FC236}">
                  <a16:creationId xmlns:a16="http://schemas.microsoft.com/office/drawing/2014/main" xmlns="" id="{EED18DA8-E249-3446-A03E-04D8BC9EA720}"/>
                </a:ext>
              </a:extLst>
            </p:cNvPr>
            <p:cNvSpPr>
              <a:spLocks noChangeArrowheads="1"/>
            </p:cNvSpPr>
            <p:nvPr/>
          </p:nvSpPr>
          <p:spPr bwMode="auto">
            <a:xfrm>
              <a:off x="230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9" name="Rectangle 11">
              <a:extLst>
                <a:ext uri="{FF2B5EF4-FFF2-40B4-BE49-F238E27FC236}">
                  <a16:creationId xmlns:a16="http://schemas.microsoft.com/office/drawing/2014/main" xmlns="" id="{00FCE305-0D3F-2444-85AA-534A9A3CA5C7}"/>
                </a:ext>
              </a:extLst>
            </p:cNvPr>
            <p:cNvSpPr>
              <a:spLocks noChangeArrowheads="1"/>
            </p:cNvSpPr>
            <p:nvPr/>
          </p:nvSpPr>
          <p:spPr bwMode="auto">
            <a:xfrm>
              <a:off x="249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0" name="Rectangle 12">
              <a:extLst>
                <a:ext uri="{FF2B5EF4-FFF2-40B4-BE49-F238E27FC236}">
                  <a16:creationId xmlns:a16="http://schemas.microsoft.com/office/drawing/2014/main" xmlns="" id="{E58F1BFE-7018-2E4C-A143-A1BC67B6069D}"/>
                </a:ext>
              </a:extLst>
            </p:cNvPr>
            <p:cNvSpPr>
              <a:spLocks noChangeArrowheads="1"/>
            </p:cNvSpPr>
            <p:nvPr/>
          </p:nvSpPr>
          <p:spPr bwMode="auto">
            <a:xfrm>
              <a:off x="268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1" name="Freeform 13">
              <a:extLst>
                <a:ext uri="{FF2B5EF4-FFF2-40B4-BE49-F238E27FC236}">
                  <a16:creationId xmlns:a16="http://schemas.microsoft.com/office/drawing/2014/main" xmlns="" id="{207BFC6E-D20C-7645-A97E-338B24277CE2}"/>
                </a:ext>
              </a:extLst>
            </p:cNvPr>
            <p:cNvSpPr>
              <a:spLocks/>
            </p:cNvSpPr>
            <p:nvPr/>
          </p:nvSpPr>
          <p:spPr bwMode="auto">
            <a:xfrm>
              <a:off x="278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12" name="Rectangle 14">
              <a:extLst>
                <a:ext uri="{FF2B5EF4-FFF2-40B4-BE49-F238E27FC236}">
                  <a16:creationId xmlns:a16="http://schemas.microsoft.com/office/drawing/2014/main" xmlns="" id="{40A1DBA3-5427-3D40-8A4D-51310518CDFD}"/>
                </a:ext>
              </a:extLst>
            </p:cNvPr>
            <p:cNvSpPr>
              <a:spLocks noChangeArrowheads="1"/>
            </p:cNvSpPr>
            <p:nvPr/>
          </p:nvSpPr>
          <p:spPr bwMode="auto">
            <a:xfrm>
              <a:off x="326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3" name="Rectangle 15">
              <a:extLst>
                <a:ext uri="{FF2B5EF4-FFF2-40B4-BE49-F238E27FC236}">
                  <a16:creationId xmlns:a16="http://schemas.microsoft.com/office/drawing/2014/main" xmlns="" id="{6D750C54-DB2C-7640-B6EC-FBA2786485E4}"/>
                </a:ext>
              </a:extLst>
            </p:cNvPr>
            <p:cNvSpPr>
              <a:spLocks noChangeArrowheads="1"/>
            </p:cNvSpPr>
            <p:nvPr/>
          </p:nvSpPr>
          <p:spPr bwMode="auto">
            <a:xfrm>
              <a:off x="345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4" name="Rectangle 16">
              <a:extLst>
                <a:ext uri="{FF2B5EF4-FFF2-40B4-BE49-F238E27FC236}">
                  <a16:creationId xmlns:a16="http://schemas.microsoft.com/office/drawing/2014/main" xmlns="" id="{1A7D56BC-4D00-024C-98EA-23E3F420307C}"/>
                </a:ext>
              </a:extLst>
            </p:cNvPr>
            <p:cNvSpPr>
              <a:spLocks noChangeArrowheads="1"/>
            </p:cNvSpPr>
            <p:nvPr/>
          </p:nvSpPr>
          <p:spPr bwMode="auto">
            <a:xfrm>
              <a:off x="364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5" name="Freeform 17">
              <a:extLst>
                <a:ext uri="{FF2B5EF4-FFF2-40B4-BE49-F238E27FC236}">
                  <a16:creationId xmlns:a16="http://schemas.microsoft.com/office/drawing/2014/main" xmlns="" id="{11E3E1D0-45E6-FA44-B6EB-B27E2E73D839}"/>
                </a:ext>
              </a:extLst>
            </p:cNvPr>
            <p:cNvSpPr>
              <a:spLocks/>
            </p:cNvSpPr>
            <p:nvPr/>
          </p:nvSpPr>
          <p:spPr bwMode="auto">
            <a:xfrm>
              <a:off x="374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16" name="Rectangle 18">
              <a:extLst>
                <a:ext uri="{FF2B5EF4-FFF2-40B4-BE49-F238E27FC236}">
                  <a16:creationId xmlns:a16="http://schemas.microsoft.com/office/drawing/2014/main" xmlns="" id="{BDDDC4D3-93A6-9D45-921B-03F218F5D6D6}"/>
                </a:ext>
              </a:extLst>
            </p:cNvPr>
            <p:cNvSpPr>
              <a:spLocks noChangeArrowheads="1"/>
            </p:cNvSpPr>
            <p:nvPr/>
          </p:nvSpPr>
          <p:spPr bwMode="auto">
            <a:xfrm>
              <a:off x="422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7" name="Rectangle 19">
              <a:extLst>
                <a:ext uri="{FF2B5EF4-FFF2-40B4-BE49-F238E27FC236}">
                  <a16:creationId xmlns:a16="http://schemas.microsoft.com/office/drawing/2014/main" xmlns="" id="{9996D940-AE8E-FB49-962C-A86692FC0996}"/>
                </a:ext>
              </a:extLst>
            </p:cNvPr>
            <p:cNvSpPr>
              <a:spLocks noChangeArrowheads="1"/>
            </p:cNvSpPr>
            <p:nvPr/>
          </p:nvSpPr>
          <p:spPr bwMode="auto">
            <a:xfrm>
              <a:off x="441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8" name="Rectangle 20">
              <a:extLst>
                <a:ext uri="{FF2B5EF4-FFF2-40B4-BE49-F238E27FC236}">
                  <a16:creationId xmlns:a16="http://schemas.microsoft.com/office/drawing/2014/main" xmlns="" id="{81B6AA4D-7C54-4A4D-B31C-FB8853A393EA}"/>
                </a:ext>
              </a:extLst>
            </p:cNvPr>
            <p:cNvSpPr>
              <a:spLocks noChangeArrowheads="1"/>
            </p:cNvSpPr>
            <p:nvPr/>
          </p:nvSpPr>
          <p:spPr bwMode="auto">
            <a:xfrm>
              <a:off x="460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9" name="Freeform 21">
              <a:extLst>
                <a:ext uri="{FF2B5EF4-FFF2-40B4-BE49-F238E27FC236}">
                  <a16:creationId xmlns:a16="http://schemas.microsoft.com/office/drawing/2014/main" xmlns="" id="{B67BEA74-643B-1245-B0E0-16A2B96BC09B}"/>
                </a:ext>
              </a:extLst>
            </p:cNvPr>
            <p:cNvSpPr>
              <a:spLocks/>
            </p:cNvSpPr>
            <p:nvPr/>
          </p:nvSpPr>
          <p:spPr bwMode="auto">
            <a:xfrm rot="10800000">
              <a:off x="192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0" name="Freeform 22">
              <a:extLst>
                <a:ext uri="{FF2B5EF4-FFF2-40B4-BE49-F238E27FC236}">
                  <a16:creationId xmlns:a16="http://schemas.microsoft.com/office/drawing/2014/main" xmlns="" id="{CE043666-52A7-9F4C-B346-D702754C0E95}"/>
                </a:ext>
              </a:extLst>
            </p:cNvPr>
            <p:cNvSpPr>
              <a:spLocks/>
            </p:cNvSpPr>
            <p:nvPr/>
          </p:nvSpPr>
          <p:spPr bwMode="auto">
            <a:xfrm rot="10800000">
              <a:off x="288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1" name="Freeform 23">
              <a:extLst>
                <a:ext uri="{FF2B5EF4-FFF2-40B4-BE49-F238E27FC236}">
                  <a16:creationId xmlns:a16="http://schemas.microsoft.com/office/drawing/2014/main" xmlns="" id="{7D6430BE-50D8-EE4E-8A03-B6AB4B4A4A38}"/>
                </a:ext>
              </a:extLst>
            </p:cNvPr>
            <p:cNvSpPr>
              <a:spLocks/>
            </p:cNvSpPr>
            <p:nvPr/>
          </p:nvSpPr>
          <p:spPr bwMode="auto">
            <a:xfrm rot="10800000">
              <a:off x="384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2" name="Freeform 24">
              <a:extLst>
                <a:ext uri="{FF2B5EF4-FFF2-40B4-BE49-F238E27FC236}">
                  <a16:creationId xmlns:a16="http://schemas.microsoft.com/office/drawing/2014/main" xmlns="" id="{F058D168-3048-144E-BAFE-2C4F7716E675}"/>
                </a:ext>
              </a:extLst>
            </p:cNvPr>
            <p:cNvSpPr>
              <a:spLocks/>
            </p:cNvSpPr>
            <p:nvPr/>
          </p:nvSpPr>
          <p:spPr bwMode="auto">
            <a:xfrm>
              <a:off x="1586"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23" name="Freeform 25">
              <a:extLst>
                <a:ext uri="{FF2B5EF4-FFF2-40B4-BE49-F238E27FC236}">
                  <a16:creationId xmlns:a16="http://schemas.microsoft.com/office/drawing/2014/main" xmlns="" id="{4031C618-8E35-1B48-9B2B-C9DC69C8653F}"/>
                </a:ext>
              </a:extLst>
            </p:cNvPr>
            <p:cNvSpPr>
              <a:spLocks/>
            </p:cNvSpPr>
            <p:nvPr/>
          </p:nvSpPr>
          <p:spPr bwMode="auto">
            <a:xfrm>
              <a:off x="2544"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24" name="Freeform 26">
              <a:extLst>
                <a:ext uri="{FF2B5EF4-FFF2-40B4-BE49-F238E27FC236}">
                  <a16:creationId xmlns:a16="http://schemas.microsoft.com/office/drawing/2014/main" xmlns="" id="{B9126C54-7281-0448-A939-CD0F805A6410}"/>
                </a:ext>
              </a:extLst>
            </p:cNvPr>
            <p:cNvSpPr>
              <a:spLocks/>
            </p:cNvSpPr>
            <p:nvPr/>
          </p:nvSpPr>
          <p:spPr bwMode="auto">
            <a:xfrm>
              <a:off x="3502"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25" name="Freeform 27">
              <a:extLst>
                <a:ext uri="{FF2B5EF4-FFF2-40B4-BE49-F238E27FC236}">
                  <a16:creationId xmlns:a16="http://schemas.microsoft.com/office/drawing/2014/main" xmlns="" id="{6BB9CE27-79D9-FD4D-8D5F-103BB626B214}"/>
                </a:ext>
              </a:extLst>
            </p:cNvPr>
            <p:cNvSpPr>
              <a:spLocks/>
            </p:cNvSpPr>
            <p:nvPr/>
          </p:nvSpPr>
          <p:spPr bwMode="auto">
            <a:xfrm>
              <a:off x="4460"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26" name="Rectangle 28">
              <a:extLst>
                <a:ext uri="{FF2B5EF4-FFF2-40B4-BE49-F238E27FC236}">
                  <a16:creationId xmlns:a16="http://schemas.microsoft.com/office/drawing/2014/main" xmlns="" id="{585F0F46-EE95-B746-84FD-1A9AF408A0FD}"/>
                </a:ext>
              </a:extLst>
            </p:cNvPr>
            <p:cNvSpPr>
              <a:spLocks noChangeArrowheads="1"/>
            </p:cNvSpPr>
            <p:nvPr/>
          </p:nvSpPr>
          <p:spPr bwMode="auto">
            <a:xfrm>
              <a:off x="518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7" name="Rectangle 29">
              <a:extLst>
                <a:ext uri="{FF2B5EF4-FFF2-40B4-BE49-F238E27FC236}">
                  <a16:creationId xmlns:a16="http://schemas.microsoft.com/office/drawing/2014/main" xmlns="" id="{A4A8EBE2-E242-AC49-B679-CDE905392BF4}"/>
                </a:ext>
              </a:extLst>
            </p:cNvPr>
            <p:cNvSpPr>
              <a:spLocks noChangeArrowheads="1"/>
            </p:cNvSpPr>
            <p:nvPr/>
          </p:nvSpPr>
          <p:spPr bwMode="auto">
            <a:xfrm>
              <a:off x="76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8" name="Freeform 30">
              <a:extLst>
                <a:ext uri="{FF2B5EF4-FFF2-40B4-BE49-F238E27FC236}">
                  <a16:creationId xmlns:a16="http://schemas.microsoft.com/office/drawing/2014/main" xmlns="" id="{EFFC35B8-75B2-6245-B3C8-FBD8F2AD2BF3}"/>
                </a:ext>
              </a:extLst>
            </p:cNvPr>
            <p:cNvSpPr>
              <a:spLocks/>
            </p:cNvSpPr>
            <p:nvPr/>
          </p:nvSpPr>
          <p:spPr bwMode="auto">
            <a:xfrm>
              <a:off x="470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29" name="Freeform 31">
              <a:extLst>
                <a:ext uri="{FF2B5EF4-FFF2-40B4-BE49-F238E27FC236}">
                  <a16:creationId xmlns:a16="http://schemas.microsoft.com/office/drawing/2014/main" xmlns="" id="{52C3551C-634C-394B-B8B7-39EA75AB9C95}"/>
                </a:ext>
              </a:extLst>
            </p:cNvPr>
            <p:cNvSpPr>
              <a:spLocks/>
            </p:cNvSpPr>
            <p:nvPr/>
          </p:nvSpPr>
          <p:spPr bwMode="auto">
            <a:xfrm rot="10800000">
              <a:off x="480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30" name="Freeform 32">
              <a:extLst>
                <a:ext uri="{FF2B5EF4-FFF2-40B4-BE49-F238E27FC236}">
                  <a16:creationId xmlns:a16="http://schemas.microsoft.com/office/drawing/2014/main" xmlns="" id="{6FDF5CF9-5AD5-4B45-9A11-1636E18BB1F3}"/>
                </a:ext>
              </a:extLst>
            </p:cNvPr>
            <p:cNvSpPr>
              <a:spLocks/>
            </p:cNvSpPr>
            <p:nvPr/>
          </p:nvSpPr>
          <p:spPr bwMode="auto">
            <a:xfrm>
              <a:off x="86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31" name="Freeform 33">
              <a:extLst>
                <a:ext uri="{FF2B5EF4-FFF2-40B4-BE49-F238E27FC236}">
                  <a16:creationId xmlns:a16="http://schemas.microsoft.com/office/drawing/2014/main" xmlns="" id="{E8A828DE-6031-6645-B1A6-251A1C3E5C4A}"/>
                </a:ext>
              </a:extLst>
            </p:cNvPr>
            <p:cNvSpPr>
              <a:spLocks/>
            </p:cNvSpPr>
            <p:nvPr/>
          </p:nvSpPr>
          <p:spPr bwMode="auto">
            <a:xfrm rot="10800000">
              <a:off x="96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32" name="Text Box 34">
              <a:extLst>
                <a:ext uri="{FF2B5EF4-FFF2-40B4-BE49-F238E27FC236}">
                  <a16:creationId xmlns:a16="http://schemas.microsoft.com/office/drawing/2014/main" xmlns="" id="{20C3A279-56C4-A74D-B164-D3508F4A97EE}"/>
                </a:ext>
              </a:extLst>
            </p:cNvPr>
            <p:cNvSpPr txBox="1">
              <a:spLocks noChangeArrowheads="1"/>
            </p:cNvSpPr>
            <p:nvPr/>
          </p:nvSpPr>
          <p:spPr bwMode="auto">
            <a:xfrm>
              <a:off x="1680" y="1872"/>
              <a:ext cx="231" cy="288"/>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133" name="Text Box 35">
              <a:extLst>
                <a:ext uri="{FF2B5EF4-FFF2-40B4-BE49-F238E27FC236}">
                  <a16:creationId xmlns:a16="http://schemas.microsoft.com/office/drawing/2014/main" xmlns="" id="{D9125AEA-4DD9-344B-963B-0E9CB2A1E0A1}"/>
                </a:ext>
              </a:extLst>
            </p:cNvPr>
            <p:cNvSpPr txBox="1">
              <a:spLocks noChangeArrowheads="1"/>
            </p:cNvSpPr>
            <p:nvPr/>
          </p:nvSpPr>
          <p:spPr bwMode="auto">
            <a:xfrm>
              <a:off x="2640" y="1872"/>
              <a:ext cx="231" cy="288"/>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134" name="Text Box 36">
              <a:extLst>
                <a:ext uri="{FF2B5EF4-FFF2-40B4-BE49-F238E27FC236}">
                  <a16:creationId xmlns:a16="http://schemas.microsoft.com/office/drawing/2014/main" xmlns="" id="{BF7AC113-396D-3545-96ED-2D4F6C6CFA54}"/>
                </a:ext>
              </a:extLst>
            </p:cNvPr>
            <p:cNvSpPr txBox="1">
              <a:spLocks noChangeArrowheads="1"/>
            </p:cNvSpPr>
            <p:nvPr/>
          </p:nvSpPr>
          <p:spPr bwMode="auto">
            <a:xfrm>
              <a:off x="3600" y="1872"/>
              <a:ext cx="231" cy="288"/>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135" name="Text Box 37">
              <a:extLst>
                <a:ext uri="{FF2B5EF4-FFF2-40B4-BE49-F238E27FC236}">
                  <a16:creationId xmlns:a16="http://schemas.microsoft.com/office/drawing/2014/main" xmlns="" id="{5505E7DD-D239-A64B-936E-8FC792BEA9AF}"/>
                </a:ext>
              </a:extLst>
            </p:cNvPr>
            <p:cNvSpPr txBox="1">
              <a:spLocks noChangeArrowheads="1"/>
            </p:cNvSpPr>
            <p:nvPr/>
          </p:nvSpPr>
          <p:spPr bwMode="auto">
            <a:xfrm>
              <a:off x="4560" y="1872"/>
              <a:ext cx="231" cy="288"/>
            </a:xfrm>
            <a:prstGeom prst="rect">
              <a:avLst/>
            </a:prstGeom>
            <a:noFill/>
            <a:ln w="9525">
              <a:noFill/>
              <a:miter lim="800000"/>
              <a:headEnd/>
              <a:tailEnd/>
            </a:ln>
          </p:spPr>
          <p:txBody>
            <a:bodyPr>
              <a:spAutoFit/>
            </a:bodyPr>
            <a:lstStyle/>
            <a:p>
              <a:pPr algn="ctr"/>
              <a:r>
                <a:rPr lang="en-US">
                  <a:solidFill>
                    <a:schemeClr val="tx2"/>
                  </a:solidFill>
                </a:rPr>
                <a:t>D</a:t>
              </a:r>
            </a:p>
          </p:txBody>
        </p:sp>
        <p:sp>
          <p:nvSpPr>
            <p:cNvPr id="136" name="Text Box 38">
              <a:extLst>
                <a:ext uri="{FF2B5EF4-FFF2-40B4-BE49-F238E27FC236}">
                  <a16:creationId xmlns:a16="http://schemas.microsoft.com/office/drawing/2014/main" xmlns="" id="{AF4E10A6-529E-1C45-A14E-DE41901C31B5}"/>
                </a:ext>
              </a:extLst>
            </p:cNvPr>
            <p:cNvSpPr txBox="1">
              <a:spLocks noChangeArrowheads="1"/>
            </p:cNvSpPr>
            <p:nvPr/>
          </p:nvSpPr>
          <p:spPr bwMode="auto">
            <a:xfrm>
              <a:off x="4392" y="1296"/>
              <a:ext cx="231" cy="288"/>
            </a:xfrm>
            <a:prstGeom prst="rect">
              <a:avLst/>
            </a:prstGeom>
            <a:noFill/>
            <a:ln w="9525">
              <a:noFill/>
              <a:miter lim="800000"/>
              <a:headEnd/>
              <a:tailEnd/>
            </a:ln>
          </p:spPr>
          <p:txBody>
            <a:bodyPr>
              <a:spAutoFit/>
            </a:bodyPr>
            <a:lstStyle/>
            <a:p>
              <a:pPr algn="ctr"/>
              <a:r>
                <a:rPr lang="en-US"/>
                <a:t>p</a:t>
              </a:r>
            </a:p>
          </p:txBody>
        </p:sp>
      </p:grpSp>
      <p:sp>
        <p:nvSpPr>
          <p:cNvPr id="137" name="AutoShape 39">
            <a:extLst>
              <a:ext uri="{FF2B5EF4-FFF2-40B4-BE49-F238E27FC236}">
                <a16:creationId xmlns:a16="http://schemas.microsoft.com/office/drawing/2014/main" xmlns="" id="{43B333D0-D5FB-CB42-852F-E7B28A1F9241}"/>
              </a:ext>
            </a:extLst>
          </p:cNvPr>
          <p:cNvSpPr>
            <a:spLocks noChangeArrowheads="1"/>
          </p:cNvSpPr>
          <p:nvPr/>
        </p:nvSpPr>
        <p:spPr bwMode="auto">
          <a:xfrm>
            <a:off x="6134100" y="4080715"/>
            <a:ext cx="1752600" cy="1295400"/>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p>
            <a:endParaRPr lang="en-US"/>
          </a:p>
        </p:txBody>
      </p:sp>
      <p:sp>
        <p:nvSpPr>
          <p:cNvPr id="138" name="Rectangle 40">
            <a:extLst>
              <a:ext uri="{FF2B5EF4-FFF2-40B4-BE49-F238E27FC236}">
                <a16:creationId xmlns:a16="http://schemas.microsoft.com/office/drawing/2014/main" xmlns="" id="{2E32F5C9-276A-EE48-8F57-50D0B9943B89}"/>
              </a:ext>
            </a:extLst>
          </p:cNvPr>
          <p:cNvSpPr>
            <a:spLocks noChangeArrowheads="1"/>
          </p:cNvSpPr>
          <p:nvPr/>
        </p:nvSpPr>
        <p:spPr bwMode="auto">
          <a:xfrm>
            <a:off x="19812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9" name="Rectangle 41">
            <a:extLst>
              <a:ext uri="{FF2B5EF4-FFF2-40B4-BE49-F238E27FC236}">
                <a16:creationId xmlns:a16="http://schemas.microsoft.com/office/drawing/2014/main" xmlns="" id="{0048B2B5-5D72-0042-8BB9-F34ECCB959FE}"/>
              </a:ext>
            </a:extLst>
          </p:cNvPr>
          <p:cNvSpPr>
            <a:spLocks noChangeArrowheads="1"/>
          </p:cNvSpPr>
          <p:nvPr/>
        </p:nvSpPr>
        <p:spPr bwMode="auto">
          <a:xfrm>
            <a:off x="22860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0" name="Rectangle 42">
            <a:extLst>
              <a:ext uri="{FF2B5EF4-FFF2-40B4-BE49-F238E27FC236}">
                <a16:creationId xmlns:a16="http://schemas.microsoft.com/office/drawing/2014/main" xmlns="" id="{02069FAC-7142-2743-BDE8-9D86B454067D}"/>
              </a:ext>
            </a:extLst>
          </p:cNvPr>
          <p:cNvSpPr>
            <a:spLocks noChangeArrowheads="1"/>
          </p:cNvSpPr>
          <p:nvPr/>
        </p:nvSpPr>
        <p:spPr bwMode="auto">
          <a:xfrm>
            <a:off x="25908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1" name="Freeform 43">
            <a:extLst>
              <a:ext uri="{FF2B5EF4-FFF2-40B4-BE49-F238E27FC236}">
                <a16:creationId xmlns:a16="http://schemas.microsoft.com/office/drawing/2014/main" xmlns="" id="{A2ECB813-91D4-9047-9CE3-2BC10945170C}"/>
              </a:ext>
            </a:extLst>
          </p:cNvPr>
          <p:cNvSpPr>
            <a:spLocks/>
          </p:cNvSpPr>
          <p:nvPr/>
        </p:nvSpPr>
        <p:spPr bwMode="auto">
          <a:xfrm>
            <a:off x="2743200" y="35616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42" name="Rectangle 44">
            <a:extLst>
              <a:ext uri="{FF2B5EF4-FFF2-40B4-BE49-F238E27FC236}">
                <a16:creationId xmlns:a16="http://schemas.microsoft.com/office/drawing/2014/main" xmlns="" id="{DF867A3E-3BA6-CF48-9E58-AB6D1B89BB4E}"/>
              </a:ext>
            </a:extLst>
          </p:cNvPr>
          <p:cNvSpPr>
            <a:spLocks noChangeArrowheads="1"/>
          </p:cNvSpPr>
          <p:nvPr/>
        </p:nvSpPr>
        <p:spPr bwMode="auto">
          <a:xfrm>
            <a:off x="35052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3" name="Rectangle 45">
            <a:extLst>
              <a:ext uri="{FF2B5EF4-FFF2-40B4-BE49-F238E27FC236}">
                <a16:creationId xmlns:a16="http://schemas.microsoft.com/office/drawing/2014/main" xmlns="" id="{9DCA23D1-8E0B-AA40-B595-89906B8A2DF4}"/>
              </a:ext>
            </a:extLst>
          </p:cNvPr>
          <p:cNvSpPr>
            <a:spLocks noChangeArrowheads="1"/>
          </p:cNvSpPr>
          <p:nvPr/>
        </p:nvSpPr>
        <p:spPr bwMode="auto">
          <a:xfrm>
            <a:off x="38100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4" name="Rectangle 46">
            <a:extLst>
              <a:ext uri="{FF2B5EF4-FFF2-40B4-BE49-F238E27FC236}">
                <a16:creationId xmlns:a16="http://schemas.microsoft.com/office/drawing/2014/main" xmlns="" id="{3E244AF0-F675-5A40-826B-FC33311FA86C}"/>
              </a:ext>
            </a:extLst>
          </p:cNvPr>
          <p:cNvSpPr>
            <a:spLocks noChangeArrowheads="1"/>
          </p:cNvSpPr>
          <p:nvPr/>
        </p:nvSpPr>
        <p:spPr bwMode="auto">
          <a:xfrm>
            <a:off x="41148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5" name="Freeform 47">
            <a:extLst>
              <a:ext uri="{FF2B5EF4-FFF2-40B4-BE49-F238E27FC236}">
                <a16:creationId xmlns:a16="http://schemas.microsoft.com/office/drawing/2014/main" xmlns="" id="{F8ED14D5-C5A3-0644-8783-4C7F8E38C1EE}"/>
              </a:ext>
            </a:extLst>
          </p:cNvPr>
          <p:cNvSpPr>
            <a:spLocks/>
          </p:cNvSpPr>
          <p:nvPr/>
        </p:nvSpPr>
        <p:spPr bwMode="auto">
          <a:xfrm>
            <a:off x="4267200" y="35616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46" name="Rectangle 48">
            <a:extLst>
              <a:ext uri="{FF2B5EF4-FFF2-40B4-BE49-F238E27FC236}">
                <a16:creationId xmlns:a16="http://schemas.microsoft.com/office/drawing/2014/main" xmlns="" id="{D0505A42-F5E1-4C4A-925C-2FF137046D1E}"/>
              </a:ext>
            </a:extLst>
          </p:cNvPr>
          <p:cNvSpPr>
            <a:spLocks noChangeArrowheads="1"/>
          </p:cNvSpPr>
          <p:nvPr/>
        </p:nvSpPr>
        <p:spPr bwMode="auto">
          <a:xfrm>
            <a:off x="50292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7" name="Rectangle 49">
            <a:extLst>
              <a:ext uri="{FF2B5EF4-FFF2-40B4-BE49-F238E27FC236}">
                <a16:creationId xmlns:a16="http://schemas.microsoft.com/office/drawing/2014/main" xmlns="" id="{99DCD6E7-797E-9747-9DBD-4BE38E4C940C}"/>
              </a:ext>
            </a:extLst>
          </p:cNvPr>
          <p:cNvSpPr>
            <a:spLocks noChangeArrowheads="1"/>
          </p:cNvSpPr>
          <p:nvPr/>
        </p:nvSpPr>
        <p:spPr bwMode="auto">
          <a:xfrm>
            <a:off x="53340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8" name="Rectangle 50">
            <a:extLst>
              <a:ext uri="{FF2B5EF4-FFF2-40B4-BE49-F238E27FC236}">
                <a16:creationId xmlns:a16="http://schemas.microsoft.com/office/drawing/2014/main" xmlns="" id="{756068CF-8256-2D43-91FC-85F55E6E8426}"/>
              </a:ext>
            </a:extLst>
          </p:cNvPr>
          <p:cNvSpPr>
            <a:spLocks noChangeArrowheads="1"/>
          </p:cNvSpPr>
          <p:nvPr/>
        </p:nvSpPr>
        <p:spPr bwMode="auto">
          <a:xfrm>
            <a:off x="56388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9" name="Freeform 51">
            <a:extLst>
              <a:ext uri="{FF2B5EF4-FFF2-40B4-BE49-F238E27FC236}">
                <a16:creationId xmlns:a16="http://schemas.microsoft.com/office/drawing/2014/main" xmlns="" id="{754586E0-C51E-674A-8166-91FBC1E111A5}"/>
              </a:ext>
            </a:extLst>
          </p:cNvPr>
          <p:cNvSpPr>
            <a:spLocks/>
          </p:cNvSpPr>
          <p:nvPr/>
        </p:nvSpPr>
        <p:spPr bwMode="auto">
          <a:xfrm>
            <a:off x="5791200" y="3510802"/>
            <a:ext cx="2286000" cy="188913"/>
          </a:xfrm>
          <a:custGeom>
            <a:avLst/>
            <a:gdLst>
              <a:gd name="T0" fmla="*/ 0 w 1440"/>
              <a:gd name="T1" fmla="*/ 119 h 119"/>
              <a:gd name="T2" fmla="*/ 776 w 1440"/>
              <a:gd name="T3" fmla="*/ 7 h 119"/>
              <a:gd name="T4" fmla="*/ 1440 w 1440"/>
              <a:gd name="T5" fmla="*/ 79 h 119"/>
              <a:gd name="T6" fmla="*/ 0 60000 65536"/>
              <a:gd name="T7" fmla="*/ 0 60000 65536"/>
              <a:gd name="T8" fmla="*/ 0 60000 65536"/>
              <a:gd name="T9" fmla="*/ 0 w 1440"/>
              <a:gd name="T10" fmla="*/ 0 h 119"/>
              <a:gd name="T11" fmla="*/ 1440 w 1440"/>
              <a:gd name="T12" fmla="*/ 119 h 119"/>
            </a:gdLst>
            <a:ahLst/>
            <a:cxnLst>
              <a:cxn ang="T6">
                <a:pos x="T0" y="T1"/>
              </a:cxn>
              <a:cxn ang="T7">
                <a:pos x="T2" y="T3"/>
              </a:cxn>
              <a:cxn ang="T8">
                <a:pos x="T4" y="T5"/>
              </a:cxn>
            </a:cxnLst>
            <a:rect l="T9" t="T10" r="T11" b="T12"/>
            <a:pathLst>
              <a:path w="1440" h="119">
                <a:moveTo>
                  <a:pt x="0" y="119"/>
                </a:moveTo>
                <a:cubicBezTo>
                  <a:pt x="129" y="100"/>
                  <a:pt x="536" y="14"/>
                  <a:pt x="776" y="7"/>
                </a:cubicBezTo>
                <a:cubicBezTo>
                  <a:pt x="1016" y="0"/>
                  <a:pt x="1302" y="64"/>
                  <a:pt x="1440" y="79"/>
                </a:cubicBezTo>
              </a:path>
            </a:pathLst>
          </a:custGeom>
          <a:noFill/>
          <a:ln w="19050">
            <a:solidFill>
              <a:schemeClr val="tx1"/>
            </a:solidFill>
            <a:round/>
            <a:headEnd type="oval" w="sm" len="sm"/>
            <a:tailEnd type="triangle" w="sm" len="lg"/>
          </a:ln>
        </p:spPr>
        <p:txBody>
          <a:bodyPr wrap="none"/>
          <a:lstStyle/>
          <a:p>
            <a:endParaRPr lang="en-US"/>
          </a:p>
        </p:txBody>
      </p:sp>
      <p:sp>
        <p:nvSpPr>
          <p:cNvPr id="150" name="Rectangle 52">
            <a:extLst>
              <a:ext uri="{FF2B5EF4-FFF2-40B4-BE49-F238E27FC236}">
                <a16:creationId xmlns:a16="http://schemas.microsoft.com/office/drawing/2014/main" xmlns="" id="{70812DA4-D4D9-6B40-AD7A-65E865F90AF4}"/>
              </a:ext>
            </a:extLst>
          </p:cNvPr>
          <p:cNvSpPr>
            <a:spLocks noChangeArrowheads="1"/>
          </p:cNvSpPr>
          <p:nvPr/>
        </p:nvSpPr>
        <p:spPr bwMode="auto">
          <a:xfrm>
            <a:off x="6553200" y="45379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1" name="Rectangle 53">
            <a:extLst>
              <a:ext uri="{FF2B5EF4-FFF2-40B4-BE49-F238E27FC236}">
                <a16:creationId xmlns:a16="http://schemas.microsoft.com/office/drawing/2014/main" xmlns="" id="{42EC1D3B-8C71-604E-BEA1-50A1FDB3BFA2}"/>
              </a:ext>
            </a:extLst>
          </p:cNvPr>
          <p:cNvSpPr>
            <a:spLocks noChangeArrowheads="1"/>
          </p:cNvSpPr>
          <p:nvPr/>
        </p:nvSpPr>
        <p:spPr bwMode="auto">
          <a:xfrm>
            <a:off x="6858000" y="45379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2" name="Rectangle 54">
            <a:extLst>
              <a:ext uri="{FF2B5EF4-FFF2-40B4-BE49-F238E27FC236}">
                <a16:creationId xmlns:a16="http://schemas.microsoft.com/office/drawing/2014/main" xmlns="" id="{681D55EF-1571-CF48-A2BD-DC5441B1442F}"/>
              </a:ext>
            </a:extLst>
          </p:cNvPr>
          <p:cNvSpPr>
            <a:spLocks noChangeArrowheads="1"/>
          </p:cNvSpPr>
          <p:nvPr/>
        </p:nvSpPr>
        <p:spPr bwMode="auto">
          <a:xfrm>
            <a:off x="7162800" y="45379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3" name="Freeform 55">
            <a:extLst>
              <a:ext uri="{FF2B5EF4-FFF2-40B4-BE49-F238E27FC236}">
                <a16:creationId xmlns:a16="http://schemas.microsoft.com/office/drawing/2014/main" xmlns="" id="{EA5FAF93-DC2F-E54A-85E9-8229185D57C8}"/>
              </a:ext>
            </a:extLst>
          </p:cNvPr>
          <p:cNvSpPr>
            <a:spLocks/>
          </p:cNvSpPr>
          <p:nvPr/>
        </p:nvSpPr>
        <p:spPr bwMode="auto">
          <a:xfrm rot="10800000">
            <a:off x="2895600" y="37140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4" name="Freeform 56">
            <a:extLst>
              <a:ext uri="{FF2B5EF4-FFF2-40B4-BE49-F238E27FC236}">
                <a16:creationId xmlns:a16="http://schemas.microsoft.com/office/drawing/2014/main" xmlns="" id="{8037830E-A599-5C48-8534-28F53F762A7C}"/>
              </a:ext>
            </a:extLst>
          </p:cNvPr>
          <p:cNvSpPr>
            <a:spLocks/>
          </p:cNvSpPr>
          <p:nvPr/>
        </p:nvSpPr>
        <p:spPr bwMode="auto">
          <a:xfrm rot="10800000">
            <a:off x="4419600" y="36997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5" name="Freeform 57">
            <a:extLst>
              <a:ext uri="{FF2B5EF4-FFF2-40B4-BE49-F238E27FC236}">
                <a16:creationId xmlns:a16="http://schemas.microsoft.com/office/drawing/2014/main" xmlns="" id="{4B5EF86F-0510-1545-BC38-E54554EB2501}"/>
              </a:ext>
            </a:extLst>
          </p:cNvPr>
          <p:cNvSpPr>
            <a:spLocks/>
          </p:cNvSpPr>
          <p:nvPr/>
        </p:nvSpPr>
        <p:spPr bwMode="auto">
          <a:xfrm>
            <a:off x="5956300" y="3788615"/>
            <a:ext cx="749300" cy="863600"/>
          </a:xfrm>
          <a:custGeom>
            <a:avLst/>
            <a:gdLst>
              <a:gd name="T0" fmla="*/ 472 w 472"/>
              <a:gd name="T1" fmla="*/ 544 h 544"/>
              <a:gd name="T2" fmla="*/ 384 w 472"/>
              <a:gd name="T3" fmla="*/ 152 h 544"/>
              <a:gd name="T4" fmla="*/ 0 w 472"/>
              <a:gd name="T5" fmla="*/ 0 h 544"/>
              <a:gd name="T6" fmla="*/ 0 60000 65536"/>
              <a:gd name="T7" fmla="*/ 0 60000 65536"/>
              <a:gd name="T8" fmla="*/ 0 60000 65536"/>
              <a:gd name="T9" fmla="*/ 0 w 472"/>
              <a:gd name="T10" fmla="*/ 0 h 544"/>
              <a:gd name="T11" fmla="*/ 472 w 472"/>
              <a:gd name="T12" fmla="*/ 544 h 544"/>
            </a:gdLst>
            <a:ahLst/>
            <a:cxnLst>
              <a:cxn ang="T6">
                <a:pos x="T0" y="T1"/>
              </a:cxn>
              <a:cxn ang="T7">
                <a:pos x="T2" y="T3"/>
              </a:cxn>
              <a:cxn ang="T8">
                <a:pos x="T4" y="T5"/>
              </a:cxn>
            </a:cxnLst>
            <a:rect l="T9" t="T10" r="T11" b="T12"/>
            <a:pathLst>
              <a:path w="472" h="544">
                <a:moveTo>
                  <a:pt x="472" y="544"/>
                </a:moveTo>
                <a:cubicBezTo>
                  <a:pt x="457" y="479"/>
                  <a:pt x="463" y="243"/>
                  <a:pt x="384" y="152"/>
                </a:cubicBezTo>
                <a:cubicBezTo>
                  <a:pt x="305" y="61"/>
                  <a:pt x="80" y="32"/>
                  <a:pt x="0" y="0"/>
                </a:cubicBezTo>
              </a:path>
            </a:pathLst>
          </a:custGeom>
          <a:noFill/>
          <a:ln w="19050">
            <a:solidFill>
              <a:schemeClr val="tx1"/>
            </a:solidFill>
            <a:round/>
            <a:headEnd type="oval" w="sm" len="sm"/>
            <a:tailEnd type="triangle" w="sm" len="lg"/>
          </a:ln>
        </p:spPr>
        <p:txBody>
          <a:bodyPr wrap="none"/>
          <a:lstStyle/>
          <a:p>
            <a:endParaRPr lang="en-US"/>
          </a:p>
        </p:txBody>
      </p:sp>
      <p:sp>
        <p:nvSpPr>
          <p:cNvPr id="156" name="Freeform 58">
            <a:extLst>
              <a:ext uri="{FF2B5EF4-FFF2-40B4-BE49-F238E27FC236}">
                <a16:creationId xmlns:a16="http://schemas.microsoft.com/office/drawing/2014/main" xmlns="" id="{16F311F8-5389-C549-9225-F79693F3C4E3}"/>
              </a:ext>
            </a:extLst>
          </p:cNvPr>
          <p:cNvSpPr>
            <a:spLocks/>
          </p:cNvSpPr>
          <p:nvPr/>
        </p:nvSpPr>
        <p:spPr bwMode="auto">
          <a:xfrm>
            <a:off x="2365375" y="36997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7" name="Freeform 59">
            <a:extLst>
              <a:ext uri="{FF2B5EF4-FFF2-40B4-BE49-F238E27FC236}">
                <a16:creationId xmlns:a16="http://schemas.microsoft.com/office/drawing/2014/main" xmlns="" id="{45DEA876-D89C-FB40-A5E7-EC9E44F2BA10}"/>
              </a:ext>
            </a:extLst>
          </p:cNvPr>
          <p:cNvSpPr>
            <a:spLocks/>
          </p:cNvSpPr>
          <p:nvPr/>
        </p:nvSpPr>
        <p:spPr bwMode="auto">
          <a:xfrm>
            <a:off x="3886200" y="36997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8" name="Freeform 60">
            <a:extLst>
              <a:ext uri="{FF2B5EF4-FFF2-40B4-BE49-F238E27FC236}">
                <a16:creationId xmlns:a16="http://schemas.microsoft.com/office/drawing/2014/main" xmlns="" id="{C418EC73-6ABC-B442-8C3A-A7664275A5BD}"/>
              </a:ext>
            </a:extLst>
          </p:cNvPr>
          <p:cNvSpPr>
            <a:spLocks/>
          </p:cNvSpPr>
          <p:nvPr/>
        </p:nvSpPr>
        <p:spPr bwMode="auto">
          <a:xfrm>
            <a:off x="5407025" y="36997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9" name="Freeform 61">
            <a:extLst>
              <a:ext uri="{FF2B5EF4-FFF2-40B4-BE49-F238E27FC236}">
                <a16:creationId xmlns:a16="http://schemas.microsoft.com/office/drawing/2014/main" xmlns="" id="{E5CEC7FA-122A-7B48-AF8E-BED1DA9918BC}"/>
              </a:ext>
            </a:extLst>
          </p:cNvPr>
          <p:cNvSpPr>
            <a:spLocks/>
          </p:cNvSpPr>
          <p:nvPr/>
        </p:nvSpPr>
        <p:spPr bwMode="auto">
          <a:xfrm>
            <a:off x="6927850" y="46903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60" name="Rectangle 62">
            <a:extLst>
              <a:ext uri="{FF2B5EF4-FFF2-40B4-BE49-F238E27FC236}">
                <a16:creationId xmlns:a16="http://schemas.microsoft.com/office/drawing/2014/main" xmlns="" id="{07232F36-2A15-CE4E-A4E2-0974C84B95E8}"/>
              </a:ext>
            </a:extLst>
          </p:cNvPr>
          <p:cNvSpPr>
            <a:spLocks noChangeArrowheads="1"/>
          </p:cNvSpPr>
          <p:nvPr/>
        </p:nvSpPr>
        <p:spPr bwMode="auto">
          <a:xfrm>
            <a:off x="80772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61" name="Rectangle 63">
            <a:extLst>
              <a:ext uri="{FF2B5EF4-FFF2-40B4-BE49-F238E27FC236}">
                <a16:creationId xmlns:a16="http://schemas.microsoft.com/office/drawing/2014/main" xmlns="" id="{700DB9D5-AB8D-B947-BA52-7DB4F735BEE5}"/>
              </a:ext>
            </a:extLst>
          </p:cNvPr>
          <p:cNvSpPr>
            <a:spLocks noChangeArrowheads="1"/>
          </p:cNvSpPr>
          <p:nvPr/>
        </p:nvSpPr>
        <p:spPr bwMode="auto">
          <a:xfrm>
            <a:off x="1066800" y="35473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62" name="Freeform 64">
            <a:extLst>
              <a:ext uri="{FF2B5EF4-FFF2-40B4-BE49-F238E27FC236}">
                <a16:creationId xmlns:a16="http://schemas.microsoft.com/office/drawing/2014/main" xmlns="" id="{10727E60-CAB6-5643-8150-8938573F1A70}"/>
              </a:ext>
            </a:extLst>
          </p:cNvPr>
          <p:cNvSpPr>
            <a:spLocks/>
          </p:cNvSpPr>
          <p:nvPr/>
        </p:nvSpPr>
        <p:spPr bwMode="auto">
          <a:xfrm>
            <a:off x="7327900" y="3825127"/>
            <a:ext cx="736600" cy="852488"/>
          </a:xfrm>
          <a:custGeom>
            <a:avLst/>
            <a:gdLst>
              <a:gd name="T0" fmla="*/ 0 w 464"/>
              <a:gd name="T1" fmla="*/ 537 h 537"/>
              <a:gd name="T2" fmla="*/ 96 w 464"/>
              <a:gd name="T3" fmla="*/ 89 h 537"/>
              <a:gd name="T4" fmla="*/ 464 w 464"/>
              <a:gd name="T5" fmla="*/ 1 h 537"/>
              <a:gd name="T6" fmla="*/ 0 60000 65536"/>
              <a:gd name="T7" fmla="*/ 0 60000 65536"/>
              <a:gd name="T8" fmla="*/ 0 60000 65536"/>
              <a:gd name="T9" fmla="*/ 0 w 464"/>
              <a:gd name="T10" fmla="*/ 0 h 537"/>
              <a:gd name="T11" fmla="*/ 464 w 464"/>
              <a:gd name="T12" fmla="*/ 537 h 537"/>
            </a:gdLst>
            <a:ahLst/>
            <a:cxnLst>
              <a:cxn ang="T6">
                <a:pos x="T0" y="T1"/>
              </a:cxn>
              <a:cxn ang="T7">
                <a:pos x="T2" y="T3"/>
              </a:cxn>
              <a:cxn ang="T8">
                <a:pos x="T4" y="T5"/>
              </a:cxn>
            </a:cxnLst>
            <a:rect l="T9" t="T10" r="T11" b="T12"/>
            <a:pathLst>
              <a:path w="464" h="537">
                <a:moveTo>
                  <a:pt x="0" y="537"/>
                </a:moveTo>
                <a:cubicBezTo>
                  <a:pt x="16" y="462"/>
                  <a:pt x="19" y="178"/>
                  <a:pt x="96" y="89"/>
                </a:cubicBezTo>
                <a:cubicBezTo>
                  <a:pt x="173" y="0"/>
                  <a:pt x="387" y="19"/>
                  <a:pt x="464" y="1"/>
                </a:cubicBezTo>
              </a:path>
            </a:pathLst>
          </a:custGeom>
          <a:noFill/>
          <a:ln w="19050">
            <a:solidFill>
              <a:schemeClr val="tx1"/>
            </a:solidFill>
            <a:round/>
            <a:headEnd type="oval" w="sm" len="sm"/>
            <a:tailEnd type="triangle" w="sm" len="lg"/>
          </a:ln>
        </p:spPr>
        <p:txBody>
          <a:bodyPr wrap="none"/>
          <a:lstStyle/>
          <a:p>
            <a:endParaRPr lang="en-US"/>
          </a:p>
        </p:txBody>
      </p:sp>
      <p:sp>
        <p:nvSpPr>
          <p:cNvPr id="163" name="Freeform 65">
            <a:extLst>
              <a:ext uri="{FF2B5EF4-FFF2-40B4-BE49-F238E27FC236}">
                <a16:creationId xmlns:a16="http://schemas.microsoft.com/office/drawing/2014/main" xmlns="" id="{EE790116-AB07-DA47-9E81-4FFF579CC44B}"/>
              </a:ext>
            </a:extLst>
          </p:cNvPr>
          <p:cNvSpPr>
            <a:spLocks/>
          </p:cNvSpPr>
          <p:nvPr/>
        </p:nvSpPr>
        <p:spPr bwMode="auto">
          <a:xfrm>
            <a:off x="5956300" y="3699715"/>
            <a:ext cx="2271713" cy="177800"/>
          </a:xfrm>
          <a:custGeom>
            <a:avLst/>
            <a:gdLst>
              <a:gd name="T0" fmla="*/ 1431 w 1431"/>
              <a:gd name="T1" fmla="*/ 0 h 112"/>
              <a:gd name="T2" fmla="*/ 680 w 1431"/>
              <a:gd name="T3" fmla="*/ 112 h 112"/>
              <a:gd name="T4" fmla="*/ 0 w 1431"/>
              <a:gd name="T5" fmla="*/ 0 h 112"/>
              <a:gd name="T6" fmla="*/ 0 60000 65536"/>
              <a:gd name="T7" fmla="*/ 0 60000 65536"/>
              <a:gd name="T8" fmla="*/ 0 60000 65536"/>
              <a:gd name="T9" fmla="*/ 0 w 1431"/>
              <a:gd name="T10" fmla="*/ 0 h 112"/>
              <a:gd name="T11" fmla="*/ 1431 w 1431"/>
              <a:gd name="T12" fmla="*/ 112 h 112"/>
            </a:gdLst>
            <a:ahLst/>
            <a:cxnLst>
              <a:cxn ang="T6">
                <a:pos x="T0" y="T1"/>
              </a:cxn>
              <a:cxn ang="T7">
                <a:pos x="T2" y="T3"/>
              </a:cxn>
              <a:cxn ang="T8">
                <a:pos x="T4" y="T5"/>
              </a:cxn>
            </a:cxnLst>
            <a:rect l="T9" t="T10" r="T11" b="T12"/>
            <a:pathLst>
              <a:path w="1431" h="112">
                <a:moveTo>
                  <a:pt x="1431" y="0"/>
                </a:moveTo>
                <a:cubicBezTo>
                  <a:pt x="1306" y="19"/>
                  <a:pt x="918" y="112"/>
                  <a:pt x="680" y="112"/>
                </a:cubicBezTo>
                <a:cubicBezTo>
                  <a:pt x="442" y="112"/>
                  <a:pt x="142" y="23"/>
                  <a:pt x="0" y="0"/>
                </a:cubicBezTo>
              </a:path>
            </a:pathLst>
          </a:custGeom>
          <a:noFill/>
          <a:ln w="19050">
            <a:solidFill>
              <a:schemeClr val="tx1"/>
            </a:solidFill>
            <a:round/>
            <a:headEnd type="oval" w="sm" len="sm"/>
            <a:tailEnd type="triangle" w="sm" len="lg"/>
          </a:ln>
        </p:spPr>
        <p:txBody>
          <a:bodyPr wrap="none"/>
          <a:lstStyle/>
          <a:p>
            <a:endParaRPr lang="en-US"/>
          </a:p>
        </p:txBody>
      </p:sp>
      <p:sp>
        <p:nvSpPr>
          <p:cNvPr id="164" name="Freeform 66">
            <a:extLst>
              <a:ext uri="{FF2B5EF4-FFF2-40B4-BE49-F238E27FC236}">
                <a16:creationId xmlns:a16="http://schemas.microsoft.com/office/drawing/2014/main" xmlns="" id="{BF6A18C1-A683-6A4D-9575-FC083274FAA8}"/>
              </a:ext>
            </a:extLst>
          </p:cNvPr>
          <p:cNvSpPr>
            <a:spLocks/>
          </p:cNvSpPr>
          <p:nvPr/>
        </p:nvSpPr>
        <p:spPr bwMode="auto">
          <a:xfrm>
            <a:off x="1219200" y="35473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65" name="Freeform 67">
            <a:extLst>
              <a:ext uri="{FF2B5EF4-FFF2-40B4-BE49-F238E27FC236}">
                <a16:creationId xmlns:a16="http://schemas.microsoft.com/office/drawing/2014/main" xmlns="" id="{435FE7C6-C011-CF40-A5A6-63D11EFD04B6}"/>
              </a:ext>
            </a:extLst>
          </p:cNvPr>
          <p:cNvSpPr>
            <a:spLocks/>
          </p:cNvSpPr>
          <p:nvPr/>
        </p:nvSpPr>
        <p:spPr bwMode="auto">
          <a:xfrm rot="10800000">
            <a:off x="1371600" y="36997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66" name="Text Box 68">
            <a:extLst>
              <a:ext uri="{FF2B5EF4-FFF2-40B4-BE49-F238E27FC236}">
                <a16:creationId xmlns:a16="http://schemas.microsoft.com/office/drawing/2014/main" xmlns="" id="{67977600-9E09-FF45-AE0A-AA28FCB5D44B}"/>
              </a:ext>
            </a:extLst>
          </p:cNvPr>
          <p:cNvSpPr txBox="1">
            <a:spLocks noChangeArrowheads="1"/>
          </p:cNvSpPr>
          <p:nvPr/>
        </p:nvSpPr>
        <p:spPr bwMode="auto">
          <a:xfrm>
            <a:off x="2514600" y="3928315"/>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167" name="Text Box 69">
            <a:extLst>
              <a:ext uri="{FF2B5EF4-FFF2-40B4-BE49-F238E27FC236}">
                <a16:creationId xmlns:a16="http://schemas.microsoft.com/office/drawing/2014/main" xmlns="" id="{ACC77437-3F93-D843-AC04-36C6921B1C85}"/>
              </a:ext>
            </a:extLst>
          </p:cNvPr>
          <p:cNvSpPr txBox="1">
            <a:spLocks noChangeArrowheads="1"/>
          </p:cNvSpPr>
          <p:nvPr/>
        </p:nvSpPr>
        <p:spPr bwMode="auto">
          <a:xfrm>
            <a:off x="4038600" y="3928315"/>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168" name="Text Box 70">
            <a:extLst>
              <a:ext uri="{FF2B5EF4-FFF2-40B4-BE49-F238E27FC236}">
                <a16:creationId xmlns:a16="http://schemas.microsoft.com/office/drawing/2014/main" xmlns="" id="{07819FDA-1AA0-844C-8D86-2AA5B04C84F1}"/>
              </a:ext>
            </a:extLst>
          </p:cNvPr>
          <p:cNvSpPr txBox="1">
            <a:spLocks noChangeArrowheads="1"/>
          </p:cNvSpPr>
          <p:nvPr/>
        </p:nvSpPr>
        <p:spPr bwMode="auto">
          <a:xfrm>
            <a:off x="5562600" y="3928315"/>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169" name="Text Box 71">
            <a:extLst>
              <a:ext uri="{FF2B5EF4-FFF2-40B4-BE49-F238E27FC236}">
                <a16:creationId xmlns:a16="http://schemas.microsoft.com/office/drawing/2014/main" xmlns="" id="{84C75A0D-C44A-074A-B6CC-70F6D32B3A41}"/>
              </a:ext>
            </a:extLst>
          </p:cNvPr>
          <p:cNvSpPr txBox="1">
            <a:spLocks noChangeArrowheads="1"/>
          </p:cNvSpPr>
          <p:nvPr/>
        </p:nvSpPr>
        <p:spPr bwMode="auto">
          <a:xfrm>
            <a:off x="7086600" y="4918915"/>
            <a:ext cx="366713" cy="457200"/>
          </a:xfrm>
          <a:prstGeom prst="rect">
            <a:avLst/>
          </a:prstGeom>
          <a:noFill/>
          <a:ln w="9525">
            <a:noFill/>
            <a:miter lim="800000"/>
            <a:headEnd/>
            <a:tailEnd/>
          </a:ln>
        </p:spPr>
        <p:txBody>
          <a:bodyPr>
            <a:spAutoFit/>
          </a:bodyPr>
          <a:lstStyle/>
          <a:p>
            <a:pPr algn="ctr"/>
            <a:r>
              <a:rPr lang="en-US">
                <a:solidFill>
                  <a:schemeClr val="tx2"/>
                </a:solidFill>
              </a:rPr>
              <a:t>D</a:t>
            </a:r>
          </a:p>
        </p:txBody>
      </p:sp>
      <p:sp>
        <p:nvSpPr>
          <p:cNvPr id="170" name="Text Box 72">
            <a:extLst>
              <a:ext uri="{FF2B5EF4-FFF2-40B4-BE49-F238E27FC236}">
                <a16:creationId xmlns:a16="http://schemas.microsoft.com/office/drawing/2014/main" xmlns="" id="{982FC8CB-AF8A-CB48-9E8C-89ECF7C46841}"/>
              </a:ext>
            </a:extLst>
          </p:cNvPr>
          <p:cNvSpPr txBox="1">
            <a:spLocks noChangeArrowheads="1"/>
          </p:cNvSpPr>
          <p:nvPr/>
        </p:nvSpPr>
        <p:spPr bwMode="auto">
          <a:xfrm>
            <a:off x="6819900" y="4004515"/>
            <a:ext cx="366713" cy="457200"/>
          </a:xfrm>
          <a:prstGeom prst="rect">
            <a:avLst/>
          </a:prstGeom>
          <a:noFill/>
          <a:ln w="9525">
            <a:noFill/>
            <a:miter lim="800000"/>
            <a:headEnd/>
            <a:tailEnd/>
          </a:ln>
        </p:spPr>
        <p:txBody>
          <a:bodyPr>
            <a:spAutoFit/>
          </a:bodyPr>
          <a:lstStyle/>
          <a:p>
            <a:pPr algn="ctr"/>
            <a:r>
              <a:rPr lang="en-US"/>
              <a:t>p</a:t>
            </a:r>
          </a:p>
        </p:txBody>
      </p:sp>
      <p:sp>
        <p:nvSpPr>
          <p:cNvPr id="171" name="Rectangle 73">
            <a:extLst>
              <a:ext uri="{FF2B5EF4-FFF2-40B4-BE49-F238E27FC236}">
                <a16:creationId xmlns:a16="http://schemas.microsoft.com/office/drawing/2014/main" xmlns="" id="{2AF28C95-2352-0C41-A215-A127B267AEE0}"/>
              </a:ext>
            </a:extLst>
          </p:cNvPr>
          <p:cNvSpPr>
            <a:spLocks noChangeArrowheads="1"/>
          </p:cNvSpPr>
          <p:nvPr/>
        </p:nvSpPr>
        <p:spPr bwMode="auto">
          <a:xfrm>
            <a:off x="19812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2" name="Rectangle 74">
            <a:extLst>
              <a:ext uri="{FF2B5EF4-FFF2-40B4-BE49-F238E27FC236}">
                <a16:creationId xmlns:a16="http://schemas.microsoft.com/office/drawing/2014/main" xmlns="" id="{9C19ADD7-0860-694D-8053-4D6CBEF2826D}"/>
              </a:ext>
            </a:extLst>
          </p:cNvPr>
          <p:cNvSpPr>
            <a:spLocks noChangeArrowheads="1"/>
          </p:cNvSpPr>
          <p:nvPr/>
        </p:nvSpPr>
        <p:spPr bwMode="auto">
          <a:xfrm>
            <a:off x="22860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3" name="Rectangle 75">
            <a:extLst>
              <a:ext uri="{FF2B5EF4-FFF2-40B4-BE49-F238E27FC236}">
                <a16:creationId xmlns:a16="http://schemas.microsoft.com/office/drawing/2014/main" xmlns="" id="{333A3BBB-50B3-514F-A9AE-30D0589E476D}"/>
              </a:ext>
            </a:extLst>
          </p:cNvPr>
          <p:cNvSpPr>
            <a:spLocks noChangeArrowheads="1"/>
          </p:cNvSpPr>
          <p:nvPr/>
        </p:nvSpPr>
        <p:spPr bwMode="auto">
          <a:xfrm>
            <a:off x="25908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4" name="Freeform 76">
            <a:extLst>
              <a:ext uri="{FF2B5EF4-FFF2-40B4-BE49-F238E27FC236}">
                <a16:creationId xmlns:a16="http://schemas.microsoft.com/office/drawing/2014/main" xmlns="" id="{156708A6-572C-3F4A-8A6A-9269D9E2461B}"/>
              </a:ext>
            </a:extLst>
          </p:cNvPr>
          <p:cNvSpPr>
            <a:spLocks/>
          </p:cNvSpPr>
          <p:nvPr/>
        </p:nvSpPr>
        <p:spPr bwMode="auto">
          <a:xfrm>
            <a:off x="2743200" y="56698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75" name="Rectangle 77">
            <a:extLst>
              <a:ext uri="{FF2B5EF4-FFF2-40B4-BE49-F238E27FC236}">
                <a16:creationId xmlns:a16="http://schemas.microsoft.com/office/drawing/2014/main" xmlns="" id="{57F735A2-CD57-AF4A-80B1-8D342F025262}"/>
              </a:ext>
            </a:extLst>
          </p:cNvPr>
          <p:cNvSpPr>
            <a:spLocks noChangeArrowheads="1"/>
          </p:cNvSpPr>
          <p:nvPr/>
        </p:nvSpPr>
        <p:spPr bwMode="auto">
          <a:xfrm>
            <a:off x="35052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6" name="Rectangle 78">
            <a:extLst>
              <a:ext uri="{FF2B5EF4-FFF2-40B4-BE49-F238E27FC236}">
                <a16:creationId xmlns:a16="http://schemas.microsoft.com/office/drawing/2014/main" xmlns="" id="{8351E588-DABB-424A-84B7-A94CCDBDDF5C}"/>
              </a:ext>
            </a:extLst>
          </p:cNvPr>
          <p:cNvSpPr>
            <a:spLocks noChangeArrowheads="1"/>
          </p:cNvSpPr>
          <p:nvPr/>
        </p:nvSpPr>
        <p:spPr bwMode="auto">
          <a:xfrm>
            <a:off x="38100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7" name="Rectangle 79">
            <a:extLst>
              <a:ext uri="{FF2B5EF4-FFF2-40B4-BE49-F238E27FC236}">
                <a16:creationId xmlns:a16="http://schemas.microsoft.com/office/drawing/2014/main" xmlns="" id="{D310E0F0-F2DC-FC4B-9BE0-09111925BBC4}"/>
              </a:ext>
            </a:extLst>
          </p:cNvPr>
          <p:cNvSpPr>
            <a:spLocks noChangeArrowheads="1"/>
          </p:cNvSpPr>
          <p:nvPr/>
        </p:nvSpPr>
        <p:spPr bwMode="auto">
          <a:xfrm>
            <a:off x="41148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78" name="Freeform 80">
            <a:extLst>
              <a:ext uri="{FF2B5EF4-FFF2-40B4-BE49-F238E27FC236}">
                <a16:creationId xmlns:a16="http://schemas.microsoft.com/office/drawing/2014/main" xmlns="" id="{3163507E-7393-904C-AC2F-156CFF3E6236}"/>
              </a:ext>
            </a:extLst>
          </p:cNvPr>
          <p:cNvSpPr>
            <a:spLocks/>
          </p:cNvSpPr>
          <p:nvPr/>
        </p:nvSpPr>
        <p:spPr bwMode="auto">
          <a:xfrm>
            <a:off x="4267200" y="56698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79" name="Rectangle 81">
            <a:extLst>
              <a:ext uri="{FF2B5EF4-FFF2-40B4-BE49-F238E27FC236}">
                <a16:creationId xmlns:a16="http://schemas.microsoft.com/office/drawing/2014/main" xmlns="" id="{A1813DC6-B043-214A-8FCE-1B0A570E5C6E}"/>
              </a:ext>
            </a:extLst>
          </p:cNvPr>
          <p:cNvSpPr>
            <a:spLocks noChangeArrowheads="1"/>
          </p:cNvSpPr>
          <p:nvPr/>
        </p:nvSpPr>
        <p:spPr bwMode="auto">
          <a:xfrm>
            <a:off x="50292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0" name="Rectangle 82">
            <a:extLst>
              <a:ext uri="{FF2B5EF4-FFF2-40B4-BE49-F238E27FC236}">
                <a16:creationId xmlns:a16="http://schemas.microsoft.com/office/drawing/2014/main" xmlns="" id="{D22E3D75-EA6A-564C-9CC7-3013C8F9E9BA}"/>
              </a:ext>
            </a:extLst>
          </p:cNvPr>
          <p:cNvSpPr>
            <a:spLocks noChangeArrowheads="1"/>
          </p:cNvSpPr>
          <p:nvPr/>
        </p:nvSpPr>
        <p:spPr bwMode="auto">
          <a:xfrm>
            <a:off x="53340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1" name="Rectangle 83">
            <a:extLst>
              <a:ext uri="{FF2B5EF4-FFF2-40B4-BE49-F238E27FC236}">
                <a16:creationId xmlns:a16="http://schemas.microsoft.com/office/drawing/2014/main" xmlns="" id="{1E696CC5-493C-FA49-82BF-465A4F703177}"/>
              </a:ext>
            </a:extLst>
          </p:cNvPr>
          <p:cNvSpPr>
            <a:spLocks noChangeArrowheads="1"/>
          </p:cNvSpPr>
          <p:nvPr/>
        </p:nvSpPr>
        <p:spPr bwMode="auto">
          <a:xfrm>
            <a:off x="56388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2" name="Freeform 84">
            <a:extLst>
              <a:ext uri="{FF2B5EF4-FFF2-40B4-BE49-F238E27FC236}">
                <a16:creationId xmlns:a16="http://schemas.microsoft.com/office/drawing/2014/main" xmlns="" id="{40014FDE-3353-B847-932D-973F519A7617}"/>
              </a:ext>
            </a:extLst>
          </p:cNvPr>
          <p:cNvSpPr>
            <a:spLocks/>
          </p:cNvSpPr>
          <p:nvPr/>
        </p:nvSpPr>
        <p:spPr bwMode="auto">
          <a:xfrm rot="10800000">
            <a:off x="2895600" y="58222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83" name="Freeform 85">
            <a:extLst>
              <a:ext uri="{FF2B5EF4-FFF2-40B4-BE49-F238E27FC236}">
                <a16:creationId xmlns:a16="http://schemas.microsoft.com/office/drawing/2014/main" xmlns="" id="{B725E2DF-BFF6-564D-B3F9-242CF7AE36FE}"/>
              </a:ext>
            </a:extLst>
          </p:cNvPr>
          <p:cNvSpPr>
            <a:spLocks/>
          </p:cNvSpPr>
          <p:nvPr/>
        </p:nvSpPr>
        <p:spPr bwMode="auto">
          <a:xfrm rot="10800000">
            <a:off x="4419600" y="58079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84" name="Freeform 86">
            <a:extLst>
              <a:ext uri="{FF2B5EF4-FFF2-40B4-BE49-F238E27FC236}">
                <a16:creationId xmlns:a16="http://schemas.microsoft.com/office/drawing/2014/main" xmlns="" id="{5EB1EAB3-C783-E74C-BCF3-7EEFED3E62B4}"/>
              </a:ext>
            </a:extLst>
          </p:cNvPr>
          <p:cNvSpPr>
            <a:spLocks/>
          </p:cNvSpPr>
          <p:nvPr/>
        </p:nvSpPr>
        <p:spPr bwMode="auto">
          <a:xfrm>
            <a:off x="2365375" y="58079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85" name="Freeform 87">
            <a:extLst>
              <a:ext uri="{FF2B5EF4-FFF2-40B4-BE49-F238E27FC236}">
                <a16:creationId xmlns:a16="http://schemas.microsoft.com/office/drawing/2014/main" xmlns="" id="{D6A4B65C-7F0F-3E40-90D4-BBEC4751E93F}"/>
              </a:ext>
            </a:extLst>
          </p:cNvPr>
          <p:cNvSpPr>
            <a:spLocks/>
          </p:cNvSpPr>
          <p:nvPr/>
        </p:nvSpPr>
        <p:spPr bwMode="auto">
          <a:xfrm>
            <a:off x="3886200" y="58079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86" name="Freeform 88">
            <a:extLst>
              <a:ext uri="{FF2B5EF4-FFF2-40B4-BE49-F238E27FC236}">
                <a16:creationId xmlns:a16="http://schemas.microsoft.com/office/drawing/2014/main" xmlns="" id="{686F3633-A72D-FF47-B6D0-606EB49C7100}"/>
              </a:ext>
            </a:extLst>
          </p:cNvPr>
          <p:cNvSpPr>
            <a:spLocks/>
          </p:cNvSpPr>
          <p:nvPr/>
        </p:nvSpPr>
        <p:spPr bwMode="auto">
          <a:xfrm>
            <a:off x="5407025" y="5807915"/>
            <a:ext cx="149225" cy="45720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87" name="Rectangle 89">
            <a:extLst>
              <a:ext uri="{FF2B5EF4-FFF2-40B4-BE49-F238E27FC236}">
                <a16:creationId xmlns:a16="http://schemas.microsoft.com/office/drawing/2014/main" xmlns="" id="{03141AAF-B5A0-4A44-89CE-86D7CD072896}"/>
              </a:ext>
            </a:extLst>
          </p:cNvPr>
          <p:cNvSpPr>
            <a:spLocks noChangeArrowheads="1"/>
          </p:cNvSpPr>
          <p:nvPr/>
        </p:nvSpPr>
        <p:spPr bwMode="auto">
          <a:xfrm>
            <a:off x="6553200" y="5669802"/>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8" name="Rectangle 90">
            <a:extLst>
              <a:ext uri="{FF2B5EF4-FFF2-40B4-BE49-F238E27FC236}">
                <a16:creationId xmlns:a16="http://schemas.microsoft.com/office/drawing/2014/main" xmlns="" id="{207E0977-190B-C740-888B-52F64018F049}"/>
              </a:ext>
            </a:extLst>
          </p:cNvPr>
          <p:cNvSpPr>
            <a:spLocks noChangeArrowheads="1"/>
          </p:cNvSpPr>
          <p:nvPr/>
        </p:nvSpPr>
        <p:spPr bwMode="auto">
          <a:xfrm>
            <a:off x="1066800" y="5655515"/>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9" name="Freeform 91">
            <a:extLst>
              <a:ext uri="{FF2B5EF4-FFF2-40B4-BE49-F238E27FC236}">
                <a16:creationId xmlns:a16="http://schemas.microsoft.com/office/drawing/2014/main" xmlns="" id="{27856EFB-3E81-6E4A-9AE2-063747A50D84}"/>
              </a:ext>
            </a:extLst>
          </p:cNvPr>
          <p:cNvSpPr>
            <a:spLocks/>
          </p:cNvSpPr>
          <p:nvPr/>
        </p:nvSpPr>
        <p:spPr bwMode="auto">
          <a:xfrm>
            <a:off x="1219200" y="56555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90" name="Freeform 92">
            <a:extLst>
              <a:ext uri="{FF2B5EF4-FFF2-40B4-BE49-F238E27FC236}">
                <a16:creationId xmlns:a16="http://schemas.microsoft.com/office/drawing/2014/main" xmlns="" id="{FB1F58A5-81E9-F946-AA93-4EFF2280D22E}"/>
              </a:ext>
            </a:extLst>
          </p:cNvPr>
          <p:cNvSpPr>
            <a:spLocks/>
          </p:cNvSpPr>
          <p:nvPr/>
        </p:nvSpPr>
        <p:spPr bwMode="auto">
          <a:xfrm rot="10800000">
            <a:off x="1371600" y="5807915"/>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91" name="Text Box 93">
            <a:extLst>
              <a:ext uri="{FF2B5EF4-FFF2-40B4-BE49-F238E27FC236}">
                <a16:creationId xmlns:a16="http://schemas.microsoft.com/office/drawing/2014/main" xmlns="" id="{C3D76F11-8CB1-0E43-8EDA-487A51D1A56F}"/>
              </a:ext>
            </a:extLst>
          </p:cNvPr>
          <p:cNvSpPr txBox="1">
            <a:spLocks noChangeArrowheads="1"/>
          </p:cNvSpPr>
          <p:nvPr/>
        </p:nvSpPr>
        <p:spPr bwMode="auto">
          <a:xfrm>
            <a:off x="2514600" y="6036515"/>
            <a:ext cx="366713" cy="457200"/>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192" name="Text Box 94">
            <a:extLst>
              <a:ext uri="{FF2B5EF4-FFF2-40B4-BE49-F238E27FC236}">
                <a16:creationId xmlns:a16="http://schemas.microsoft.com/office/drawing/2014/main" xmlns="" id="{A9FB84B0-8229-CC49-AAB9-7527F016B81E}"/>
              </a:ext>
            </a:extLst>
          </p:cNvPr>
          <p:cNvSpPr txBox="1">
            <a:spLocks noChangeArrowheads="1"/>
          </p:cNvSpPr>
          <p:nvPr/>
        </p:nvSpPr>
        <p:spPr bwMode="auto">
          <a:xfrm>
            <a:off x="4038600" y="6036515"/>
            <a:ext cx="366713" cy="457200"/>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193" name="Text Box 95">
            <a:extLst>
              <a:ext uri="{FF2B5EF4-FFF2-40B4-BE49-F238E27FC236}">
                <a16:creationId xmlns:a16="http://schemas.microsoft.com/office/drawing/2014/main" xmlns="" id="{47615C16-95DC-0845-9BCC-B2CE22BF3967}"/>
              </a:ext>
            </a:extLst>
          </p:cNvPr>
          <p:cNvSpPr txBox="1">
            <a:spLocks noChangeArrowheads="1"/>
          </p:cNvSpPr>
          <p:nvPr/>
        </p:nvSpPr>
        <p:spPr bwMode="auto">
          <a:xfrm>
            <a:off x="5562600" y="6036515"/>
            <a:ext cx="366713" cy="457200"/>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194" name="Freeform 96">
            <a:extLst>
              <a:ext uri="{FF2B5EF4-FFF2-40B4-BE49-F238E27FC236}">
                <a16:creationId xmlns:a16="http://schemas.microsoft.com/office/drawing/2014/main" xmlns="" id="{2991B3DA-D82A-7341-8FEC-D749E5A31EEC}"/>
              </a:ext>
            </a:extLst>
          </p:cNvPr>
          <p:cNvSpPr>
            <a:spLocks/>
          </p:cNvSpPr>
          <p:nvPr/>
        </p:nvSpPr>
        <p:spPr bwMode="auto">
          <a:xfrm>
            <a:off x="5791200" y="567139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95" name="Freeform 97">
            <a:extLst>
              <a:ext uri="{FF2B5EF4-FFF2-40B4-BE49-F238E27FC236}">
                <a16:creationId xmlns:a16="http://schemas.microsoft.com/office/drawing/2014/main" xmlns="" id="{02826F94-2572-174B-BE8F-E6FC6E15C964}"/>
              </a:ext>
            </a:extLst>
          </p:cNvPr>
          <p:cNvSpPr>
            <a:spLocks/>
          </p:cNvSpPr>
          <p:nvPr/>
        </p:nvSpPr>
        <p:spPr bwMode="auto">
          <a:xfrm rot="10800000">
            <a:off x="5943600" y="5809502"/>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Tree>
    <p:extLst>
      <p:ext uri="{BB962C8B-B14F-4D97-AF65-F5344CB8AC3E}">
        <p14:creationId xmlns:p14="http://schemas.microsoft.com/office/powerpoint/2010/main" xmlns="" val="146571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6200" y="381000"/>
            <a:ext cx="6324600" cy="797713"/>
          </a:xfrm>
        </p:spPr>
        <p:txBody>
          <a:bodyPr/>
          <a:lstStyle/>
          <a:p>
            <a:r>
              <a:rPr lang="en-US" dirty="0">
                <a:solidFill>
                  <a:srgbClr val="0000FF"/>
                </a:solidFill>
              </a:rPr>
              <a:t>Abstract Data Type</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6" name="Content Placeholder 2">
            <a:extLst>
              <a:ext uri="{FF2B5EF4-FFF2-40B4-BE49-F238E27FC236}">
                <a16:creationId xmlns:a16="http://schemas.microsoft.com/office/drawing/2014/main" xmlns="" id="{2045033F-0110-654D-B5DD-5DF647997E15}"/>
              </a:ext>
            </a:extLst>
          </p:cNvPr>
          <p:cNvSpPr>
            <a:spLocks noGrp="1"/>
          </p:cNvSpPr>
          <p:nvPr>
            <p:ph idx="1"/>
          </p:nvPr>
        </p:nvSpPr>
        <p:spPr>
          <a:xfrm>
            <a:off x="138112" y="1447800"/>
            <a:ext cx="8929688" cy="4942676"/>
          </a:xfrm>
        </p:spPr>
        <p:txBody>
          <a:bodyPr>
            <a:noAutofit/>
          </a:bodyPr>
          <a:lstStyle/>
          <a:p>
            <a:pPr>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The Data Type is basically a type of data that can be used in different computer program. It signifies the type like integer, float etc., the space like integer will take 4-bytes, character will take 1-byte of space etc.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chemeClr val="accent2"/>
                </a:solidFill>
                <a:latin typeface="Times New Roman" panose="02020603050405020304" pitchFamily="18" charset="0"/>
                <a:cs typeface="Times New Roman" panose="02020603050405020304" pitchFamily="18" charset="0"/>
              </a:rPr>
              <a:t>abstract datatype </a:t>
            </a:r>
            <a:r>
              <a:rPr lang="en-US" sz="2000" dirty="0">
                <a:latin typeface="Times New Roman" panose="02020603050405020304" pitchFamily="18" charset="0"/>
                <a:cs typeface="Times New Roman" panose="02020603050405020304" pitchFamily="18" charset="0"/>
              </a:rPr>
              <a:t>is special kind of datatype, whose behavior is defined by a set of values and set of operations. The keyword “Abstract” is used as we can use these datatypes, we can perform different operations. But how those operations are working that is totally hidden from the user. The ADT is made of with primitive datatypes, but operation logics are hidden.</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 Data Type : </a:t>
            </a:r>
          </a:p>
          <a:p>
            <a:pPr marL="857250"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computer science, an </a:t>
            </a:r>
            <a:r>
              <a:rPr lang="en-US" sz="2000" b="1" dirty="0">
                <a:latin typeface="Times New Roman" panose="02020603050405020304" pitchFamily="18" charset="0"/>
                <a:cs typeface="Times New Roman" panose="02020603050405020304" pitchFamily="18" charset="0"/>
              </a:rPr>
              <a:t>abstract data type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ADT</a:t>
            </a:r>
            <a:r>
              <a:rPr lang="en-US" sz="2000" dirty="0">
                <a:latin typeface="Times New Roman" panose="02020603050405020304" pitchFamily="18" charset="0"/>
                <a:cs typeface="Times New Roman" panose="02020603050405020304" pitchFamily="18" charset="0"/>
              </a:rPr>
              <a:t>) is a mathematical model for a certain class of data structures that have similar behavior.</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method for achieving abstraction for data structures and algorithms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ADT = model + operations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Describes what each operation does, but not how it does it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 ADT is independent of its implementation</a:t>
            </a:r>
          </a:p>
        </p:txBody>
      </p:sp>
    </p:spTree>
    <p:extLst>
      <p:ext uri="{BB962C8B-B14F-4D97-AF65-F5344CB8AC3E}">
        <p14:creationId xmlns:p14="http://schemas.microsoft.com/office/powerpoint/2010/main" xmlns="" val="2260388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Deletion Algorithm</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40</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808817E4-DBA1-E943-BA3B-D04B2E5D50C7}"/>
              </a:ext>
            </a:extLst>
          </p:cNvPr>
          <p:cNvSpPr txBox="1">
            <a:spLocks noChangeArrowheads="1"/>
          </p:cNvSpPr>
          <p:nvPr/>
        </p:nvSpPr>
        <p:spPr>
          <a:xfrm>
            <a:off x="0" y="1524000"/>
            <a:ext cx="11506200" cy="434895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pPr>
            <a:r>
              <a:rPr lang="en-US" b="1" dirty="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remove(</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pPr>
              <a:lnSpc>
                <a:spcPct val="80000"/>
              </a:lnSpc>
              <a:buFont typeface="Wingdings" pitchFamily="2" charset="2"/>
              <a:buNone/>
            </a:pPr>
            <a:r>
              <a:rPr lang="en-US" i="1" dirty="0">
                <a:latin typeface="Times New Roman" panose="02020603050405020304" pitchFamily="18" charset="0"/>
                <a:cs typeface="Times New Roman" panose="02020603050405020304" pitchFamily="18" charset="0"/>
              </a:rPr>
              <a:t>	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element</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{a temporary variable to hold the return value}</a:t>
            </a:r>
            <a:endParaRPr lang="en-US" i="1" dirty="0">
              <a:solidFill>
                <a:srgbClr val="2C61F6"/>
              </a:solidFill>
              <a:latin typeface="Times New Roman" panose="02020603050405020304" pitchFamily="18" charset="0"/>
              <a:cs typeface="Times New Roman" panose="02020603050405020304" pitchFamily="18" charset="0"/>
            </a:endParaRPr>
          </a:p>
          <a:p>
            <a:pPr>
              <a:lnSpc>
                <a:spcPct val="80000"/>
              </a:lnSpc>
              <a:buFont typeface="Wingdings" pitchFamily="2" charset="2"/>
              <a:buNone/>
            </a:pP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getPrev</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setNext</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getNext</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{linking out </a:t>
            </a:r>
            <a:r>
              <a:rPr lang="en-US" i="1" dirty="0">
                <a:solidFill>
                  <a:srgbClr val="2C61F6"/>
                </a:solidFill>
                <a:latin typeface="Times New Roman" panose="02020603050405020304" pitchFamily="18" charset="0"/>
                <a:cs typeface="Times New Roman" panose="02020603050405020304" pitchFamily="18" charset="0"/>
              </a:rPr>
              <a:t>p</a:t>
            </a:r>
            <a:r>
              <a:rPr lang="en-US" dirty="0">
                <a:solidFill>
                  <a:srgbClr val="2C61F6"/>
                </a:solidFill>
                <a:latin typeface="Times New Roman" panose="02020603050405020304" pitchFamily="18" charset="0"/>
                <a:cs typeface="Times New Roman" panose="02020603050405020304" pitchFamily="18" charset="0"/>
              </a:rPr>
              <a:t>}</a:t>
            </a:r>
            <a:endParaRPr lang="en-US" i="1" dirty="0">
              <a:solidFill>
                <a:srgbClr val="2C61F6"/>
              </a:solidFill>
              <a:latin typeface="Times New Roman" panose="02020603050405020304" pitchFamily="18" charset="0"/>
              <a:cs typeface="Times New Roman" panose="02020603050405020304" pitchFamily="18" charset="0"/>
            </a:endParaRPr>
          </a:p>
          <a:p>
            <a:pPr>
              <a:lnSpc>
                <a:spcPct val="80000"/>
              </a:lnSpc>
            </a:pP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getNext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setPrev</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getPrev</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{linking out </a:t>
            </a:r>
            <a:r>
              <a:rPr lang="en-US" i="1" dirty="0">
                <a:solidFill>
                  <a:srgbClr val="2C61F6"/>
                </a:solidFill>
                <a:latin typeface="Times New Roman" panose="02020603050405020304" pitchFamily="18" charset="0"/>
                <a:cs typeface="Times New Roman" panose="02020603050405020304" pitchFamily="18" charset="0"/>
              </a:rPr>
              <a:t>p</a:t>
            </a:r>
            <a:r>
              <a:rPr lang="en-US" dirty="0">
                <a:solidFill>
                  <a:srgbClr val="2C61F6"/>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8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setPrev</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	</a:t>
            </a:r>
            <a:r>
              <a:rPr lang="en-US" dirty="0">
                <a:solidFill>
                  <a:srgbClr val="2C61F6"/>
                </a:solidFill>
                <a:latin typeface="Times New Roman" panose="02020603050405020304" pitchFamily="18" charset="0"/>
                <a:cs typeface="Times New Roman" panose="02020603050405020304" pitchFamily="18" charset="0"/>
              </a:rPr>
              <a:t>{invalidating the position </a:t>
            </a:r>
            <a:r>
              <a:rPr lang="en-US" i="1" dirty="0">
                <a:solidFill>
                  <a:srgbClr val="2C61F6"/>
                </a:solidFill>
                <a:latin typeface="Times New Roman" panose="02020603050405020304" pitchFamily="18" charset="0"/>
                <a:cs typeface="Times New Roman" panose="02020603050405020304" pitchFamily="18" charset="0"/>
              </a:rPr>
              <a:t>p</a:t>
            </a:r>
            <a:r>
              <a:rPr lang="en-US" dirty="0">
                <a:solidFill>
                  <a:srgbClr val="2C61F6"/>
                </a:solidFill>
                <a:latin typeface="Times New Roman" panose="02020603050405020304" pitchFamily="18" charset="0"/>
                <a:cs typeface="Times New Roman" panose="02020603050405020304" pitchFamily="18" charset="0"/>
              </a:rPr>
              <a:t>}</a:t>
            </a:r>
            <a:endParaRPr lang="en-US" i="1" dirty="0">
              <a:solidFill>
                <a:srgbClr val="2C61F6"/>
              </a:solidFill>
              <a:latin typeface="Times New Roman" panose="02020603050405020304" pitchFamily="18" charset="0"/>
              <a:cs typeface="Times New Roman" panose="02020603050405020304" pitchFamily="18" charset="0"/>
            </a:endParaRPr>
          </a:p>
          <a:p>
            <a:pPr>
              <a:lnSpc>
                <a:spcPct val="80000"/>
              </a:lnSpc>
              <a:buFont typeface="Wingdings" pitchFamily="2" charset="2"/>
              <a:buNone/>
            </a:pP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setNext</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a:lnSpc>
                <a:spcPct val="80000"/>
              </a:lnSpc>
              <a:buFont typeface="Wingdings" pitchFamily="2" charset="2"/>
              <a:buNone/>
            </a:pPr>
            <a:r>
              <a:rPr lang="en-US" b="1" dirty="0">
                <a:latin typeface="Times New Roman" panose="02020603050405020304" pitchFamily="18" charset="0"/>
                <a:cs typeface="Times New Roman" panose="02020603050405020304" pitchFamily="18" charset="0"/>
              </a:rPr>
              <a:t>	return </a:t>
            </a:r>
            <a:r>
              <a:rPr lang="en-US" i="1" dirty="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p:txBody>
      </p:sp>
      <p:grpSp>
        <p:nvGrpSpPr>
          <p:cNvPr id="7" name="Group 4">
            <a:extLst>
              <a:ext uri="{FF2B5EF4-FFF2-40B4-BE49-F238E27FC236}">
                <a16:creationId xmlns:a16="http://schemas.microsoft.com/office/drawing/2014/main" xmlns="" id="{36A86294-E160-4CA9-9635-BD31E129F1B2}"/>
              </a:ext>
            </a:extLst>
          </p:cNvPr>
          <p:cNvGrpSpPr>
            <a:grpSpLocks/>
          </p:cNvGrpSpPr>
          <p:nvPr/>
        </p:nvGrpSpPr>
        <p:grpSpPr bwMode="auto">
          <a:xfrm>
            <a:off x="1066800" y="4501351"/>
            <a:ext cx="7315200" cy="1371600"/>
            <a:chOff x="768" y="1296"/>
            <a:chExt cx="4608" cy="864"/>
          </a:xfrm>
        </p:grpSpPr>
        <p:sp>
          <p:nvSpPr>
            <p:cNvPr id="8" name="AutoShape 5">
              <a:extLst>
                <a:ext uri="{FF2B5EF4-FFF2-40B4-BE49-F238E27FC236}">
                  <a16:creationId xmlns:a16="http://schemas.microsoft.com/office/drawing/2014/main" xmlns="" id="{3B655709-ECEB-4342-8F3D-698B6851A171}"/>
                </a:ext>
              </a:extLst>
            </p:cNvPr>
            <p:cNvSpPr>
              <a:spLocks noChangeArrowheads="1"/>
            </p:cNvSpPr>
            <p:nvPr/>
          </p:nvSpPr>
          <p:spPr bwMode="auto">
            <a:xfrm>
              <a:off x="3960" y="1344"/>
              <a:ext cx="1104" cy="816"/>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p>
              <a:endParaRPr lang="en-US"/>
            </a:p>
          </p:txBody>
        </p:sp>
        <p:sp>
          <p:nvSpPr>
            <p:cNvPr id="9" name="Rectangle 6">
              <a:extLst>
                <a:ext uri="{FF2B5EF4-FFF2-40B4-BE49-F238E27FC236}">
                  <a16:creationId xmlns:a16="http://schemas.microsoft.com/office/drawing/2014/main" xmlns="" id="{94730FE2-3E3C-435B-B2A8-0B4E79C5CEE3}"/>
                </a:ext>
              </a:extLst>
            </p:cNvPr>
            <p:cNvSpPr>
              <a:spLocks noChangeArrowheads="1"/>
            </p:cNvSpPr>
            <p:nvPr/>
          </p:nvSpPr>
          <p:spPr bwMode="auto">
            <a:xfrm>
              <a:off x="134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 name="Rectangle 7">
              <a:extLst>
                <a:ext uri="{FF2B5EF4-FFF2-40B4-BE49-F238E27FC236}">
                  <a16:creationId xmlns:a16="http://schemas.microsoft.com/office/drawing/2014/main" xmlns="" id="{FF413F77-3C25-4106-A064-C47CDE6F8DEC}"/>
                </a:ext>
              </a:extLst>
            </p:cNvPr>
            <p:cNvSpPr>
              <a:spLocks noChangeArrowheads="1"/>
            </p:cNvSpPr>
            <p:nvPr/>
          </p:nvSpPr>
          <p:spPr bwMode="auto">
            <a:xfrm>
              <a:off x="153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 name="Rectangle 8">
              <a:extLst>
                <a:ext uri="{FF2B5EF4-FFF2-40B4-BE49-F238E27FC236}">
                  <a16:creationId xmlns:a16="http://schemas.microsoft.com/office/drawing/2014/main" xmlns="" id="{F15F43FB-9AC4-4B6F-825C-694371A50F1E}"/>
                </a:ext>
              </a:extLst>
            </p:cNvPr>
            <p:cNvSpPr>
              <a:spLocks noChangeArrowheads="1"/>
            </p:cNvSpPr>
            <p:nvPr/>
          </p:nvSpPr>
          <p:spPr bwMode="auto">
            <a:xfrm>
              <a:off x="172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 name="Freeform 9">
              <a:extLst>
                <a:ext uri="{FF2B5EF4-FFF2-40B4-BE49-F238E27FC236}">
                  <a16:creationId xmlns:a16="http://schemas.microsoft.com/office/drawing/2014/main" xmlns="" id="{AACF4095-87F5-450C-AA34-5EACE6513A0F}"/>
                </a:ext>
              </a:extLst>
            </p:cNvPr>
            <p:cNvSpPr>
              <a:spLocks/>
            </p:cNvSpPr>
            <p:nvPr/>
          </p:nvSpPr>
          <p:spPr bwMode="auto">
            <a:xfrm>
              <a:off x="182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3" name="Rectangle 10">
              <a:extLst>
                <a:ext uri="{FF2B5EF4-FFF2-40B4-BE49-F238E27FC236}">
                  <a16:creationId xmlns:a16="http://schemas.microsoft.com/office/drawing/2014/main" xmlns="" id="{0CBFEB90-F081-4618-8035-EC2C28BB351A}"/>
                </a:ext>
              </a:extLst>
            </p:cNvPr>
            <p:cNvSpPr>
              <a:spLocks noChangeArrowheads="1"/>
            </p:cNvSpPr>
            <p:nvPr/>
          </p:nvSpPr>
          <p:spPr bwMode="auto">
            <a:xfrm>
              <a:off x="230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 name="Rectangle 11">
              <a:extLst>
                <a:ext uri="{FF2B5EF4-FFF2-40B4-BE49-F238E27FC236}">
                  <a16:creationId xmlns:a16="http://schemas.microsoft.com/office/drawing/2014/main" xmlns="" id="{9AFADCB0-0034-4D1B-8BAB-90B0175E1F19}"/>
                </a:ext>
              </a:extLst>
            </p:cNvPr>
            <p:cNvSpPr>
              <a:spLocks noChangeArrowheads="1"/>
            </p:cNvSpPr>
            <p:nvPr/>
          </p:nvSpPr>
          <p:spPr bwMode="auto">
            <a:xfrm>
              <a:off x="249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 name="Rectangle 12">
              <a:extLst>
                <a:ext uri="{FF2B5EF4-FFF2-40B4-BE49-F238E27FC236}">
                  <a16:creationId xmlns:a16="http://schemas.microsoft.com/office/drawing/2014/main" xmlns="" id="{3B709C68-A764-4D91-81A1-6A344FEE6A36}"/>
                </a:ext>
              </a:extLst>
            </p:cNvPr>
            <p:cNvSpPr>
              <a:spLocks noChangeArrowheads="1"/>
            </p:cNvSpPr>
            <p:nvPr/>
          </p:nvSpPr>
          <p:spPr bwMode="auto">
            <a:xfrm>
              <a:off x="268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6" name="Freeform 13">
              <a:extLst>
                <a:ext uri="{FF2B5EF4-FFF2-40B4-BE49-F238E27FC236}">
                  <a16:creationId xmlns:a16="http://schemas.microsoft.com/office/drawing/2014/main" xmlns="" id="{AD2B3330-5B79-4BFB-B7FE-DC182B3D2F49}"/>
                </a:ext>
              </a:extLst>
            </p:cNvPr>
            <p:cNvSpPr>
              <a:spLocks/>
            </p:cNvSpPr>
            <p:nvPr/>
          </p:nvSpPr>
          <p:spPr bwMode="auto">
            <a:xfrm>
              <a:off x="278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7" name="Rectangle 14">
              <a:extLst>
                <a:ext uri="{FF2B5EF4-FFF2-40B4-BE49-F238E27FC236}">
                  <a16:creationId xmlns:a16="http://schemas.microsoft.com/office/drawing/2014/main" xmlns="" id="{F90F33E6-02F6-48FC-8E66-651180B28192}"/>
                </a:ext>
              </a:extLst>
            </p:cNvPr>
            <p:cNvSpPr>
              <a:spLocks noChangeArrowheads="1"/>
            </p:cNvSpPr>
            <p:nvPr/>
          </p:nvSpPr>
          <p:spPr bwMode="auto">
            <a:xfrm>
              <a:off x="326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 name="Rectangle 15">
              <a:extLst>
                <a:ext uri="{FF2B5EF4-FFF2-40B4-BE49-F238E27FC236}">
                  <a16:creationId xmlns:a16="http://schemas.microsoft.com/office/drawing/2014/main" xmlns="" id="{098ACECD-953E-43C2-937C-85BB82F68D8F}"/>
                </a:ext>
              </a:extLst>
            </p:cNvPr>
            <p:cNvSpPr>
              <a:spLocks noChangeArrowheads="1"/>
            </p:cNvSpPr>
            <p:nvPr/>
          </p:nvSpPr>
          <p:spPr bwMode="auto">
            <a:xfrm>
              <a:off x="345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9" name="Rectangle 16">
              <a:extLst>
                <a:ext uri="{FF2B5EF4-FFF2-40B4-BE49-F238E27FC236}">
                  <a16:creationId xmlns:a16="http://schemas.microsoft.com/office/drawing/2014/main" xmlns="" id="{136F9A62-4A1F-4C81-9140-12C5C89FFD6E}"/>
                </a:ext>
              </a:extLst>
            </p:cNvPr>
            <p:cNvSpPr>
              <a:spLocks noChangeArrowheads="1"/>
            </p:cNvSpPr>
            <p:nvPr/>
          </p:nvSpPr>
          <p:spPr bwMode="auto">
            <a:xfrm>
              <a:off x="364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0" name="Freeform 17">
              <a:extLst>
                <a:ext uri="{FF2B5EF4-FFF2-40B4-BE49-F238E27FC236}">
                  <a16:creationId xmlns:a16="http://schemas.microsoft.com/office/drawing/2014/main" xmlns="" id="{2F8F0752-5207-46BD-B33B-394AB35EF6C4}"/>
                </a:ext>
              </a:extLst>
            </p:cNvPr>
            <p:cNvSpPr>
              <a:spLocks/>
            </p:cNvSpPr>
            <p:nvPr/>
          </p:nvSpPr>
          <p:spPr bwMode="auto">
            <a:xfrm>
              <a:off x="374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1" name="Rectangle 18">
              <a:extLst>
                <a:ext uri="{FF2B5EF4-FFF2-40B4-BE49-F238E27FC236}">
                  <a16:creationId xmlns:a16="http://schemas.microsoft.com/office/drawing/2014/main" xmlns="" id="{89817868-8D36-472C-B426-E3CA7184A919}"/>
                </a:ext>
              </a:extLst>
            </p:cNvPr>
            <p:cNvSpPr>
              <a:spLocks noChangeArrowheads="1"/>
            </p:cNvSpPr>
            <p:nvPr/>
          </p:nvSpPr>
          <p:spPr bwMode="auto">
            <a:xfrm>
              <a:off x="422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2" name="Rectangle 19">
              <a:extLst>
                <a:ext uri="{FF2B5EF4-FFF2-40B4-BE49-F238E27FC236}">
                  <a16:creationId xmlns:a16="http://schemas.microsoft.com/office/drawing/2014/main" xmlns="" id="{010FD055-23DB-4CBF-89AD-7114DC0644CE}"/>
                </a:ext>
              </a:extLst>
            </p:cNvPr>
            <p:cNvSpPr>
              <a:spLocks noChangeArrowheads="1"/>
            </p:cNvSpPr>
            <p:nvPr/>
          </p:nvSpPr>
          <p:spPr bwMode="auto">
            <a:xfrm>
              <a:off x="4416"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 name="Rectangle 20">
              <a:extLst>
                <a:ext uri="{FF2B5EF4-FFF2-40B4-BE49-F238E27FC236}">
                  <a16:creationId xmlns:a16="http://schemas.microsoft.com/office/drawing/2014/main" xmlns="" id="{94C6245C-1884-464C-BFDB-4145D19C0E81}"/>
                </a:ext>
              </a:extLst>
            </p:cNvPr>
            <p:cNvSpPr>
              <a:spLocks noChangeArrowheads="1"/>
            </p:cNvSpPr>
            <p:nvPr/>
          </p:nvSpPr>
          <p:spPr bwMode="auto">
            <a:xfrm>
              <a:off x="460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4" name="Freeform 21">
              <a:extLst>
                <a:ext uri="{FF2B5EF4-FFF2-40B4-BE49-F238E27FC236}">
                  <a16:creationId xmlns:a16="http://schemas.microsoft.com/office/drawing/2014/main" xmlns="" id="{CDD50A99-9C25-4D78-9A48-9478CA164AE5}"/>
                </a:ext>
              </a:extLst>
            </p:cNvPr>
            <p:cNvSpPr>
              <a:spLocks/>
            </p:cNvSpPr>
            <p:nvPr/>
          </p:nvSpPr>
          <p:spPr bwMode="auto">
            <a:xfrm rot="10800000">
              <a:off x="192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5" name="Freeform 22">
              <a:extLst>
                <a:ext uri="{FF2B5EF4-FFF2-40B4-BE49-F238E27FC236}">
                  <a16:creationId xmlns:a16="http://schemas.microsoft.com/office/drawing/2014/main" xmlns="" id="{E8448384-71F5-4156-A69D-DBDF006B0023}"/>
                </a:ext>
              </a:extLst>
            </p:cNvPr>
            <p:cNvSpPr>
              <a:spLocks/>
            </p:cNvSpPr>
            <p:nvPr/>
          </p:nvSpPr>
          <p:spPr bwMode="auto">
            <a:xfrm rot="10800000">
              <a:off x="288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6" name="Freeform 23">
              <a:extLst>
                <a:ext uri="{FF2B5EF4-FFF2-40B4-BE49-F238E27FC236}">
                  <a16:creationId xmlns:a16="http://schemas.microsoft.com/office/drawing/2014/main" xmlns="" id="{BCE9B062-ED7B-413C-B2F8-8D0D4FC5A814}"/>
                </a:ext>
              </a:extLst>
            </p:cNvPr>
            <p:cNvSpPr>
              <a:spLocks/>
            </p:cNvSpPr>
            <p:nvPr/>
          </p:nvSpPr>
          <p:spPr bwMode="auto">
            <a:xfrm rot="10800000">
              <a:off x="384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27" name="Freeform 24">
              <a:extLst>
                <a:ext uri="{FF2B5EF4-FFF2-40B4-BE49-F238E27FC236}">
                  <a16:creationId xmlns:a16="http://schemas.microsoft.com/office/drawing/2014/main" xmlns="" id="{2FD317CA-44FC-4FE0-8ACA-3789BAFF628D}"/>
                </a:ext>
              </a:extLst>
            </p:cNvPr>
            <p:cNvSpPr>
              <a:spLocks/>
            </p:cNvSpPr>
            <p:nvPr/>
          </p:nvSpPr>
          <p:spPr bwMode="auto">
            <a:xfrm>
              <a:off x="1586"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8" name="Freeform 25">
              <a:extLst>
                <a:ext uri="{FF2B5EF4-FFF2-40B4-BE49-F238E27FC236}">
                  <a16:creationId xmlns:a16="http://schemas.microsoft.com/office/drawing/2014/main" xmlns="" id="{391C7F94-08FF-453F-8476-E1A19F4D24CA}"/>
                </a:ext>
              </a:extLst>
            </p:cNvPr>
            <p:cNvSpPr>
              <a:spLocks/>
            </p:cNvSpPr>
            <p:nvPr/>
          </p:nvSpPr>
          <p:spPr bwMode="auto">
            <a:xfrm>
              <a:off x="2544"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29" name="Freeform 26">
              <a:extLst>
                <a:ext uri="{FF2B5EF4-FFF2-40B4-BE49-F238E27FC236}">
                  <a16:creationId xmlns:a16="http://schemas.microsoft.com/office/drawing/2014/main" xmlns="" id="{3751F52A-AC3E-44A3-AECA-621CAC1C0DD2}"/>
                </a:ext>
              </a:extLst>
            </p:cNvPr>
            <p:cNvSpPr>
              <a:spLocks/>
            </p:cNvSpPr>
            <p:nvPr/>
          </p:nvSpPr>
          <p:spPr bwMode="auto">
            <a:xfrm>
              <a:off x="3502"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0" name="Freeform 27">
              <a:extLst>
                <a:ext uri="{FF2B5EF4-FFF2-40B4-BE49-F238E27FC236}">
                  <a16:creationId xmlns:a16="http://schemas.microsoft.com/office/drawing/2014/main" xmlns="" id="{14487AF7-AFE5-453B-9E5F-0E0C96BE1334}"/>
                </a:ext>
              </a:extLst>
            </p:cNvPr>
            <p:cNvSpPr>
              <a:spLocks/>
            </p:cNvSpPr>
            <p:nvPr/>
          </p:nvSpPr>
          <p:spPr bwMode="auto">
            <a:xfrm>
              <a:off x="4460" y="1728"/>
              <a:ext cx="94" cy="288"/>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31" name="Rectangle 28">
              <a:extLst>
                <a:ext uri="{FF2B5EF4-FFF2-40B4-BE49-F238E27FC236}">
                  <a16:creationId xmlns:a16="http://schemas.microsoft.com/office/drawing/2014/main" xmlns="" id="{4ABB1C59-637A-45F8-B12D-773AAF68D089}"/>
                </a:ext>
              </a:extLst>
            </p:cNvPr>
            <p:cNvSpPr>
              <a:spLocks noChangeArrowheads="1"/>
            </p:cNvSpPr>
            <p:nvPr/>
          </p:nvSpPr>
          <p:spPr bwMode="auto">
            <a:xfrm>
              <a:off x="5184"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2" name="Rectangle 29">
              <a:extLst>
                <a:ext uri="{FF2B5EF4-FFF2-40B4-BE49-F238E27FC236}">
                  <a16:creationId xmlns:a16="http://schemas.microsoft.com/office/drawing/2014/main" xmlns="" id="{22E0D9B9-E981-483C-AC39-4195B3ABDD64}"/>
                </a:ext>
              </a:extLst>
            </p:cNvPr>
            <p:cNvSpPr>
              <a:spLocks noChangeArrowheads="1"/>
            </p:cNvSpPr>
            <p:nvPr/>
          </p:nvSpPr>
          <p:spPr bwMode="auto">
            <a:xfrm>
              <a:off x="768" y="1632"/>
              <a:ext cx="192" cy="19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3" name="Freeform 30">
              <a:extLst>
                <a:ext uri="{FF2B5EF4-FFF2-40B4-BE49-F238E27FC236}">
                  <a16:creationId xmlns:a16="http://schemas.microsoft.com/office/drawing/2014/main" xmlns="" id="{457A574E-506F-4B33-B725-6B79F4539E2D}"/>
                </a:ext>
              </a:extLst>
            </p:cNvPr>
            <p:cNvSpPr>
              <a:spLocks/>
            </p:cNvSpPr>
            <p:nvPr/>
          </p:nvSpPr>
          <p:spPr bwMode="auto">
            <a:xfrm>
              <a:off x="470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4" name="Freeform 31">
              <a:extLst>
                <a:ext uri="{FF2B5EF4-FFF2-40B4-BE49-F238E27FC236}">
                  <a16:creationId xmlns:a16="http://schemas.microsoft.com/office/drawing/2014/main" xmlns="" id="{3F6407EF-0C18-49A1-989C-31D9B0BF95BE}"/>
                </a:ext>
              </a:extLst>
            </p:cNvPr>
            <p:cNvSpPr>
              <a:spLocks/>
            </p:cNvSpPr>
            <p:nvPr/>
          </p:nvSpPr>
          <p:spPr bwMode="auto">
            <a:xfrm rot="10800000">
              <a:off x="480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5" name="Freeform 32">
              <a:extLst>
                <a:ext uri="{FF2B5EF4-FFF2-40B4-BE49-F238E27FC236}">
                  <a16:creationId xmlns:a16="http://schemas.microsoft.com/office/drawing/2014/main" xmlns="" id="{76AB3A72-827F-4C72-B1C7-E3B4C2F5D0A6}"/>
                </a:ext>
              </a:extLst>
            </p:cNvPr>
            <p:cNvSpPr>
              <a:spLocks/>
            </p:cNvSpPr>
            <p:nvPr/>
          </p:nvSpPr>
          <p:spPr bwMode="auto">
            <a:xfrm>
              <a:off x="86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6" name="Freeform 33">
              <a:extLst>
                <a:ext uri="{FF2B5EF4-FFF2-40B4-BE49-F238E27FC236}">
                  <a16:creationId xmlns:a16="http://schemas.microsoft.com/office/drawing/2014/main" xmlns="" id="{0E3DD7E9-0B98-4D4D-AA81-BD591E3CB2C0}"/>
                </a:ext>
              </a:extLst>
            </p:cNvPr>
            <p:cNvSpPr>
              <a:spLocks/>
            </p:cNvSpPr>
            <p:nvPr/>
          </p:nvSpPr>
          <p:spPr bwMode="auto">
            <a:xfrm rot="10800000">
              <a:off x="96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37" name="Text Box 34">
              <a:extLst>
                <a:ext uri="{FF2B5EF4-FFF2-40B4-BE49-F238E27FC236}">
                  <a16:creationId xmlns:a16="http://schemas.microsoft.com/office/drawing/2014/main" xmlns="" id="{27F915B4-8C73-4165-861B-4925E20AFE08}"/>
                </a:ext>
              </a:extLst>
            </p:cNvPr>
            <p:cNvSpPr txBox="1">
              <a:spLocks noChangeArrowheads="1"/>
            </p:cNvSpPr>
            <p:nvPr/>
          </p:nvSpPr>
          <p:spPr bwMode="auto">
            <a:xfrm>
              <a:off x="1680" y="1872"/>
              <a:ext cx="231" cy="288"/>
            </a:xfrm>
            <a:prstGeom prst="rect">
              <a:avLst/>
            </a:prstGeom>
            <a:noFill/>
            <a:ln w="9525">
              <a:noFill/>
              <a:miter lim="800000"/>
              <a:headEnd/>
              <a:tailEnd/>
            </a:ln>
          </p:spPr>
          <p:txBody>
            <a:bodyPr>
              <a:spAutoFit/>
            </a:bodyPr>
            <a:lstStyle/>
            <a:p>
              <a:pPr algn="ctr"/>
              <a:r>
                <a:rPr lang="en-US">
                  <a:solidFill>
                    <a:schemeClr val="tx2"/>
                  </a:solidFill>
                </a:rPr>
                <a:t>A</a:t>
              </a:r>
            </a:p>
          </p:txBody>
        </p:sp>
        <p:sp>
          <p:nvSpPr>
            <p:cNvPr id="38" name="Text Box 35">
              <a:extLst>
                <a:ext uri="{FF2B5EF4-FFF2-40B4-BE49-F238E27FC236}">
                  <a16:creationId xmlns:a16="http://schemas.microsoft.com/office/drawing/2014/main" xmlns="" id="{7ABEAEA8-345B-4956-9726-FE9A36539E47}"/>
                </a:ext>
              </a:extLst>
            </p:cNvPr>
            <p:cNvSpPr txBox="1">
              <a:spLocks noChangeArrowheads="1"/>
            </p:cNvSpPr>
            <p:nvPr/>
          </p:nvSpPr>
          <p:spPr bwMode="auto">
            <a:xfrm>
              <a:off x="2640" y="1872"/>
              <a:ext cx="231" cy="288"/>
            </a:xfrm>
            <a:prstGeom prst="rect">
              <a:avLst/>
            </a:prstGeom>
            <a:noFill/>
            <a:ln w="9525">
              <a:noFill/>
              <a:miter lim="800000"/>
              <a:headEnd/>
              <a:tailEnd/>
            </a:ln>
          </p:spPr>
          <p:txBody>
            <a:bodyPr>
              <a:spAutoFit/>
            </a:bodyPr>
            <a:lstStyle/>
            <a:p>
              <a:pPr algn="ctr"/>
              <a:r>
                <a:rPr lang="en-US">
                  <a:solidFill>
                    <a:schemeClr val="tx2"/>
                  </a:solidFill>
                </a:rPr>
                <a:t>B</a:t>
              </a:r>
            </a:p>
          </p:txBody>
        </p:sp>
        <p:sp>
          <p:nvSpPr>
            <p:cNvPr id="39" name="Text Box 36">
              <a:extLst>
                <a:ext uri="{FF2B5EF4-FFF2-40B4-BE49-F238E27FC236}">
                  <a16:creationId xmlns:a16="http://schemas.microsoft.com/office/drawing/2014/main" xmlns="" id="{42507D83-1A2C-46C1-9A14-6026BC59431D}"/>
                </a:ext>
              </a:extLst>
            </p:cNvPr>
            <p:cNvSpPr txBox="1">
              <a:spLocks noChangeArrowheads="1"/>
            </p:cNvSpPr>
            <p:nvPr/>
          </p:nvSpPr>
          <p:spPr bwMode="auto">
            <a:xfrm>
              <a:off x="3600" y="1872"/>
              <a:ext cx="231" cy="288"/>
            </a:xfrm>
            <a:prstGeom prst="rect">
              <a:avLst/>
            </a:prstGeom>
            <a:noFill/>
            <a:ln w="9525">
              <a:noFill/>
              <a:miter lim="800000"/>
              <a:headEnd/>
              <a:tailEnd/>
            </a:ln>
          </p:spPr>
          <p:txBody>
            <a:bodyPr>
              <a:spAutoFit/>
            </a:bodyPr>
            <a:lstStyle/>
            <a:p>
              <a:pPr algn="ctr"/>
              <a:r>
                <a:rPr lang="en-US">
                  <a:solidFill>
                    <a:schemeClr val="tx2"/>
                  </a:solidFill>
                </a:rPr>
                <a:t>C</a:t>
              </a:r>
            </a:p>
          </p:txBody>
        </p:sp>
        <p:sp>
          <p:nvSpPr>
            <p:cNvPr id="40" name="Text Box 37">
              <a:extLst>
                <a:ext uri="{FF2B5EF4-FFF2-40B4-BE49-F238E27FC236}">
                  <a16:creationId xmlns:a16="http://schemas.microsoft.com/office/drawing/2014/main" xmlns="" id="{4F992F6F-441E-468C-AD9C-8F840DFE9A14}"/>
                </a:ext>
              </a:extLst>
            </p:cNvPr>
            <p:cNvSpPr txBox="1">
              <a:spLocks noChangeArrowheads="1"/>
            </p:cNvSpPr>
            <p:nvPr/>
          </p:nvSpPr>
          <p:spPr bwMode="auto">
            <a:xfrm>
              <a:off x="4560" y="1872"/>
              <a:ext cx="231" cy="288"/>
            </a:xfrm>
            <a:prstGeom prst="rect">
              <a:avLst/>
            </a:prstGeom>
            <a:noFill/>
            <a:ln w="9525">
              <a:noFill/>
              <a:miter lim="800000"/>
              <a:headEnd/>
              <a:tailEnd/>
            </a:ln>
          </p:spPr>
          <p:txBody>
            <a:bodyPr>
              <a:spAutoFit/>
            </a:bodyPr>
            <a:lstStyle/>
            <a:p>
              <a:pPr algn="ctr"/>
              <a:r>
                <a:rPr lang="en-US">
                  <a:solidFill>
                    <a:schemeClr val="tx2"/>
                  </a:solidFill>
                </a:rPr>
                <a:t>D</a:t>
              </a:r>
            </a:p>
          </p:txBody>
        </p:sp>
        <p:sp>
          <p:nvSpPr>
            <p:cNvPr id="41" name="Text Box 38">
              <a:extLst>
                <a:ext uri="{FF2B5EF4-FFF2-40B4-BE49-F238E27FC236}">
                  <a16:creationId xmlns:a16="http://schemas.microsoft.com/office/drawing/2014/main" xmlns="" id="{AD467C42-ED10-4BB6-A05B-8F062C59D8C2}"/>
                </a:ext>
              </a:extLst>
            </p:cNvPr>
            <p:cNvSpPr txBox="1">
              <a:spLocks noChangeArrowheads="1"/>
            </p:cNvSpPr>
            <p:nvPr/>
          </p:nvSpPr>
          <p:spPr bwMode="auto">
            <a:xfrm>
              <a:off x="4392" y="1296"/>
              <a:ext cx="231" cy="288"/>
            </a:xfrm>
            <a:prstGeom prst="rect">
              <a:avLst/>
            </a:prstGeom>
            <a:noFill/>
            <a:ln w="9525">
              <a:noFill/>
              <a:miter lim="800000"/>
              <a:headEnd/>
              <a:tailEnd/>
            </a:ln>
          </p:spPr>
          <p:txBody>
            <a:bodyPr>
              <a:spAutoFit/>
            </a:bodyPr>
            <a:lstStyle/>
            <a:p>
              <a:pPr algn="ctr"/>
              <a:r>
                <a:rPr lang="en-US"/>
                <a:t>p</a:t>
              </a:r>
            </a:p>
          </p:txBody>
        </p:sp>
      </p:grpSp>
    </p:spTree>
    <p:extLst>
      <p:ext uri="{BB962C8B-B14F-4D97-AF65-F5344CB8AC3E}">
        <p14:creationId xmlns:p14="http://schemas.microsoft.com/office/powerpoint/2010/main" xmlns="" val="307171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Worst-cast running time</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41</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8CDD6121-7053-7146-B90C-4D54886984F7}"/>
              </a:ext>
            </a:extLst>
          </p:cNvPr>
          <p:cNvSpPr txBox="1">
            <a:spLocks noChangeArrowheads="1"/>
          </p:cNvSpPr>
          <p:nvPr/>
        </p:nvSpPr>
        <p:spPr>
          <a:xfrm>
            <a:off x="304800" y="1536925"/>
            <a:ext cx="7848600" cy="45720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In a doubly linked list</a:t>
            </a:r>
          </a:p>
          <a:p>
            <a:pPr lvl="1">
              <a:buFont typeface="Wingdings" pitchFamily="2" charset="2"/>
              <a:buNone/>
            </a:pPr>
            <a:r>
              <a:rPr lang="en-US" sz="2400" dirty="0">
                <a:latin typeface="Times New Roman" panose="02020603050405020304" pitchFamily="18" charset="0"/>
                <a:cs typeface="Times New Roman" panose="02020603050405020304" pitchFamily="18" charset="0"/>
              </a:rPr>
              <a:t>+ insertion at head or tail is in O(1)</a:t>
            </a:r>
          </a:p>
          <a:p>
            <a:pPr lvl="1">
              <a:buFont typeface="Wingdings" pitchFamily="2" charset="2"/>
              <a:buNone/>
            </a:pPr>
            <a:r>
              <a:rPr lang="en-US" sz="2400" dirty="0">
                <a:latin typeface="Times New Roman" panose="02020603050405020304" pitchFamily="18" charset="0"/>
                <a:cs typeface="Times New Roman" panose="02020603050405020304" pitchFamily="18" charset="0"/>
              </a:rPr>
              <a:t>+ deletion at either end is on O(1)</a:t>
            </a:r>
          </a:p>
          <a:p>
            <a:pPr lvl="1">
              <a:buFont typeface="Wingdings" pitchFamily="2" charset="2"/>
              <a:buNone/>
            </a:pPr>
            <a:r>
              <a:rPr lang="en-US" sz="2400" dirty="0">
                <a:latin typeface="Times New Roman" panose="02020603050405020304" pitchFamily="18" charset="0"/>
                <a:cs typeface="Times New Roman" panose="02020603050405020304" pitchFamily="18" charset="0"/>
              </a:rPr>
              <a:t>-- element access is still in O(n)</a:t>
            </a:r>
          </a:p>
        </p:txBody>
      </p:sp>
    </p:spTree>
    <p:extLst>
      <p:ext uri="{BB962C8B-B14F-4D97-AF65-F5344CB8AC3E}">
        <p14:creationId xmlns:p14="http://schemas.microsoft.com/office/powerpoint/2010/main" xmlns="" val="2655606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a:xfrm>
            <a:off x="76200" y="304800"/>
            <a:ext cx="6705600" cy="1143000"/>
          </a:xfrm>
        </p:spPr>
        <p:txBody>
          <a:bodyPr>
            <a:normAutofit/>
          </a:bodyPr>
          <a:lstStyle/>
          <a:p>
            <a:r>
              <a:rPr lang="en-US" sz="2800" dirty="0">
                <a:solidFill>
                  <a:srgbClr val="0000FF"/>
                </a:solidFill>
              </a:rPr>
              <a:t>Stacks: Singly Linked List implementation</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42</a:t>
            </a:fld>
            <a:endParaRPr lang="en-US" dirty="0"/>
          </a:p>
        </p:txBody>
      </p:sp>
      <p:sp>
        <p:nvSpPr>
          <p:cNvPr id="6" name="Rectangle 2" descr="Rectangle: Click to edit Master text styles&#10;Second level&#10;Third level&#10;Fourth level&#10;Fifth level">
            <a:extLst>
              <a:ext uri="{FF2B5EF4-FFF2-40B4-BE49-F238E27FC236}">
                <a16:creationId xmlns:a16="http://schemas.microsoft.com/office/drawing/2014/main" xmlns="" id="{20D20BF9-B5CF-C846-B1F2-650769B087C8}"/>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a:t>
            </a:r>
            <a:r>
              <a:rPr lang="en-US" sz="2800" i="1" dirty="0">
                <a:latin typeface="Times New Roman" panose="02020603050405020304" pitchFamily="18" charset="0"/>
                <a:cs typeface="Times New Roman" panose="02020603050405020304" pitchFamily="18" charset="0"/>
              </a:rPr>
              <a:t>(data, pointer)</a:t>
            </a:r>
            <a:r>
              <a:rPr lang="en-US" sz="2800" dirty="0">
                <a:latin typeface="Times New Roman" panose="02020603050405020304" pitchFamily="18" charset="0"/>
                <a:cs typeface="Times New Roman" panose="02020603050405020304" pitchFamily="18" charset="0"/>
              </a:rPr>
              <a:t> connected in a chain by links</a:t>
            </a:r>
          </a:p>
          <a:p>
            <a:pPr marL="457200" indent="-457200">
              <a:lnSpc>
                <a:spcPct val="9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a:lnSpc>
                <a:spcPct val="90000"/>
              </a:lnSpc>
              <a:buFont typeface="Wingdings" pitchFamily="2" charset="2"/>
              <a:buNone/>
            </a:pPr>
            <a:endParaRPr lang="en-US" sz="2800" dirty="0">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head or the tail of the list could serve as the top of the stack</a:t>
            </a:r>
          </a:p>
        </p:txBody>
      </p:sp>
      <p:graphicFrame>
        <p:nvGraphicFramePr>
          <p:cNvPr id="7" name="Object 2">
            <a:extLst>
              <a:ext uri="{FF2B5EF4-FFF2-40B4-BE49-F238E27FC236}">
                <a16:creationId xmlns:a16="http://schemas.microsoft.com/office/drawing/2014/main" xmlns="" id="{1BCFD59D-4207-8343-85EA-F641F1D4B850}"/>
              </a:ext>
            </a:extLst>
          </p:cNvPr>
          <p:cNvGraphicFramePr>
            <a:graphicFrameLocks noChangeAspect="1"/>
          </p:cNvGraphicFramePr>
          <p:nvPr/>
        </p:nvGraphicFramePr>
        <p:xfrm>
          <a:off x="1574800" y="2180237"/>
          <a:ext cx="5994400" cy="2765425"/>
        </p:xfrm>
        <a:graphic>
          <a:graphicData uri="http://schemas.openxmlformats.org/presentationml/2006/ole">
            <p:oleObj spid="_x0000_s6188" name="Photo Editor Photo" r:id="rId3" imgW="8485714" imgH="3914286" progId="">
              <p:embed/>
            </p:oleObj>
          </a:graphicData>
        </a:graphic>
      </p:graphicFrame>
    </p:spTree>
    <p:extLst>
      <p:ext uri="{BB962C8B-B14F-4D97-AF65-F5344CB8AC3E}">
        <p14:creationId xmlns:p14="http://schemas.microsoft.com/office/powerpoint/2010/main" xmlns="" val="3918112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FAF730-404F-7946-9946-945F2B30316B}"/>
              </a:ext>
            </a:extLst>
          </p:cNvPr>
          <p:cNvSpPr>
            <a:spLocks noGrp="1"/>
          </p:cNvSpPr>
          <p:nvPr>
            <p:ph sz="quarter" idx="10"/>
          </p:nvPr>
        </p:nvSpPr>
        <p:spPr>
          <a:xfrm>
            <a:off x="-33338" y="212724"/>
            <a:ext cx="8229600" cy="1143000"/>
          </a:xfrm>
        </p:spPr>
        <p:txBody>
          <a:bodyPr>
            <a:normAutofit/>
          </a:bodyPr>
          <a:lstStyle/>
          <a:p>
            <a:r>
              <a:rPr lang="en-US" sz="2800" dirty="0">
                <a:solidFill>
                  <a:srgbClr val="0000FF"/>
                </a:solidFill>
              </a:rPr>
              <a:t>Queues: Linked List Implementation </a:t>
            </a:r>
          </a:p>
        </p:txBody>
      </p:sp>
      <p:sp>
        <p:nvSpPr>
          <p:cNvPr id="5" name="Slide Number Placeholder 4">
            <a:extLst>
              <a:ext uri="{FF2B5EF4-FFF2-40B4-BE49-F238E27FC236}">
                <a16:creationId xmlns:a16="http://schemas.microsoft.com/office/drawing/2014/main" xmlns="" id="{2E3D7F9C-D441-424C-88E5-FAE17171EE73}"/>
              </a:ext>
            </a:extLst>
          </p:cNvPr>
          <p:cNvSpPr>
            <a:spLocks noGrp="1"/>
          </p:cNvSpPr>
          <p:nvPr>
            <p:ph type="sldNum" sz="quarter" idx="14"/>
          </p:nvPr>
        </p:nvSpPr>
        <p:spPr/>
        <p:txBody>
          <a:bodyPr/>
          <a:lstStyle/>
          <a:p>
            <a:fld id="{BC8D7E44-7D4F-4942-A8C9-2DF6BF8399E8}" type="slidenum">
              <a:rPr lang="en-US" smtClean="0"/>
              <a:pPr/>
              <a:t>43</a:t>
            </a:fld>
            <a:endParaRPr lang="en-US" dirty="0"/>
          </a:p>
        </p:txBody>
      </p:sp>
      <p:sp>
        <p:nvSpPr>
          <p:cNvPr id="7" name="Rectangle 2" descr="Rectangle: Click to edit Master text styles&#10;Second level&#10;Third level&#10;Fourth level&#10;Fifth level">
            <a:extLst>
              <a:ext uri="{FF2B5EF4-FFF2-40B4-BE49-F238E27FC236}">
                <a16:creationId xmlns:a16="http://schemas.microsoft.com/office/drawing/2014/main" xmlns="" id="{C5F42E26-8B4C-3245-B30A-7C2A622D91AB}"/>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Dequeue - advance head reference</a:t>
            </a:r>
          </a:p>
          <a:p>
            <a:endParaRPr lang="en-US" dirty="0"/>
          </a:p>
          <a:p>
            <a:endParaRPr lang="en-US" dirty="0"/>
          </a:p>
          <a:p>
            <a:endParaRPr lang="en-US" dirty="0"/>
          </a:p>
          <a:p>
            <a:endParaRPr lang="en-US" dirty="0"/>
          </a:p>
          <a:p>
            <a:endParaRPr lang="en-US" dirty="0"/>
          </a:p>
        </p:txBody>
      </p:sp>
      <p:graphicFrame>
        <p:nvGraphicFramePr>
          <p:cNvPr id="8" name="Object 2">
            <a:extLst>
              <a:ext uri="{FF2B5EF4-FFF2-40B4-BE49-F238E27FC236}">
                <a16:creationId xmlns:a16="http://schemas.microsoft.com/office/drawing/2014/main" xmlns="" id="{5CA3092F-1B14-E44A-8884-DA592A014277}"/>
              </a:ext>
            </a:extLst>
          </p:cNvPr>
          <p:cNvGraphicFramePr>
            <a:graphicFrameLocks noChangeAspect="1"/>
          </p:cNvGraphicFramePr>
          <p:nvPr/>
        </p:nvGraphicFramePr>
        <p:xfrm>
          <a:off x="1444625" y="1295400"/>
          <a:ext cx="5184775" cy="1974850"/>
        </p:xfrm>
        <a:graphic>
          <a:graphicData uri="http://schemas.openxmlformats.org/presentationml/2006/ole">
            <p:oleObj spid="_x0000_s7252" name="Photo Editor Photo" r:id="rId3" imgW="6200000" imgH="2362530" progId="">
              <p:embed/>
            </p:oleObj>
          </a:graphicData>
        </a:graphic>
      </p:graphicFrame>
      <p:graphicFrame>
        <p:nvGraphicFramePr>
          <p:cNvPr id="9" name="Object 3">
            <a:extLst>
              <a:ext uri="{FF2B5EF4-FFF2-40B4-BE49-F238E27FC236}">
                <a16:creationId xmlns:a16="http://schemas.microsoft.com/office/drawing/2014/main" xmlns="" id="{34F96917-BBA8-2344-BF67-C3C7E39188DF}"/>
              </a:ext>
            </a:extLst>
          </p:cNvPr>
          <p:cNvGraphicFramePr>
            <a:graphicFrameLocks noChangeAspect="1"/>
          </p:cNvGraphicFramePr>
          <p:nvPr/>
        </p:nvGraphicFramePr>
        <p:xfrm>
          <a:off x="1488282" y="4086226"/>
          <a:ext cx="5256212" cy="2039937"/>
        </p:xfrm>
        <a:graphic>
          <a:graphicData uri="http://schemas.openxmlformats.org/presentationml/2006/ole">
            <p:oleObj spid="_x0000_s7253" name="Photo Editor Photo" r:id="rId4" imgW="6380952" imgH="2476190" progId="">
              <p:embed/>
            </p:oleObj>
          </a:graphicData>
        </a:graphic>
      </p:graphicFrame>
    </p:spTree>
    <p:extLst>
      <p:ext uri="{BB962C8B-B14F-4D97-AF65-F5344CB8AC3E}">
        <p14:creationId xmlns:p14="http://schemas.microsoft.com/office/powerpoint/2010/main" xmlns="" val="2353343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FEAE51F-2E75-4DAE-8EB4-5BE39CA1489B}"/>
              </a:ext>
            </a:extLst>
          </p:cNvPr>
          <p:cNvSpPr>
            <a:spLocks noGrp="1"/>
          </p:cNvSpPr>
          <p:nvPr>
            <p:ph idx="1"/>
          </p:nvPr>
        </p:nvSpPr>
        <p:spPr/>
        <p:txBody>
          <a:bodyPr/>
          <a:lstStyle/>
          <a:p>
            <a:pPr marL="355600">
              <a:spcBef>
                <a:spcPts val="100"/>
              </a:spcBef>
              <a:buClr>
                <a:srgbClr val="0F1141"/>
              </a:buClr>
              <a:buFont typeface="Arial"/>
              <a:buChar char="•"/>
              <a:tabLst>
                <a:tab pos="354965" algn="l"/>
                <a:tab pos="355600" algn="l"/>
                <a:tab pos="1175385" algn="l"/>
                <a:tab pos="2603500" algn="l"/>
                <a:tab pos="4803140" algn="l"/>
                <a:tab pos="7549515" algn="l"/>
              </a:tabLst>
            </a:pPr>
            <a:r>
              <a:rPr lang="en-US" dirty="0">
                <a:latin typeface="Times New Roman"/>
                <a:cs typeface="Times New Roman"/>
              </a:rPr>
              <a:t>So</a:t>
            </a:r>
            <a:r>
              <a:rPr lang="en-US" spc="-15" dirty="0">
                <a:latin typeface="Times New Roman"/>
                <a:cs typeface="Times New Roman"/>
              </a:rPr>
              <a:t>m</a:t>
            </a:r>
            <a:r>
              <a:rPr lang="en-US" dirty="0">
                <a:latin typeface="Times New Roman"/>
                <a:cs typeface="Times New Roman"/>
              </a:rPr>
              <a:t>e	algor</a:t>
            </a:r>
            <a:r>
              <a:rPr lang="en-US" spc="-15" dirty="0">
                <a:latin typeface="Times New Roman"/>
                <a:cs typeface="Times New Roman"/>
              </a:rPr>
              <a:t>i</a:t>
            </a:r>
            <a:r>
              <a:rPr lang="en-US" dirty="0">
                <a:latin typeface="Times New Roman"/>
                <a:cs typeface="Times New Roman"/>
              </a:rPr>
              <a:t>th</a:t>
            </a:r>
            <a:r>
              <a:rPr lang="en-US" spc="-20" dirty="0">
                <a:latin typeface="Times New Roman"/>
                <a:cs typeface="Times New Roman"/>
              </a:rPr>
              <a:t>m</a:t>
            </a:r>
            <a:r>
              <a:rPr lang="en-US" dirty="0">
                <a:latin typeface="Times New Roman"/>
                <a:cs typeface="Times New Roman"/>
              </a:rPr>
              <a:t>s	invol</a:t>
            </a:r>
            <a:r>
              <a:rPr lang="en-US" spc="-10" dirty="0">
                <a:latin typeface="Times New Roman"/>
                <a:cs typeface="Times New Roman"/>
              </a:rPr>
              <a:t>v</a:t>
            </a:r>
            <a:r>
              <a:rPr lang="en-US" dirty="0">
                <a:latin typeface="Times New Roman"/>
                <a:cs typeface="Times New Roman"/>
              </a:rPr>
              <a:t>e </a:t>
            </a:r>
            <a:r>
              <a:rPr lang="en-US" spc="-204" dirty="0">
                <a:latin typeface="Times New Roman"/>
                <a:cs typeface="Times New Roman"/>
              </a:rPr>
              <a:t> </a:t>
            </a:r>
            <a:r>
              <a:rPr lang="en-US" dirty="0">
                <a:latin typeface="Times New Roman"/>
                <a:cs typeface="Times New Roman"/>
              </a:rPr>
              <a:t>repe</a:t>
            </a:r>
            <a:r>
              <a:rPr lang="en-US" spc="-20" dirty="0">
                <a:latin typeface="Times New Roman"/>
                <a:cs typeface="Times New Roman"/>
              </a:rPr>
              <a:t>a</a:t>
            </a:r>
            <a:r>
              <a:rPr lang="en-US" dirty="0">
                <a:latin typeface="Times New Roman"/>
                <a:cs typeface="Times New Roman"/>
              </a:rPr>
              <a:t>ted	</a:t>
            </a:r>
            <a:r>
              <a:rPr lang="en-US" spc="-10" dirty="0">
                <a:latin typeface="Times New Roman"/>
                <a:cs typeface="Times New Roman"/>
              </a:rPr>
              <a:t>c</a:t>
            </a:r>
            <a:r>
              <a:rPr lang="en-US" dirty="0">
                <a:latin typeface="Times New Roman"/>
                <a:cs typeface="Times New Roman"/>
              </a:rPr>
              <a:t>alls </a:t>
            </a:r>
            <a:r>
              <a:rPr lang="en-US" spc="-210" dirty="0">
                <a:latin typeface="Times New Roman"/>
                <a:cs typeface="Times New Roman"/>
              </a:rPr>
              <a:t> </a:t>
            </a:r>
            <a:r>
              <a:rPr lang="en-US" dirty="0">
                <a:latin typeface="Times New Roman"/>
                <a:cs typeface="Times New Roman"/>
              </a:rPr>
              <a:t>to </a:t>
            </a:r>
            <a:r>
              <a:rPr lang="en-US" spc="-204" dirty="0">
                <a:latin typeface="Times New Roman"/>
                <a:cs typeface="Times New Roman"/>
              </a:rPr>
              <a:t> </a:t>
            </a:r>
            <a:r>
              <a:rPr lang="en-US" spc="-5" dirty="0">
                <a:latin typeface="Times New Roman"/>
                <a:cs typeface="Times New Roman"/>
              </a:rPr>
              <a:t>on</a:t>
            </a:r>
            <a:r>
              <a:rPr lang="en-US" dirty="0">
                <a:latin typeface="Times New Roman"/>
                <a:cs typeface="Times New Roman"/>
              </a:rPr>
              <a:t>e </a:t>
            </a:r>
            <a:r>
              <a:rPr lang="en-US" spc="-215" dirty="0">
                <a:latin typeface="Times New Roman"/>
                <a:cs typeface="Times New Roman"/>
              </a:rPr>
              <a:t> </a:t>
            </a:r>
            <a:r>
              <a:rPr lang="en-US" spc="-5" dirty="0">
                <a:latin typeface="Times New Roman"/>
                <a:cs typeface="Times New Roman"/>
              </a:rPr>
              <a:t>o</a:t>
            </a:r>
            <a:r>
              <a:rPr lang="en-US" dirty="0">
                <a:latin typeface="Times New Roman"/>
                <a:cs typeface="Times New Roman"/>
              </a:rPr>
              <a:t>r </a:t>
            </a:r>
            <a:r>
              <a:rPr lang="en-US" spc="-200" dirty="0">
                <a:latin typeface="Times New Roman"/>
                <a:cs typeface="Times New Roman"/>
              </a:rPr>
              <a:t> </a:t>
            </a:r>
            <a:r>
              <a:rPr lang="en-US" spc="-25" dirty="0">
                <a:latin typeface="Times New Roman"/>
                <a:cs typeface="Times New Roman"/>
              </a:rPr>
              <a:t>m</a:t>
            </a:r>
            <a:r>
              <a:rPr lang="en-US" dirty="0">
                <a:latin typeface="Times New Roman"/>
                <a:cs typeface="Times New Roman"/>
              </a:rPr>
              <a:t>ore data</a:t>
            </a:r>
          </a:p>
          <a:p>
            <a:pPr marL="355600"/>
            <a:r>
              <a:rPr lang="en-US" dirty="0">
                <a:latin typeface="Times New Roman"/>
                <a:cs typeface="Times New Roman"/>
              </a:rPr>
              <a:t>     structures</a:t>
            </a:r>
          </a:p>
          <a:p>
            <a:pPr marL="355600" marR="5080" algn="just">
              <a:lnSpc>
                <a:spcPct val="90100"/>
              </a:lnSpc>
              <a:spcBef>
                <a:spcPts val="575"/>
              </a:spcBef>
              <a:buClr>
                <a:srgbClr val="0F1141"/>
              </a:buClr>
              <a:buFont typeface="Arial"/>
              <a:buChar char="•"/>
              <a:tabLst>
                <a:tab pos="355600" algn="l"/>
              </a:tabLst>
            </a:pPr>
            <a:r>
              <a:rPr lang="en-US" spc="-5" dirty="0">
                <a:latin typeface="Times New Roman"/>
                <a:cs typeface="Times New Roman"/>
              </a:rPr>
              <a:t>When analyzing the </a:t>
            </a:r>
            <a:r>
              <a:rPr lang="en-US" dirty="0">
                <a:latin typeface="Times New Roman"/>
                <a:cs typeface="Times New Roman"/>
              </a:rPr>
              <a:t>running </a:t>
            </a:r>
            <a:r>
              <a:rPr lang="en-US" spc="-10" dirty="0">
                <a:latin typeface="Times New Roman"/>
                <a:cs typeface="Times New Roman"/>
              </a:rPr>
              <a:t>time </a:t>
            </a:r>
            <a:r>
              <a:rPr lang="en-US" dirty="0">
                <a:latin typeface="Times New Roman"/>
                <a:cs typeface="Times New Roman"/>
              </a:rPr>
              <a:t>of the </a:t>
            </a:r>
            <a:r>
              <a:rPr lang="en-US" spc="-5" dirty="0">
                <a:latin typeface="Times New Roman"/>
                <a:cs typeface="Times New Roman"/>
              </a:rPr>
              <a:t>overall</a:t>
            </a:r>
            <a:r>
              <a:rPr lang="en-US" spc="505" dirty="0">
                <a:latin typeface="Times New Roman"/>
                <a:cs typeface="Times New Roman"/>
              </a:rPr>
              <a:t> </a:t>
            </a:r>
            <a:r>
              <a:rPr lang="en-US" spc="-5" dirty="0">
                <a:latin typeface="Times New Roman"/>
                <a:cs typeface="Times New Roman"/>
              </a:rPr>
              <a:t>algorithm,  </a:t>
            </a:r>
            <a:r>
              <a:rPr lang="en-US" dirty="0">
                <a:latin typeface="Times New Roman"/>
                <a:cs typeface="Times New Roman"/>
              </a:rPr>
              <a:t>need to </a:t>
            </a:r>
            <a:r>
              <a:rPr lang="en-US" spc="-5" dirty="0">
                <a:latin typeface="Times New Roman"/>
                <a:cs typeface="Times New Roman"/>
              </a:rPr>
              <a:t>sum </a:t>
            </a:r>
            <a:r>
              <a:rPr lang="en-US" dirty="0">
                <a:latin typeface="Times New Roman"/>
                <a:cs typeface="Times New Roman"/>
              </a:rPr>
              <a:t>up the </a:t>
            </a:r>
            <a:r>
              <a:rPr lang="en-US" spc="-10" dirty="0">
                <a:latin typeface="Times New Roman"/>
                <a:cs typeface="Times New Roman"/>
              </a:rPr>
              <a:t>time </a:t>
            </a:r>
            <a:r>
              <a:rPr lang="en-US" dirty="0">
                <a:latin typeface="Times New Roman"/>
                <a:cs typeface="Times New Roman"/>
              </a:rPr>
              <a:t>spent in all the </a:t>
            </a:r>
            <a:r>
              <a:rPr lang="en-US" spc="-5" dirty="0">
                <a:latin typeface="Times New Roman"/>
                <a:cs typeface="Times New Roman"/>
              </a:rPr>
              <a:t>calls </a:t>
            </a:r>
            <a:r>
              <a:rPr lang="en-US" dirty="0">
                <a:latin typeface="Times New Roman"/>
                <a:cs typeface="Times New Roman"/>
              </a:rPr>
              <a:t>to </a:t>
            </a:r>
            <a:r>
              <a:rPr lang="en-US" spc="-5" dirty="0">
                <a:latin typeface="Times New Roman"/>
                <a:cs typeface="Times New Roman"/>
              </a:rPr>
              <a:t>the data  </a:t>
            </a:r>
            <a:r>
              <a:rPr lang="en-US" dirty="0">
                <a:latin typeface="Times New Roman"/>
                <a:cs typeface="Times New Roman"/>
              </a:rPr>
              <a:t>structure</a:t>
            </a:r>
          </a:p>
          <a:p>
            <a:pPr marL="355600" marR="5715" algn="just">
              <a:lnSpc>
                <a:spcPts val="2590"/>
              </a:lnSpc>
              <a:spcBef>
                <a:spcPts val="615"/>
              </a:spcBef>
              <a:buClr>
                <a:srgbClr val="0F1141"/>
              </a:buClr>
              <a:buFont typeface="Arial"/>
              <a:buChar char="•"/>
              <a:tabLst>
                <a:tab pos="355600" algn="l"/>
              </a:tabLst>
            </a:pPr>
            <a:r>
              <a:rPr lang="en-US" spc="-5" dirty="0">
                <a:latin typeface="Times New Roman"/>
                <a:cs typeface="Times New Roman"/>
              </a:rPr>
              <a:t>When </a:t>
            </a:r>
            <a:r>
              <a:rPr lang="en-US" spc="-10" dirty="0">
                <a:latin typeface="Times New Roman"/>
                <a:cs typeface="Times New Roman"/>
              </a:rPr>
              <a:t>different </a:t>
            </a:r>
            <a:r>
              <a:rPr lang="en-US" spc="-5" dirty="0">
                <a:latin typeface="Times New Roman"/>
                <a:cs typeface="Times New Roman"/>
              </a:rPr>
              <a:t>calls </a:t>
            </a:r>
            <a:r>
              <a:rPr lang="en-US" dirty="0">
                <a:latin typeface="Times New Roman"/>
                <a:cs typeface="Times New Roman"/>
              </a:rPr>
              <a:t>take </a:t>
            </a:r>
            <a:r>
              <a:rPr lang="en-US" spc="-10" dirty="0">
                <a:latin typeface="Times New Roman"/>
                <a:cs typeface="Times New Roman"/>
              </a:rPr>
              <a:t>different </a:t>
            </a:r>
            <a:r>
              <a:rPr lang="en-US" spc="-5" dirty="0">
                <a:latin typeface="Times New Roman"/>
                <a:cs typeface="Times New Roman"/>
              </a:rPr>
              <a:t>times, </a:t>
            </a:r>
            <a:r>
              <a:rPr lang="en-US" dirty="0">
                <a:latin typeface="Times New Roman"/>
                <a:cs typeface="Times New Roman"/>
              </a:rPr>
              <a:t>how can </a:t>
            </a:r>
            <a:r>
              <a:rPr lang="en-US" spc="-10" dirty="0">
                <a:latin typeface="Times New Roman"/>
                <a:cs typeface="Times New Roman"/>
              </a:rPr>
              <a:t>we  </a:t>
            </a:r>
            <a:r>
              <a:rPr lang="en-US" dirty="0">
                <a:latin typeface="Times New Roman"/>
                <a:cs typeface="Times New Roman"/>
              </a:rPr>
              <a:t>accurately calculate the total</a:t>
            </a:r>
            <a:r>
              <a:rPr lang="en-US" spc="-125" dirty="0">
                <a:latin typeface="Times New Roman"/>
                <a:cs typeface="Times New Roman"/>
              </a:rPr>
              <a:t> </a:t>
            </a:r>
            <a:r>
              <a:rPr lang="en-US" spc="-5" dirty="0">
                <a:latin typeface="Times New Roman"/>
                <a:cs typeface="Times New Roman"/>
              </a:rPr>
              <a:t>time?</a:t>
            </a:r>
            <a:endParaRPr lang="en-US" dirty="0">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xmlns="" id="{DCDC1BAD-7B3F-4F84-A566-B0EDAEC32961}"/>
              </a:ext>
            </a:extLst>
          </p:cNvPr>
          <p:cNvSpPr>
            <a:spLocks noGrp="1"/>
          </p:cNvSpPr>
          <p:nvPr>
            <p:ph sz="quarter" idx="10"/>
          </p:nvPr>
        </p:nvSpPr>
        <p:spPr>
          <a:xfrm>
            <a:off x="152400" y="178867"/>
            <a:ext cx="6324600" cy="1143000"/>
          </a:xfrm>
        </p:spPr>
        <p:txBody>
          <a:bodyPr/>
          <a:lstStyle/>
          <a:p>
            <a:r>
              <a:rPr lang="en-US" spc="-145" dirty="0">
                <a:solidFill>
                  <a:srgbClr val="0000FF"/>
                </a:solidFill>
              </a:rPr>
              <a:t>Amortized</a:t>
            </a:r>
            <a:r>
              <a:rPr lang="en-US" spc="-490" dirty="0">
                <a:solidFill>
                  <a:srgbClr val="0000FF"/>
                </a:solidFill>
              </a:rPr>
              <a:t> </a:t>
            </a:r>
            <a:r>
              <a:rPr lang="en-US" spc="-140" dirty="0">
                <a:solidFill>
                  <a:srgbClr val="0000FF"/>
                </a:solidFill>
              </a:rPr>
              <a:t>Analysis</a:t>
            </a:r>
            <a:endParaRPr lang="en-US" dirty="0">
              <a:solidFill>
                <a:srgbClr val="0000FF"/>
              </a:solidFill>
            </a:endParaRPr>
          </a:p>
        </p:txBody>
      </p:sp>
      <p:sp>
        <p:nvSpPr>
          <p:cNvPr id="5" name="Slide Number Placeholder 4">
            <a:extLst>
              <a:ext uri="{FF2B5EF4-FFF2-40B4-BE49-F238E27FC236}">
                <a16:creationId xmlns:a16="http://schemas.microsoft.com/office/drawing/2014/main" xmlns="" id="{EA04E372-A0AC-44BE-ADED-8F2BB4A553F2}"/>
              </a:ext>
            </a:extLst>
          </p:cNvPr>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xmlns="" val="294371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7826375" cy="3611245"/>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The idea is to increase size of table </a:t>
            </a:r>
            <a:r>
              <a:rPr sz="2400" spc="-5" dirty="0">
                <a:latin typeface="Times New Roman"/>
                <a:cs typeface="Times New Roman"/>
              </a:rPr>
              <a:t>whenever </a:t>
            </a:r>
            <a:r>
              <a:rPr sz="2400" dirty="0">
                <a:latin typeface="Times New Roman"/>
                <a:cs typeface="Times New Roman"/>
              </a:rPr>
              <a:t>it </a:t>
            </a:r>
            <a:r>
              <a:rPr sz="2400" spc="-5" dirty="0">
                <a:latin typeface="Times New Roman"/>
                <a:cs typeface="Times New Roman"/>
              </a:rPr>
              <a:t>becomes</a:t>
            </a:r>
            <a:r>
              <a:rPr sz="2400" spc="-140" dirty="0">
                <a:latin typeface="Times New Roman"/>
                <a:cs typeface="Times New Roman"/>
              </a:rPr>
              <a:t> </a:t>
            </a:r>
            <a:r>
              <a:rPr sz="2400" spc="-5" dirty="0">
                <a:latin typeface="Times New Roman"/>
                <a:cs typeface="Times New Roman"/>
              </a:rPr>
              <a:t>full.</a:t>
            </a:r>
            <a:endParaRPr sz="2400">
              <a:latin typeface="Times New Roman"/>
              <a:cs typeface="Times New Roman"/>
            </a:endParaRPr>
          </a:p>
          <a:p>
            <a:pPr marL="12700">
              <a:lnSpc>
                <a:spcPct val="100000"/>
              </a:lnSpc>
              <a:spcBef>
                <a:spcPts val="580"/>
              </a:spcBef>
            </a:pPr>
            <a:r>
              <a:rPr sz="2400" spc="-5" dirty="0">
                <a:latin typeface="Times New Roman"/>
                <a:cs typeface="Times New Roman"/>
              </a:rPr>
              <a:t>Following are the </a:t>
            </a:r>
            <a:r>
              <a:rPr sz="2400" dirty="0">
                <a:latin typeface="Times New Roman"/>
                <a:cs typeface="Times New Roman"/>
              </a:rPr>
              <a:t>steps </a:t>
            </a:r>
            <a:r>
              <a:rPr sz="2400" spc="-5" dirty="0">
                <a:latin typeface="Times New Roman"/>
                <a:cs typeface="Times New Roman"/>
              </a:rPr>
              <a:t>to follow when </a:t>
            </a:r>
            <a:r>
              <a:rPr sz="2400" b="1" spc="-5" dirty="0">
                <a:latin typeface="Times New Roman"/>
                <a:cs typeface="Times New Roman"/>
              </a:rPr>
              <a:t>table becomes</a:t>
            </a:r>
            <a:r>
              <a:rPr sz="2400" b="1" spc="30" dirty="0">
                <a:latin typeface="Times New Roman"/>
                <a:cs typeface="Times New Roman"/>
              </a:rPr>
              <a:t> </a:t>
            </a:r>
            <a:r>
              <a:rPr sz="2400" b="1" dirty="0">
                <a:latin typeface="Times New Roman"/>
                <a:cs typeface="Times New Roman"/>
              </a:rPr>
              <a:t>full</a:t>
            </a:r>
            <a:r>
              <a:rPr sz="2400" dirty="0">
                <a:latin typeface="Times New Roman"/>
                <a:cs typeface="Times New Roman"/>
              </a:rPr>
              <a:t>.</a:t>
            </a:r>
            <a:endParaRPr sz="2400">
              <a:latin typeface="Times New Roman"/>
              <a:cs typeface="Times New Roman"/>
            </a:endParaRPr>
          </a:p>
          <a:p>
            <a:pPr marL="12700" marR="5080">
              <a:lnSpc>
                <a:spcPct val="100000"/>
              </a:lnSpc>
              <a:buAutoNum type="arabicParenR"/>
              <a:tabLst>
                <a:tab pos="327025" algn="l"/>
              </a:tabLst>
            </a:pPr>
            <a:r>
              <a:rPr sz="2400" dirty="0">
                <a:latin typeface="Times New Roman"/>
                <a:cs typeface="Times New Roman"/>
              </a:rPr>
              <a:t>Allocate </a:t>
            </a:r>
            <a:r>
              <a:rPr sz="2400" spc="-10" dirty="0">
                <a:latin typeface="Times New Roman"/>
                <a:cs typeface="Times New Roman"/>
              </a:rPr>
              <a:t>memory </a:t>
            </a:r>
            <a:r>
              <a:rPr sz="2400" dirty="0">
                <a:latin typeface="Times New Roman"/>
                <a:cs typeface="Times New Roman"/>
              </a:rPr>
              <a:t>for a </a:t>
            </a:r>
            <a:r>
              <a:rPr sz="2400" spc="-10" dirty="0">
                <a:latin typeface="Times New Roman"/>
                <a:cs typeface="Times New Roman"/>
              </a:rPr>
              <a:t>larger </a:t>
            </a:r>
            <a:r>
              <a:rPr sz="2400" dirty="0">
                <a:latin typeface="Times New Roman"/>
                <a:cs typeface="Times New Roman"/>
              </a:rPr>
              <a:t>table of size, typically twice</a:t>
            </a:r>
            <a:r>
              <a:rPr sz="2400" spc="-165" dirty="0">
                <a:latin typeface="Times New Roman"/>
                <a:cs typeface="Times New Roman"/>
              </a:rPr>
              <a:t> </a:t>
            </a:r>
            <a:r>
              <a:rPr sz="2400" dirty="0">
                <a:latin typeface="Times New Roman"/>
                <a:cs typeface="Times New Roman"/>
              </a:rPr>
              <a:t>the  old</a:t>
            </a:r>
            <a:r>
              <a:rPr sz="2400" spc="-20" dirty="0">
                <a:latin typeface="Times New Roman"/>
                <a:cs typeface="Times New Roman"/>
              </a:rPr>
              <a:t> </a:t>
            </a:r>
            <a:r>
              <a:rPr sz="2400" dirty="0">
                <a:latin typeface="Times New Roman"/>
                <a:cs typeface="Times New Roman"/>
              </a:rPr>
              <a:t>table.</a:t>
            </a:r>
            <a:endParaRPr sz="2400">
              <a:latin typeface="Times New Roman"/>
              <a:cs typeface="Times New Roman"/>
            </a:endParaRPr>
          </a:p>
          <a:p>
            <a:pPr marL="342265" indent="-330200">
              <a:lnSpc>
                <a:spcPct val="100000"/>
              </a:lnSpc>
              <a:buAutoNum type="arabicParenR"/>
              <a:tabLst>
                <a:tab pos="342900" algn="l"/>
              </a:tabLst>
            </a:pPr>
            <a:r>
              <a:rPr sz="2400" dirty="0">
                <a:latin typeface="Times New Roman"/>
                <a:cs typeface="Times New Roman"/>
              </a:rPr>
              <a:t>Copy the contents of old table to </a:t>
            </a:r>
            <a:r>
              <a:rPr sz="2400" spc="-5" dirty="0">
                <a:latin typeface="Times New Roman"/>
                <a:cs typeface="Times New Roman"/>
              </a:rPr>
              <a:t>new</a:t>
            </a:r>
            <a:r>
              <a:rPr sz="2400" spc="-100" dirty="0">
                <a:latin typeface="Times New Roman"/>
                <a:cs typeface="Times New Roman"/>
              </a:rPr>
              <a:t> </a:t>
            </a:r>
            <a:r>
              <a:rPr sz="2400" dirty="0">
                <a:latin typeface="Times New Roman"/>
                <a:cs typeface="Times New Roman"/>
              </a:rPr>
              <a:t>table.</a:t>
            </a:r>
            <a:endParaRPr sz="2400">
              <a:latin typeface="Times New Roman"/>
              <a:cs typeface="Times New Roman"/>
            </a:endParaRPr>
          </a:p>
          <a:p>
            <a:pPr marL="342265" indent="-330200">
              <a:lnSpc>
                <a:spcPct val="100000"/>
              </a:lnSpc>
              <a:buAutoNum type="arabicParenR"/>
              <a:tabLst>
                <a:tab pos="342900" algn="l"/>
              </a:tabLst>
            </a:pPr>
            <a:r>
              <a:rPr sz="2400" spc="-5" dirty="0">
                <a:latin typeface="Times New Roman"/>
                <a:cs typeface="Times New Roman"/>
              </a:rPr>
              <a:t>Free </a:t>
            </a:r>
            <a:r>
              <a:rPr sz="2400" dirty="0">
                <a:latin typeface="Times New Roman"/>
                <a:cs typeface="Times New Roman"/>
              </a:rPr>
              <a:t>the old</a:t>
            </a:r>
            <a:r>
              <a:rPr sz="2400" spc="-25" dirty="0">
                <a:latin typeface="Times New Roman"/>
                <a:cs typeface="Times New Roman"/>
              </a:rPr>
              <a:t> </a:t>
            </a:r>
            <a:r>
              <a:rPr sz="2400" dirty="0">
                <a:latin typeface="Times New Roman"/>
                <a:cs typeface="Times New Roman"/>
              </a:rPr>
              <a:t>table.</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pPr>
            <a:r>
              <a:rPr sz="2400" dirty="0">
                <a:latin typeface="Times New Roman"/>
                <a:cs typeface="Times New Roman"/>
              </a:rPr>
              <a:t>If the table has space available, we </a:t>
            </a:r>
            <a:r>
              <a:rPr sz="2400" spc="-5" dirty="0">
                <a:latin typeface="Times New Roman"/>
                <a:cs typeface="Times New Roman"/>
              </a:rPr>
              <a:t>simply </a:t>
            </a:r>
            <a:r>
              <a:rPr sz="2400" dirty="0">
                <a:latin typeface="Times New Roman"/>
                <a:cs typeface="Times New Roman"/>
              </a:rPr>
              <a:t>insert new item</a:t>
            </a:r>
            <a:r>
              <a:rPr sz="2400" spc="-190" dirty="0">
                <a:latin typeface="Times New Roman"/>
                <a:cs typeface="Times New Roman"/>
              </a:rPr>
              <a:t> </a:t>
            </a:r>
            <a:r>
              <a:rPr sz="2400" dirty="0">
                <a:latin typeface="Times New Roman"/>
                <a:cs typeface="Times New Roman"/>
              </a:rPr>
              <a:t>in</a:t>
            </a:r>
            <a:endParaRPr sz="2400">
              <a:latin typeface="Times New Roman"/>
              <a:cs typeface="Times New Roman"/>
            </a:endParaRPr>
          </a:p>
          <a:p>
            <a:pPr marL="12700">
              <a:lnSpc>
                <a:spcPct val="100000"/>
              </a:lnSpc>
            </a:pPr>
            <a:r>
              <a:rPr sz="2400" dirty="0">
                <a:latin typeface="Times New Roman"/>
                <a:cs typeface="Times New Roman"/>
              </a:rPr>
              <a:t>available</a:t>
            </a:r>
            <a:r>
              <a:rPr sz="2400" spc="-40" dirty="0">
                <a:latin typeface="Times New Roman"/>
                <a:cs typeface="Times New Roman"/>
              </a:rPr>
              <a:t> </a:t>
            </a:r>
            <a:r>
              <a:rPr sz="2400" dirty="0">
                <a:latin typeface="Times New Roman"/>
                <a:cs typeface="Times New Roman"/>
              </a:rPr>
              <a:t>space.</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r>
              <a:rPr spc="-5" dirty="0"/>
              <a:t>Page</a:t>
            </a:r>
            <a:r>
              <a:rPr spc="-60" dirty="0"/>
              <a:t> </a:t>
            </a:r>
            <a:fld id="{81D60167-4931-47E6-BA6A-407CBD079E47}" type="slidenum">
              <a:rPr dirty="0"/>
              <a:pPr marL="12700">
                <a:lnSpc>
                  <a:spcPts val="1430"/>
                </a:lnSpc>
              </a:pPr>
              <a:t>45</a:t>
            </a:fld>
            <a:endParaRPr dirty="0"/>
          </a:p>
        </p:txBody>
      </p:sp>
      <p:sp>
        <p:nvSpPr>
          <p:cNvPr id="3" name="object 3"/>
          <p:cNvSpPr txBox="1">
            <a:spLocks noGrp="1"/>
          </p:cNvSpPr>
          <p:nvPr>
            <p:ph type="title"/>
          </p:nvPr>
        </p:nvSpPr>
        <p:spPr>
          <a:xfrm>
            <a:off x="383540" y="375869"/>
            <a:ext cx="5907405" cy="574675"/>
          </a:xfrm>
          <a:prstGeom prst="rect">
            <a:avLst/>
          </a:prstGeom>
        </p:spPr>
        <p:txBody>
          <a:bodyPr vert="horz" wrap="square" lIns="0" tIns="12700" rIns="0" bIns="0" rtlCol="0">
            <a:spAutoFit/>
          </a:bodyPr>
          <a:lstStyle/>
          <a:p>
            <a:pPr marL="12700">
              <a:lnSpc>
                <a:spcPct val="100000"/>
              </a:lnSpc>
              <a:spcBef>
                <a:spcPts val="100"/>
              </a:spcBef>
            </a:pPr>
            <a:r>
              <a:rPr spc="-145" dirty="0"/>
              <a:t>Amortized </a:t>
            </a:r>
            <a:r>
              <a:rPr spc="-150" dirty="0"/>
              <a:t>Analysis-Dynamic</a:t>
            </a:r>
            <a:r>
              <a:rPr spc="-545" dirty="0"/>
              <a:t> </a:t>
            </a:r>
            <a:r>
              <a:rPr spc="-130" dirty="0"/>
              <a:t>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5869"/>
            <a:ext cx="5907405" cy="574675"/>
          </a:xfrm>
          <a:prstGeom prst="rect">
            <a:avLst/>
          </a:prstGeom>
        </p:spPr>
        <p:txBody>
          <a:bodyPr vert="horz" wrap="square" lIns="0" tIns="12700" rIns="0" bIns="0" rtlCol="0">
            <a:spAutoFit/>
          </a:bodyPr>
          <a:lstStyle/>
          <a:p>
            <a:pPr marL="12700">
              <a:lnSpc>
                <a:spcPct val="100000"/>
              </a:lnSpc>
              <a:spcBef>
                <a:spcPts val="100"/>
              </a:spcBef>
            </a:pPr>
            <a:r>
              <a:rPr spc="-145" dirty="0"/>
              <a:t>Amortized </a:t>
            </a:r>
            <a:r>
              <a:rPr spc="-150" dirty="0"/>
              <a:t>Analysis-Dynamic</a:t>
            </a:r>
            <a:r>
              <a:rPr spc="-545" dirty="0"/>
              <a:t> </a:t>
            </a:r>
            <a:r>
              <a:rPr spc="-130" dirty="0"/>
              <a:t>table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r>
              <a:rPr spc="-5" dirty="0"/>
              <a:t>Page</a:t>
            </a:r>
            <a:r>
              <a:rPr spc="-60" dirty="0"/>
              <a:t> </a:t>
            </a:r>
            <a:fld id="{81D60167-4931-47E6-BA6A-407CBD079E47}" type="slidenum">
              <a:rPr dirty="0"/>
              <a:pPr marL="12700">
                <a:lnSpc>
                  <a:spcPts val="1430"/>
                </a:lnSpc>
              </a:pPr>
              <a:t>46</a:t>
            </a:fld>
            <a:endParaRPr dirty="0"/>
          </a:p>
        </p:txBody>
      </p:sp>
      <p:sp>
        <p:nvSpPr>
          <p:cNvPr id="3" name="object 3"/>
          <p:cNvSpPr txBox="1"/>
          <p:nvPr/>
        </p:nvSpPr>
        <p:spPr>
          <a:xfrm>
            <a:off x="990600" y="1752600"/>
            <a:ext cx="503555" cy="365760"/>
          </a:xfrm>
          <a:prstGeom prst="rect">
            <a:avLst/>
          </a:prstGeom>
          <a:ln w="12700">
            <a:solidFill>
              <a:srgbClr val="000000"/>
            </a:solidFill>
          </a:ln>
        </p:spPr>
        <p:txBody>
          <a:bodyPr vert="horz" wrap="square" lIns="0" tIns="30480" rIns="0" bIns="0" rtlCol="0">
            <a:spAutoFit/>
          </a:bodyPr>
          <a:lstStyle/>
          <a:p>
            <a:pPr marL="91440">
              <a:lnSpc>
                <a:spcPct val="100000"/>
              </a:lnSpc>
              <a:spcBef>
                <a:spcPts val="240"/>
              </a:spcBef>
            </a:pPr>
            <a:r>
              <a:rPr sz="1800" dirty="0">
                <a:latin typeface="Calibri"/>
                <a:cs typeface="Calibri"/>
              </a:rPr>
              <a:t>1</a:t>
            </a:r>
            <a:endParaRPr sz="1800">
              <a:latin typeface="Calibri"/>
              <a:cs typeface="Calibri"/>
            </a:endParaRPr>
          </a:p>
        </p:txBody>
      </p:sp>
      <p:graphicFrame>
        <p:nvGraphicFramePr>
          <p:cNvPr id="4" name="object 4"/>
          <p:cNvGraphicFramePr>
            <a:graphicFrameLocks noGrp="1"/>
          </p:cNvGraphicFramePr>
          <p:nvPr/>
        </p:nvGraphicFramePr>
        <p:xfrm>
          <a:off x="1014412" y="2401823"/>
          <a:ext cx="960118" cy="411225"/>
        </p:xfrm>
        <a:graphic>
          <a:graphicData uri="http://schemas.openxmlformats.org/drawingml/2006/table">
            <a:tbl>
              <a:tblPr firstRow="1" bandRow="1">
                <a:tableStyleId>{2D5ABB26-0587-4C30-8999-92F81FD0307C}</a:tableStyleId>
              </a:tblPr>
              <a:tblGrid>
                <a:gridCol w="480059"/>
                <a:gridCol w="480059"/>
              </a:tblGrid>
              <a:tr h="411225">
                <a:tc>
                  <a:txBody>
                    <a:bodyPr/>
                    <a:lstStyle/>
                    <a:p>
                      <a:pPr marL="91440">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5" name="object 5"/>
          <p:cNvGraphicFramePr>
            <a:graphicFrameLocks noGrp="1"/>
          </p:cNvGraphicFramePr>
          <p:nvPr/>
        </p:nvGraphicFramePr>
        <p:xfrm>
          <a:off x="1044575" y="3087623"/>
          <a:ext cx="1920236" cy="487425"/>
        </p:xfrm>
        <a:graphic>
          <a:graphicData uri="http://schemas.openxmlformats.org/drawingml/2006/table">
            <a:tbl>
              <a:tblPr firstRow="1" bandRow="1">
                <a:tableStyleId>{2D5ABB26-0587-4C30-8999-92F81FD0307C}</a:tableStyleId>
              </a:tblPr>
              <a:tblGrid>
                <a:gridCol w="480059"/>
                <a:gridCol w="480059"/>
                <a:gridCol w="480059"/>
                <a:gridCol w="480059"/>
              </a:tblGrid>
              <a:tr h="487425">
                <a:tc>
                  <a:txBody>
                    <a:bodyPr/>
                    <a:lstStyle/>
                    <a:p>
                      <a:pPr marL="91440">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6" name="object 6"/>
          <p:cNvGraphicFramePr>
            <a:graphicFrameLocks noGrp="1"/>
          </p:cNvGraphicFramePr>
          <p:nvPr/>
        </p:nvGraphicFramePr>
        <p:xfrm>
          <a:off x="1076325" y="3895725"/>
          <a:ext cx="3794756" cy="441325"/>
        </p:xfrm>
        <a:graphic>
          <a:graphicData uri="http://schemas.openxmlformats.org/drawingml/2006/table">
            <a:tbl>
              <a:tblPr firstRow="1" bandRow="1">
                <a:tableStyleId>{2D5ABB26-0587-4C30-8999-92F81FD0307C}</a:tableStyleId>
              </a:tblPr>
              <a:tblGrid>
                <a:gridCol w="474345"/>
                <a:gridCol w="474345"/>
                <a:gridCol w="474345"/>
                <a:gridCol w="474344"/>
                <a:gridCol w="474344"/>
                <a:gridCol w="474344"/>
                <a:gridCol w="474344"/>
                <a:gridCol w="474345"/>
              </a:tblGrid>
              <a:tr h="441325">
                <a:tc>
                  <a:txBody>
                    <a:bodyPr/>
                    <a:lstStyle/>
                    <a:p>
                      <a:pPr marL="91440">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7"/>
          <p:cNvGraphicFramePr>
            <a:graphicFrameLocks noGrp="1"/>
          </p:cNvGraphicFramePr>
          <p:nvPr/>
        </p:nvGraphicFramePr>
        <p:xfrm>
          <a:off x="1106487" y="4672076"/>
          <a:ext cx="7640315" cy="366649"/>
        </p:xfrm>
        <a:graphic>
          <a:graphicData uri="http://schemas.openxmlformats.org/drawingml/2006/table">
            <a:tbl>
              <a:tblPr firstRow="1" bandRow="1">
                <a:tableStyleId>{2D5ABB26-0587-4C30-8999-92F81FD0307C}</a:tableStyleId>
              </a:tblPr>
              <a:tblGrid>
                <a:gridCol w="477520"/>
                <a:gridCol w="477520"/>
                <a:gridCol w="477520"/>
                <a:gridCol w="477519"/>
                <a:gridCol w="477519"/>
                <a:gridCol w="477519"/>
                <a:gridCol w="477519"/>
                <a:gridCol w="477520"/>
                <a:gridCol w="477520"/>
                <a:gridCol w="477520"/>
                <a:gridCol w="477520"/>
                <a:gridCol w="477520"/>
                <a:gridCol w="477520"/>
                <a:gridCol w="477519"/>
                <a:gridCol w="477520"/>
                <a:gridCol w="477520"/>
              </a:tblGrid>
              <a:tr h="366649">
                <a:tc>
                  <a:txBody>
                    <a:bodyPr/>
                    <a:lstStyle/>
                    <a:p>
                      <a:pPr marL="91440">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8</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45"/>
                        </a:spcBef>
                      </a:pPr>
                      <a:r>
                        <a:rPr sz="1800" dirty="0">
                          <a:latin typeface="Calibri"/>
                          <a:cs typeface="Calibri"/>
                        </a:rPr>
                        <a:t>9</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1831594" y="1705178"/>
            <a:ext cx="1145540" cy="51308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Insert item</a:t>
            </a:r>
            <a:r>
              <a:rPr sz="1600" spc="-30" dirty="0">
                <a:latin typeface="Arial"/>
                <a:cs typeface="Arial"/>
              </a:rPr>
              <a:t> </a:t>
            </a:r>
            <a:r>
              <a:rPr sz="1600" spc="-5" dirty="0">
                <a:latin typeface="Arial"/>
                <a:cs typeface="Arial"/>
              </a:rPr>
              <a:t>1</a:t>
            </a:r>
            <a:endParaRPr sz="1600">
              <a:latin typeface="Arial"/>
              <a:cs typeface="Arial"/>
            </a:endParaRPr>
          </a:p>
          <a:p>
            <a:pPr marL="12700">
              <a:lnSpc>
                <a:spcPct val="100000"/>
              </a:lnSpc>
            </a:pPr>
            <a:r>
              <a:rPr sz="1600" spc="-5" dirty="0">
                <a:solidFill>
                  <a:srgbClr val="FF0000"/>
                </a:solidFill>
                <a:latin typeface="Arial"/>
                <a:cs typeface="Arial"/>
              </a:rPr>
              <a:t>Overflow</a:t>
            </a:r>
            <a:endParaRPr sz="1600">
              <a:latin typeface="Arial"/>
              <a:cs typeface="Arial"/>
            </a:endParaRPr>
          </a:p>
        </p:txBody>
      </p:sp>
      <p:sp>
        <p:nvSpPr>
          <p:cNvPr id="9" name="object 9"/>
          <p:cNvSpPr txBox="1"/>
          <p:nvPr/>
        </p:nvSpPr>
        <p:spPr>
          <a:xfrm>
            <a:off x="2212594" y="2321432"/>
            <a:ext cx="4683760" cy="1997710"/>
          </a:xfrm>
          <a:prstGeom prst="rect">
            <a:avLst/>
          </a:prstGeom>
        </p:spPr>
        <p:txBody>
          <a:bodyPr vert="horz" wrap="square" lIns="0" tIns="12065" rIns="0" bIns="0" rtlCol="0">
            <a:spAutoFit/>
          </a:bodyPr>
          <a:lstStyle/>
          <a:p>
            <a:pPr marL="12700" marR="3543935">
              <a:lnSpc>
                <a:spcPct val="100000"/>
              </a:lnSpc>
              <a:spcBef>
                <a:spcPts val="95"/>
              </a:spcBef>
            </a:pPr>
            <a:r>
              <a:rPr sz="1600" spc="-5" dirty="0">
                <a:latin typeface="Arial"/>
                <a:cs typeface="Arial"/>
              </a:rPr>
              <a:t>Insert item</a:t>
            </a:r>
            <a:r>
              <a:rPr sz="1600" spc="-50" dirty="0">
                <a:latin typeface="Arial"/>
                <a:cs typeface="Arial"/>
              </a:rPr>
              <a:t> </a:t>
            </a:r>
            <a:r>
              <a:rPr sz="1600" spc="-5" dirty="0">
                <a:latin typeface="Arial"/>
                <a:cs typeface="Arial"/>
              </a:rPr>
              <a:t>2  </a:t>
            </a:r>
            <a:r>
              <a:rPr sz="1600" spc="-5" dirty="0">
                <a:solidFill>
                  <a:srgbClr val="FF0000"/>
                </a:solidFill>
                <a:latin typeface="Arial"/>
                <a:cs typeface="Arial"/>
              </a:rPr>
              <a:t>Overflow</a:t>
            </a:r>
            <a:endParaRPr sz="1600">
              <a:latin typeface="Arial"/>
              <a:cs typeface="Arial"/>
            </a:endParaRPr>
          </a:p>
          <a:p>
            <a:pPr>
              <a:lnSpc>
                <a:spcPct val="100000"/>
              </a:lnSpc>
              <a:spcBef>
                <a:spcPts val="5"/>
              </a:spcBef>
            </a:pPr>
            <a:endParaRPr sz="1700">
              <a:latin typeface="Times New Roman"/>
              <a:cs typeface="Times New Roman"/>
            </a:endParaRPr>
          </a:p>
          <a:p>
            <a:pPr marL="987425" marR="1391285">
              <a:lnSpc>
                <a:spcPct val="100000"/>
              </a:lnSpc>
            </a:pPr>
            <a:r>
              <a:rPr sz="1600" spc="-5" dirty="0">
                <a:latin typeface="Arial"/>
                <a:cs typeface="Arial"/>
              </a:rPr>
              <a:t>Insert item 3,Insert item 4  </a:t>
            </a:r>
            <a:r>
              <a:rPr sz="1600" spc="-5" dirty="0">
                <a:solidFill>
                  <a:srgbClr val="FF0000"/>
                </a:solidFill>
                <a:latin typeface="Arial"/>
                <a:cs typeface="Arial"/>
              </a:rPr>
              <a:t>Overflow</a:t>
            </a:r>
            <a:endParaRPr sz="1600">
              <a:latin typeface="Arial"/>
              <a:cs typeface="Arial"/>
            </a:endParaRPr>
          </a:p>
          <a:p>
            <a:pPr>
              <a:lnSpc>
                <a:spcPct val="100000"/>
              </a:lnSpc>
              <a:spcBef>
                <a:spcPts val="35"/>
              </a:spcBef>
            </a:pPr>
            <a:endParaRPr sz="1750">
              <a:latin typeface="Times New Roman"/>
              <a:cs typeface="Times New Roman"/>
            </a:endParaRPr>
          </a:p>
          <a:p>
            <a:pPr marL="2984500" marR="5080">
              <a:lnSpc>
                <a:spcPct val="100000"/>
              </a:lnSpc>
              <a:spcBef>
                <a:spcPts val="5"/>
              </a:spcBef>
            </a:pPr>
            <a:r>
              <a:rPr sz="1600" spc="-5" dirty="0">
                <a:latin typeface="Arial"/>
                <a:cs typeface="Arial"/>
              </a:rPr>
              <a:t>Insert item 5,6 7, 8  </a:t>
            </a:r>
            <a:r>
              <a:rPr sz="1600" spc="-5" dirty="0">
                <a:solidFill>
                  <a:srgbClr val="FF0000"/>
                </a:solidFill>
                <a:latin typeface="Arial"/>
                <a:cs typeface="Arial"/>
              </a:rPr>
              <a:t>Overflow</a:t>
            </a:r>
            <a:endParaRPr sz="1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740" y="1443292"/>
            <a:ext cx="7393305" cy="2586990"/>
          </a:xfrm>
          <a:prstGeom prst="rect">
            <a:avLst/>
          </a:prstGeom>
        </p:spPr>
        <p:txBody>
          <a:bodyPr vert="horz" wrap="square" lIns="0" tIns="85725" rIns="0" bIns="0" rtlCol="0">
            <a:spAutoFit/>
          </a:bodyPr>
          <a:lstStyle/>
          <a:p>
            <a:pPr marL="63500">
              <a:lnSpc>
                <a:spcPct val="100000"/>
              </a:lnSpc>
              <a:spcBef>
                <a:spcPts val="675"/>
              </a:spcBef>
            </a:pPr>
            <a:r>
              <a:rPr sz="2400" b="1" u="heavy" spc="-5" dirty="0">
                <a:uFill>
                  <a:solidFill>
                    <a:srgbClr val="000000"/>
                  </a:solidFill>
                </a:uFill>
                <a:latin typeface="Times New Roman"/>
                <a:cs typeface="Times New Roman"/>
              </a:rPr>
              <a:t>Analysis</a:t>
            </a:r>
            <a:endParaRPr sz="2400">
              <a:latin typeface="Times New Roman"/>
              <a:cs typeface="Times New Roman"/>
            </a:endParaRPr>
          </a:p>
          <a:p>
            <a:pPr marL="406400" indent="-342900">
              <a:lnSpc>
                <a:spcPct val="100000"/>
              </a:lnSpc>
              <a:spcBef>
                <a:spcPts val="580"/>
              </a:spcBef>
              <a:buClr>
                <a:srgbClr val="0F1141"/>
              </a:buClr>
              <a:buFont typeface="Arial"/>
              <a:buChar char="•"/>
              <a:tabLst>
                <a:tab pos="405765" algn="l"/>
                <a:tab pos="406400" algn="l"/>
              </a:tabLst>
            </a:pPr>
            <a:r>
              <a:rPr sz="2400" dirty="0">
                <a:latin typeface="Times New Roman"/>
                <a:cs typeface="Times New Roman"/>
              </a:rPr>
              <a:t>The </a:t>
            </a:r>
            <a:r>
              <a:rPr sz="2400" spc="-5" dirty="0">
                <a:latin typeface="Times New Roman"/>
                <a:cs typeface="Times New Roman"/>
              </a:rPr>
              <a:t>worst </a:t>
            </a:r>
            <a:r>
              <a:rPr sz="2400" dirty="0">
                <a:latin typeface="Times New Roman"/>
                <a:cs typeface="Times New Roman"/>
              </a:rPr>
              <a:t>case cost of an insertion </a:t>
            </a:r>
            <a:r>
              <a:rPr sz="2400" spc="-5" dirty="0">
                <a:latin typeface="Times New Roman"/>
                <a:cs typeface="Times New Roman"/>
              </a:rPr>
              <a:t>is</a:t>
            </a:r>
            <a:r>
              <a:rPr sz="2400" spc="-75" dirty="0">
                <a:latin typeface="Times New Roman"/>
                <a:cs typeface="Times New Roman"/>
              </a:rPr>
              <a:t> </a:t>
            </a:r>
            <a:r>
              <a:rPr sz="2400" spc="-5" dirty="0">
                <a:latin typeface="Times New Roman"/>
                <a:cs typeface="Times New Roman"/>
              </a:rPr>
              <a:t>O(n).</a:t>
            </a:r>
            <a:endParaRPr sz="2400">
              <a:latin typeface="Times New Roman"/>
              <a:cs typeface="Times New Roman"/>
            </a:endParaRPr>
          </a:p>
          <a:p>
            <a:pPr marL="406400" indent="-342900">
              <a:lnSpc>
                <a:spcPct val="100000"/>
              </a:lnSpc>
              <a:spcBef>
                <a:spcPts val="575"/>
              </a:spcBef>
              <a:buClr>
                <a:srgbClr val="0F1141"/>
              </a:buClr>
              <a:buFont typeface="Arial"/>
              <a:buChar char="•"/>
              <a:tabLst>
                <a:tab pos="405765" algn="l"/>
                <a:tab pos="406400" algn="l"/>
              </a:tabLst>
            </a:pPr>
            <a:r>
              <a:rPr sz="2400" spc="-45" dirty="0">
                <a:latin typeface="Times New Roman"/>
                <a:cs typeface="Times New Roman"/>
              </a:rPr>
              <a:t>Worst </a:t>
            </a:r>
            <a:r>
              <a:rPr sz="2400" dirty="0">
                <a:latin typeface="Times New Roman"/>
                <a:cs typeface="Times New Roman"/>
              </a:rPr>
              <a:t>case cost of n inserts </a:t>
            </a:r>
            <a:r>
              <a:rPr sz="2400" spc="-5" dirty="0">
                <a:latin typeface="Times New Roman"/>
                <a:cs typeface="Times New Roman"/>
              </a:rPr>
              <a:t>is </a:t>
            </a:r>
            <a:r>
              <a:rPr sz="2400" dirty="0">
                <a:latin typeface="Times New Roman"/>
                <a:cs typeface="Times New Roman"/>
              </a:rPr>
              <a:t>n * </a:t>
            </a:r>
            <a:r>
              <a:rPr sz="2400" spc="-5" dirty="0">
                <a:latin typeface="Times New Roman"/>
                <a:cs typeface="Times New Roman"/>
              </a:rPr>
              <a:t>O(n) is</a:t>
            </a:r>
            <a:r>
              <a:rPr sz="2400" spc="30" dirty="0">
                <a:latin typeface="Times New Roman"/>
                <a:cs typeface="Times New Roman"/>
              </a:rPr>
              <a:t> </a:t>
            </a:r>
            <a:r>
              <a:rPr sz="2400" dirty="0">
                <a:latin typeface="Times New Roman"/>
                <a:cs typeface="Times New Roman"/>
              </a:rPr>
              <a:t>O(n</a:t>
            </a:r>
            <a:r>
              <a:rPr sz="2400" baseline="24305" dirty="0">
                <a:latin typeface="Times New Roman"/>
                <a:cs typeface="Times New Roman"/>
              </a:rPr>
              <a:t>2</a:t>
            </a:r>
            <a:r>
              <a:rPr sz="2400" dirty="0">
                <a:latin typeface="Times New Roman"/>
                <a:cs typeface="Times New Roman"/>
              </a:rPr>
              <a:t>).</a:t>
            </a:r>
            <a:endParaRPr sz="2400">
              <a:latin typeface="Times New Roman"/>
              <a:cs typeface="Times New Roman"/>
            </a:endParaRPr>
          </a:p>
          <a:p>
            <a:pPr marL="406400" indent="-342900">
              <a:lnSpc>
                <a:spcPct val="100000"/>
              </a:lnSpc>
              <a:spcBef>
                <a:spcPts val="580"/>
              </a:spcBef>
              <a:buClr>
                <a:srgbClr val="0F1141"/>
              </a:buClr>
              <a:buFont typeface="Arial"/>
              <a:buChar char="•"/>
              <a:tabLst>
                <a:tab pos="405765" algn="l"/>
                <a:tab pos="406400" algn="l"/>
              </a:tabLst>
            </a:pPr>
            <a:r>
              <a:rPr sz="2400" dirty="0">
                <a:latin typeface="Times New Roman"/>
                <a:cs typeface="Times New Roman"/>
              </a:rPr>
              <a:t>This analysis gives an upper bound, </a:t>
            </a:r>
            <a:r>
              <a:rPr sz="2400" spc="-5" dirty="0">
                <a:latin typeface="Times New Roman"/>
                <a:cs typeface="Times New Roman"/>
              </a:rPr>
              <a:t>but </a:t>
            </a:r>
            <a:r>
              <a:rPr sz="2400" dirty="0">
                <a:latin typeface="Times New Roman"/>
                <a:cs typeface="Times New Roman"/>
              </a:rPr>
              <a:t>not a tight</a:t>
            </a:r>
            <a:r>
              <a:rPr sz="2400" spc="-155" dirty="0">
                <a:latin typeface="Times New Roman"/>
                <a:cs typeface="Times New Roman"/>
              </a:rPr>
              <a:t> </a:t>
            </a:r>
            <a:r>
              <a:rPr sz="2400" dirty="0">
                <a:latin typeface="Times New Roman"/>
                <a:cs typeface="Times New Roman"/>
              </a:rPr>
              <a:t>upper</a:t>
            </a:r>
            <a:endParaRPr sz="2400">
              <a:latin typeface="Times New Roman"/>
              <a:cs typeface="Times New Roman"/>
            </a:endParaRPr>
          </a:p>
          <a:p>
            <a:pPr marL="406400">
              <a:lnSpc>
                <a:spcPct val="100000"/>
              </a:lnSpc>
            </a:pPr>
            <a:r>
              <a:rPr sz="2400" dirty="0">
                <a:latin typeface="Times New Roman"/>
                <a:cs typeface="Times New Roman"/>
              </a:rPr>
              <a:t>bound </a:t>
            </a:r>
            <a:r>
              <a:rPr sz="2400" spc="-5" dirty="0">
                <a:latin typeface="Times New Roman"/>
                <a:cs typeface="Times New Roman"/>
              </a:rPr>
              <a:t>for </a:t>
            </a:r>
            <a:r>
              <a:rPr sz="2400" dirty="0">
                <a:latin typeface="Times New Roman"/>
                <a:cs typeface="Times New Roman"/>
              </a:rPr>
              <a:t>n insertions</a:t>
            </a:r>
            <a:endParaRPr sz="2400">
              <a:latin typeface="Times New Roman"/>
              <a:cs typeface="Times New Roman"/>
            </a:endParaRPr>
          </a:p>
          <a:p>
            <a:pPr marL="406400" indent="-342900">
              <a:lnSpc>
                <a:spcPct val="100000"/>
              </a:lnSpc>
              <a:spcBef>
                <a:spcPts val="575"/>
              </a:spcBef>
              <a:buClr>
                <a:srgbClr val="0F1141"/>
              </a:buClr>
              <a:buFont typeface="Arial"/>
              <a:buChar char="•"/>
              <a:tabLst>
                <a:tab pos="405765" algn="l"/>
                <a:tab pos="406400" algn="l"/>
              </a:tabLst>
            </a:pPr>
            <a:r>
              <a:rPr sz="2400" b="1" spc="-5" dirty="0">
                <a:solidFill>
                  <a:srgbClr val="FF0000"/>
                </a:solidFill>
                <a:latin typeface="Times New Roman"/>
                <a:cs typeface="Times New Roman"/>
              </a:rPr>
              <a:t>BUT </a:t>
            </a:r>
            <a:r>
              <a:rPr sz="2400" spc="-5" dirty="0">
                <a:latin typeface="Times New Roman"/>
                <a:cs typeface="Times New Roman"/>
              </a:rPr>
              <a:t>All </a:t>
            </a:r>
            <a:r>
              <a:rPr sz="2400" dirty="0">
                <a:latin typeface="Times New Roman"/>
                <a:cs typeface="Times New Roman"/>
              </a:rPr>
              <a:t>insertions </a:t>
            </a:r>
            <a:r>
              <a:rPr sz="2400" spc="-10" dirty="0">
                <a:latin typeface="Times New Roman"/>
                <a:cs typeface="Times New Roman"/>
              </a:rPr>
              <a:t>don’t </a:t>
            </a:r>
            <a:r>
              <a:rPr sz="2400" dirty="0">
                <a:latin typeface="Times New Roman"/>
                <a:cs typeface="Times New Roman"/>
              </a:rPr>
              <a:t>take </a:t>
            </a:r>
            <a:r>
              <a:rPr sz="2400" spc="-5" dirty="0">
                <a:latin typeface="Times New Roman"/>
                <a:cs typeface="Times New Roman"/>
              </a:rPr>
              <a:t>O(n)</a:t>
            </a:r>
            <a:r>
              <a:rPr sz="2400" spc="-155" dirty="0">
                <a:latin typeface="Times New Roman"/>
                <a:cs typeface="Times New Roman"/>
              </a:rPr>
              <a:t> </a:t>
            </a:r>
            <a:r>
              <a:rPr sz="2400" spc="-5" dirty="0">
                <a:latin typeface="Times New Roman"/>
                <a:cs typeface="Times New Roman"/>
              </a:rPr>
              <a:t>time!!!!</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r>
              <a:rPr spc="-5" dirty="0"/>
              <a:t>Page</a:t>
            </a:r>
            <a:r>
              <a:rPr spc="-60" dirty="0"/>
              <a:t> </a:t>
            </a:r>
            <a:fld id="{81D60167-4931-47E6-BA6A-407CBD079E47}" type="slidenum">
              <a:rPr dirty="0"/>
              <a:pPr marL="12700">
                <a:lnSpc>
                  <a:spcPts val="1430"/>
                </a:lnSpc>
              </a:pPr>
              <a:t>47</a:t>
            </a:fld>
            <a:endParaRPr dirty="0"/>
          </a:p>
        </p:txBody>
      </p:sp>
      <p:sp>
        <p:nvSpPr>
          <p:cNvPr id="3" name="object 3"/>
          <p:cNvSpPr txBox="1">
            <a:spLocks noGrp="1"/>
          </p:cNvSpPr>
          <p:nvPr>
            <p:ph type="title"/>
          </p:nvPr>
        </p:nvSpPr>
        <p:spPr>
          <a:xfrm>
            <a:off x="459740" y="375869"/>
            <a:ext cx="5907405" cy="574675"/>
          </a:xfrm>
          <a:prstGeom prst="rect">
            <a:avLst/>
          </a:prstGeom>
        </p:spPr>
        <p:txBody>
          <a:bodyPr vert="horz" wrap="square" lIns="0" tIns="12700" rIns="0" bIns="0" rtlCol="0">
            <a:spAutoFit/>
          </a:bodyPr>
          <a:lstStyle/>
          <a:p>
            <a:pPr marL="12700">
              <a:lnSpc>
                <a:spcPct val="100000"/>
              </a:lnSpc>
              <a:spcBef>
                <a:spcPts val="100"/>
              </a:spcBef>
            </a:pPr>
            <a:r>
              <a:rPr spc="-145" dirty="0"/>
              <a:t>Amortized </a:t>
            </a:r>
            <a:r>
              <a:rPr spc="-150" dirty="0"/>
              <a:t>Analysis-Dynamic</a:t>
            </a:r>
            <a:r>
              <a:rPr spc="-545" dirty="0"/>
              <a:t> </a:t>
            </a:r>
            <a:r>
              <a:rPr spc="-130" dirty="0"/>
              <a:t>table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292"/>
            <a:ext cx="7853680" cy="3903979"/>
          </a:xfrm>
          <a:prstGeom prst="rect">
            <a:avLst/>
          </a:prstGeom>
        </p:spPr>
        <p:txBody>
          <a:bodyPr vert="horz" wrap="square" lIns="0" tIns="85725" rIns="0" bIns="0" rtlCol="0">
            <a:spAutoFit/>
          </a:bodyPr>
          <a:lstStyle/>
          <a:p>
            <a:pPr marL="12700">
              <a:lnSpc>
                <a:spcPct val="100000"/>
              </a:lnSpc>
              <a:spcBef>
                <a:spcPts val="675"/>
              </a:spcBef>
            </a:pPr>
            <a:r>
              <a:rPr sz="2400" b="1" u="heavy" dirty="0">
                <a:uFill>
                  <a:solidFill>
                    <a:srgbClr val="000000"/>
                  </a:solidFill>
                </a:uFill>
                <a:latin typeface="Times New Roman"/>
                <a:cs typeface="Times New Roman"/>
              </a:rPr>
              <a:t>Analysis-Amortised cost</a:t>
            </a:r>
            <a:r>
              <a:rPr sz="2400" b="1" dirty="0">
                <a:latin typeface="Times New Roman"/>
                <a:cs typeface="Times New Roman"/>
              </a:rPr>
              <a:t> </a:t>
            </a:r>
            <a:r>
              <a:rPr sz="2400" dirty="0">
                <a:latin typeface="Times New Roman"/>
                <a:cs typeface="Times New Roman"/>
              </a:rPr>
              <a:t>(For inserting 9</a:t>
            </a:r>
            <a:r>
              <a:rPr sz="2400" spc="-65" dirty="0">
                <a:latin typeface="Times New Roman"/>
                <a:cs typeface="Times New Roman"/>
              </a:rPr>
              <a:t> </a:t>
            </a:r>
            <a:r>
              <a:rPr sz="2400" spc="-5" dirty="0">
                <a:latin typeface="Times New Roman"/>
                <a:cs typeface="Times New Roman"/>
              </a:rPr>
              <a:t>elements)</a:t>
            </a:r>
            <a:endParaRPr sz="2400" dirty="0">
              <a:latin typeface="Times New Roman"/>
              <a:cs typeface="Times New Roman"/>
            </a:endParaRPr>
          </a:p>
          <a:p>
            <a:pPr marL="12700">
              <a:lnSpc>
                <a:spcPct val="100000"/>
              </a:lnSpc>
              <a:spcBef>
                <a:spcPts val="580"/>
              </a:spcBef>
            </a:pPr>
            <a:r>
              <a:rPr sz="2400" dirty="0">
                <a:latin typeface="Times New Roman"/>
                <a:cs typeface="Times New Roman"/>
              </a:rPr>
              <a:t>=</a:t>
            </a:r>
            <a:r>
              <a:rPr sz="2400" spc="-15" dirty="0">
                <a:latin typeface="Times New Roman"/>
                <a:cs typeface="Times New Roman"/>
              </a:rPr>
              <a:t> </a:t>
            </a:r>
            <a:r>
              <a:rPr sz="2400" spc="-5" dirty="0">
                <a:latin typeface="Times New Roman"/>
                <a:cs typeface="Times New Roman"/>
              </a:rPr>
              <a:t>(1+2+3+1+5+1+1+1+9)/9</a:t>
            </a:r>
            <a:endParaRPr sz="2400" dirty="0">
              <a:latin typeface="Times New Roman"/>
              <a:cs typeface="Times New Roman"/>
            </a:endParaRPr>
          </a:p>
          <a:p>
            <a:pPr marL="12700">
              <a:lnSpc>
                <a:spcPct val="100000"/>
              </a:lnSpc>
              <a:spcBef>
                <a:spcPts val="575"/>
              </a:spcBef>
            </a:pPr>
            <a:r>
              <a:rPr sz="2400" spc="-5" dirty="0">
                <a:latin typeface="Times New Roman"/>
                <a:cs typeface="Times New Roman"/>
              </a:rPr>
              <a:t>=((1+1+1+1+1+1+1+1+1) </a:t>
            </a:r>
            <a:r>
              <a:rPr sz="2400" dirty="0">
                <a:latin typeface="Times New Roman"/>
                <a:cs typeface="Times New Roman"/>
              </a:rPr>
              <a:t>+( 1+2+4+8)</a:t>
            </a:r>
            <a:r>
              <a:rPr sz="2400" spc="-55" dirty="0">
                <a:latin typeface="Times New Roman"/>
                <a:cs typeface="Times New Roman"/>
              </a:rPr>
              <a:t> </a:t>
            </a:r>
            <a:r>
              <a:rPr sz="2400" dirty="0">
                <a:latin typeface="Times New Roman"/>
                <a:cs typeface="Times New Roman"/>
              </a:rPr>
              <a:t>)/9</a:t>
            </a:r>
          </a:p>
          <a:p>
            <a:pPr marL="12700">
              <a:lnSpc>
                <a:spcPct val="100000"/>
              </a:lnSpc>
              <a:spcBef>
                <a:spcPts val="580"/>
              </a:spcBef>
              <a:tabLst>
                <a:tab pos="915035" algn="l"/>
              </a:tabLst>
            </a:pP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n +	(1+2+4+..+2^i))/n </a:t>
            </a:r>
            <a:r>
              <a:rPr sz="2400" spc="-5" dirty="0">
                <a:latin typeface="Times New Roman"/>
                <a:cs typeface="Times New Roman"/>
              </a:rPr>
              <a:t>where </a:t>
            </a:r>
            <a:r>
              <a:rPr sz="2400" dirty="0">
                <a:latin typeface="Times New Roman"/>
                <a:cs typeface="Times New Roman"/>
              </a:rPr>
              <a:t>2^i</a:t>
            </a:r>
            <a:r>
              <a:rPr sz="2400" spc="-60" dirty="0">
                <a:latin typeface="Times New Roman"/>
                <a:cs typeface="Times New Roman"/>
              </a:rPr>
              <a:t> </a:t>
            </a:r>
            <a:r>
              <a:rPr sz="2400" dirty="0">
                <a:latin typeface="Times New Roman"/>
                <a:cs typeface="Times New Roman"/>
              </a:rPr>
              <a:t>&lt;n</a:t>
            </a:r>
          </a:p>
          <a:p>
            <a:pPr marL="12700" marR="5080">
              <a:lnSpc>
                <a:spcPct val="100000"/>
              </a:lnSpc>
              <a:spcBef>
                <a:spcPts val="575"/>
              </a:spcBef>
            </a:pPr>
            <a:r>
              <a:rPr sz="2400" dirty="0">
                <a:latin typeface="Times New Roman"/>
                <a:cs typeface="Times New Roman"/>
              </a:rPr>
              <a:t>(if all operations are </a:t>
            </a:r>
            <a:r>
              <a:rPr sz="2400" spc="-5" dirty="0">
                <a:latin typeface="Times New Roman"/>
                <a:cs typeface="Times New Roman"/>
              </a:rPr>
              <a:t>pushes </a:t>
            </a:r>
            <a:r>
              <a:rPr sz="2400" dirty="0">
                <a:latin typeface="Times New Roman"/>
                <a:cs typeface="Times New Roman"/>
              </a:rPr>
              <a:t>then </a:t>
            </a:r>
            <a:r>
              <a:rPr sz="2400" spc="-5" dirty="0">
                <a:latin typeface="Times New Roman"/>
                <a:cs typeface="Times New Roman"/>
              </a:rPr>
              <a:t>2^i will </a:t>
            </a:r>
            <a:r>
              <a:rPr sz="2400" dirty="0">
                <a:latin typeface="Times New Roman"/>
                <a:cs typeface="Times New Roman"/>
              </a:rPr>
              <a:t>be the </a:t>
            </a:r>
            <a:r>
              <a:rPr sz="2400" spc="-10" dirty="0">
                <a:latin typeface="Times New Roman"/>
                <a:cs typeface="Times New Roman"/>
              </a:rPr>
              <a:t>largest </a:t>
            </a:r>
            <a:r>
              <a:rPr sz="2400" dirty="0">
                <a:latin typeface="Times New Roman"/>
                <a:cs typeface="Times New Roman"/>
              </a:rPr>
              <a:t>power</a:t>
            </a:r>
            <a:r>
              <a:rPr sz="2400" spc="-114" dirty="0">
                <a:latin typeface="Times New Roman"/>
                <a:cs typeface="Times New Roman"/>
              </a:rPr>
              <a:t> </a:t>
            </a:r>
            <a:r>
              <a:rPr sz="2400" dirty="0">
                <a:latin typeface="Times New Roman"/>
                <a:cs typeface="Times New Roman"/>
              </a:rPr>
              <a:t>of  2 less than n, This </a:t>
            </a:r>
            <a:r>
              <a:rPr sz="2400" spc="-5" dirty="0">
                <a:latin typeface="Times New Roman"/>
                <a:cs typeface="Times New Roman"/>
              </a:rPr>
              <a:t>sum </a:t>
            </a:r>
            <a:r>
              <a:rPr sz="2400" dirty="0">
                <a:latin typeface="Times New Roman"/>
                <a:cs typeface="Times New Roman"/>
              </a:rPr>
              <a:t>is at </a:t>
            </a:r>
            <a:r>
              <a:rPr sz="2400" spc="-5" dirty="0">
                <a:latin typeface="Times New Roman"/>
                <a:cs typeface="Times New Roman"/>
              </a:rPr>
              <a:t>most </a:t>
            </a:r>
            <a:r>
              <a:rPr sz="2400" dirty="0">
                <a:latin typeface="Times New Roman"/>
                <a:cs typeface="Times New Roman"/>
              </a:rPr>
              <a:t>2n −</a:t>
            </a:r>
            <a:r>
              <a:rPr sz="2400" spc="-105" dirty="0">
                <a:latin typeface="Times New Roman"/>
                <a:cs typeface="Times New Roman"/>
              </a:rPr>
              <a:t> </a:t>
            </a:r>
            <a:r>
              <a:rPr sz="2400" dirty="0">
                <a:latin typeface="Times New Roman"/>
                <a:cs typeface="Times New Roman"/>
              </a:rPr>
              <a:t>1)</a:t>
            </a:r>
          </a:p>
          <a:p>
            <a:pPr marL="12700">
              <a:lnSpc>
                <a:spcPct val="100000"/>
              </a:lnSpc>
              <a:spcBef>
                <a:spcPts val="575"/>
              </a:spcBef>
            </a:pPr>
            <a:r>
              <a:rPr sz="2400" dirty="0">
                <a:latin typeface="Times New Roman"/>
                <a:cs typeface="Times New Roman"/>
              </a:rPr>
              <a:t>=(n + 2n −</a:t>
            </a:r>
            <a:r>
              <a:rPr sz="2400" spc="-30" dirty="0">
                <a:latin typeface="Times New Roman"/>
                <a:cs typeface="Times New Roman"/>
              </a:rPr>
              <a:t> </a:t>
            </a:r>
            <a:r>
              <a:rPr sz="2400" dirty="0">
                <a:latin typeface="Times New Roman"/>
                <a:cs typeface="Times New Roman"/>
              </a:rPr>
              <a:t>1)/n</a:t>
            </a:r>
          </a:p>
          <a:p>
            <a:pPr marL="12700">
              <a:lnSpc>
                <a:spcPct val="100000"/>
              </a:lnSpc>
              <a:spcBef>
                <a:spcPts val="580"/>
              </a:spcBef>
            </a:pPr>
            <a:r>
              <a:rPr sz="2400" dirty="0">
                <a:latin typeface="Times New Roman"/>
                <a:cs typeface="Times New Roman"/>
              </a:rPr>
              <a:t>&lt;=3n/n</a:t>
            </a:r>
          </a:p>
          <a:p>
            <a:pPr marL="12700">
              <a:lnSpc>
                <a:spcPct val="100000"/>
              </a:lnSpc>
              <a:spcBef>
                <a:spcPts val="575"/>
              </a:spcBef>
            </a:pPr>
            <a:r>
              <a:rPr sz="2400" dirty="0">
                <a:latin typeface="Times New Roman"/>
                <a:cs typeface="Times New Roman"/>
              </a:rPr>
              <a:t>&lt;=3 </a:t>
            </a:r>
            <a:r>
              <a:rPr sz="2400" spc="-5" dirty="0">
                <a:latin typeface="Times New Roman"/>
                <a:cs typeface="Times New Roman"/>
              </a:rPr>
              <a:t>is</a:t>
            </a:r>
            <a:r>
              <a:rPr sz="2400" spc="-15" dirty="0">
                <a:latin typeface="Times New Roman"/>
                <a:cs typeface="Times New Roman"/>
              </a:rPr>
              <a:t> </a:t>
            </a:r>
            <a:r>
              <a:rPr sz="2400" spc="-5" dirty="0">
                <a:latin typeface="Times New Roman"/>
                <a:cs typeface="Times New Roman"/>
              </a:rPr>
              <a:t>O(1)</a:t>
            </a:r>
            <a:endParaRPr sz="24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r>
              <a:rPr spc="-5" dirty="0"/>
              <a:t>Page</a:t>
            </a:r>
            <a:r>
              <a:rPr spc="-60" dirty="0"/>
              <a:t> </a:t>
            </a:r>
            <a:fld id="{81D60167-4931-47E6-BA6A-407CBD079E47}" type="slidenum">
              <a:rPr dirty="0"/>
              <a:pPr marL="12700">
                <a:lnSpc>
                  <a:spcPts val="1430"/>
                </a:lnSpc>
              </a:pPr>
              <a:t>48</a:t>
            </a:fld>
            <a:endParaRPr dirty="0"/>
          </a:p>
        </p:txBody>
      </p:sp>
      <p:sp>
        <p:nvSpPr>
          <p:cNvPr id="3" name="object 3"/>
          <p:cNvSpPr txBox="1">
            <a:spLocks noGrp="1"/>
          </p:cNvSpPr>
          <p:nvPr>
            <p:ph type="title"/>
          </p:nvPr>
        </p:nvSpPr>
        <p:spPr>
          <a:xfrm>
            <a:off x="459740" y="375869"/>
            <a:ext cx="5907405" cy="574675"/>
          </a:xfrm>
          <a:prstGeom prst="rect">
            <a:avLst/>
          </a:prstGeom>
        </p:spPr>
        <p:txBody>
          <a:bodyPr vert="horz" wrap="square" lIns="0" tIns="12700" rIns="0" bIns="0" rtlCol="0">
            <a:spAutoFit/>
          </a:bodyPr>
          <a:lstStyle/>
          <a:p>
            <a:pPr marL="12700">
              <a:lnSpc>
                <a:spcPct val="100000"/>
              </a:lnSpc>
              <a:spcBef>
                <a:spcPts val="100"/>
              </a:spcBef>
            </a:pPr>
            <a:r>
              <a:rPr spc="-145" dirty="0"/>
              <a:t>Amortized </a:t>
            </a:r>
            <a:r>
              <a:rPr spc="-150" dirty="0"/>
              <a:t>Analysis-Dynamic</a:t>
            </a:r>
            <a:r>
              <a:rPr spc="-545" dirty="0"/>
              <a:t> </a:t>
            </a:r>
            <a:r>
              <a:rPr spc="-130" dirty="0"/>
              <a:t>table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456"/>
            <a:ext cx="8074025" cy="3538220"/>
          </a:xfrm>
          <a:prstGeom prst="rect">
            <a:avLst/>
          </a:prstGeom>
        </p:spPr>
        <p:txBody>
          <a:bodyPr vert="horz" wrap="square" lIns="0" tIns="12700" rIns="0" bIns="0" rtlCol="0">
            <a:spAutoFit/>
          </a:bodyPr>
          <a:lstStyle/>
          <a:p>
            <a:pPr marL="355600" indent="-342900" algn="just">
              <a:lnSpc>
                <a:spcPct val="100000"/>
              </a:lnSpc>
              <a:spcBef>
                <a:spcPts val="100"/>
              </a:spcBef>
              <a:buClr>
                <a:srgbClr val="0F1141"/>
              </a:buClr>
              <a:buFont typeface="Arial"/>
              <a:buChar char="•"/>
              <a:tabLst>
                <a:tab pos="355600" algn="l"/>
              </a:tabLst>
            </a:pPr>
            <a:r>
              <a:rPr sz="2400" spc="-5" dirty="0">
                <a:latin typeface="Times New Roman"/>
                <a:cs typeface="Times New Roman"/>
              </a:rPr>
              <a:t>An</a:t>
            </a:r>
            <a:r>
              <a:rPr sz="2400" spc="190" dirty="0">
                <a:latin typeface="Times New Roman"/>
                <a:cs typeface="Times New Roman"/>
              </a:rPr>
              <a:t> </a:t>
            </a:r>
            <a:r>
              <a:rPr sz="2400" b="1" spc="-5" dirty="0">
                <a:latin typeface="Times New Roman"/>
                <a:cs typeface="Times New Roman"/>
              </a:rPr>
              <a:t>amortized</a:t>
            </a:r>
            <a:r>
              <a:rPr sz="2400" b="1" spc="200" dirty="0">
                <a:latin typeface="Times New Roman"/>
                <a:cs typeface="Times New Roman"/>
              </a:rPr>
              <a:t> </a:t>
            </a:r>
            <a:r>
              <a:rPr sz="2400" b="1" dirty="0">
                <a:latin typeface="Times New Roman"/>
                <a:cs typeface="Times New Roman"/>
              </a:rPr>
              <a:t>analysis</a:t>
            </a:r>
            <a:r>
              <a:rPr sz="2400" b="1" spc="180" dirty="0">
                <a:latin typeface="Times New Roman"/>
                <a:cs typeface="Times New Roman"/>
              </a:rPr>
              <a:t> </a:t>
            </a:r>
            <a:r>
              <a:rPr sz="2400" dirty="0">
                <a:latin typeface="Times New Roman"/>
                <a:cs typeface="Times New Roman"/>
              </a:rPr>
              <a:t>is</a:t>
            </a:r>
            <a:r>
              <a:rPr sz="2400" spc="195" dirty="0">
                <a:latin typeface="Times New Roman"/>
                <a:cs typeface="Times New Roman"/>
              </a:rPr>
              <a:t> </a:t>
            </a:r>
            <a:r>
              <a:rPr sz="2400" dirty="0">
                <a:latin typeface="Times New Roman"/>
                <a:cs typeface="Times New Roman"/>
              </a:rPr>
              <a:t>a</a:t>
            </a:r>
            <a:r>
              <a:rPr sz="2400" spc="185" dirty="0">
                <a:latin typeface="Times New Roman"/>
                <a:cs typeface="Times New Roman"/>
              </a:rPr>
              <a:t> </a:t>
            </a:r>
            <a:r>
              <a:rPr sz="2400" spc="-5" dirty="0">
                <a:latin typeface="Times New Roman"/>
                <a:cs typeface="Times New Roman"/>
              </a:rPr>
              <a:t>strategy</a:t>
            </a:r>
            <a:r>
              <a:rPr sz="2400" spc="180" dirty="0">
                <a:latin typeface="Times New Roman"/>
                <a:cs typeface="Times New Roman"/>
              </a:rPr>
              <a:t> </a:t>
            </a:r>
            <a:r>
              <a:rPr sz="2400" spc="-5" dirty="0">
                <a:latin typeface="Times New Roman"/>
                <a:cs typeface="Times New Roman"/>
              </a:rPr>
              <a:t>for</a:t>
            </a:r>
            <a:r>
              <a:rPr sz="2400" spc="195" dirty="0">
                <a:latin typeface="Times New Roman"/>
                <a:cs typeface="Times New Roman"/>
              </a:rPr>
              <a:t> </a:t>
            </a:r>
            <a:r>
              <a:rPr sz="2400" spc="-5" dirty="0">
                <a:latin typeface="Times New Roman"/>
                <a:cs typeface="Times New Roman"/>
              </a:rPr>
              <a:t>analysing</a:t>
            </a:r>
            <a:r>
              <a:rPr sz="2400" spc="195" dirty="0">
                <a:latin typeface="Times New Roman"/>
                <a:cs typeface="Times New Roman"/>
              </a:rPr>
              <a:t> </a:t>
            </a:r>
            <a:r>
              <a:rPr sz="2400" dirty="0">
                <a:latin typeface="Times New Roman"/>
                <a:cs typeface="Times New Roman"/>
              </a:rPr>
              <a:t>a</a:t>
            </a:r>
            <a:r>
              <a:rPr sz="2400" spc="190" dirty="0">
                <a:latin typeface="Times New Roman"/>
                <a:cs typeface="Times New Roman"/>
              </a:rPr>
              <a:t> </a:t>
            </a:r>
            <a:r>
              <a:rPr sz="2400" spc="-5" dirty="0">
                <a:latin typeface="Times New Roman"/>
                <a:cs typeface="Times New Roman"/>
              </a:rPr>
              <a:t>sequence</a:t>
            </a:r>
            <a:endParaRPr sz="2400">
              <a:latin typeface="Times New Roman"/>
              <a:cs typeface="Times New Roman"/>
            </a:endParaRPr>
          </a:p>
          <a:p>
            <a:pPr marL="355600" algn="just">
              <a:lnSpc>
                <a:spcPct val="100000"/>
              </a:lnSpc>
            </a:pPr>
            <a:r>
              <a:rPr sz="2400" dirty="0">
                <a:latin typeface="Times New Roman"/>
                <a:cs typeface="Times New Roman"/>
              </a:rPr>
              <a:t>of operations</a:t>
            </a:r>
            <a:endParaRPr sz="2400">
              <a:latin typeface="Times New Roman"/>
              <a:cs typeface="Times New Roman"/>
            </a:endParaRPr>
          </a:p>
          <a:p>
            <a:pPr marL="355600" marR="5715" indent="-342900" algn="just">
              <a:lnSpc>
                <a:spcPct val="100000"/>
              </a:lnSpc>
              <a:spcBef>
                <a:spcPts val="575"/>
              </a:spcBef>
              <a:buClr>
                <a:srgbClr val="0F1141"/>
              </a:buClr>
              <a:buFont typeface="Arial"/>
              <a:buChar char="•"/>
              <a:tabLst>
                <a:tab pos="355600" algn="l"/>
              </a:tabLst>
            </a:pPr>
            <a:r>
              <a:rPr sz="2400" spc="-85" dirty="0">
                <a:latin typeface="Times New Roman"/>
                <a:cs typeface="Times New Roman"/>
              </a:rPr>
              <a:t>To </a:t>
            </a:r>
            <a:r>
              <a:rPr sz="2400" spc="-5" dirty="0">
                <a:latin typeface="Times New Roman"/>
                <a:cs typeface="Times New Roman"/>
              </a:rPr>
              <a:t>show that the average cost per operation </a:t>
            </a:r>
            <a:r>
              <a:rPr sz="2400" spc="-10" dirty="0">
                <a:latin typeface="Times New Roman"/>
                <a:cs typeface="Times New Roman"/>
              </a:rPr>
              <a:t>is </a:t>
            </a:r>
            <a:r>
              <a:rPr sz="2400" spc="-5" dirty="0">
                <a:latin typeface="Times New Roman"/>
                <a:cs typeface="Times New Roman"/>
              </a:rPr>
              <a:t>small, even  </a:t>
            </a:r>
            <a:r>
              <a:rPr sz="2400" dirty="0">
                <a:latin typeface="Times New Roman"/>
                <a:cs typeface="Times New Roman"/>
              </a:rPr>
              <a:t>though a </a:t>
            </a:r>
            <a:r>
              <a:rPr sz="2400" spc="-5" dirty="0">
                <a:latin typeface="Times New Roman"/>
                <a:cs typeface="Times New Roman"/>
              </a:rPr>
              <a:t>single operation within </a:t>
            </a:r>
            <a:r>
              <a:rPr sz="2400" dirty="0">
                <a:latin typeface="Times New Roman"/>
                <a:cs typeface="Times New Roman"/>
              </a:rPr>
              <a:t>the </a:t>
            </a:r>
            <a:r>
              <a:rPr sz="2400" spc="-5" dirty="0">
                <a:latin typeface="Times New Roman"/>
                <a:cs typeface="Times New Roman"/>
              </a:rPr>
              <a:t>sequence </a:t>
            </a:r>
            <a:r>
              <a:rPr sz="2400" spc="-10" dirty="0">
                <a:latin typeface="Times New Roman"/>
                <a:cs typeface="Times New Roman"/>
              </a:rPr>
              <a:t>might </a:t>
            </a:r>
            <a:r>
              <a:rPr sz="2400" spc="-15" dirty="0">
                <a:latin typeface="Times New Roman"/>
                <a:cs typeface="Times New Roman"/>
              </a:rPr>
              <a:t>be </a:t>
            </a:r>
            <a:r>
              <a:rPr sz="2400" spc="570" dirty="0">
                <a:latin typeface="Times New Roman"/>
                <a:cs typeface="Times New Roman"/>
              </a:rPr>
              <a:t> </a:t>
            </a:r>
            <a:r>
              <a:rPr sz="2400" dirty="0">
                <a:latin typeface="Times New Roman"/>
                <a:cs typeface="Times New Roman"/>
              </a:rPr>
              <a:t>expensive.</a:t>
            </a:r>
            <a:endParaRPr sz="2400">
              <a:latin typeface="Times New Roman"/>
              <a:cs typeface="Times New Roman"/>
            </a:endParaRPr>
          </a:p>
          <a:p>
            <a:pPr marL="355600" marR="5080" indent="-342900" algn="just">
              <a:lnSpc>
                <a:spcPct val="100000"/>
              </a:lnSpc>
              <a:spcBef>
                <a:spcPts val="580"/>
              </a:spcBef>
              <a:buClr>
                <a:srgbClr val="0F1141"/>
              </a:buClr>
              <a:buFont typeface="Arial"/>
              <a:buChar char="•"/>
              <a:tabLst>
                <a:tab pos="355600" algn="l"/>
              </a:tabLst>
            </a:pPr>
            <a:r>
              <a:rPr sz="2400" dirty="0">
                <a:latin typeface="Times New Roman"/>
                <a:cs typeface="Times New Roman"/>
              </a:rPr>
              <a:t>Even though </a:t>
            </a:r>
            <a:r>
              <a:rPr sz="2400" spc="-5" dirty="0">
                <a:latin typeface="Times New Roman"/>
                <a:cs typeface="Times New Roman"/>
              </a:rPr>
              <a:t>we’re taking averages, </a:t>
            </a:r>
            <a:r>
              <a:rPr sz="2400" spc="-15" dirty="0">
                <a:latin typeface="Times New Roman"/>
                <a:cs typeface="Times New Roman"/>
              </a:rPr>
              <a:t>however, </a:t>
            </a:r>
            <a:r>
              <a:rPr sz="2400" b="1" i="1" spc="-5" dirty="0">
                <a:latin typeface="Times New Roman"/>
                <a:cs typeface="Times New Roman"/>
              </a:rPr>
              <a:t>probability </a:t>
            </a:r>
            <a:r>
              <a:rPr sz="2400" b="1" i="1" dirty="0">
                <a:latin typeface="Times New Roman"/>
                <a:cs typeface="Times New Roman"/>
              </a:rPr>
              <a:t>is  </a:t>
            </a:r>
            <a:r>
              <a:rPr sz="2400" b="1" i="1" spc="-5" dirty="0">
                <a:latin typeface="Times New Roman"/>
                <a:cs typeface="Times New Roman"/>
              </a:rPr>
              <a:t>not</a:t>
            </a:r>
            <a:r>
              <a:rPr sz="2400" b="1" i="1" dirty="0">
                <a:latin typeface="Times New Roman"/>
                <a:cs typeface="Times New Roman"/>
              </a:rPr>
              <a:t> involved!</a:t>
            </a:r>
            <a:endParaRPr sz="2400">
              <a:latin typeface="Times New Roman"/>
              <a:cs typeface="Times New Roman"/>
            </a:endParaRPr>
          </a:p>
          <a:p>
            <a:pPr marL="355600" indent="-342900" algn="just">
              <a:lnSpc>
                <a:spcPct val="100000"/>
              </a:lnSpc>
              <a:spcBef>
                <a:spcPts val="580"/>
              </a:spcBef>
              <a:buClr>
                <a:srgbClr val="0F1141"/>
              </a:buClr>
              <a:buFont typeface="Arial"/>
              <a:buChar char="•"/>
              <a:tabLst>
                <a:tab pos="355600" algn="l"/>
              </a:tabLst>
            </a:pPr>
            <a:r>
              <a:rPr sz="2400" spc="-5" dirty="0">
                <a:latin typeface="Times New Roman"/>
                <a:cs typeface="Times New Roman"/>
              </a:rPr>
              <a:t>An</a:t>
            </a:r>
            <a:r>
              <a:rPr sz="2400" spc="220" dirty="0">
                <a:latin typeface="Times New Roman"/>
                <a:cs typeface="Times New Roman"/>
              </a:rPr>
              <a:t> </a:t>
            </a:r>
            <a:r>
              <a:rPr sz="2400" spc="-5" dirty="0">
                <a:latin typeface="Times New Roman"/>
                <a:cs typeface="Times New Roman"/>
              </a:rPr>
              <a:t>amortized</a:t>
            </a:r>
            <a:r>
              <a:rPr sz="2400" spc="215" dirty="0">
                <a:latin typeface="Times New Roman"/>
                <a:cs typeface="Times New Roman"/>
              </a:rPr>
              <a:t> </a:t>
            </a:r>
            <a:r>
              <a:rPr sz="2400" spc="-5" dirty="0">
                <a:latin typeface="Times New Roman"/>
                <a:cs typeface="Times New Roman"/>
              </a:rPr>
              <a:t>analysis</a:t>
            </a:r>
            <a:r>
              <a:rPr sz="2400" spc="225" dirty="0">
                <a:latin typeface="Times New Roman"/>
                <a:cs typeface="Times New Roman"/>
              </a:rPr>
              <a:t> </a:t>
            </a:r>
            <a:r>
              <a:rPr sz="2400" spc="-5" dirty="0">
                <a:latin typeface="Times New Roman"/>
                <a:cs typeface="Times New Roman"/>
              </a:rPr>
              <a:t>guarantees</a:t>
            </a:r>
            <a:r>
              <a:rPr sz="2400" spc="210" dirty="0">
                <a:latin typeface="Times New Roman"/>
                <a:cs typeface="Times New Roman"/>
              </a:rPr>
              <a:t> </a:t>
            </a:r>
            <a:r>
              <a:rPr sz="2400" spc="-5" dirty="0">
                <a:latin typeface="Times New Roman"/>
                <a:cs typeface="Times New Roman"/>
              </a:rPr>
              <a:t>the</a:t>
            </a:r>
            <a:r>
              <a:rPr sz="2400" spc="220" dirty="0">
                <a:latin typeface="Times New Roman"/>
                <a:cs typeface="Times New Roman"/>
              </a:rPr>
              <a:t> </a:t>
            </a:r>
            <a:r>
              <a:rPr sz="2400" spc="-5" dirty="0">
                <a:latin typeface="Times New Roman"/>
                <a:cs typeface="Times New Roman"/>
              </a:rPr>
              <a:t>average</a:t>
            </a:r>
            <a:r>
              <a:rPr sz="2400" spc="215" dirty="0">
                <a:latin typeface="Times New Roman"/>
                <a:cs typeface="Times New Roman"/>
              </a:rPr>
              <a:t> </a:t>
            </a:r>
            <a:r>
              <a:rPr sz="2400" spc="-5" dirty="0">
                <a:latin typeface="Times New Roman"/>
                <a:cs typeface="Times New Roman"/>
              </a:rPr>
              <a:t>performance</a:t>
            </a:r>
            <a:r>
              <a:rPr sz="2400" spc="210" dirty="0">
                <a:latin typeface="Times New Roman"/>
                <a:cs typeface="Times New Roman"/>
              </a:rPr>
              <a:t> </a:t>
            </a:r>
            <a:r>
              <a:rPr sz="2400" spc="-5" dirty="0">
                <a:latin typeface="Times New Roman"/>
                <a:cs typeface="Times New Roman"/>
              </a:rPr>
              <a:t>of</a:t>
            </a:r>
            <a:endParaRPr sz="2400">
              <a:latin typeface="Times New Roman"/>
              <a:cs typeface="Times New Roman"/>
            </a:endParaRPr>
          </a:p>
          <a:p>
            <a:pPr marL="355600" algn="just">
              <a:lnSpc>
                <a:spcPct val="100000"/>
              </a:lnSpc>
            </a:pPr>
            <a:r>
              <a:rPr sz="2400" dirty="0">
                <a:latin typeface="Times New Roman"/>
                <a:cs typeface="Times New Roman"/>
              </a:rPr>
              <a:t>each operation in the </a:t>
            </a:r>
            <a:r>
              <a:rPr sz="2400" b="1" i="1" spc="-5" dirty="0">
                <a:latin typeface="Times New Roman"/>
                <a:cs typeface="Times New Roman"/>
              </a:rPr>
              <a:t>worst</a:t>
            </a:r>
            <a:r>
              <a:rPr sz="2400" b="1" i="1" spc="-65" dirty="0">
                <a:latin typeface="Times New Roman"/>
                <a:cs typeface="Times New Roman"/>
              </a:rPr>
              <a:t> </a:t>
            </a:r>
            <a:r>
              <a:rPr sz="2400" b="1" i="1" dirty="0">
                <a:latin typeface="Times New Roman"/>
                <a:cs typeface="Times New Roman"/>
              </a:rPr>
              <a:t>case</a:t>
            </a:r>
            <a:r>
              <a:rPr sz="2400" dirty="0">
                <a:latin typeface="Times New Roman"/>
                <a:cs typeface="Times New Roman"/>
              </a:rPr>
              <a:t>.</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r>
              <a:rPr spc="-5" dirty="0"/>
              <a:t>Page</a:t>
            </a:r>
            <a:r>
              <a:rPr spc="-60" dirty="0"/>
              <a:t> </a:t>
            </a:r>
            <a:fld id="{81D60167-4931-47E6-BA6A-407CBD079E47}" type="slidenum">
              <a:rPr dirty="0"/>
              <a:pPr marL="12700">
                <a:lnSpc>
                  <a:spcPts val="1430"/>
                </a:lnSpc>
              </a:pPr>
              <a:t>49</a:t>
            </a:fld>
            <a:endParaRPr dirty="0"/>
          </a:p>
        </p:txBody>
      </p:sp>
      <p:sp>
        <p:nvSpPr>
          <p:cNvPr id="3" name="object 3"/>
          <p:cNvSpPr txBox="1">
            <a:spLocks noGrp="1"/>
          </p:cNvSpPr>
          <p:nvPr>
            <p:ph type="title"/>
          </p:nvPr>
        </p:nvSpPr>
        <p:spPr>
          <a:xfrm>
            <a:off x="383540" y="375869"/>
            <a:ext cx="3341370" cy="574675"/>
          </a:xfrm>
          <a:prstGeom prst="rect">
            <a:avLst/>
          </a:prstGeom>
        </p:spPr>
        <p:txBody>
          <a:bodyPr vert="horz" wrap="square" lIns="0" tIns="12700" rIns="0" bIns="0" rtlCol="0">
            <a:spAutoFit/>
          </a:bodyPr>
          <a:lstStyle/>
          <a:p>
            <a:pPr marL="12700">
              <a:lnSpc>
                <a:spcPct val="100000"/>
              </a:lnSpc>
              <a:spcBef>
                <a:spcPts val="100"/>
              </a:spcBef>
            </a:pPr>
            <a:r>
              <a:rPr spc="-145" dirty="0"/>
              <a:t>Amortized</a:t>
            </a:r>
            <a:r>
              <a:rPr spc="-490" dirty="0"/>
              <a:t> </a:t>
            </a:r>
            <a:r>
              <a:rPr spc="-140" dirty="0"/>
              <a:t>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2142D0F-E7BB-466D-96FB-9C3DE9F742FA}"/>
              </a:ext>
            </a:extLst>
          </p:cNvPr>
          <p:cNvSpPr>
            <a:spLocks noGrp="1"/>
          </p:cNvSpPr>
          <p:nvPr>
            <p:ph idx="1"/>
          </p:nvPr>
        </p:nvSpPr>
        <p:spPr>
          <a:xfrm>
            <a:off x="304800" y="1493837"/>
            <a:ext cx="8305800" cy="4525963"/>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Typical operations on data</a:t>
            </a:r>
          </a:p>
          <a:p>
            <a:pPr lvl="1"/>
            <a:r>
              <a:rPr lang="en-US" sz="2000" dirty="0">
                <a:latin typeface="Times New Roman" panose="02020603050405020304" pitchFamily="18" charset="0"/>
                <a:cs typeface="Times New Roman" panose="02020603050405020304" pitchFamily="18" charset="0"/>
              </a:rPr>
              <a:t>Add data to a data collection (insert)</a:t>
            </a:r>
          </a:p>
          <a:p>
            <a:pPr lvl="1"/>
            <a:r>
              <a:rPr lang="en-US" sz="2000" dirty="0">
                <a:latin typeface="Times New Roman" panose="02020603050405020304" pitchFamily="18" charset="0"/>
                <a:cs typeface="Times New Roman" panose="02020603050405020304" pitchFamily="18" charset="0"/>
              </a:rPr>
              <a:t>Remove data from a data collection (delete)</a:t>
            </a:r>
          </a:p>
          <a:p>
            <a:pPr lvl="1"/>
            <a:r>
              <a:rPr lang="en-US" sz="2000" dirty="0">
                <a:latin typeface="Times New Roman" panose="02020603050405020304" pitchFamily="18" charset="0"/>
                <a:cs typeface="Times New Roman" panose="02020603050405020304" pitchFamily="18" charset="0"/>
              </a:rPr>
              <a:t>Ask questions about the data in a data collection (search, exists etc.)</a:t>
            </a:r>
          </a:p>
          <a:p>
            <a:endParaRPr lang="en-US" dirty="0"/>
          </a:p>
        </p:txBody>
      </p:sp>
      <p:sp>
        <p:nvSpPr>
          <p:cNvPr id="3" name="Content Placeholder 2">
            <a:extLst>
              <a:ext uri="{FF2B5EF4-FFF2-40B4-BE49-F238E27FC236}">
                <a16:creationId xmlns:a16="http://schemas.microsoft.com/office/drawing/2014/main" xmlns="" id="{4EFEAD55-2A08-4DDC-A894-FC104D483F39}"/>
              </a:ext>
            </a:extLst>
          </p:cNvPr>
          <p:cNvSpPr>
            <a:spLocks noGrp="1"/>
          </p:cNvSpPr>
          <p:nvPr>
            <p:ph sz="quarter" idx="10"/>
          </p:nvPr>
        </p:nvSpPr>
        <p:spPr/>
        <p:txBody>
          <a:bodyPr/>
          <a:lstStyle/>
          <a:p>
            <a:r>
              <a:rPr lang="en-US" dirty="0">
                <a:solidFill>
                  <a:srgbClr val="0000FF"/>
                </a:solidFill>
              </a:rPr>
              <a:t>Operations on Data</a:t>
            </a:r>
          </a:p>
        </p:txBody>
      </p:sp>
      <p:sp>
        <p:nvSpPr>
          <p:cNvPr id="5" name="Slide Number Placeholder 4">
            <a:extLst>
              <a:ext uri="{FF2B5EF4-FFF2-40B4-BE49-F238E27FC236}">
                <a16:creationId xmlns:a16="http://schemas.microsoft.com/office/drawing/2014/main" xmlns="" id="{97AE4218-EC3D-4478-BEC7-D26CB37EDBEA}"/>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xmlns="" val="1928427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B30EC0-6900-4A50-B84D-42C54160C3C6}"/>
              </a:ext>
            </a:extLst>
          </p:cNvPr>
          <p:cNvSpPr>
            <a:spLocks noGrp="1"/>
          </p:cNvSpPr>
          <p:nvPr>
            <p:ph sz="quarter" idx="10"/>
          </p:nvPr>
        </p:nvSpPr>
        <p:spPr/>
        <p:txBody>
          <a:bodyPr/>
          <a:lstStyle/>
          <a:p>
            <a:r>
              <a:rPr lang="en-US" dirty="0">
                <a:solidFill>
                  <a:srgbClr val="0000FF"/>
                </a:solidFill>
              </a:rPr>
              <a:t>Amortized Analysis </a:t>
            </a:r>
          </a:p>
        </p:txBody>
      </p:sp>
      <p:sp>
        <p:nvSpPr>
          <p:cNvPr id="5" name="Slide Number Placeholder 4">
            <a:extLst>
              <a:ext uri="{FF2B5EF4-FFF2-40B4-BE49-F238E27FC236}">
                <a16:creationId xmlns:a16="http://schemas.microsoft.com/office/drawing/2014/main" xmlns="" id="{9C760EE9-F862-47B2-8279-2A949858087F}"/>
              </a:ext>
            </a:extLst>
          </p:cNvPr>
          <p:cNvSpPr>
            <a:spLocks noGrp="1"/>
          </p:cNvSpPr>
          <p:nvPr>
            <p:ph type="sldNum" sz="quarter" idx="14"/>
          </p:nvPr>
        </p:nvSpPr>
        <p:spPr/>
        <p:txBody>
          <a:bodyPr/>
          <a:lstStyle/>
          <a:p>
            <a:fld id="{BC8D7E44-7D4F-4942-A8C9-2DF6BF8399E8}" type="slidenum">
              <a:rPr lang="en-US" smtClean="0"/>
              <a:pPr/>
              <a:t>50</a:t>
            </a:fld>
            <a:endParaRPr lang="en-US" dirty="0"/>
          </a:p>
        </p:txBody>
      </p:sp>
      <p:sp>
        <p:nvSpPr>
          <p:cNvPr id="6" name="object 2">
            <a:extLst>
              <a:ext uri="{FF2B5EF4-FFF2-40B4-BE49-F238E27FC236}">
                <a16:creationId xmlns:a16="http://schemas.microsoft.com/office/drawing/2014/main" xmlns="" id="{2509BC38-3309-4F42-B527-0B0DB24845EA}"/>
              </a:ext>
            </a:extLst>
          </p:cNvPr>
          <p:cNvSpPr txBox="1">
            <a:spLocks noGrp="1"/>
          </p:cNvSpPr>
          <p:nvPr>
            <p:ph idx="1"/>
          </p:nvPr>
        </p:nvSpPr>
        <p:spPr>
          <a:xfrm>
            <a:off x="180974" y="1371600"/>
            <a:ext cx="8810625" cy="2521203"/>
          </a:xfrm>
          <a:prstGeom prst="rect">
            <a:avLst/>
          </a:prstGeom>
        </p:spPr>
        <p:txBody>
          <a:bodyPr vert="horz" wrap="square" lIns="0" tIns="12700" rIns="0" bIns="0" rtlCol="0">
            <a:spAutoFit/>
          </a:bodyPr>
          <a:lstStyle/>
          <a:p>
            <a:pPr marL="355600" indent="-342900" algn="just">
              <a:lnSpc>
                <a:spcPct val="100000"/>
              </a:lnSpc>
              <a:spcBef>
                <a:spcPts val="100"/>
              </a:spcBef>
              <a:buClr>
                <a:srgbClr val="0F1141"/>
              </a:buClr>
              <a:buFont typeface="Arial"/>
              <a:buChar char="•"/>
              <a:tabLst>
                <a:tab pos="355600" algn="l"/>
              </a:tabLst>
            </a:pPr>
            <a:r>
              <a:rPr sz="2000" spc="-5" dirty="0">
                <a:latin typeface="Times New Roman"/>
                <a:cs typeface="Times New Roman"/>
              </a:rPr>
              <a:t>An</a:t>
            </a:r>
            <a:r>
              <a:rPr sz="2000" spc="190" dirty="0">
                <a:latin typeface="Times New Roman"/>
                <a:cs typeface="Times New Roman"/>
              </a:rPr>
              <a:t> </a:t>
            </a:r>
            <a:r>
              <a:rPr sz="2000" b="1" spc="-5" dirty="0">
                <a:latin typeface="Times New Roman"/>
                <a:cs typeface="Times New Roman"/>
              </a:rPr>
              <a:t>amortized</a:t>
            </a:r>
            <a:r>
              <a:rPr sz="2000" b="1" spc="200" dirty="0">
                <a:latin typeface="Times New Roman"/>
                <a:cs typeface="Times New Roman"/>
              </a:rPr>
              <a:t> </a:t>
            </a:r>
            <a:r>
              <a:rPr sz="2000" b="1" dirty="0">
                <a:latin typeface="Times New Roman"/>
                <a:cs typeface="Times New Roman"/>
              </a:rPr>
              <a:t>analysis</a:t>
            </a:r>
            <a:r>
              <a:rPr sz="2000" b="1" spc="180" dirty="0">
                <a:latin typeface="Times New Roman"/>
                <a:cs typeface="Times New Roman"/>
              </a:rPr>
              <a:t> </a:t>
            </a:r>
            <a:r>
              <a:rPr sz="2000" dirty="0">
                <a:latin typeface="Times New Roman"/>
                <a:cs typeface="Times New Roman"/>
              </a:rPr>
              <a:t>is</a:t>
            </a:r>
            <a:r>
              <a:rPr sz="2000" spc="195" dirty="0">
                <a:latin typeface="Times New Roman"/>
                <a:cs typeface="Times New Roman"/>
              </a:rPr>
              <a:t> </a:t>
            </a:r>
            <a:r>
              <a:rPr sz="2000" dirty="0">
                <a:latin typeface="Times New Roman"/>
                <a:cs typeface="Times New Roman"/>
              </a:rPr>
              <a:t>a</a:t>
            </a:r>
            <a:r>
              <a:rPr sz="2000" spc="185" dirty="0">
                <a:latin typeface="Times New Roman"/>
                <a:cs typeface="Times New Roman"/>
              </a:rPr>
              <a:t> </a:t>
            </a:r>
            <a:r>
              <a:rPr sz="2000" spc="-5" dirty="0">
                <a:latin typeface="Times New Roman"/>
                <a:cs typeface="Times New Roman"/>
              </a:rPr>
              <a:t>strategy</a:t>
            </a:r>
            <a:r>
              <a:rPr sz="2000" spc="180" dirty="0">
                <a:latin typeface="Times New Roman"/>
                <a:cs typeface="Times New Roman"/>
              </a:rPr>
              <a:t> </a:t>
            </a:r>
            <a:r>
              <a:rPr sz="2000" spc="-5" dirty="0">
                <a:latin typeface="Times New Roman"/>
                <a:cs typeface="Times New Roman"/>
              </a:rPr>
              <a:t>for</a:t>
            </a:r>
            <a:r>
              <a:rPr sz="2000" spc="195" dirty="0">
                <a:latin typeface="Times New Roman"/>
                <a:cs typeface="Times New Roman"/>
              </a:rPr>
              <a:t> </a:t>
            </a:r>
            <a:r>
              <a:rPr sz="2000" spc="-5" dirty="0">
                <a:latin typeface="Times New Roman"/>
                <a:cs typeface="Times New Roman"/>
              </a:rPr>
              <a:t>analysing</a:t>
            </a:r>
            <a:r>
              <a:rPr sz="2000" spc="195" dirty="0">
                <a:latin typeface="Times New Roman"/>
                <a:cs typeface="Times New Roman"/>
              </a:rPr>
              <a:t> </a:t>
            </a:r>
            <a:r>
              <a:rPr sz="2000" dirty="0">
                <a:latin typeface="Times New Roman"/>
                <a:cs typeface="Times New Roman"/>
              </a:rPr>
              <a:t>a</a:t>
            </a:r>
            <a:r>
              <a:rPr sz="2000" spc="190" dirty="0">
                <a:latin typeface="Times New Roman"/>
                <a:cs typeface="Times New Roman"/>
              </a:rPr>
              <a:t> </a:t>
            </a:r>
            <a:r>
              <a:rPr sz="2000" spc="-5" dirty="0">
                <a:latin typeface="Times New Roman"/>
                <a:cs typeface="Times New Roman"/>
              </a:rPr>
              <a:t>sequence</a:t>
            </a:r>
            <a:endParaRPr sz="2000" dirty="0">
              <a:latin typeface="Times New Roman"/>
              <a:cs typeface="Times New Roman"/>
            </a:endParaRPr>
          </a:p>
          <a:p>
            <a:pPr marL="355600" algn="just">
              <a:lnSpc>
                <a:spcPct val="100000"/>
              </a:lnSpc>
            </a:pPr>
            <a:r>
              <a:rPr lang="en-US" sz="2000" dirty="0">
                <a:latin typeface="Times New Roman"/>
                <a:cs typeface="Times New Roman"/>
              </a:rPr>
              <a:t>	</a:t>
            </a:r>
            <a:r>
              <a:rPr sz="2000" dirty="0">
                <a:latin typeface="Times New Roman"/>
                <a:cs typeface="Times New Roman"/>
              </a:rPr>
              <a:t>of operations</a:t>
            </a:r>
          </a:p>
          <a:p>
            <a:pPr marL="355600" marR="5715" indent="-342900" algn="just">
              <a:lnSpc>
                <a:spcPct val="100000"/>
              </a:lnSpc>
              <a:spcBef>
                <a:spcPts val="575"/>
              </a:spcBef>
              <a:buClr>
                <a:srgbClr val="0F1141"/>
              </a:buClr>
              <a:buFont typeface="Arial"/>
              <a:buChar char="•"/>
              <a:tabLst>
                <a:tab pos="355600" algn="l"/>
              </a:tabLst>
            </a:pPr>
            <a:r>
              <a:rPr sz="2000" spc="-85" dirty="0">
                <a:latin typeface="Times New Roman"/>
                <a:cs typeface="Times New Roman"/>
              </a:rPr>
              <a:t>To </a:t>
            </a:r>
            <a:r>
              <a:rPr sz="2000" spc="-5" dirty="0">
                <a:latin typeface="Times New Roman"/>
                <a:cs typeface="Times New Roman"/>
              </a:rPr>
              <a:t>show that the average cost per operation </a:t>
            </a:r>
            <a:r>
              <a:rPr sz="2000" spc="-10" dirty="0">
                <a:latin typeface="Times New Roman"/>
                <a:cs typeface="Times New Roman"/>
              </a:rPr>
              <a:t>is </a:t>
            </a:r>
            <a:r>
              <a:rPr sz="2000" spc="-5" dirty="0">
                <a:latin typeface="Times New Roman"/>
                <a:cs typeface="Times New Roman"/>
              </a:rPr>
              <a:t>small, even  </a:t>
            </a:r>
            <a:r>
              <a:rPr sz="2000" dirty="0">
                <a:latin typeface="Times New Roman"/>
                <a:cs typeface="Times New Roman"/>
              </a:rPr>
              <a:t>though a </a:t>
            </a:r>
            <a:r>
              <a:rPr sz="2000" spc="-5" dirty="0">
                <a:latin typeface="Times New Roman"/>
                <a:cs typeface="Times New Roman"/>
              </a:rPr>
              <a:t>single operation within </a:t>
            </a:r>
            <a:r>
              <a:rPr sz="2000" dirty="0">
                <a:latin typeface="Times New Roman"/>
                <a:cs typeface="Times New Roman"/>
              </a:rPr>
              <a:t>the </a:t>
            </a:r>
            <a:r>
              <a:rPr sz="2000" spc="-5" dirty="0">
                <a:latin typeface="Times New Roman"/>
                <a:cs typeface="Times New Roman"/>
              </a:rPr>
              <a:t>sequence </a:t>
            </a:r>
            <a:r>
              <a:rPr sz="2000" spc="-10" dirty="0">
                <a:latin typeface="Times New Roman"/>
                <a:cs typeface="Times New Roman"/>
              </a:rPr>
              <a:t>might </a:t>
            </a:r>
            <a:r>
              <a:rPr sz="2000" spc="-15" dirty="0">
                <a:latin typeface="Times New Roman"/>
                <a:cs typeface="Times New Roman"/>
              </a:rPr>
              <a:t>be </a:t>
            </a:r>
            <a:r>
              <a:rPr sz="2000" spc="570" dirty="0">
                <a:latin typeface="Times New Roman"/>
                <a:cs typeface="Times New Roman"/>
              </a:rPr>
              <a:t> </a:t>
            </a:r>
            <a:r>
              <a:rPr sz="2000" dirty="0">
                <a:latin typeface="Times New Roman"/>
                <a:cs typeface="Times New Roman"/>
              </a:rPr>
              <a:t>expensive.</a:t>
            </a:r>
          </a:p>
          <a:p>
            <a:pPr marL="355600" marR="5080" indent="-342900" algn="just">
              <a:lnSpc>
                <a:spcPct val="100000"/>
              </a:lnSpc>
              <a:spcBef>
                <a:spcPts val="580"/>
              </a:spcBef>
              <a:buClr>
                <a:srgbClr val="0F1141"/>
              </a:buClr>
              <a:buFont typeface="Arial"/>
              <a:buChar char="•"/>
              <a:tabLst>
                <a:tab pos="355600" algn="l"/>
              </a:tabLst>
            </a:pPr>
            <a:r>
              <a:rPr sz="2000" dirty="0">
                <a:latin typeface="Times New Roman"/>
                <a:cs typeface="Times New Roman"/>
              </a:rPr>
              <a:t>Even though </a:t>
            </a:r>
            <a:r>
              <a:rPr sz="2000" spc="-5" dirty="0">
                <a:latin typeface="Times New Roman"/>
                <a:cs typeface="Times New Roman"/>
              </a:rPr>
              <a:t>we’re taking averages, </a:t>
            </a:r>
            <a:r>
              <a:rPr sz="2000" spc="-15" dirty="0">
                <a:latin typeface="Times New Roman"/>
                <a:cs typeface="Times New Roman"/>
              </a:rPr>
              <a:t>however, </a:t>
            </a:r>
            <a:r>
              <a:rPr sz="2000" b="1" i="1" spc="-5" dirty="0">
                <a:latin typeface="Times New Roman"/>
                <a:cs typeface="Times New Roman"/>
              </a:rPr>
              <a:t>probability </a:t>
            </a:r>
            <a:r>
              <a:rPr sz="2000" b="1" i="1" dirty="0">
                <a:latin typeface="Times New Roman"/>
                <a:cs typeface="Times New Roman"/>
              </a:rPr>
              <a:t>is  </a:t>
            </a:r>
            <a:r>
              <a:rPr sz="2000" b="1" i="1" spc="-5" dirty="0">
                <a:latin typeface="Times New Roman"/>
                <a:cs typeface="Times New Roman"/>
              </a:rPr>
              <a:t>not</a:t>
            </a:r>
            <a:r>
              <a:rPr sz="2000" b="1" i="1" dirty="0">
                <a:latin typeface="Times New Roman"/>
                <a:cs typeface="Times New Roman"/>
              </a:rPr>
              <a:t> involved!</a:t>
            </a:r>
            <a:endParaRPr sz="2000" dirty="0">
              <a:latin typeface="Times New Roman"/>
              <a:cs typeface="Times New Roman"/>
            </a:endParaRPr>
          </a:p>
          <a:p>
            <a:pPr marL="355600" indent="-342900" algn="just">
              <a:lnSpc>
                <a:spcPct val="100000"/>
              </a:lnSpc>
              <a:spcBef>
                <a:spcPts val="580"/>
              </a:spcBef>
              <a:buClr>
                <a:srgbClr val="0F1141"/>
              </a:buClr>
              <a:buFont typeface="Arial"/>
              <a:buChar char="•"/>
              <a:tabLst>
                <a:tab pos="355600" algn="l"/>
              </a:tabLst>
            </a:pPr>
            <a:r>
              <a:rPr sz="2000" spc="-5" dirty="0">
                <a:latin typeface="Times New Roman"/>
                <a:cs typeface="Times New Roman"/>
              </a:rPr>
              <a:t>An</a:t>
            </a:r>
            <a:r>
              <a:rPr sz="2000" spc="220" dirty="0">
                <a:latin typeface="Times New Roman"/>
                <a:cs typeface="Times New Roman"/>
              </a:rPr>
              <a:t> </a:t>
            </a:r>
            <a:r>
              <a:rPr sz="2000" spc="-5" dirty="0">
                <a:latin typeface="Times New Roman"/>
                <a:cs typeface="Times New Roman"/>
              </a:rPr>
              <a:t>amortized</a:t>
            </a:r>
            <a:r>
              <a:rPr sz="2000" spc="215" dirty="0">
                <a:latin typeface="Times New Roman"/>
                <a:cs typeface="Times New Roman"/>
              </a:rPr>
              <a:t> </a:t>
            </a:r>
            <a:r>
              <a:rPr sz="2000" spc="-5" dirty="0">
                <a:latin typeface="Times New Roman"/>
                <a:cs typeface="Times New Roman"/>
              </a:rPr>
              <a:t>analysis</a:t>
            </a:r>
            <a:r>
              <a:rPr sz="2000" spc="225" dirty="0">
                <a:latin typeface="Times New Roman"/>
                <a:cs typeface="Times New Roman"/>
              </a:rPr>
              <a:t> </a:t>
            </a:r>
            <a:r>
              <a:rPr sz="2000" spc="-5" dirty="0">
                <a:latin typeface="Times New Roman"/>
                <a:cs typeface="Times New Roman"/>
              </a:rPr>
              <a:t>guarantees</a:t>
            </a:r>
            <a:r>
              <a:rPr sz="2000" spc="210" dirty="0">
                <a:latin typeface="Times New Roman"/>
                <a:cs typeface="Times New Roman"/>
              </a:rPr>
              <a:t> </a:t>
            </a:r>
            <a:r>
              <a:rPr sz="2000" spc="-5" dirty="0">
                <a:latin typeface="Times New Roman"/>
                <a:cs typeface="Times New Roman"/>
              </a:rPr>
              <a:t>the</a:t>
            </a:r>
            <a:r>
              <a:rPr sz="2000" spc="220" dirty="0">
                <a:latin typeface="Times New Roman"/>
                <a:cs typeface="Times New Roman"/>
              </a:rPr>
              <a:t> </a:t>
            </a:r>
            <a:r>
              <a:rPr sz="2000" spc="-5" dirty="0">
                <a:latin typeface="Times New Roman"/>
                <a:cs typeface="Times New Roman"/>
              </a:rPr>
              <a:t>average</a:t>
            </a:r>
            <a:r>
              <a:rPr sz="2000" spc="215" dirty="0">
                <a:latin typeface="Times New Roman"/>
                <a:cs typeface="Times New Roman"/>
              </a:rPr>
              <a:t> </a:t>
            </a:r>
            <a:r>
              <a:rPr sz="2000" spc="-5" dirty="0">
                <a:latin typeface="Times New Roman"/>
                <a:cs typeface="Times New Roman"/>
              </a:rPr>
              <a:t>performance</a:t>
            </a:r>
            <a:r>
              <a:rPr sz="2000" spc="210" dirty="0">
                <a:latin typeface="Times New Roman"/>
                <a:cs typeface="Times New Roman"/>
              </a:rPr>
              <a:t> </a:t>
            </a:r>
            <a:r>
              <a:rPr sz="2000" spc="-5" dirty="0">
                <a:latin typeface="Times New Roman"/>
                <a:cs typeface="Times New Roman"/>
              </a:rPr>
              <a:t>of</a:t>
            </a:r>
            <a:endParaRPr sz="2000" dirty="0">
              <a:latin typeface="Times New Roman"/>
              <a:cs typeface="Times New Roman"/>
            </a:endParaRPr>
          </a:p>
          <a:p>
            <a:pPr marL="355600" algn="just">
              <a:lnSpc>
                <a:spcPct val="100000"/>
              </a:lnSpc>
            </a:pPr>
            <a:r>
              <a:rPr lang="en-US" sz="2000" dirty="0">
                <a:latin typeface="Times New Roman"/>
                <a:cs typeface="Times New Roman"/>
              </a:rPr>
              <a:t>     </a:t>
            </a:r>
            <a:r>
              <a:rPr sz="2000" dirty="0">
                <a:latin typeface="Times New Roman"/>
                <a:cs typeface="Times New Roman"/>
              </a:rPr>
              <a:t>each operation in the </a:t>
            </a:r>
            <a:r>
              <a:rPr sz="2000" b="1" i="1" spc="-5" dirty="0">
                <a:latin typeface="Times New Roman"/>
                <a:cs typeface="Times New Roman"/>
              </a:rPr>
              <a:t>worst</a:t>
            </a:r>
            <a:r>
              <a:rPr sz="2000" b="1" i="1" spc="-65" dirty="0">
                <a:latin typeface="Times New Roman"/>
                <a:cs typeface="Times New Roman"/>
              </a:rPr>
              <a:t> </a:t>
            </a:r>
            <a:r>
              <a:rPr sz="2000" b="1" i="1" dirty="0">
                <a:latin typeface="Times New Roman"/>
                <a:cs typeface="Times New Roman"/>
              </a:rPr>
              <a:t>case</a:t>
            </a:r>
            <a:r>
              <a:rPr sz="2000" dirty="0">
                <a:latin typeface="Times New Roman"/>
                <a:cs typeface="Times New Roman"/>
              </a:rPr>
              <a:t>.</a:t>
            </a:r>
          </a:p>
        </p:txBody>
      </p:sp>
      <p:sp>
        <p:nvSpPr>
          <p:cNvPr id="7" name="object 2">
            <a:extLst>
              <a:ext uri="{FF2B5EF4-FFF2-40B4-BE49-F238E27FC236}">
                <a16:creationId xmlns:a16="http://schemas.microsoft.com/office/drawing/2014/main" xmlns="" id="{7BF202F1-463C-431E-9812-D89A172B4B91}"/>
              </a:ext>
            </a:extLst>
          </p:cNvPr>
          <p:cNvSpPr txBox="1"/>
          <p:nvPr/>
        </p:nvSpPr>
        <p:spPr>
          <a:xfrm>
            <a:off x="188120" y="3872859"/>
            <a:ext cx="8498680" cy="2182649"/>
          </a:xfrm>
          <a:prstGeom prst="rect">
            <a:avLst/>
          </a:prstGeom>
        </p:spPr>
        <p:txBody>
          <a:bodyPr vert="horz" wrap="square" lIns="0" tIns="99060" rIns="0" bIns="0" rtlCol="0">
            <a:spAutoFit/>
          </a:bodyPr>
          <a:lstStyle/>
          <a:p>
            <a:pPr marL="355600" indent="-342900">
              <a:lnSpc>
                <a:spcPct val="100000"/>
              </a:lnSpc>
              <a:spcBef>
                <a:spcPts val="780"/>
              </a:spcBef>
              <a:buClr>
                <a:srgbClr val="0F1141"/>
              </a:buClr>
              <a:buFont typeface="Arial"/>
              <a:buChar char="•"/>
              <a:tabLst>
                <a:tab pos="354965" algn="l"/>
                <a:tab pos="355600" algn="l"/>
              </a:tabLst>
            </a:pPr>
            <a:r>
              <a:rPr sz="2200" dirty="0">
                <a:latin typeface="Times New Roman"/>
                <a:cs typeface="Times New Roman"/>
              </a:rPr>
              <a:t>Three </a:t>
            </a:r>
            <a:r>
              <a:rPr sz="2200" spc="-10" dirty="0">
                <a:latin typeface="Times New Roman"/>
                <a:cs typeface="Times New Roman"/>
              </a:rPr>
              <a:t>different</a:t>
            </a:r>
            <a:r>
              <a:rPr sz="2200" dirty="0">
                <a:latin typeface="Times New Roman"/>
                <a:cs typeface="Times New Roman"/>
              </a:rPr>
              <a:t> approaches:</a:t>
            </a:r>
          </a:p>
          <a:p>
            <a:pPr marL="756285" lvl="1" indent="-287020">
              <a:lnSpc>
                <a:spcPct val="100000"/>
              </a:lnSpc>
              <a:spcBef>
                <a:spcPts val="550"/>
              </a:spcBef>
              <a:buFont typeface="Arial"/>
              <a:buChar char="–"/>
              <a:tabLst>
                <a:tab pos="756285" algn="l"/>
                <a:tab pos="756920" algn="l"/>
                <a:tab pos="3103245" algn="l"/>
              </a:tabLst>
            </a:pPr>
            <a:r>
              <a:rPr lang="en-US" sz="2000" b="1" spc="-5" dirty="0">
                <a:latin typeface="Times New Roman"/>
                <a:cs typeface="Times New Roman"/>
              </a:rPr>
              <a:t>A</a:t>
            </a:r>
            <a:r>
              <a:rPr sz="2000" b="1" spc="-5" dirty="0">
                <a:latin typeface="Times New Roman"/>
                <a:cs typeface="Times New Roman"/>
              </a:rPr>
              <a:t>ggregate method</a:t>
            </a:r>
            <a:r>
              <a:rPr sz="2000" spc="-5" dirty="0">
                <a:latin typeface="Times New Roman"/>
                <a:cs typeface="Times New Roman"/>
              </a:rPr>
              <a:t>:	brute force</a:t>
            </a:r>
            <a:endParaRPr sz="2000" dirty="0">
              <a:latin typeface="Times New Roman"/>
              <a:cs typeface="Times New Roman"/>
            </a:endParaRPr>
          </a:p>
          <a:p>
            <a:pPr marL="756285" lvl="1" indent="-287020">
              <a:lnSpc>
                <a:spcPct val="100000"/>
              </a:lnSpc>
              <a:spcBef>
                <a:spcPts val="525"/>
              </a:spcBef>
              <a:buFont typeface="Arial"/>
              <a:buChar char="–"/>
              <a:tabLst>
                <a:tab pos="756285" algn="l"/>
                <a:tab pos="756920" algn="l"/>
                <a:tab pos="3249930" algn="l"/>
              </a:tabLst>
            </a:pPr>
            <a:r>
              <a:rPr lang="en-US" sz="2000" b="1" spc="-5" dirty="0">
                <a:latin typeface="Times New Roman"/>
                <a:cs typeface="Times New Roman"/>
              </a:rPr>
              <a:t>A</a:t>
            </a:r>
            <a:r>
              <a:rPr sz="2000" b="1" spc="-5" dirty="0">
                <a:latin typeface="Times New Roman"/>
                <a:cs typeface="Times New Roman"/>
              </a:rPr>
              <a:t>ccounting</a:t>
            </a:r>
            <a:r>
              <a:rPr sz="2000" b="1" spc="60" dirty="0">
                <a:latin typeface="Times New Roman"/>
                <a:cs typeface="Times New Roman"/>
              </a:rPr>
              <a:t> </a:t>
            </a:r>
            <a:r>
              <a:rPr sz="2000" b="1" spc="-5" dirty="0">
                <a:latin typeface="Times New Roman"/>
                <a:cs typeface="Times New Roman"/>
              </a:rPr>
              <a:t>method</a:t>
            </a:r>
            <a:r>
              <a:rPr sz="2000" spc="-5" dirty="0">
                <a:latin typeface="Times New Roman"/>
                <a:cs typeface="Times New Roman"/>
              </a:rPr>
              <a:t>:	assign costs to each operation so that it</a:t>
            </a:r>
            <a:r>
              <a:rPr sz="2000" spc="30" dirty="0">
                <a:latin typeface="Times New Roman"/>
                <a:cs typeface="Times New Roman"/>
              </a:rPr>
              <a:t> </a:t>
            </a:r>
            <a:r>
              <a:rPr sz="2000" spc="-5" dirty="0">
                <a:latin typeface="Times New Roman"/>
                <a:cs typeface="Times New Roman"/>
              </a:rPr>
              <a:t>is</a:t>
            </a:r>
            <a:endParaRPr sz="2000" dirty="0">
              <a:latin typeface="Times New Roman"/>
              <a:cs typeface="Times New Roman"/>
            </a:endParaRPr>
          </a:p>
          <a:p>
            <a:pPr marL="756285">
              <a:lnSpc>
                <a:spcPct val="100000"/>
              </a:lnSpc>
            </a:pPr>
            <a:r>
              <a:rPr sz="2000" spc="-5" dirty="0">
                <a:latin typeface="Times New Roman"/>
                <a:cs typeface="Times New Roman"/>
              </a:rPr>
              <a:t>easy to sum them up while still ensuring that result is</a:t>
            </a:r>
            <a:r>
              <a:rPr sz="2000" spc="95" dirty="0">
                <a:latin typeface="Times New Roman"/>
                <a:cs typeface="Times New Roman"/>
              </a:rPr>
              <a:t> </a:t>
            </a:r>
            <a:r>
              <a:rPr sz="2000" spc="-5" dirty="0">
                <a:latin typeface="Times New Roman"/>
                <a:cs typeface="Times New Roman"/>
              </a:rPr>
              <a:t>accurate</a:t>
            </a:r>
            <a:endParaRPr sz="2000" dirty="0">
              <a:latin typeface="Times New Roman"/>
              <a:cs typeface="Times New Roman"/>
            </a:endParaRPr>
          </a:p>
          <a:p>
            <a:pPr marL="756285" marR="939800" lvl="1" indent="-287020">
              <a:lnSpc>
                <a:spcPct val="100000"/>
              </a:lnSpc>
              <a:spcBef>
                <a:spcPts val="530"/>
              </a:spcBef>
              <a:buFont typeface="Arial"/>
              <a:buChar char="–"/>
              <a:tabLst>
                <a:tab pos="756285" algn="l"/>
                <a:tab pos="756920" algn="l"/>
                <a:tab pos="3018155" algn="l"/>
              </a:tabLst>
            </a:pPr>
            <a:r>
              <a:rPr lang="en-US" sz="2000" b="1" spc="-5" dirty="0">
                <a:latin typeface="Times New Roman"/>
                <a:cs typeface="Times New Roman"/>
              </a:rPr>
              <a:t>P</a:t>
            </a:r>
            <a:r>
              <a:rPr sz="2000" b="1" spc="-5" dirty="0">
                <a:latin typeface="Times New Roman"/>
                <a:cs typeface="Times New Roman"/>
              </a:rPr>
              <a:t>otential</a:t>
            </a:r>
            <a:r>
              <a:rPr sz="2000" b="1" spc="35" dirty="0">
                <a:latin typeface="Times New Roman"/>
                <a:cs typeface="Times New Roman"/>
              </a:rPr>
              <a:t> </a:t>
            </a:r>
            <a:r>
              <a:rPr sz="2000" b="1" spc="-5" dirty="0">
                <a:latin typeface="Times New Roman"/>
                <a:cs typeface="Times New Roman"/>
              </a:rPr>
              <a:t>method:	</a:t>
            </a:r>
            <a:r>
              <a:rPr sz="2000" spc="-5" dirty="0">
                <a:latin typeface="Times New Roman"/>
                <a:cs typeface="Times New Roman"/>
              </a:rPr>
              <a:t>a </a:t>
            </a:r>
            <a:r>
              <a:rPr sz="2000" spc="-10" dirty="0">
                <a:latin typeface="Times New Roman"/>
                <a:cs typeface="Times New Roman"/>
              </a:rPr>
              <a:t>more </a:t>
            </a:r>
            <a:r>
              <a:rPr sz="2000" spc="-5" dirty="0">
                <a:latin typeface="Times New Roman"/>
                <a:cs typeface="Times New Roman"/>
              </a:rPr>
              <a:t>sophisticated version </a:t>
            </a:r>
            <a:r>
              <a:rPr sz="2000" dirty="0">
                <a:latin typeface="Times New Roman"/>
                <a:cs typeface="Times New Roman"/>
              </a:rPr>
              <a:t>of the  </a:t>
            </a:r>
            <a:r>
              <a:rPr sz="2000" spc="-5" dirty="0">
                <a:latin typeface="Times New Roman"/>
                <a:cs typeface="Times New Roman"/>
              </a:rPr>
              <a:t>accounting</a:t>
            </a:r>
            <a:r>
              <a:rPr sz="2000" spc="-10" dirty="0">
                <a:latin typeface="Times New Roman"/>
                <a:cs typeface="Times New Roman"/>
              </a:rPr>
              <a:t> </a:t>
            </a:r>
            <a:r>
              <a:rPr sz="2000" spc="-5" dirty="0">
                <a:latin typeface="Times New Roman"/>
                <a:cs typeface="Times New Roman"/>
              </a:rPr>
              <a:t>method</a:t>
            </a:r>
            <a:endParaRPr sz="2000" dirty="0">
              <a:latin typeface="Times New Roman"/>
              <a:cs typeface="Times New Roman"/>
            </a:endParaRPr>
          </a:p>
        </p:txBody>
      </p:sp>
    </p:spTree>
    <p:extLst>
      <p:ext uri="{BB962C8B-B14F-4D97-AF65-F5344CB8AC3E}">
        <p14:creationId xmlns:p14="http://schemas.microsoft.com/office/powerpoint/2010/main" xmlns="" val="2708745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CA969649-15C3-4314-A234-97904746FB08}"/>
              </a:ext>
            </a:extLst>
          </p:cNvPr>
          <p:cNvSpPr>
            <a:spLocks noGrp="1"/>
          </p:cNvSpPr>
          <p:nvPr>
            <p:ph type="sldNum" sz="quarter" idx="14"/>
          </p:nvPr>
        </p:nvSpPr>
        <p:spPr/>
        <p:txBody>
          <a:bodyPr/>
          <a:lstStyle/>
          <a:p>
            <a:fld id="{BC8D7E44-7D4F-4942-A8C9-2DF6BF8399E8}" type="slidenum">
              <a:rPr lang="en-US" smtClean="0"/>
              <a:pPr/>
              <a:t>51</a:t>
            </a:fld>
            <a:endParaRPr lang="en-US" dirty="0"/>
          </a:p>
        </p:txBody>
      </p:sp>
      <p:pic>
        <p:nvPicPr>
          <p:cNvPr id="6" name="Picture 5">
            <a:extLst>
              <a:ext uri="{FF2B5EF4-FFF2-40B4-BE49-F238E27FC236}">
                <a16:creationId xmlns:a16="http://schemas.microsoft.com/office/drawing/2014/main" xmlns="" id="{6CF09502-5076-41D0-8357-1354A0E5D4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2800" y="2133600"/>
            <a:ext cx="2895600"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31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7972EE84-9E19-F745-A71D-DBB7A8F07CF9}"/>
              </a:ext>
            </a:extLst>
          </p:cNvPr>
          <p:cNvSpPr>
            <a:spLocks noGrp="1"/>
          </p:cNvSpPr>
          <p:nvPr>
            <p:ph type="sldNum" sz="quarter" idx="14"/>
          </p:nvPr>
        </p:nvSpPr>
        <p:spPr/>
        <p:txBody>
          <a:bodyPr/>
          <a:lstStyle/>
          <a:p>
            <a:fld id="{BC8D7E44-7D4F-4942-A8C9-2DF6BF8399E8}" type="slidenum">
              <a:rPr lang="en-US" smtClean="0"/>
              <a:pPr/>
              <a:t>52</a:t>
            </a:fld>
            <a:endParaRPr lang="en-US" dirty="0"/>
          </a:p>
        </p:txBody>
      </p:sp>
      <p:sp>
        <p:nvSpPr>
          <p:cNvPr id="4" name="Rectangle 3">
            <a:extLst>
              <a:ext uri="{FF2B5EF4-FFF2-40B4-BE49-F238E27FC236}">
                <a16:creationId xmlns:a16="http://schemas.microsoft.com/office/drawing/2014/main" xmlns="" id="{839A7F6D-CEF5-4A73-875F-69C5B9F781DE}"/>
              </a:ext>
            </a:extLst>
          </p:cNvPr>
          <p:cNvSpPr/>
          <p:nvPr/>
        </p:nvSpPr>
        <p:spPr>
          <a:xfrm>
            <a:off x="4419599" y="3123933"/>
            <a:ext cx="4182534" cy="1200329"/>
          </a:xfrm>
          <a:prstGeom prst="rect">
            <a:avLst/>
          </a:prstGeom>
        </p:spPr>
        <p:txBody>
          <a:bodyPr wrap="square">
            <a:spAutoFit/>
          </a:bodyPr>
          <a:lstStyle/>
          <a:p>
            <a:pPr algn="r"/>
            <a:r>
              <a:rPr lang="en-US" sz="3600" dirty="0">
                <a:solidFill>
                  <a:srgbClr val="0070C0"/>
                </a:solidFill>
              </a:rPr>
              <a:t>Thank You for your time &amp; attention !</a:t>
            </a:r>
          </a:p>
        </p:txBody>
      </p:sp>
    </p:spTree>
    <p:extLst>
      <p:ext uri="{BB962C8B-B14F-4D97-AF65-F5344CB8AC3E}">
        <p14:creationId xmlns:p14="http://schemas.microsoft.com/office/powerpoint/2010/main" xmlns="" val="415028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Linear Data Structures</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E33AC2F7-98B6-D54E-9D21-FAC44B57421B}"/>
              </a:ext>
            </a:extLst>
          </p:cNvPr>
          <p:cNvSpPr txBox="1">
            <a:spLocks noChangeArrowheads="1"/>
          </p:cNvSpPr>
          <p:nvPr/>
        </p:nvSpPr>
        <p:spPr>
          <a:xfrm>
            <a:off x="381000" y="1600200"/>
            <a:ext cx="85344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organized in a linear fashion.</a:t>
            </a:r>
          </a:p>
          <a:p>
            <a:pPr>
              <a:lnSpc>
                <a:spcPct val="90000"/>
              </a:lnSpc>
              <a:buFont typeface="Arial" panose="020B0604020202020204" pitchFamily="34" charset="0"/>
              <a:buChar char="•"/>
            </a:pPr>
            <a:r>
              <a:rPr lang="en-US" dirty="0">
                <a:solidFill>
                  <a:schemeClr val="accent6">
                    <a:lumMod val="75000"/>
                  </a:schemeClr>
                </a:solidFill>
                <a:latin typeface="Times New Roman" panose="02020603050405020304" pitchFamily="18" charset="0"/>
                <a:cs typeface="Times New Roman" panose="02020603050405020304" pitchFamily="18" charset="0"/>
              </a:rPr>
              <a:t>Simple ADTs, example :</a:t>
            </a:r>
            <a:endParaRPr lang="en-US" i="1" dirty="0">
              <a:solidFill>
                <a:schemeClr val="accent6">
                  <a:lumMod val="75000"/>
                </a:schemeClr>
              </a:solidFill>
              <a:latin typeface="Times New Roman" panose="02020603050405020304" pitchFamily="18" charset="0"/>
              <a:cs typeface="Times New Roman" panose="02020603050405020304" pitchFamily="18" charset="0"/>
            </a:endParaRPr>
          </a:p>
          <a:p>
            <a:pPr lvl="1">
              <a:lnSpc>
                <a:spcPct val="90000"/>
              </a:lnSpc>
            </a:pPr>
            <a:r>
              <a:rPr lang="en-US" sz="2400" i="1" dirty="0">
                <a:latin typeface="Times New Roman" panose="02020603050405020304" pitchFamily="18" charset="0"/>
                <a:cs typeface="Times New Roman" panose="02020603050405020304" pitchFamily="18" charset="0"/>
              </a:rPr>
              <a:t>Stack</a:t>
            </a:r>
          </a:p>
          <a:p>
            <a:pPr lvl="1">
              <a:lnSpc>
                <a:spcPct val="90000"/>
              </a:lnSpc>
            </a:pPr>
            <a:r>
              <a:rPr lang="en-US" sz="2400" i="1" dirty="0">
                <a:latin typeface="Times New Roman" panose="02020603050405020304" pitchFamily="18" charset="0"/>
                <a:cs typeface="Times New Roman" panose="02020603050405020304" pitchFamily="18" charset="0"/>
              </a:rPr>
              <a:t>Queue</a:t>
            </a:r>
          </a:p>
          <a:p>
            <a:pPr lvl="1">
              <a:lnSpc>
                <a:spcPct val="90000"/>
              </a:lnSpc>
            </a:pPr>
            <a:r>
              <a:rPr lang="en-US" sz="2400" dirty="0">
                <a:latin typeface="Times New Roman" panose="02020603050405020304" pitchFamily="18" charset="0"/>
                <a:cs typeface="Times New Roman" panose="02020603050405020304" pitchFamily="18" charset="0"/>
              </a:rPr>
              <a:t>Vector</a:t>
            </a:r>
          </a:p>
          <a:p>
            <a:pPr lvl="1">
              <a:lnSpc>
                <a:spcPct val="90000"/>
              </a:lnSpc>
            </a:pPr>
            <a:r>
              <a:rPr lang="en-US" sz="2400" dirty="0">
                <a:latin typeface="Times New Roman" panose="02020603050405020304" pitchFamily="18" charset="0"/>
                <a:cs typeface="Times New Roman" panose="02020603050405020304" pitchFamily="18" charset="0"/>
              </a:rPr>
              <a:t>Arrays and Lists</a:t>
            </a:r>
          </a:p>
          <a:p>
            <a:pPr lvl="1">
              <a:lnSpc>
                <a:spcPct val="90000"/>
              </a:lnSpc>
            </a:pPr>
            <a:r>
              <a:rPr lang="en-US" sz="2400" dirty="0">
                <a:latin typeface="Times New Roman" panose="02020603050405020304" pitchFamily="18" charset="0"/>
                <a:cs typeface="Times New Roman" panose="02020603050405020304" pitchFamily="18" charset="0"/>
              </a:rPr>
              <a:t>Sequences </a:t>
            </a:r>
          </a:p>
          <a:p>
            <a:pPr lvl="1">
              <a:lnSpc>
                <a:spcPct val="90000"/>
              </a:lnSpc>
              <a:buFont typeface="Arial" pitchFamily="34" charset="0"/>
              <a:buNone/>
            </a:pPr>
            <a:r>
              <a:rPr lang="en-US" sz="2400" dirty="0">
                <a:latin typeface="Times New Roman" panose="02020603050405020304" pitchFamily="18" charset="0"/>
                <a:cs typeface="Times New Roman" panose="02020603050405020304" pitchFamily="18" charset="0"/>
              </a:rPr>
              <a:t>All these are called</a:t>
            </a:r>
            <a:r>
              <a:rPr lang="en-US" sz="2400" dirty="0">
                <a:solidFill>
                  <a:srgbClr val="FF0000"/>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Linear Data Structures</a:t>
            </a:r>
          </a:p>
          <a:p>
            <a:pPr lvl="1">
              <a:lnSpc>
                <a:spcPct val="90000"/>
              </a:lnSpc>
              <a:buFont typeface="Wingdings" pitchFamily="2" charset="2"/>
              <a:buNone/>
            </a:pPr>
            <a:endParaRPr lang="en-US" sz="2400" i="1" dirty="0"/>
          </a:p>
          <a:p>
            <a:pPr lvl="1">
              <a:lnSpc>
                <a:spcPct val="90000"/>
              </a:lnSpc>
            </a:pPr>
            <a:endParaRPr lang="en-US" sz="2400" i="1" dirty="0"/>
          </a:p>
          <a:p>
            <a:pPr lvl="1">
              <a:lnSpc>
                <a:spcPct val="90000"/>
              </a:lnSpc>
            </a:pPr>
            <a:endParaRPr lang="en-US" sz="2400" i="1" dirty="0"/>
          </a:p>
        </p:txBody>
      </p:sp>
    </p:spTree>
    <p:extLst>
      <p:ext uri="{BB962C8B-B14F-4D97-AF65-F5344CB8AC3E}">
        <p14:creationId xmlns:p14="http://schemas.microsoft.com/office/powerpoint/2010/main" xmlns="" val="355819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63AEF44-1C66-4DF2-A56D-794F02E7E75C}"/>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is not organized in a linear fashion.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Relationship exists among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Examples : </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Trees</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Graphs</a:t>
            </a:r>
          </a:p>
        </p:txBody>
      </p:sp>
      <p:sp>
        <p:nvSpPr>
          <p:cNvPr id="3" name="Content Placeholder 2">
            <a:extLst>
              <a:ext uri="{FF2B5EF4-FFF2-40B4-BE49-F238E27FC236}">
                <a16:creationId xmlns:a16="http://schemas.microsoft.com/office/drawing/2014/main" xmlns="" id="{31176F54-E5FC-422F-B32C-4D2C1F80A9D3}"/>
              </a:ext>
            </a:extLst>
          </p:cNvPr>
          <p:cNvSpPr>
            <a:spLocks noGrp="1"/>
          </p:cNvSpPr>
          <p:nvPr>
            <p:ph sz="quarter" idx="10"/>
          </p:nvPr>
        </p:nvSpPr>
        <p:spPr/>
        <p:txBody>
          <a:bodyPr/>
          <a:lstStyle/>
          <a:p>
            <a:r>
              <a:rPr lang="en-US" dirty="0">
                <a:solidFill>
                  <a:srgbClr val="0000FF"/>
                </a:solidFill>
              </a:rPr>
              <a:t>Non-linear Data Structures</a:t>
            </a:r>
          </a:p>
        </p:txBody>
      </p:sp>
      <p:sp>
        <p:nvSpPr>
          <p:cNvPr id="5" name="Slide Number Placeholder 4">
            <a:extLst>
              <a:ext uri="{FF2B5EF4-FFF2-40B4-BE49-F238E27FC236}">
                <a16:creationId xmlns:a16="http://schemas.microsoft.com/office/drawing/2014/main" xmlns="" id="{D1E7312C-432A-4A20-82CC-A841C7DC75F5}"/>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xmlns="" val="77415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02AF005-8996-4582-8E93-B1677BD2F244}"/>
              </a:ext>
            </a:extLst>
          </p:cNvPr>
          <p:cNvSpPr>
            <a:spLocks noGrp="1"/>
          </p:cNvSpPr>
          <p:nvPr>
            <p:ph idx="1"/>
          </p:nvPr>
        </p:nvSpPr>
        <p:spPr>
          <a:xfrm>
            <a:off x="304800" y="1493837"/>
            <a:ext cx="8458200" cy="45259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Array is a finite set of homogeneous elements stored in adjacent/contiguous memory locations. It is represented by a single name.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location element is identified by a single name with its index. The first element is A[0], the second element is A[1] and so on ..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there are N elements in the array, the last element will be </a:t>
            </a:r>
          </a:p>
          <a:p>
            <a:pPr marL="0" indent="0"/>
            <a:r>
              <a:rPr lang="en-US" dirty="0">
                <a:latin typeface="Times New Roman" panose="02020603050405020304" pitchFamily="18" charset="0"/>
                <a:cs typeface="Times New Roman" panose="02020603050405020304" pitchFamily="18" charset="0"/>
              </a:rPr>
              <a:t>A[N-1]. </a:t>
            </a:r>
          </a:p>
        </p:txBody>
      </p:sp>
      <p:sp>
        <p:nvSpPr>
          <p:cNvPr id="3" name="Content Placeholder 2">
            <a:extLst>
              <a:ext uri="{FF2B5EF4-FFF2-40B4-BE49-F238E27FC236}">
                <a16:creationId xmlns:a16="http://schemas.microsoft.com/office/drawing/2014/main" xmlns="" id="{AF55C349-0A30-4CF3-A7F0-19D3CA9347B8}"/>
              </a:ext>
            </a:extLst>
          </p:cNvPr>
          <p:cNvSpPr>
            <a:spLocks noGrp="1"/>
          </p:cNvSpPr>
          <p:nvPr>
            <p:ph sz="quarter" idx="10"/>
          </p:nvPr>
        </p:nvSpPr>
        <p:spPr/>
        <p:txBody>
          <a:bodyPr/>
          <a:lstStyle/>
          <a:p>
            <a:r>
              <a:rPr lang="en-US" dirty="0">
                <a:solidFill>
                  <a:srgbClr val="0000FF"/>
                </a:solidFill>
              </a:rPr>
              <a:t>Arrays</a:t>
            </a:r>
          </a:p>
        </p:txBody>
      </p:sp>
      <p:sp>
        <p:nvSpPr>
          <p:cNvPr id="5" name="Slide Number Placeholder 4">
            <a:extLst>
              <a:ext uri="{FF2B5EF4-FFF2-40B4-BE49-F238E27FC236}">
                <a16:creationId xmlns:a16="http://schemas.microsoft.com/office/drawing/2014/main" xmlns="" id="{F85354E0-DD0C-4724-B6AA-FCEECCA96C2A}"/>
              </a:ext>
            </a:extLst>
          </p:cNvPr>
          <p:cNvSpPr>
            <a:spLocks noGrp="1"/>
          </p:cNvSpPr>
          <p:nvPr>
            <p:ph type="sldNum" sz="quarter" idx="14"/>
          </p:nvPr>
        </p:nvSpPr>
        <p:spPr/>
        <p:txBody>
          <a:bodyPr/>
          <a:lstStyle/>
          <a:p>
            <a:fld id="{BC8D7E44-7D4F-4942-A8C9-2DF6BF8399E8}" type="slidenum">
              <a:rPr lang="en-US" smtClean="0"/>
              <a:pPr/>
              <a:t>8</a:t>
            </a:fld>
            <a:endParaRPr lang="en-US" dirty="0"/>
          </a:p>
        </p:txBody>
      </p:sp>
      <p:graphicFrame>
        <p:nvGraphicFramePr>
          <p:cNvPr id="6" name="Table 6">
            <a:extLst>
              <a:ext uri="{FF2B5EF4-FFF2-40B4-BE49-F238E27FC236}">
                <a16:creationId xmlns:a16="http://schemas.microsoft.com/office/drawing/2014/main" xmlns="" id="{59957736-7FF9-48E9-8C00-EE2C6B144468}"/>
              </a:ext>
            </a:extLst>
          </p:cNvPr>
          <p:cNvGraphicFramePr>
            <a:graphicFrameLocks noGrp="1"/>
          </p:cNvGraphicFramePr>
          <p:nvPr>
            <p:extLst>
              <p:ext uri="{D42A27DB-BD31-4B8C-83A1-F6EECF244321}">
                <p14:modId xmlns:p14="http://schemas.microsoft.com/office/powerpoint/2010/main" xmlns="" val="2682477696"/>
              </p:ext>
            </p:extLst>
          </p:nvPr>
        </p:nvGraphicFramePr>
        <p:xfrm>
          <a:off x="1447800" y="5178743"/>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1074647596"/>
                    </a:ext>
                  </a:extLst>
                </a:gridCol>
                <a:gridCol w="1219200">
                  <a:extLst>
                    <a:ext uri="{9D8B030D-6E8A-4147-A177-3AD203B41FA5}">
                      <a16:colId xmlns:a16="http://schemas.microsoft.com/office/drawing/2014/main" xmlns="" val="3858926938"/>
                    </a:ext>
                  </a:extLst>
                </a:gridCol>
                <a:gridCol w="1219200">
                  <a:extLst>
                    <a:ext uri="{9D8B030D-6E8A-4147-A177-3AD203B41FA5}">
                      <a16:colId xmlns:a16="http://schemas.microsoft.com/office/drawing/2014/main" xmlns="" val="4065194609"/>
                    </a:ext>
                  </a:extLst>
                </a:gridCol>
                <a:gridCol w="1219200">
                  <a:extLst>
                    <a:ext uri="{9D8B030D-6E8A-4147-A177-3AD203B41FA5}">
                      <a16:colId xmlns:a16="http://schemas.microsoft.com/office/drawing/2014/main" xmlns="" val="2462104605"/>
                    </a:ext>
                  </a:extLst>
                </a:gridCol>
                <a:gridCol w="1219200">
                  <a:extLst>
                    <a:ext uri="{9D8B030D-6E8A-4147-A177-3AD203B41FA5}">
                      <a16:colId xmlns:a16="http://schemas.microsoft.com/office/drawing/2014/main" xmlns="" val="325038131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666703202"/>
                  </a:ext>
                </a:extLst>
              </a:tr>
            </a:tbl>
          </a:graphicData>
        </a:graphic>
      </p:graphicFrame>
      <p:sp>
        <p:nvSpPr>
          <p:cNvPr id="8" name="TextBox 7">
            <a:extLst>
              <a:ext uri="{FF2B5EF4-FFF2-40B4-BE49-F238E27FC236}">
                <a16:creationId xmlns:a16="http://schemas.microsoft.com/office/drawing/2014/main" xmlns="" id="{51518390-EAA6-4E55-89A7-CC9D8527B375}"/>
              </a:ext>
            </a:extLst>
          </p:cNvPr>
          <p:cNvSpPr txBox="1"/>
          <p:nvPr/>
        </p:nvSpPr>
        <p:spPr>
          <a:xfrm>
            <a:off x="1752600" y="5577365"/>
            <a:ext cx="575799" cy="369332"/>
          </a:xfrm>
          <a:prstGeom prst="rect">
            <a:avLst/>
          </a:prstGeom>
          <a:noFill/>
        </p:spPr>
        <p:txBody>
          <a:bodyPr wrap="none" rtlCol="0">
            <a:spAutoFit/>
          </a:bodyPr>
          <a:lstStyle/>
          <a:p>
            <a:r>
              <a:rPr lang="en-US" dirty="0"/>
              <a:t>A[0]</a:t>
            </a:r>
          </a:p>
        </p:txBody>
      </p:sp>
      <p:sp>
        <p:nvSpPr>
          <p:cNvPr id="9" name="TextBox 8">
            <a:extLst>
              <a:ext uri="{FF2B5EF4-FFF2-40B4-BE49-F238E27FC236}">
                <a16:creationId xmlns:a16="http://schemas.microsoft.com/office/drawing/2014/main" xmlns="" id="{E01746FF-13F8-434C-8086-076CF57ACA40}"/>
              </a:ext>
            </a:extLst>
          </p:cNvPr>
          <p:cNvSpPr txBox="1"/>
          <p:nvPr/>
        </p:nvSpPr>
        <p:spPr>
          <a:xfrm>
            <a:off x="2971800" y="5615538"/>
            <a:ext cx="575799" cy="369332"/>
          </a:xfrm>
          <a:prstGeom prst="rect">
            <a:avLst/>
          </a:prstGeom>
          <a:noFill/>
        </p:spPr>
        <p:txBody>
          <a:bodyPr wrap="none" rtlCol="0">
            <a:spAutoFit/>
          </a:bodyPr>
          <a:lstStyle/>
          <a:p>
            <a:r>
              <a:rPr lang="en-US" dirty="0"/>
              <a:t>A[1]</a:t>
            </a:r>
          </a:p>
        </p:txBody>
      </p:sp>
      <p:sp>
        <p:nvSpPr>
          <p:cNvPr id="11" name="TextBox 10">
            <a:extLst>
              <a:ext uri="{FF2B5EF4-FFF2-40B4-BE49-F238E27FC236}">
                <a16:creationId xmlns:a16="http://schemas.microsoft.com/office/drawing/2014/main" xmlns="" id="{214719C6-B41A-4F17-B96D-90EDFBB7F803}"/>
              </a:ext>
            </a:extLst>
          </p:cNvPr>
          <p:cNvSpPr txBox="1"/>
          <p:nvPr/>
        </p:nvSpPr>
        <p:spPr>
          <a:xfrm>
            <a:off x="6641306" y="5590060"/>
            <a:ext cx="795411" cy="369332"/>
          </a:xfrm>
          <a:prstGeom prst="rect">
            <a:avLst/>
          </a:prstGeom>
          <a:noFill/>
        </p:spPr>
        <p:txBody>
          <a:bodyPr wrap="none" rtlCol="0">
            <a:spAutoFit/>
          </a:bodyPr>
          <a:lstStyle/>
          <a:p>
            <a:r>
              <a:rPr lang="en-US" dirty="0"/>
              <a:t>A[N-1]</a:t>
            </a:r>
          </a:p>
        </p:txBody>
      </p:sp>
      <p:sp>
        <p:nvSpPr>
          <p:cNvPr id="12" name="TextBox 11">
            <a:extLst>
              <a:ext uri="{FF2B5EF4-FFF2-40B4-BE49-F238E27FC236}">
                <a16:creationId xmlns:a16="http://schemas.microsoft.com/office/drawing/2014/main" xmlns="" id="{FEE4B2EC-BCBC-4E2B-84D8-E9CE962948C6}"/>
              </a:ext>
            </a:extLst>
          </p:cNvPr>
          <p:cNvSpPr txBox="1"/>
          <p:nvPr/>
        </p:nvSpPr>
        <p:spPr>
          <a:xfrm>
            <a:off x="3903100" y="5590060"/>
            <a:ext cx="21167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xmlns="" val="407503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B4322C-290B-5B42-B337-FAA9A5510A8E}"/>
              </a:ext>
            </a:extLst>
          </p:cNvPr>
          <p:cNvSpPr>
            <a:spLocks noGrp="1"/>
          </p:cNvSpPr>
          <p:nvPr>
            <p:ph sz="quarter" idx="10"/>
          </p:nvPr>
        </p:nvSpPr>
        <p:spPr/>
        <p:txBody>
          <a:bodyPr/>
          <a:lstStyle/>
          <a:p>
            <a:r>
              <a:rPr lang="en-US" dirty="0">
                <a:solidFill>
                  <a:srgbClr val="0000FF"/>
                </a:solidFill>
              </a:rPr>
              <a:t>Stacks</a:t>
            </a:r>
          </a:p>
        </p:txBody>
      </p:sp>
      <p:sp>
        <p:nvSpPr>
          <p:cNvPr id="5" name="Slide Number Placeholder 4">
            <a:extLst>
              <a:ext uri="{FF2B5EF4-FFF2-40B4-BE49-F238E27FC236}">
                <a16:creationId xmlns:a16="http://schemas.microsoft.com/office/drawing/2014/main" xmlns="" id="{652958D5-476D-784C-AD2C-6CEA40DA89DA}"/>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xmlns="" id="{B3DC9840-E3F5-524D-8A30-AFD4F810C21A}"/>
              </a:ext>
            </a:extLst>
          </p:cNvPr>
          <p:cNvSpPr txBox="1">
            <a:spLocks noChangeArrowheads="1"/>
          </p:cNvSpPr>
          <p:nvPr/>
        </p:nvSpPr>
        <p:spPr>
          <a:xfrm>
            <a:off x="228600" y="1544632"/>
            <a:ext cx="8686800" cy="485616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stack</a:t>
            </a:r>
            <a:r>
              <a:rPr lang="en-US" sz="2800" dirty="0">
                <a:latin typeface="Times New Roman" panose="02020603050405020304" pitchFamily="18" charset="0"/>
                <a:cs typeface="Times New Roman" panose="02020603050405020304" pitchFamily="18" charset="0"/>
              </a:rPr>
              <a:t> is a container of objects that are inserted and removed according to the last-in-first-out (</a:t>
            </a:r>
            <a:r>
              <a:rPr lang="en-US" sz="2800" b="1" dirty="0">
                <a:latin typeface="Times New Roman" panose="02020603050405020304" pitchFamily="18" charset="0"/>
                <a:cs typeface="Times New Roman" panose="02020603050405020304" pitchFamily="18" charset="0"/>
              </a:rPr>
              <a:t>LIFO</a:t>
            </a:r>
            <a:r>
              <a:rPr lang="en-US" sz="2800" dirty="0">
                <a:latin typeface="Times New Roman" panose="02020603050405020304" pitchFamily="18" charset="0"/>
                <a:cs typeface="Times New Roman" panose="02020603050405020304" pitchFamily="18" charset="0"/>
              </a:rPr>
              <a:t>) principle.</a:t>
            </a:r>
          </a:p>
          <a:p>
            <a:pPr>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Objects can be inserted at any time, but only the last (the most-recently inserted) object can be removed.</a:t>
            </a:r>
          </a:p>
          <a:p>
            <a:pPr>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Inserting an item is known as “</a:t>
            </a:r>
            <a:r>
              <a:rPr lang="en-US" sz="2800" b="1" dirty="0">
                <a:latin typeface="Times New Roman" panose="02020603050405020304" pitchFamily="18" charset="0"/>
                <a:cs typeface="Times New Roman" panose="02020603050405020304" pitchFamily="18" charset="0"/>
              </a:rPr>
              <a:t>pushing</a:t>
            </a:r>
            <a:r>
              <a:rPr lang="en-US" sz="2800" dirty="0">
                <a:latin typeface="Times New Roman" panose="02020603050405020304" pitchFamily="18" charset="0"/>
                <a:cs typeface="Times New Roman" panose="02020603050405020304" pitchFamily="18" charset="0"/>
              </a:rPr>
              <a:t>” onto the stack. “</a:t>
            </a:r>
            <a:r>
              <a:rPr lang="en-US" sz="2800" b="1" dirty="0">
                <a:latin typeface="Times New Roman" panose="02020603050405020304" pitchFamily="18" charset="0"/>
                <a:cs typeface="Times New Roman" panose="02020603050405020304" pitchFamily="18" charset="0"/>
              </a:rPr>
              <a:t>Popping</a:t>
            </a:r>
            <a:r>
              <a:rPr lang="en-US" sz="2800" dirty="0">
                <a:latin typeface="Times New Roman" panose="02020603050405020304" pitchFamily="18" charset="0"/>
                <a:cs typeface="Times New Roman" panose="02020603050405020304" pitchFamily="18" charset="0"/>
              </a:rPr>
              <a:t>” off the stack is synonymous with removing an item.</a:t>
            </a:r>
          </a:p>
          <a:p>
            <a:pPr>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Pushing and popping happens only in one end called the top.</a:t>
            </a:r>
          </a:p>
        </p:txBody>
      </p:sp>
    </p:spTree>
    <p:extLst>
      <p:ext uri="{BB962C8B-B14F-4D97-AF65-F5344CB8AC3E}">
        <p14:creationId xmlns:p14="http://schemas.microsoft.com/office/powerpoint/2010/main" xmlns="" val="2864629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9040</TotalTime>
  <Words>2531</Words>
  <Application>Microsoft Office PowerPoint</Application>
  <PresentationFormat>On-screen Show (4:3)</PresentationFormat>
  <Paragraphs>637</Paragraphs>
  <Slides>52</Slides>
  <Notes>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Photo Editor Photo</vt:lpstr>
      <vt:lpstr>Data Structures and Algorithms Design DSECLZG519</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Amortized Analysis-Dynamic table</vt:lpstr>
      <vt:lpstr>Amortized Analysis-Dynamic table</vt:lpstr>
      <vt:lpstr>Amortized Analysis-Dynamic table</vt:lpstr>
      <vt:lpstr>Amortized Analysis-Dynamic table</vt:lpstr>
      <vt:lpstr>Amortized Analysis</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276</cp:revision>
  <cp:lastPrinted>2020-11-21T10:18:10Z</cp:lastPrinted>
  <dcterms:created xsi:type="dcterms:W3CDTF">2011-09-14T09:42:05Z</dcterms:created>
  <dcterms:modified xsi:type="dcterms:W3CDTF">2021-05-23T08:28:44Z</dcterms:modified>
</cp:coreProperties>
</file>