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png" ContentType="image/png"/>
  <Override PartName="/ppt/media/image4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7.png" ContentType="image/png"/>
  <Override PartName="/ppt/media/image5.wmf" ContentType="image/x-wmf"/>
  <Override PartName="/ppt/media/image9.wmf" ContentType="image/x-wmf"/>
  <Override PartName="/ppt/media/image18.jpeg" ContentType="image/jpeg"/>
  <Override PartName="/ppt/media/image17.jpeg" ContentType="image/jpeg"/>
  <Override PartName="/ppt/media/image12.jpeg" ContentType="image/jpe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0.png" ContentType="image/png"/>
  <Override PartName="/ppt/media/image19.png" ContentType="image/png"/>
  <Override PartName="/ppt/media/image1.jpeg" ContentType="image/jpeg"/>
  <Override PartName="/ppt/media/image13.png" ContentType="image/png"/>
  <Override PartName="/ppt/media/image14.png" ContentType="image/png"/>
  <Override PartName="/ppt/media/image22.wmf" ContentType="image/x-wmf"/>
  <Override PartName="/ppt/media/image21.wmf" ContentType="image/x-wmf"/>
  <Override PartName="/ppt/media/image10.wmf" ContentType="image/x-wmf"/>
  <Override PartName="/ppt/media/image11.wmf" ContentType="image/x-wmf"/>
  <Override PartName="/ppt/media/image15.wmf" ContentType="image/x-wmf"/>
  <Override PartName="/ppt/media/image16.wmf" ContentType="image/x-wmf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36.xml.rels" ContentType="application/vnd.openxmlformats-package.relationships+xml"/>
  <Override PartName="/ppt/slides/_rels/slide5.xml.rels" ContentType="application/vnd.openxmlformats-package.relationships+xml"/>
  <Override PartName="/ppt/slides/_rels/slide3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000" cy="84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963960"/>
            <a:ext cx="822888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000" cy="84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963960"/>
            <a:ext cx="401544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3880" y="3963960"/>
            <a:ext cx="401544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000" cy="84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963960"/>
            <a:ext cx="264960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963960"/>
            <a:ext cx="264960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963960"/>
            <a:ext cx="264960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000" cy="84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000" cy="84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000" cy="84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000" cy="84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395640" y="274680"/>
            <a:ext cx="6120000" cy="3938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000" cy="84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963960"/>
            <a:ext cx="401544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000" cy="84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000" cy="84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880" y="3963960"/>
            <a:ext cx="401544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000" cy="84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963960"/>
            <a:ext cx="822888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000" cy="84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3963960"/>
            <a:ext cx="822888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000" cy="84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3963960"/>
            <a:ext cx="401544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73880" y="3963960"/>
            <a:ext cx="401544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000" cy="84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3963960"/>
            <a:ext cx="264960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239640" y="3963960"/>
            <a:ext cx="264960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022080" y="3963960"/>
            <a:ext cx="264960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000" cy="84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000" cy="84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000" cy="84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000" cy="84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000" cy="84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395640" y="274680"/>
            <a:ext cx="6120000" cy="3938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000" cy="84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963960"/>
            <a:ext cx="401544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000" cy="84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673880" y="3963960"/>
            <a:ext cx="401544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000" cy="84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57200" y="3963960"/>
            <a:ext cx="822888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000" cy="84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57200" y="3963960"/>
            <a:ext cx="822888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000" cy="84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3963960"/>
            <a:ext cx="401544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673880" y="3963960"/>
            <a:ext cx="401544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000" cy="84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457200" y="3963960"/>
            <a:ext cx="264960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3239640" y="3963960"/>
            <a:ext cx="264960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 type="body"/>
          </p:nvPr>
        </p:nvSpPr>
        <p:spPr>
          <a:xfrm>
            <a:off x="6022080" y="3963960"/>
            <a:ext cx="264960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000" cy="84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000" cy="84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95640" y="274680"/>
            <a:ext cx="6120000" cy="3938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000" cy="84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963960"/>
            <a:ext cx="401544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000" cy="84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3880" y="3963960"/>
            <a:ext cx="401544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000" cy="84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963960"/>
            <a:ext cx="822888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352680"/>
            <a:ext cx="8686080" cy="2742480"/>
          </a:xfrm>
          <a:prstGeom prst="rect">
            <a:avLst/>
          </a:prstGeom>
          <a:solidFill>
            <a:srgbClr val="10114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2895480" y="6095880"/>
            <a:ext cx="2894760" cy="7560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6095880"/>
            <a:ext cx="2894760" cy="7560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5791320" y="6095880"/>
            <a:ext cx="2894760" cy="756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" name="Picture 12" descr=""/>
          <p:cNvPicPr/>
          <p:nvPr/>
        </p:nvPicPr>
        <p:blipFill>
          <a:blip r:embed="rId3"/>
          <a:srcRect l="0" t="0" r="0" b="28589"/>
          <a:stretch/>
        </p:blipFill>
        <p:spPr>
          <a:xfrm>
            <a:off x="76320" y="3352680"/>
            <a:ext cx="2056680" cy="1979280"/>
          </a:xfrm>
          <a:prstGeom prst="rect">
            <a:avLst/>
          </a:prstGeom>
          <a:ln>
            <a:noFill/>
          </a:ln>
        </p:spPr>
      </p:pic>
      <p:sp>
        <p:nvSpPr>
          <p:cNvPr id="5" name="CustomShape 5"/>
          <p:cNvSpPr/>
          <p:nvPr/>
        </p:nvSpPr>
        <p:spPr>
          <a:xfrm>
            <a:off x="-76320" y="5257800"/>
            <a:ext cx="2208960" cy="5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900" spc="-145" strike="noStrike">
                <a:solidFill>
                  <a:srgbClr val="ffffff"/>
                </a:solidFill>
                <a:latin typeface="Arial"/>
                <a:ea typeface="DejaVu Sans"/>
              </a:rPr>
              <a:t>BITS</a:t>
            </a:r>
            <a:r>
              <a:rPr b="0" lang="en-US" sz="2900" spc="-145" strike="noStrike">
                <a:solidFill>
                  <a:srgbClr val="ffffff"/>
                </a:solidFill>
                <a:latin typeface="Arial"/>
                <a:ea typeface="DejaVu Sans"/>
              </a:rPr>
              <a:t> Pilani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6" name="CustomShape 6"/>
          <p:cNvSpPr/>
          <p:nvPr/>
        </p:nvSpPr>
        <p:spPr>
          <a:xfrm>
            <a:off x="152280" y="5666760"/>
            <a:ext cx="19044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Pilani Campus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3276720" y="6596280"/>
            <a:ext cx="586656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100" spc="-1" strike="noStrike">
                <a:solidFill>
                  <a:srgbClr val="101141"/>
                </a:solidFill>
                <a:latin typeface="Arial"/>
                <a:ea typeface="DejaVu Sans"/>
              </a:rPr>
              <a:t>BITS </a:t>
            </a:r>
            <a:r>
              <a:rPr b="0" lang="en-US" sz="1100" spc="-1" strike="noStrike">
                <a:solidFill>
                  <a:srgbClr val="101141"/>
                </a:solidFill>
                <a:latin typeface="Arial"/>
                <a:ea typeface="DejaVu Sans"/>
              </a:rPr>
              <a:t>Pilani, Pilani Campus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46" name="Picture 7" descr=""/>
          <p:cNvPicPr/>
          <p:nvPr/>
        </p:nvPicPr>
        <p:blipFill>
          <a:blip r:embed="rId2"/>
          <a:srcRect l="1916" t="0" r="0" b="5315"/>
          <a:stretch/>
        </p:blipFill>
        <p:spPr>
          <a:xfrm>
            <a:off x="6629400" y="0"/>
            <a:ext cx="2192400" cy="69192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4495680" y="6553080"/>
            <a:ext cx="2327760" cy="4500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CustomShape 3"/>
          <p:cNvSpPr/>
          <p:nvPr/>
        </p:nvSpPr>
        <p:spPr>
          <a:xfrm>
            <a:off x="2133720" y="6553080"/>
            <a:ext cx="2361600" cy="4500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815520" y="6553080"/>
            <a:ext cx="2327760" cy="45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CustomShape 5"/>
          <p:cNvSpPr/>
          <p:nvPr/>
        </p:nvSpPr>
        <p:spPr>
          <a:xfrm>
            <a:off x="2362320" y="1295280"/>
            <a:ext cx="2327760" cy="4500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1" name="CustomShape 6"/>
          <p:cNvSpPr/>
          <p:nvPr/>
        </p:nvSpPr>
        <p:spPr>
          <a:xfrm>
            <a:off x="0" y="1295280"/>
            <a:ext cx="2361600" cy="4500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2" name="CustomShape 7"/>
          <p:cNvSpPr/>
          <p:nvPr/>
        </p:nvSpPr>
        <p:spPr>
          <a:xfrm>
            <a:off x="4681800" y="1295280"/>
            <a:ext cx="2327760" cy="45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3" name="PlaceHolder 8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000" cy="849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9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276720" y="6596280"/>
            <a:ext cx="586656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100" spc="-1" strike="noStrike">
                <a:solidFill>
                  <a:srgbClr val="101141"/>
                </a:solidFill>
                <a:latin typeface="Arial"/>
                <a:ea typeface="DejaVu Sans"/>
              </a:rPr>
              <a:t>BITS </a:t>
            </a:r>
            <a:r>
              <a:rPr b="0" lang="en-US" sz="1100" spc="-1" strike="noStrike">
                <a:solidFill>
                  <a:srgbClr val="101141"/>
                </a:solidFill>
                <a:latin typeface="Arial"/>
                <a:ea typeface="DejaVu Sans"/>
              </a:rPr>
              <a:t>Pilani, Pilani Campus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92" name="Picture 7" descr=""/>
          <p:cNvPicPr/>
          <p:nvPr/>
        </p:nvPicPr>
        <p:blipFill>
          <a:blip r:embed="rId2"/>
          <a:srcRect l="1916" t="0" r="0" b="5315"/>
          <a:stretch/>
        </p:blipFill>
        <p:spPr>
          <a:xfrm>
            <a:off x="6629400" y="0"/>
            <a:ext cx="2192400" cy="69192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4495680" y="6553080"/>
            <a:ext cx="2327760" cy="4500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4" name="CustomShape 3"/>
          <p:cNvSpPr/>
          <p:nvPr/>
        </p:nvSpPr>
        <p:spPr>
          <a:xfrm>
            <a:off x="2133720" y="6553080"/>
            <a:ext cx="2361600" cy="4500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5" name="CustomShape 4"/>
          <p:cNvSpPr/>
          <p:nvPr/>
        </p:nvSpPr>
        <p:spPr>
          <a:xfrm>
            <a:off x="6815520" y="6553080"/>
            <a:ext cx="2327760" cy="45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" name="CustomShape 5"/>
          <p:cNvSpPr/>
          <p:nvPr/>
        </p:nvSpPr>
        <p:spPr>
          <a:xfrm>
            <a:off x="2362320" y="1295280"/>
            <a:ext cx="2327760" cy="4500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7" name="CustomShape 6"/>
          <p:cNvSpPr/>
          <p:nvPr/>
        </p:nvSpPr>
        <p:spPr>
          <a:xfrm>
            <a:off x="0" y="1295280"/>
            <a:ext cx="2361600" cy="4500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8" name="CustomShape 7"/>
          <p:cNvSpPr/>
          <p:nvPr/>
        </p:nvSpPr>
        <p:spPr>
          <a:xfrm>
            <a:off x="4681800" y="1295280"/>
            <a:ext cx="2327760" cy="45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9" name="PlaceHolder 8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9"/>
          <p:cNvSpPr>
            <a:spLocks noGrp="1"/>
          </p:cNvSpPr>
          <p:nvPr>
            <p:ph type="body"/>
          </p:nvPr>
        </p:nvSpPr>
        <p:spPr>
          <a:xfrm>
            <a:off x="411120" y="1143000"/>
            <a:ext cx="4082760" cy="51811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10"/>
          <p:cNvSpPr>
            <a:spLocks noGrp="1"/>
          </p:cNvSpPr>
          <p:nvPr>
            <p:ph type="body"/>
          </p:nvPr>
        </p:nvSpPr>
        <p:spPr>
          <a:xfrm>
            <a:off x="4646520" y="1143000"/>
            <a:ext cx="4082760" cy="25142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11"/>
          <p:cNvSpPr>
            <a:spLocks noGrp="1"/>
          </p:cNvSpPr>
          <p:nvPr>
            <p:ph type="body"/>
          </p:nvPr>
        </p:nvSpPr>
        <p:spPr>
          <a:xfrm>
            <a:off x="4646520" y="3809880"/>
            <a:ext cx="4082760" cy="25142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wmf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wmf"/><Relationship Id="rId3" Type="http://schemas.openxmlformats.org/officeDocument/2006/relationships/image" Target="../media/image22.wmf"/><Relationship Id="rId4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32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Relationship Id="rId3" Type="http://schemas.openxmlformats.org/officeDocument/2006/relationships/image" Target="../media/image11.wmf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926720" y="3505320"/>
            <a:ext cx="669600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"/>
          <p:cNvSpPr/>
          <p:nvPr/>
        </p:nvSpPr>
        <p:spPr>
          <a:xfrm>
            <a:off x="1949040" y="3891960"/>
            <a:ext cx="40705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49" strike="noStrike">
                <a:solidFill>
                  <a:srgbClr val="eeece1"/>
                </a:solidFill>
                <a:latin typeface="Arial"/>
                <a:ea typeface="DejaVu Sans"/>
              </a:rPr>
              <a:t>Outlier analysis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5029200" y="4802040"/>
            <a:ext cx="289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Vijayalakshmi Anand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72680" y="209520"/>
            <a:ext cx="7886520" cy="59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Vi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su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al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pr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Content Placeholder 3" descr=""/>
          <p:cNvPicPr/>
          <p:nvPr/>
        </p:nvPicPr>
        <p:blipFill>
          <a:blip r:embed="rId1"/>
          <a:stretch/>
        </p:blipFill>
        <p:spPr>
          <a:xfrm>
            <a:off x="670320" y="2035440"/>
            <a:ext cx="1612440" cy="3593880"/>
          </a:xfrm>
          <a:prstGeom prst="rect">
            <a:avLst/>
          </a:prstGeom>
          <a:ln>
            <a:noFill/>
          </a:ln>
        </p:spPr>
      </p:pic>
      <p:sp>
        <p:nvSpPr>
          <p:cNvPr id="173" name="CustomShape 2"/>
          <p:cNvSpPr/>
          <p:nvPr/>
        </p:nvSpPr>
        <p:spPr>
          <a:xfrm>
            <a:off x="2939760" y="1016280"/>
            <a:ext cx="6030360" cy="58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Tahoma"/>
              </a:rPr>
              <a:t>A straightforward method for statistical outlier detection can also be used in visualization, e.g.,  the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Tahoma"/>
              </a:rPr>
              <a:t>boxplot method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Tahoma"/>
              </a:rPr>
              <a:t> plots the univariate input data using a five-number summary 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Tahoma"/>
              </a:rPr>
              <a:t>the smallest nonoutlier value (Min), 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Tahoma"/>
              </a:rPr>
              <a:t>the lower quartile (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Tahoma"/>
              </a:rPr>
              <a:t>Q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Tahoma"/>
              </a:rPr>
              <a:t>1), 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Tahoma"/>
              </a:rPr>
              <a:t>the median (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Tahoma"/>
              </a:rPr>
              <a:t>Q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Tahoma"/>
              </a:rPr>
              <a:t>2), 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Tahoma"/>
              </a:rPr>
              <a:t>the upper quartile (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Tahoma"/>
              </a:rPr>
              <a:t>Q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Tahoma"/>
              </a:rPr>
              <a:t>3), and 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Tahoma"/>
              </a:rPr>
              <a:t>the largest nonoutlier value (Max).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Tahoma"/>
              </a:rPr>
              <a:t>The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Tahoma"/>
              </a:rPr>
              <a:t>interquantile range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Tahoma"/>
              </a:rPr>
              <a:t> (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Tahoma"/>
              </a:rPr>
              <a:t>IQR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Tahoma"/>
              </a:rPr>
              <a:t>) is defined as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Tahoma"/>
              </a:rPr>
              <a:t>Q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Tahoma"/>
              </a:rPr>
              <a:t>3 −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Tahoma"/>
              </a:rPr>
              <a:t>Q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Tahoma"/>
              </a:rPr>
              <a:t>1. Any object that is more than 1.5 ×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Tahoma"/>
              </a:rPr>
              <a:t>IQR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Tahoma"/>
              </a:rPr>
              <a:t> smaller than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Tahoma"/>
              </a:rPr>
              <a:t>Q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Tahoma"/>
              </a:rPr>
              <a:t>1 or 1.5 ×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Tahoma"/>
              </a:rPr>
              <a:t>IQR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Tahoma"/>
              </a:rPr>
              <a:t> larger than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Tahoma"/>
              </a:rPr>
              <a:t>Q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Tahoma"/>
              </a:rPr>
              <a:t>3 is treated as an outlier because the region between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Tahoma"/>
              </a:rPr>
              <a:t>Q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Tahoma"/>
              </a:rPr>
              <a:t>1 − 1.5 ×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Tahoma"/>
              </a:rPr>
              <a:t>IQR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Tahoma"/>
              </a:rPr>
              <a:t> and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Tahoma"/>
              </a:rPr>
              <a:t>Q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Tahoma"/>
              </a:rPr>
              <a:t>3 + 1.5 ×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Tahoma"/>
              </a:rPr>
              <a:t>IQR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Tahoma"/>
              </a:rPr>
              <a:t> contains 99.3% of the objects. The rationale is similar to using 3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Tahoma"/>
              </a:rPr>
              <a:t>σ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Tahoma"/>
              </a:rPr>
              <a:t> as the threshold for normal distribution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8" descr=""/>
          <p:cNvPicPr/>
          <p:nvPr/>
        </p:nvPicPr>
        <p:blipFill>
          <a:blip r:embed="rId1"/>
          <a:stretch/>
        </p:blipFill>
        <p:spPr>
          <a:xfrm>
            <a:off x="6195240" y="5639400"/>
            <a:ext cx="2057040" cy="688680"/>
          </a:xfrm>
          <a:prstGeom prst="rect">
            <a:avLst/>
          </a:prstGeom>
          <a:ln>
            <a:noFill/>
          </a:ln>
        </p:spPr>
      </p:pic>
      <p:sp>
        <p:nvSpPr>
          <p:cNvPr id="175" name="TextShape 1"/>
          <p:cNvSpPr txBox="1"/>
          <p:nvPr/>
        </p:nvSpPr>
        <p:spPr>
          <a:xfrm>
            <a:off x="439920" y="182520"/>
            <a:ext cx="7886520" cy="85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c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: 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ti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n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f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lt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624240" y="1145880"/>
            <a:ext cx="8155800" cy="51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3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Multivariate data: A data set involving two or more attributes or variables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Transform the multivariate outlier detection task into a univariate outlier detection problem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Method 1. Compute Mahalanobis distance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Mahalanobis distance is a measure of the distance between a point P and a distribution D.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This distance is zero if P is at the mean of D, and grows as P moves away from the mean: along each principal component axis, it measures the number of standard deviations from P to the mean of 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Method 2. Use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χ</a:t>
            </a:r>
            <a:r>
              <a:rPr b="0" lang="en-US" sz="1800" spc="-1" strike="noStrike" baseline="30000">
                <a:solidFill>
                  <a:srgbClr val="000000"/>
                </a:solidFill>
                <a:latin typeface="Arial"/>
              </a:rPr>
              <a:t>2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–statistic: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where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is the mean of the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-dimension among all objects, and n is the dimensionality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If χ</a:t>
            </a:r>
            <a:r>
              <a:rPr b="0" lang="en-US" sz="1800" spc="-1" strike="noStrike" baseline="30000">
                <a:solidFill>
                  <a:srgbClr val="000000"/>
                </a:solidFill>
                <a:latin typeface="Arial"/>
              </a:rPr>
              <a:t>2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–statistic is large, then object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is an outlier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7238880" y="6248520"/>
            <a:ext cx="190476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A3BED48-AB82-4DC2-A99E-B6A83484FE7F}" type="slidenum">
              <a:rPr b="1" lang="en-US" sz="1050" spc="-1" strike="noStrike">
                <a:solidFill>
                  <a:srgbClr val="808080"/>
                </a:solidFill>
                <a:latin typeface="Calibri"/>
                <a:ea typeface="DejaVu Sans"/>
              </a:rPr>
              <a:t>1</a:t>
            </a:fld>
            <a:endParaRPr b="0" lang="en-US" sz="1050" spc="-1" strike="noStrike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304920" y="4267080"/>
            <a:ext cx="8686440" cy="198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704880" y="190440"/>
            <a:ext cx="7886520" cy="685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Parametric Methods: 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Using Mixture of Parametric Distributions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304920" y="1200960"/>
            <a:ext cx="6400440" cy="199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1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Assuming data generated by a normal distribution could be sometimes overly simplified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7238880" y="6477120"/>
            <a:ext cx="190476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4DEA2B4-881B-44E4-93F1-7EC36E77CEB5}" type="slidenum"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304920" y="4267080"/>
            <a:ext cx="8686440" cy="198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3" name="Picture 7" descr=""/>
          <p:cNvPicPr/>
          <p:nvPr/>
        </p:nvPicPr>
        <p:blipFill>
          <a:blip r:embed="rId1"/>
          <a:stretch/>
        </p:blipFill>
        <p:spPr>
          <a:xfrm>
            <a:off x="6477120" y="1383480"/>
            <a:ext cx="2437920" cy="2141280"/>
          </a:xfrm>
          <a:prstGeom prst="rect">
            <a:avLst/>
          </a:prstGeom>
          <a:ln>
            <a:noFill/>
          </a:ln>
        </p:spPr>
      </p:pic>
      <p:sp>
        <p:nvSpPr>
          <p:cNvPr id="184" name="CustomShape 5"/>
          <p:cNvSpPr/>
          <p:nvPr/>
        </p:nvSpPr>
        <p:spPr>
          <a:xfrm>
            <a:off x="228600" y="3429000"/>
            <a:ext cx="8686440" cy="28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SzPct val="110000"/>
              <a:buFont typeface="Arial"/>
              <a:buChar char="•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DejaVu Sans"/>
              </a:rPr>
              <a:t>To overcome this problem, assume the normal data is generated by two normal distributions.  For any object o in the data set, the probability that o is generated by the mixture of the two distributions is given by 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b="0" lang="en-US" sz="19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110000"/>
              <a:buFont typeface="Arial"/>
              <a:buChar char="•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DejaVu Sans"/>
              </a:rPr>
              <a:t>where f</a:t>
            </a:r>
            <a:r>
              <a:rPr b="0" lang="en-US" sz="19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θ1</a:t>
            </a: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DejaVu Sans"/>
              </a:rPr>
              <a:t> and f</a:t>
            </a:r>
            <a:r>
              <a:rPr b="0" lang="en-US" sz="19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θ2</a:t>
            </a: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DejaVu Sans"/>
              </a:rPr>
              <a:t> are the probability density functions of θ</a:t>
            </a:r>
            <a:r>
              <a:rPr b="0" lang="en-US" sz="19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DejaVu Sans"/>
              </a:rPr>
              <a:t> and θ</a:t>
            </a:r>
            <a:r>
              <a:rPr b="0" lang="en-US" sz="19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9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SzPct val="110000"/>
              <a:buFont typeface="Arial"/>
              <a:buChar char="•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DejaVu Sans"/>
              </a:rPr>
              <a:t>Then use EM algorithm to learn the parameters </a:t>
            </a: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DejaVu Sans"/>
              </a:rPr>
              <a:t>μ</a:t>
            </a:r>
            <a:r>
              <a:rPr b="0" lang="en-US" sz="19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DejaVu Sans"/>
              </a:rPr>
              <a:t>σ</a:t>
            </a:r>
            <a:r>
              <a:rPr b="0" lang="en-US" sz="19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DejaVu Sans"/>
              </a:rPr>
              <a:t>μ</a:t>
            </a:r>
            <a:r>
              <a:rPr b="0" lang="en-US" sz="19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DejaVu Sans"/>
              </a:rPr>
              <a:t>σ</a:t>
            </a:r>
            <a:r>
              <a:rPr b="0" lang="en-US" sz="19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DejaVu Sans"/>
              </a:rPr>
              <a:t> from data</a:t>
            </a:r>
            <a:endParaRPr b="0" lang="en-US" sz="19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SzPct val="110000"/>
              <a:buFont typeface="Arial"/>
              <a:buChar char="•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DejaVu Sans"/>
              </a:rPr>
              <a:t>An object o is an outlier if it does not belong to any cluster</a:t>
            </a:r>
            <a:endParaRPr b="0" lang="en-US" sz="1900" spc="-1" strike="noStrike">
              <a:latin typeface="Arial"/>
            </a:endParaRPr>
          </a:p>
        </p:txBody>
      </p:sp>
      <p:pic>
        <p:nvPicPr>
          <p:cNvPr id="185" name="Picture 9" descr=""/>
          <p:cNvPicPr/>
          <p:nvPr/>
        </p:nvPicPr>
        <p:blipFill>
          <a:blip r:embed="rId2"/>
          <a:stretch/>
        </p:blipFill>
        <p:spPr>
          <a:xfrm>
            <a:off x="2590920" y="4419720"/>
            <a:ext cx="4343040" cy="41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901440" y="223920"/>
            <a:ext cx="7886520" cy="45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Detecting outliers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628560" y="1266840"/>
            <a:ext cx="7886520" cy="4909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There are two basic types of procedures for detecting outliers: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Block procedures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Consecutive (or sequential) procedures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9" descr=""/>
          <p:cNvPicPr/>
          <p:nvPr/>
        </p:nvPicPr>
        <p:blipFill>
          <a:blip r:embed="rId1"/>
          <a:stretch/>
        </p:blipFill>
        <p:spPr>
          <a:xfrm>
            <a:off x="1905120" y="2148840"/>
            <a:ext cx="3047760" cy="1980720"/>
          </a:xfrm>
          <a:prstGeom prst="rect">
            <a:avLst/>
          </a:prstGeom>
          <a:ln>
            <a:noFill/>
          </a:ln>
        </p:spPr>
      </p:pic>
      <p:sp>
        <p:nvSpPr>
          <p:cNvPr id="189" name="TextShape 1"/>
          <p:cNvSpPr txBox="1"/>
          <p:nvPr/>
        </p:nvSpPr>
        <p:spPr>
          <a:xfrm>
            <a:off x="704880" y="236520"/>
            <a:ext cx="7886520" cy="45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Non-Parametric Methods: Detection Using Histogram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152280" y="1211760"/>
            <a:ext cx="5943240" cy="458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model of normal data is learned from the input data without any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a priori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structure.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Outlier detection using histogram: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7238880" y="6248520"/>
            <a:ext cx="190476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0D3A104-9B71-4D8F-B8BC-520328AC484E}" type="slidenum">
              <a:rPr b="0" lang="en-US" sz="1000" spc="-1" strike="noStrike">
                <a:solidFill>
                  <a:srgbClr val="808080"/>
                </a:solidFill>
                <a:latin typeface="Calibri"/>
                <a:ea typeface="DejaVu Sans"/>
              </a:rPr>
              <a:t>1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304920" y="4267080"/>
            <a:ext cx="8686440" cy="198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5"/>
          <p:cNvSpPr/>
          <p:nvPr/>
        </p:nvSpPr>
        <p:spPr>
          <a:xfrm>
            <a:off x="304920" y="4129920"/>
            <a:ext cx="8457840" cy="24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20000"/>
              </a:lnSpc>
              <a:spcBef>
                <a:spcPts val="400"/>
              </a:spcBef>
              <a:buClr>
                <a:srgbClr val="000000"/>
              </a:buClr>
              <a:buSzPct val="10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Problem: Hard to choose an appropriate bin size for histogram</a:t>
            </a:r>
            <a:endParaRPr b="0" lang="en-US" sz="2000" spc="-1" strike="noStrike">
              <a:latin typeface="Arial"/>
            </a:endParaRPr>
          </a:p>
          <a:p>
            <a:pPr lvl="1" marL="800280" indent="-342720">
              <a:lnSpc>
                <a:spcPct val="120000"/>
              </a:lnSpc>
              <a:spcBef>
                <a:spcPts val="400"/>
              </a:spcBef>
              <a:buClr>
                <a:srgbClr val="000000"/>
              </a:buClr>
              <a:buSzPct val="10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Too small bin size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normal objects in empty/rare bins, false positive</a:t>
            </a:r>
            <a:endParaRPr b="0" lang="en-US" sz="2000" spc="-1" strike="noStrike">
              <a:latin typeface="Arial"/>
            </a:endParaRPr>
          </a:p>
          <a:p>
            <a:pPr lvl="1" marL="800280" indent="-342720">
              <a:lnSpc>
                <a:spcPct val="120000"/>
              </a:lnSpc>
              <a:spcBef>
                <a:spcPts val="400"/>
              </a:spcBef>
              <a:buClr>
                <a:srgbClr val="000000"/>
              </a:buClr>
              <a:buSzPct val="10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Too big bin size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outliers in some frequent bins, false negative 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804960" y="3229200"/>
            <a:ext cx="7886520" cy="352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Proximity Based Outliers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93240" y="6531480"/>
            <a:ext cx="2057040" cy="254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2C3DF39-4D94-41A8-A0F9-C04C6DB8D85C}" type="datetime">
              <a:rPr b="0" lang="en-US" sz="1800" spc="-1" strike="noStrike">
                <a:solidFill>
                  <a:srgbClr val="8b8b8b"/>
                </a:solidFill>
                <a:latin typeface="Arial"/>
                <a:ea typeface="DejaVu Sans"/>
              </a:rPr>
              <a:t>4/8/22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7032600" y="6583680"/>
            <a:ext cx="2057040" cy="22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7F888671-5014-49ED-9B59-1267B83CD170}" type="slidenum">
              <a:rPr b="0" lang="en-US" sz="1800" spc="-1" strike="noStrike">
                <a:solidFill>
                  <a:srgbClr val="8b8b8b"/>
                </a:solidFill>
                <a:latin typeface="Arial"/>
                <a:ea typeface="DejaVu Sans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726120" y="281160"/>
            <a:ext cx="7886520" cy="70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it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d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: 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d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.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it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d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r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ti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533520" y="1476360"/>
            <a:ext cx="7886520" cy="460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1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proximity-based approach: The proximity of an outlier deviates significantly from that of most of the others in the data set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Two types of proximity-based outlier detection methods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Distance-based outlier detection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An object o is an outlier if its neighborhood does not have enough other points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Density-based outlier detection: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 object o is an outlier if its density is relatively much lower than that of its neighbors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7238880" y="6477120"/>
            <a:ext cx="190476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54F6998-98F1-43E9-9DBE-B4EC3469E993}" type="slidenum"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857160" y="297000"/>
            <a:ext cx="7886520" cy="47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Distance-Based Outlier Detection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457200" y="1249200"/>
            <a:ext cx="7886520" cy="518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For each object o, examine the # of other objects in the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-neighborhood of o, where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is a user-specified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distance threshold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 object o is an outlier if most (taking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π as a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fraction threshold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) of the objects in D are far away from o, i.e., not in the r-neighborhood of 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7238880" y="6248520"/>
            <a:ext cx="190476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B6B42F6-C156-4C39-9B2A-383AF7B943D6}" type="slidenum">
              <a:rPr b="0" lang="en-US" sz="9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7238880" y="6477120"/>
            <a:ext cx="190476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77C0858-EB30-404E-96DE-B5BE081AB5B9}" type="slidenum"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869400" y="281160"/>
            <a:ext cx="7886520" cy="47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Distance-Based Outlier Detection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" name="Picture 2" descr=""/>
          <p:cNvPicPr/>
          <p:nvPr/>
        </p:nvPicPr>
        <p:blipFill>
          <a:blip r:embed="rId1"/>
          <a:stretch/>
        </p:blipFill>
        <p:spPr>
          <a:xfrm>
            <a:off x="187920" y="1426320"/>
            <a:ext cx="8193600" cy="475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61880" y="274680"/>
            <a:ext cx="8457840" cy="410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Distance-Based Outlier Detection: Improving Algorithm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628560" y="1295280"/>
            <a:ext cx="788652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Why efficiency is still a concern?  When the complete set of objects cannot be held into main memory, cost of I/O swapping will be high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The major cost: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685800">
              <a:lnSpc>
                <a:spcPct val="11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(1) each object tests against the whole data set, why not only its close neighbor? 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685800">
              <a:lnSpc>
                <a:spcPct val="11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(2) instead of checking objects one by one, why not group by group?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685800">
              <a:lnSpc>
                <a:spcPct val="11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Grid-based method (CELL):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Data space is partitioned into a multi-D grid. Only adjoining cells are checked for determining if object  is an outlier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7238880" y="6477120"/>
            <a:ext cx="190476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86290C2-F61B-4B7B-B781-137719C882A4}" type="slidenum"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95640" y="274680"/>
            <a:ext cx="6120000" cy="84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Outlier Analysis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1613160" y="6447240"/>
            <a:ext cx="64080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 Narrow"/>
                <a:ea typeface="DejaVu Sans"/>
              </a:rPr>
              <a:t>Source Courtesy: Some of the contents of this PPT are sourced from materials provided by publishers of prescribed books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145" name="Ink 36" descr=""/>
          <p:cNvPicPr/>
          <p:nvPr/>
        </p:nvPicPr>
        <p:blipFill>
          <a:blip r:embed="rId1"/>
          <a:stretch/>
        </p:blipFill>
        <p:spPr>
          <a:xfrm>
            <a:off x="7236720" y="2169360"/>
            <a:ext cx="23760" cy="2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395640" y="274680"/>
            <a:ext cx="6120000" cy="84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K nearest neighbour method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457200" y="142524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Consider the data matrix given below .Assume that outlier score of object is given by average of distances to the first k nearest neighbours .Determine the outlier for the given dataset with 2 nearest neighbour approach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11" name="Table 3"/>
          <p:cNvGraphicFramePr/>
          <p:nvPr/>
        </p:nvGraphicFramePr>
        <p:xfrm>
          <a:off x="685800" y="2590920"/>
          <a:ext cx="2742840" cy="167616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47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212" name="CustomShape 4"/>
          <p:cNvSpPr/>
          <p:nvPr/>
        </p:nvSpPr>
        <p:spPr>
          <a:xfrm>
            <a:off x="3657600" y="2590920"/>
            <a:ext cx="5257080" cy="42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K=2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OS(P)=dist(p,x1)+dist(p,x2)………+dist(p,xn)/k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OS(A)=1+4/2=5/2=2.5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OS(B)=1+2/2=1.5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OS(C)=2+3/2=2.5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OS(D)=3+4/2=3.5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OS(E)=4+4/2=4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Outlier is 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533520" y="1321920"/>
            <a:ext cx="7886520" cy="507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85840" indent="-28548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Distance-based outlier detection takes a global view of the data set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 detect distance-based outliers, we need two global parameters,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and π, which are applied to every outlier object.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Many real-world data sets demonstrate a more complex structure, where objects may be considered outliers with respect to their local neighborhoods, rather than with respect to the global data distribution.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825480" y="342720"/>
            <a:ext cx="7886520" cy="47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Distance-Based Outlier Detection: Limitations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5" name="Picture 3" descr=""/>
          <p:cNvPicPr/>
          <p:nvPr/>
        </p:nvPicPr>
        <p:blipFill>
          <a:blip r:embed="rId1"/>
          <a:stretch/>
        </p:blipFill>
        <p:spPr>
          <a:xfrm>
            <a:off x="7696080" y="1447920"/>
            <a:ext cx="888480" cy="22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Picture 7" descr=""/>
          <p:cNvPicPr/>
          <p:nvPr/>
        </p:nvPicPr>
        <p:blipFill>
          <a:blip r:embed="rId1"/>
          <a:stretch/>
        </p:blipFill>
        <p:spPr>
          <a:xfrm>
            <a:off x="1828800" y="4267080"/>
            <a:ext cx="3504960" cy="1533240"/>
          </a:xfrm>
          <a:prstGeom prst="rect">
            <a:avLst/>
          </a:prstGeom>
          <a:ln>
            <a:noFill/>
          </a:ln>
        </p:spPr>
      </p:pic>
      <p:sp>
        <p:nvSpPr>
          <p:cNvPr id="217" name="TextShape 1"/>
          <p:cNvSpPr txBox="1"/>
          <p:nvPr/>
        </p:nvSpPr>
        <p:spPr>
          <a:xfrm>
            <a:off x="1028880" y="186480"/>
            <a:ext cx="7886520" cy="47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Density-Based Outlier Detection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228600" y="3083400"/>
            <a:ext cx="8229240" cy="54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Local outliers: Outliers comparing to their local neighborhoods, instead of the global data distribution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7238880" y="6477120"/>
            <a:ext cx="190476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620B4CC-C45E-479A-A8E0-28299BF64934}" type="slidenum"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228600" y="1564560"/>
            <a:ext cx="8686440" cy="31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171360" indent="-171000">
              <a:lnSpc>
                <a:spcPct val="11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Intuition (density-based outlier detection): The density around an outlier object is significantly different from the density around its neighbors</a:t>
            </a:r>
            <a:endParaRPr b="0" lang="en-US" sz="2000" spc="-1" strike="noStrike">
              <a:latin typeface="Arial"/>
            </a:endParaRPr>
          </a:p>
          <a:p>
            <a:pPr marL="171360" indent="-171000">
              <a:lnSpc>
                <a:spcPct val="11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Method: Use the relative density of an object against its neighbors as the indicator of the degree of the object being outliers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954720" y="167400"/>
            <a:ext cx="7886520" cy="433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Local Reachability Density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304920" y="1371600"/>
            <a:ext cx="7886520" cy="513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Reachability distance from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o’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to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>
              <a:lnSpc>
                <a:spcPct val="11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where k is a user-specified parameter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that controls the smoothing effect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>
              <a:lnSpc>
                <a:spcPct val="11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>
              <a:lnSpc>
                <a:spcPct val="11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>
              <a:lnSpc>
                <a:spcPct val="11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>
              <a:lnSpc>
                <a:spcPct val="11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>
              <a:lnSpc>
                <a:spcPct val="11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Local reachability density of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7238880" y="7391520"/>
            <a:ext cx="190476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03F110A-BF55-4407-BD62-B5808CCD94AE}" type="slidenum"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24" name="Picture 8" descr=""/>
          <p:cNvPicPr/>
          <p:nvPr/>
        </p:nvPicPr>
        <p:blipFill>
          <a:blip r:embed="rId1"/>
          <a:stretch/>
        </p:blipFill>
        <p:spPr>
          <a:xfrm>
            <a:off x="679320" y="2737440"/>
            <a:ext cx="5028840" cy="350640"/>
          </a:xfrm>
          <a:prstGeom prst="rect">
            <a:avLst/>
          </a:prstGeom>
          <a:ln>
            <a:noFill/>
          </a:ln>
        </p:spPr>
      </p:pic>
      <p:pic>
        <p:nvPicPr>
          <p:cNvPr id="225" name="Picture 9" descr=""/>
          <p:cNvPicPr/>
          <p:nvPr/>
        </p:nvPicPr>
        <p:blipFill>
          <a:blip r:embed="rId2"/>
          <a:stretch/>
        </p:blipFill>
        <p:spPr>
          <a:xfrm>
            <a:off x="1143000" y="5334120"/>
            <a:ext cx="4625640" cy="609120"/>
          </a:xfrm>
          <a:prstGeom prst="rect">
            <a:avLst/>
          </a:prstGeom>
          <a:ln>
            <a:noFill/>
          </a:ln>
        </p:spPr>
      </p:pic>
      <p:pic>
        <p:nvPicPr>
          <p:cNvPr id="226" name="Picture 1" descr=""/>
          <p:cNvPicPr/>
          <p:nvPr/>
        </p:nvPicPr>
        <p:blipFill>
          <a:blip r:embed="rId3"/>
          <a:stretch/>
        </p:blipFill>
        <p:spPr>
          <a:xfrm>
            <a:off x="5992200" y="1898640"/>
            <a:ext cx="2211840" cy="202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952560" y="162360"/>
            <a:ext cx="7886520" cy="47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Local Outlier Factor: LOF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7238880" y="6477120"/>
            <a:ext cx="190476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964F586-A60F-4243-B55F-AD1FF3726698}" type="slidenum"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304920" y="1410120"/>
            <a:ext cx="8534160" cy="460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LOF (Local outlier factor) of an object o is the average of the ratio of local reachability of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and those of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’s k-nearest neighbors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lower the local reachability density of o, and the higher the local reachability density of the k-NN of o, the higher LOF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This captures a local outlier whose local density is relatively low comparing to the local densities of its k-NN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30" name="Picture 3" descr=""/>
          <p:cNvPicPr/>
          <p:nvPr/>
        </p:nvPicPr>
        <p:blipFill>
          <a:blip r:embed="rId1"/>
          <a:stretch/>
        </p:blipFill>
        <p:spPr>
          <a:xfrm>
            <a:off x="2312640" y="2413440"/>
            <a:ext cx="3028680" cy="70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395640" y="274680"/>
            <a:ext cx="6120000" cy="84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LocalOutlier Factor Calculation in 6 Steps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Distance Calculation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Local Reachability Density (LRD) Calculation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Kth-Nearest Neighbor Distance Calculation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K-Nearest Neighbor Calculation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Local Outlier Factor Calculation Analysis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395640" y="274680"/>
            <a:ext cx="6120000" cy="84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Example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308520" y="1523880"/>
            <a:ext cx="8228880" cy="5333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Consider the following 4 data points: a(0, 0), b(0, 1), c(1, 1), d(3, 0) Calculate the LOF for each point and show the top 1 outlier, set k = 2 and use Manhattan Distance.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Step 1: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calculate all the distances between each two data points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There are 4 data points: a(0, 0), b(0, 1), c(1, 1), d(3, 0) (Manhattan Distance here)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dist(a, b) = 1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dist(a, c) = 2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dist(a, d) = 3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dist(b, c) = 1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dist(b, d) = 3+1=4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dist(c, d) = 2+1=3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395640" y="274680"/>
            <a:ext cx="6120000" cy="84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Step 2: calculate all the dist2 (o) </a:t>
            </a:r>
            <a:br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dist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(o): distance between o and its k-th NN( k-th nearest neighbour)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dist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(a) = dist(a, c) = 2 (c is the 2nd nearest neighbor)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dist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(b) = dist(b, a) = 1 (a/c is the 2nd nearest neighbor)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dist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(c) = dist(c, a) = 2 (a is the 2nd nearest neighbor)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dist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(d) = dist(d, a) = 3 (a/c is the 2nd nearest neighbor)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395640" y="274680"/>
            <a:ext cx="6120000" cy="84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Step 3: calculate all the Nk (o) </a:t>
            </a:r>
            <a:br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548640" y="169272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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k-distance neighbourhood of o, 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(o) = {o’| o’ in D, dist(o, o’) ≤ dist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(o)}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N2 (a) = {b, c}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N2 (b) = {a, c}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N2 (c) = {b, a}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N2 (d) = {a, c}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395640" y="274680"/>
            <a:ext cx="6120000" cy="84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Step 4: calculate all the lrdk (o)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39564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lrdk (o): Local Reachability Density of o || Nk (o) || means the number of objects in Nk (o),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For example: || N2 (a) || = || {b, c} || = 2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1" name="Picture 3" descr=""/>
          <p:cNvPicPr/>
          <p:nvPr/>
        </p:nvPicPr>
        <p:blipFill>
          <a:blip r:embed="rId1"/>
          <a:stretch/>
        </p:blipFill>
        <p:spPr>
          <a:xfrm>
            <a:off x="370080" y="3191760"/>
            <a:ext cx="8048160" cy="1657080"/>
          </a:xfrm>
          <a:prstGeom prst="rect">
            <a:avLst/>
          </a:prstGeom>
          <a:ln>
            <a:noFill/>
          </a:ln>
        </p:spPr>
      </p:pic>
      <p:pic>
        <p:nvPicPr>
          <p:cNvPr id="242" name="Picture 4" descr=""/>
          <p:cNvPicPr/>
          <p:nvPr/>
        </p:nvPicPr>
        <p:blipFill>
          <a:blip r:embed="rId2"/>
          <a:stretch/>
        </p:blipFill>
        <p:spPr>
          <a:xfrm>
            <a:off x="577440" y="4937760"/>
            <a:ext cx="7286400" cy="151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749880" y="3075840"/>
            <a:ext cx="7886520" cy="352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Statistical Outliers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93240" y="6531480"/>
            <a:ext cx="2057040" cy="254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A3A7D0A2-38E5-42E0-B610-ACD81B630E69}" type="datetime">
              <a:rPr b="0" lang="en-US" sz="1800" spc="-1" strike="noStrike">
                <a:solidFill>
                  <a:srgbClr val="8b8b8b"/>
                </a:solidFill>
                <a:latin typeface="Arial"/>
                <a:ea typeface="DejaVu Sans"/>
              </a:rPr>
              <a:t>4/8/22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7032600" y="6583680"/>
            <a:ext cx="2057040" cy="22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9A802345-026A-4DFA-81CC-BD5FFE30C214}" type="slidenum">
              <a:rPr b="0" lang="en-US" sz="1800" spc="-1" strike="noStrike">
                <a:solidFill>
                  <a:srgbClr val="8b8b8b"/>
                </a:solidFill>
                <a:latin typeface="Arial"/>
                <a:ea typeface="DejaVu Sans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395640" y="274680"/>
            <a:ext cx="6120000" cy="84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Step 4: calculate all the lrdk (o) </a:t>
            </a:r>
            <a:br/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reachdist2 (b ← a) = max{dist2 (b), dist(b, a)} = max{1, 1} = 1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reachdist2 (c ← a) = max{dist2 (c), dist(c, a)} = max{2, 2} = 2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Thus, lrd2 (a) = || N2 (a) || </a:t>
            </a:r>
            <a:r>
              <a:rPr b="1" lang="en-US" sz="2800" spc="-1" strike="noStrike">
                <a:solidFill>
                  <a:srgbClr val="d99694"/>
                </a:solidFill>
                <a:latin typeface="Arial"/>
              </a:rPr>
              <a:t>/</a:t>
            </a:r>
            <a:r>
              <a:rPr b="1" lang="en-US" sz="2400" spc="-1" strike="noStrike">
                <a:solidFill>
                  <a:srgbClr val="00b05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b050"/>
                </a:solidFill>
                <a:latin typeface="Arial"/>
              </a:rPr>
              <a:t>reachdist2 (b←a)+reachdist2 (c←a)=2/(1+2) = 0.667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5" name="Picture 3" descr=""/>
          <p:cNvPicPr/>
          <p:nvPr/>
        </p:nvPicPr>
        <p:blipFill>
          <a:blip r:embed="rId1"/>
          <a:stretch/>
        </p:blipFill>
        <p:spPr>
          <a:xfrm>
            <a:off x="365760" y="1771920"/>
            <a:ext cx="7857720" cy="280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395640" y="274680"/>
            <a:ext cx="6120000" cy="84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395640" y="1447920"/>
            <a:ext cx="8290440" cy="4677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kNearestSet(a) = { b, c 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kNearestSetCount(a) = 2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LOF(a) = [LRD(b) + LRD(c)] * [reachDist(b &lt;- a) + reachDist(c &lt;- a)] / kNearestSetCount(a)*kNearestSetCount(a)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LOF(a) = [.5 + .667] * [1 + 2] / (2 * 2)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LOF(a) = 3.501 / 4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LOF(a) = .87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LOF(b) = [LRD(a) + LRD(c)] * [reachDist(a &lt;- b) + reachDist(c &lt;- b)] / kNearestSetCount(b)*kNearestSetCount(b)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LOF(b) = 1.33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LOF(c) = [LRD(b) + LRD(a)] * [reachDist(a &lt;- c) + reachDist(b &lt;- c)] / kNearestSetCount(c)*kNearestSetCount(c)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LOF(c) = .87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LOF(d) =[LRD(a) + LRD(c)] * [reachDist(a &lt;- d) + reachDist(c &lt;- d)] / kNearestSetCount(d)*kNearestSetCount(d)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LOF(d) = 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95640" y="274680"/>
            <a:ext cx="6120000" cy="84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Clustering-Based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411120" y="1143000"/>
            <a:ext cx="4490640" cy="518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Basic idea: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Cluster the data into groups of different density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Choose points in small cluster as candidate outliers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Compute the distance between candidate points and non-candidate clusters.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2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If candidate points are far from all other non-candidate points, they are outliers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0" name="Group 3"/>
          <p:cNvGrpSpPr/>
          <p:nvPr/>
        </p:nvGrpSpPr>
        <p:grpSpPr>
          <a:xfrm>
            <a:off x="5181480" y="1954080"/>
            <a:ext cx="3733560" cy="3074760"/>
            <a:chOff x="5181480" y="1954080"/>
            <a:chExt cx="3733560" cy="3074760"/>
          </a:xfrm>
        </p:grpSpPr>
        <p:pic>
          <p:nvPicPr>
            <p:cNvPr id="251" name="Picture 5" descr=""/>
            <p:cNvPicPr/>
            <p:nvPr/>
          </p:nvPicPr>
          <p:blipFill>
            <a:blip r:embed="rId1"/>
            <a:stretch/>
          </p:blipFill>
          <p:spPr>
            <a:xfrm>
              <a:off x="5181480" y="1954080"/>
              <a:ext cx="3733560" cy="3074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52" name="CustomShape 4"/>
            <p:cNvSpPr/>
            <p:nvPr/>
          </p:nvSpPr>
          <p:spPr>
            <a:xfrm>
              <a:off x="5638680" y="3192480"/>
              <a:ext cx="177480" cy="161640"/>
            </a:xfrm>
            <a:prstGeom prst="ellipse">
              <a:avLst/>
            </a:prstGeom>
            <a:noFill/>
            <a:ln w="19080">
              <a:solidFill>
                <a:srgbClr val="ff33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CustomShape 5"/>
            <p:cNvSpPr/>
            <p:nvPr/>
          </p:nvSpPr>
          <p:spPr>
            <a:xfrm>
              <a:off x="7543800" y="3106800"/>
              <a:ext cx="177480" cy="161640"/>
            </a:xfrm>
            <a:prstGeom prst="ellipse">
              <a:avLst/>
            </a:prstGeom>
            <a:noFill/>
            <a:ln w="19080">
              <a:solidFill>
                <a:srgbClr val="ff33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CustomShape 6"/>
            <p:cNvSpPr/>
            <p:nvPr/>
          </p:nvSpPr>
          <p:spPr>
            <a:xfrm>
              <a:off x="8610480" y="4259160"/>
              <a:ext cx="177480" cy="161640"/>
            </a:xfrm>
            <a:prstGeom prst="ellipse">
              <a:avLst/>
            </a:prstGeom>
            <a:noFill/>
            <a:ln w="19080">
              <a:solidFill>
                <a:srgbClr val="ff33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CustomShape 7"/>
            <p:cNvSpPr/>
            <p:nvPr/>
          </p:nvSpPr>
          <p:spPr>
            <a:xfrm>
              <a:off x="6375240" y="4411800"/>
              <a:ext cx="177480" cy="161640"/>
            </a:xfrm>
            <a:prstGeom prst="ellipse">
              <a:avLst/>
            </a:prstGeom>
            <a:noFill/>
            <a:ln w="19080">
              <a:solidFill>
                <a:srgbClr val="ff33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CustomShape 8"/>
            <p:cNvSpPr/>
            <p:nvPr/>
          </p:nvSpPr>
          <p:spPr>
            <a:xfrm>
              <a:off x="5384880" y="2811600"/>
              <a:ext cx="177480" cy="161640"/>
            </a:xfrm>
            <a:prstGeom prst="ellipse">
              <a:avLst/>
            </a:prstGeom>
            <a:noFill/>
            <a:ln w="19080">
              <a:solidFill>
                <a:srgbClr val="ff33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Line 9"/>
            <p:cNvSpPr/>
            <p:nvPr/>
          </p:nvSpPr>
          <p:spPr>
            <a:xfrm flipH="1">
              <a:off x="6705360" y="3192120"/>
              <a:ext cx="914400" cy="152640"/>
            </a:xfrm>
            <a:prstGeom prst="line">
              <a:avLst/>
            </a:prstGeom>
            <a:ln w="1584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Line 10"/>
            <p:cNvSpPr/>
            <p:nvPr/>
          </p:nvSpPr>
          <p:spPr>
            <a:xfrm>
              <a:off x="7619760" y="3192120"/>
              <a:ext cx="76320" cy="1219320"/>
            </a:xfrm>
            <a:prstGeom prst="line">
              <a:avLst/>
            </a:prstGeom>
            <a:ln w="1584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Line 11"/>
            <p:cNvSpPr/>
            <p:nvPr/>
          </p:nvSpPr>
          <p:spPr>
            <a:xfrm flipV="1">
              <a:off x="7619760" y="2582640"/>
              <a:ext cx="609840" cy="609480"/>
            </a:xfrm>
            <a:prstGeom prst="line">
              <a:avLst/>
            </a:prstGeom>
            <a:ln w="1584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Line 12"/>
            <p:cNvSpPr/>
            <p:nvPr/>
          </p:nvSpPr>
          <p:spPr>
            <a:xfrm>
              <a:off x="7619760" y="3192120"/>
              <a:ext cx="1067040" cy="1143000"/>
            </a:xfrm>
            <a:prstGeom prst="line">
              <a:avLst/>
            </a:prstGeom>
            <a:ln w="1584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Line 13"/>
            <p:cNvSpPr/>
            <p:nvPr/>
          </p:nvSpPr>
          <p:spPr>
            <a:xfrm flipH="1">
              <a:off x="5943600" y="3192120"/>
              <a:ext cx="1676160" cy="533520"/>
            </a:xfrm>
            <a:prstGeom prst="line">
              <a:avLst/>
            </a:prstGeom>
            <a:ln w="1584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Base Rate Fallacy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838080" y="1154160"/>
            <a:ext cx="4082760" cy="518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Bayes theorem: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More generally: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4" name="Picture 4" descr=""/>
          <p:cNvPicPr/>
          <p:nvPr/>
        </p:nvPicPr>
        <p:blipFill>
          <a:blip r:embed="rId1"/>
          <a:stretch/>
        </p:blipFill>
        <p:spPr>
          <a:xfrm>
            <a:off x="2057400" y="3886200"/>
            <a:ext cx="6248160" cy="1468080"/>
          </a:xfrm>
          <a:prstGeom prst="rect">
            <a:avLst/>
          </a:prstGeom>
          <a:ln>
            <a:noFill/>
          </a:ln>
        </p:spPr>
      </p:pic>
      <p:pic>
        <p:nvPicPr>
          <p:cNvPr id="265" name="Picture 6" descr=""/>
          <p:cNvPicPr/>
          <p:nvPr/>
        </p:nvPicPr>
        <p:blipFill>
          <a:blip r:embed="rId2"/>
          <a:stretch/>
        </p:blipFill>
        <p:spPr>
          <a:xfrm>
            <a:off x="2057400" y="1676520"/>
            <a:ext cx="3885840" cy="119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762120" y="430920"/>
            <a:ext cx="7886520" cy="352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Base Rate Fallacy (Axelsson, 1999)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7" name="Picture 1" descr=""/>
          <p:cNvPicPr/>
          <p:nvPr/>
        </p:nvPicPr>
        <p:blipFill>
          <a:blip r:embed="rId1"/>
          <a:stretch/>
        </p:blipFill>
        <p:spPr>
          <a:xfrm>
            <a:off x="341640" y="1241640"/>
            <a:ext cx="8588160" cy="485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395640" y="274680"/>
            <a:ext cx="6120000" cy="84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Base Rate Fallacy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Even though the test is 99% certain, your chance of having the disease is 1/100, because the population of healthy people is much larger than sick people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0" name="Picture 4" descr=""/>
          <p:cNvPicPr/>
          <p:nvPr/>
        </p:nvPicPr>
        <p:blipFill>
          <a:blip r:embed="rId1"/>
          <a:stretch/>
        </p:blipFill>
        <p:spPr>
          <a:xfrm>
            <a:off x="1143000" y="1066680"/>
            <a:ext cx="6324120" cy="1017360"/>
          </a:xfrm>
          <a:prstGeom prst="rect">
            <a:avLst/>
          </a:prstGeom>
          <a:ln>
            <a:noFill/>
          </a:ln>
        </p:spPr>
      </p:pic>
      <p:pic>
        <p:nvPicPr>
          <p:cNvPr id="271" name="Picture 6" descr=""/>
          <p:cNvPicPr/>
          <p:nvPr/>
        </p:nvPicPr>
        <p:blipFill>
          <a:blip r:embed="rId2"/>
          <a:stretch/>
        </p:blipFill>
        <p:spPr>
          <a:xfrm>
            <a:off x="1143000" y="2133720"/>
            <a:ext cx="7086240" cy="160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2" name="Table 1"/>
          <p:cNvGraphicFramePr/>
          <p:nvPr/>
        </p:nvGraphicFramePr>
        <p:xfrm>
          <a:off x="1877760" y="2541960"/>
          <a:ext cx="5207760" cy="1375200"/>
        </p:xfrm>
        <a:graphic>
          <a:graphicData uri="http://schemas.openxmlformats.org/drawingml/2006/table">
            <a:tbl>
              <a:tblPr/>
              <a:tblGrid>
                <a:gridCol w="320760"/>
                <a:gridCol w="4887000"/>
              </a:tblGrid>
              <a:tr h="252000">
                <a:tc>
                  <a:tcPr marL="25920" marR="25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25920" rIns="25920" tIns="25920" bIns="25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Author(s), Title, Edition, Publishing House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25920" marR="25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3240">
                <a:tc>
                  <a:txBody>
                    <a:bodyPr lIns="25920" rIns="25920" tIns="25920" bIns="25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25920" marR="25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25920" rIns="25920" tIns="25920" bIns="25920"/>
                    <a:p>
                      <a:pPr marL="457200" algn="just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Tan P. N., Steinbach M &amp; Kumar V. “Introduction to Data Mining” Pearson Education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25920" marR="25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3240">
                <a:tc>
                  <a:txBody>
                    <a:bodyPr lIns="25920" rIns="25920" tIns="25920" bIns="25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25920" marR="25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25920" rIns="25920" tIns="25920" bIns="25920"/>
                    <a:p>
                      <a:pPr marL="457200" algn="just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Data Mining: Concepts and Techniques, Third Edition  by  Jiawei Han, Micheline Kamber and Jian Pei Morgan Kaufmann Publishers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25920" marR="25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18760">
                <a:tc>
                  <a:txBody>
                    <a:bodyPr lIns="25920" rIns="25920" tIns="25920" bIns="25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WenQuanYi Micro Hei"/>
                        </a:rPr>
                        <a:t>R1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25920" marR="25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25920" rIns="25920" tIns="25920" bIns="25920"/>
                    <a:p>
                      <a:pPr marL="457200" algn="just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Predictive Analytics and Data Mining: Concepts and Practice with RapidMiner 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 marL="457200" algn="just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by  Vijay Kotu and Bala Deshpande Morgan Kaufmann Publishers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25920" marR="25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273" name="CustomShape 2"/>
          <p:cNvSpPr/>
          <p:nvPr/>
        </p:nvSpPr>
        <p:spPr>
          <a:xfrm>
            <a:off x="1536840" y="1720800"/>
            <a:ext cx="2073960" cy="5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WenQuanYi Micro Hei"/>
              </a:rPr>
              <a:t>Prescribed Text Books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26640" y="6533280"/>
            <a:ext cx="2057040" cy="280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E1A1E30-D570-4F8C-9E43-CDB22BA3FBCE}" type="datetime">
              <a:rPr b="0" lang="en-US" sz="1800" spc="-1" strike="noStrike">
                <a:solidFill>
                  <a:srgbClr val="8b8b8b"/>
                </a:solidFill>
                <a:latin typeface="Arial"/>
                <a:ea typeface="DejaVu Sans"/>
              </a:rPr>
              <a:t>4/8/22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275" name="TextShape 4"/>
          <p:cNvSpPr txBox="1"/>
          <p:nvPr/>
        </p:nvSpPr>
        <p:spPr>
          <a:xfrm>
            <a:off x="7040880" y="6573240"/>
            <a:ext cx="2057040" cy="2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180D412F-41B5-464F-B31E-AB2477737ACA}" type="slidenum">
              <a:rPr b="0" lang="en-US" sz="1800" spc="-1" strike="noStrike">
                <a:solidFill>
                  <a:srgbClr val="8b8b8b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533520" y="1606680"/>
            <a:ext cx="7693560" cy="507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Statistical approaches assume that the objects in a data set are generated by a stochastic process (a generative model)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effectiveness of statistical methods highly depends on whether the assumptions made for the statistical model hold true for the given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Statistic models used in the methods may be parametric or nonparametric.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parametric method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assumes that the normal data objects are generated by a parametric distribution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nonparametric method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does not assume a priori statistical model. Instead, a nonparametric method tries to determine the model from the input data.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7032600" y="6583680"/>
            <a:ext cx="2057040" cy="22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7292935A-AD7F-41DD-93E8-0A83136EBE80}" type="slidenum"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380880" y="255600"/>
            <a:ext cx="8597520" cy="60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Statistical Approaches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724320" y="288360"/>
            <a:ext cx="7886520" cy="392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Discordancy test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380880" y="1447920"/>
            <a:ext cx="7886520" cy="522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statistical distribution-based approach identifies outliers with respect to the model using a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discordancy test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 statistical discordancy test examines first a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working hypothesis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 A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working hypothesis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 is a statement that the entire data set of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objects comes from an initial distribution model,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 that is,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 : o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ϵ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F, where i=1,2,….n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hypothesis is retained if there is no statistically significant evidence supporting its rejection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discordancy test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verifies whether an object,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 is significantly large (or small) in relation to the distribution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result is very much dependent on which model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is chosen because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may be an outlier under one model and a perfectly valid value under another.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28560" y="201960"/>
            <a:ext cx="7886520" cy="47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Alternative distributions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628560" y="1288800"/>
            <a:ext cx="7886520" cy="48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Inherent alternative distribution: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In this case, the working hypothesis that all of the objects come from distribution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is rejected in favor of the alternative hypothesis that all of the objects arise from another distribution,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      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: o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ϵ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G, where i=1,2,….n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may be different distributions or differ only in parameters of the same distribution. For example, it may have a different mean or dispersion, or a longer tail.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78440" y="1142640"/>
            <a:ext cx="7886520" cy="351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Assumes that the normal data is generated by a parametric distribution with parameter θ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The probability density function of the parametric distribution </a:t>
            </a:r>
            <a:r>
              <a:rPr b="0" i="1" lang="en-US" sz="23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2300" spc="-1" strike="noStrike">
                <a:solidFill>
                  <a:srgbClr val="000000"/>
                </a:solidFill>
                <a:latin typeface="Arial"/>
              </a:rPr>
              <a:t>x, </a:t>
            </a: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θ) gives the probability that object </a:t>
            </a:r>
            <a:r>
              <a:rPr b="0" i="1" lang="en-US" sz="23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 is generated by the distribution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The smaller this value, the more likely x is an outlier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The parametric distribution can be normal distribution with a mean and variance.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190440" y="144360"/>
            <a:ext cx="8762760" cy="60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Statistical Approaches – Parametric Methods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8" name="Picture 4" descr=""/>
          <p:cNvPicPr/>
          <p:nvPr/>
        </p:nvPicPr>
        <p:blipFill>
          <a:blip r:embed="rId1"/>
          <a:stretch/>
        </p:blipFill>
        <p:spPr>
          <a:xfrm>
            <a:off x="4932000" y="4367160"/>
            <a:ext cx="3733560" cy="22093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870480" y="4660200"/>
            <a:ext cx="370116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Outliers are points where probability of occurrence is below a threshold.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628560" y="5638680"/>
            <a:ext cx="7886520" cy="53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285480" y="303120"/>
            <a:ext cx="8762760" cy="304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Parametric Methods: Univariate Outliers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440640" y="1200960"/>
            <a:ext cx="8398080" cy="26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171360" indent="-171000">
              <a:lnSpc>
                <a:spcPct val="12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Univariate data: A data set involving only one attribute or variable</a:t>
            </a:r>
            <a:endParaRPr b="0" lang="en-US" sz="2000" spc="-1" strike="noStrike">
              <a:latin typeface="Arial"/>
            </a:endParaRPr>
          </a:p>
          <a:p>
            <a:pPr marL="171360" indent="-171000">
              <a:lnSpc>
                <a:spcPct val="12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Often assume that data are generated from a normal distribution, learn the parameters from the input data, and identify the points with low probability as outliers</a:t>
            </a:r>
            <a:endParaRPr b="0" lang="en-US" sz="2000" spc="-1" strike="noStrike">
              <a:latin typeface="Arial"/>
            </a:endParaRPr>
          </a:p>
          <a:p>
            <a:pPr marL="171360" indent="-171000">
              <a:lnSpc>
                <a:spcPct val="12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Ex: Avg. temp.: {24.0, 28.9, 28.9, 29.0, 29.1, 29.1, 29.2, 29.2, 29.3, 29.4}</a:t>
            </a:r>
            <a:endParaRPr b="0" lang="en-US" sz="2000" spc="-1" strike="noStrike">
              <a:latin typeface="Arial"/>
            </a:endParaRPr>
          </a:p>
          <a:p>
            <a:pPr lvl="1" marL="514440" indent="-171000">
              <a:lnSpc>
                <a:spcPct val="12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Use the maximum likelihood method to estimate μ and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σ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63" name="Picture 7" descr=""/>
          <p:cNvPicPr/>
          <p:nvPr/>
        </p:nvPicPr>
        <p:blipFill>
          <a:blip r:embed="rId1"/>
          <a:stretch/>
        </p:blipFill>
        <p:spPr>
          <a:xfrm>
            <a:off x="1635120" y="4191120"/>
            <a:ext cx="2174400" cy="871920"/>
          </a:xfrm>
          <a:prstGeom prst="rect">
            <a:avLst/>
          </a:prstGeom>
          <a:ln>
            <a:noFill/>
          </a:ln>
        </p:spPr>
      </p:pic>
      <p:pic>
        <p:nvPicPr>
          <p:cNvPr id="164" name="Picture 8" descr=""/>
          <p:cNvPicPr/>
          <p:nvPr/>
        </p:nvPicPr>
        <p:blipFill>
          <a:blip r:embed="rId2"/>
          <a:stretch/>
        </p:blipFill>
        <p:spPr>
          <a:xfrm>
            <a:off x="4495680" y="4191120"/>
            <a:ext cx="2772000" cy="87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76320" y="838080"/>
            <a:ext cx="8762760" cy="304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Parametric Methods: Univariate Outliers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114480" y="2693880"/>
            <a:ext cx="8686440" cy="6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ff"/>
              </a:buClr>
              <a:buSzPct val="5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For the above data with n = 10, we have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ff"/>
              </a:buClr>
              <a:buSzPct val="5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Then (24 – 28.61) /1.51 = – 3.04 &lt; –3, 24 is an outlier since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67" name="Picture 13" descr=""/>
          <p:cNvPicPr/>
          <p:nvPr/>
        </p:nvPicPr>
        <p:blipFill>
          <a:blip r:embed="rId1"/>
          <a:stretch/>
        </p:blipFill>
        <p:spPr>
          <a:xfrm>
            <a:off x="1523880" y="4267080"/>
            <a:ext cx="4974840" cy="323640"/>
          </a:xfrm>
          <a:prstGeom prst="rect">
            <a:avLst/>
          </a:prstGeom>
          <a:ln>
            <a:noFill/>
          </a:ln>
        </p:spPr>
      </p:pic>
      <p:pic>
        <p:nvPicPr>
          <p:cNvPr id="168" name="Picture 10" descr=""/>
          <p:cNvPicPr/>
          <p:nvPr/>
        </p:nvPicPr>
        <p:blipFill>
          <a:blip r:embed="rId2"/>
          <a:stretch/>
        </p:blipFill>
        <p:spPr>
          <a:xfrm>
            <a:off x="2590920" y="3257640"/>
            <a:ext cx="1104480" cy="244080"/>
          </a:xfrm>
          <a:prstGeom prst="rect">
            <a:avLst/>
          </a:prstGeom>
          <a:ln>
            <a:noFill/>
          </a:ln>
        </p:spPr>
      </p:pic>
      <p:pic>
        <p:nvPicPr>
          <p:cNvPr id="169" name="Picture 11" descr=""/>
          <p:cNvPicPr/>
          <p:nvPr/>
        </p:nvPicPr>
        <p:blipFill>
          <a:blip r:embed="rId3"/>
          <a:stretch/>
        </p:blipFill>
        <p:spPr>
          <a:xfrm>
            <a:off x="3809880" y="3200400"/>
            <a:ext cx="2091960" cy="285480"/>
          </a:xfrm>
          <a:prstGeom prst="rect">
            <a:avLst/>
          </a:prstGeom>
          <a:ln>
            <a:noFill/>
          </a:ln>
        </p:spPr>
      </p:pic>
      <p:sp>
        <p:nvSpPr>
          <p:cNvPr id="170" name="CustomShape 3"/>
          <p:cNvSpPr/>
          <p:nvPr/>
        </p:nvSpPr>
        <p:spPr>
          <a:xfrm>
            <a:off x="533520" y="1809720"/>
            <a:ext cx="81529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Avg. temp.: {24.0, 28.9, 28.9, 29.0, 29.1, 29.1, 29.2, 29.2, 29.3, 29.4}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33332</TotalTime>
  <Application>LibreOffice/6.0.7.3$Linux_X86_64 LibreOffice_project/00m0$Build-3</Application>
  <Words>2463</Words>
  <Paragraphs>338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2012-01-02T05:05:52Z</dcterms:created>
  <dc:creator>lakshya</dc:creator>
  <dc:description/>
  <dc:language>en-IN</dc:language>
  <cp:lastModifiedBy/>
  <dcterms:modified xsi:type="dcterms:W3CDTF">2022-04-08T12:13:07Z</dcterms:modified>
  <cp:revision>477</cp:revision>
  <dc:subject/>
  <dc:title>BITS Pilani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37</vt:i4>
  </property>
</Properties>
</file>