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media/image108.png" ContentType="image/png"/>
  <Override PartName="/ppt/media/image99.png" ContentType="image/png"/>
  <Override PartName="/ppt/media/image98.png" ContentType="image/png"/>
  <Override PartName="/ppt/media/image97.png" ContentType="image/png"/>
  <Override PartName="/ppt/media/image96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107.png" ContentType="image/png"/>
  <Override PartName="/ppt/media/image89.png" ContentType="image/png"/>
  <Override PartName="/ppt/media/image100.png" ContentType="image/png"/>
  <Override PartName="/ppt/media/image82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104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103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105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101.png" ContentType="image/png"/>
  <Override PartName="/ppt/media/image83.png" ContentType="image/png"/>
  <Override PartName="/ppt/media/image2.png" ContentType="image/png"/>
  <Override PartName="/ppt/media/image106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.wmf" ContentType="image/x-wmf"/>
  <Override PartName="/ppt/media/image9.wmf" ContentType="image/x-wmf"/>
  <Override PartName="/ppt/media/image40.png" ContentType="image/png"/>
  <Override PartName="/ppt/media/image65.png" ContentType="image/png"/>
  <Override PartName="/ppt/media/image36.png" ContentType="image/png"/>
  <Override PartName="/ppt/media/image11.png" ContentType="image/png"/>
  <Override PartName="/ppt/media/image10.wmf" ContentType="image/x-wmf"/>
  <Override PartName="/ppt/media/image35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95.wmf" ContentType="image/x-wmf"/>
  <Override PartName="/ppt/media/image29.png" ContentType="image/png"/>
  <Override PartName="/ppt/media/image94.wmf" ContentType="image/x-wmf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.jpeg" ContentType="image/jpe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1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102.jpeg" ContentType="image/jpe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63.png" ContentType="image/png"/>
  <Override PartName="/ppt/media/image6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74.xml" ContentType="application/vnd.openxmlformats-officedocument.presentationml.slide+xml"/>
  <Override PartName="/ppt/slides/slide73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70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75.xml" ContentType="application/vnd.openxmlformats-officedocument.presentationml.slide+xml"/>
  <Override PartName="/ppt/slides/slide50.xml" ContentType="application/vnd.openxmlformats-officedocument.presentationml.slide+xml"/>
  <Override PartName="/ppt/slides/slide69.xml" ContentType="application/vnd.openxmlformats-officedocument.presentationml.slide+xml"/>
  <Override PartName="/ppt/slides/slide44.xml" ContentType="application/vnd.openxmlformats-officedocument.presentationml.slide+xml"/>
  <Override PartName="/ppt/slides/slide68.xml" ContentType="application/vnd.openxmlformats-officedocument.presentationml.slide+xml"/>
  <Override PartName="/ppt/slides/slide43.xml" ContentType="application/vnd.openxmlformats-officedocument.presentationml.slide+xml"/>
  <Override PartName="/ppt/slides/slide67.xml" ContentType="application/vnd.openxmlformats-officedocument.presentationml.slide+xml"/>
  <Override PartName="/ppt/slides/slide42.xml" ContentType="application/vnd.openxmlformats-officedocument.presentationml.slide+xml"/>
  <Override PartName="/ppt/slides/slide66.xml" ContentType="application/vnd.openxmlformats-officedocument.presentationml.slide+xml"/>
  <Override PartName="/ppt/slides/slide41.xml" ContentType="application/vnd.openxmlformats-officedocument.presentationml.slide+xml"/>
  <Override PartName="/ppt/slides/slide65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46.xml" ContentType="application/vnd.openxmlformats-officedocument.presentationml.slide+xml"/>
  <Override PartName="/ppt/slides/slide21.xml" ContentType="application/vnd.openxmlformats-officedocument.presentationml.slide+xml"/>
  <Override PartName="/ppt/slides/slide47.xml" ContentType="application/vnd.openxmlformats-officedocument.presentationml.slide+xml"/>
  <Override PartName="/ppt/slides/slide22.xml" ContentType="application/vnd.openxmlformats-officedocument.presentationml.slide+xml"/>
  <Override PartName="/ppt/slides/slide48.xml" ContentType="application/vnd.openxmlformats-officedocument.presentationml.slide+xml"/>
  <Override PartName="/ppt/slides/slide23.xml" ContentType="application/vnd.openxmlformats-officedocument.presentationml.slide+xml"/>
  <Override PartName="/ppt/slides/slide49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slides/slide30.xml" ContentType="application/vnd.openxmlformats-officedocument.presentationml.slide+xml"/>
  <Override PartName="/ppt/slides/slide56.xml" ContentType="application/vnd.openxmlformats-officedocument.presentationml.slide+xml"/>
  <Override PartName="/ppt/slides/slide31.xml" ContentType="application/vnd.openxmlformats-officedocument.presentationml.slide+xml"/>
  <Override PartName="/ppt/slides/slide57.xml" ContentType="application/vnd.openxmlformats-officedocument.presentationml.slide+xml"/>
  <Override PartName="/ppt/slides/slide32.xml" ContentType="application/vnd.openxmlformats-officedocument.presentationml.slide+xml"/>
  <Override PartName="/ppt/slides/slide58.xml" ContentType="application/vnd.openxmlformats-officedocument.presentationml.slide+xml"/>
  <Override PartName="/ppt/slides/slide33.xml" ContentType="application/vnd.openxmlformats-officedocument.presentationml.slide+xml"/>
  <Override PartName="/ppt/slides/slide59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68.xml.rels" ContentType="application/vnd.openxmlformats-package.relationships+xml"/>
  <Override PartName="/ppt/slides/_rels/slide67.xml.rels" ContentType="application/vnd.openxmlformats-package.relationships+xml"/>
  <Override PartName="/ppt/slides/_rels/slide66.xml.rels" ContentType="application/vnd.openxmlformats-package.relationships+xml"/>
  <Override PartName="/ppt/slides/_rels/slide65.xml.rels" ContentType="application/vnd.openxmlformats-package.relationships+xml"/>
  <Override PartName="/ppt/slides/_rels/slide64.xml.rels" ContentType="application/vnd.openxmlformats-package.relationships+xml"/>
  <Override PartName="/ppt/slides/_rels/slide63.xml.rels" ContentType="application/vnd.openxmlformats-package.relationships+xml"/>
  <Override PartName="/ppt/slides/_rels/slide62.xml.rels" ContentType="application/vnd.openxmlformats-package.relationships+xml"/>
  <Override PartName="/ppt/slides/_rels/slide61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51.xml.rels" ContentType="application/vnd.openxmlformats-package.relationships+xml"/>
  <Override PartName="/ppt/slides/_rels/slide69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72.xml.rels" ContentType="application/vnd.openxmlformats-package.relationships+xml"/>
  <Override PartName="/ppt/slides/_rels/slide44.xml.rels" ContentType="application/vnd.openxmlformats-package.relationships+xml"/>
  <Override PartName="/ppt/slides/_rels/slide71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59.xml.rels" ContentType="application/vnd.openxmlformats-package.relationships+xml"/>
  <Override PartName="/ppt/slides/_rels/slide12.xml.rels" ContentType="application/vnd.openxmlformats-package.relationships+xml"/>
  <Override PartName="/ppt/slides/_rels/slide58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73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70.xml.rels" ContentType="application/vnd.openxmlformats-package.relationships+xml"/>
  <Override PartName="/ppt/slides/_rels/slide35.xml.rels" ContentType="application/vnd.openxmlformats-package.relationships+xml"/>
  <Override PartName="/ppt/slides/_rels/slide74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75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47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60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400" spc="-1" strike="noStrike">
                <a:solidFill>
                  <a:srgbClr val="595959"/>
                </a:solidFill>
                <a:latin typeface="Calibri"/>
              </a:defRPr>
            </a:pPr>
            <a:r>
              <a:rPr b="0" sz="1400" spc="-1" strike="noStrike">
                <a:solidFill>
                  <a:srgbClr val="595959"/>
                </a:solidFill>
                <a:latin typeface="Calibri"/>
              </a:rPr>
              <a:t>Chart Title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0764566929133858"/>
          <c:y val="0.185564304461942"/>
          <c:w val="0.883779527559055"/>
          <c:h val="0.720734908136483"/>
        </c:manualLayout>
      </c:layout>
      <c:scatterChart>
        <c:scatterStyle val="lineMarker"/>
        <c:varyColors val="0"/>
        <c:ser>
          <c:idx val="0"/>
          <c:order val="0"/>
          <c:spPr>
            <a:solidFill>
              <a:srgbClr val="4f81bd"/>
            </a:solidFill>
            <a:ln w="19080">
              <a:noFill/>
            </a:ln>
          </c:spPr>
          <c:marker>
            <c:symbol val="circle"/>
            <c:size val="5"/>
            <c:spPr>
              <a:solidFill>
                <a:srgbClr val="4f81bd"/>
              </a:solidFill>
            </c:spPr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xVal>
            <c:numRef>
              <c:f>1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6"/>
                <c:pt idx="0">
                  <c:v>0</c:v>
                </c:pt>
                <c:pt idx="1">
                  <c:v>732</c:v>
                </c:pt>
                <c:pt idx="2">
                  <c:v>57</c:v>
                </c:pt>
                <c:pt idx="3">
                  <c:v>32</c:v>
                </c:pt>
                <c:pt idx="4">
                  <c:v>28</c:v>
                </c:pt>
                <c:pt idx="5">
                  <c:v>3</c:v>
                </c:pt>
              </c:numCache>
            </c:numRef>
          </c:yVal>
          <c:smooth val="0"/>
        </c:ser>
        <c:axId val="8293918"/>
        <c:axId val="67878985"/>
      </c:scatterChart>
      <c:valAx>
        <c:axId val="8293918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67878985"/>
        <c:crosses val="autoZero"/>
        <c:crossBetween val="midCat"/>
      </c:valAx>
      <c:valAx>
        <c:axId val="67878985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8293918"/>
        <c:crosses val="autoZero"/>
        <c:crossBetween val="midCat"/>
      </c:valAx>
      <c:spPr>
        <a:noFill/>
        <a:ln w="25560">
          <a:noFill/>
        </a:ln>
      </c:spPr>
    </c:plotArea>
    <c:plotVisOnly val="1"/>
    <c:dispBlanksAs val="gap"/>
  </c:chart>
  <c:spPr>
    <a:noFill/>
    <a:ln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6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104ED70-54E0-48E8-8F07-BE0BC3DB21A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6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65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AE7D8FD-ACFA-4435-9C92-5CED2871CC4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395640" y="274680"/>
            <a:ext cx="6120360" cy="393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395640" y="274680"/>
            <a:ext cx="6120360" cy="393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ubTitle"/>
          </p:nvPr>
        </p:nvSpPr>
        <p:spPr>
          <a:xfrm>
            <a:off x="395640" y="274680"/>
            <a:ext cx="6120360" cy="393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ubTitle"/>
          </p:nvPr>
        </p:nvSpPr>
        <p:spPr>
          <a:xfrm>
            <a:off x="395640" y="274680"/>
            <a:ext cx="6120360" cy="393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0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95640" y="274680"/>
            <a:ext cx="6120360" cy="393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6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352680"/>
            <a:ext cx="8686440" cy="2742840"/>
          </a:xfrm>
          <a:prstGeom prst="rect">
            <a:avLst/>
          </a:prstGeom>
          <a:solidFill>
            <a:srgbClr val="101141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2895480" y="6095880"/>
            <a:ext cx="2895120" cy="75960"/>
          </a:xfrm>
          <a:prstGeom prst="rect">
            <a:avLst/>
          </a:prstGeom>
          <a:solidFill>
            <a:srgbClr val="76c2e5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6095880"/>
            <a:ext cx="2895120" cy="75960"/>
          </a:xfrm>
          <a:prstGeom prst="rect">
            <a:avLst/>
          </a:prstGeom>
          <a:solidFill>
            <a:srgbClr val="fcb017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5791320" y="6095880"/>
            <a:ext cx="2895120" cy="759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2514600" y="5410080"/>
            <a:ext cx="6019560" cy="533160"/>
          </a:xfrm>
          <a:prstGeom prst="rect">
            <a:avLst/>
          </a:prstGeom>
        </p:spPr>
        <p:txBody>
          <a:bodyPr anchor="b"/>
          <a:p>
            <a:pPr algn="r">
              <a:lnSpc>
                <a:spcPts val="18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Presenter details comes here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ts val="18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Date and other details can come here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2514600" y="3809880"/>
            <a:ext cx="6019560" cy="1523520"/>
          </a:xfrm>
          <a:prstGeom prst="rect">
            <a:avLst/>
          </a:prstGeom>
        </p:spPr>
        <p:txBody>
          <a:bodyPr anchor="ctr"/>
          <a:p>
            <a:pPr>
              <a:lnSpc>
                <a:spcPts val="4000"/>
              </a:lnSpc>
            </a:pPr>
            <a:r>
              <a:rPr b="1" lang="en-US" sz="4400" spc="-148" strike="noStrike">
                <a:solidFill>
                  <a:srgbClr val="ffffff"/>
                </a:solidFill>
                <a:latin typeface="Arial"/>
              </a:rPr>
              <a:t>Please </a:t>
            </a:r>
            <a:r>
              <a:rPr b="1" lang="en-US" sz="4400" spc="-148" strike="noStrike">
                <a:solidFill>
                  <a:srgbClr val="ffffff"/>
                </a:solidFill>
                <a:latin typeface="Arial"/>
              </a:rPr>
              <a:t>enter </a:t>
            </a:r>
            <a:r>
              <a:rPr b="1" lang="en-US" sz="4400" spc="-148" strike="noStrike">
                <a:solidFill>
                  <a:srgbClr val="ffffff"/>
                </a:solidFill>
                <a:latin typeface="Arial"/>
              </a:rPr>
              <a:t>the </a:t>
            </a:r>
            <a:r>
              <a:rPr b="1" lang="en-US" sz="4400" spc="-148" strike="noStrike">
                <a:solidFill>
                  <a:srgbClr val="ffffff"/>
                </a:solidFill>
                <a:latin typeface="Arial"/>
              </a:rPr>
              <a:t>present</a:t>
            </a:r>
            <a:r>
              <a:rPr b="1" lang="en-US" sz="4400" spc="-148" strike="noStrike">
                <a:solidFill>
                  <a:srgbClr val="ffffff"/>
                </a:solidFill>
                <a:latin typeface="Arial"/>
              </a:rPr>
              <a:t>ation </a:t>
            </a:r>
            <a:r>
              <a:rPr b="1" lang="en-US" sz="4400" spc="-148" strike="noStrike">
                <a:solidFill>
                  <a:srgbClr val="ffffff"/>
                </a:solidFill>
                <a:latin typeface="Arial"/>
              </a:rPr>
              <a:t>title here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" name="Picture 12" descr=""/>
          <p:cNvPicPr/>
          <p:nvPr/>
        </p:nvPicPr>
        <p:blipFill>
          <a:blip r:embed="rId3"/>
          <a:srcRect l="0" t="0" r="0" b="28589"/>
          <a:stretch/>
        </p:blipFill>
        <p:spPr>
          <a:xfrm>
            <a:off x="76320" y="3352680"/>
            <a:ext cx="2057040" cy="1979640"/>
          </a:xfrm>
          <a:prstGeom prst="rect">
            <a:avLst/>
          </a:prstGeom>
          <a:ln>
            <a:noFill/>
          </a:ln>
        </p:spPr>
      </p:pic>
      <p:sp>
        <p:nvSpPr>
          <p:cNvPr id="7" name="CustomShape 7"/>
          <p:cNvSpPr/>
          <p:nvPr/>
        </p:nvSpPr>
        <p:spPr>
          <a:xfrm>
            <a:off x="-76320" y="5257800"/>
            <a:ext cx="2209320" cy="53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900" spc="-148" strike="noStrike">
                <a:solidFill>
                  <a:srgbClr val="ffffff"/>
                </a:solidFill>
                <a:latin typeface="Arial"/>
              </a:rPr>
              <a:t>BITS</a:t>
            </a:r>
            <a:r>
              <a:rPr b="0" lang="en-US" sz="2900" spc="-148" strike="noStrike">
                <a:solidFill>
                  <a:srgbClr val="ffffff"/>
                </a:solidFill>
                <a:latin typeface="Arial"/>
              </a:rPr>
              <a:t> Pilani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8" name="CustomShape 8"/>
          <p:cNvSpPr/>
          <p:nvPr/>
        </p:nvSpPr>
        <p:spPr>
          <a:xfrm>
            <a:off x="152280" y="5666760"/>
            <a:ext cx="19047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Pilani Campus</a:t>
            </a:r>
            <a:endParaRPr b="0" lang="en-US" sz="12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3276720" y="6596280"/>
            <a:ext cx="58669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100" spc="-1" strike="noStrike">
                <a:solidFill>
                  <a:srgbClr val="101141"/>
                </a:solidFill>
                <a:latin typeface="Arial"/>
              </a:rPr>
              <a:t>BITS </a:t>
            </a:r>
            <a:r>
              <a:rPr b="0" lang="en-US" sz="1100" spc="-1" strike="noStrike">
                <a:solidFill>
                  <a:srgbClr val="101141"/>
                </a:solidFill>
                <a:latin typeface="Arial"/>
              </a:rPr>
              <a:t>Pilani, Pilani Campus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46" name="Picture 7" descr=""/>
          <p:cNvPicPr/>
          <p:nvPr/>
        </p:nvPicPr>
        <p:blipFill>
          <a:blip r:embed="rId2"/>
          <a:srcRect l="1916" t="0" r="0" b="5315"/>
          <a:stretch/>
        </p:blipFill>
        <p:spPr>
          <a:xfrm>
            <a:off x="6629400" y="0"/>
            <a:ext cx="2192760" cy="692280"/>
          </a:xfrm>
          <a:prstGeom prst="rect">
            <a:avLst/>
          </a:prstGeom>
          <a:ln>
            <a:noFill/>
          </a:ln>
        </p:spPr>
      </p:pic>
      <p:grpSp>
        <p:nvGrpSpPr>
          <p:cNvPr id="47" name="Group 2"/>
          <p:cNvGrpSpPr/>
          <p:nvPr/>
        </p:nvGrpSpPr>
        <p:grpSpPr>
          <a:xfrm>
            <a:off x="2133720" y="6553080"/>
            <a:ext cx="7009920" cy="45360"/>
            <a:chOff x="2133720" y="6553080"/>
            <a:chExt cx="7009920" cy="45360"/>
          </a:xfrm>
        </p:grpSpPr>
        <p:sp>
          <p:nvSpPr>
            <p:cNvPr id="48" name="CustomShape 3"/>
            <p:cNvSpPr/>
            <p:nvPr/>
          </p:nvSpPr>
          <p:spPr>
            <a:xfrm>
              <a:off x="4495680" y="6553080"/>
              <a:ext cx="2328120" cy="4536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" name="CustomShape 4"/>
            <p:cNvSpPr/>
            <p:nvPr/>
          </p:nvSpPr>
          <p:spPr>
            <a:xfrm>
              <a:off x="2133720" y="6553080"/>
              <a:ext cx="2361960" cy="4536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0" name="CustomShape 5"/>
            <p:cNvSpPr/>
            <p:nvPr/>
          </p:nvSpPr>
          <p:spPr>
            <a:xfrm>
              <a:off x="6815520" y="6553080"/>
              <a:ext cx="2328120" cy="453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51" name="Group 6"/>
          <p:cNvGrpSpPr/>
          <p:nvPr/>
        </p:nvGrpSpPr>
        <p:grpSpPr>
          <a:xfrm>
            <a:off x="0" y="1295280"/>
            <a:ext cx="7009920" cy="45360"/>
            <a:chOff x="0" y="1295280"/>
            <a:chExt cx="7009920" cy="45360"/>
          </a:xfrm>
        </p:grpSpPr>
        <p:sp>
          <p:nvSpPr>
            <p:cNvPr id="52" name="CustomShape 7"/>
            <p:cNvSpPr/>
            <p:nvPr/>
          </p:nvSpPr>
          <p:spPr>
            <a:xfrm>
              <a:off x="2362320" y="1295280"/>
              <a:ext cx="2328120" cy="4536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3" name="CustomShape 8"/>
            <p:cNvSpPr/>
            <p:nvPr/>
          </p:nvSpPr>
          <p:spPr>
            <a:xfrm>
              <a:off x="0" y="1295280"/>
              <a:ext cx="2361960" cy="4536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" name="CustomShape 9"/>
            <p:cNvSpPr/>
            <p:nvPr/>
          </p:nvSpPr>
          <p:spPr>
            <a:xfrm>
              <a:off x="4681800" y="1295280"/>
              <a:ext cx="2328120" cy="453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55" name="PlaceHolder 10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li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k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1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12"/>
          <p:cNvSpPr>
            <a:spLocks noGrp="1"/>
          </p:cNvSpPr>
          <p:nvPr>
            <p:ph type="ftr"/>
          </p:nvPr>
        </p:nvSpPr>
        <p:spPr>
          <a:xfrm>
            <a:off x="2195640" y="6237360"/>
            <a:ext cx="4392000" cy="36468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8" name="PlaceHolder 13"/>
          <p:cNvSpPr>
            <a:spLocks noGrp="1"/>
          </p:cNvSpPr>
          <p:nvPr>
            <p:ph type="sldNum"/>
          </p:nvPr>
        </p:nvSpPr>
        <p:spPr>
          <a:xfrm>
            <a:off x="8532360" y="6237360"/>
            <a:ext cx="611280" cy="292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8B18D927-9FC8-499B-8159-EF02DA0AF44A}" type="slidenum">
              <a:rPr b="1" lang="en-US" sz="1600" spc="-1" strike="noStrike">
                <a:solidFill>
                  <a:srgbClr val="000000"/>
                </a:solidFill>
                <a:latin typeface="Calibri"/>
              </a:rPr>
              <a:t>1</a:t>
            </a:fld>
            <a:endParaRPr b="0" lang="en-US" sz="1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276720" y="6596280"/>
            <a:ext cx="58669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100" spc="-1" strike="noStrike">
                <a:solidFill>
                  <a:srgbClr val="101141"/>
                </a:solidFill>
                <a:latin typeface="Arial"/>
              </a:rPr>
              <a:t>BITS </a:t>
            </a:r>
            <a:r>
              <a:rPr b="0" lang="en-US" sz="1100" spc="-1" strike="noStrike">
                <a:solidFill>
                  <a:srgbClr val="101141"/>
                </a:solidFill>
                <a:latin typeface="Arial"/>
              </a:rPr>
              <a:t>Pilani, Pilani Campus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96" name="Picture 7" descr=""/>
          <p:cNvPicPr/>
          <p:nvPr/>
        </p:nvPicPr>
        <p:blipFill>
          <a:blip r:embed="rId2"/>
          <a:srcRect l="1916" t="0" r="0" b="5315"/>
          <a:stretch/>
        </p:blipFill>
        <p:spPr>
          <a:xfrm>
            <a:off x="6629400" y="0"/>
            <a:ext cx="2192760" cy="692280"/>
          </a:xfrm>
          <a:prstGeom prst="rect">
            <a:avLst/>
          </a:prstGeom>
          <a:ln>
            <a:noFill/>
          </a:ln>
        </p:spPr>
      </p:pic>
      <p:grpSp>
        <p:nvGrpSpPr>
          <p:cNvPr id="97" name="Group 2"/>
          <p:cNvGrpSpPr/>
          <p:nvPr/>
        </p:nvGrpSpPr>
        <p:grpSpPr>
          <a:xfrm>
            <a:off x="2133720" y="6553080"/>
            <a:ext cx="7009920" cy="45360"/>
            <a:chOff x="2133720" y="6553080"/>
            <a:chExt cx="7009920" cy="45360"/>
          </a:xfrm>
        </p:grpSpPr>
        <p:sp>
          <p:nvSpPr>
            <p:cNvPr id="98" name="CustomShape 3"/>
            <p:cNvSpPr/>
            <p:nvPr/>
          </p:nvSpPr>
          <p:spPr>
            <a:xfrm>
              <a:off x="4495680" y="6553080"/>
              <a:ext cx="2328120" cy="4536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9" name="CustomShape 4"/>
            <p:cNvSpPr/>
            <p:nvPr/>
          </p:nvSpPr>
          <p:spPr>
            <a:xfrm>
              <a:off x="2133720" y="6553080"/>
              <a:ext cx="2361960" cy="4536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0" name="CustomShape 5"/>
            <p:cNvSpPr/>
            <p:nvPr/>
          </p:nvSpPr>
          <p:spPr>
            <a:xfrm>
              <a:off x="6815520" y="6553080"/>
              <a:ext cx="2328120" cy="453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01" name="Group 6"/>
          <p:cNvGrpSpPr/>
          <p:nvPr/>
        </p:nvGrpSpPr>
        <p:grpSpPr>
          <a:xfrm>
            <a:off x="0" y="1295280"/>
            <a:ext cx="7009920" cy="45360"/>
            <a:chOff x="0" y="1295280"/>
            <a:chExt cx="7009920" cy="45360"/>
          </a:xfrm>
        </p:grpSpPr>
        <p:sp>
          <p:nvSpPr>
            <p:cNvPr id="102" name="CustomShape 7"/>
            <p:cNvSpPr/>
            <p:nvPr/>
          </p:nvSpPr>
          <p:spPr>
            <a:xfrm>
              <a:off x="2362320" y="1295280"/>
              <a:ext cx="2328120" cy="4536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3" name="CustomShape 8"/>
            <p:cNvSpPr/>
            <p:nvPr/>
          </p:nvSpPr>
          <p:spPr>
            <a:xfrm>
              <a:off x="0" y="1295280"/>
              <a:ext cx="2361960" cy="4536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4" name="CustomShape 9"/>
            <p:cNvSpPr/>
            <p:nvPr/>
          </p:nvSpPr>
          <p:spPr>
            <a:xfrm>
              <a:off x="4681800" y="1295280"/>
              <a:ext cx="2328120" cy="453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05" name="CustomShape 10" hidden="1"/>
          <p:cNvSpPr/>
          <p:nvPr/>
        </p:nvSpPr>
        <p:spPr>
          <a:xfrm>
            <a:off x="0" y="0"/>
            <a:ext cx="12240" cy="12240"/>
          </a:xfrm>
          <a:prstGeom prst="octagon">
            <a:avLst>
              <a:gd name="adj" fmla="val 2928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PlaceHolder 11"/>
          <p:cNvSpPr>
            <a:spLocks noGrp="1"/>
          </p:cNvSpPr>
          <p:nvPr>
            <p:ph type="body"/>
          </p:nvPr>
        </p:nvSpPr>
        <p:spPr>
          <a:xfrm>
            <a:off x="304920" y="1494000"/>
            <a:ext cx="8229240" cy="452556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CustomShape 12"/>
          <p:cNvSpPr/>
          <p:nvPr/>
        </p:nvSpPr>
        <p:spPr>
          <a:xfrm>
            <a:off x="3276720" y="6596280"/>
            <a:ext cx="58669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100" spc="-1" strike="noStrike">
                <a:solidFill>
                  <a:srgbClr val="101141"/>
                </a:solidFill>
                <a:latin typeface="Arial"/>
              </a:rPr>
              <a:t>BITS </a:t>
            </a:r>
            <a:r>
              <a:rPr b="0" lang="en-US" sz="1100" spc="-1" strike="noStrike">
                <a:solidFill>
                  <a:srgbClr val="101141"/>
                </a:solidFill>
                <a:latin typeface="Arial"/>
              </a:rPr>
              <a:t>Pilani, Deemed to be University under Section 3 of UGC Act, 1956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108" name="Group 13"/>
          <p:cNvGrpSpPr/>
          <p:nvPr/>
        </p:nvGrpSpPr>
        <p:grpSpPr>
          <a:xfrm>
            <a:off x="2084040" y="6550560"/>
            <a:ext cx="7059600" cy="48240"/>
            <a:chOff x="2084040" y="6550560"/>
            <a:chExt cx="7059600" cy="48240"/>
          </a:xfrm>
        </p:grpSpPr>
        <p:sp>
          <p:nvSpPr>
            <p:cNvPr id="109" name="CustomShape 14"/>
            <p:cNvSpPr/>
            <p:nvPr/>
          </p:nvSpPr>
          <p:spPr>
            <a:xfrm>
              <a:off x="4630320" y="6550560"/>
              <a:ext cx="2328120" cy="4824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0" name="CustomShape 15"/>
            <p:cNvSpPr/>
            <p:nvPr/>
          </p:nvSpPr>
          <p:spPr>
            <a:xfrm>
              <a:off x="6908040" y="6550560"/>
              <a:ext cx="2235600" cy="45360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1" name="CustomShape 16"/>
            <p:cNvSpPr/>
            <p:nvPr/>
          </p:nvSpPr>
          <p:spPr>
            <a:xfrm>
              <a:off x="2084040" y="6550560"/>
              <a:ext cx="2580480" cy="4824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pic>
        <p:nvPicPr>
          <p:cNvPr id="112" name="Picture 15" descr=""/>
          <p:cNvPicPr/>
          <p:nvPr/>
        </p:nvPicPr>
        <p:blipFill>
          <a:blip r:embed="rId3"/>
          <a:srcRect l="1916" t="0" r="0" b="5315"/>
          <a:stretch/>
        </p:blipFill>
        <p:spPr>
          <a:xfrm>
            <a:off x="6629400" y="0"/>
            <a:ext cx="2192760" cy="692280"/>
          </a:xfrm>
          <a:prstGeom prst="rect">
            <a:avLst/>
          </a:prstGeom>
          <a:ln>
            <a:noFill/>
          </a:ln>
        </p:spPr>
      </p:pic>
      <p:grpSp>
        <p:nvGrpSpPr>
          <p:cNvPr id="113" name="Group 17"/>
          <p:cNvGrpSpPr/>
          <p:nvPr/>
        </p:nvGrpSpPr>
        <p:grpSpPr>
          <a:xfrm>
            <a:off x="2133720" y="6558120"/>
            <a:ext cx="7009920" cy="45360"/>
            <a:chOff x="2133720" y="6558120"/>
            <a:chExt cx="7009920" cy="45360"/>
          </a:xfrm>
        </p:grpSpPr>
        <p:sp>
          <p:nvSpPr>
            <p:cNvPr id="114" name="CustomShape 18"/>
            <p:cNvSpPr/>
            <p:nvPr/>
          </p:nvSpPr>
          <p:spPr>
            <a:xfrm>
              <a:off x="4495680" y="6558120"/>
              <a:ext cx="2328120" cy="4536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5" name="CustomShape 19"/>
            <p:cNvSpPr/>
            <p:nvPr/>
          </p:nvSpPr>
          <p:spPr>
            <a:xfrm>
              <a:off x="2133720" y="6558120"/>
              <a:ext cx="2361960" cy="4536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6" name="CustomShape 20"/>
            <p:cNvSpPr/>
            <p:nvPr/>
          </p:nvSpPr>
          <p:spPr>
            <a:xfrm>
              <a:off x="6815520" y="6558120"/>
              <a:ext cx="2328120" cy="453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7" name="Group 21"/>
          <p:cNvGrpSpPr/>
          <p:nvPr/>
        </p:nvGrpSpPr>
        <p:grpSpPr>
          <a:xfrm>
            <a:off x="0" y="1295280"/>
            <a:ext cx="7009920" cy="45360"/>
            <a:chOff x="0" y="1295280"/>
            <a:chExt cx="7009920" cy="45360"/>
          </a:xfrm>
        </p:grpSpPr>
        <p:sp>
          <p:nvSpPr>
            <p:cNvPr id="118" name="CustomShape 22"/>
            <p:cNvSpPr/>
            <p:nvPr/>
          </p:nvSpPr>
          <p:spPr>
            <a:xfrm>
              <a:off x="2362320" y="1295280"/>
              <a:ext cx="2328120" cy="4536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9" name="CustomShape 23"/>
            <p:cNvSpPr/>
            <p:nvPr/>
          </p:nvSpPr>
          <p:spPr>
            <a:xfrm>
              <a:off x="0" y="1295280"/>
              <a:ext cx="2361960" cy="4536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0" name="CustomShape 24"/>
            <p:cNvSpPr/>
            <p:nvPr/>
          </p:nvSpPr>
          <p:spPr>
            <a:xfrm>
              <a:off x="4681800" y="1295280"/>
              <a:ext cx="2328120" cy="453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21" name="PlaceHolder 25"/>
          <p:cNvSpPr>
            <a:spLocks noGrp="1"/>
          </p:cNvSpPr>
          <p:nvPr>
            <p:ph type="dt"/>
          </p:nvPr>
        </p:nvSpPr>
        <p:spPr>
          <a:xfrm>
            <a:off x="0" y="6644160"/>
            <a:ext cx="2057040" cy="2134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BFE87EB2-7885-4775-9415-768328EFDADF}" type="datetime">
              <a:rPr b="0" lang="en-US" sz="1800" spc="-1" strike="noStrike">
                <a:solidFill>
                  <a:srgbClr val="000000"/>
                </a:solidFill>
                <a:latin typeface="Calibri"/>
              </a:rPr>
              <a:t>4/8/22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122" name="PlaceHolder 26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23" name="PlaceHolder 27"/>
          <p:cNvSpPr>
            <a:spLocks noGrp="1"/>
          </p:cNvSpPr>
          <p:nvPr>
            <p:ph type="sldNum"/>
          </p:nvPr>
        </p:nvSpPr>
        <p:spPr>
          <a:xfrm>
            <a:off x="7010280" y="6101640"/>
            <a:ext cx="2133360" cy="364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3F13045A-99AC-49B4-B6C8-3254E99297D4}" type="slidenum">
              <a:rPr b="0" lang="en-US" sz="18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124" name="PlaceHolder 2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3276720" y="6596280"/>
            <a:ext cx="58669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100" spc="-1" strike="noStrike">
                <a:solidFill>
                  <a:srgbClr val="101141"/>
                </a:solidFill>
                <a:latin typeface="Arial"/>
              </a:rPr>
              <a:t>BITS </a:t>
            </a:r>
            <a:r>
              <a:rPr b="0" lang="en-US" sz="1100" spc="-1" strike="noStrike">
                <a:solidFill>
                  <a:srgbClr val="101141"/>
                </a:solidFill>
                <a:latin typeface="Arial"/>
              </a:rPr>
              <a:t>Pilani, Pilani Campus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162" name="Picture 7" descr=""/>
          <p:cNvPicPr/>
          <p:nvPr/>
        </p:nvPicPr>
        <p:blipFill>
          <a:blip r:embed="rId2"/>
          <a:srcRect l="1916" t="0" r="0" b="5315"/>
          <a:stretch/>
        </p:blipFill>
        <p:spPr>
          <a:xfrm>
            <a:off x="6629400" y="0"/>
            <a:ext cx="2192760" cy="692280"/>
          </a:xfrm>
          <a:prstGeom prst="rect">
            <a:avLst/>
          </a:prstGeom>
          <a:ln>
            <a:noFill/>
          </a:ln>
        </p:spPr>
      </p:pic>
      <p:grpSp>
        <p:nvGrpSpPr>
          <p:cNvPr id="163" name="Group 2"/>
          <p:cNvGrpSpPr/>
          <p:nvPr/>
        </p:nvGrpSpPr>
        <p:grpSpPr>
          <a:xfrm>
            <a:off x="2133720" y="6553080"/>
            <a:ext cx="7009920" cy="45360"/>
            <a:chOff x="2133720" y="6553080"/>
            <a:chExt cx="7009920" cy="45360"/>
          </a:xfrm>
        </p:grpSpPr>
        <p:sp>
          <p:nvSpPr>
            <p:cNvPr id="164" name="CustomShape 3"/>
            <p:cNvSpPr/>
            <p:nvPr/>
          </p:nvSpPr>
          <p:spPr>
            <a:xfrm>
              <a:off x="4495680" y="6553080"/>
              <a:ext cx="2328120" cy="4536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5" name="CustomShape 4"/>
            <p:cNvSpPr/>
            <p:nvPr/>
          </p:nvSpPr>
          <p:spPr>
            <a:xfrm>
              <a:off x="2133720" y="6553080"/>
              <a:ext cx="2361960" cy="4536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6" name="CustomShape 5"/>
            <p:cNvSpPr/>
            <p:nvPr/>
          </p:nvSpPr>
          <p:spPr>
            <a:xfrm>
              <a:off x="6815520" y="6553080"/>
              <a:ext cx="2328120" cy="453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67" name="Group 6"/>
          <p:cNvGrpSpPr/>
          <p:nvPr/>
        </p:nvGrpSpPr>
        <p:grpSpPr>
          <a:xfrm>
            <a:off x="0" y="1295280"/>
            <a:ext cx="7009920" cy="45360"/>
            <a:chOff x="0" y="1295280"/>
            <a:chExt cx="7009920" cy="45360"/>
          </a:xfrm>
        </p:grpSpPr>
        <p:sp>
          <p:nvSpPr>
            <p:cNvPr id="168" name="CustomShape 7"/>
            <p:cNvSpPr/>
            <p:nvPr/>
          </p:nvSpPr>
          <p:spPr>
            <a:xfrm>
              <a:off x="2362320" y="1295280"/>
              <a:ext cx="2328120" cy="4536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9" name="CustomShape 8"/>
            <p:cNvSpPr/>
            <p:nvPr/>
          </p:nvSpPr>
          <p:spPr>
            <a:xfrm>
              <a:off x="0" y="1295280"/>
              <a:ext cx="2361960" cy="4536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0" name="CustomShape 9"/>
            <p:cNvSpPr/>
            <p:nvPr/>
          </p:nvSpPr>
          <p:spPr>
            <a:xfrm>
              <a:off x="4681800" y="1295280"/>
              <a:ext cx="2328120" cy="453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71" name="PlaceHolder 10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1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73" name="PlaceHolder 1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74" name="PlaceHolder 1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B2A131FA-46C1-4228-8DE3-0409AD230C85}" type="slidenum">
              <a:rPr b="0" lang="en-US" sz="18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175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3276720" y="6596280"/>
            <a:ext cx="586656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100" spc="-1" strike="noStrike">
                <a:solidFill>
                  <a:srgbClr val="101141"/>
                </a:solidFill>
                <a:latin typeface="Arial"/>
                <a:ea typeface="DejaVu Sans"/>
              </a:rPr>
              <a:t>BITS </a:t>
            </a:r>
            <a:r>
              <a:rPr b="0" lang="en-US" sz="1100" spc="-1" strike="noStrike">
                <a:solidFill>
                  <a:srgbClr val="101141"/>
                </a:solidFill>
                <a:latin typeface="Arial"/>
                <a:ea typeface="DejaVu Sans"/>
              </a:rPr>
              <a:t>Pilani, Pilani Campus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213" name="Picture 7" descr=""/>
          <p:cNvPicPr/>
          <p:nvPr/>
        </p:nvPicPr>
        <p:blipFill>
          <a:blip r:embed="rId2"/>
          <a:srcRect l="1916" t="0" r="0" b="5315"/>
          <a:stretch/>
        </p:blipFill>
        <p:spPr>
          <a:xfrm>
            <a:off x="6629400" y="0"/>
            <a:ext cx="2192400" cy="691920"/>
          </a:xfrm>
          <a:prstGeom prst="rect">
            <a:avLst/>
          </a:prstGeom>
          <a:ln>
            <a:noFill/>
          </a:ln>
        </p:spPr>
      </p:pic>
      <p:sp>
        <p:nvSpPr>
          <p:cNvPr id="214" name="CustomShape 2"/>
          <p:cNvSpPr/>
          <p:nvPr/>
        </p:nvSpPr>
        <p:spPr>
          <a:xfrm>
            <a:off x="4495680" y="6553080"/>
            <a:ext cx="2327760" cy="45000"/>
          </a:xfrm>
          <a:prstGeom prst="rect">
            <a:avLst/>
          </a:prstGeom>
          <a:solidFill>
            <a:srgbClr val="76c2e5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5" name="CustomShape 3"/>
          <p:cNvSpPr/>
          <p:nvPr/>
        </p:nvSpPr>
        <p:spPr>
          <a:xfrm>
            <a:off x="2133720" y="6553080"/>
            <a:ext cx="2361600" cy="45000"/>
          </a:xfrm>
          <a:prstGeom prst="rect">
            <a:avLst/>
          </a:prstGeom>
          <a:solidFill>
            <a:srgbClr val="fcb017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6" name="CustomShape 4"/>
          <p:cNvSpPr/>
          <p:nvPr/>
        </p:nvSpPr>
        <p:spPr>
          <a:xfrm>
            <a:off x="6815520" y="6553080"/>
            <a:ext cx="2327760" cy="45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7" name="CustomShape 5"/>
          <p:cNvSpPr/>
          <p:nvPr/>
        </p:nvSpPr>
        <p:spPr>
          <a:xfrm>
            <a:off x="2362320" y="1295280"/>
            <a:ext cx="2327760" cy="45000"/>
          </a:xfrm>
          <a:prstGeom prst="rect">
            <a:avLst/>
          </a:prstGeom>
          <a:solidFill>
            <a:srgbClr val="76c2e5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8" name="CustomShape 6"/>
          <p:cNvSpPr/>
          <p:nvPr/>
        </p:nvSpPr>
        <p:spPr>
          <a:xfrm>
            <a:off x="0" y="1295280"/>
            <a:ext cx="2361600" cy="45000"/>
          </a:xfrm>
          <a:prstGeom prst="rect">
            <a:avLst/>
          </a:prstGeom>
          <a:solidFill>
            <a:srgbClr val="fcb017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9" name="CustomShape 7"/>
          <p:cNvSpPr/>
          <p:nvPr/>
        </p:nvSpPr>
        <p:spPr>
          <a:xfrm>
            <a:off x="4681800" y="1295280"/>
            <a:ext cx="2327760" cy="45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0" name="PlaceHolder 8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000" cy="849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9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slideLayout" Target="../slideLayouts/slideLayout38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3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3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38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slideLayout" Target="../slideLayouts/slideLayout38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slideLayout" Target="../slideLayouts/slideLayout38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slideLayout" Target="../slideLayouts/slideLayout38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38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slideLayout" Target="../slideLayouts/slideLayout38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slideLayout" Target="../slideLayouts/slideLayout38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slideLayout" Target="../slideLayouts/slideLayout38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Relationship Id="rId3" Type="http://schemas.openxmlformats.org/officeDocument/2006/relationships/image" Target="../media/image10.wmf"/><Relationship Id="rId4" Type="http://schemas.openxmlformats.org/officeDocument/2006/relationships/slideLayout" Target="../slideLayouts/slideLayout2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76.png"/><Relationship Id="rId2" Type="http://schemas.openxmlformats.org/officeDocument/2006/relationships/image" Target="../media/image77.png"/><Relationship Id="rId3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85.png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89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90.png"/><Relationship Id="rId2" Type="http://schemas.openxmlformats.org/officeDocument/2006/relationships/image" Target="../media/image91.png"/><Relationship Id="rId3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wmf"/><Relationship Id="rId3" Type="http://schemas.openxmlformats.org/officeDocument/2006/relationships/image" Target="../media/image95.wmf"/><Relationship Id="rId4" Type="http://schemas.openxmlformats.org/officeDocument/2006/relationships/slideLayout" Target="../slideLayouts/slideLayout49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slideLayout" Target="../slideLayouts/slideLayout49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97.png"/><Relationship Id="rId2" Type="http://schemas.openxmlformats.org/officeDocument/2006/relationships/image" Target="../media/image98.png"/><Relationship Id="rId3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99.png"/><Relationship Id="rId2" Type="http://schemas.openxmlformats.org/officeDocument/2006/relationships/slideLayout" Target="../slideLayouts/slideLayout49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100.png"/><Relationship Id="rId2" Type="http://schemas.openxmlformats.org/officeDocument/2006/relationships/image" Target="../media/image101.png"/><Relationship Id="rId3" Type="http://schemas.openxmlformats.org/officeDocument/2006/relationships/slideLayout" Target="../slideLayouts/slideLayout1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102.jpeg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Relationship Id="rId8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1979640" y="3501000"/>
            <a:ext cx="6696360" cy="1832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ts val="4000"/>
              </a:lnSpc>
            </a:pPr>
            <a:r>
              <a:rPr b="1" lang="en-US" sz="3600" spc="-148" strike="noStrike">
                <a:solidFill>
                  <a:srgbClr val="ffffff"/>
                </a:solidFill>
                <a:latin typeface="Arial"/>
              </a:rPr>
              <a:t>Review Session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2267640" y="5410080"/>
            <a:ext cx="6266160" cy="533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ts val="18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Vijayalakshmi  Anand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395640" y="274680"/>
            <a:ext cx="6120360" cy="84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FB growth algorithm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FP growth algorithm used for finding frequent itemset in a transaction database without candidate generation.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395640" y="274680"/>
            <a:ext cx="6120360" cy="84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Steps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80000"/>
              </a:lnSpc>
              <a:spcBef>
                <a:spcPts val="159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Scan DB once, find frequent 1-itemset (Remove the items which has less than min support)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159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Create ordered item set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.[</a:t>
            </a:r>
            <a:r>
              <a:rPr b="1" lang="en-US" sz="3200" spc="-1" strike="noStrike">
                <a:solidFill>
                  <a:srgbClr val="00b050"/>
                </a:solidFill>
                <a:latin typeface="Calibri"/>
              </a:rPr>
              <a:t>Iterating the Frequent Pattern set and checking if the current item is contained in the transaction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]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159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Construct the FB tree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159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Construct the conditional FP tree in the sequence of reverse order of F - List - generate frequent item set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395640" y="274680"/>
            <a:ext cx="6120360" cy="84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8" name="Content Placeholder 6" descr=""/>
          <p:cNvPicPr/>
          <p:nvPr/>
        </p:nvPicPr>
        <p:blipFill>
          <a:blip r:embed="rId1"/>
          <a:stretch/>
        </p:blipFill>
        <p:spPr>
          <a:xfrm>
            <a:off x="-111960" y="-91800"/>
            <a:ext cx="7380000" cy="686520"/>
          </a:xfrm>
          <a:prstGeom prst="rect">
            <a:avLst/>
          </a:prstGeom>
          <a:ln>
            <a:noFill/>
          </a:ln>
        </p:spPr>
      </p:pic>
      <p:pic>
        <p:nvPicPr>
          <p:cNvPr id="309" name="Picture 5" descr=""/>
          <p:cNvPicPr/>
          <p:nvPr/>
        </p:nvPicPr>
        <p:blipFill>
          <a:blip r:embed="rId2"/>
          <a:stretch/>
        </p:blipFill>
        <p:spPr>
          <a:xfrm>
            <a:off x="-111960" y="815400"/>
            <a:ext cx="2376000" cy="2520000"/>
          </a:xfrm>
          <a:prstGeom prst="rect">
            <a:avLst/>
          </a:prstGeom>
          <a:ln>
            <a:noFill/>
          </a:ln>
        </p:spPr>
      </p:pic>
      <p:pic>
        <p:nvPicPr>
          <p:cNvPr id="310" name="Picture 8" descr=""/>
          <p:cNvPicPr/>
          <p:nvPr/>
        </p:nvPicPr>
        <p:blipFill>
          <a:blip r:embed="rId3"/>
          <a:stretch/>
        </p:blipFill>
        <p:spPr>
          <a:xfrm>
            <a:off x="2220480" y="1020960"/>
            <a:ext cx="2066760" cy="2191680"/>
          </a:xfrm>
          <a:prstGeom prst="rect">
            <a:avLst/>
          </a:prstGeom>
          <a:ln>
            <a:noFill/>
          </a:ln>
        </p:spPr>
      </p:pic>
      <p:sp>
        <p:nvSpPr>
          <p:cNvPr id="311" name="CustomShape 2"/>
          <p:cNvSpPr/>
          <p:nvPr/>
        </p:nvSpPr>
        <p:spPr>
          <a:xfrm>
            <a:off x="2303280" y="714600"/>
            <a:ext cx="18144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c0504d"/>
                </a:solidFill>
                <a:latin typeface="Calibri"/>
              </a:rPr>
              <a:t>Step1)1-itemset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636480" y="625320"/>
            <a:ext cx="1580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Minsup=3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13" name="Picture 11" descr=""/>
          <p:cNvPicPr/>
          <p:nvPr/>
        </p:nvPicPr>
        <p:blipFill>
          <a:blip r:embed="rId4"/>
          <a:stretch/>
        </p:blipFill>
        <p:spPr>
          <a:xfrm>
            <a:off x="4477680" y="961560"/>
            <a:ext cx="1753200" cy="1936440"/>
          </a:xfrm>
          <a:prstGeom prst="rect">
            <a:avLst/>
          </a:prstGeom>
          <a:ln>
            <a:noFill/>
          </a:ln>
        </p:spPr>
      </p:pic>
      <p:pic>
        <p:nvPicPr>
          <p:cNvPr id="314" name="Picture 12" descr=""/>
          <p:cNvPicPr/>
          <p:nvPr/>
        </p:nvPicPr>
        <p:blipFill>
          <a:blip r:embed="rId5"/>
          <a:stretch/>
        </p:blipFill>
        <p:spPr>
          <a:xfrm>
            <a:off x="100800" y="4141440"/>
            <a:ext cx="1728000" cy="1802160"/>
          </a:xfrm>
          <a:prstGeom prst="rect">
            <a:avLst/>
          </a:prstGeom>
          <a:ln>
            <a:noFill/>
          </a:ln>
        </p:spPr>
      </p:pic>
      <p:sp>
        <p:nvSpPr>
          <p:cNvPr id="315" name="CustomShape 4"/>
          <p:cNvSpPr/>
          <p:nvPr/>
        </p:nvSpPr>
        <p:spPr>
          <a:xfrm>
            <a:off x="167400" y="3362040"/>
            <a:ext cx="37440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c0504d"/>
                </a:solidFill>
                <a:latin typeface="Calibri"/>
              </a:rPr>
              <a:t>Step3)Order the items according to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priority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16" name="Picture 14" descr=""/>
          <p:cNvPicPr/>
          <p:nvPr/>
        </p:nvPicPr>
        <p:blipFill>
          <a:blip r:embed="rId6"/>
          <a:stretch/>
        </p:blipFill>
        <p:spPr>
          <a:xfrm>
            <a:off x="2092680" y="4254480"/>
            <a:ext cx="1656360" cy="1780560"/>
          </a:xfrm>
          <a:prstGeom prst="rect">
            <a:avLst/>
          </a:prstGeom>
          <a:ln>
            <a:noFill/>
          </a:ln>
        </p:spPr>
      </p:pic>
      <p:pic>
        <p:nvPicPr>
          <p:cNvPr id="317" name="Picture 15" descr=""/>
          <p:cNvPicPr/>
          <p:nvPr/>
        </p:nvPicPr>
        <p:blipFill>
          <a:blip r:embed="rId7"/>
          <a:stretch/>
        </p:blipFill>
        <p:spPr>
          <a:xfrm>
            <a:off x="4009320" y="3188520"/>
            <a:ext cx="2865240" cy="3457800"/>
          </a:xfrm>
          <a:prstGeom prst="rect">
            <a:avLst/>
          </a:prstGeom>
          <a:ln>
            <a:noFill/>
          </a:ln>
        </p:spPr>
      </p:pic>
      <p:sp>
        <p:nvSpPr>
          <p:cNvPr id="318" name="CustomShape 5"/>
          <p:cNvSpPr/>
          <p:nvPr/>
        </p:nvSpPr>
        <p:spPr>
          <a:xfrm>
            <a:off x="4677120" y="2766960"/>
            <a:ext cx="15836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c0504d"/>
                </a:solidFill>
                <a:latin typeface="Calibri"/>
              </a:rPr>
              <a:t>Step4)FP tree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319" name="Table 6"/>
          <p:cNvGraphicFramePr/>
          <p:nvPr/>
        </p:nvGraphicFramePr>
        <p:xfrm>
          <a:off x="6715440" y="1106280"/>
          <a:ext cx="2448000" cy="1821960"/>
        </p:xfrm>
        <a:graphic>
          <a:graphicData uri="http://schemas.openxmlformats.org/drawingml/2006/table">
            <a:tbl>
              <a:tblPr/>
              <a:tblGrid>
                <a:gridCol w="704880"/>
                <a:gridCol w="1743120"/>
              </a:tblGrid>
              <a:tr h="518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item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Conditional pattern base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31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{D,A:1}{D,E,A,B:1}{D,E,B:1}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18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{D,E,A:1},{D,E:2}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4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{D:1},{D,E:2}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4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{D:4}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4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0" name="CustomShape 7"/>
          <p:cNvSpPr/>
          <p:nvPr/>
        </p:nvSpPr>
        <p:spPr>
          <a:xfrm>
            <a:off x="4572000" y="486000"/>
            <a:ext cx="2011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c0504d"/>
                </a:solidFill>
                <a:latin typeface="Calibri"/>
              </a:rPr>
              <a:t>Step2)Sort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CustomShape 8"/>
          <p:cNvSpPr/>
          <p:nvPr/>
        </p:nvSpPr>
        <p:spPr>
          <a:xfrm>
            <a:off x="7438320" y="371520"/>
            <a:ext cx="21985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c0504d"/>
                </a:solidFill>
                <a:latin typeface="Calibri"/>
              </a:rPr>
              <a:t>Step5)Conditional pattern base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322" name="Table 9"/>
          <p:cNvGraphicFramePr/>
          <p:nvPr/>
        </p:nvGraphicFramePr>
        <p:xfrm>
          <a:off x="6939360" y="3794040"/>
          <a:ext cx="2224080" cy="1821960"/>
        </p:xfrm>
        <a:graphic>
          <a:graphicData uri="http://schemas.openxmlformats.org/drawingml/2006/table">
            <a:tbl>
              <a:tblPr/>
              <a:tblGrid>
                <a:gridCol w="374040"/>
                <a:gridCol w="924840"/>
                <a:gridCol w="925200"/>
              </a:tblGrid>
              <a:tr h="944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item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Frequent pattern base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4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{D:1}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{FD:1}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944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(D,E:3)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{BD:3),{BE:3}{BDE:3}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4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{D:3}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{AD:3}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4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{D:4}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{ED:4}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4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3" name="CustomShape 10"/>
          <p:cNvSpPr/>
          <p:nvPr/>
        </p:nvSpPr>
        <p:spPr>
          <a:xfrm>
            <a:off x="6874920" y="3501000"/>
            <a:ext cx="24494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c0504d"/>
                </a:solidFill>
                <a:latin typeface="Calibri"/>
              </a:rPr>
              <a:t>Step6:Frequent pattern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395640" y="274680"/>
            <a:ext cx="6120360" cy="84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Problems for practice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25" name="Picture 4" descr=""/>
          <p:cNvPicPr/>
          <p:nvPr/>
        </p:nvPicPr>
        <p:blipFill>
          <a:blip r:embed="rId1"/>
          <a:stretch/>
        </p:blipFill>
        <p:spPr>
          <a:xfrm>
            <a:off x="1178640" y="2421000"/>
            <a:ext cx="4257000" cy="2376000"/>
          </a:xfrm>
          <a:prstGeom prst="rect">
            <a:avLst/>
          </a:prstGeom>
          <a:ln>
            <a:noFill/>
          </a:ln>
        </p:spPr>
      </p:pic>
      <p:sp>
        <p:nvSpPr>
          <p:cNvPr id="326" name="CustomShape 2"/>
          <p:cNvSpPr/>
          <p:nvPr/>
        </p:nvSpPr>
        <p:spPr>
          <a:xfrm>
            <a:off x="431640" y="1556640"/>
            <a:ext cx="60483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Construct the FP tree and find frequent item set for the given transaction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395640" y="274680"/>
            <a:ext cx="6120360" cy="84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28" name="Content Placeholder 3" descr=""/>
          <p:cNvPicPr/>
          <p:nvPr/>
        </p:nvPicPr>
        <p:blipFill>
          <a:blip r:embed="rId1"/>
          <a:stretch/>
        </p:blipFill>
        <p:spPr>
          <a:xfrm>
            <a:off x="71640" y="105480"/>
            <a:ext cx="8568720" cy="2495160"/>
          </a:xfrm>
          <a:prstGeom prst="rect">
            <a:avLst/>
          </a:prstGeom>
          <a:ln>
            <a:noFill/>
          </a:ln>
        </p:spPr>
      </p:pic>
      <p:pic>
        <p:nvPicPr>
          <p:cNvPr id="329" name="Picture 5" descr=""/>
          <p:cNvPicPr/>
          <p:nvPr/>
        </p:nvPicPr>
        <p:blipFill>
          <a:blip r:embed="rId2"/>
          <a:stretch/>
        </p:blipFill>
        <p:spPr>
          <a:xfrm>
            <a:off x="71640" y="2770200"/>
            <a:ext cx="6771960" cy="1647360"/>
          </a:xfrm>
          <a:prstGeom prst="rect">
            <a:avLst/>
          </a:prstGeom>
          <a:ln>
            <a:noFill/>
          </a:ln>
        </p:spPr>
      </p:pic>
      <p:pic>
        <p:nvPicPr>
          <p:cNvPr id="330" name="Picture 6" descr=""/>
          <p:cNvPicPr/>
          <p:nvPr/>
        </p:nvPicPr>
        <p:blipFill>
          <a:blip r:embed="rId3"/>
          <a:stretch/>
        </p:blipFill>
        <p:spPr>
          <a:xfrm>
            <a:off x="323640" y="4587120"/>
            <a:ext cx="1409400" cy="1999800"/>
          </a:xfrm>
          <a:prstGeom prst="rect">
            <a:avLst/>
          </a:prstGeom>
          <a:ln>
            <a:noFill/>
          </a:ln>
        </p:spPr>
      </p:pic>
      <p:sp>
        <p:nvSpPr>
          <p:cNvPr id="331" name="CustomShape 2"/>
          <p:cNvSpPr/>
          <p:nvPr/>
        </p:nvSpPr>
        <p:spPr>
          <a:xfrm>
            <a:off x="2051640" y="4653000"/>
            <a:ext cx="28800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Only 1245 is a 4 item set after pruning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395640" y="274680"/>
            <a:ext cx="6120360" cy="84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Max patterns and closed patterns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33" name="Content Placeholder 3" descr=""/>
          <p:cNvPicPr/>
          <p:nvPr/>
        </p:nvPicPr>
        <p:blipFill>
          <a:blip r:embed="rId1"/>
          <a:stretch/>
        </p:blipFill>
        <p:spPr>
          <a:xfrm>
            <a:off x="971640" y="2277000"/>
            <a:ext cx="7267320" cy="3209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Shape 1"/>
          <p:cNvSpPr txBox="1"/>
          <p:nvPr/>
        </p:nvSpPr>
        <p:spPr>
          <a:xfrm>
            <a:off x="395640" y="274680"/>
            <a:ext cx="6120360" cy="84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Practice problem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Find frequent , closed and maximum itemset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4068000" y="2493000"/>
            <a:ext cx="28800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Minimum support count =40%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37" name="Picture 7" descr=""/>
          <p:cNvPicPr/>
          <p:nvPr/>
        </p:nvPicPr>
        <p:blipFill>
          <a:blip r:embed="rId1"/>
          <a:stretch/>
        </p:blipFill>
        <p:spPr>
          <a:xfrm>
            <a:off x="1043640" y="2620440"/>
            <a:ext cx="1875960" cy="1742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 txBox="1"/>
          <p:nvPr/>
        </p:nvSpPr>
        <p:spPr>
          <a:xfrm>
            <a:off x="304920" y="1494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4040" indent="-28368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Given a rule X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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Y, information needed to compute rule interestingness can be obtained from a contingency table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9" name="TextShape 2"/>
          <p:cNvSpPr txBox="1"/>
          <p:nvPr/>
        </p:nvSpPr>
        <p:spPr>
          <a:xfrm>
            <a:off x="0" y="345960"/>
            <a:ext cx="7886520" cy="549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Computing Interestingness Measure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40" name="Table 3"/>
          <p:cNvGraphicFramePr/>
          <p:nvPr/>
        </p:nvGraphicFramePr>
        <p:xfrm>
          <a:off x="533520" y="2595600"/>
          <a:ext cx="3580920" cy="1676160"/>
        </p:xfrm>
        <a:graphic>
          <a:graphicData uri="http://schemas.openxmlformats.org/drawingml/2006/table">
            <a:tbl>
              <a:tblPr/>
              <a:tblGrid>
                <a:gridCol w="895320"/>
                <a:gridCol w="933120"/>
                <a:gridCol w="857160"/>
                <a:gridCol w="895320"/>
              </a:tblGrid>
              <a:tr h="419040"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181"/>
                        </a:spcBef>
                        <a:spcAft>
                          <a:spcPts val="400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181"/>
                        </a:spcBef>
                        <a:spcAft>
                          <a:spcPts val="400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Y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9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181"/>
                        </a:spcBef>
                        <a:spcAft>
                          <a:spcPts val="400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181"/>
                        </a:spcBef>
                        <a:spcAft>
                          <a:spcPts val="400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</a:t>
                      </a:r>
                      <a:r>
                        <a:rPr b="0" lang="en-US" sz="1800" spc="-1" strike="noStrike" baseline="-25000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181"/>
                        </a:spcBef>
                        <a:spcAft>
                          <a:spcPts val="400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</a:t>
                      </a:r>
                      <a:r>
                        <a:rPr b="0" lang="en-US" sz="1800" spc="-1" strike="noStrike" baseline="-25000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181"/>
                        </a:spcBef>
                        <a:spcAft>
                          <a:spcPts val="400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</a:t>
                      </a:r>
                      <a:r>
                        <a:rPr b="0" lang="en-US" sz="1800" spc="-1" strike="noStrike" baseline="-25000">
                          <a:solidFill>
                            <a:srgbClr val="000000"/>
                          </a:solidFill>
                          <a:latin typeface="Arial"/>
                        </a:rPr>
                        <a:t>1+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9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181"/>
                        </a:spcBef>
                        <a:spcAft>
                          <a:spcPts val="400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181"/>
                        </a:spcBef>
                        <a:spcAft>
                          <a:spcPts val="400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</a:t>
                      </a:r>
                      <a:r>
                        <a:rPr b="0" lang="en-US" sz="1800" spc="-1" strike="noStrike" baseline="-25000">
                          <a:solidFill>
                            <a:srgbClr val="000000"/>
                          </a:solidFill>
                          <a:latin typeface="Arial"/>
                        </a:rPr>
                        <a:t>01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181"/>
                        </a:spcBef>
                        <a:spcAft>
                          <a:spcPts val="400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</a:t>
                      </a:r>
                      <a:r>
                        <a:rPr b="0" lang="en-US" sz="1800" spc="-1" strike="noStrike" baseline="-25000">
                          <a:solidFill>
                            <a:srgbClr val="000000"/>
                          </a:solidFill>
                          <a:latin typeface="Arial"/>
                        </a:rPr>
                        <a:t>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181"/>
                        </a:spcBef>
                        <a:spcAft>
                          <a:spcPts val="400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</a:t>
                      </a:r>
                      <a:r>
                        <a:rPr b="0" lang="en-US" sz="1800" spc="-1" strike="noStrike" baseline="-25000">
                          <a:solidFill>
                            <a:srgbClr val="000000"/>
                          </a:solidFill>
                          <a:latin typeface="Arial"/>
                        </a:rPr>
                        <a:t>o+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9040"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181"/>
                        </a:spcBef>
                        <a:spcAft>
                          <a:spcPts val="400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</a:t>
                      </a:r>
                      <a:r>
                        <a:rPr b="0" lang="en-US" sz="1800" spc="-1" strike="noStrike" baseline="-25000">
                          <a:solidFill>
                            <a:srgbClr val="000000"/>
                          </a:solidFill>
                          <a:latin typeface="Arial"/>
                        </a:rPr>
                        <a:t>+1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181"/>
                        </a:spcBef>
                        <a:spcAft>
                          <a:spcPts val="400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</a:t>
                      </a:r>
                      <a:r>
                        <a:rPr b="0" lang="en-US" sz="1800" spc="-1" strike="noStrike" baseline="-25000">
                          <a:solidFill>
                            <a:srgbClr val="000000"/>
                          </a:solidFill>
                          <a:latin typeface="Arial"/>
                        </a:rPr>
                        <a:t>+0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181"/>
                        </a:spcBef>
                        <a:spcAft>
                          <a:spcPts val="400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|T|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41" name="CustomShape 4"/>
          <p:cNvSpPr/>
          <p:nvPr/>
        </p:nvSpPr>
        <p:spPr>
          <a:xfrm>
            <a:off x="380880" y="2133720"/>
            <a:ext cx="41907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Contingency table for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X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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Y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342" name="Group 5"/>
          <p:cNvGrpSpPr/>
          <p:nvPr/>
        </p:nvGrpSpPr>
        <p:grpSpPr>
          <a:xfrm>
            <a:off x="4800600" y="2590920"/>
            <a:ext cx="4114440" cy="1679400"/>
            <a:chOff x="4800600" y="2590920"/>
            <a:chExt cx="4114440" cy="1679400"/>
          </a:xfrm>
        </p:grpSpPr>
        <p:sp>
          <p:nvSpPr>
            <p:cNvPr id="343" name="CustomShape 6"/>
            <p:cNvSpPr/>
            <p:nvPr/>
          </p:nvSpPr>
          <p:spPr>
            <a:xfrm>
              <a:off x="4800600" y="2590920"/>
              <a:ext cx="4114440" cy="1679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Bef>
                  <a:spcPts val="1199"/>
                </a:spcBef>
              </a:pPr>
              <a:r>
                <a:rPr b="0" lang="en-US" sz="2400" spc="-1" strike="noStrike">
                  <a:solidFill>
                    <a:srgbClr val="000000"/>
                  </a:solidFill>
                  <a:latin typeface="Arial"/>
                </a:rPr>
                <a:t>f</a:t>
              </a:r>
              <a:r>
                <a:rPr b="0" lang="en-US" sz="2000" spc="-1" strike="noStrike" baseline="-25000">
                  <a:solidFill>
                    <a:srgbClr val="000000"/>
                  </a:solidFill>
                  <a:latin typeface="Arial"/>
                </a:rPr>
                <a:t>11</a:t>
              </a:r>
              <a:r>
                <a:rPr b="0" lang="en-US" sz="2400" spc="-1" strike="noStrike">
                  <a:solidFill>
                    <a:srgbClr val="000000"/>
                  </a:solidFill>
                  <a:latin typeface="Arial"/>
                </a:rPr>
                <a:t>: support of X and Y</a:t>
              </a:r>
              <a:br/>
              <a:r>
                <a:rPr b="0" lang="en-US" sz="2400" spc="-1" strike="noStrike">
                  <a:solidFill>
                    <a:srgbClr val="000000"/>
                  </a:solidFill>
                  <a:latin typeface="Arial"/>
                </a:rPr>
                <a:t>f</a:t>
              </a:r>
              <a:r>
                <a:rPr b="0" lang="en-US" sz="2000" spc="-1" strike="noStrike" baseline="-25000">
                  <a:solidFill>
                    <a:srgbClr val="000000"/>
                  </a:solidFill>
                  <a:latin typeface="Arial"/>
                </a:rPr>
                <a:t>10</a:t>
              </a:r>
              <a:r>
                <a:rPr b="0" lang="en-US" sz="2400" spc="-1" strike="noStrike">
                  <a:solidFill>
                    <a:srgbClr val="000000"/>
                  </a:solidFill>
                  <a:latin typeface="Arial"/>
                </a:rPr>
                <a:t>: support of X and Y</a:t>
              </a:r>
              <a:br/>
              <a:r>
                <a:rPr b="0" lang="en-US" sz="2400" spc="-1" strike="noStrike">
                  <a:solidFill>
                    <a:srgbClr val="000000"/>
                  </a:solidFill>
                  <a:latin typeface="Arial"/>
                </a:rPr>
                <a:t>f</a:t>
              </a:r>
              <a:r>
                <a:rPr b="0" lang="en-US" sz="2000" spc="-1" strike="noStrike" baseline="-25000">
                  <a:solidFill>
                    <a:srgbClr val="000000"/>
                  </a:solidFill>
                  <a:latin typeface="Arial"/>
                </a:rPr>
                <a:t>01</a:t>
              </a:r>
              <a:r>
                <a:rPr b="0" lang="en-US" sz="2400" spc="-1" strike="noStrike">
                  <a:solidFill>
                    <a:srgbClr val="000000"/>
                  </a:solidFill>
                  <a:latin typeface="Arial"/>
                </a:rPr>
                <a:t>: support of X and Y</a:t>
              </a:r>
              <a:br/>
              <a:r>
                <a:rPr b="0" lang="en-US" sz="2400" spc="-1" strike="noStrike">
                  <a:solidFill>
                    <a:srgbClr val="000000"/>
                  </a:solidFill>
                  <a:latin typeface="Arial"/>
                </a:rPr>
                <a:t>f</a:t>
              </a:r>
              <a:r>
                <a:rPr b="0" lang="en-US" sz="2000" spc="-1" strike="noStrike" baseline="-25000">
                  <a:solidFill>
                    <a:srgbClr val="000000"/>
                  </a:solidFill>
                  <a:latin typeface="Arial"/>
                </a:rPr>
                <a:t>00</a:t>
              </a:r>
              <a:r>
                <a:rPr b="0" lang="en-US" sz="2400" spc="-1" strike="noStrike">
                  <a:solidFill>
                    <a:srgbClr val="000000"/>
                  </a:solidFill>
                  <a:latin typeface="Arial"/>
                </a:rPr>
                <a:t>: support of X and Y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44" name="Line 7"/>
            <p:cNvSpPr/>
            <p:nvPr/>
          </p:nvSpPr>
          <p:spPr>
            <a:xfrm>
              <a:off x="7619760" y="3047760"/>
              <a:ext cx="228600" cy="3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Line 8"/>
            <p:cNvSpPr/>
            <p:nvPr/>
          </p:nvSpPr>
          <p:spPr>
            <a:xfrm>
              <a:off x="6781680" y="3733560"/>
              <a:ext cx="228600" cy="3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Line 9"/>
            <p:cNvSpPr/>
            <p:nvPr/>
          </p:nvSpPr>
          <p:spPr>
            <a:xfrm>
              <a:off x="6764040" y="3365280"/>
              <a:ext cx="228600" cy="3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Line 10"/>
            <p:cNvSpPr/>
            <p:nvPr/>
          </p:nvSpPr>
          <p:spPr>
            <a:xfrm>
              <a:off x="7619760" y="3733560"/>
              <a:ext cx="228600" cy="3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48" name="CustomShape 11"/>
          <p:cNvSpPr/>
          <p:nvPr/>
        </p:nvSpPr>
        <p:spPr>
          <a:xfrm>
            <a:off x="4038480" y="4724280"/>
            <a:ext cx="4876560" cy="13399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Used to define various measures</a:t>
            </a:r>
            <a:endParaRPr b="0" lang="en-US" sz="2400" spc="-1" strike="noStrike">
              <a:latin typeface="Arial"/>
            </a:endParaRPr>
          </a:p>
          <a:p>
            <a:pPr indent="-216000">
              <a:lnSpc>
                <a:spcPct val="100000"/>
              </a:lnSpc>
              <a:spcBef>
                <a:spcPts val="1199"/>
              </a:spcBef>
              <a:buClr>
                <a:srgbClr val="c0504d"/>
              </a:buClr>
              <a:buSzPct val="75000"/>
              <a:buFont typeface="Monotype Sort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support, confidence, lift, Gini,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J-measure, etc.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9" name="Line 12"/>
          <p:cNvSpPr/>
          <p:nvPr/>
        </p:nvSpPr>
        <p:spPr>
          <a:xfrm flipH="1" flipV="1">
            <a:off x="2743200" y="4271760"/>
            <a:ext cx="1295280" cy="762120"/>
          </a:xfrm>
          <a:prstGeom prst="line">
            <a:avLst/>
          </a:prstGeom>
          <a:ln w="25560">
            <a:solidFill>
              <a:schemeClr val="tx1"/>
            </a:solidFill>
            <a:round/>
            <a:head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Line 13"/>
          <p:cNvSpPr/>
          <p:nvPr/>
        </p:nvSpPr>
        <p:spPr>
          <a:xfrm flipH="1">
            <a:off x="2666880" y="2666880"/>
            <a:ext cx="228600" cy="3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Line 14"/>
          <p:cNvSpPr/>
          <p:nvPr/>
        </p:nvSpPr>
        <p:spPr>
          <a:xfrm>
            <a:off x="914400" y="3504960"/>
            <a:ext cx="152280" cy="3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395640" y="274680"/>
            <a:ext cx="6120360" cy="84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53" name="Content Placeholder 3" descr=""/>
          <p:cNvPicPr/>
          <p:nvPr/>
        </p:nvPicPr>
        <p:blipFill>
          <a:blip r:embed="rId1"/>
          <a:stretch/>
        </p:blipFill>
        <p:spPr>
          <a:xfrm>
            <a:off x="365400" y="1154880"/>
            <a:ext cx="7276680" cy="2437920"/>
          </a:xfrm>
          <a:prstGeom prst="rect">
            <a:avLst/>
          </a:prstGeom>
          <a:ln>
            <a:noFill/>
          </a:ln>
        </p:spPr>
      </p:pic>
      <p:pic>
        <p:nvPicPr>
          <p:cNvPr id="354" name="Picture 4" descr=""/>
          <p:cNvPicPr/>
          <p:nvPr/>
        </p:nvPicPr>
        <p:blipFill>
          <a:blip r:embed="rId2"/>
          <a:stretch/>
        </p:blipFill>
        <p:spPr>
          <a:xfrm>
            <a:off x="539640" y="3623400"/>
            <a:ext cx="4762080" cy="1171080"/>
          </a:xfrm>
          <a:prstGeom prst="rect">
            <a:avLst/>
          </a:prstGeom>
          <a:ln>
            <a:noFill/>
          </a:ln>
        </p:spPr>
      </p:pic>
      <p:pic>
        <p:nvPicPr>
          <p:cNvPr id="355" name="Picture 5" descr=""/>
          <p:cNvPicPr/>
          <p:nvPr/>
        </p:nvPicPr>
        <p:blipFill>
          <a:blip r:embed="rId3"/>
          <a:stretch/>
        </p:blipFill>
        <p:spPr>
          <a:xfrm>
            <a:off x="5652000" y="3385800"/>
            <a:ext cx="2161800" cy="1056960"/>
          </a:xfrm>
          <a:prstGeom prst="rect">
            <a:avLst/>
          </a:prstGeom>
          <a:ln>
            <a:noFill/>
          </a:ln>
        </p:spPr>
      </p:pic>
      <p:pic>
        <p:nvPicPr>
          <p:cNvPr id="356" name="Picture 6" descr=""/>
          <p:cNvPicPr/>
          <p:nvPr/>
        </p:nvPicPr>
        <p:blipFill>
          <a:blip r:embed="rId4"/>
          <a:stretch/>
        </p:blipFill>
        <p:spPr>
          <a:xfrm>
            <a:off x="402120" y="4740120"/>
            <a:ext cx="6810120" cy="1933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395640" y="274680"/>
            <a:ext cx="6120360" cy="84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58" name="Content Placeholder 3" descr=""/>
          <p:cNvPicPr/>
          <p:nvPr/>
        </p:nvPicPr>
        <p:blipFill>
          <a:blip r:embed="rId1"/>
          <a:stretch/>
        </p:blipFill>
        <p:spPr>
          <a:xfrm>
            <a:off x="395640" y="1484640"/>
            <a:ext cx="3742920" cy="1085400"/>
          </a:xfrm>
          <a:prstGeom prst="rect">
            <a:avLst/>
          </a:prstGeom>
          <a:ln>
            <a:noFill/>
          </a:ln>
        </p:spPr>
      </p:pic>
      <p:pic>
        <p:nvPicPr>
          <p:cNvPr id="359" name="Picture 4" descr=""/>
          <p:cNvPicPr/>
          <p:nvPr/>
        </p:nvPicPr>
        <p:blipFill>
          <a:blip r:embed="rId2"/>
          <a:stretch/>
        </p:blipFill>
        <p:spPr>
          <a:xfrm>
            <a:off x="395640" y="2853000"/>
            <a:ext cx="7124400" cy="2857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395640" y="274680"/>
            <a:ext cx="6120360" cy="84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                                  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Association Rule Analysis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 txBox="1"/>
          <p:nvPr/>
        </p:nvSpPr>
        <p:spPr>
          <a:xfrm>
            <a:off x="395640" y="274680"/>
            <a:ext cx="6120360" cy="84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Practice problem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61" name="Content Placeholder 3" descr=""/>
          <p:cNvPicPr/>
          <p:nvPr/>
        </p:nvPicPr>
        <p:blipFill>
          <a:blip r:embed="rId1"/>
          <a:stretch/>
        </p:blipFill>
        <p:spPr>
          <a:xfrm>
            <a:off x="611640" y="1556640"/>
            <a:ext cx="6840360" cy="324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Shape 1"/>
          <p:cNvSpPr txBox="1"/>
          <p:nvPr/>
        </p:nvSpPr>
        <p:spPr>
          <a:xfrm>
            <a:off x="395640" y="274680"/>
            <a:ext cx="6120360" cy="84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                                           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Clustering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395640" y="274680"/>
            <a:ext cx="6120360" cy="84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What is cluster analysis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Finding groups of objects such that the objects in a group will be similar (or related) to one another and different from (or unrelated to) the objects in other groups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Shape 1"/>
          <p:cNvSpPr txBox="1"/>
          <p:nvPr/>
        </p:nvSpPr>
        <p:spPr>
          <a:xfrm>
            <a:off x="395640" y="274680"/>
            <a:ext cx="6120360" cy="84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Clustering methods</a:t>
            </a:r>
            <a:br/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There are 3 methods of clustering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1.Partitional method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K means clustering algorithm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K mediod clustering algorithm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2.Hierachical clustering algorithm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Agglomerative clustering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Divisive clustering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3.Density based clustering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DBSCAN algorithm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Shape 1"/>
          <p:cNvSpPr txBox="1"/>
          <p:nvPr/>
        </p:nvSpPr>
        <p:spPr>
          <a:xfrm>
            <a:off x="395640" y="274680"/>
            <a:ext cx="6120360" cy="84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K-Means clustering algorithm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Shape 1"/>
          <p:cNvSpPr txBox="1"/>
          <p:nvPr/>
        </p:nvSpPr>
        <p:spPr>
          <a:xfrm>
            <a:off x="395640" y="274680"/>
            <a:ext cx="6120360" cy="84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Steps  to implement K-means clustering algorithm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1.Assume number of clusters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2.Randomly select centroids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3.Claculate distance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4.Combine them based on the minimum distance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5.Till the same mean (one dimensional)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or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Till all the points are put it in clusters.(two dimensional)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Shape 1"/>
          <p:cNvSpPr txBox="1"/>
          <p:nvPr/>
        </p:nvSpPr>
        <p:spPr>
          <a:xfrm>
            <a:off x="395640" y="274680"/>
            <a:ext cx="6120360" cy="84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Example1-Kmeans clustering for one dimensional data set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3" name="TextShape 2"/>
          <p:cNvSpPr txBox="1"/>
          <p:nvPr/>
        </p:nvSpPr>
        <p:spPr>
          <a:xfrm>
            <a:off x="457200" y="1412640"/>
            <a:ext cx="8229240" cy="4713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6000" spc="-1" strike="noStrike">
                <a:solidFill>
                  <a:srgbClr val="000000"/>
                </a:solidFill>
                <a:latin typeface="Calibri"/>
              </a:rPr>
              <a:t>Using K-means clustering, cluster the following data into two clusters and  show each step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6000" spc="-1" strike="noStrike">
                <a:solidFill>
                  <a:srgbClr val="000000"/>
                </a:solidFill>
                <a:latin typeface="Calibri"/>
              </a:rPr>
              <a:t>{2, 4, 10, 12, 3, 20, 30, 11, 25}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60"/>
              </a:spcBef>
            </a:pP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r>
              <a:rPr b="0" lang="en-US" sz="5500" spc="-1" strike="noStrike">
                <a:solidFill>
                  <a:srgbClr val="000000"/>
                </a:solidFill>
                <a:latin typeface="Calibri"/>
              </a:rPr>
              <a:t>Given: {2, 4, 10, 12, 3, 20, 30, 11, 25}</a:t>
            </a:r>
            <a:endParaRPr b="0" lang="en-US" sz="5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r>
              <a:rPr b="1" lang="en-US" sz="5500" spc="-1" strike="noStrike">
                <a:solidFill>
                  <a:srgbClr val="000000"/>
                </a:solidFill>
                <a:latin typeface="Calibri"/>
              </a:rPr>
              <a:t>Step 1:</a:t>
            </a:r>
            <a:r>
              <a:rPr b="0" lang="en-US" sz="5500" spc="-1" strike="noStrike">
                <a:solidFill>
                  <a:srgbClr val="000000"/>
                </a:solidFill>
                <a:latin typeface="Calibri"/>
              </a:rPr>
              <a:t> Assign alternate value to each cluster randomly.</a:t>
            </a:r>
            <a:endParaRPr b="0" lang="en-US" sz="5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r>
              <a:rPr b="1" lang="en-US" sz="5500" spc="-1" strike="noStrike">
                <a:solidFill>
                  <a:srgbClr val="000000"/>
                </a:solidFill>
                <a:latin typeface="Calibri"/>
              </a:rPr>
              <a:t>Step 2: </a:t>
            </a:r>
            <a:r>
              <a:rPr b="0" lang="en-US" sz="5500" spc="-1" strike="noStrike">
                <a:solidFill>
                  <a:srgbClr val="000000"/>
                </a:solidFill>
                <a:latin typeface="Calibri"/>
              </a:rPr>
              <a:t>k1= {2, 10, 3, 30, 25}, Mean value= 14</a:t>
            </a:r>
            <a:endParaRPr b="0" lang="en-US" sz="5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r>
              <a:rPr b="0" lang="en-US" sz="5500" spc="-1" strike="noStrike">
                <a:solidFill>
                  <a:srgbClr val="000000"/>
                </a:solidFill>
                <a:latin typeface="Calibri"/>
              </a:rPr>
              <a:t>k2= {4, 12, 20, 11, 25}, Mean value = 11.75</a:t>
            </a:r>
            <a:endParaRPr b="0" lang="en-US" sz="5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r>
              <a:rPr b="1" lang="en-US" sz="5500" spc="-1" strike="noStrike">
                <a:solidFill>
                  <a:srgbClr val="000000"/>
                </a:solidFill>
                <a:latin typeface="Calibri"/>
              </a:rPr>
              <a:t>Step 3:</a:t>
            </a:r>
            <a:r>
              <a:rPr b="0" lang="en-US" sz="5500" spc="-1" strike="noStrike">
                <a:solidFill>
                  <a:srgbClr val="000000"/>
                </a:solidFill>
                <a:latin typeface="Calibri"/>
              </a:rPr>
              <a:t> Again assign the values,</a:t>
            </a:r>
            <a:endParaRPr b="0" lang="en-US" sz="5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r>
              <a:rPr b="0" lang="en-US" sz="5500" spc="-1" strike="noStrike">
                <a:solidFill>
                  <a:srgbClr val="000000"/>
                </a:solidFill>
                <a:latin typeface="Calibri"/>
              </a:rPr>
              <a:t>k1 = {20, 30, 25}, Mean value = 25</a:t>
            </a:r>
            <a:endParaRPr b="0" lang="en-US" sz="5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r>
              <a:rPr b="0" lang="en-US" sz="5500" spc="-1" strike="noStrike">
                <a:solidFill>
                  <a:srgbClr val="000000"/>
                </a:solidFill>
                <a:latin typeface="Calibri"/>
              </a:rPr>
              <a:t>k2 = {2, 4, 10, 12, 3, 11}, Mean value = 7</a:t>
            </a:r>
            <a:endParaRPr b="0" lang="en-US" sz="5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r>
              <a:rPr b="1" lang="en-US" sz="5500" spc="-1" strike="noStrike">
                <a:solidFill>
                  <a:srgbClr val="000000"/>
                </a:solidFill>
                <a:latin typeface="Calibri"/>
              </a:rPr>
              <a:t>Step 4:</a:t>
            </a:r>
            <a:r>
              <a:rPr b="0" lang="en-US" sz="5500" spc="-1" strike="noStrike">
                <a:solidFill>
                  <a:srgbClr val="000000"/>
                </a:solidFill>
                <a:latin typeface="Calibri"/>
              </a:rPr>
              <a:t> Again assign the values,</a:t>
            </a:r>
            <a:endParaRPr b="0" lang="en-US" sz="5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r>
              <a:rPr b="0" lang="en-US" sz="5500" spc="-1" strike="noStrike">
                <a:solidFill>
                  <a:srgbClr val="000000"/>
                </a:solidFill>
                <a:latin typeface="Calibri"/>
              </a:rPr>
              <a:t>k1 = {20, 30, 25}, Mean value = 25</a:t>
            </a:r>
            <a:endParaRPr b="0" lang="en-US" sz="5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r>
              <a:rPr b="0" lang="en-US" sz="5500" spc="-1" strike="noStrike">
                <a:solidFill>
                  <a:srgbClr val="000000"/>
                </a:solidFill>
                <a:latin typeface="Calibri"/>
              </a:rPr>
              <a:t>k2 = {2, 4, 10, 12, 3, 11}, Mean value = 7</a:t>
            </a:r>
            <a:endParaRPr b="0" lang="en-US" sz="5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en-US" sz="5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r>
              <a:rPr b="0" lang="en-US" sz="5500" spc="-1" strike="noStrike">
                <a:solidFill>
                  <a:srgbClr val="000000"/>
                </a:solidFill>
                <a:latin typeface="Calibri"/>
              </a:rPr>
              <a:t>Since the mean values are same in step 3 and step 4, k1 and k2 in step 3 and step4 are required clusters</a:t>
            </a:r>
            <a:r>
              <a:rPr b="0" lang="en-US" sz="3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3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Shape 1"/>
          <p:cNvSpPr txBox="1"/>
          <p:nvPr/>
        </p:nvSpPr>
        <p:spPr>
          <a:xfrm>
            <a:off x="152280" y="-21960"/>
            <a:ext cx="7772040" cy="492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Example2:K-means Clustering two dimension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375" name="Picture 3" descr=""/>
          <p:cNvPicPr/>
          <p:nvPr/>
        </p:nvPicPr>
        <p:blipFill>
          <a:blip r:embed="rId1"/>
          <a:stretch/>
        </p:blipFill>
        <p:spPr>
          <a:xfrm>
            <a:off x="-29160" y="1295280"/>
            <a:ext cx="3495240" cy="2104560"/>
          </a:xfrm>
          <a:prstGeom prst="rect">
            <a:avLst/>
          </a:prstGeom>
          <a:ln>
            <a:noFill/>
          </a:ln>
        </p:spPr>
      </p:pic>
      <p:pic>
        <p:nvPicPr>
          <p:cNvPr id="376" name="Picture 4" descr=""/>
          <p:cNvPicPr/>
          <p:nvPr/>
        </p:nvPicPr>
        <p:blipFill>
          <a:blip r:embed="rId2"/>
          <a:stretch/>
        </p:blipFill>
        <p:spPr>
          <a:xfrm>
            <a:off x="15480" y="3601440"/>
            <a:ext cx="3504960" cy="1247400"/>
          </a:xfrm>
          <a:prstGeom prst="rect">
            <a:avLst/>
          </a:prstGeom>
          <a:ln>
            <a:noFill/>
          </a:ln>
        </p:spPr>
      </p:pic>
      <p:pic>
        <p:nvPicPr>
          <p:cNvPr id="377" name="Picture 5" descr=""/>
          <p:cNvPicPr/>
          <p:nvPr/>
        </p:nvPicPr>
        <p:blipFill>
          <a:blip r:embed="rId3"/>
          <a:stretch/>
        </p:blipFill>
        <p:spPr>
          <a:xfrm>
            <a:off x="4114800" y="1424880"/>
            <a:ext cx="4343040" cy="1104480"/>
          </a:xfrm>
          <a:prstGeom prst="rect">
            <a:avLst/>
          </a:prstGeom>
          <a:ln>
            <a:noFill/>
          </a:ln>
        </p:spPr>
      </p:pic>
      <p:pic>
        <p:nvPicPr>
          <p:cNvPr id="378" name="Picture 6" descr=""/>
          <p:cNvPicPr/>
          <p:nvPr/>
        </p:nvPicPr>
        <p:blipFill>
          <a:blip r:embed="rId4"/>
          <a:stretch/>
        </p:blipFill>
        <p:spPr>
          <a:xfrm>
            <a:off x="4385160" y="3229200"/>
            <a:ext cx="4752720" cy="1904760"/>
          </a:xfrm>
          <a:prstGeom prst="rect">
            <a:avLst/>
          </a:prstGeom>
          <a:ln>
            <a:noFill/>
          </a:ln>
        </p:spPr>
      </p:pic>
      <p:sp>
        <p:nvSpPr>
          <p:cNvPr id="379" name="TextShape 2"/>
          <p:cNvSpPr txBox="1"/>
          <p:nvPr/>
        </p:nvSpPr>
        <p:spPr>
          <a:xfrm>
            <a:off x="6583680" y="6378120"/>
            <a:ext cx="2102760" cy="3427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702FD1A5-A452-4036-AA5E-7534F4B0BC6B}" type="slidenum">
              <a:rPr b="0" lang="en-US" sz="18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Picture 3" descr=""/>
          <p:cNvPicPr/>
          <p:nvPr/>
        </p:nvPicPr>
        <p:blipFill>
          <a:blip r:embed="rId1"/>
          <a:stretch/>
        </p:blipFill>
        <p:spPr>
          <a:xfrm>
            <a:off x="1523880" y="2286000"/>
            <a:ext cx="4676400" cy="1875960"/>
          </a:xfrm>
          <a:prstGeom prst="rect">
            <a:avLst/>
          </a:prstGeom>
          <a:ln>
            <a:noFill/>
          </a:ln>
        </p:spPr>
      </p:pic>
      <p:sp>
        <p:nvSpPr>
          <p:cNvPr id="381" name="TextShape 1"/>
          <p:cNvSpPr txBox="1"/>
          <p:nvPr/>
        </p:nvSpPr>
        <p:spPr>
          <a:xfrm>
            <a:off x="380880" y="125640"/>
            <a:ext cx="7772040" cy="1440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Contd..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82" name="TextShape 2"/>
          <p:cNvSpPr txBox="1"/>
          <p:nvPr/>
        </p:nvSpPr>
        <p:spPr>
          <a:xfrm>
            <a:off x="6583680" y="6378120"/>
            <a:ext cx="2102760" cy="3427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28121BDC-313F-4EA8-A55D-64B2CFB046CC}" type="slidenum">
              <a:rPr b="0" lang="en-US" sz="18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Contd..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84" name="Picture 3" descr=""/>
          <p:cNvPicPr/>
          <p:nvPr/>
        </p:nvPicPr>
        <p:blipFill>
          <a:blip r:embed="rId1"/>
          <a:stretch/>
        </p:blipFill>
        <p:spPr>
          <a:xfrm>
            <a:off x="5760" y="2066760"/>
            <a:ext cx="5409720" cy="2057040"/>
          </a:xfrm>
          <a:prstGeom prst="rect">
            <a:avLst/>
          </a:prstGeom>
          <a:ln>
            <a:noFill/>
          </a:ln>
        </p:spPr>
      </p:pic>
      <p:pic>
        <p:nvPicPr>
          <p:cNvPr id="385" name="Picture 4" descr=""/>
          <p:cNvPicPr/>
          <p:nvPr/>
        </p:nvPicPr>
        <p:blipFill>
          <a:blip r:embed="rId2"/>
          <a:stretch/>
        </p:blipFill>
        <p:spPr>
          <a:xfrm>
            <a:off x="29160" y="1609560"/>
            <a:ext cx="4581000" cy="323640"/>
          </a:xfrm>
          <a:prstGeom prst="rect">
            <a:avLst/>
          </a:prstGeom>
          <a:ln>
            <a:noFill/>
          </a:ln>
        </p:spPr>
      </p:pic>
      <p:pic>
        <p:nvPicPr>
          <p:cNvPr id="386" name="Picture 5" descr=""/>
          <p:cNvPicPr/>
          <p:nvPr/>
        </p:nvPicPr>
        <p:blipFill>
          <a:blip r:embed="rId3"/>
          <a:stretch/>
        </p:blipFill>
        <p:spPr>
          <a:xfrm>
            <a:off x="5760" y="4124160"/>
            <a:ext cx="5433120" cy="1723680"/>
          </a:xfrm>
          <a:prstGeom prst="rect">
            <a:avLst/>
          </a:prstGeom>
          <a:ln>
            <a:noFill/>
          </a:ln>
        </p:spPr>
      </p:pic>
      <p:pic>
        <p:nvPicPr>
          <p:cNvPr id="387" name="Picture 6" descr=""/>
          <p:cNvPicPr/>
          <p:nvPr/>
        </p:nvPicPr>
        <p:blipFill>
          <a:blip r:embed="rId4"/>
          <a:stretch/>
        </p:blipFill>
        <p:spPr>
          <a:xfrm>
            <a:off x="5715000" y="2022840"/>
            <a:ext cx="3428640" cy="1238040"/>
          </a:xfrm>
          <a:prstGeom prst="rect">
            <a:avLst/>
          </a:prstGeom>
          <a:ln>
            <a:noFill/>
          </a:ln>
        </p:spPr>
      </p:pic>
      <p:sp>
        <p:nvSpPr>
          <p:cNvPr id="388" name="TextShape 2"/>
          <p:cNvSpPr txBox="1"/>
          <p:nvPr/>
        </p:nvSpPr>
        <p:spPr>
          <a:xfrm>
            <a:off x="6583680" y="6378120"/>
            <a:ext cx="2102760" cy="3427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F42AEEFA-F743-47DB-9064-CA3F35BAF71B}" type="slidenum">
              <a:rPr b="0" lang="en-US" sz="18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395640" y="404640"/>
            <a:ext cx="4752000" cy="63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What is association analysis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9" name="TextShape 2"/>
          <p:cNvSpPr txBox="1"/>
          <p:nvPr/>
        </p:nvSpPr>
        <p:spPr>
          <a:xfrm>
            <a:off x="372960" y="1484640"/>
            <a:ext cx="8375040" cy="187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3000"/>
              </a:lnSpc>
              <a:spcBef>
                <a:spcPts val="641"/>
              </a:spcBef>
              <a:spcAft>
                <a:spcPts val="601"/>
              </a:spcAf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3000"/>
              </a:lnSpc>
              <a:spcBef>
                <a:spcPts val="641"/>
              </a:spcBef>
              <a:spcAft>
                <a:spcPts val="601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Association analysis measures the strength of co-occurrence between one item and another.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extShape 1"/>
          <p:cNvSpPr txBox="1"/>
          <p:nvPr/>
        </p:nvSpPr>
        <p:spPr>
          <a:xfrm>
            <a:off x="46800" y="59040"/>
            <a:ext cx="7772040" cy="144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Contd..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0" name="TextShape 2"/>
          <p:cNvSpPr txBox="1"/>
          <p:nvPr/>
        </p:nvSpPr>
        <p:spPr>
          <a:xfrm>
            <a:off x="750240" y="1560960"/>
            <a:ext cx="7466760" cy="3925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Update the cluster centroid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391" name="Picture 3" descr=""/>
          <p:cNvPicPr/>
          <p:nvPr/>
        </p:nvPicPr>
        <p:blipFill>
          <a:blip r:embed="rId1"/>
          <a:stretch/>
        </p:blipFill>
        <p:spPr>
          <a:xfrm>
            <a:off x="1066680" y="2320560"/>
            <a:ext cx="3752640" cy="1209240"/>
          </a:xfrm>
          <a:prstGeom prst="rect">
            <a:avLst/>
          </a:prstGeom>
          <a:ln>
            <a:noFill/>
          </a:ln>
        </p:spPr>
      </p:pic>
      <p:sp>
        <p:nvSpPr>
          <p:cNvPr id="392" name="TextShape 3"/>
          <p:cNvSpPr txBox="1"/>
          <p:nvPr/>
        </p:nvSpPr>
        <p:spPr>
          <a:xfrm>
            <a:off x="6583680" y="6378120"/>
            <a:ext cx="2102760" cy="3427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92C0FBAC-8A99-49D3-87C4-5052B08871E2}" type="slidenum">
              <a:rPr b="0" lang="en-US" sz="18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Shape 1"/>
          <p:cNvSpPr txBox="1"/>
          <p:nvPr/>
        </p:nvSpPr>
        <p:spPr>
          <a:xfrm>
            <a:off x="0" y="6840"/>
            <a:ext cx="7772040" cy="144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Contd..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94" name="Picture 3" descr=""/>
          <p:cNvPicPr/>
          <p:nvPr/>
        </p:nvPicPr>
        <p:blipFill>
          <a:blip r:embed="rId1"/>
          <a:stretch/>
        </p:blipFill>
        <p:spPr>
          <a:xfrm>
            <a:off x="685800" y="1905120"/>
            <a:ext cx="4600080" cy="380520"/>
          </a:xfrm>
          <a:prstGeom prst="rect">
            <a:avLst/>
          </a:prstGeom>
          <a:ln>
            <a:noFill/>
          </a:ln>
        </p:spPr>
      </p:pic>
      <p:pic>
        <p:nvPicPr>
          <p:cNvPr id="395" name="Picture 4" descr=""/>
          <p:cNvPicPr/>
          <p:nvPr/>
        </p:nvPicPr>
        <p:blipFill>
          <a:blip r:embed="rId2"/>
          <a:stretch/>
        </p:blipFill>
        <p:spPr>
          <a:xfrm>
            <a:off x="685800" y="2205000"/>
            <a:ext cx="4723920" cy="1847520"/>
          </a:xfrm>
          <a:prstGeom prst="rect">
            <a:avLst/>
          </a:prstGeom>
          <a:ln>
            <a:noFill/>
          </a:ln>
        </p:spPr>
      </p:pic>
      <p:pic>
        <p:nvPicPr>
          <p:cNvPr id="396" name="Picture 5" descr=""/>
          <p:cNvPicPr/>
          <p:nvPr/>
        </p:nvPicPr>
        <p:blipFill>
          <a:blip r:embed="rId3"/>
          <a:stretch/>
        </p:blipFill>
        <p:spPr>
          <a:xfrm>
            <a:off x="723960" y="4204080"/>
            <a:ext cx="4686120" cy="1819080"/>
          </a:xfrm>
          <a:prstGeom prst="rect">
            <a:avLst/>
          </a:prstGeom>
          <a:ln>
            <a:noFill/>
          </a:ln>
        </p:spPr>
      </p:pic>
      <p:pic>
        <p:nvPicPr>
          <p:cNvPr id="397" name="Picture 7" descr=""/>
          <p:cNvPicPr/>
          <p:nvPr/>
        </p:nvPicPr>
        <p:blipFill>
          <a:blip r:embed="rId4"/>
          <a:stretch/>
        </p:blipFill>
        <p:spPr>
          <a:xfrm>
            <a:off x="5410080" y="3505320"/>
            <a:ext cx="3657240" cy="1095120"/>
          </a:xfrm>
          <a:prstGeom prst="rect">
            <a:avLst/>
          </a:prstGeom>
          <a:ln>
            <a:noFill/>
          </a:ln>
        </p:spPr>
      </p:pic>
      <p:sp>
        <p:nvSpPr>
          <p:cNvPr id="398" name="TextShape 2"/>
          <p:cNvSpPr txBox="1"/>
          <p:nvPr/>
        </p:nvSpPr>
        <p:spPr>
          <a:xfrm>
            <a:off x="6583680" y="6378120"/>
            <a:ext cx="2102760" cy="3427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88E4714E-A46D-43C0-BB21-B83B2AAE3077}" type="slidenum">
              <a:rPr b="0" lang="en-US" sz="18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Picture 3" descr=""/>
          <p:cNvPicPr/>
          <p:nvPr/>
        </p:nvPicPr>
        <p:blipFill>
          <a:blip r:embed="rId1"/>
          <a:stretch/>
        </p:blipFill>
        <p:spPr>
          <a:xfrm>
            <a:off x="612360" y="2198160"/>
            <a:ext cx="3857400" cy="1257120"/>
          </a:xfrm>
          <a:prstGeom prst="rect">
            <a:avLst/>
          </a:prstGeom>
          <a:ln>
            <a:noFill/>
          </a:ln>
        </p:spPr>
      </p:pic>
      <p:pic>
        <p:nvPicPr>
          <p:cNvPr id="400" name="Picture 4" descr=""/>
          <p:cNvPicPr/>
          <p:nvPr/>
        </p:nvPicPr>
        <p:blipFill>
          <a:blip r:embed="rId2"/>
          <a:stretch/>
        </p:blipFill>
        <p:spPr>
          <a:xfrm>
            <a:off x="647640" y="1526040"/>
            <a:ext cx="4304880" cy="683640"/>
          </a:xfrm>
          <a:prstGeom prst="rect">
            <a:avLst/>
          </a:prstGeom>
          <a:ln>
            <a:noFill/>
          </a:ln>
        </p:spPr>
      </p:pic>
      <p:sp>
        <p:nvSpPr>
          <p:cNvPr id="401" name="TextShape 1"/>
          <p:cNvSpPr txBox="1"/>
          <p:nvPr/>
        </p:nvSpPr>
        <p:spPr>
          <a:xfrm>
            <a:off x="0" y="-7560"/>
            <a:ext cx="7772040" cy="1440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Contd..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02" name="TextShape 2"/>
          <p:cNvSpPr txBox="1"/>
          <p:nvPr/>
        </p:nvSpPr>
        <p:spPr>
          <a:xfrm>
            <a:off x="6583680" y="6378120"/>
            <a:ext cx="2102760" cy="3427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F0EEC957-0FEB-4348-A112-98D75CA0860F}" type="slidenum">
              <a:rPr b="0" lang="en-US" sz="18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4" name="TextShape 2"/>
          <p:cNvSpPr txBox="1"/>
          <p:nvPr/>
        </p:nvSpPr>
        <p:spPr>
          <a:xfrm>
            <a:off x="0" y="-53280"/>
            <a:ext cx="7772040" cy="1440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latin typeface="Arial"/>
            </a:endParaRPr>
          </a:p>
        </p:txBody>
      </p:sp>
      <p:pic>
        <p:nvPicPr>
          <p:cNvPr id="405" name="Picture 3" descr=""/>
          <p:cNvPicPr/>
          <p:nvPr/>
        </p:nvPicPr>
        <p:blipFill>
          <a:blip r:embed="rId1"/>
          <a:stretch/>
        </p:blipFill>
        <p:spPr>
          <a:xfrm>
            <a:off x="457200" y="1623600"/>
            <a:ext cx="4619160" cy="533160"/>
          </a:xfrm>
          <a:prstGeom prst="rect">
            <a:avLst/>
          </a:prstGeom>
          <a:ln>
            <a:noFill/>
          </a:ln>
        </p:spPr>
      </p:pic>
      <p:pic>
        <p:nvPicPr>
          <p:cNvPr id="406" name="Picture 4" descr=""/>
          <p:cNvPicPr/>
          <p:nvPr/>
        </p:nvPicPr>
        <p:blipFill>
          <a:blip r:embed="rId2"/>
          <a:stretch/>
        </p:blipFill>
        <p:spPr>
          <a:xfrm>
            <a:off x="485640" y="2072160"/>
            <a:ext cx="4590720" cy="1790280"/>
          </a:xfrm>
          <a:prstGeom prst="rect">
            <a:avLst/>
          </a:prstGeom>
          <a:ln>
            <a:noFill/>
          </a:ln>
        </p:spPr>
      </p:pic>
      <p:pic>
        <p:nvPicPr>
          <p:cNvPr id="407" name="Picture 5" descr=""/>
          <p:cNvPicPr/>
          <p:nvPr/>
        </p:nvPicPr>
        <p:blipFill>
          <a:blip r:embed="rId3"/>
          <a:stretch/>
        </p:blipFill>
        <p:spPr>
          <a:xfrm>
            <a:off x="457200" y="3877920"/>
            <a:ext cx="4619160" cy="1819080"/>
          </a:xfrm>
          <a:prstGeom prst="rect">
            <a:avLst/>
          </a:prstGeom>
          <a:ln>
            <a:noFill/>
          </a:ln>
        </p:spPr>
      </p:pic>
      <p:pic>
        <p:nvPicPr>
          <p:cNvPr id="408" name="Picture 6" descr=""/>
          <p:cNvPicPr/>
          <p:nvPr/>
        </p:nvPicPr>
        <p:blipFill>
          <a:blip r:embed="rId4"/>
          <a:stretch/>
        </p:blipFill>
        <p:spPr>
          <a:xfrm>
            <a:off x="5105520" y="3124080"/>
            <a:ext cx="3609360" cy="1199880"/>
          </a:xfrm>
          <a:prstGeom prst="rect">
            <a:avLst/>
          </a:prstGeom>
          <a:ln>
            <a:noFill/>
          </a:ln>
        </p:spPr>
      </p:pic>
      <p:sp>
        <p:nvSpPr>
          <p:cNvPr id="409" name="TextShape 3"/>
          <p:cNvSpPr txBox="1"/>
          <p:nvPr/>
        </p:nvSpPr>
        <p:spPr>
          <a:xfrm>
            <a:off x="6583680" y="6378120"/>
            <a:ext cx="2102760" cy="3427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EF682AEB-8908-4792-AF5D-BEBA3C1DF65A}" type="slidenum">
              <a:rPr b="0" lang="en-US" sz="18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Shape 1"/>
          <p:cNvSpPr txBox="1"/>
          <p:nvPr/>
        </p:nvSpPr>
        <p:spPr>
          <a:xfrm>
            <a:off x="29160" y="-52560"/>
            <a:ext cx="7772040" cy="144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1" name="TextShape 2"/>
          <p:cNvSpPr txBox="1"/>
          <p:nvPr/>
        </p:nvSpPr>
        <p:spPr>
          <a:xfrm>
            <a:off x="380880" y="1405800"/>
            <a:ext cx="7772040" cy="1440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Update the cluster centroid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12" name="Picture 3" descr=""/>
          <p:cNvPicPr/>
          <p:nvPr/>
        </p:nvPicPr>
        <p:blipFill>
          <a:blip r:embed="rId1"/>
          <a:stretch/>
        </p:blipFill>
        <p:spPr>
          <a:xfrm>
            <a:off x="2685960" y="2809800"/>
            <a:ext cx="3771720" cy="1238040"/>
          </a:xfrm>
          <a:prstGeom prst="rect">
            <a:avLst/>
          </a:prstGeom>
          <a:ln>
            <a:noFill/>
          </a:ln>
        </p:spPr>
      </p:pic>
      <p:sp>
        <p:nvSpPr>
          <p:cNvPr id="413" name="TextShape 3"/>
          <p:cNvSpPr txBox="1"/>
          <p:nvPr/>
        </p:nvSpPr>
        <p:spPr>
          <a:xfrm>
            <a:off x="6583680" y="6378120"/>
            <a:ext cx="2102760" cy="3427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598A24FC-649A-4464-9CDB-1EF2F9859794}" type="slidenum">
              <a:rPr b="0" lang="en-US" sz="18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5" name="TextShape 2"/>
          <p:cNvSpPr txBox="1"/>
          <p:nvPr/>
        </p:nvSpPr>
        <p:spPr>
          <a:xfrm>
            <a:off x="0" y="-40680"/>
            <a:ext cx="7772040" cy="1440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latin typeface="Arial"/>
            </a:endParaRPr>
          </a:p>
        </p:txBody>
      </p:sp>
      <p:pic>
        <p:nvPicPr>
          <p:cNvPr id="416" name="Picture 3" descr=""/>
          <p:cNvPicPr/>
          <p:nvPr/>
        </p:nvPicPr>
        <p:blipFill>
          <a:blip r:embed="rId1"/>
          <a:stretch/>
        </p:blipFill>
        <p:spPr>
          <a:xfrm>
            <a:off x="457200" y="1752480"/>
            <a:ext cx="4571640" cy="294840"/>
          </a:xfrm>
          <a:prstGeom prst="rect">
            <a:avLst/>
          </a:prstGeom>
          <a:ln>
            <a:noFill/>
          </a:ln>
        </p:spPr>
      </p:pic>
      <p:pic>
        <p:nvPicPr>
          <p:cNvPr id="417" name="Picture 4" descr=""/>
          <p:cNvPicPr/>
          <p:nvPr/>
        </p:nvPicPr>
        <p:blipFill>
          <a:blip r:embed="rId2"/>
          <a:stretch/>
        </p:blipFill>
        <p:spPr>
          <a:xfrm>
            <a:off x="523800" y="2139120"/>
            <a:ext cx="4505040" cy="1723680"/>
          </a:xfrm>
          <a:prstGeom prst="rect">
            <a:avLst/>
          </a:prstGeom>
          <a:ln>
            <a:noFill/>
          </a:ln>
        </p:spPr>
      </p:pic>
      <p:pic>
        <p:nvPicPr>
          <p:cNvPr id="418" name="Picture 5" descr=""/>
          <p:cNvPicPr/>
          <p:nvPr/>
        </p:nvPicPr>
        <p:blipFill>
          <a:blip r:embed="rId3"/>
          <a:stretch/>
        </p:blipFill>
        <p:spPr>
          <a:xfrm>
            <a:off x="523800" y="3898800"/>
            <a:ext cx="4562280" cy="1794240"/>
          </a:xfrm>
          <a:prstGeom prst="rect">
            <a:avLst/>
          </a:prstGeom>
          <a:ln>
            <a:noFill/>
          </a:ln>
        </p:spPr>
      </p:pic>
      <p:pic>
        <p:nvPicPr>
          <p:cNvPr id="419" name="Picture 6" descr=""/>
          <p:cNvPicPr/>
          <p:nvPr/>
        </p:nvPicPr>
        <p:blipFill>
          <a:blip r:embed="rId4"/>
          <a:stretch/>
        </p:blipFill>
        <p:spPr>
          <a:xfrm>
            <a:off x="5029200" y="3256920"/>
            <a:ext cx="3723480" cy="1247400"/>
          </a:xfrm>
          <a:prstGeom prst="rect">
            <a:avLst/>
          </a:prstGeom>
          <a:ln>
            <a:noFill/>
          </a:ln>
        </p:spPr>
      </p:pic>
      <p:sp>
        <p:nvSpPr>
          <p:cNvPr id="420" name="TextShape 3"/>
          <p:cNvSpPr txBox="1"/>
          <p:nvPr/>
        </p:nvSpPr>
        <p:spPr>
          <a:xfrm>
            <a:off x="6583680" y="6378120"/>
            <a:ext cx="2102760" cy="3427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C0B293E7-A33B-4E7C-972B-1A0A210E1D38}" type="slidenum">
              <a:rPr b="0" lang="en-US" sz="18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TextShape 1"/>
          <p:cNvSpPr txBox="1"/>
          <p:nvPr/>
        </p:nvSpPr>
        <p:spPr>
          <a:xfrm>
            <a:off x="-17640" y="0"/>
            <a:ext cx="7772040" cy="144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2" name="TextShape 2"/>
          <p:cNvSpPr txBox="1"/>
          <p:nvPr/>
        </p:nvSpPr>
        <p:spPr>
          <a:xfrm>
            <a:off x="1371600" y="4343400"/>
            <a:ext cx="6400440" cy="1714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Update cluster centroid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23" name="Picture 3" descr=""/>
          <p:cNvPicPr/>
          <p:nvPr/>
        </p:nvPicPr>
        <p:blipFill>
          <a:blip r:embed="rId1"/>
          <a:stretch/>
        </p:blipFill>
        <p:spPr>
          <a:xfrm>
            <a:off x="2676600" y="2757600"/>
            <a:ext cx="3790440" cy="1342800"/>
          </a:xfrm>
          <a:prstGeom prst="rect">
            <a:avLst/>
          </a:prstGeom>
          <a:ln>
            <a:noFill/>
          </a:ln>
        </p:spPr>
      </p:pic>
      <p:sp>
        <p:nvSpPr>
          <p:cNvPr id="424" name="TextShape 3"/>
          <p:cNvSpPr txBox="1"/>
          <p:nvPr/>
        </p:nvSpPr>
        <p:spPr>
          <a:xfrm>
            <a:off x="6583680" y="6378120"/>
            <a:ext cx="2102760" cy="3427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67C4F805-EECE-46E8-9CAA-F863C5B0806D}" type="slidenum">
              <a:rPr b="0" lang="en-US" sz="18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TextShape 1"/>
          <p:cNvSpPr txBox="1"/>
          <p:nvPr/>
        </p:nvSpPr>
        <p:spPr>
          <a:xfrm>
            <a:off x="0" y="-42840"/>
            <a:ext cx="7772040" cy="144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6" name="TextShape 2"/>
          <p:cNvSpPr txBox="1"/>
          <p:nvPr/>
        </p:nvSpPr>
        <p:spPr>
          <a:xfrm>
            <a:off x="0" y="1414800"/>
            <a:ext cx="7772040" cy="1440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Final assignment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27" name="Picture 3" descr=""/>
          <p:cNvPicPr/>
          <p:nvPr/>
        </p:nvPicPr>
        <p:blipFill>
          <a:blip r:embed="rId1"/>
          <a:stretch/>
        </p:blipFill>
        <p:spPr>
          <a:xfrm>
            <a:off x="2200320" y="2376360"/>
            <a:ext cx="4743000" cy="2104560"/>
          </a:xfrm>
          <a:prstGeom prst="rect">
            <a:avLst/>
          </a:prstGeom>
          <a:ln>
            <a:noFill/>
          </a:ln>
        </p:spPr>
      </p:pic>
      <p:sp>
        <p:nvSpPr>
          <p:cNvPr id="428" name="TextShape 3"/>
          <p:cNvSpPr txBox="1"/>
          <p:nvPr/>
        </p:nvSpPr>
        <p:spPr>
          <a:xfrm>
            <a:off x="6583680" y="6378120"/>
            <a:ext cx="2102760" cy="3427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5B634298-FCE9-4378-B65C-CB0B5F3B6970}" type="slidenum">
              <a:rPr b="0" lang="en-US" sz="18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Shape 1"/>
          <p:cNvSpPr txBox="1"/>
          <p:nvPr/>
        </p:nvSpPr>
        <p:spPr>
          <a:xfrm>
            <a:off x="395640" y="274680"/>
            <a:ext cx="6120360" cy="84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Example3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You would like to cluster 7 observations into 3 clusters using k-means clustering algorithm. After first iterations clusters ,c1,c2,c3 has following observations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C1:{(2,2),(4,4),(6,6)}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C2:{(0,4),(4,0)}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C3:{(5,5),(9,9)} what will be the centroid clusters if you want to proceed for second iteration?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9" dur="indefinite" restart="never" nodeType="tmRoot">
          <p:childTnLst>
            <p:seq>
              <p:cTn id="1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extShape 1"/>
          <p:cNvSpPr txBox="1"/>
          <p:nvPr/>
        </p:nvSpPr>
        <p:spPr>
          <a:xfrm>
            <a:off x="395640" y="274680"/>
            <a:ext cx="6120360" cy="84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Practice problem1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32" name="Content Placeholder 3" descr=""/>
          <p:cNvPicPr/>
          <p:nvPr/>
        </p:nvPicPr>
        <p:blipFill>
          <a:blip r:embed="rId1"/>
          <a:stretch/>
        </p:blipFill>
        <p:spPr>
          <a:xfrm>
            <a:off x="822960" y="1850040"/>
            <a:ext cx="4824000" cy="3362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1" dur="indefinite" restart="never" nodeType="tmRoot">
          <p:childTnLst>
            <p:seq>
              <p:cTn id="1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0" y="365040"/>
            <a:ext cx="7886520" cy="13251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Definition: Association Rule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71" name="Group 2"/>
          <p:cNvGrpSpPr/>
          <p:nvPr/>
        </p:nvGrpSpPr>
        <p:grpSpPr>
          <a:xfrm>
            <a:off x="5105520" y="3657600"/>
            <a:ext cx="3517200" cy="2361600"/>
            <a:chOff x="5105520" y="3657600"/>
            <a:chExt cx="3517200" cy="2361600"/>
          </a:xfrm>
        </p:grpSpPr>
        <p:sp>
          <p:nvSpPr>
            <p:cNvPr id="272" name="CustomShape 3"/>
            <p:cNvSpPr/>
            <p:nvPr/>
          </p:nvSpPr>
          <p:spPr>
            <a:xfrm>
              <a:off x="5181480" y="3657600"/>
              <a:ext cx="115524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Times New Roman"/>
                </a:rPr>
                <a:t>Example:</a:t>
              </a:r>
              <a:endParaRPr b="0" lang="en-US" sz="2000" spc="-1" strike="noStrike">
                <a:latin typeface="Arial"/>
              </a:endParaRPr>
            </a:p>
          </p:txBody>
        </p:sp>
      </p:grpSp>
      <p:sp>
        <p:nvSpPr>
          <p:cNvPr id="273" name="CustomShape 4"/>
          <p:cNvSpPr/>
          <p:nvPr/>
        </p:nvSpPr>
        <p:spPr>
          <a:xfrm>
            <a:off x="152280" y="1247040"/>
            <a:ext cx="4876560" cy="533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343080" indent="-3427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Association Rule</a:t>
            </a:r>
            <a:endParaRPr b="0" lang="en-US" sz="20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18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An implication expression of the form X 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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Y, where X and Y are itemsets</a:t>
            </a:r>
            <a:endParaRPr b="0" lang="en-U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18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Example: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{Milk, Diaper} 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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{Butter} </a:t>
            </a:r>
            <a:endParaRPr b="0" lang="en-US" sz="1800" spc="-1" strike="noStrike">
              <a:latin typeface="Arial"/>
            </a:endParaRPr>
          </a:p>
          <a:p>
            <a:pPr marL="743040" indent="-285480">
              <a:lnSpc>
                <a:spcPct val="100000"/>
              </a:lnSpc>
              <a:spcBef>
                <a:spcPts val="181"/>
              </a:spcBef>
              <a:spcAft>
                <a:spcPts val="400"/>
              </a:spcAft>
            </a:pP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Rule Evaluation Metrics</a:t>
            </a:r>
            <a:endParaRPr b="0" lang="en-US" sz="20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18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Support (s)</a:t>
            </a:r>
            <a:endParaRPr b="0" lang="en-US" sz="1800" spc="-1" strike="noStrike"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159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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Fraction of transactions that contain both X and Y</a:t>
            </a:r>
            <a:endParaRPr b="0" lang="en-US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18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Confidence (c)</a:t>
            </a:r>
            <a:endParaRPr b="0" lang="en-US" sz="1800" spc="-1" strike="noStrike"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159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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Measures how often items in Y 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appear in transactions that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contain X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274" name="Table 5"/>
          <p:cNvGraphicFramePr/>
          <p:nvPr/>
        </p:nvGraphicFramePr>
        <p:xfrm>
          <a:off x="5264280" y="1316880"/>
          <a:ext cx="3276360" cy="1766880"/>
        </p:xfrm>
        <a:graphic>
          <a:graphicData uri="http://schemas.openxmlformats.org/drawingml/2006/table">
            <a:tbl>
              <a:tblPr/>
              <a:tblGrid>
                <a:gridCol w="532800"/>
                <a:gridCol w="2743560"/>
              </a:tblGrid>
              <a:tr h="24372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TID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6a644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Items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6a644"/>
                    </a:solidFill>
                  </a:tcPr>
                </a:tc>
              </a:tr>
              <a:tr h="24372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6a644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Bread, Milk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8708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6a644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Bread, Diaper, Butter, Beans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372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6a644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Milk, Diaper, Butter, Coke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8708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6a644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Bread, Milk, Diaper, Butter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372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6a644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Bread, Milk, Diaper, Coke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75" name="" descr=""/>
          <p:cNvPicPr/>
          <p:nvPr/>
        </p:nvPicPr>
        <p:blipFill>
          <a:blip r:embed="rId1"/>
          <a:stretch/>
        </p:blipFill>
        <p:spPr>
          <a:xfrm>
            <a:off x="5168880" y="4114800"/>
            <a:ext cx="2908440" cy="368280"/>
          </a:xfrm>
          <a:prstGeom prst="rect">
            <a:avLst/>
          </a:prstGeom>
          <a:ln>
            <a:noFill/>
          </a:ln>
        </p:spPr>
      </p:pic>
      <p:pic>
        <p:nvPicPr>
          <p:cNvPr id="276" name="" descr=""/>
          <p:cNvPicPr/>
          <p:nvPr/>
        </p:nvPicPr>
        <p:blipFill>
          <a:blip r:embed="rId2"/>
          <a:stretch/>
        </p:blipFill>
        <p:spPr>
          <a:xfrm>
            <a:off x="5105520" y="4635360"/>
            <a:ext cx="3352680" cy="622440"/>
          </a:xfrm>
          <a:prstGeom prst="rect">
            <a:avLst/>
          </a:prstGeom>
          <a:ln>
            <a:noFill/>
          </a:ln>
        </p:spPr>
      </p:pic>
      <p:pic>
        <p:nvPicPr>
          <p:cNvPr id="277" name="" descr=""/>
          <p:cNvPicPr/>
          <p:nvPr/>
        </p:nvPicPr>
        <p:blipFill>
          <a:blip r:embed="rId3"/>
          <a:stretch/>
        </p:blipFill>
        <p:spPr>
          <a:xfrm>
            <a:off x="5181480" y="5435640"/>
            <a:ext cx="3441600" cy="57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nodeType="clickEffect" fill="hold">
                      <p:stCondLst>
                        <p:cond delay="indefinite"/>
                      </p:stCondLst>
                      <p:childTnLst>
                        <p:par>
                          <p:cTn id="1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nodeType="clickEffect" fill="hold">
                      <p:stCondLst>
                        <p:cond delay="indefinite"/>
                      </p:stCondLst>
                      <p:childTnLst>
                        <p:par>
                          <p:cTn id="1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nodeType="clickEffect" fill="hold">
                      <p:stCondLst>
                        <p:cond delay="indefinite"/>
                      </p:stCondLst>
                      <p:childTnLst>
                        <p:par>
                          <p:cTn id="3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TextShape 1"/>
          <p:cNvSpPr txBox="1"/>
          <p:nvPr/>
        </p:nvSpPr>
        <p:spPr>
          <a:xfrm>
            <a:off x="395640" y="274680"/>
            <a:ext cx="6120360" cy="84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Practice problem2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34" name="Content Placeholder 3" descr=""/>
          <p:cNvPicPr/>
          <p:nvPr/>
        </p:nvPicPr>
        <p:blipFill>
          <a:blip r:embed="rId1"/>
          <a:stretch/>
        </p:blipFill>
        <p:spPr>
          <a:xfrm>
            <a:off x="611640" y="2349000"/>
            <a:ext cx="3371760" cy="2808000"/>
          </a:xfrm>
          <a:prstGeom prst="rect">
            <a:avLst/>
          </a:prstGeom>
          <a:ln>
            <a:noFill/>
          </a:ln>
        </p:spPr>
      </p:pic>
      <p:sp>
        <p:nvSpPr>
          <p:cNvPr id="435" name="CustomShape 2"/>
          <p:cNvSpPr/>
          <p:nvPr/>
        </p:nvSpPr>
        <p:spPr>
          <a:xfrm>
            <a:off x="611640" y="1484640"/>
            <a:ext cx="7200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Using K-means clustering algorithm to create clusters 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03" dur="indefinite" restart="never" nodeType="tmRoot">
          <p:childTnLst>
            <p:seq>
              <p:cTn id="1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TextShape 1"/>
          <p:cNvSpPr txBox="1"/>
          <p:nvPr/>
        </p:nvSpPr>
        <p:spPr>
          <a:xfrm>
            <a:off x="395640" y="274680"/>
            <a:ext cx="6120360" cy="84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K-Medoid clustering algorithm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1. Initialize: select k random points out of the n data points as the medoids.</a:t>
            </a:r>
            <a:br/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2. Associate each data point to the closest medoid by using any common distance metric methods.</a:t>
            </a:r>
            <a:br/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3. While the cost decreases:</a:t>
            </a:r>
            <a:br/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        For each medoid m, for each data o point which is not a medoid:</a:t>
            </a:r>
            <a:br/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                1. Swap m and o, associate each data point to the closest medoid, recompute the cost.</a:t>
            </a:r>
            <a:br/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                2. If the total cost is more than that in the previous step, undo the swap.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05" dur="indefinite" restart="never" nodeType="tmRoot">
          <p:childTnLst>
            <p:seq>
              <p:cTn id="1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TextShape 1"/>
          <p:cNvSpPr txBox="1"/>
          <p:nvPr/>
        </p:nvSpPr>
        <p:spPr>
          <a:xfrm>
            <a:off x="-1080" y="-172080"/>
            <a:ext cx="6120360" cy="84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K medoid algorithm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39" name="Content Placeholder 3" descr=""/>
          <p:cNvPicPr/>
          <p:nvPr/>
        </p:nvPicPr>
        <p:blipFill>
          <a:blip r:embed="rId1"/>
          <a:stretch/>
        </p:blipFill>
        <p:spPr>
          <a:xfrm>
            <a:off x="-18720" y="606240"/>
            <a:ext cx="7272360" cy="791640"/>
          </a:xfrm>
          <a:prstGeom prst="rect">
            <a:avLst/>
          </a:prstGeom>
          <a:ln>
            <a:noFill/>
          </a:ln>
        </p:spPr>
      </p:pic>
      <p:sp>
        <p:nvSpPr>
          <p:cNvPr id="440" name="CustomShape 2"/>
          <p:cNvSpPr/>
          <p:nvPr/>
        </p:nvSpPr>
        <p:spPr>
          <a:xfrm>
            <a:off x="160560" y="1352160"/>
            <a:ext cx="4571640" cy="191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Roboto"/>
              </a:rPr>
              <a:t>Step 1: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1600" spc="-1" strike="noStrike">
                <a:solidFill>
                  <a:srgbClr val="000000"/>
                </a:solidFill>
                <a:latin typeface="Roboto"/>
              </a:rPr>
              <a:t>andomly select 2 medoids as  k = 2 .For example </a:t>
            </a:r>
            <a:r>
              <a:rPr b="1" lang="en-US" sz="1600" spc="-1" strike="noStrike">
                <a:solidFill>
                  <a:srgbClr val="000000"/>
                </a:solidFill>
                <a:latin typeface="Roboto"/>
              </a:rPr>
              <a:t>C1 -(4, 5)</a:t>
            </a:r>
            <a:r>
              <a:rPr b="0" lang="en-US" sz="1600" spc="-1" strike="noStrike">
                <a:solidFill>
                  <a:srgbClr val="000000"/>
                </a:solidFill>
                <a:latin typeface="Roboto"/>
              </a:rPr>
              <a:t> and </a:t>
            </a:r>
            <a:r>
              <a:rPr b="1" lang="en-US" sz="1600" spc="-1" strike="noStrike">
                <a:solidFill>
                  <a:srgbClr val="000000"/>
                </a:solidFill>
                <a:latin typeface="Roboto"/>
              </a:rPr>
              <a:t>C2 -(8, 5)</a:t>
            </a:r>
            <a:r>
              <a:rPr b="0" lang="en-US" sz="1600" spc="-1" strike="noStrike">
                <a:solidFill>
                  <a:srgbClr val="000000"/>
                </a:solidFill>
                <a:latin typeface="Roboto"/>
              </a:rPr>
              <a:t> are the two medoids.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Step 2: Calculating cost.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441" name="Picture 6" descr=""/>
          <p:cNvPicPr/>
          <p:nvPr/>
        </p:nvPicPr>
        <p:blipFill>
          <a:blip r:embed="rId2"/>
          <a:stretch/>
        </p:blipFill>
        <p:spPr>
          <a:xfrm>
            <a:off x="250200" y="2839320"/>
            <a:ext cx="4392720" cy="2800080"/>
          </a:xfrm>
          <a:prstGeom prst="rect">
            <a:avLst/>
          </a:prstGeom>
          <a:ln>
            <a:noFill/>
          </a:ln>
        </p:spPr>
      </p:pic>
      <p:sp>
        <p:nvSpPr>
          <p:cNvPr id="442" name="CustomShape 3"/>
          <p:cNvSpPr/>
          <p:nvPr/>
        </p:nvSpPr>
        <p:spPr>
          <a:xfrm>
            <a:off x="303480" y="5541480"/>
            <a:ext cx="4608000" cy="1370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</a:rPr>
              <a:t>The points 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1, 2, 5</a:t>
            </a:r>
            <a:r>
              <a:rPr b="0" lang="en-US" sz="1800" spc="-1" strike="noStrike">
                <a:solidFill>
                  <a:srgbClr val="000000"/>
                </a:solidFill>
                <a:latin typeface="Roboto"/>
              </a:rPr>
              <a:t> go to cluster 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C1</a:t>
            </a:r>
            <a:r>
              <a:rPr b="0" lang="en-US" sz="1800" spc="-1" strike="noStrike">
                <a:solidFill>
                  <a:srgbClr val="000000"/>
                </a:solidFill>
                <a:latin typeface="Roboto"/>
              </a:rPr>
              <a:t> and 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0, 3, 6, 7, 8</a:t>
            </a:r>
            <a:r>
              <a:rPr b="0" lang="en-US" sz="1800" spc="-1" strike="noStrike">
                <a:solidFill>
                  <a:srgbClr val="000000"/>
                </a:solidFill>
                <a:latin typeface="Roboto"/>
              </a:rPr>
              <a:t> go to cluster 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C2</a:t>
            </a:r>
            <a:r>
              <a:rPr b="0" lang="en-US" sz="1800" spc="-1" strike="noStrike">
                <a:solidFill>
                  <a:srgbClr val="000000"/>
                </a:solidFill>
                <a:latin typeface="Roboto"/>
              </a:rPr>
              <a:t>.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Roboto"/>
              </a:rPr>
              <a:t>The 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Cost = (3 + 4 + 4) + (3 + 1 + 1 + 2 + 2) = 20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3" name="CustomShape 4"/>
          <p:cNvSpPr/>
          <p:nvPr/>
        </p:nvSpPr>
        <p:spPr>
          <a:xfrm>
            <a:off x="4842360" y="1398240"/>
            <a:ext cx="42195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Roboto"/>
              </a:rPr>
              <a:t>Step 3: randomly select one non-medoid point and recalculate the cost.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44" name="Picture 10" descr=""/>
          <p:cNvPicPr/>
          <p:nvPr/>
        </p:nvPicPr>
        <p:blipFill>
          <a:blip r:embed="rId3"/>
          <a:stretch/>
        </p:blipFill>
        <p:spPr>
          <a:xfrm>
            <a:off x="5007960" y="2302920"/>
            <a:ext cx="3888000" cy="2809440"/>
          </a:xfrm>
          <a:prstGeom prst="rect">
            <a:avLst/>
          </a:prstGeom>
          <a:ln>
            <a:noFill/>
          </a:ln>
        </p:spPr>
      </p:pic>
      <p:sp>
        <p:nvSpPr>
          <p:cNvPr id="445" name="CustomShape 5"/>
          <p:cNvSpPr/>
          <p:nvPr/>
        </p:nvSpPr>
        <p:spPr>
          <a:xfrm>
            <a:off x="5180760" y="5002920"/>
            <a:ext cx="3923640" cy="2189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Roboto"/>
              </a:rPr>
              <a:t>Each point is assigned to that cluster whose dissimilarity is less. So, the points 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1, 2, 5</a:t>
            </a:r>
            <a:r>
              <a:rPr b="0" lang="en-US" sz="1600" spc="-1" strike="noStrike">
                <a:solidFill>
                  <a:srgbClr val="000000"/>
                </a:solidFill>
                <a:latin typeface="Roboto"/>
              </a:rPr>
              <a:t> go to cluster 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C1</a:t>
            </a:r>
            <a:r>
              <a:rPr b="0" lang="en-US" sz="1600" spc="-1" strike="noStrike">
                <a:solidFill>
                  <a:srgbClr val="000000"/>
                </a:solidFill>
                <a:latin typeface="Roboto"/>
              </a:rPr>
              <a:t> and 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0, 3, 6, 7, 8</a:t>
            </a:r>
            <a:r>
              <a:rPr b="0" lang="en-US" sz="1600" spc="-1" strike="noStrike">
                <a:solidFill>
                  <a:srgbClr val="000000"/>
                </a:solidFill>
                <a:latin typeface="Roboto"/>
              </a:rPr>
              <a:t> go to cluster 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C2</a:t>
            </a:r>
            <a:r>
              <a:rPr b="0" lang="en-US" sz="1600" spc="-1" strike="noStrike">
                <a:solidFill>
                  <a:srgbClr val="000000"/>
                </a:solidFill>
                <a:latin typeface="Roboto"/>
              </a:rPr>
              <a:t>.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Roboto"/>
              </a:rPr>
              <a:t>The 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New cost = (3 + 4 + 4) + (2 + 2 + 1 + 3 + 3) = 22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Roboto"/>
              </a:rPr>
              <a:t>Swap Cost = New Cost – Previous Cost = 22 – 20 and </a:t>
            </a:r>
            <a:r>
              <a:rPr b="1" lang="en-US" sz="1600" spc="-1" strike="noStrike">
                <a:solidFill>
                  <a:srgbClr val="000000"/>
                </a:solidFill>
                <a:latin typeface="Roboto"/>
              </a:rPr>
              <a:t>2 &gt;0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07" dur="indefinite" restart="never" nodeType="tmRoot">
          <p:childTnLst>
            <p:seq>
              <p:cTn id="1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TextShape 1"/>
          <p:cNvSpPr txBox="1"/>
          <p:nvPr/>
        </p:nvSpPr>
        <p:spPr>
          <a:xfrm>
            <a:off x="395640" y="274680"/>
            <a:ext cx="6120360" cy="84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                   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Hierarchical Clustering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09" dur="indefinite" restart="never" nodeType="tmRoot">
          <p:childTnLst>
            <p:seq>
              <p:cTn id="1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TextShape 1"/>
          <p:cNvSpPr txBox="1"/>
          <p:nvPr/>
        </p:nvSpPr>
        <p:spPr>
          <a:xfrm>
            <a:off x="395640" y="274680"/>
            <a:ext cx="6120360" cy="84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What is Hierarchical clustering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49" name="Content Placeholder 3" descr=""/>
          <p:cNvPicPr/>
          <p:nvPr/>
        </p:nvPicPr>
        <p:blipFill>
          <a:blip r:embed="rId1"/>
          <a:stretch/>
        </p:blipFill>
        <p:spPr>
          <a:xfrm>
            <a:off x="395640" y="1556640"/>
            <a:ext cx="6324120" cy="666360"/>
          </a:xfrm>
          <a:prstGeom prst="rect">
            <a:avLst/>
          </a:prstGeom>
          <a:ln>
            <a:noFill/>
          </a:ln>
        </p:spPr>
      </p:pic>
      <p:sp>
        <p:nvSpPr>
          <p:cNvPr id="450" name="CustomShape 2"/>
          <p:cNvSpPr/>
          <p:nvPr/>
        </p:nvSpPr>
        <p:spPr>
          <a:xfrm>
            <a:off x="683640" y="2421000"/>
            <a:ext cx="6912360" cy="292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>
              <a:lnSpc>
                <a:spcPct val="100000"/>
              </a:lnSpc>
            </a:pPr>
            <a:r>
              <a:rPr b="1" lang="en-US" sz="2000" spc="-1" strike="noStrike" u="sng">
                <a:solidFill>
                  <a:srgbClr val="000000"/>
                </a:solidFill>
                <a:uFillTx/>
                <a:latin typeface="Calibri"/>
              </a:rPr>
              <a:t>Two methods: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Agglomerative:  </a:t>
            </a:r>
            <a:endParaRPr b="0" lang="en-US" sz="20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Start with the points as individual clusters</a:t>
            </a:r>
            <a:endParaRPr b="0" lang="en-US" sz="18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At each step, merge the closest pair of clusters until only one cluster (or k clusters) left.</a:t>
            </a:r>
            <a:endParaRPr b="0" lang="en-US" sz="1800" spc="-1" strike="noStrike">
              <a:latin typeface="Arial"/>
            </a:endParaRPr>
          </a:p>
          <a:p>
            <a:pPr marL="18288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Divisive:  </a:t>
            </a:r>
            <a:endParaRPr b="0" lang="en-US" sz="20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Start with one, all-inclusive cluster </a:t>
            </a:r>
            <a:endParaRPr b="0" lang="en-US" sz="18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At each step, split a cluster until each cluster contains a point (or there are k clusters)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1" dur="indefinite" restart="never" nodeType="tmRoot">
          <p:childTnLst>
            <p:seq>
              <p:cTn id="1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Shape 1"/>
          <p:cNvSpPr txBox="1"/>
          <p:nvPr/>
        </p:nvSpPr>
        <p:spPr>
          <a:xfrm>
            <a:off x="216000" y="129600"/>
            <a:ext cx="5796720" cy="1157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0" rIns="0" tIns="12600" bIns="0" anchor="ctr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3200" spc="-9" strike="noStrike">
                <a:solidFill>
                  <a:srgbClr val="000000"/>
                </a:solidFill>
                <a:latin typeface="Calibri"/>
              </a:rPr>
              <a:t>Agglomerative </a:t>
            </a:r>
            <a:r>
              <a:rPr b="0" lang="en-US" sz="3200" spc="-4" strike="noStrike">
                <a:solidFill>
                  <a:srgbClr val="000000"/>
                </a:solidFill>
                <a:latin typeface="Calibri"/>
              </a:rPr>
              <a:t>Clustering</a:t>
            </a:r>
            <a:r>
              <a:rPr b="0" lang="en-US" sz="3200" spc="-7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4" strike="noStrike">
                <a:solidFill>
                  <a:srgbClr val="000000"/>
                </a:solidFill>
                <a:latin typeface="Calibri"/>
              </a:rPr>
              <a:t>Example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52" name="Table 2"/>
          <p:cNvGraphicFramePr/>
          <p:nvPr/>
        </p:nvGraphicFramePr>
        <p:xfrm>
          <a:off x="222120" y="1517760"/>
          <a:ext cx="4190760" cy="2590560"/>
        </p:xfrm>
        <a:graphic>
          <a:graphicData uri="http://schemas.openxmlformats.org/drawingml/2006/table">
            <a:tbl>
              <a:tblPr/>
              <a:tblGrid>
                <a:gridCol w="698400"/>
                <a:gridCol w="698400"/>
                <a:gridCol w="698400"/>
                <a:gridCol w="698400"/>
                <a:gridCol w="698400"/>
                <a:gridCol w="698760"/>
              </a:tblGrid>
              <a:tr h="431640"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4" strike="noStrike">
                          <a:solidFill>
                            <a:srgbClr val="000000"/>
                          </a:solidFill>
                          <a:latin typeface="Arial"/>
                        </a:rPr>
                        <a:t>Item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2808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2808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2808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2808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2808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28080">
                      <a:solidFill>
                        <a:srgbClr val="4f80bc"/>
                      </a:solidFill>
                    </a:lnB>
                    <a:noFill/>
                  </a:tcPr>
                </a:tc>
              </a:tr>
              <a:tr h="431640"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2808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2808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2808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2808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2808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2808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</a:tr>
              <a:tr h="431640"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</a:tr>
              <a:tr h="431640"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</a:tr>
              <a:tr h="431640"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</a:tr>
              <a:tr h="432360"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453" name="CustomShape 3"/>
          <p:cNvSpPr/>
          <p:nvPr/>
        </p:nvSpPr>
        <p:spPr>
          <a:xfrm>
            <a:off x="4566960" y="2169720"/>
            <a:ext cx="3487680" cy="55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0" bIns="0"/>
          <a:p>
            <a:pPr marL="12600">
              <a:lnSpc>
                <a:spcPct val="100000"/>
              </a:lnSpc>
              <a:spcBef>
                <a:spcPts val="85"/>
              </a:spcBef>
            </a:pPr>
            <a:r>
              <a:rPr b="0" lang="en-US" sz="1800" spc="-4" strike="noStrike">
                <a:solidFill>
                  <a:srgbClr val="000000"/>
                </a:solidFill>
                <a:latin typeface="Arial"/>
              </a:rPr>
              <a:t>From this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you can </a:t>
            </a:r>
            <a:r>
              <a:rPr b="0" lang="en-US" sz="1800" spc="-4" strike="noStrike">
                <a:solidFill>
                  <a:srgbClr val="000000"/>
                </a:solidFill>
                <a:latin typeface="Arial"/>
              </a:rPr>
              <a:t>ignore upper  triangular data is it will be</a:t>
            </a:r>
            <a:r>
              <a:rPr b="0" lang="en-US" sz="1800" spc="-7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4" strike="noStrike">
                <a:solidFill>
                  <a:srgbClr val="000000"/>
                </a:solidFill>
                <a:latin typeface="Arial"/>
              </a:rPr>
              <a:t>identical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454" name="Table 4"/>
          <p:cNvGraphicFramePr/>
          <p:nvPr/>
        </p:nvGraphicFramePr>
        <p:xfrm>
          <a:off x="4641840" y="3651120"/>
          <a:ext cx="4011480" cy="2590560"/>
        </p:xfrm>
        <a:graphic>
          <a:graphicData uri="http://schemas.openxmlformats.org/drawingml/2006/table">
            <a:tbl>
              <a:tblPr/>
              <a:tblGrid>
                <a:gridCol w="668520"/>
                <a:gridCol w="668520"/>
                <a:gridCol w="668520"/>
                <a:gridCol w="668520"/>
                <a:gridCol w="668520"/>
                <a:gridCol w="668880"/>
              </a:tblGrid>
              <a:tr h="431640"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4" strike="noStrike">
                          <a:solidFill>
                            <a:srgbClr val="000000"/>
                          </a:solidFill>
                          <a:latin typeface="Arial"/>
                        </a:rPr>
                        <a:t>Item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2808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2808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2808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2808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2808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28080">
                      <a:solidFill>
                        <a:srgbClr val="4f80bc"/>
                      </a:solidFill>
                    </a:lnB>
                    <a:noFill/>
                  </a:tcPr>
                </a:tc>
              </a:tr>
              <a:tr h="431640"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2808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2808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2808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2808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2808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2808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</a:tr>
              <a:tr h="431640"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</a:tr>
              <a:tr h="431640"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</a:tr>
              <a:tr h="431640"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</a:tr>
              <a:tr h="432360"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455" name="TextShape 5"/>
          <p:cNvSpPr txBox="1"/>
          <p:nvPr/>
        </p:nvSpPr>
        <p:spPr>
          <a:xfrm>
            <a:off x="6583680" y="6378120"/>
            <a:ext cx="2102760" cy="3427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48D56ADA-5804-428A-A04A-1E3B0FD6CBF0}" type="slidenum">
              <a:rPr b="1" lang="en-US" sz="16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</p:spTree>
  </p:cSld>
  <p:timing>
    <p:tnLst>
      <p:par>
        <p:cTn id="113" dur="indefinite" restart="never" nodeType="tmRoot">
          <p:childTnLst>
            <p:seq>
              <p:cTn id="1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TextShape 1"/>
          <p:cNvSpPr txBox="1"/>
          <p:nvPr/>
        </p:nvSpPr>
        <p:spPr>
          <a:xfrm>
            <a:off x="216000" y="129600"/>
            <a:ext cx="5796720" cy="1157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0" rIns="0" tIns="12600" bIns="0" anchor="ctr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3200" spc="-9" strike="noStrike">
                <a:solidFill>
                  <a:srgbClr val="000000"/>
                </a:solidFill>
                <a:latin typeface="Calibri"/>
              </a:rPr>
              <a:t>Agglomerative </a:t>
            </a:r>
            <a:r>
              <a:rPr b="0" lang="en-US" sz="3200" spc="-4" strike="noStrike">
                <a:solidFill>
                  <a:srgbClr val="000000"/>
                </a:solidFill>
                <a:latin typeface="Calibri"/>
              </a:rPr>
              <a:t>Clustering</a:t>
            </a:r>
            <a:r>
              <a:rPr b="0" lang="en-US" sz="3200" spc="-7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4" strike="noStrike">
                <a:solidFill>
                  <a:srgbClr val="000000"/>
                </a:solidFill>
                <a:latin typeface="Calibri"/>
              </a:rPr>
              <a:t>Example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57" name="Table 2"/>
          <p:cNvGraphicFramePr/>
          <p:nvPr/>
        </p:nvGraphicFramePr>
        <p:xfrm>
          <a:off x="222120" y="1526400"/>
          <a:ext cx="4011480" cy="2590560"/>
        </p:xfrm>
        <a:graphic>
          <a:graphicData uri="http://schemas.openxmlformats.org/drawingml/2006/table">
            <a:tbl>
              <a:tblPr/>
              <a:tblGrid>
                <a:gridCol w="668520"/>
                <a:gridCol w="668520"/>
                <a:gridCol w="668520"/>
                <a:gridCol w="668520"/>
                <a:gridCol w="668520"/>
                <a:gridCol w="668880"/>
              </a:tblGrid>
              <a:tr h="431640"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4" strike="noStrike">
                          <a:solidFill>
                            <a:srgbClr val="000000"/>
                          </a:solidFill>
                          <a:latin typeface="Arial"/>
                        </a:rPr>
                        <a:t>Item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2808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2808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2808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2808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2808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28080">
                      <a:solidFill>
                        <a:srgbClr val="4f80bc"/>
                      </a:solidFill>
                    </a:lnB>
                    <a:noFill/>
                  </a:tcPr>
                </a:tc>
              </a:tr>
              <a:tr h="431640"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2808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2808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2808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2808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2808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2808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</a:tr>
              <a:tr h="431640"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</a:tr>
              <a:tr h="431640"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</a:tr>
              <a:tr h="431640"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</a:tr>
              <a:tr h="432360"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458" name="CustomShape 3"/>
          <p:cNvSpPr/>
          <p:nvPr/>
        </p:nvSpPr>
        <p:spPr>
          <a:xfrm>
            <a:off x="5094000" y="3397320"/>
            <a:ext cx="1828440" cy="380520"/>
          </a:xfrm>
          <a:custGeom>
            <a:avLst/>
            <a:gdLst/>
            <a:ahLst/>
            <a:rect l="l" t="t" r="r" b="b"/>
            <a:pathLst>
              <a:path w="1828800" h="381000">
                <a:moveTo>
                  <a:pt x="0" y="0"/>
                </a:moveTo>
                <a:lnTo>
                  <a:pt x="1828796" y="0"/>
                </a:lnTo>
                <a:moveTo>
                  <a:pt x="0" y="0"/>
                </a:moveTo>
                <a:lnTo>
                  <a:pt x="0" y="380999"/>
                </a:lnTo>
                <a:moveTo>
                  <a:pt x="1809471" y="0"/>
                </a:moveTo>
                <a:lnTo>
                  <a:pt x="1809471" y="380999"/>
                </a:lnTo>
              </a:path>
            </a:pathLst>
          </a:custGeom>
          <a:noFill/>
          <a:ln w="9360">
            <a:solidFill>
              <a:srgbClr val="497cb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4"/>
          <p:cNvSpPr/>
          <p:nvPr/>
        </p:nvSpPr>
        <p:spPr>
          <a:xfrm>
            <a:off x="5025960" y="3770640"/>
            <a:ext cx="1782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0" name="CustomShape 5"/>
          <p:cNvSpPr/>
          <p:nvPr/>
        </p:nvSpPr>
        <p:spPr>
          <a:xfrm>
            <a:off x="4530600" y="1921320"/>
            <a:ext cx="3658680" cy="18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0" bIns="0"/>
          <a:p>
            <a:pPr marL="12600">
              <a:lnSpc>
                <a:spcPct val="100000"/>
              </a:lnSpc>
              <a:spcBef>
                <a:spcPts val="85"/>
              </a:spcBef>
            </a:pPr>
            <a:r>
              <a:rPr b="0" lang="en-US" sz="1800" spc="-4" strike="noStrike">
                <a:solidFill>
                  <a:srgbClr val="000000"/>
                </a:solidFill>
                <a:latin typeface="Arial"/>
              </a:rPr>
              <a:t>Step1: Find out 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smallest  </a:t>
            </a:r>
            <a:r>
              <a:rPr b="0" lang="en-US" sz="1800" spc="-4" strike="noStrike">
                <a:solidFill>
                  <a:srgbClr val="000000"/>
                </a:solidFill>
                <a:latin typeface="Arial"/>
              </a:rPr>
              <a:t>distance except 0, here it is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  </a:t>
            </a:r>
            <a:r>
              <a:rPr b="0" lang="en-US" sz="1800" spc="-4" strike="noStrike">
                <a:solidFill>
                  <a:srgbClr val="000000"/>
                </a:solidFill>
                <a:latin typeface="Arial"/>
              </a:rPr>
              <a:t>between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1800" spc="-4" strike="noStrike">
                <a:solidFill>
                  <a:srgbClr val="000000"/>
                </a:solidFill>
                <a:latin typeface="Arial"/>
              </a:rPr>
              <a:t>and</a:t>
            </a:r>
            <a:r>
              <a:rPr b="0" lang="en-US" sz="1800" spc="-2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US" sz="1800" spc="-4" strike="noStrike">
                <a:solidFill>
                  <a:srgbClr val="000000"/>
                </a:solidFill>
                <a:latin typeface="Arial"/>
              </a:rPr>
              <a:t>So, dendrogram will</a:t>
            </a:r>
            <a:r>
              <a:rPr b="0" lang="en-US" sz="1800" spc="-2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4" strike="noStrike">
                <a:solidFill>
                  <a:srgbClr val="000000"/>
                </a:solidFill>
                <a:latin typeface="Arial"/>
              </a:rPr>
              <a:t>be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42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461" name="Group 6"/>
          <p:cNvGrpSpPr/>
          <p:nvPr/>
        </p:nvGrpSpPr>
        <p:grpSpPr>
          <a:xfrm>
            <a:off x="7608600" y="3051000"/>
            <a:ext cx="380520" cy="973800"/>
            <a:chOff x="7608600" y="3051000"/>
            <a:chExt cx="380520" cy="973800"/>
          </a:xfrm>
        </p:grpSpPr>
        <p:sp>
          <p:nvSpPr>
            <p:cNvPr id="462" name="CustomShape 7"/>
            <p:cNvSpPr/>
            <p:nvPr/>
          </p:nvSpPr>
          <p:spPr>
            <a:xfrm>
              <a:off x="7760880" y="3094200"/>
              <a:ext cx="360" cy="930600"/>
            </a:xfrm>
            <a:custGeom>
              <a:avLst/>
              <a:gdLst/>
              <a:ahLst/>
              <a:rect l="l" t="t" r="r" b="b"/>
              <a:pathLst>
                <a:path w="0" h="930910">
                  <a:moveTo>
                    <a:pt x="0" y="930623"/>
                  </a:moveTo>
                  <a:lnTo>
                    <a:pt x="0" y="0"/>
                  </a:lnTo>
                </a:path>
              </a:pathLst>
            </a:custGeom>
            <a:noFill/>
            <a:ln w="9360">
              <a:solidFill>
                <a:srgbClr val="497cb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3" name="CustomShape 8"/>
            <p:cNvSpPr/>
            <p:nvPr/>
          </p:nvSpPr>
          <p:spPr>
            <a:xfrm>
              <a:off x="7745400" y="3051000"/>
              <a:ext cx="31320" cy="43560"/>
            </a:xfrm>
            <a:custGeom>
              <a:avLst/>
              <a:gdLst/>
              <a:ahLst/>
              <a:rect l="l" t="t" r="r" b="b"/>
              <a:pathLst>
                <a:path w="31750" h="43814">
                  <a:moveTo>
                    <a:pt x="31449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49" y="43224"/>
                  </a:lnTo>
                  <a:close/>
                </a:path>
              </a:pathLst>
            </a:custGeom>
            <a:solidFill>
              <a:srgbClr val="497cb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4" name="CustomShape 9"/>
            <p:cNvSpPr/>
            <p:nvPr/>
          </p:nvSpPr>
          <p:spPr>
            <a:xfrm>
              <a:off x="7745400" y="3051000"/>
              <a:ext cx="31320" cy="43560"/>
            </a:xfrm>
            <a:custGeom>
              <a:avLst/>
              <a:gdLst/>
              <a:ahLst/>
              <a:rect l="l" t="t" r="r" b="b"/>
              <a:pathLst>
                <a:path w="31750" h="43814">
                  <a:moveTo>
                    <a:pt x="31449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49" y="43224"/>
                  </a:lnTo>
                  <a:close/>
                </a:path>
              </a:pathLst>
            </a:custGeom>
            <a:noFill/>
            <a:ln w="9360">
              <a:solidFill>
                <a:srgbClr val="497cb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5" name="CustomShape 10"/>
            <p:cNvSpPr/>
            <p:nvPr/>
          </p:nvSpPr>
          <p:spPr>
            <a:xfrm>
              <a:off x="7608600" y="3611160"/>
              <a:ext cx="380520" cy="360"/>
            </a:xfrm>
            <a:custGeom>
              <a:avLst/>
              <a:gdLst/>
              <a:ahLst/>
              <a:rect l="l" t="t" r="r" b="b"/>
              <a:pathLst>
                <a:path w="381000" h="0">
                  <a:moveTo>
                    <a:pt x="0" y="0"/>
                  </a:moveTo>
                  <a:lnTo>
                    <a:pt x="380999" y="0"/>
                  </a:lnTo>
                </a:path>
              </a:pathLst>
            </a:custGeom>
            <a:noFill/>
            <a:ln w="9360">
              <a:solidFill>
                <a:srgbClr val="497cb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66" name="CustomShape 11"/>
          <p:cNvSpPr/>
          <p:nvPr/>
        </p:nvSpPr>
        <p:spPr>
          <a:xfrm>
            <a:off x="6816600" y="3764160"/>
            <a:ext cx="1782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CustomShape 12"/>
          <p:cNvSpPr/>
          <p:nvPr/>
        </p:nvSpPr>
        <p:spPr>
          <a:xfrm>
            <a:off x="434880" y="4259520"/>
            <a:ext cx="3422880" cy="220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0" bIns="0"/>
          <a:p>
            <a:pPr marL="12600">
              <a:lnSpc>
                <a:spcPct val="100000"/>
              </a:lnSpc>
              <a:spcBef>
                <a:spcPts val="85"/>
              </a:spcBef>
            </a:pPr>
            <a:r>
              <a:rPr b="0" lang="en-US" sz="1800" spc="-4" strike="noStrike">
                <a:solidFill>
                  <a:srgbClr val="000000"/>
                </a:solidFill>
                <a:latin typeface="Arial"/>
              </a:rPr>
              <a:t>Step2: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Merge cell E </a:t>
            </a:r>
            <a:r>
              <a:rPr b="0" lang="en-US" sz="1800" spc="-4" strike="noStrike">
                <a:solidFill>
                  <a:srgbClr val="000000"/>
                </a:solidFill>
                <a:latin typeface="Arial"/>
              </a:rPr>
              <a:t>and A, to</a:t>
            </a:r>
            <a:r>
              <a:rPr b="0" lang="en-US" sz="1800" spc="-11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4" strike="noStrike">
                <a:solidFill>
                  <a:srgbClr val="000000"/>
                </a:solidFill>
                <a:latin typeface="Arial"/>
              </a:rPr>
              <a:t>find  the distance between EA and C,  We need to</a:t>
            </a:r>
            <a:r>
              <a:rPr b="0" lang="en-US" sz="180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4" strike="noStrike">
                <a:solidFill>
                  <a:srgbClr val="000000"/>
                </a:solidFill>
                <a:latin typeface="Arial"/>
              </a:rPr>
              <a:t>find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Min </a:t>
            </a:r>
            <a:r>
              <a:rPr b="0" lang="en-US" sz="1800" spc="-4" strike="noStrike">
                <a:solidFill>
                  <a:srgbClr val="000000"/>
                </a:solidFill>
                <a:latin typeface="Arial"/>
              </a:rPr>
              <a:t>dist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[ </a:t>
            </a:r>
            <a:r>
              <a:rPr b="0" lang="en-US" sz="1800" spc="-4" strike="noStrike">
                <a:solidFill>
                  <a:srgbClr val="000000"/>
                </a:solidFill>
                <a:latin typeface="Arial"/>
              </a:rPr>
              <a:t>{E,A}, C]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Min </a:t>
            </a:r>
            <a:r>
              <a:rPr b="0" lang="en-US" sz="1800" spc="-4" strike="noStrike">
                <a:solidFill>
                  <a:srgbClr val="000000"/>
                </a:solidFill>
                <a:latin typeface="Arial"/>
              </a:rPr>
              <a:t>dist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[ (E,C),</a:t>
            </a:r>
            <a:r>
              <a:rPr b="0" lang="en-US" sz="1800" spc="-10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(A,C)]  Min </a:t>
            </a:r>
            <a:r>
              <a:rPr b="0" lang="en-US" sz="1800" spc="-4" strike="noStrike">
                <a:solidFill>
                  <a:srgbClr val="000000"/>
                </a:solidFill>
                <a:latin typeface="Arial"/>
              </a:rPr>
              <a:t>dist [2,2]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=</a:t>
            </a:r>
            <a:r>
              <a:rPr b="0" lang="en-US" sz="1800" spc="-3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US" sz="1800" spc="-4" strike="noStrike">
                <a:solidFill>
                  <a:srgbClr val="000000"/>
                </a:solidFill>
                <a:latin typeface="Arial"/>
              </a:rPr>
              <a:t>Likewise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you </a:t>
            </a:r>
            <a:r>
              <a:rPr b="0" lang="en-US" sz="1800" spc="-4" strike="noStrike">
                <a:solidFill>
                  <a:srgbClr val="000000"/>
                </a:solidFill>
                <a:latin typeface="Arial"/>
              </a:rPr>
              <a:t>need to find it for  EA,B and</a:t>
            </a:r>
            <a:r>
              <a:rPr b="0" lang="en-US" sz="1800" spc="-1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4" strike="noStrike">
                <a:solidFill>
                  <a:srgbClr val="000000"/>
                </a:solidFill>
                <a:latin typeface="Arial"/>
              </a:rPr>
              <a:t>EA,D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468" name="Table 13"/>
          <p:cNvGraphicFramePr/>
          <p:nvPr/>
        </p:nvGraphicFramePr>
        <p:xfrm>
          <a:off x="4946760" y="4236120"/>
          <a:ext cx="3342960" cy="2158560"/>
        </p:xfrm>
        <a:graphic>
          <a:graphicData uri="http://schemas.openxmlformats.org/drawingml/2006/table">
            <a:tbl>
              <a:tblPr/>
              <a:tblGrid>
                <a:gridCol w="668520"/>
                <a:gridCol w="668520"/>
                <a:gridCol w="668520"/>
                <a:gridCol w="668520"/>
                <a:gridCol w="668880"/>
              </a:tblGrid>
              <a:tr h="431640"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4" strike="noStrike">
                          <a:solidFill>
                            <a:srgbClr val="000000"/>
                          </a:solidFill>
                          <a:latin typeface="Arial"/>
                        </a:rPr>
                        <a:t>Item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2808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4" strike="noStrike">
                          <a:solidFill>
                            <a:srgbClr val="000000"/>
                          </a:solidFill>
                          <a:latin typeface="Arial"/>
                        </a:rPr>
                        <a:t>EA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2808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2808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2808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28080">
                      <a:solidFill>
                        <a:srgbClr val="4f80bc"/>
                      </a:solidFill>
                    </a:lnB>
                    <a:noFill/>
                  </a:tcPr>
                </a:tc>
              </a:tr>
              <a:tr h="431640"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4" strike="noStrike">
                          <a:solidFill>
                            <a:srgbClr val="000000"/>
                          </a:solidFill>
                          <a:latin typeface="Arial"/>
                        </a:rPr>
                        <a:t>EA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2808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2808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2808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2808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2808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</a:tr>
              <a:tr h="431640"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</a:tr>
              <a:tr h="431640"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</a:tr>
              <a:tr h="432000"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69" name="TextShape 14"/>
          <p:cNvSpPr txBox="1"/>
          <p:nvPr/>
        </p:nvSpPr>
        <p:spPr>
          <a:xfrm>
            <a:off x="6583680" y="6378120"/>
            <a:ext cx="2102760" cy="3427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C7CFA134-7A3E-47E1-B3CF-90AE26322A76}" type="slidenum">
              <a:rPr b="1" lang="en-US" sz="16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</p:spTree>
  </p:cSld>
  <p:timing>
    <p:tnLst>
      <p:par>
        <p:cTn id="115" dur="indefinite" restart="never" nodeType="tmRoot">
          <p:childTnLst>
            <p:seq>
              <p:cTn id="1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extShape 1"/>
          <p:cNvSpPr txBox="1"/>
          <p:nvPr/>
        </p:nvSpPr>
        <p:spPr>
          <a:xfrm>
            <a:off x="216000" y="129600"/>
            <a:ext cx="5796720" cy="1157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0" rIns="0" tIns="12600" bIns="0" anchor="ctr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3200" spc="-9" strike="noStrike">
                <a:solidFill>
                  <a:srgbClr val="000000"/>
                </a:solidFill>
                <a:latin typeface="Calibri"/>
              </a:rPr>
              <a:t>Agglomerative </a:t>
            </a:r>
            <a:r>
              <a:rPr b="0" lang="en-US" sz="3200" spc="-4" strike="noStrike">
                <a:solidFill>
                  <a:srgbClr val="000000"/>
                </a:solidFill>
                <a:latin typeface="Calibri"/>
              </a:rPr>
              <a:t>Clustering</a:t>
            </a:r>
            <a:r>
              <a:rPr b="0" lang="en-US" sz="3200" spc="-7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4" strike="noStrike">
                <a:solidFill>
                  <a:srgbClr val="000000"/>
                </a:solidFill>
                <a:latin typeface="Calibri"/>
              </a:rPr>
              <a:t>Example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1" name="CustomShape 2"/>
          <p:cNvSpPr/>
          <p:nvPr/>
        </p:nvSpPr>
        <p:spPr>
          <a:xfrm>
            <a:off x="4157280" y="1658160"/>
            <a:ext cx="2983680" cy="12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0" bIns="0"/>
          <a:p>
            <a:pPr marL="12600">
              <a:lnSpc>
                <a:spcPct val="100000"/>
              </a:lnSpc>
              <a:spcBef>
                <a:spcPts val="85"/>
              </a:spcBef>
            </a:pPr>
            <a:r>
              <a:rPr b="0" lang="en-US" sz="1800" spc="-4" strike="noStrike">
                <a:solidFill>
                  <a:srgbClr val="000000"/>
                </a:solidFill>
                <a:latin typeface="Arial"/>
              </a:rPr>
              <a:t>Again Find out 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smallest  </a:t>
            </a:r>
            <a:r>
              <a:rPr b="0" lang="en-US" sz="1800" spc="-4" strike="noStrike">
                <a:solidFill>
                  <a:srgbClr val="000000"/>
                </a:solidFill>
                <a:latin typeface="Arial"/>
              </a:rPr>
              <a:t>distance except 0, here it is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  </a:t>
            </a:r>
            <a:r>
              <a:rPr b="0" lang="en-US" sz="1800" spc="-4" strike="noStrike">
                <a:solidFill>
                  <a:srgbClr val="000000"/>
                </a:solidFill>
                <a:latin typeface="Arial"/>
              </a:rPr>
              <a:t>between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 </a:t>
            </a:r>
            <a:r>
              <a:rPr b="0" lang="en-US" sz="1800" spc="-4" strike="noStrike">
                <a:solidFill>
                  <a:srgbClr val="000000"/>
                </a:solidFill>
                <a:latin typeface="Arial"/>
              </a:rPr>
              <a:t>and</a:t>
            </a:r>
            <a:r>
              <a:rPr b="0" lang="en-US" sz="1800" spc="-2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264"/>
              </a:spcBef>
            </a:pPr>
            <a:r>
              <a:rPr b="0" lang="en-US" sz="1800" spc="-4" strike="noStrike">
                <a:solidFill>
                  <a:srgbClr val="000000"/>
                </a:solidFill>
                <a:latin typeface="Arial"/>
              </a:rPr>
              <a:t>So, dendrogram will</a:t>
            </a:r>
            <a:r>
              <a:rPr b="0" lang="en-US" sz="1800" spc="-2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4" strike="noStrike">
                <a:solidFill>
                  <a:srgbClr val="000000"/>
                </a:solidFill>
                <a:latin typeface="Arial"/>
              </a:rPr>
              <a:t>be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2" name="CustomShape 3"/>
          <p:cNvSpPr/>
          <p:nvPr/>
        </p:nvSpPr>
        <p:spPr>
          <a:xfrm>
            <a:off x="434880" y="4259520"/>
            <a:ext cx="3554280" cy="24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0" bIns="0"/>
          <a:p>
            <a:pPr marL="12600" algn="just">
              <a:lnSpc>
                <a:spcPct val="100000"/>
              </a:lnSpc>
              <a:spcBef>
                <a:spcPts val="85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Merge cell B </a:t>
            </a:r>
            <a:r>
              <a:rPr b="0" lang="en-US" sz="1800" spc="-4" strike="noStrike">
                <a:solidFill>
                  <a:srgbClr val="000000"/>
                </a:solidFill>
                <a:latin typeface="Arial"/>
              </a:rPr>
              <a:t>and C, to find</a:t>
            </a:r>
            <a:r>
              <a:rPr b="0" lang="en-US" sz="1800" spc="-10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4" strike="noStrike">
                <a:solidFill>
                  <a:srgbClr val="000000"/>
                </a:solidFill>
                <a:latin typeface="Arial"/>
              </a:rPr>
              <a:t>the  distance between EA and BC,  We need to</a:t>
            </a:r>
            <a:r>
              <a:rPr b="0" lang="en-US" sz="180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4" strike="noStrike">
                <a:solidFill>
                  <a:srgbClr val="000000"/>
                </a:solidFill>
                <a:latin typeface="Arial"/>
              </a:rPr>
              <a:t>find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Min </a:t>
            </a:r>
            <a:r>
              <a:rPr b="0" lang="en-US" sz="1800" spc="-4" strike="noStrike">
                <a:solidFill>
                  <a:srgbClr val="000000"/>
                </a:solidFill>
                <a:latin typeface="Arial"/>
              </a:rPr>
              <a:t>dist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[ </a:t>
            </a:r>
            <a:r>
              <a:rPr b="0" lang="en-US" sz="1800" spc="-4" strike="noStrike">
                <a:solidFill>
                  <a:srgbClr val="000000"/>
                </a:solidFill>
                <a:latin typeface="Arial"/>
              </a:rPr>
              <a:t>{E,A},</a:t>
            </a:r>
            <a:r>
              <a:rPr b="0" lang="en-US" sz="1800" spc="-2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4" strike="noStrike">
                <a:solidFill>
                  <a:srgbClr val="000000"/>
                </a:solidFill>
                <a:latin typeface="Arial"/>
              </a:rPr>
              <a:t>{B,C}]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Min </a:t>
            </a:r>
            <a:r>
              <a:rPr b="0" lang="en-US" sz="1800" spc="-4" strike="noStrike">
                <a:solidFill>
                  <a:srgbClr val="000000"/>
                </a:solidFill>
                <a:latin typeface="Arial"/>
              </a:rPr>
              <a:t>dist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[ (E,B), (E,C), (A,B),</a:t>
            </a:r>
            <a:r>
              <a:rPr b="0" lang="en-US" sz="1800" spc="-11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(A,C)]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Min </a:t>
            </a:r>
            <a:r>
              <a:rPr b="0" lang="en-US" sz="1800" spc="-4" strike="noStrike">
                <a:solidFill>
                  <a:srgbClr val="000000"/>
                </a:solidFill>
                <a:latin typeface="Arial"/>
              </a:rPr>
              <a:t>dist [2,2,2,5]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=</a:t>
            </a:r>
            <a:r>
              <a:rPr b="0" lang="en-US" sz="1800" spc="-2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US" sz="1800" spc="-4" strike="noStrike">
                <a:solidFill>
                  <a:srgbClr val="000000"/>
                </a:solidFill>
                <a:latin typeface="Arial"/>
              </a:rPr>
              <a:t>Likewise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you </a:t>
            </a:r>
            <a:r>
              <a:rPr b="0" lang="en-US" sz="1800" spc="-4" strike="noStrike">
                <a:solidFill>
                  <a:srgbClr val="000000"/>
                </a:solidFill>
                <a:latin typeface="Arial"/>
              </a:rPr>
              <a:t>need to find it for BC  and</a:t>
            </a:r>
            <a:r>
              <a:rPr b="0" lang="en-US" sz="1800" spc="-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473" name="Table 4"/>
          <p:cNvGraphicFramePr/>
          <p:nvPr/>
        </p:nvGraphicFramePr>
        <p:xfrm>
          <a:off x="4946760" y="4236120"/>
          <a:ext cx="2674080" cy="1726920"/>
        </p:xfrm>
        <a:graphic>
          <a:graphicData uri="http://schemas.openxmlformats.org/drawingml/2006/table">
            <a:tbl>
              <a:tblPr/>
              <a:tblGrid>
                <a:gridCol w="668520"/>
                <a:gridCol w="668520"/>
                <a:gridCol w="668520"/>
                <a:gridCol w="668520"/>
              </a:tblGrid>
              <a:tr h="431640"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4" strike="noStrike">
                          <a:solidFill>
                            <a:srgbClr val="000000"/>
                          </a:solidFill>
                          <a:latin typeface="Arial"/>
                        </a:rPr>
                        <a:t>Item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2808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4" strike="noStrike">
                          <a:solidFill>
                            <a:srgbClr val="000000"/>
                          </a:solidFill>
                          <a:latin typeface="Arial"/>
                        </a:rPr>
                        <a:t>EA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2808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4" strike="noStrike">
                          <a:solidFill>
                            <a:srgbClr val="000000"/>
                          </a:solidFill>
                          <a:latin typeface="Arial"/>
                        </a:rPr>
                        <a:t>BC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2808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28080">
                      <a:solidFill>
                        <a:srgbClr val="4f80bc"/>
                      </a:solidFill>
                    </a:lnB>
                    <a:noFill/>
                  </a:tcPr>
                </a:tc>
              </a:tr>
              <a:tr h="431640"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4" strike="noStrike">
                          <a:solidFill>
                            <a:srgbClr val="000000"/>
                          </a:solidFill>
                          <a:latin typeface="Arial"/>
                        </a:rPr>
                        <a:t>EA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2808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2808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2808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2808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</a:tr>
              <a:tr h="431640"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4" strike="noStrike">
                          <a:solidFill>
                            <a:srgbClr val="000000"/>
                          </a:solidFill>
                          <a:latin typeface="Arial"/>
                        </a:rPr>
                        <a:t>BC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</a:tr>
              <a:tr h="432000"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4" name="Table 5"/>
          <p:cNvGraphicFramePr/>
          <p:nvPr/>
        </p:nvGraphicFramePr>
        <p:xfrm>
          <a:off x="355680" y="1635480"/>
          <a:ext cx="3342960" cy="2158560"/>
        </p:xfrm>
        <a:graphic>
          <a:graphicData uri="http://schemas.openxmlformats.org/drawingml/2006/table">
            <a:tbl>
              <a:tblPr/>
              <a:tblGrid>
                <a:gridCol w="668520"/>
                <a:gridCol w="668520"/>
                <a:gridCol w="668520"/>
                <a:gridCol w="668520"/>
                <a:gridCol w="668880"/>
              </a:tblGrid>
              <a:tr h="431640"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4" strike="noStrike">
                          <a:solidFill>
                            <a:srgbClr val="000000"/>
                          </a:solidFill>
                          <a:latin typeface="Arial"/>
                        </a:rPr>
                        <a:t>Item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2808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4" strike="noStrike">
                          <a:solidFill>
                            <a:srgbClr val="000000"/>
                          </a:solidFill>
                          <a:latin typeface="Arial"/>
                        </a:rPr>
                        <a:t>EA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2808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2808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2808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28080">
                      <a:solidFill>
                        <a:srgbClr val="4f80bc"/>
                      </a:solidFill>
                    </a:lnB>
                    <a:noFill/>
                  </a:tcPr>
                </a:tc>
              </a:tr>
              <a:tr h="431640"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4" strike="noStrike">
                          <a:solidFill>
                            <a:srgbClr val="000000"/>
                          </a:solidFill>
                          <a:latin typeface="Arial"/>
                        </a:rPr>
                        <a:t>EA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2808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2808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2808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2808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2808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</a:tr>
              <a:tr h="431640"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</a:tr>
              <a:tr h="431640"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</a:tr>
              <a:tr h="432000"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75" name="CustomShape 6"/>
          <p:cNvSpPr/>
          <p:nvPr/>
        </p:nvSpPr>
        <p:spPr>
          <a:xfrm>
            <a:off x="4127760" y="3290040"/>
            <a:ext cx="1828440" cy="380520"/>
          </a:xfrm>
          <a:custGeom>
            <a:avLst/>
            <a:gdLst/>
            <a:ahLst/>
            <a:rect l="l" t="t" r="r" b="b"/>
            <a:pathLst>
              <a:path w="1828800" h="381000">
                <a:moveTo>
                  <a:pt x="0" y="0"/>
                </a:moveTo>
                <a:lnTo>
                  <a:pt x="1828796" y="0"/>
                </a:lnTo>
                <a:moveTo>
                  <a:pt x="0" y="0"/>
                </a:moveTo>
                <a:lnTo>
                  <a:pt x="0" y="380999"/>
                </a:lnTo>
                <a:moveTo>
                  <a:pt x="1809446" y="0"/>
                </a:moveTo>
                <a:lnTo>
                  <a:pt x="1809446" y="380999"/>
                </a:lnTo>
              </a:path>
            </a:pathLst>
          </a:custGeom>
          <a:noFill/>
          <a:ln w="9360">
            <a:solidFill>
              <a:srgbClr val="497cb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7"/>
          <p:cNvSpPr/>
          <p:nvPr/>
        </p:nvSpPr>
        <p:spPr>
          <a:xfrm>
            <a:off x="4059720" y="3663360"/>
            <a:ext cx="1782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7" name="CustomShape 8"/>
          <p:cNvSpPr/>
          <p:nvPr/>
        </p:nvSpPr>
        <p:spPr>
          <a:xfrm>
            <a:off x="8613360" y="3174120"/>
            <a:ext cx="1526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478" name="Group 9"/>
          <p:cNvGrpSpPr/>
          <p:nvPr/>
        </p:nvGrpSpPr>
        <p:grpSpPr>
          <a:xfrm>
            <a:off x="8115120" y="2819160"/>
            <a:ext cx="380520" cy="973800"/>
            <a:chOff x="8115120" y="2819160"/>
            <a:chExt cx="380520" cy="973800"/>
          </a:xfrm>
        </p:grpSpPr>
        <p:sp>
          <p:nvSpPr>
            <p:cNvPr id="479" name="CustomShape 10"/>
            <p:cNvSpPr/>
            <p:nvPr/>
          </p:nvSpPr>
          <p:spPr>
            <a:xfrm>
              <a:off x="8294400" y="2862360"/>
              <a:ext cx="360" cy="930600"/>
            </a:xfrm>
            <a:custGeom>
              <a:avLst/>
              <a:gdLst/>
              <a:ahLst/>
              <a:rect l="l" t="t" r="r" b="b"/>
              <a:pathLst>
                <a:path w="0" h="930910">
                  <a:moveTo>
                    <a:pt x="0" y="930623"/>
                  </a:moveTo>
                  <a:lnTo>
                    <a:pt x="0" y="0"/>
                  </a:lnTo>
                </a:path>
              </a:pathLst>
            </a:custGeom>
            <a:noFill/>
            <a:ln w="9360">
              <a:solidFill>
                <a:srgbClr val="497cb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0" name="CustomShape 11"/>
            <p:cNvSpPr/>
            <p:nvPr/>
          </p:nvSpPr>
          <p:spPr>
            <a:xfrm>
              <a:off x="8278560" y="2819160"/>
              <a:ext cx="31320" cy="43560"/>
            </a:xfrm>
            <a:custGeom>
              <a:avLst/>
              <a:gdLst/>
              <a:ahLst/>
              <a:rect l="l" t="t" r="r" b="b"/>
              <a:pathLst>
                <a:path w="31750" h="43814">
                  <a:moveTo>
                    <a:pt x="31474" y="43224"/>
                  </a:moveTo>
                  <a:lnTo>
                    <a:pt x="0" y="43224"/>
                  </a:lnTo>
                  <a:lnTo>
                    <a:pt x="15749" y="0"/>
                  </a:lnTo>
                  <a:lnTo>
                    <a:pt x="31474" y="43224"/>
                  </a:lnTo>
                  <a:close/>
                </a:path>
              </a:pathLst>
            </a:custGeom>
            <a:solidFill>
              <a:srgbClr val="497cb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1" name="CustomShape 12"/>
            <p:cNvSpPr/>
            <p:nvPr/>
          </p:nvSpPr>
          <p:spPr>
            <a:xfrm>
              <a:off x="8278560" y="2819160"/>
              <a:ext cx="31320" cy="43560"/>
            </a:xfrm>
            <a:custGeom>
              <a:avLst/>
              <a:gdLst/>
              <a:ahLst/>
              <a:rect l="l" t="t" r="r" b="b"/>
              <a:pathLst>
                <a:path w="31750" h="43814">
                  <a:moveTo>
                    <a:pt x="31474" y="43224"/>
                  </a:moveTo>
                  <a:lnTo>
                    <a:pt x="15749" y="0"/>
                  </a:lnTo>
                  <a:lnTo>
                    <a:pt x="0" y="43224"/>
                  </a:lnTo>
                  <a:lnTo>
                    <a:pt x="31474" y="43224"/>
                  </a:lnTo>
                  <a:close/>
                </a:path>
              </a:pathLst>
            </a:custGeom>
            <a:noFill/>
            <a:ln w="9360">
              <a:solidFill>
                <a:srgbClr val="497cb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2" name="CustomShape 13"/>
            <p:cNvSpPr/>
            <p:nvPr/>
          </p:nvSpPr>
          <p:spPr>
            <a:xfrm>
              <a:off x="8115120" y="3342600"/>
              <a:ext cx="380520" cy="360"/>
            </a:xfrm>
            <a:custGeom>
              <a:avLst/>
              <a:gdLst/>
              <a:ahLst/>
              <a:rect l="l" t="t" r="r" b="b"/>
              <a:pathLst>
                <a:path w="381000" h="0">
                  <a:moveTo>
                    <a:pt x="0" y="0"/>
                  </a:moveTo>
                  <a:lnTo>
                    <a:pt x="380999" y="0"/>
                  </a:lnTo>
                </a:path>
              </a:pathLst>
            </a:custGeom>
            <a:noFill/>
            <a:ln w="9360">
              <a:solidFill>
                <a:srgbClr val="497cb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3" name="CustomShape 14"/>
          <p:cNvSpPr/>
          <p:nvPr/>
        </p:nvSpPr>
        <p:spPr>
          <a:xfrm>
            <a:off x="6084000" y="3276720"/>
            <a:ext cx="1834200" cy="380520"/>
          </a:xfrm>
          <a:custGeom>
            <a:avLst/>
            <a:gdLst/>
            <a:ahLst/>
            <a:rect l="l" t="t" r="r" b="b"/>
            <a:pathLst>
              <a:path w="1834515" h="381000">
                <a:moveTo>
                  <a:pt x="5399" y="0"/>
                </a:moveTo>
                <a:lnTo>
                  <a:pt x="1834196" y="0"/>
                </a:lnTo>
                <a:moveTo>
                  <a:pt x="0" y="0"/>
                </a:moveTo>
                <a:lnTo>
                  <a:pt x="0" y="380999"/>
                </a:lnTo>
                <a:moveTo>
                  <a:pt x="1830796" y="0"/>
                </a:moveTo>
                <a:lnTo>
                  <a:pt x="1830796" y="380999"/>
                </a:lnTo>
              </a:path>
            </a:pathLst>
          </a:custGeom>
          <a:noFill/>
          <a:ln w="9360">
            <a:solidFill>
              <a:srgbClr val="497cb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15"/>
          <p:cNvSpPr/>
          <p:nvPr/>
        </p:nvSpPr>
        <p:spPr>
          <a:xfrm>
            <a:off x="5850360" y="3656880"/>
            <a:ext cx="387000" cy="4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1800" spc="-13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700" spc="-1" strike="noStrike" baseline="1000">
                <a:solidFill>
                  <a:srgbClr val="000000"/>
                </a:solidFill>
                <a:latin typeface="Arial"/>
              </a:rPr>
              <a:t>B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485" name="CustomShape 16"/>
          <p:cNvSpPr/>
          <p:nvPr/>
        </p:nvSpPr>
        <p:spPr>
          <a:xfrm>
            <a:off x="7814880" y="3645720"/>
            <a:ext cx="1900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6" name="TextShape 17"/>
          <p:cNvSpPr txBox="1"/>
          <p:nvPr/>
        </p:nvSpPr>
        <p:spPr>
          <a:xfrm>
            <a:off x="6583680" y="6378120"/>
            <a:ext cx="2102760" cy="3427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E3AFD13E-4A6B-4110-B278-E3E2B58D95B6}" type="slidenum">
              <a:rPr b="1" lang="en-US" sz="16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</p:spTree>
  </p:cSld>
  <p:timing>
    <p:tnLst>
      <p:par>
        <p:cTn id="117" dur="indefinite" restart="never" nodeType="tmRoot">
          <p:childTnLst>
            <p:seq>
              <p:cTn id="1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TextShape 1"/>
          <p:cNvSpPr txBox="1"/>
          <p:nvPr/>
        </p:nvSpPr>
        <p:spPr>
          <a:xfrm>
            <a:off x="216000" y="129600"/>
            <a:ext cx="5796720" cy="1157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0" rIns="0" tIns="12600" bIns="0" anchor="ctr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3200" spc="-9" strike="noStrike">
                <a:solidFill>
                  <a:srgbClr val="000000"/>
                </a:solidFill>
                <a:latin typeface="Calibri"/>
              </a:rPr>
              <a:t>Agglomerative </a:t>
            </a:r>
            <a:r>
              <a:rPr b="0" lang="en-US" sz="3200" spc="-4" strike="noStrike">
                <a:solidFill>
                  <a:srgbClr val="000000"/>
                </a:solidFill>
                <a:latin typeface="Calibri"/>
              </a:rPr>
              <a:t>Clustering</a:t>
            </a:r>
            <a:r>
              <a:rPr b="0" lang="en-US" sz="3200" spc="-7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4" strike="noStrike">
                <a:solidFill>
                  <a:srgbClr val="000000"/>
                </a:solidFill>
                <a:latin typeface="Calibri"/>
              </a:rPr>
              <a:t>Example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8" name="CustomShape 2"/>
          <p:cNvSpPr/>
          <p:nvPr/>
        </p:nvSpPr>
        <p:spPr>
          <a:xfrm>
            <a:off x="4157280" y="1658160"/>
            <a:ext cx="2983680" cy="11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0" bIns="0"/>
          <a:p>
            <a:pPr marL="12600">
              <a:lnSpc>
                <a:spcPct val="100000"/>
              </a:lnSpc>
              <a:spcBef>
                <a:spcPts val="85"/>
              </a:spcBef>
            </a:pPr>
            <a:r>
              <a:rPr b="0" lang="en-US" sz="1800" spc="-4" strike="noStrike">
                <a:solidFill>
                  <a:srgbClr val="000000"/>
                </a:solidFill>
                <a:latin typeface="Arial"/>
              </a:rPr>
              <a:t>Again Find out 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smallest  </a:t>
            </a:r>
            <a:r>
              <a:rPr b="0" lang="en-US" sz="1800" spc="-4" strike="noStrike">
                <a:solidFill>
                  <a:srgbClr val="000000"/>
                </a:solidFill>
                <a:latin typeface="Arial"/>
              </a:rPr>
              <a:t>distance except 0, here it is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2  </a:t>
            </a:r>
            <a:r>
              <a:rPr b="0" lang="en-US" sz="1800" spc="-4" strike="noStrike">
                <a:solidFill>
                  <a:srgbClr val="000000"/>
                </a:solidFill>
                <a:latin typeface="Arial"/>
              </a:rPr>
              <a:t>between EA, and</a:t>
            </a:r>
            <a:r>
              <a:rPr b="0" lang="en-US" sz="1800" spc="-2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4" strike="noStrike">
                <a:solidFill>
                  <a:srgbClr val="000000"/>
                </a:solidFill>
                <a:latin typeface="Arial"/>
              </a:rPr>
              <a:t>BC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16"/>
              </a:spcBef>
            </a:pPr>
            <a:r>
              <a:rPr b="0" lang="en-US" sz="1800" spc="-4" strike="noStrike">
                <a:solidFill>
                  <a:srgbClr val="000000"/>
                </a:solidFill>
                <a:latin typeface="Arial"/>
              </a:rPr>
              <a:t>So, dendrogram will</a:t>
            </a:r>
            <a:r>
              <a:rPr b="0" lang="en-US" sz="1800" spc="-2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4" strike="noStrike">
                <a:solidFill>
                  <a:srgbClr val="000000"/>
                </a:solidFill>
                <a:latin typeface="Arial"/>
              </a:rPr>
              <a:t>be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9" name="CustomShape 3"/>
          <p:cNvSpPr/>
          <p:nvPr/>
        </p:nvSpPr>
        <p:spPr>
          <a:xfrm>
            <a:off x="434880" y="4264920"/>
            <a:ext cx="3591720" cy="193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0" bIns="0"/>
          <a:p>
            <a:pPr marL="12600">
              <a:lnSpc>
                <a:spcPct val="100000"/>
              </a:lnSpc>
              <a:spcBef>
                <a:spcPts val="85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Merge cell </a:t>
            </a:r>
            <a:r>
              <a:rPr b="0" lang="en-US" sz="1800" spc="-4" strike="noStrike">
                <a:solidFill>
                  <a:srgbClr val="000000"/>
                </a:solidFill>
                <a:latin typeface="Arial"/>
              </a:rPr>
              <a:t>EA and BC, to find</a:t>
            </a:r>
            <a:r>
              <a:rPr b="0" lang="en-US" sz="1800" spc="-9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4" strike="noStrike">
                <a:solidFill>
                  <a:srgbClr val="000000"/>
                </a:solidFill>
                <a:latin typeface="Arial"/>
              </a:rPr>
              <a:t>the  distance between EABC and D,  We need to</a:t>
            </a:r>
            <a:r>
              <a:rPr b="0" lang="en-US" sz="180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4" strike="noStrike">
                <a:solidFill>
                  <a:srgbClr val="000000"/>
                </a:solidFill>
                <a:latin typeface="Arial"/>
              </a:rPr>
              <a:t>find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Min </a:t>
            </a:r>
            <a:r>
              <a:rPr b="0" lang="en-US" sz="1800" spc="-4" strike="noStrike">
                <a:solidFill>
                  <a:srgbClr val="000000"/>
                </a:solidFill>
                <a:latin typeface="Arial"/>
              </a:rPr>
              <a:t>dist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[ </a:t>
            </a:r>
            <a:r>
              <a:rPr b="0" lang="en-US" sz="1800" spc="-4" strike="noStrike">
                <a:solidFill>
                  <a:srgbClr val="000000"/>
                </a:solidFill>
                <a:latin typeface="Arial"/>
              </a:rPr>
              <a:t>{E,A,B,C},</a:t>
            </a:r>
            <a:r>
              <a:rPr b="0" lang="en-US" sz="18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4" strike="noStrike">
                <a:solidFill>
                  <a:srgbClr val="000000"/>
                </a:solidFill>
                <a:latin typeface="Arial"/>
              </a:rPr>
              <a:t>{D}]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Min </a:t>
            </a:r>
            <a:r>
              <a:rPr b="0" lang="en-US" sz="1800" spc="-4" strike="noStrike">
                <a:solidFill>
                  <a:srgbClr val="000000"/>
                </a:solidFill>
                <a:latin typeface="Arial"/>
              </a:rPr>
              <a:t>dist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[ (E,D), (A,D), (B,D),</a:t>
            </a:r>
            <a:r>
              <a:rPr b="0" lang="en-US" sz="1800" spc="-11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(C,D)]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Min </a:t>
            </a:r>
            <a:r>
              <a:rPr b="0" lang="en-US" sz="1800" spc="-4" strike="noStrike">
                <a:solidFill>
                  <a:srgbClr val="000000"/>
                </a:solidFill>
                <a:latin typeface="Arial"/>
              </a:rPr>
              <a:t>dist [3,3,6,3]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=</a:t>
            </a:r>
            <a:r>
              <a:rPr b="0" lang="en-US" sz="1800" spc="-2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490" name="Table 4"/>
          <p:cNvGraphicFramePr/>
          <p:nvPr/>
        </p:nvGraphicFramePr>
        <p:xfrm>
          <a:off x="501840" y="1778760"/>
          <a:ext cx="2674080" cy="1726920"/>
        </p:xfrm>
        <a:graphic>
          <a:graphicData uri="http://schemas.openxmlformats.org/drawingml/2006/table">
            <a:tbl>
              <a:tblPr/>
              <a:tblGrid>
                <a:gridCol w="668520"/>
                <a:gridCol w="668520"/>
                <a:gridCol w="668520"/>
                <a:gridCol w="668520"/>
              </a:tblGrid>
              <a:tr h="431640"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4" strike="noStrike">
                          <a:solidFill>
                            <a:srgbClr val="000000"/>
                          </a:solidFill>
                          <a:latin typeface="Arial"/>
                        </a:rPr>
                        <a:t>Item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2808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4" strike="noStrike">
                          <a:solidFill>
                            <a:srgbClr val="000000"/>
                          </a:solidFill>
                          <a:latin typeface="Arial"/>
                        </a:rPr>
                        <a:t>EA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2808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4" strike="noStrike">
                          <a:solidFill>
                            <a:srgbClr val="000000"/>
                          </a:solidFill>
                          <a:latin typeface="Arial"/>
                        </a:rPr>
                        <a:t>BC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2808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28080">
                      <a:solidFill>
                        <a:srgbClr val="4f80bc"/>
                      </a:solidFill>
                    </a:lnB>
                    <a:noFill/>
                  </a:tcPr>
                </a:tc>
              </a:tr>
              <a:tr h="431640"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4" strike="noStrike">
                          <a:solidFill>
                            <a:srgbClr val="000000"/>
                          </a:solidFill>
                          <a:latin typeface="Arial"/>
                        </a:rPr>
                        <a:t>EA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2808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2808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2808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2808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</a:tr>
              <a:tr h="431640"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4" strike="noStrike">
                          <a:solidFill>
                            <a:srgbClr val="000000"/>
                          </a:solidFill>
                          <a:latin typeface="Arial"/>
                        </a:rPr>
                        <a:t>BC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</a:tr>
              <a:tr h="432000"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491" name="CustomShape 5"/>
          <p:cNvSpPr/>
          <p:nvPr/>
        </p:nvSpPr>
        <p:spPr>
          <a:xfrm>
            <a:off x="4127760" y="3290040"/>
            <a:ext cx="1828440" cy="380520"/>
          </a:xfrm>
          <a:custGeom>
            <a:avLst/>
            <a:gdLst/>
            <a:ahLst/>
            <a:rect l="l" t="t" r="r" b="b"/>
            <a:pathLst>
              <a:path w="1828800" h="381000">
                <a:moveTo>
                  <a:pt x="0" y="0"/>
                </a:moveTo>
                <a:lnTo>
                  <a:pt x="1828796" y="0"/>
                </a:lnTo>
                <a:moveTo>
                  <a:pt x="0" y="0"/>
                </a:moveTo>
                <a:lnTo>
                  <a:pt x="0" y="380999"/>
                </a:lnTo>
                <a:moveTo>
                  <a:pt x="1809446" y="0"/>
                </a:moveTo>
                <a:lnTo>
                  <a:pt x="1809446" y="380999"/>
                </a:lnTo>
              </a:path>
            </a:pathLst>
          </a:custGeom>
          <a:noFill/>
          <a:ln w="9360">
            <a:solidFill>
              <a:srgbClr val="497cb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6"/>
          <p:cNvSpPr/>
          <p:nvPr/>
        </p:nvSpPr>
        <p:spPr>
          <a:xfrm>
            <a:off x="4059720" y="3663360"/>
            <a:ext cx="1782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3" name="CustomShape 7"/>
          <p:cNvSpPr/>
          <p:nvPr/>
        </p:nvSpPr>
        <p:spPr>
          <a:xfrm>
            <a:off x="8613360" y="2891160"/>
            <a:ext cx="152640" cy="77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9880" bIns="0"/>
          <a:p>
            <a:pPr marL="12600">
              <a:lnSpc>
                <a:spcPct val="100000"/>
              </a:lnSpc>
              <a:spcBef>
                <a:spcPts val="94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85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494" name="Group 8"/>
          <p:cNvGrpSpPr/>
          <p:nvPr/>
        </p:nvGrpSpPr>
        <p:grpSpPr>
          <a:xfrm>
            <a:off x="8115120" y="2819160"/>
            <a:ext cx="380520" cy="973800"/>
            <a:chOff x="8115120" y="2819160"/>
            <a:chExt cx="380520" cy="973800"/>
          </a:xfrm>
        </p:grpSpPr>
        <p:sp>
          <p:nvSpPr>
            <p:cNvPr id="495" name="CustomShape 9"/>
            <p:cNvSpPr/>
            <p:nvPr/>
          </p:nvSpPr>
          <p:spPr>
            <a:xfrm>
              <a:off x="8294400" y="2862360"/>
              <a:ext cx="360" cy="930600"/>
            </a:xfrm>
            <a:custGeom>
              <a:avLst/>
              <a:gdLst/>
              <a:ahLst/>
              <a:rect l="l" t="t" r="r" b="b"/>
              <a:pathLst>
                <a:path w="0" h="930910">
                  <a:moveTo>
                    <a:pt x="0" y="930623"/>
                  </a:moveTo>
                  <a:lnTo>
                    <a:pt x="0" y="0"/>
                  </a:lnTo>
                </a:path>
              </a:pathLst>
            </a:custGeom>
            <a:noFill/>
            <a:ln w="9360">
              <a:solidFill>
                <a:srgbClr val="497cb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6" name="CustomShape 10"/>
            <p:cNvSpPr/>
            <p:nvPr/>
          </p:nvSpPr>
          <p:spPr>
            <a:xfrm>
              <a:off x="8278560" y="2819160"/>
              <a:ext cx="31320" cy="43560"/>
            </a:xfrm>
            <a:custGeom>
              <a:avLst/>
              <a:gdLst/>
              <a:ahLst/>
              <a:rect l="l" t="t" r="r" b="b"/>
              <a:pathLst>
                <a:path w="31750" h="43814">
                  <a:moveTo>
                    <a:pt x="31474" y="43224"/>
                  </a:moveTo>
                  <a:lnTo>
                    <a:pt x="0" y="43224"/>
                  </a:lnTo>
                  <a:lnTo>
                    <a:pt x="15749" y="0"/>
                  </a:lnTo>
                  <a:lnTo>
                    <a:pt x="31474" y="43224"/>
                  </a:lnTo>
                  <a:close/>
                </a:path>
              </a:pathLst>
            </a:custGeom>
            <a:solidFill>
              <a:srgbClr val="497cb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7" name="CustomShape 11"/>
            <p:cNvSpPr/>
            <p:nvPr/>
          </p:nvSpPr>
          <p:spPr>
            <a:xfrm>
              <a:off x="8278560" y="2819160"/>
              <a:ext cx="31320" cy="43560"/>
            </a:xfrm>
            <a:custGeom>
              <a:avLst/>
              <a:gdLst/>
              <a:ahLst/>
              <a:rect l="l" t="t" r="r" b="b"/>
              <a:pathLst>
                <a:path w="31750" h="43814">
                  <a:moveTo>
                    <a:pt x="31474" y="43224"/>
                  </a:moveTo>
                  <a:lnTo>
                    <a:pt x="15749" y="0"/>
                  </a:lnTo>
                  <a:lnTo>
                    <a:pt x="0" y="43224"/>
                  </a:lnTo>
                  <a:lnTo>
                    <a:pt x="31474" y="43224"/>
                  </a:lnTo>
                  <a:close/>
                </a:path>
              </a:pathLst>
            </a:custGeom>
            <a:noFill/>
            <a:ln w="9360">
              <a:solidFill>
                <a:srgbClr val="497cb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8" name="CustomShape 12"/>
            <p:cNvSpPr/>
            <p:nvPr/>
          </p:nvSpPr>
          <p:spPr>
            <a:xfrm>
              <a:off x="8115120" y="3157920"/>
              <a:ext cx="380520" cy="347040"/>
            </a:xfrm>
            <a:custGeom>
              <a:avLst/>
              <a:gdLst/>
              <a:ahLst/>
              <a:rect l="l" t="t" r="r" b="b"/>
              <a:pathLst>
                <a:path w="381000" h="347345">
                  <a:moveTo>
                    <a:pt x="0" y="347174"/>
                  </a:moveTo>
                  <a:lnTo>
                    <a:pt x="380999" y="347174"/>
                  </a:lnTo>
                  <a:moveTo>
                    <a:pt x="0" y="0"/>
                  </a:moveTo>
                  <a:lnTo>
                    <a:pt x="380999" y="0"/>
                  </a:lnTo>
                </a:path>
              </a:pathLst>
            </a:custGeom>
            <a:noFill/>
            <a:ln w="9360">
              <a:solidFill>
                <a:srgbClr val="497cb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9" name="CustomShape 13"/>
          <p:cNvSpPr/>
          <p:nvPr/>
        </p:nvSpPr>
        <p:spPr>
          <a:xfrm>
            <a:off x="6084000" y="3276720"/>
            <a:ext cx="1834200" cy="380520"/>
          </a:xfrm>
          <a:custGeom>
            <a:avLst/>
            <a:gdLst/>
            <a:ahLst/>
            <a:rect l="l" t="t" r="r" b="b"/>
            <a:pathLst>
              <a:path w="1834515" h="381000">
                <a:moveTo>
                  <a:pt x="5399" y="0"/>
                </a:moveTo>
                <a:lnTo>
                  <a:pt x="1834196" y="0"/>
                </a:lnTo>
                <a:moveTo>
                  <a:pt x="0" y="0"/>
                </a:moveTo>
                <a:lnTo>
                  <a:pt x="0" y="380999"/>
                </a:lnTo>
                <a:moveTo>
                  <a:pt x="1830796" y="0"/>
                </a:moveTo>
                <a:lnTo>
                  <a:pt x="1830796" y="380999"/>
                </a:lnTo>
              </a:path>
            </a:pathLst>
          </a:custGeom>
          <a:noFill/>
          <a:ln w="9360">
            <a:solidFill>
              <a:srgbClr val="497cb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14"/>
          <p:cNvSpPr/>
          <p:nvPr/>
        </p:nvSpPr>
        <p:spPr>
          <a:xfrm>
            <a:off x="5850360" y="3656880"/>
            <a:ext cx="387000" cy="4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1800" spc="-13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700" spc="-1" strike="noStrike" baseline="1000">
                <a:solidFill>
                  <a:srgbClr val="000000"/>
                </a:solidFill>
                <a:latin typeface="Arial"/>
              </a:rPr>
              <a:t>B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501" name="CustomShape 15"/>
          <p:cNvSpPr/>
          <p:nvPr/>
        </p:nvSpPr>
        <p:spPr>
          <a:xfrm>
            <a:off x="7814880" y="3645720"/>
            <a:ext cx="1900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CustomShape 16"/>
          <p:cNvSpPr/>
          <p:nvPr/>
        </p:nvSpPr>
        <p:spPr>
          <a:xfrm>
            <a:off x="5058000" y="2925720"/>
            <a:ext cx="1828440" cy="380520"/>
          </a:xfrm>
          <a:custGeom>
            <a:avLst/>
            <a:gdLst/>
            <a:ahLst/>
            <a:rect l="l" t="t" r="r" b="b"/>
            <a:pathLst>
              <a:path w="1828800" h="381000">
                <a:moveTo>
                  <a:pt x="0" y="0"/>
                </a:moveTo>
                <a:lnTo>
                  <a:pt x="1828796" y="0"/>
                </a:lnTo>
                <a:moveTo>
                  <a:pt x="0" y="0"/>
                </a:moveTo>
                <a:lnTo>
                  <a:pt x="0" y="380999"/>
                </a:lnTo>
                <a:moveTo>
                  <a:pt x="1809446" y="0"/>
                </a:moveTo>
                <a:lnTo>
                  <a:pt x="1809446" y="380999"/>
                </a:lnTo>
              </a:path>
            </a:pathLst>
          </a:custGeom>
          <a:noFill/>
          <a:ln w="9360">
            <a:solidFill>
              <a:srgbClr val="497cba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03" name="Table 17"/>
          <p:cNvGraphicFramePr/>
          <p:nvPr/>
        </p:nvGraphicFramePr>
        <p:xfrm>
          <a:off x="5094360" y="4471560"/>
          <a:ext cx="2370240" cy="1506960"/>
        </p:xfrm>
        <a:graphic>
          <a:graphicData uri="http://schemas.openxmlformats.org/drawingml/2006/table">
            <a:tbl>
              <a:tblPr/>
              <a:tblGrid>
                <a:gridCol w="863280"/>
                <a:gridCol w="838080"/>
                <a:gridCol w="668880"/>
              </a:tblGrid>
              <a:tr h="643680"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4" strike="noStrike">
                          <a:solidFill>
                            <a:srgbClr val="000000"/>
                          </a:solidFill>
                          <a:latin typeface="Arial"/>
                        </a:rPr>
                        <a:t>Item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2808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4" strike="noStrike">
                          <a:solidFill>
                            <a:srgbClr val="000000"/>
                          </a:solidFill>
                          <a:latin typeface="Arial"/>
                        </a:rPr>
                        <a:t>EABC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2808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28080">
                      <a:solidFill>
                        <a:srgbClr val="4f80bc"/>
                      </a:solidFill>
                    </a:lnB>
                    <a:noFill/>
                  </a:tcPr>
                </a:tc>
              </a:tr>
              <a:tr h="431640"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4" strike="noStrike">
                          <a:solidFill>
                            <a:srgbClr val="000000"/>
                          </a:solidFill>
                          <a:latin typeface="Arial"/>
                        </a:rPr>
                        <a:t>EABC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2808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2808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2808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</a:tr>
              <a:tr h="431640"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4" name="TextShape 18"/>
          <p:cNvSpPr txBox="1"/>
          <p:nvPr/>
        </p:nvSpPr>
        <p:spPr>
          <a:xfrm>
            <a:off x="6583680" y="6378120"/>
            <a:ext cx="2102760" cy="3427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188AA053-A204-45D7-ACB3-7B702D85E979}" type="slidenum">
              <a:rPr b="1" lang="en-US" sz="16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</p:spTree>
  </p:cSld>
  <p:timing>
    <p:tnLst>
      <p:par>
        <p:cTn id="119" dur="indefinite" restart="never" nodeType="tmRoot">
          <p:childTnLst>
            <p:seq>
              <p:cTn id="1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TextShape 1"/>
          <p:cNvSpPr txBox="1"/>
          <p:nvPr/>
        </p:nvSpPr>
        <p:spPr>
          <a:xfrm>
            <a:off x="216000" y="129600"/>
            <a:ext cx="5796720" cy="1157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0" rIns="0" tIns="12600" bIns="0" anchor="ctr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3200" spc="-9" strike="noStrike">
                <a:solidFill>
                  <a:srgbClr val="000000"/>
                </a:solidFill>
                <a:latin typeface="Calibri"/>
              </a:rPr>
              <a:t>Agglomerative </a:t>
            </a:r>
            <a:r>
              <a:rPr b="0" lang="en-US" sz="3200" spc="-4" strike="noStrike">
                <a:solidFill>
                  <a:srgbClr val="000000"/>
                </a:solidFill>
                <a:latin typeface="Calibri"/>
              </a:rPr>
              <a:t>Clustering</a:t>
            </a:r>
            <a:r>
              <a:rPr b="0" lang="en-US" sz="3200" spc="-7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4" strike="noStrike">
                <a:solidFill>
                  <a:srgbClr val="000000"/>
                </a:solidFill>
                <a:latin typeface="Calibri"/>
              </a:rPr>
              <a:t>Example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6" name="CustomShape 2"/>
          <p:cNvSpPr/>
          <p:nvPr/>
        </p:nvSpPr>
        <p:spPr>
          <a:xfrm>
            <a:off x="4154760" y="1658160"/>
            <a:ext cx="2844360" cy="7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4760">
              <a:lnSpc>
                <a:spcPct val="100000"/>
              </a:lnSpc>
              <a:spcBef>
                <a:spcPts val="99"/>
              </a:spcBef>
            </a:pPr>
            <a:r>
              <a:rPr b="0" lang="en-US" sz="1800" spc="-4" strike="noStrike">
                <a:solidFill>
                  <a:srgbClr val="000000"/>
                </a:solidFill>
                <a:latin typeface="Arial"/>
              </a:rPr>
              <a:t>Again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smallest </a:t>
            </a:r>
            <a:r>
              <a:rPr b="0" lang="en-US" sz="1800" spc="-4" strike="noStrike">
                <a:solidFill>
                  <a:srgbClr val="000000"/>
                </a:solidFill>
                <a:latin typeface="Arial"/>
              </a:rPr>
              <a:t>distance is</a:t>
            </a:r>
            <a:r>
              <a:rPr b="0" lang="en-US" sz="1800" spc="-9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20"/>
              </a:spcBef>
            </a:pPr>
            <a:r>
              <a:rPr b="0" lang="en-US" sz="1800" spc="-4" strike="noStrike">
                <a:solidFill>
                  <a:srgbClr val="000000"/>
                </a:solidFill>
                <a:latin typeface="Arial"/>
              </a:rPr>
              <a:t>So, dendrogram will</a:t>
            </a:r>
            <a:r>
              <a:rPr b="0" lang="en-US" sz="18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4" strike="noStrike">
                <a:solidFill>
                  <a:srgbClr val="000000"/>
                </a:solidFill>
                <a:latin typeface="Arial"/>
              </a:rPr>
              <a:t>be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7" name="CustomShape 3"/>
          <p:cNvSpPr/>
          <p:nvPr/>
        </p:nvSpPr>
        <p:spPr>
          <a:xfrm>
            <a:off x="434880" y="4264920"/>
            <a:ext cx="24368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Merge cell </a:t>
            </a:r>
            <a:r>
              <a:rPr b="0" lang="en-US" sz="1800" spc="-4" strike="noStrike">
                <a:solidFill>
                  <a:srgbClr val="000000"/>
                </a:solidFill>
                <a:latin typeface="Arial"/>
              </a:rPr>
              <a:t>EABC and</a:t>
            </a:r>
            <a:r>
              <a:rPr b="0" lang="en-US" sz="1800" spc="-10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508" name="Table 4"/>
          <p:cNvGraphicFramePr/>
          <p:nvPr/>
        </p:nvGraphicFramePr>
        <p:xfrm>
          <a:off x="603360" y="1623960"/>
          <a:ext cx="2370240" cy="1506960"/>
        </p:xfrm>
        <a:graphic>
          <a:graphicData uri="http://schemas.openxmlformats.org/drawingml/2006/table">
            <a:tbl>
              <a:tblPr/>
              <a:tblGrid>
                <a:gridCol w="863280"/>
                <a:gridCol w="838080"/>
                <a:gridCol w="668880"/>
              </a:tblGrid>
              <a:tr h="643680"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4" strike="noStrike">
                          <a:solidFill>
                            <a:srgbClr val="000000"/>
                          </a:solidFill>
                          <a:latin typeface="Arial"/>
                        </a:rPr>
                        <a:t>Item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2808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4" strike="noStrike">
                          <a:solidFill>
                            <a:srgbClr val="000000"/>
                          </a:solidFill>
                          <a:latin typeface="Arial"/>
                        </a:rPr>
                        <a:t>EABC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2808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28080">
                      <a:solidFill>
                        <a:srgbClr val="4f80bc"/>
                      </a:solidFill>
                    </a:lnB>
                    <a:noFill/>
                  </a:tcPr>
                </a:tc>
              </a:tr>
              <a:tr h="431640"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4" strike="noStrike">
                          <a:solidFill>
                            <a:srgbClr val="000000"/>
                          </a:solidFill>
                          <a:latin typeface="Arial"/>
                        </a:rPr>
                        <a:t>EABC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2808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2808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2808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</a:tr>
              <a:tr h="431640"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496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9" name="CustomShape 5"/>
          <p:cNvSpPr/>
          <p:nvPr/>
        </p:nvSpPr>
        <p:spPr>
          <a:xfrm>
            <a:off x="8560800" y="2487240"/>
            <a:ext cx="204840" cy="118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1400" bIns="0"/>
          <a:p>
            <a:pPr marL="12600">
              <a:lnSpc>
                <a:spcPct val="100000"/>
              </a:lnSpc>
              <a:spcBef>
                <a:spcPts val="1035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</a:t>
            </a:r>
            <a:endParaRPr b="0" lang="en-US" sz="1800" spc="-1" strike="noStrike">
              <a:latin typeface="Arial"/>
            </a:endParaRPr>
          </a:p>
          <a:p>
            <a:pPr marL="64800">
              <a:lnSpc>
                <a:spcPct val="100000"/>
              </a:lnSpc>
              <a:spcBef>
                <a:spcPts val="93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  <a:p>
            <a:pPr marL="64800">
              <a:lnSpc>
                <a:spcPct val="100000"/>
              </a:lnSpc>
              <a:spcBef>
                <a:spcPts val="85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510" name="Group 6"/>
          <p:cNvGrpSpPr/>
          <p:nvPr/>
        </p:nvGrpSpPr>
        <p:grpSpPr>
          <a:xfrm>
            <a:off x="8115120" y="2479680"/>
            <a:ext cx="380520" cy="1312920"/>
            <a:chOff x="8115120" y="2479680"/>
            <a:chExt cx="380520" cy="1312920"/>
          </a:xfrm>
        </p:grpSpPr>
        <p:sp>
          <p:nvSpPr>
            <p:cNvPr id="511" name="CustomShape 7"/>
            <p:cNvSpPr/>
            <p:nvPr/>
          </p:nvSpPr>
          <p:spPr>
            <a:xfrm>
              <a:off x="8294400" y="2522880"/>
              <a:ext cx="360" cy="1269720"/>
            </a:xfrm>
            <a:custGeom>
              <a:avLst/>
              <a:gdLst/>
              <a:ahLst/>
              <a:rect l="l" t="t" r="r" b="b"/>
              <a:pathLst>
                <a:path w="634" h="1270000">
                  <a:moveTo>
                    <a:pt x="0" y="1269947"/>
                  </a:moveTo>
                  <a:lnTo>
                    <a:pt x="474" y="0"/>
                  </a:lnTo>
                </a:path>
              </a:pathLst>
            </a:custGeom>
            <a:noFill/>
            <a:ln w="9360">
              <a:solidFill>
                <a:srgbClr val="497cb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2" name="CustomShape 8"/>
            <p:cNvSpPr/>
            <p:nvPr/>
          </p:nvSpPr>
          <p:spPr>
            <a:xfrm>
              <a:off x="8278920" y="2479680"/>
              <a:ext cx="31320" cy="43560"/>
            </a:xfrm>
            <a:custGeom>
              <a:avLst/>
              <a:gdLst/>
              <a:ahLst/>
              <a:rect l="l" t="t" r="r" b="b"/>
              <a:pathLst>
                <a:path w="31750" h="43814">
                  <a:moveTo>
                    <a:pt x="31449" y="43237"/>
                  </a:moveTo>
                  <a:lnTo>
                    <a:pt x="0" y="43212"/>
                  </a:lnTo>
                  <a:lnTo>
                    <a:pt x="15749" y="0"/>
                  </a:lnTo>
                  <a:lnTo>
                    <a:pt x="31449" y="43237"/>
                  </a:lnTo>
                  <a:close/>
                </a:path>
              </a:pathLst>
            </a:custGeom>
            <a:solidFill>
              <a:srgbClr val="497cb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3" name="CustomShape 9"/>
            <p:cNvSpPr/>
            <p:nvPr/>
          </p:nvSpPr>
          <p:spPr>
            <a:xfrm>
              <a:off x="8278920" y="2479680"/>
              <a:ext cx="31320" cy="43560"/>
            </a:xfrm>
            <a:custGeom>
              <a:avLst/>
              <a:gdLst/>
              <a:ahLst/>
              <a:rect l="l" t="t" r="r" b="b"/>
              <a:pathLst>
                <a:path w="31750" h="43814">
                  <a:moveTo>
                    <a:pt x="31449" y="43237"/>
                  </a:moveTo>
                  <a:lnTo>
                    <a:pt x="15749" y="0"/>
                  </a:lnTo>
                  <a:lnTo>
                    <a:pt x="0" y="43212"/>
                  </a:lnTo>
                  <a:lnTo>
                    <a:pt x="31449" y="43237"/>
                  </a:lnTo>
                  <a:close/>
                </a:path>
              </a:pathLst>
            </a:custGeom>
            <a:noFill/>
            <a:ln w="9360">
              <a:solidFill>
                <a:srgbClr val="497cb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4" name="CustomShape 10"/>
            <p:cNvSpPr/>
            <p:nvPr/>
          </p:nvSpPr>
          <p:spPr>
            <a:xfrm>
              <a:off x="8115120" y="2774520"/>
              <a:ext cx="380520" cy="730440"/>
            </a:xfrm>
            <a:custGeom>
              <a:avLst/>
              <a:gdLst/>
              <a:ahLst/>
              <a:rect l="l" t="t" r="r" b="b"/>
              <a:pathLst>
                <a:path w="381000" h="730885">
                  <a:moveTo>
                    <a:pt x="0" y="730673"/>
                  </a:moveTo>
                  <a:lnTo>
                    <a:pt x="380999" y="730673"/>
                  </a:lnTo>
                  <a:moveTo>
                    <a:pt x="0" y="383499"/>
                  </a:moveTo>
                  <a:lnTo>
                    <a:pt x="380999" y="383499"/>
                  </a:lnTo>
                  <a:moveTo>
                    <a:pt x="0" y="0"/>
                  </a:moveTo>
                  <a:lnTo>
                    <a:pt x="380999" y="0"/>
                  </a:lnTo>
                </a:path>
              </a:pathLst>
            </a:custGeom>
            <a:noFill/>
            <a:ln w="9360">
              <a:solidFill>
                <a:srgbClr val="497cb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5" name="CustomShape 11"/>
          <p:cNvSpPr/>
          <p:nvPr/>
        </p:nvSpPr>
        <p:spPr>
          <a:xfrm>
            <a:off x="3644280" y="3311640"/>
            <a:ext cx="1168200" cy="380520"/>
          </a:xfrm>
          <a:custGeom>
            <a:avLst/>
            <a:gdLst/>
            <a:ahLst/>
            <a:rect l="l" t="t" r="r" b="b"/>
            <a:pathLst>
              <a:path w="1168400" h="381000">
                <a:moveTo>
                  <a:pt x="0" y="0"/>
                </a:moveTo>
                <a:lnTo>
                  <a:pt x="1167997" y="0"/>
                </a:lnTo>
                <a:moveTo>
                  <a:pt x="0" y="0"/>
                </a:moveTo>
                <a:lnTo>
                  <a:pt x="0" y="380999"/>
                </a:lnTo>
                <a:moveTo>
                  <a:pt x="1155647" y="0"/>
                </a:moveTo>
                <a:lnTo>
                  <a:pt x="1155647" y="380999"/>
                </a:lnTo>
              </a:path>
            </a:pathLst>
          </a:custGeom>
          <a:noFill/>
          <a:ln w="9360">
            <a:solidFill>
              <a:srgbClr val="497cb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CustomShape 12"/>
          <p:cNvSpPr/>
          <p:nvPr/>
        </p:nvSpPr>
        <p:spPr>
          <a:xfrm>
            <a:off x="3627360" y="3684960"/>
            <a:ext cx="1782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7" name="CustomShape 13"/>
          <p:cNvSpPr/>
          <p:nvPr/>
        </p:nvSpPr>
        <p:spPr>
          <a:xfrm>
            <a:off x="4893840" y="3297960"/>
            <a:ext cx="1171080" cy="380520"/>
          </a:xfrm>
          <a:custGeom>
            <a:avLst/>
            <a:gdLst/>
            <a:ahLst/>
            <a:rect l="l" t="t" r="r" b="b"/>
            <a:pathLst>
              <a:path w="1171575" h="381000">
                <a:moveTo>
                  <a:pt x="3449" y="0"/>
                </a:moveTo>
                <a:lnTo>
                  <a:pt x="1171447" y="0"/>
                </a:lnTo>
                <a:moveTo>
                  <a:pt x="0" y="0"/>
                </a:moveTo>
                <a:lnTo>
                  <a:pt x="0" y="380999"/>
                </a:lnTo>
                <a:moveTo>
                  <a:pt x="1169272" y="0"/>
                </a:moveTo>
                <a:lnTo>
                  <a:pt x="1169272" y="380999"/>
                </a:lnTo>
              </a:path>
            </a:pathLst>
          </a:custGeom>
          <a:noFill/>
          <a:ln w="9360">
            <a:solidFill>
              <a:srgbClr val="497cb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CustomShape 14"/>
          <p:cNvSpPr/>
          <p:nvPr/>
        </p:nvSpPr>
        <p:spPr>
          <a:xfrm>
            <a:off x="4771080" y="3678480"/>
            <a:ext cx="311400" cy="4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148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2700" spc="-1" strike="noStrike" baseline="1000">
                <a:solidFill>
                  <a:srgbClr val="000000"/>
                </a:solidFill>
                <a:latin typeface="Arial"/>
              </a:rPr>
              <a:t>B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519" name="CustomShape 15"/>
          <p:cNvSpPr/>
          <p:nvPr/>
        </p:nvSpPr>
        <p:spPr>
          <a:xfrm>
            <a:off x="6025680" y="3667320"/>
            <a:ext cx="1900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0" name="CustomShape 16"/>
          <p:cNvSpPr/>
          <p:nvPr/>
        </p:nvSpPr>
        <p:spPr>
          <a:xfrm>
            <a:off x="4238640" y="2584440"/>
            <a:ext cx="2848320" cy="1084320"/>
          </a:xfrm>
          <a:custGeom>
            <a:avLst/>
            <a:gdLst/>
            <a:ahLst/>
            <a:rect l="l" t="t" r="r" b="b"/>
            <a:pathLst>
              <a:path w="2848609" h="1084579">
                <a:moveTo>
                  <a:pt x="0" y="362724"/>
                </a:moveTo>
                <a:lnTo>
                  <a:pt x="1167972" y="362724"/>
                </a:lnTo>
                <a:moveTo>
                  <a:pt x="0" y="362724"/>
                </a:moveTo>
                <a:lnTo>
                  <a:pt x="0" y="743723"/>
                </a:lnTo>
                <a:moveTo>
                  <a:pt x="1155647" y="362724"/>
                </a:moveTo>
                <a:lnTo>
                  <a:pt x="1155647" y="743723"/>
                </a:lnTo>
                <a:moveTo>
                  <a:pt x="638248" y="380149"/>
                </a:moveTo>
                <a:lnTo>
                  <a:pt x="638248" y="0"/>
                </a:lnTo>
                <a:moveTo>
                  <a:pt x="638248" y="6349"/>
                </a:moveTo>
                <a:lnTo>
                  <a:pt x="2830919" y="6349"/>
                </a:lnTo>
                <a:moveTo>
                  <a:pt x="2848044" y="0"/>
                </a:moveTo>
                <a:lnTo>
                  <a:pt x="2848044" y="1084172"/>
                </a:lnTo>
              </a:path>
            </a:pathLst>
          </a:custGeom>
          <a:noFill/>
          <a:ln w="9360">
            <a:solidFill>
              <a:srgbClr val="497cb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17"/>
          <p:cNvSpPr/>
          <p:nvPr/>
        </p:nvSpPr>
        <p:spPr>
          <a:xfrm>
            <a:off x="6980760" y="3660840"/>
            <a:ext cx="1900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522" name="Table 18"/>
          <p:cNvGraphicFramePr/>
          <p:nvPr/>
        </p:nvGraphicFramePr>
        <p:xfrm>
          <a:off x="3418200" y="5068080"/>
          <a:ext cx="2128320" cy="863280"/>
        </p:xfrm>
        <a:graphic>
          <a:graphicData uri="http://schemas.openxmlformats.org/drawingml/2006/table">
            <a:tbl>
              <a:tblPr/>
              <a:tblGrid>
                <a:gridCol w="1061640"/>
                <a:gridCol w="1066680"/>
              </a:tblGrid>
              <a:tr h="431640"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4" strike="noStrike">
                          <a:solidFill>
                            <a:srgbClr val="000000"/>
                          </a:solidFill>
                          <a:latin typeface="Arial"/>
                        </a:rPr>
                        <a:t>Item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28080">
                      <a:solidFill>
                        <a:srgbClr val="4f80bc"/>
                      </a:solidFill>
                    </a:lnB>
                    <a:noFill/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4" strike="noStrike">
                          <a:solidFill>
                            <a:srgbClr val="000000"/>
                          </a:solidFill>
                          <a:latin typeface="Arial"/>
                        </a:rPr>
                        <a:t>EABCD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12240">
                      <a:solidFill>
                        <a:srgbClr val="4f80bc"/>
                      </a:solidFill>
                    </a:lnT>
                    <a:lnB w="28080">
                      <a:solidFill>
                        <a:srgbClr val="4f80bc"/>
                      </a:solidFill>
                    </a:lnB>
                    <a:noFill/>
                  </a:tcPr>
                </a:tc>
              </a:tr>
              <a:tr h="431640"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1" lang="en-US" sz="1800" spc="-4" strike="noStrike">
                          <a:solidFill>
                            <a:srgbClr val="000000"/>
                          </a:solidFill>
                          <a:latin typeface="Arial"/>
                        </a:rPr>
                        <a:t>EABCD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2808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lIns="0" rIns="0" tIns="28440" bIns="0"/>
                    <a:p>
                      <a:pPr marL="85680">
                        <a:lnSpc>
                          <a:spcPct val="100000"/>
                        </a:lnSpc>
                        <a:spcBef>
                          <a:spcPts val="224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0bc"/>
                      </a:solidFill>
                    </a:lnL>
                    <a:lnR w="12240">
                      <a:solidFill>
                        <a:srgbClr val="4f80bc"/>
                      </a:solidFill>
                    </a:lnR>
                    <a:lnT w="28080">
                      <a:solidFill>
                        <a:srgbClr val="4f80bc"/>
                      </a:solidFill>
                    </a:lnT>
                    <a:lnB w="12240">
                      <a:solidFill>
                        <a:srgbClr val="4f80bc"/>
                      </a:solidFill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523" name="TextShape 19"/>
          <p:cNvSpPr txBox="1"/>
          <p:nvPr/>
        </p:nvSpPr>
        <p:spPr>
          <a:xfrm>
            <a:off x="6583680" y="6378120"/>
            <a:ext cx="2102760" cy="3427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0472B465-38F2-42BD-BA49-44EC0E5998D2}" type="slidenum">
              <a:rPr b="1" lang="en-US" sz="16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</p:spTree>
  </p:cSld>
  <p:timing>
    <p:tnLst>
      <p:par>
        <p:cTn id="121" dur="indefinite" restart="never" nodeType="tmRoot">
          <p:childTnLst>
            <p:seq>
              <p:cTn id="1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395640" y="274680"/>
            <a:ext cx="6120360" cy="84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Mining association rules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79" name="Content Placeholder 3" descr=""/>
          <p:cNvPicPr/>
          <p:nvPr/>
        </p:nvPicPr>
        <p:blipFill>
          <a:blip r:embed="rId1"/>
          <a:stretch/>
        </p:blipFill>
        <p:spPr>
          <a:xfrm>
            <a:off x="611640" y="1556640"/>
            <a:ext cx="7295760" cy="2209320"/>
          </a:xfrm>
          <a:prstGeom prst="rect">
            <a:avLst/>
          </a:prstGeom>
          <a:ln>
            <a:noFill/>
          </a:ln>
        </p:spPr>
      </p:pic>
      <p:sp>
        <p:nvSpPr>
          <p:cNvPr id="280" name="CustomShape 2"/>
          <p:cNvSpPr/>
          <p:nvPr/>
        </p:nvSpPr>
        <p:spPr>
          <a:xfrm>
            <a:off x="1043640" y="4077000"/>
            <a:ext cx="58323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There are two approaches for Frequent item set generation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1.Apriori principle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2.FB growth algorithm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Shape 1"/>
          <p:cNvSpPr txBox="1"/>
          <p:nvPr/>
        </p:nvSpPr>
        <p:spPr>
          <a:xfrm>
            <a:off x="395640" y="274680"/>
            <a:ext cx="6120360" cy="84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Practice problem1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Find the cluster using Hierarchical approach for the six points shown in the figure and draw dentogram. Use Euclidean distance for finding nearest point.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26" name="Picture 3" descr=""/>
          <p:cNvPicPr/>
          <p:nvPr/>
        </p:nvPicPr>
        <p:blipFill>
          <a:blip r:embed="rId1"/>
          <a:stretch/>
        </p:blipFill>
        <p:spPr>
          <a:xfrm>
            <a:off x="457200" y="2555640"/>
            <a:ext cx="4114440" cy="1571400"/>
          </a:xfrm>
          <a:prstGeom prst="rect">
            <a:avLst/>
          </a:prstGeom>
          <a:ln>
            <a:noFill/>
          </a:ln>
        </p:spPr>
      </p:pic>
      <p:pic>
        <p:nvPicPr>
          <p:cNvPr id="527" name="Picture 4" descr=""/>
          <p:cNvPicPr/>
          <p:nvPr/>
        </p:nvPicPr>
        <p:blipFill>
          <a:blip r:embed="rId2"/>
          <a:stretch/>
        </p:blipFill>
        <p:spPr>
          <a:xfrm>
            <a:off x="797040" y="4365000"/>
            <a:ext cx="5688360" cy="1666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23" dur="indefinite" restart="never" nodeType="tmRoot">
          <p:childTnLst>
            <p:seq>
              <p:cTn id="1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TextShape 1"/>
          <p:cNvSpPr txBox="1"/>
          <p:nvPr/>
        </p:nvSpPr>
        <p:spPr>
          <a:xfrm>
            <a:off x="395640" y="274680"/>
            <a:ext cx="6120360" cy="84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Agglomerative algortihms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69440" indent="-45684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en-US" sz="3200" spc="-4" strike="noStrike">
                <a:solidFill>
                  <a:srgbClr val="000000"/>
                </a:solidFill>
                <a:latin typeface="Calibri"/>
              </a:rPr>
              <a:t>Single</a:t>
            </a:r>
            <a:r>
              <a:rPr b="0" lang="en-US" sz="3200" spc="-18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4" strike="noStrike">
                <a:solidFill>
                  <a:srgbClr val="000000"/>
                </a:solidFill>
                <a:latin typeface="Calibri"/>
              </a:rPr>
              <a:t>Link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69440" indent="-456840">
              <a:lnSpc>
                <a:spcPct val="100000"/>
              </a:lnSpc>
              <a:spcBef>
                <a:spcPts val="14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en-US" sz="3200" spc="-4" strike="noStrike">
                <a:solidFill>
                  <a:srgbClr val="000000"/>
                </a:solidFill>
                <a:latin typeface="Calibri"/>
              </a:rPr>
              <a:t>Complete</a:t>
            </a:r>
            <a:r>
              <a:rPr b="0" lang="en-US" sz="3200" spc="-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4" strike="noStrike">
                <a:solidFill>
                  <a:srgbClr val="000000"/>
                </a:solidFill>
                <a:latin typeface="Calibri"/>
              </a:rPr>
              <a:t>Link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69440" indent="-456840">
              <a:lnSpc>
                <a:spcPct val="100000"/>
              </a:lnSpc>
              <a:spcBef>
                <a:spcPts val="14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en-US" sz="3200" spc="-4" strike="noStrike">
                <a:solidFill>
                  <a:srgbClr val="000000"/>
                </a:solidFill>
                <a:latin typeface="Calibri"/>
              </a:rPr>
              <a:t>Average</a:t>
            </a:r>
            <a:r>
              <a:rPr b="0" lang="en-US" sz="3200" spc="-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4" strike="noStrike">
                <a:solidFill>
                  <a:srgbClr val="000000"/>
                </a:solidFill>
                <a:latin typeface="Calibri"/>
              </a:rPr>
              <a:t>Link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25" dur="indefinite" restart="never" nodeType="tmRoot">
          <p:childTnLst>
            <p:seq>
              <p:cTn id="1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TextShape 1"/>
          <p:cNvSpPr txBox="1"/>
          <p:nvPr/>
        </p:nvSpPr>
        <p:spPr>
          <a:xfrm>
            <a:off x="395640" y="274680"/>
            <a:ext cx="6120360" cy="84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Single ,complete,average link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1" name="TextShape 2"/>
          <p:cNvSpPr txBox="1"/>
          <p:nvPr/>
        </p:nvSpPr>
        <p:spPr>
          <a:xfrm>
            <a:off x="404280" y="16286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Single link                   Complete link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                                   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Average link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32" name="Picture 6" descr=""/>
          <p:cNvPicPr/>
          <p:nvPr/>
        </p:nvPicPr>
        <p:blipFill>
          <a:blip r:embed="rId1"/>
          <a:stretch/>
        </p:blipFill>
        <p:spPr>
          <a:xfrm>
            <a:off x="570600" y="2061000"/>
            <a:ext cx="2037960" cy="1618920"/>
          </a:xfrm>
          <a:prstGeom prst="rect">
            <a:avLst/>
          </a:prstGeom>
          <a:ln>
            <a:noFill/>
          </a:ln>
        </p:spPr>
      </p:pic>
      <p:sp>
        <p:nvSpPr>
          <p:cNvPr id="533" name="CustomShape 3"/>
          <p:cNvSpPr/>
          <p:nvPr/>
        </p:nvSpPr>
        <p:spPr>
          <a:xfrm>
            <a:off x="1043640" y="4077000"/>
            <a:ext cx="16560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Dist(3,6),4= Min(3,4),(6,4)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4" name="CustomShape 4"/>
          <p:cNvSpPr/>
          <p:nvPr/>
        </p:nvSpPr>
        <p:spPr>
          <a:xfrm>
            <a:off x="4644000" y="2547360"/>
            <a:ext cx="16560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Dist(3,6),4= Max(3,4),(6,4)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5" name="CustomShape 5"/>
          <p:cNvSpPr/>
          <p:nvPr/>
        </p:nvSpPr>
        <p:spPr>
          <a:xfrm>
            <a:off x="5004000" y="4581000"/>
            <a:ext cx="16560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Dist(3,6),4= Avg(3,4),(6,4)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27" dur="indefinite" restart="never" nodeType="tmRoot">
          <p:childTnLst>
            <p:seq>
              <p:cTn id="1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TextShape 1"/>
          <p:cNvSpPr txBox="1"/>
          <p:nvPr/>
        </p:nvSpPr>
        <p:spPr>
          <a:xfrm>
            <a:off x="395640" y="274680"/>
            <a:ext cx="6120360" cy="84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   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Divisive hierarchical clustering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29" dur="indefinite" restart="never" nodeType="tmRoot">
          <p:childTnLst>
            <p:seq>
              <p:cTn id="1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TextShape 1"/>
          <p:cNvSpPr txBox="1"/>
          <p:nvPr/>
        </p:nvSpPr>
        <p:spPr>
          <a:xfrm>
            <a:off x="395640" y="274680"/>
            <a:ext cx="6120360" cy="84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39" name="Content Placeholder 5" descr=""/>
          <p:cNvPicPr/>
          <p:nvPr/>
        </p:nvPicPr>
        <p:blipFill>
          <a:blip r:embed="rId1"/>
          <a:stretch/>
        </p:blipFill>
        <p:spPr>
          <a:xfrm>
            <a:off x="141120" y="405000"/>
            <a:ext cx="6629040" cy="2352240"/>
          </a:xfrm>
          <a:prstGeom prst="rect">
            <a:avLst/>
          </a:prstGeom>
          <a:ln>
            <a:noFill/>
          </a:ln>
        </p:spPr>
      </p:pic>
      <p:graphicFrame>
        <p:nvGraphicFramePr>
          <p:cNvPr id="540" name="Table 2"/>
          <p:cNvGraphicFramePr/>
          <p:nvPr/>
        </p:nvGraphicFramePr>
        <p:xfrm>
          <a:off x="755640" y="3069000"/>
          <a:ext cx="1980720" cy="3337200"/>
        </p:xfrm>
        <a:graphic>
          <a:graphicData uri="http://schemas.openxmlformats.org/drawingml/2006/table">
            <a:tbl>
              <a:tblPr/>
              <a:tblGrid>
                <a:gridCol w="990360"/>
                <a:gridCol w="99036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Edge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B-A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C-B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D-C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C-A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E-C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E-D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E-A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E-B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541" name="CustomShape 3"/>
          <p:cNvSpPr/>
          <p:nvPr/>
        </p:nvSpPr>
        <p:spPr>
          <a:xfrm>
            <a:off x="3564000" y="3789000"/>
            <a:ext cx="287640" cy="503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2" name="CustomShape 4"/>
          <p:cNvSpPr/>
          <p:nvPr/>
        </p:nvSpPr>
        <p:spPr>
          <a:xfrm>
            <a:off x="4350960" y="3285000"/>
            <a:ext cx="287640" cy="503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3" name="Line 5"/>
          <p:cNvSpPr/>
          <p:nvPr/>
        </p:nvSpPr>
        <p:spPr>
          <a:xfrm flipV="1">
            <a:off x="3851640" y="3537000"/>
            <a:ext cx="499320" cy="504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4" name="CustomShape 6"/>
          <p:cNvSpPr/>
          <p:nvPr/>
        </p:nvSpPr>
        <p:spPr>
          <a:xfrm>
            <a:off x="4350960" y="4568760"/>
            <a:ext cx="287640" cy="503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5" name="Line 7"/>
          <p:cNvSpPr/>
          <p:nvPr/>
        </p:nvSpPr>
        <p:spPr>
          <a:xfrm>
            <a:off x="3809520" y="4219200"/>
            <a:ext cx="583560" cy="423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6" name="CustomShape 8"/>
          <p:cNvSpPr/>
          <p:nvPr/>
        </p:nvSpPr>
        <p:spPr>
          <a:xfrm>
            <a:off x="4451760" y="5348520"/>
            <a:ext cx="287640" cy="503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7" name="Line 9"/>
          <p:cNvSpPr/>
          <p:nvPr/>
        </p:nvSpPr>
        <p:spPr>
          <a:xfrm flipH="1" flipV="1">
            <a:off x="4507920" y="5072760"/>
            <a:ext cx="87840" cy="2754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Line 10"/>
          <p:cNvSpPr/>
          <p:nvPr/>
        </p:nvSpPr>
        <p:spPr>
          <a:xfrm flipV="1">
            <a:off x="4638960" y="4818960"/>
            <a:ext cx="661680" cy="14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CustomShape 11"/>
          <p:cNvSpPr/>
          <p:nvPr/>
        </p:nvSpPr>
        <p:spPr>
          <a:xfrm>
            <a:off x="5258880" y="4745520"/>
            <a:ext cx="287640" cy="503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550" name="Table 12"/>
          <p:cNvGraphicFramePr/>
          <p:nvPr/>
        </p:nvGraphicFramePr>
        <p:xfrm>
          <a:off x="7115400" y="653760"/>
          <a:ext cx="1980720" cy="1854000"/>
        </p:xfrm>
        <a:graphic>
          <a:graphicData uri="http://schemas.openxmlformats.org/drawingml/2006/table">
            <a:tbl>
              <a:tblPr/>
              <a:tblGrid>
                <a:gridCol w="990360"/>
                <a:gridCol w="99036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Edge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B-A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C-B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D-C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E-C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551" name="CustomShape 13"/>
          <p:cNvSpPr/>
          <p:nvPr/>
        </p:nvSpPr>
        <p:spPr>
          <a:xfrm>
            <a:off x="3809880" y="3411000"/>
            <a:ext cx="356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2" name="CustomShape 14"/>
          <p:cNvSpPr/>
          <p:nvPr/>
        </p:nvSpPr>
        <p:spPr>
          <a:xfrm>
            <a:off x="3708000" y="4568760"/>
            <a:ext cx="458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3" name="CustomShape 15"/>
          <p:cNvSpPr/>
          <p:nvPr/>
        </p:nvSpPr>
        <p:spPr>
          <a:xfrm>
            <a:off x="4638960" y="5072760"/>
            <a:ext cx="230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4" name="CustomShape 16"/>
          <p:cNvSpPr/>
          <p:nvPr/>
        </p:nvSpPr>
        <p:spPr>
          <a:xfrm>
            <a:off x="4869720" y="4568760"/>
            <a:ext cx="388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5" name="CustomShape 17"/>
          <p:cNvSpPr/>
          <p:nvPr/>
        </p:nvSpPr>
        <p:spPr>
          <a:xfrm>
            <a:off x="5940000" y="4041000"/>
            <a:ext cx="287640" cy="503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6" name="CustomShape 18"/>
          <p:cNvSpPr/>
          <p:nvPr/>
        </p:nvSpPr>
        <p:spPr>
          <a:xfrm>
            <a:off x="6683400" y="3400200"/>
            <a:ext cx="287640" cy="503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7" name="Line 19"/>
          <p:cNvSpPr/>
          <p:nvPr/>
        </p:nvSpPr>
        <p:spPr>
          <a:xfrm flipV="1">
            <a:off x="6184080" y="3652200"/>
            <a:ext cx="499320" cy="504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8" name="CustomShape 20"/>
          <p:cNvSpPr/>
          <p:nvPr/>
        </p:nvSpPr>
        <p:spPr>
          <a:xfrm>
            <a:off x="6576480" y="4799160"/>
            <a:ext cx="287640" cy="503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9" name="Line 21"/>
          <p:cNvSpPr/>
          <p:nvPr/>
        </p:nvSpPr>
        <p:spPr>
          <a:xfrm>
            <a:off x="6116040" y="4486320"/>
            <a:ext cx="583560" cy="423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CustomShape 22"/>
          <p:cNvSpPr/>
          <p:nvPr/>
        </p:nvSpPr>
        <p:spPr>
          <a:xfrm>
            <a:off x="7072200" y="7250040"/>
            <a:ext cx="287640" cy="503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1" name="Line 23"/>
          <p:cNvSpPr/>
          <p:nvPr/>
        </p:nvSpPr>
        <p:spPr>
          <a:xfrm flipH="1" flipV="1">
            <a:off x="7128360" y="6974280"/>
            <a:ext cx="87840" cy="2757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2" name="CustomShape 24"/>
          <p:cNvSpPr/>
          <p:nvPr/>
        </p:nvSpPr>
        <p:spPr>
          <a:xfrm>
            <a:off x="6204240" y="3360960"/>
            <a:ext cx="356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3" name="CustomShape 25"/>
          <p:cNvSpPr/>
          <p:nvPr/>
        </p:nvSpPr>
        <p:spPr>
          <a:xfrm>
            <a:off x="7259400" y="6974280"/>
            <a:ext cx="230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4" name="CustomShape 26"/>
          <p:cNvSpPr/>
          <p:nvPr/>
        </p:nvSpPr>
        <p:spPr>
          <a:xfrm>
            <a:off x="6078960" y="4601880"/>
            <a:ext cx="458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5" name="CustomShape 27"/>
          <p:cNvSpPr/>
          <p:nvPr/>
        </p:nvSpPr>
        <p:spPr>
          <a:xfrm>
            <a:off x="6798600" y="5485320"/>
            <a:ext cx="287640" cy="503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6" name="Line 28"/>
          <p:cNvSpPr/>
          <p:nvPr/>
        </p:nvSpPr>
        <p:spPr>
          <a:xfrm flipH="1" flipV="1">
            <a:off x="6854400" y="5209560"/>
            <a:ext cx="87840" cy="2754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7" name="CustomShape 29"/>
          <p:cNvSpPr/>
          <p:nvPr/>
        </p:nvSpPr>
        <p:spPr>
          <a:xfrm>
            <a:off x="6985440" y="5209560"/>
            <a:ext cx="230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8" name="CustomShape 30"/>
          <p:cNvSpPr/>
          <p:nvPr/>
        </p:nvSpPr>
        <p:spPr>
          <a:xfrm>
            <a:off x="7172640" y="5485320"/>
            <a:ext cx="287640" cy="503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69" name="Picture 65" descr=""/>
          <p:cNvPicPr/>
          <p:nvPr/>
        </p:nvPicPr>
        <p:blipFill>
          <a:blip r:embed="rId2"/>
          <a:stretch/>
        </p:blipFill>
        <p:spPr>
          <a:xfrm>
            <a:off x="7597800" y="2596680"/>
            <a:ext cx="1171080" cy="1628280"/>
          </a:xfrm>
          <a:prstGeom prst="rect">
            <a:avLst/>
          </a:prstGeom>
          <a:ln>
            <a:noFill/>
          </a:ln>
        </p:spPr>
      </p:pic>
      <p:sp>
        <p:nvSpPr>
          <p:cNvPr id="570" name="CustomShape 31"/>
          <p:cNvSpPr/>
          <p:nvPr/>
        </p:nvSpPr>
        <p:spPr>
          <a:xfrm>
            <a:off x="8595360" y="4663440"/>
            <a:ext cx="287640" cy="503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1" name="CustomShape 32"/>
          <p:cNvSpPr/>
          <p:nvPr/>
        </p:nvSpPr>
        <p:spPr>
          <a:xfrm>
            <a:off x="7772400" y="4389120"/>
            <a:ext cx="287640" cy="503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72" name="Picture 68" descr=""/>
          <p:cNvPicPr/>
          <p:nvPr/>
        </p:nvPicPr>
        <p:blipFill>
          <a:blip r:embed="rId3"/>
          <a:stretch/>
        </p:blipFill>
        <p:spPr>
          <a:xfrm>
            <a:off x="5271480" y="5477400"/>
            <a:ext cx="1037880" cy="923400"/>
          </a:xfrm>
          <a:prstGeom prst="rect">
            <a:avLst/>
          </a:prstGeom>
          <a:ln>
            <a:noFill/>
          </a:ln>
        </p:spPr>
      </p:pic>
      <p:pic>
        <p:nvPicPr>
          <p:cNvPr id="573" name="Picture 69" descr=""/>
          <p:cNvPicPr/>
          <p:nvPr/>
        </p:nvPicPr>
        <p:blipFill>
          <a:blip r:embed="rId4"/>
          <a:stretch/>
        </p:blipFill>
        <p:spPr>
          <a:xfrm>
            <a:off x="7772400" y="5212080"/>
            <a:ext cx="1199880" cy="95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1" dur="indefinite" restart="never" nodeType="tmRoot">
          <p:childTnLst>
            <p:seq>
              <p:cTn id="1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Shape 1"/>
          <p:cNvSpPr txBox="1"/>
          <p:nvPr/>
        </p:nvSpPr>
        <p:spPr>
          <a:xfrm>
            <a:off x="395640" y="274680"/>
            <a:ext cx="6120360" cy="84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Practice problem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75" name="Content Placeholder 3" descr=""/>
          <p:cNvPicPr/>
          <p:nvPr/>
        </p:nvPicPr>
        <p:blipFill>
          <a:blip r:embed="rId1"/>
          <a:stretch/>
        </p:blipFill>
        <p:spPr>
          <a:xfrm>
            <a:off x="395640" y="1556640"/>
            <a:ext cx="7305480" cy="1085400"/>
          </a:xfrm>
          <a:prstGeom prst="rect">
            <a:avLst/>
          </a:prstGeom>
          <a:ln>
            <a:noFill/>
          </a:ln>
        </p:spPr>
      </p:pic>
      <p:pic>
        <p:nvPicPr>
          <p:cNvPr id="576" name="Picture 4" descr=""/>
          <p:cNvPicPr/>
          <p:nvPr/>
        </p:nvPicPr>
        <p:blipFill>
          <a:blip r:embed="rId2"/>
          <a:stretch/>
        </p:blipFill>
        <p:spPr>
          <a:xfrm>
            <a:off x="1547640" y="3285000"/>
            <a:ext cx="2800080" cy="1837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3" dur="indefinite" restart="never" nodeType="tmRoot">
          <p:childTnLst>
            <p:seq>
              <p:cTn id="1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TextShape 1"/>
          <p:cNvSpPr txBox="1"/>
          <p:nvPr/>
        </p:nvSpPr>
        <p:spPr>
          <a:xfrm>
            <a:off x="395640" y="274680"/>
            <a:ext cx="6120360" cy="84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78" name="Content Placeholder 3" descr=""/>
          <p:cNvPicPr/>
          <p:nvPr/>
        </p:nvPicPr>
        <p:blipFill>
          <a:blip r:embed="rId1"/>
          <a:stretch/>
        </p:blipFill>
        <p:spPr>
          <a:xfrm>
            <a:off x="373320" y="200520"/>
            <a:ext cx="6619680" cy="723600"/>
          </a:xfrm>
          <a:prstGeom prst="rect">
            <a:avLst/>
          </a:prstGeom>
          <a:ln>
            <a:noFill/>
          </a:ln>
        </p:spPr>
      </p:pic>
      <p:sp>
        <p:nvSpPr>
          <p:cNvPr id="579" name="CustomShape 2"/>
          <p:cNvSpPr/>
          <p:nvPr/>
        </p:nvSpPr>
        <p:spPr>
          <a:xfrm>
            <a:off x="251640" y="1366200"/>
            <a:ext cx="7776360" cy="2251080"/>
          </a:xfrm>
          <a:prstGeom prst="rect">
            <a:avLst/>
          </a:prstGeom>
          <a:blipFill rotWithShape="0">
            <a:blip r:embed="rId2"/>
            <a:stretch>
              <a:fillRect l="-230" t="-541" r="0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80" name="Picture 7" descr=""/>
          <p:cNvPicPr/>
          <p:nvPr/>
        </p:nvPicPr>
        <p:blipFill>
          <a:blip r:embed="rId3"/>
          <a:stretch/>
        </p:blipFill>
        <p:spPr>
          <a:xfrm>
            <a:off x="395640" y="2927160"/>
            <a:ext cx="6648120" cy="1380600"/>
          </a:xfrm>
          <a:prstGeom prst="rect">
            <a:avLst/>
          </a:prstGeom>
          <a:ln>
            <a:noFill/>
          </a:ln>
        </p:spPr>
      </p:pic>
      <p:pic>
        <p:nvPicPr>
          <p:cNvPr id="581" name="Picture 8" descr=""/>
          <p:cNvPicPr/>
          <p:nvPr/>
        </p:nvPicPr>
        <p:blipFill>
          <a:blip r:embed="rId4"/>
          <a:stretch/>
        </p:blipFill>
        <p:spPr>
          <a:xfrm>
            <a:off x="276120" y="4059720"/>
            <a:ext cx="7314840" cy="341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5" dur="indefinite" restart="never" nodeType="tmRoot">
          <p:childTnLst>
            <p:seq>
              <p:cTn id="1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TextShape 1"/>
          <p:cNvSpPr txBox="1"/>
          <p:nvPr/>
        </p:nvSpPr>
        <p:spPr>
          <a:xfrm>
            <a:off x="395640" y="274680"/>
            <a:ext cx="6120360" cy="84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83" name="Content Placeholder 3" descr=""/>
          <p:cNvPicPr/>
          <p:nvPr/>
        </p:nvPicPr>
        <p:blipFill>
          <a:blip r:embed="rId1"/>
          <a:stretch/>
        </p:blipFill>
        <p:spPr>
          <a:xfrm>
            <a:off x="251640" y="1340640"/>
            <a:ext cx="6086160" cy="2219040"/>
          </a:xfrm>
          <a:prstGeom prst="rect">
            <a:avLst/>
          </a:prstGeom>
          <a:ln>
            <a:noFill/>
          </a:ln>
        </p:spPr>
      </p:pic>
      <p:graphicFrame>
        <p:nvGraphicFramePr>
          <p:cNvPr id="584" name="Chart 4"/>
          <p:cNvGraphicFramePr/>
          <p:nvPr/>
        </p:nvGraphicFramePr>
        <p:xfrm>
          <a:off x="2699640" y="3285000"/>
          <a:ext cx="4571640" cy="274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85" name="CustomShape 2"/>
          <p:cNvSpPr/>
          <p:nvPr/>
        </p:nvSpPr>
        <p:spPr>
          <a:xfrm>
            <a:off x="4197600" y="3966120"/>
            <a:ext cx="2379240" cy="1784520"/>
          </a:xfrm>
          <a:custGeom>
            <a:avLst/>
            <a:gdLst/>
            <a:ahLst/>
            <a:rect l="l" t="t" r="r" b="b"/>
            <a:pathLst>
              <a:path w="2379643" h="1784733">
                <a:moveTo>
                  <a:pt x="0" y="0"/>
                </a:moveTo>
                <a:cubicBezTo>
                  <a:pt x="3672" y="44068"/>
                  <a:pt x="3746" y="88584"/>
                  <a:pt x="11016" y="132203"/>
                </a:cubicBezTo>
                <a:cubicBezTo>
                  <a:pt x="33042" y="264360"/>
                  <a:pt x="27546" y="148751"/>
                  <a:pt x="44067" y="231355"/>
                </a:cubicBezTo>
                <a:cubicBezTo>
                  <a:pt x="47739" y="249716"/>
                  <a:pt x="50542" y="268273"/>
                  <a:pt x="55084" y="286439"/>
                </a:cubicBezTo>
                <a:cubicBezTo>
                  <a:pt x="57901" y="297705"/>
                  <a:pt x="62911" y="308323"/>
                  <a:pt x="66101" y="319489"/>
                </a:cubicBezTo>
                <a:cubicBezTo>
                  <a:pt x="70261" y="334048"/>
                  <a:pt x="72959" y="348998"/>
                  <a:pt x="77118" y="363557"/>
                </a:cubicBezTo>
                <a:cubicBezTo>
                  <a:pt x="80308" y="374723"/>
                  <a:pt x="84944" y="385442"/>
                  <a:pt x="88134" y="396608"/>
                </a:cubicBezTo>
                <a:cubicBezTo>
                  <a:pt x="92293" y="411167"/>
                  <a:pt x="94800" y="426172"/>
                  <a:pt x="99151" y="440675"/>
                </a:cubicBezTo>
                <a:cubicBezTo>
                  <a:pt x="105825" y="462921"/>
                  <a:pt x="115552" y="484244"/>
                  <a:pt x="121185" y="506776"/>
                </a:cubicBezTo>
                <a:cubicBezTo>
                  <a:pt x="145039" y="602191"/>
                  <a:pt x="115827" y="498889"/>
                  <a:pt x="154236" y="594911"/>
                </a:cubicBezTo>
                <a:cubicBezTo>
                  <a:pt x="162862" y="616475"/>
                  <a:pt x="168925" y="638978"/>
                  <a:pt x="176269" y="661012"/>
                </a:cubicBezTo>
                <a:cubicBezTo>
                  <a:pt x="179941" y="672029"/>
                  <a:pt x="180844" y="684400"/>
                  <a:pt x="187286" y="694063"/>
                </a:cubicBezTo>
                <a:lnTo>
                  <a:pt x="231354" y="760164"/>
                </a:lnTo>
                <a:cubicBezTo>
                  <a:pt x="235026" y="774853"/>
                  <a:pt x="238020" y="789729"/>
                  <a:pt x="242371" y="804232"/>
                </a:cubicBezTo>
                <a:cubicBezTo>
                  <a:pt x="255635" y="848447"/>
                  <a:pt x="267609" y="871433"/>
                  <a:pt x="275421" y="914400"/>
                </a:cubicBezTo>
                <a:cubicBezTo>
                  <a:pt x="280066" y="939948"/>
                  <a:pt x="281793" y="965970"/>
                  <a:pt x="286438" y="991518"/>
                </a:cubicBezTo>
                <a:cubicBezTo>
                  <a:pt x="300178" y="1067086"/>
                  <a:pt x="292739" y="1005703"/>
                  <a:pt x="308472" y="1068636"/>
                </a:cubicBezTo>
                <a:cubicBezTo>
                  <a:pt x="324201" y="1131552"/>
                  <a:pt x="313538" y="1111228"/>
                  <a:pt x="330506" y="1167788"/>
                </a:cubicBezTo>
                <a:cubicBezTo>
                  <a:pt x="337180" y="1190034"/>
                  <a:pt x="345195" y="1211855"/>
                  <a:pt x="352539" y="1233889"/>
                </a:cubicBezTo>
                <a:lnTo>
                  <a:pt x="396607" y="1366092"/>
                </a:lnTo>
                <a:cubicBezTo>
                  <a:pt x="400279" y="1377109"/>
                  <a:pt x="399413" y="1390931"/>
                  <a:pt x="407624" y="1399142"/>
                </a:cubicBezTo>
                <a:lnTo>
                  <a:pt x="440674" y="1432193"/>
                </a:lnTo>
                <a:cubicBezTo>
                  <a:pt x="468366" y="1515268"/>
                  <a:pt x="431011" y="1412868"/>
                  <a:pt x="473725" y="1498294"/>
                </a:cubicBezTo>
                <a:cubicBezTo>
                  <a:pt x="478919" y="1508681"/>
                  <a:pt x="477488" y="1522277"/>
                  <a:pt x="484742" y="1531345"/>
                </a:cubicBezTo>
                <a:cubicBezTo>
                  <a:pt x="493013" y="1541684"/>
                  <a:pt x="506775" y="1546034"/>
                  <a:pt x="517792" y="1553379"/>
                </a:cubicBezTo>
                <a:cubicBezTo>
                  <a:pt x="541830" y="1625490"/>
                  <a:pt x="508444" y="1554712"/>
                  <a:pt x="561860" y="1597446"/>
                </a:cubicBezTo>
                <a:cubicBezTo>
                  <a:pt x="572199" y="1605717"/>
                  <a:pt x="574530" y="1621134"/>
                  <a:pt x="583893" y="1630497"/>
                </a:cubicBezTo>
                <a:cubicBezTo>
                  <a:pt x="608199" y="1654803"/>
                  <a:pt x="628506" y="1656323"/>
                  <a:pt x="661012" y="1663547"/>
                </a:cubicBezTo>
                <a:cubicBezTo>
                  <a:pt x="679291" y="1667609"/>
                  <a:pt x="697735" y="1670892"/>
                  <a:pt x="716096" y="1674564"/>
                </a:cubicBezTo>
                <a:cubicBezTo>
                  <a:pt x="914410" y="1663546"/>
                  <a:pt x="975556" y="1653828"/>
                  <a:pt x="1189821" y="1674564"/>
                </a:cubicBezTo>
                <a:cubicBezTo>
                  <a:pt x="1326416" y="1687783"/>
                  <a:pt x="1204149" y="1695497"/>
                  <a:pt x="1288973" y="1707615"/>
                </a:cubicBezTo>
                <a:lnTo>
                  <a:pt x="1366091" y="1718632"/>
                </a:lnTo>
                <a:cubicBezTo>
                  <a:pt x="1545944" y="1778581"/>
                  <a:pt x="1320260" y="1707173"/>
                  <a:pt x="1498293" y="1751682"/>
                </a:cubicBezTo>
                <a:cubicBezTo>
                  <a:pt x="1520825" y="1757315"/>
                  <a:pt x="1542361" y="1766371"/>
                  <a:pt x="1564395" y="1773716"/>
                </a:cubicBezTo>
                <a:lnTo>
                  <a:pt x="1597445" y="1784733"/>
                </a:lnTo>
                <a:lnTo>
                  <a:pt x="1861850" y="1773716"/>
                </a:lnTo>
                <a:cubicBezTo>
                  <a:pt x="2184910" y="1761290"/>
                  <a:pt x="2072376" y="1795348"/>
                  <a:pt x="2203373" y="1751682"/>
                </a:cubicBezTo>
                <a:lnTo>
                  <a:pt x="2379643" y="1762699"/>
                </a:lnTo>
              </a:path>
            </a:pathLst>
          </a:cu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6" name="CustomShape 3"/>
          <p:cNvSpPr/>
          <p:nvPr/>
        </p:nvSpPr>
        <p:spPr>
          <a:xfrm>
            <a:off x="4656600" y="5541480"/>
            <a:ext cx="179640" cy="219600"/>
          </a:xfrm>
          <a:custGeom>
            <a:avLst/>
            <a:gdLst/>
            <a:ahLst/>
            <a:rect l="l" t="t" r="r" b="b"/>
            <a:pathLst>
              <a:path w="179882" h="219820">
                <a:moveTo>
                  <a:pt x="179882" y="0"/>
                </a:moveTo>
                <a:cubicBezTo>
                  <a:pt x="161520" y="18362"/>
                  <a:pt x="140377" y="34311"/>
                  <a:pt x="124797" y="55085"/>
                </a:cubicBezTo>
                <a:cubicBezTo>
                  <a:pt x="117830" y="64375"/>
                  <a:pt x="118974" y="77748"/>
                  <a:pt x="113781" y="88135"/>
                </a:cubicBezTo>
                <a:cubicBezTo>
                  <a:pt x="107860" y="99978"/>
                  <a:pt x="97669" y="109343"/>
                  <a:pt x="91747" y="121186"/>
                </a:cubicBezTo>
                <a:cubicBezTo>
                  <a:pt x="86554" y="131573"/>
                  <a:pt x="87984" y="145168"/>
                  <a:pt x="80730" y="154236"/>
                </a:cubicBezTo>
                <a:cubicBezTo>
                  <a:pt x="72458" y="164575"/>
                  <a:pt x="58696" y="168925"/>
                  <a:pt x="47679" y="176270"/>
                </a:cubicBezTo>
                <a:cubicBezTo>
                  <a:pt x="47044" y="178175"/>
                  <a:pt x="29716" y="265597"/>
                  <a:pt x="3612" y="187287"/>
                </a:cubicBezTo>
                <a:cubicBezTo>
                  <a:pt x="-4517" y="162900"/>
                  <a:pt x="3612" y="135875"/>
                  <a:pt x="3612" y="110169"/>
                </a:cubicBezTo>
              </a:path>
            </a:pathLst>
          </a:cu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7" name="CustomShape 4"/>
          <p:cNvSpPr/>
          <p:nvPr/>
        </p:nvSpPr>
        <p:spPr>
          <a:xfrm>
            <a:off x="4644000" y="5504400"/>
            <a:ext cx="215640" cy="275040"/>
          </a:xfrm>
          <a:prstGeom prst="quadArrowCallout">
            <a:avLst>
              <a:gd name="adj1" fmla="val 18515"/>
              <a:gd name="adj2" fmla="val 18515"/>
              <a:gd name="adj3" fmla="val 18515"/>
              <a:gd name="adj4" fmla="val 48123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8" name="CustomShape 5"/>
          <p:cNvSpPr/>
          <p:nvPr/>
        </p:nvSpPr>
        <p:spPr>
          <a:xfrm>
            <a:off x="4239360" y="3244320"/>
            <a:ext cx="665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K=3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7" dur="indefinite" restart="never" nodeType="tmRoot">
          <p:childTnLst>
            <p:seq>
              <p:cTn id="1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TextShape 1"/>
          <p:cNvSpPr txBox="1"/>
          <p:nvPr/>
        </p:nvSpPr>
        <p:spPr>
          <a:xfrm>
            <a:off x="395640" y="274680"/>
            <a:ext cx="6120360" cy="84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Density based clustering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0" name="TextShape 2"/>
          <p:cNvSpPr txBox="1"/>
          <p:nvPr/>
        </p:nvSpPr>
        <p:spPr>
          <a:xfrm>
            <a:off x="457200" y="1412640"/>
            <a:ext cx="8229240" cy="4713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20000"/>
              </a:lnSpc>
              <a:spcBef>
                <a:spcPts val="119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SimSun"/>
              </a:rPr>
              <a:t>Clustering based on density (local cluster criterion), such as density-connected points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91" name="Picture 3" descr=""/>
          <p:cNvPicPr/>
          <p:nvPr/>
        </p:nvPicPr>
        <p:blipFill>
          <a:blip r:embed="rId1"/>
          <a:stretch/>
        </p:blipFill>
        <p:spPr>
          <a:xfrm>
            <a:off x="457200" y="2493000"/>
            <a:ext cx="7000560" cy="4247640"/>
          </a:xfrm>
          <a:prstGeom prst="rect">
            <a:avLst/>
          </a:prstGeom>
          <a:ln>
            <a:noFill/>
          </a:ln>
        </p:spPr>
      </p:pic>
      <p:pic>
        <p:nvPicPr>
          <p:cNvPr id="592" name="Picture 4" descr=""/>
          <p:cNvPicPr/>
          <p:nvPr/>
        </p:nvPicPr>
        <p:blipFill>
          <a:blip r:embed="rId2"/>
          <a:stretch/>
        </p:blipFill>
        <p:spPr>
          <a:xfrm>
            <a:off x="6813000" y="3017520"/>
            <a:ext cx="2239560" cy="1937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9" dur="indefinite" restart="never" nodeType="tmRoot">
          <p:childTnLst>
            <p:seq>
              <p:cTn id="1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TextShape 1"/>
          <p:cNvSpPr txBox="1"/>
          <p:nvPr/>
        </p:nvSpPr>
        <p:spPr>
          <a:xfrm>
            <a:off x="395640" y="274680"/>
            <a:ext cx="6120360" cy="84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Example1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94" name="Content Placeholder 3" descr=""/>
          <p:cNvPicPr/>
          <p:nvPr/>
        </p:nvPicPr>
        <p:blipFill>
          <a:blip r:embed="rId1"/>
          <a:stretch/>
        </p:blipFill>
        <p:spPr>
          <a:xfrm>
            <a:off x="933480" y="2172600"/>
            <a:ext cx="7276680" cy="338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41" dur="indefinite" restart="never" nodeType="tmRoot">
          <p:childTnLst>
            <p:seq>
              <p:cTn id="1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251640" y="0"/>
            <a:ext cx="6120360" cy="84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Steps in Apriori algorithm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TextShape 2"/>
          <p:cNvSpPr txBox="1"/>
          <p:nvPr/>
        </p:nvSpPr>
        <p:spPr>
          <a:xfrm>
            <a:off x="467640" y="692640"/>
            <a:ext cx="8229240" cy="514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ff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join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and the </a:t>
            </a:r>
            <a:r>
              <a:rPr b="0" lang="en-US" sz="1800" spc="-1" strike="noStrike">
                <a:solidFill>
                  <a:srgbClr val="00b050"/>
                </a:solidFill>
                <a:latin typeface="Calibri"/>
              </a:rPr>
              <a:t>prune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steps iteratively until the most frequent item set is achieved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8064a2"/>
              </a:buClr>
              <a:buFont typeface="Wingdings" charset="2"/>
              <a:buChar char=""/>
            </a:pPr>
            <a:r>
              <a:rPr b="1" lang="en-US" sz="1800" spc="-1" strike="noStrike">
                <a:solidFill>
                  <a:srgbClr val="8064a2"/>
                </a:solidFill>
                <a:latin typeface="Calibri"/>
              </a:rPr>
              <a:t>Steps: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1.First step is to find 1-itemsets candidate.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2. Find the support of all item sets . Then ,Only those candidates which count more than or equal to min_sup, are taken ahead for the next iteration and the others are pruned.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3.Find  2-itemset frequent items with min_sup (combine items with all other items-Joinstep)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4.The 2-itemset candidates are pruned using min-sup threshold value. Now the table will have 2 –itemsets with min-sup only.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5.Find 3 –itemsets using join and prune step. This iteration will follow antimonotone property where the subsets of 3-itemsets, that is the 2 –itemset subsets of each group fall in min_sup. If all 2-itemset subsets are frequent then the superset will be frequent otherwise it is pruned.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6. Find 4-itemset by joining 3-itemset with itself and pruning if its subset does not meet the min_sup criteria. The algorithm is stopped when the most frequent itemset is achieved.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br/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TextShape 1"/>
          <p:cNvSpPr txBox="1"/>
          <p:nvPr/>
        </p:nvSpPr>
        <p:spPr>
          <a:xfrm>
            <a:off x="395640" y="274680"/>
            <a:ext cx="6120360" cy="84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Outliers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43" dur="indefinite" restart="never" nodeType="tmRoot">
          <p:childTnLst>
            <p:seq>
              <p:cTn id="1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TextShape 1"/>
          <p:cNvSpPr txBox="1"/>
          <p:nvPr/>
        </p:nvSpPr>
        <p:spPr>
          <a:xfrm>
            <a:off x="395640" y="274680"/>
            <a:ext cx="6120360" cy="84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What are outliers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Outlier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: A data object that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deviates significantly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from the normal objects as if it were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generated by a different mechanism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Collective outlier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Point outlier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Contectual outlier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45" dur="indefinite" restart="never" nodeType="tmRoot">
          <p:childTnLst>
            <p:seq>
              <p:cTn id="1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TextShape 1"/>
          <p:cNvSpPr txBox="1"/>
          <p:nvPr/>
        </p:nvSpPr>
        <p:spPr>
          <a:xfrm>
            <a:off x="395640" y="274680"/>
            <a:ext cx="6120360" cy="84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Two methods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1.Statstical approach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Parametric - μ+-3σ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Non parametric –Histogram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2.Proximity based outliers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Distance based – kNearest neighbour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Density based-DBSCAN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47" dur="indefinite" restart="never" nodeType="tmRoot">
          <p:childTnLst>
            <p:seq>
              <p:cTn id="1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TextShape 1"/>
          <p:cNvSpPr txBox="1"/>
          <p:nvPr/>
        </p:nvSpPr>
        <p:spPr>
          <a:xfrm>
            <a:off x="395640" y="274680"/>
            <a:ext cx="6120000" cy="849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Distance based outlier method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K nearest neighbour method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2" name="TextShape 2"/>
          <p:cNvSpPr txBox="1"/>
          <p:nvPr/>
        </p:nvSpPr>
        <p:spPr>
          <a:xfrm>
            <a:off x="25560" y="1401840"/>
            <a:ext cx="8737200" cy="914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Consider the data matrix given below .Assume that outlier score of object is given by average of distances to the first k nearest neighbours .Determine the outlier for the given dataset with 2 nearest neighbour approach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03" name="Table 3"/>
          <p:cNvGraphicFramePr/>
          <p:nvPr/>
        </p:nvGraphicFramePr>
        <p:xfrm>
          <a:off x="50760" y="2580840"/>
          <a:ext cx="2742840" cy="167616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  <a:gridCol w="685800"/>
                <a:gridCol w="228600"/>
                <a:gridCol w="457200"/>
              </a:tblGrid>
              <a:tr h="347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4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4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4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4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4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604" name="CustomShape 4"/>
          <p:cNvSpPr/>
          <p:nvPr/>
        </p:nvSpPr>
        <p:spPr>
          <a:xfrm>
            <a:off x="4267080" y="2316240"/>
            <a:ext cx="4190760" cy="44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K=2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OS(P)=dist(p,x1)+dist(p,x2)………+dist(p,xn)/k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OS(A)=1+4/2=5/2=2.5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OS(B)=1+2/2=1.5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OS(C)=2+3/2=2.5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OS(D)=3+4/2=3.5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OS(E)=4+4/2=4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Outlier is 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49" dur="indefinite" restart="never" nodeType="tmRoot">
          <p:childTnLst>
            <p:seq>
              <p:cTn id="1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TextShape 1"/>
          <p:cNvSpPr txBox="1"/>
          <p:nvPr/>
        </p:nvSpPr>
        <p:spPr>
          <a:xfrm>
            <a:off x="954720" y="167400"/>
            <a:ext cx="7886520" cy="433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Local Reachability Density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TextShape 2"/>
          <p:cNvSpPr txBox="1"/>
          <p:nvPr/>
        </p:nvSpPr>
        <p:spPr>
          <a:xfrm>
            <a:off x="304920" y="1371600"/>
            <a:ext cx="7886520" cy="513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1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Reachability distance from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o’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to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>
              <a:lnSpc>
                <a:spcPct val="11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where k is a user-specified parameter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that controls the smoothing effect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>
              <a:lnSpc>
                <a:spcPct val="11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>
              <a:lnSpc>
                <a:spcPct val="11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>
              <a:lnSpc>
                <a:spcPct val="11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>
              <a:lnSpc>
                <a:spcPct val="11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>
              <a:lnSpc>
                <a:spcPct val="11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Local reachability density of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CustomShape 3"/>
          <p:cNvSpPr/>
          <p:nvPr/>
        </p:nvSpPr>
        <p:spPr>
          <a:xfrm>
            <a:off x="7238880" y="7391520"/>
            <a:ext cx="190476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8026E1B-CCDA-469C-BA1E-C810F5A72DC4}" type="slidenum"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608" name="Picture 8" descr=""/>
          <p:cNvPicPr/>
          <p:nvPr/>
        </p:nvPicPr>
        <p:blipFill>
          <a:blip r:embed="rId1"/>
          <a:stretch/>
        </p:blipFill>
        <p:spPr>
          <a:xfrm>
            <a:off x="679320" y="2737440"/>
            <a:ext cx="5028840" cy="350640"/>
          </a:xfrm>
          <a:prstGeom prst="rect">
            <a:avLst/>
          </a:prstGeom>
          <a:ln>
            <a:noFill/>
          </a:ln>
        </p:spPr>
      </p:pic>
      <p:pic>
        <p:nvPicPr>
          <p:cNvPr id="609" name="Picture 9" descr=""/>
          <p:cNvPicPr/>
          <p:nvPr/>
        </p:nvPicPr>
        <p:blipFill>
          <a:blip r:embed="rId2"/>
          <a:stretch/>
        </p:blipFill>
        <p:spPr>
          <a:xfrm>
            <a:off x="1143000" y="5334120"/>
            <a:ext cx="4625640" cy="609120"/>
          </a:xfrm>
          <a:prstGeom prst="rect">
            <a:avLst/>
          </a:prstGeom>
          <a:ln>
            <a:noFill/>
          </a:ln>
        </p:spPr>
      </p:pic>
      <p:pic>
        <p:nvPicPr>
          <p:cNvPr id="610" name="Picture 1" descr=""/>
          <p:cNvPicPr/>
          <p:nvPr/>
        </p:nvPicPr>
        <p:blipFill>
          <a:blip r:embed="rId3"/>
          <a:stretch/>
        </p:blipFill>
        <p:spPr>
          <a:xfrm>
            <a:off x="5992200" y="1898640"/>
            <a:ext cx="2211840" cy="2027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1" dur="indefinite" restart="never" nodeType="tmRoot">
          <p:childTnLst>
            <p:seq>
              <p:cTn id="1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TextShape 1"/>
          <p:cNvSpPr txBox="1"/>
          <p:nvPr/>
        </p:nvSpPr>
        <p:spPr>
          <a:xfrm>
            <a:off x="952560" y="162360"/>
            <a:ext cx="7886520" cy="47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Local Outlier Factor: LOF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2" name="CustomShape 2"/>
          <p:cNvSpPr/>
          <p:nvPr/>
        </p:nvSpPr>
        <p:spPr>
          <a:xfrm>
            <a:off x="7238880" y="6477120"/>
            <a:ext cx="190476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DA0A9EE-6BAF-42C8-98A6-BBF5F63EC836}" type="slidenum"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613" name="CustomShape 3"/>
          <p:cNvSpPr/>
          <p:nvPr/>
        </p:nvSpPr>
        <p:spPr>
          <a:xfrm>
            <a:off x="304920" y="1410120"/>
            <a:ext cx="8534160" cy="460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LOF (Local outlier factor) of an object o is the average of the ratio of local reachability of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and those of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’s k-nearest neighbors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The lower the local reachability density of o, and the higher the local reachability density of the k-NN of o, the higher LOF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This captures a local outlier whose local density is relatively low comparing to the local densities of its k-NN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614" name="Picture 3" descr=""/>
          <p:cNvPicPr/>
          <p:nvPr/>
        </p:nvPicPr>
        <p:blipFill>
          <a:blip r:embed="rId1"/>
          <a:stretch/>
        </p:blipFill>
        <p:spPr>
          <a:xfrm>
            <a:off x="2312640" y="2413440"/>
            <a:ext cx="3028680" cy="70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3" dur="indefinite" restart="never" nodeType="tmRoot">
          <p:childTnLst>
            <p:seq>
              <p:cTn id="1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TextShape 1"/>
          <p:cNvSpPr txBox="1"/>
          <p:nvPr/>
        </p:nvSpPr>
        <p:spPr>
          <a:xfrm>
            <a:off x="395640" y="274680"/>
            <a:ext cx="6120000" cy="849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Example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6" name="TextShape 2"/>
          <p:cNvSpPr txBox="1"/>
          <p:nvPr/>
        </p:nvSpPr>
        <p:spPr>
          <a:xfrm>
            <a:off x="308520" y="1523880"/>
            <a:ext cx="8228880" cy="5333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Consider the following 4 data points: a(0, 0), b(0, 1), c(1, 1), d(3, 0) Calculate the LOF for each point and show the top 1 outlier, set k = 2 and use Manhattan Distance.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Step 1: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calculate all the distances between each two data points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There are 4 data points: a(0, 0), b(0, 1), c(1, 1), d(3, 0) (Manhattan Distance here)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dist(a, b) = 1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dist(a, c) = 2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dist(a, d) = 3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dist(b, c) = 1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dist(b, d) = 3+1=4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dist(c, d) = 2+1=3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55" dur="indefinite" restart="never" nodeType="tmRoot">
          <p:childTnLst>
            <p:seq>
              <p:cTn id="1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TextShape 1"/>
          <p:cNvSpPr txBox="1"/>
          <p:nvPr/>
        </p:nvSpPr>
        <p:spPr>
          <a:xfrm>
            <a:off x="395640" y="274680"/>
            <a:ext cx="6120000" cy="849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Step 2: calculate all the dist2 (o) </a:t>
            </a:r>
            <a:br/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8" name="TextShape 2"/>
          <p:cNvSpPr txBox="1"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dist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(o): distance between o and its k-th NN( k-th nearest neighbour)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dist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(a) = dist(a, c) = 2 (c is the 2nd nearest neighbor)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dist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(b) = dist(b, a) = 1 (a/c is the 2nd nearest neighbor)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dist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(c) = dist(c, a) = 2 (a is the 2nd nearest neighbor)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dist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2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(d) = dist(d, a) = 3 (a/c is the 2nd nearest neighbor)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57" dur="indefinite" restart="never" nodeType="tmRoot">
          <p:childTnLst>
            <p:seq>
              <p:cTn id="1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TextShape 1"/>
          <p:cNvSpPr txBox="1"/>
          <p:nvPr/>
        </p:nvSpPr>
        <p:spPr>
          <a:xfrm>
            <a:off x="395640" y="274680"/>
            <a:ext cx="6120000" cy="849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Step 3: calculate all the Nk (o) </a:t>
            </a:r>
            <a:br/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0" name="TextShape 2"/>
          <p:cNvSpPr txBox="1"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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k-distance neighbourhood of o, 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(o) = {o’| o’ in D, dist(o, o’) ≤ dist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(o)}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N2 (a) = {b, c}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N2 (b) = {a, c}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N2 (c) = {b, a}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N2 (d) = {a, c}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59" dur="indefinite" restart="never" nodeType="tmRoot">
          <p:childTnLst>
            <p:seq>
              <p:cTn id="1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TextShape 1"/>
          <p:cNvSpPr txBox="1"/>
          <p:nvPr/>
        </p:nvSpPr>
        <p:spPr>
          <a:xfrm>
            <a:off x="395640" y="274680"/>
            <a:ext cx="6120000" cy="849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Step 4: calculate all the lrdk (o)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2" name="TextShape 2"/>
          <p:cNvSpPr txBox="1"/>
          <p:nvPr/>
        </p:nvSpPr>
        <p:spPr>
          <a:xfrm>
            <a:off x="39564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lrdk (o): Local Reachability Density of o || Nk (o) || means the number of objects in Nk (o),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For example: || N2 (a) || = || {b, c} || = 2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3" name="Picture 3" descr=""/>
          <p:cNvPicPr/>
          <p:nvPr/>
        </p:nvPicPr>
        <p:blipFill>
          <a:blip r:embed="rId1"/>
          <a:stretch/>
        </p:blipFill>
        <p:spPr>
          <a:xfrm>
            <a:off x="370080" y="3191760"/>
            <a:ext cx="8048160" cy="1657080"/>
          </a:xfrm>
          <a:prstGeom prst="rect">
            <a:avLst/>
          </a:prstGeom>
          <a:ln>
            <a:noFill/>
          </a:ln>
        </p:spPr>
      </p:pic>
      <p:pic>
        <p:nvPicPr>
          <p:cNvPr id="624" name="Picture 4" descr=""/>
          <p:cNvPicPr/>
          <p:nvPr/>
        </p:nvPicPr>
        <p:blipFill>
          <a:blip r:embed="rId2"/>
          <a:stretch/>
        </p:blipFill>
        <p:spPr>
          <a:xfrm>
            <a:off x="685800" y="5402520"/>
            <a:ext cx="7286400" cy="151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61" dur="indefinite" restart="never" nodeType="tmRoot">
          <p:childTnLst>
            <p:seq>
              <p:cTn id="1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0" y="0"/>
            <a:ext cx="6120360" cy="84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Apriori algortihm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84" name="Content Placeholder 3" descr=""/>
          <p:cNvPicPr/>
          <p:nvPr/>
        </p:nvPicPr>
        <p:blipFill>
          <a:blip r:embed="rId1"/>
          <a:stretch/>
        </p:blipFill>
        <p:spPr>
          <a:xfrm>
            <a:off x="168840" y="792720"/>
            <a:ext cx="4320000" cy="2914200"/>
          </a:xfrm>
          <a:prstGeom prst="rect">
            <a:avLst/>
          </a:prstGeom>
          <a:ln>
            <a:noFill/>
          </a:ln>
        </p:spPr>
      </p:pic>
      <p:sp>
        <p:nvSpPr>
          <p:cNvPr id="285" name="CustomShape 2"/>
          <p:cNvSpPr/>
          <p:nvPr/>
        </p:nvSpPr>
        <p:spPr>
          <a:xfrm>
            <a:off x="4428000" y="1284120"/>
            <a:ext cx="38880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Minsupport=60/100*5=3/5*5=3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86" name="Picture 5" descr=""/>
          <p:cNvPicPr/>
          <p:nvPr/>
        </p:nvPicPr>
        <p:blipFill>
          <a:blip r:embed="rId2"/>
          <a:stretch/>
        </p:blipFill>
        <p:spPr>
          <a:xfrm>
            <a:off x="4591800" y="2052360"/>
            <a:ext cx="1666440" cy="2527560"/>
          </a:xfrm>
          <a:prstGeom prst="rect">
            <a:avLst/>
          </a:prstGeom>
          <a:ln>
            <a:noFill/>
          </a:ln>
        </p:spPr>
      </p:pic>
      <p:sp>
        <p:nvSpPr>
          <p:cNvPr id="287" name="CustomShape 3"/>
          <p:cNvSpPr/>
          <p:nvPr/>
        </p:nvSpPr>
        <p:spPr>
          <a:xfrm>
            <a:off x="4212000" y="1734480"/>
            <a:ext cx="216000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              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1-itemset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88" name="Picture 7" descr=""/>
          <p:cNvPicPr/>
          <p:nvPr/>
        </p:nvPicPr>
        <p:blipFill>
          <a:blip r:embed="rId3"/>
          <a:stretch/>
        </p:blipFill>
        <p:spPr>
          <a:xfrm>
            <a:off x="6548040" y="2364120"/>
            <a:ext cx="2329560" cy="1180800"/>
          </a:xfrm>
          <a:prstGeom prst="rect">
            <a:avLst/>
          </a:prstGeom>
          <a:ln>
            <a:noFill/>
          </a:ln>
        </p:spPr>
      </p:pic>
      <p:sp>
        <p:nvSpPr>
          <p:cNvPr id="289" name="CustomShape 4"/>
          <p:cNvSpPr/>
          <p:nvPr/>
        </p:nvSpPr>
        <p:spPr>
          <a:xfrm>
            <a:off x="6582600" y="1586160"/>
            <a:ext cx="2577600" cy="10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1itemset –after removing items which has less than min threshold.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90" name="Picture 9" descr=""/>
          <p:cNvPicPr/>
          <p:nvPr/>
        </p:nvPicPr>
        <p:blipFill>
          <a:blip r:embed="rId4"/>
          <a:stretch/>
        </p:blipFill>
        <p:spPr>
          <a:xfrm>
            <a:off x="-108360" y="4127760"/>
            <a:ext cx="2129040" cy="2251440"/>
          </a:xfrm>
          <a:prstGeom prst="rect">
            <a:avLst/>
          </a:prstGeom>
          <a:ln>
            <a:noFill/>
          </a:ln>
        </p:spPr>
      </p:pic>
      <p:sp>
        <p:nvSpPr>
          <p:cNvPr id="291" name="CustomShape 5"/>
          <p:cNvSpPr/>
          <p:nvPr/>
        </p:nvSpPr>
        <p:spPr>
          <a:xfrm>
            <a:off x="168840" y="3789000"/>
            <a:ext cx="1956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2itemsets 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92" name="Picture 11" descr=""/>
          <p:cNvPicPr/>
          <p:nvPr/>
        </p:nvPicPr>
        <p:blipFill>
          <a:blip r:embed="rId5"/>
          <a:stretch/>
        </p:blipFill>
        <p:spPr>
          <a:xfrm>
            <a:off x="2279160" y="4321440"/>
            <a:ext cx="1561680" cy="2001600"/>
          </a:xfrm>
          <a:prstGeom prst="rect">
            <a:avLst/>
          </a:prstGeom>
          <a:ln>
            <a:noFill/>
          </a:ln>
        </p:spPr>
      </p:pic>
      <p:sp>
        <p:nvSpPr>
          <p:cNvPr id="293" name="CustomShape 6"/>
          <p:cNvSpPr/>
          <p:nvPr/>
        </p:nvSpPr>
        <p:spPr>
          <a:xfrm>
            <a:off x="2020680" y="3736800"/>
            <a:ext cx="26949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2itemset –after removing items which has less than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94" name="Picture 13" descr=""/>
          <p:cNvPicPr/>
          <p:nvPr/>
        </p:nvPicPr>
        <p:blipFill>
          <a:blip r:embed="rId6"/>
          <a:stretch/>
        </p:blipFill>
        <p:spPr>
          <a:xfrm>
            <a:off x="4716000" y="4829400"/>
            <a:ext cx="3076200" cy="1071000"/>
          </a:xfrm>
          <a:prstGeom prst="rect">
            <a:avLst/>
          </a:prstGeom>
          <a:ln>
            <a:noFill/>
          </a:ln>
        </p:spPr>
      </p:pic>
      <p:sp>
        <p:nvSpPr>
          <p:cNvPr id="295" name="CustomShape 7"/>
          <p:cNvSpPr/>
          <p:nvPr/>
        </p:nvSpPr>
        <p:spPr>
          <a:xfrm>
            <a:off x="4716000" y="4570560"/>
            <a:ext cx="1656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3-itemset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96" name="Picture 15" descr=""/>
          <p:cNvPicPr/>
          <p:nvPr/>
        </p:nvPicPr>
        <p:blipFill>
          <a:blip r:embed="rId7"/>
          <a:stretch/>
        </p:blipFill>
        <p:spPr>
          <a:xfrm>
            <a:off x="4644720" y="5757840"/>
            <a:ext cx="3959280" cy="1099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TextShape 1"/>
          <p:cNvSpPr txBox="1"/>
          <p:nvPr/>
        </p:nvSpPr>
        <p:spPr>
          <a:xfrm>
            <a:off x="395640" y="274680"/>
            <a:ext cx="6120000" cy="849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Step 4: calculate all the lrdk (o) </a:t>
            </a:r>
            <a:br/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6" name="TextShape 2"/>
          <p:cNvSpPr txBox="1"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reachdist2 (b ← a) = max{dist2 (b), dist(b, a)} = max{1, 1} = 1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reachdist2 (c ← a) = max{dist2 (c), dist(c, a)} = max{2, 2} = 2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Thus, lrd2 (a) = || N2 (a) || </a:t>
            </a:r>
            <a:r>
              <a:rPr b="1" lang="en-US" sz="2800" spc="-1" strike="noStrike">
                <a:solidFill>
                  <a:srgbClr val="d99694"/>
                </a:solidFill>
                <a:latin typeface="Arial"/>
              </a:rPr>
              <a:t>/</a:t>
            </a:r>
            <a:r>
              <a:rPr b="1" lang="en-US" sz="2400" spc="-1" strike="noStrike">
                <a:solidFill>
                  <a:srgbClr val="00b05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b050"/>
                </a:solidFill>
                <a:latin typeface="Arial"/>
              </a:rPr>
              <a:t>reachdist2 (b←a)+reachdist2 (c←a)=2/(1+2) = 0.667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7" name="Picture 3" descr=""/>
          <p:cNvPicPr/>
          <p:nvPr/>
        </p:nvPicPr>
        <p:blipFill>
          <a:blip r:embed="rId1"/>
          <a:stretch/>
        </p:blipFill>
        <p:spPr>
          <a:xfrm>
            <a:off x="395640" y="3863160"/>
            <a:ext cx="7857720" cy="280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63" dur="indefinite" restart="never" nodeType="tmRoot">
          <p:childTnLst>
            <p:seq>
              <p:cTn id="1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TextShape 1"/>
          <p:cNvSpPr txBox="1"/>
          <p:nvPr/>
        </p:nvSpPr>
        <p:spPr>
          <a:xfrm>
            <a:off x="395640" y="274680"/>
            <a:ext cx="6120000" cy="849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9" name="TextShape 2"/>
          <p:cNvSpPr txBox="1"/>
          <p:nvPr/>
        </p:nvSpPr>
        <p:spPr>
          <a:xfrm>
            <a:off x="395640" y="1447920"/>
            <a:ext cx="8290440" cy="4677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kNearestSet(a) = { b, c 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kNearestSetCount(a) = 2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LOF(a) = [LRD(b) + LRD(c)] * [reachDist(b &lt;- a) + reachDist(c &lt;- a)] / kNearestSetCount(a)*kNearestSetCount(a)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LOF(a) = [.5 + .667] * [1 + 2] / (2 * 2)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LOF(a) = 3.501 / 4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LOF(a) = .87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LOF(b) = [LRD(a) + LRD(c)] * [reachDist(a &lt;- b) + reachDist(c &lt;- b)] / kNearestSetCount(b)*kNearestSetCount(b)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LOF(b) = 1.33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LOF(c) = [LRD(b) + LRD(a)] * [reachDist(a &lt;- c) + reachDist(b &lt;- c)] / kNearestSetCount(c)*kNearestSetCount(c)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LOF(c) = .87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LOF(d) =[LRD(a) + LRD(c)] * [reachDist(a &lt;- d) + reachDist(c &lt;- d)] / kNearestSetCount(d)*kNearestSetCount(d)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LOF(d) = 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65" dur="indefinite" restart="never" nodeType="tmRoot">
          <p:childTnLst>
            <p:seq>
              <p:cTn id="1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TextShape 1"/>
          <p:cNvSpPr txBox="1"/>
          <p:nvPr/>
        </p:nvSpPr>
        <p:spPr>
          <a:xfrm>
            <a:off x="395640" y="274680"/>
            <a:ext cx="6120000" cy="849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TextShape 2"/>
          <p:cNvSpPr txBox="1"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LOF(a) = .87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LOF(b) = 1.33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LOF(c) = .87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LOF(d) = 2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top 2 outliers from set are b and d.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67" dur="indefinite" restart="never" nodeType="tmRoot">
          <p:childTnLst>
            <p:seq>
              <p:cTn id="1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TextShape 1"/>
          <p:cNvSpPr txBox="1"/>
          <p:nvPr/>
        </p:nvSpPr>
        <p:spPr>
          <a:xfrm>
            <a:off x="395640" y="274680"/>
            <a:ext cx="6120360" cy="84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Example1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33" name="Content Placeholder 3" descr=""/>
          <p:cNvPicPr/>
          <p:nvPr/>
        </p:nvPicPr>
        <p:blipFill>
          <a:blip r:embed="rId1"/>
          <a:stretch/>
        </p:blipFill>
        <p:spPr>
          <a:xfrm>
            <a:off x="182880" y="731520"/>
            <a:ext cx="7874280" cy="2592000"/>
          </a:xfrm>
          <a:prstGeom prst="rect">
            <a:avLst/>
          </a:prstGeom>
          <a:ln>
            <a:noFill/>
          </a:ln>
        </p:spPr>
      </p:pic>
      <p:sp>
        <p:nvSpPr>
          <p:cNvPr id="634" name="CustomShape 2"/>
          <p:cNvSpPr/>
          <p:nvPr/>
        </p:nvSpPr>
        <p:spPr>
          <a:xfrm>
            <a:off x="0" y="3335760"/>
            <a:ext cx="457164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Answer: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 conditional outlier, in this case, is that student whose BMI falls outside the range 18-30.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conditional outliers are Stud 4, Stud 5, Stud 8, Stud 9 and Stud 10. Stud 10 was a point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outlier. So, there are conditional outliers other than point outliers.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35" name="Picture 5" descr=""/>
          <p:cNvPicPr/>
          <p:nvPr/>
        </p:nvPicPr>
        <p:blipFill>
          <a:blip r:embed="rId2"/>
          <a:stretch/>
        </p:blipFill>
        <p:spPr>
          <a:xfrm>
            <a:off x="4480560" y="3839040"/>
            <a:ext cx="4419360" cy="256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69" dur="indefinite" restart="never" nodeType="tmRoot">
          <p:childTnLst>
            <p:seq>
              <p:cTn id="1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TextShape 1"/>
          <p:cNvSpPr txBox="1"/>
          <p:nvPr/>
        </p:nvSpPr>
        <p:spPr>
          <a:xfrm>
            <a:off x="395640" y="274680"/>
            <a:ext cx="6120360" cy="84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Example2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Find out the outlier of the given data  Using Box plot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         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6 47 49 15 42 41 7 39 43 40 36 [3 marks]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  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Ans: Sorted data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      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6,7,15,36,39,40,41,42,43,47,49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Q1=15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Q2 =40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Q3=43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IQR: Q3-Q1=28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Extremely high value =43+1.5*28=85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Extremely low value =15-1.5*28=27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Value less than 27 greater than 85 outlier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outlier are 6,7,15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71" dur="indefinite" restart="never" nodeType="tmRoot">
          <p:childTnLst>
            <p:seq>
              <p:cTn id="1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CustomShape 1"/>
          <p:cNvSpPr/>
          <p:nvPr/>
        </p:nvSpPr>
        <p:spPr>
          <a:xfrm>
            <a:off x="7369200" y="6616080"/>
            <a:ext cx="1698120" cy="1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100" spc="-4" strike="noStrike">
                <a:solidFill>
                  <a:srgbClr val="101141"/>
                </a:solidFill>
                <a:latin typeface="Arial"/>
              </a:rPr>
              <a:t>BITS </a:t>
            </a:r>
            <a:r>
              <a:rPr b="0" lang="en-US" sz="1100" spc="-4" strike="noStrike">
                <a:solidFill>
                  <a:srgbClr val="101141"/>
                </a:solidFill>
                <a:latin typeface="Arial"/>
              </a:rPr>
              <a:t>Pilani, Pilani</a:t>
            </a:r>
            <a:r>
              <a:rPr b="0" lang="en-US" sz="1100" spc="-77" strike="noStrike">
                <a:solidFill>
                  <a:srgbClr val="101141"/>
                </a:solidFill>
                <a:latin typeface="Arial"/>
              </a:rPr>
              <a:t> </a:t>
            </a:r>
            <a:r>
              <a:rPr b="0" lang="en-US" sz="1100" spc="-4" strike="noStrike">
                <a:solidFill>
                  <a:srgbClr val="101141"/>
                </a:solidFill>
                <a:latin typeface="Arial"/>
              </a:rPr>
              <a:t>Campus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39" name="CustomShape 2"/>
          <p:cNvSpPr/>
          <p:nvPr/>
        </p:nvSpPr>
        <p:spPr>
          <a:xfrm>
            <a:off x="6629400" y="0"/>
            <a:ext cx="2192400" cy="6919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40" name="Group 3"/>
          <p:cNvGrpSpPr/>
          <p:nvPr/>
        </p:nvGrpSpPr>
        <p:grpSpPr>
          <a:xfrm>
            <a:off x="2093760" y="6536160"/>
            <a:ext cx="7049880" cy="124920"/>
            <a:chOff x="2093760" y="6536160"/>
            <a:chExt cx="7049880" cy="124920"/>
          </a:xfrm>
        </p:grpSpPr>
        <p:sp>
          <p:nvSpPr>
            <p:cNvPr id="641" name="CustomShape 4"/>
            <p:cNvSpPr/>
            <p:nvPr/>
          </p:nvSpPr>
          <p:spPr>
            <a:xfrm>
              <a:off x="4455720" y="6536160"/>
              <a:ext cx="2407680" cy="1249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2" name="CustomShape 5"/>
            <p:cNvSpPr/>
            <p:nvPr/>
          </p:nvSpPr>
          <p:spPr>
            <a:xfrm>
              <a:off x="4495680" y="6553080"/>
              <a:ext cx="2328120" cy="45360"/>
            </a:xfrm>
            <a:custGeom>
              <a:avLst/>
              <a:gdLst/>
              <a:ahLst/>
              <a:rect l="l" t="t" r="r" b="b"/>
              <a:pathLst>
                <a:path w="2328545" h="45720">
                  <a:moveTo>
                    <a:pt x="2328120" y="45374"/>
                  </a:moveTo>
                  <a:lnTo>
                    <a:pt x="0" y="45374"/>
                  </a:lnTo>
                  <a:lnTo>
                    <a:pt x="0" y="0"/>
                  </a:lnTo>
                  <a:lnTo>
                    <a:pt x="2328120" y="0"/>
                  </a:lnTo>
                  <a:lnTo>
                    <a:pt x="2328120" y="45374"/>
                  </a:lnTo>
                  <a:close/>
                </a:path>
              </a:pathLst>
            </a:custGeom>
            <a:solidFill>
              <a:srgbClr val="75c1e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3" name="CustomShape 6"/>
            <p:cNvSpPr/>
            <p:nvPr/>
          </p:nvSpPr>
          <p:spPr>
            <a:xfrm>
              <a:off x="2093760" y="6536160"/>
              <a:ext cx="2441520" cy="1249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4" name="CustomShape 7"/>
            <p:cNvSpPr/>
            <p:nvPr/>
          </p:nvSpPr>
          <p:spPr>
            <a:xfrm>
              <a:off x="2133720" y="6553080"/>
              <a:ext cx="2361960" cy="45360"/>
            </a:xfrm>
            <a:custGeom>
              <a:avLst/>
              <a:gdLst/>
              <a:ahLst/>
              <a:rect l="l" t="t" r="r" b="b"/>
              <a:pathLst>
                <a:path w="2362200" h="45720">
                  <a:moveTo>
                    <a:pt x="2361950" y="45374"/>
                  </a:moveTo>
                  <a:lnTo>
                    <a:pt x="0" y="45374"/>
                  </a:lnTo>
                  <a:lnTo>
                    <a:pt x="0" y="0"/>
                  </a:lnTo>
                  <a:lnTo>
                    <a:pt x="2361950" y="0"/>
                  </a:lnTo>
                  <a:lnTo>
                    <a:pt x="2361950" y="45374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5" name="CustomShape 8"/>
            <p:cNvSpPr/>
            <p:nvPr/>
          </p:nvSpPr>
          <p:spPr>
            <a:xfrm>
              <a:off x="6775560" y="6536160"/>
              <a:ext cx="2368080" cy="1249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6" name="CustomShape 9"/>
            <p:cNvSpPr/>
            <p:nvPr/>
          </p:nvSpPr>
          <p:spPr>
            <a:xfrm>
              <a:off x="6815520" y="6553080"/>
              <a:ext cx="2328120" cy="45360"/>
            </a:xfrm>
            <a:custGeom>
              <a:avLst/>
              <a:gdLst/>
              <a:ahLst/>
              <a:rect l="l" t="t" r="r" b="b"/>
              <a:pathLst>
                <a:path w="2328545" h="45720">
                  <a:moveTo>
                    <a:pt x="2328120" y="45374"/>
                  </a:moveTo>
                  <a:lnTo>
                    <a:pt x="0" y="45374"/>
                  </a:lnTo>
                  <a:lnTo>
                    <a:pt x="0" y="0"/>
                  </a:lnTo>
                  <a:lnTo>
                    <a:pt x="2328120" y="0"/>
                  </a:lnTo>
                  <a:lnTo>
                    <a:pt x="2328120" y="4537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47" name="Group 10"/>
          <p:cNvGrpSpPr/>
          <p:nvPr/>
        </p:nvGrpSpPr>
        <p:grpSpPr>
          <a:xfrm>
            <a:off x="0" y="1278360"/>
            <a:ext cx="7049520" cy="124920"/>
            <a:chOff x="0" y="1278360"/>
            <a:chExt cx="7049520" cy="124920"/>
          </a:xfrm>
        </p:grpSpPr>
        <p:sp>
          <p:nvSpPr>
            <p:cNvPr id="648" name="CustomShape 11"/>
            <p:cNvSpPr/>
            <p:nvPr/>
          </p:nvSpPr>
          <p:spPr>
            <a:xfrm>
              <a:off x="2322360" y="1278360"/>
              <a:ext cx="2407680" cy="12492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9" name="CustomShape 12"/>
            <p:cNvSpPr/>
            <p:nvPr/>
          </p:nvSpPr>
          <p:spPr>
            <a:xfrm>
              <a:off x="2362320" y="1295280"/>
              <a:ext cx="2328120" cy="45360"/>
            </a:xfrm>
            <a:custGeom>
              <a:avLst/>
              <a:gdLst/>
              <a:ahLst/>
              <a:rect l="l" t="t" r="r" b="b"/>
              <a:pathLst>
                <a:path w="2328545" h="45719">
                  <a:moveTo>
                    <a:pt x="2328125" y="45359"/>
                  </a:moveTo>
                  <a:lnTo>
                    <a:pt x="0" y="45359"/>
                  </a:lnTo>
                  <a:lnTo>
                    <a:pt x="0" y="0"/>
                  </a:lnTo>
                  <a:lnTo>
                    <a:pt x="2328125" y="0"/>
                  </a:lnTo>
                  <a:lnTo>
                    <a:pt x="2328125" y="45359"/>
                  </a:lnTo>
                  <a:close/>
                </a:path>
              </a:pathLst>
            </a:custGeom>
            <a:solidFill>
              <a:srgbClr val="75c1e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0" name="CustomShape 13"/>
            <p:cNvSpPr/>
            <p:nvPr/>
          </p:nvSpPr>
          <p:spPr>
            <a:xfrm>
              <a:off x="0" y="1278360"/>
              <a:ext cx="2401560" cy="12492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1" name="CustomShape 14"/>
            <p:cNvSpPr/>
            <p:nvPr/>
          </p:nvSpPr>
          <p:spPr>
            <a:xfrm>
              <a:off x="0" y="1295280"/>
              <a:ext cx="2361960" cy="45360"/>
            </a:xfrm>
            <a:custGeom>
              <a:avLst/>
              <a:gdLst/>
              <a:ahLst/>
              <a:rect l="l" t="t" r="r" b="b"/>
              <a:pathLst>
                <a:path w="2362200" h="45719">
                  <a:moveTo>
                    <a:pt x="2361955" y="45359"/>
                  </a:moveTo>
                  <a:lnTo>
                    <a:pt x="0" y="45359"/>
                  </a:lnTo>
                  <a:lnTo>
                    <a:pt x="0" y="0"/>
                  </a:lnTo>
                  <a:lnTo>
                    <a:pt x="2361955" y="0"/>
                  </a:lnTo>
                  <a:lnTo>
                    <a:pt x="2361955" y="45359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2" name="CustomShape 15"/>
            <p:cNvSpPr/>
            <p:nvPr/>
          </p:nvSpPr>
          <p:spPr>
            <a:xfrm>
              <a:off x="4641840" y="1278360"/>
              <a:ext cx="2407680" cy="124920"/>
            </a:xfrm>
            <a:prstGeom prst="rect">
              <a:avLst/>
            </a:prstGeom>
            <a:blipFill rotWithShape="0"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3" name="CustomShape 16"/>
            <p:cNvSpPr/>
            <p:nvPr/>
          </p:nvSpPr>
          <p:spPr>
            <a:xfrm>
              <a:off x="4681800" y="1295280"/>
              <a:ext cx="2328120" cy="45360"/>
            </a:xfrm>
            <a:custGeom>
              <a:avLst/>
              <a:gdLst/>
              <a:ahLst/>
              <a:rect l="l" t="t" r="r" b="b"/>
              <a:pathLst>
                <a:path w="2328545" h="45719">
                  <a:moveTo>
                    <a:pt x="2328120" y="45359"/>
                  </a:moveTo>
                  <a:lnTo>
                    <a:pt x="0" y="45359"/>
                  </a:lnTo>
                  <a:lnTo>
                    <a:pt x="0" y="0"/>
                  </a:lnTo>
                  <a:lnTo>
                    <a:pt x="2328120" y="0"/>
                  </a:lnTo>
                  <a:lnTo>
                    <a:pt x="2328120" y="4535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54" name="TextShape 17"/>
          <p:cNvSpPr txBox="1"/>
          <p:nvPr/>
        </p:nvSpPr>
        <p:spPr>
          <a:xfrm>
            <a:off x="2683440" y="1488960"/>
            <a:ext cx="2194200" cy="1475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0" rIns="0" tIns="12600" bIns="0" anchor="ctr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3200" spc="-4" strike="noStrike">
                <a:solidFill>
                  <a:srgbClr val="000000"/>
                </a:solidFill>
                <a:latin typeface="Calibri"/>
              </a:rPr>
              <a:t>Thank you</a:t>
            </a:r>
            <a:r>
              <a:rPr b="0" lang="en-US" sz="3200" spc="-72" strike="noStrik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0" lang="en-US" sz="3200" spc="-4" strike="noStrike">
                <a:solidFill>
                  <a:srgbClr val="000000"/>
                </a:solidFill>
                <a:latin typeface="Noto Sans Symbols"/>
              </a:rPr>
              <a:t>☺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5" name="CustomShape 18"/>
          <p:cNvSpPr/>
          <p:nvPr/>
        </p:nvSpPr>
        <p:spPr>
          <a:xfrm>
            <a:off x="729360" y="3233160"/>
            <a:ext cx="4171680" cy="14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294120" indent="-281520">
              <a:lnSpc>
                <a:spcPts val="383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4" strike="noStrike">
                <a:solidFill>
                  <a:srgbClr val="000000"/>
                </a:solidFill>
                <a:latin typeface="Calibri"/>
              </a:rPr>
              <a:t>Q&amp;A</a:t>
            </a:r>
            <a:endParaRPr b="0" lang="en-US" sz="3200" spc="-1" strike="noStrike">
              <a:latin typeface="Arial"/>
            </a:endParaRPr>
          </a:p>
          <a:p>
            <a:pPr marL="294120" indent="-281520">
              <a:lnSpc>
                <a:spcPts val="383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4" strike="noStrike">
                <a:solidFill>
                  <a:srgbClr val="000000"/>
                </a:solidFill>
                <a:latin typeface="Calibri"/>
              </a:rPr>
              <a:t>Suggestions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/</a:t>
            </a:r>
            <a:r>
              <a:rPr b="0" lang="en-US" sz="3200" spc="-94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4" strike="noStrike">
                <a:solidFill>
                  <a:srgbClr val="000000"/>
                </a:solidFill>
                <a:latin typeface="Calibri"/>
              </a:rPr>
              <a:t>Feedback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56" name="TextShape 19"/>
          <p:cNvSpPr txBox="1"/>
          <p:nvPr/>
        </p:nvSpPr>
        <p:spPr>
          <a:xfrm>
            <a:off x="6583680" y="6378120"/>
            <a:ext cx="2102760" cy="3427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A0E8DC16-C07C-4DCB-9FF5-B09EEC594EA8}" type="slidenum">
              <a:rPr b="1" lang="en-US" sz="16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</p:spTree>
  </p:cSld>
  <p:timing>
    <p:tnLst>
      <p:par>
        <p:cTn id="173" dur="indefinite" restart="never" nodeType="tmRoot">
          <p:childTnLst>
            <p:seq>
              <p:cTn id="1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Picture 3" descr=""/>
          <p:cNvPicPr/>
          <p:nvPr/>
        </p:nvPicPr>
        <p:blipFill>
          <a:blip r:embed="rId1"/>
          <a:stretch/>
        </p:blipFill>
        <p:spPr>
          <a:xfrm>
            <a:off x="107640" y="-11160"/>
            <a:ext cx="8136720" cy="1944000"/>
          </a:xfrm>
          <a:prstGeom prst="rect">
            <a:avLst/>
          </a:prstGeom>
          <a:ln>
            <a:noFill/>
          </a:ln>
        </p:spPr>
      </p:pic>
      <p:pic>
        <p:nvPicPr>
          <p:cNvPr id="298" name="Picture 4" descr=""/>
          <p:cNvPicPr/>
          <p:nvPr/>
        </p:nvPicPr>
        <p:blipFill>
          <a:blip r:embed="rId2"/>
          <a:stretch/>
        </p:blipFill>
        <p:spPr>
          <a:xfrm>
            <a:off x="15480" y="1178640"/>
            <a:ext cx="8598600" cy="2871360"/>
          </a:xfrm>
          <a:prstGeom prst="rect">
            <a:avLst/>
          </a:prstGeom>
          <a:ln>
            <a:noFill/>
          </a:ln>
        </p:spPr>
      </p:pic>
      <p:pic>
        <p:nvPicPr>
          <p:cNvPr id="299" name="Picture 5" descr=""/>
          <p:cNvPicPr/>
          <p:nvPr/>
        </p:nvPicPr>
        <p:blipFill>
          <a:blip r:embed="rId3"/>
          <a:stretch/>
        </p:blipFill>
        <p:spPr>
          <a:xfrm>
            <a:off x="48600" y="4050000"/>
            <a:ext cx="8774640" cy="260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395640" y="274680"/>
            <a:ext cx="6120360" cy="84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Practice problem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Images and their associated tags are shown in the table given below.  Apply Apriori algorithm to discover strong association rules. Assume that min_support=40% and min_confidence=70%.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a. Generate candidate itemsets and qualified frequent itemsets step by step until the largest frequent itemset is generated. </a:t>
            </a:r>
            <a:r>
              <a:rPr b="1" lang="en-US" sz="2100" spc="-1" strike="noStrike">
                <a:solidFill>
                  <a:srgbClr val="000000"/>
                </a:solidFill>
                <a:latin typeface="Calibri"/>
              </a:rPr>
              <a:t>[6 marks]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b. Generate association rules from the frequent itemsets. Calculate the confidence of each rule and identify all the strong association rules.  </a:t>
            </a:r>
            <a:r>
              <a:rPr b="1" lang="en-US" sz="2100" spc="-1" strike="noStrike">
                <a:solidFill>
                  <a:srgbClr val="000000"/>
                </a:solidFill>
                <a:latin typeface="Calibri"/>
              </a:rPr>
              <a:t>[6 marks]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2" name="Picture 6" descr=""/>
          <p:cNvPicPr/>
          <p:nvPr/>
        </p:nvPicPr>
        <p:blipFill>
          <a:blip r:embed="rId1"/>
          <a:stretch/>
        </p:blipFill>
        <p:spPr>
          <a:xfrm>
            <a:off x="5760720" y="4692240"/>
            <a:ext cx="2392920" cy="16171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23123</TotalTime>
  <Application>LibreOffice/6.0.7.3$Linux_X86_64 LibreOffice_project/00m0$Build-3</Application>
  <Words>2905</Words>
  <Paragraphs>734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2012-01-02T05:05:52Z</dcterms:created>
  <dc:creator>lakshya</dc:creator>
  <dc:description/>
  <dc:language>en-US</dc:language>
  <cp:lastModifiedBy/>
  <dcterms:modified xsi:type="dcterms:W3CDTF">2022-04-08T17:31:41Z</dcterms:modified>
  <cp:revision>367</cp:revision>
  <dc:subject/>
  <dc:title>BITS Pilani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75</vt:i4>
  </property>
</Properties>
</file>