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53.png" ContentType="image/png"/>
  <Override PartName="/ppt/media/image52.png" ContentType="image/png"/>
  <Override PartName="/ppt/media/image51.png" ContentType="image/png"/>
  <Override PartName="/ppt/media/image49.png" ContentType="image/png"/>
  <Override PartName="/ppt/media/image48.png" ContentType="image/png"/>
  <Override PartName="/ppt/media/image47.jpeg" ContentType="image/jpeg"/>
  <Override PartName="/ppt/media/image46.png" ContentType="image/png"/>
  <Override PartName="/ppt/media/image50.png" ContentType="image/png"/>
  <Override PartName="/ppt/media/image45.wmf" ContentType="image/x-wmf"/>
  <Override PartName="/ppt/media/image44.wmf" ContentType="image/x-wmf"/>
  <Override PartName="/ppt/media/image43.wmf" ContentType="image/x-wmf"/>
  <Override PartName="/ppt/media/image42.png" ContentType="image/png"/>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1.png" ContentType="image/png"/>
  <Override PartName="/ppt/media/image10.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5.png" ContentType="image/png"/>
  <Override PartName="/ppt/media/image26.png" ContentType="image/png"/>
  <Override PartName="/ppt/media/image27.png" ContentType="image/png"/>
  <Override PartName="/ppt/media/image29.png" ContentType="image/png"/>
  <Override PartName="/ppt/media/image32.png" ContentType="image/png"/>
  <Override PartName="/ppt/media/image7.png" ContentType="image/png"/>
  <Override PartName="/ppt/media/image2.png" ContentType="image/png"/>
  <Override PartName="/ppt/media/image8.png" ContentType="image/png"/>
  <Override PartName="/ppt/media/image3.png" ContentType="image/png"/>
  <Override PartName="/ppt/media/image4.png" ContentType="image/png"/>
  <Override PartName="/ppt/media/image21.jpeg" ContentType="image/jpeg"/>
  <Override PartName="/ppt/media/image1.jpeg" ContentType="image/jpeg"/>
  <Override PartName="/ppt/media/image23.jpeg" ContentType="image/jpeg"/>
  <Override PartName="/ppt/media/image54.png" ContentType="image/png"/>
  <Override PartName="/ppt/media/image24.wmf" ContentType="image/x-wmf"/>
  <Override PartName="/ppt/media/image33.png" ContentType="image/png"/>
  <Override PartName="/ppt/media/image28.wmf" ContentType="image/x-wmf"/>
  <Override PartName="/ppt/media/image5.png" ContentType="image/png"/>
  <Override PartName="/ppt/media/image30.wmf" ContentType="image/x-wmf"/>
  <Override PartName="/ppt/media/image6.png" ContentType="image/png"/>
  <Override PartName="/ppt/media/image31.wmf" ContentType="image/x-wmf"/>
  <Override PartName="/ppt/media/image9.png" ContentType="image/png"/>
  <Override PartName="/ppt/media/image34.wmf" ContentType="image/x-wmf"/>
  <Override PartName="/ppt/media/image40.png" ContentType="image/png"/>
  <Override PartName="/ppt/media/image35.wmf" ContentType="image/x-wmf"/>
  <Override PartName="/ppt/media/image41.png" ContentType="image/png"/>
  <Override PartName="/ppt/media/image36.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4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4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2" name="PlaceHolder 6"/>
          <p:cNvSpPr>
            <a:spLocks noGrp="1"/>
          </p:cNvSpPr>
          <p:nvPr>
            <p:ph type="sldNum"/>
          </p:nvPr>
        </p:nvSpPr>
        <p:spPr>
          <a:xfrm>
            <a:off x="4399200" y="9555480"/>
            <a:ext cx="3372840" cy="502560"/>
          </a:xfrm>
          <a:prstGeom prst="rect">
            <a:avLst/>
          </a:prstGeom>
        </p:spPr>
        <p:txBody>
          <a:bodyPr lIns="0" rIns="0" tIns="0" bIns="0" anchor="b"/>
          <a:p>
            <a:pPr algn="r"/>
            <a:fld id="{F4A63386-0313-46B9-A743-5BFA6CD6371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p>
            <a:pPr algn="r">
              <a:lnSpc>
                <a:spcPct val="100000"/>
              </a:lnSpc>
            </a:pPr>
            <a:fld id="{A90BFE41-7740-40AE-8B0C-45035FE1E90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3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3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395640" y="274680"/>
            <a:ext cx="6120360" cy="393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8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14"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16"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395640" y="274680"/>
            <a:ext cx="6120360" cy="393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2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2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7"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1"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4"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3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9"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41"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2"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3"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6"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3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6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3352680"/>
            <a:ext cx="8686440" cy="2742840"/>
          </a:xfrm>
          <a:prstGeom prst="rect">
            <a:avLst/>
          </a:prstGeom>
          <a:solidFill>
            <a:srgbClr val="101141"/>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2895480" y="6095880"/>
            <a:ext cx="2895120" cy="759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6095880"/>
            <a:ext cx="2895120" cy="759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5791320" y="6095880"/>
            <a:ext cx="2895120" cy="759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p>
            <a:pPr algn="r">
              <a:lnSpc>
                <a:spcPts val="1800"/>
              </a:lnSpc>
            </a:pPr>
            <a:r>
              <a:rPr b="0" lang="en-US" sz="1800" spc="-1" strike="noStrike">
                <a:solidFill>
                  <a:srgbClr val="ffffff"/>
                </a:solidFill>
                <a:latin typeface="Arial"/>
              </a:rPr>
              <a:t>Presenter details comes here</a:t>
            </a:r>
            <a:endParaRPr b="0" lang="en-US" sz="1800" spc="-1" strike="noStrike">
              <a:solidFill>
                <a:srgbClr val="000000"/>
              </a:solidFill>
              <a:latin typeface="Arial"/>
            </a:endParaRPr>
          </a:p>
          <a:p>
            <a:pPr algn="r">
              <a:lnSpc>
                <a:spcPts val="1800"/>
              </a:lnSpc>
            </a:pPr>
            <a:r>
              <a:rPr b="0" lang="en-US" sz="1800" spc="-1" strike="noStrike">
                <a:solidFill>
                  <a:srgbClr val="ffffff"/>
                </a:solidFill>
                <a:latin typeface="Arial"/>
              </a:rPr>
              <a:t>Date and other details can come here</a:t>
            </a:r>
            <a:endParaRPr b="0" lang="en-US" sz="1800" spc="-1" strike="noStrike">
              <a:solidFill>
                <a:srgbClr val="000000"/>
              </a:solidFill>
              <a:latin typeface="Arial"/>
            </a:endParaRPr>
          </a:p>
        </p:txBody>
      </p:sp>
      <p:sp>
        <p:nvSpPr>
          <p:cNvPr id="5" name="PlaceHolder 6"/>
          <p:cNvSpPr>
            <a:spLocks noGrp="1"/>
          </p:cNvSpPr>
          <p:nvPr>
            <p:ph type="title"/>
          </p:nvPr>
        </p:nvSpPr>
        <p:spPr>
          <a:xfrm>
            <a:off x="2514600" y="3809880"/>
            <a:ext cx="6019560" cy="1523520"/>
          </a:xfrm>
          <a:prstGeom prst="rect">
            <a:avLst/>
          </a:prstGeom>
        </p:spPr>
        <p:txBody>
          <a:bodyPr anchor="ctr"/>
          <a:p>
            <a:pPr>
              <a:lnSpc>
                <a:spcPts val="4000"/>
              </a:lnSpc>
            </a:pPr>
            <a:r>
              <a:rPr b="1" lang="en-US" sz="4400" spc="-148" strike="noStrike">
                <a:solidFill>
                  <a:srgbClr val="ffffff"/>
                </a:solidFill>
                <a:latin typeface="Arial"/>
              </a:rPr>
              <a:t>Please enter the </a:t>
            </a:r>
            <a:r>
              <a:rPr b="1" lang="en-US" sz="4400" spc="-148" strike="noStrike">
                <a:solidFill>
                  <a:srgbClr val="ffffff"/>
                </a:solidFill>
                <a:latin typeface="Arial"/>
              </a:rPr>
              <a:t>presentation title here</a:t>
            </a:r>
            <a:endParaRPr b="0" lang="en-US" sz="4400" spc="-1" strike="noStrike">
              <a:solidFill>
                <a:srgbClr val="000000"/>
              </a:solidFill>
              <a:latin typeface="Calibri"/>
            </a:endParaRPr>
          </a:p>
        </p:txBody>
      </p:sp>
      <p:pic>
        <p:nvPicPr>
          <p:cNvPr id="6" name="Picture 12" descr=""/>
          <p:cNvPicPr/>
          <p:nvPr/>
        </p:nvPicPr>
        <p:blipFill>
          <a:blip r:embed="rId3"/>
          <a:srcRect l="0" t="0" r="0" b="28589"/>
          <a:stretch/>
        </p:blipFill>
        <p:spPr>
          <a:xfrm>
            <a:off x="76320" y="3352680"/>
            <a:ext cx="2057040" cy="1979640"/>
          </a:xfrm>
          <a:prstGeom prst="rect">
            <a:avLst/>
          </a:prstGeom>
          <a:ln>
            <a:noFill/>
          </a:ln>
        </p:spPr>
      </p:pic>
      <p:sp>
        <p:nvSpPr>
          <p:cNvPr id="7" name="CustomShape 7"/>
          <p:cNvSpPr/>
          <p:nvPr/>
        </p:nvSpPr>
        <p:spPr>
          <a:xfrm>
            <a:off x="-76320" y="5257800"/>
            <a:ext cx="2209320" cy="532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900" spc="-148" strike="noStrike">
                <a:solidFill>
                  <a:srgbClr val="ffffff"/>
                </a:solidFill>
                <a:latin typeface="Arial"/>
              </a:rPr>
              <a:t>BITS</a:t>
            </a:r>
            <a:r>
              <a:rPr b="0" lang="en-US" sz="2900" spc="-148" strike="noStrike">
                <a:solidFill>
                  <a:srgbClr val="ffffff"/>
                </a:solidFill>
                <a:latin typeface="Arial"/>
              </a:rPr>
              <a:t> Pilani</a:t>
            </a:r>
            <a:endParaRPr b="0" lang="en-US" sz="2900" spc="-1" strike="noStrike">
              <a:latin typeface="Arial"/>
            </a:endParaRPr>
          </a:p>
        </p:txBody>
      </p:sp>
      <p:sp>
        <p:nvSpPr>
          <p:cNvPr id="8" name="CustomShape 8"/>
          <p:cNvSpPr/>
          <p:nvPr/>
        </p:nvSpPr>
        <p:spPr>
          <a:xfrm>
            <a:off x="152280" y="5666760"/>
            <a:ext cx="190476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latin typeface="Arial"/>
              </a:rPr>
              <a:t>Pilani Campus</a:t>
            </a:r>
            <a:endParaRPr b="0" lang="en-US"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76720" y="6596280"/>
            <a:ext cx="5866920" cy="257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rPr>
              <a:t>BITS </a:t>
            </a:r>
            <a:r>
              <a:rPr b="0" lang="en-US" sz="1100" spc="-1" strike="noStrike">
                <a:solidFill>
                  <a:srgbClr val="101141"/>
                </a:solidFill>
                <a:latin typeface="Arial"/>
              </a:rPr>
              <a:t>Pilani, Pilani Campus</a:t>
            </a:r>
            <a:endParaRPr b="0" lang="en-US" sz="1100" spc="-1" strike="noStrike">
              <a:latin typeface="Arial"/>
            </a:endParaRPr>
          </a:p>
        </p:txBody>
      </p:sp>
      <p:pic>
        <p:nvPicPr>
          <p:cNvPr id="46" name="Picture 7" descr=""/>
          <p:cNvPicPr/>
          <p:nvPr/>
        </p:nvPicPr>
        <p:blipFill>
          <a:blip r:embed="rId2"/>
          <a:srcRect l="1916" t="0" r="0" b="5315"/>
          <a:stretch/>
        </p:blipFill>
        <p:spPr>
          <a:xfrm>
            <a:off x="6629400" y="0"/>
            <a:ext cx="2192760" cy="692280"/>
          </a:xfrm>
          <a:prstGeom prst="rect">
            <a:avLst/>
          </a:prstGeom>
          <a:ln>
            <a:noFill/>
          </a:ln>
        </p:spPr>
      </p:pic>
      <p:grpSp>
        <p:nvGrpSpPr>
          <p:cNvPr id="47" name="Group 2"/>
          <p:cNvGrpSpPr/>
          <p:nvPr/>
        </p:nvGrpSpPr>
        <p:grpSpPr>
          <a:xfrm>
            <a:off x="2133720" y="6553080"/>
            <a:ext cx="7009920" cy="45360"/>
            <a:chOff x="2133720" y="6553080"/>
            <a:chExt cx="7009920" cy="45360"/>
          </a:xfrm>
        </p:grpSpPr>
        <p:sp>
          <p:nvSpPr>
            <p:cNvPr id="48" name="CustomShape 3"/>
            <p:cNvSpPr/>
            <p:nvPr/>
          </p:nvSpPr>
          <p:spPr>
            <a:xfrm>
              <a:off x="4495680" y="655308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 name="CustomShape 4"/>
            <p:cNvSpPr/>
            <p:nvPr/>
          </p:nvSpPr>
          <p:spPr>
            <a:xfrm>
              <a:off x="2133720" y="655308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5"/>
            <p:cNvSpPr/>
            <p:nvPr/>
          </p:nvSpPr>
          <p:spPr>
            <a:xfrm>
              <a:off x="6815520" y="655308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51" name="Group 6"/>
          <p:cNvGrpSpPr/>
          <p:nvPr/>
        </p:nvGrpSpPr>
        <p:grpSpPr>
          <a:xfrm>
            <a:off x="0" y="1295280"/>
            <a:ext cx="7009920" cy="45360"/>
            <a:chOff x="0" y="1295280"/>
            <a:chExt cx="7009920" cy="45360"/>
          </a:xfrm>
        </p:grpSpPr>
        <p:sp>
          <p:nvSpPr>
            <p:cNvPr id="52" name="CustomShape 7"/>
            <p:cNvSpPr/>
            <p:nvPr/>
          </p:nvSpPr>
          <p:spPr>
            <a:xfrm>
              <a:off x="2362320" y="129528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8"/>
            <p:cNvSpPr/>
            <p:nvPr/>
          </p:nvSpPr>
          <p:spPr>
            <a:xfrm>
              <a:off x="0" y="129528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CustomShape 9"/>
            <p:cNvSpPr/>
            <p:nvPr/>
          </p:nvSpPr>
          <p:spPr>
            <a:xfrm>
              <a:off x="4681800" y="129528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55" name="PlaceHolder 10"/>
          <p:cNvSpPr>
            <a:spLocks noGrp="1"/>
          </p:cNvSpPr>
          <p:nvPr>
            <p:ph type="title"/>
          </p:nvPr>
        </p:nvSpPr>
        <p:spPr>
          <a:xfrm>
            <a:off x="395640" y="274680"/>
            <a:ext cx="6120360" cy="849600"/>
          </a:xfrm>
          <a:prstGeom prst="rect">
            <a:avLst/>
          </a:prstGeom>
        </p:spPr>
        <p:txBody>
          <a:bodyPr lIns="90000" rIns="90000" tIns="45000" bIns="45000" anchor="ctr"/>
          <a:p>
            <a:pPr>
              <a:lnSpc>
                <a:spcPct val="100000"/>
              </a:lnSpc>
            </a:pPr>
            <a:r>
              <a:rPr b="0" lang="en-US" sz="3200" spc="-1" strike="noStrike">
                <a:solidFill>
                  <a:srgbClr val="000000"/>
                </a:solidFill>
                <a:latin typeface="Calibri"/>
              </a:rPr>
              <a:t>Click to edit Master title style</a:t>
            </a:r>
            <a:endParaRPr b="0" lang="en-US" sz="3200" spc="-1" strike="noStrike">
              <a:solidFill>
                <a:srgbClr val="000000"/>
              </a:solidFill>
              <a:latin typeface="Calibri"/>
            </a:endParaRPr>
          </a:p>
        </p:txBody>
      </p:sp>
      <p:sp>
        <p:nvSpPr>
          <p:cNvPr id="56" name="PlaceHolder 11"/>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57" name="PlaceHolder 12"/>
          <p:cNvSpPr>
            <a:spLocks noGrp="1"/>
          </p:cNvSpPr>
          <p:nvPr>
            <p:ph type="ftr"/>
          </p:nvPr>
        </p:nvSpPr>
        <p:spPr>
          <a:xfrm>
            <a:off x="2195640" y="6237360"/>
            <a:ext cx="4392000" cy="364680"/>
          </a:xfrm>
          <a:prstGeom prst="rect">
            <a:avLst/>
          </a:prstGeom>
        </p:spPr>
        <p:txBody>
          <a:bodyPr lIns="90000" rIns="90000" tIns="45000" bIns="45000" anchor="ctr"/>
          <a:p>
            <a:endParaRPr b="0" lang="en-US" sz="2400" spc="-1" strike="noStrike">
              <a:latin typeface="Times New Roman"/>
            </a:endParaRPr>
          </a:p>
        </p:txBody>
      </p:sp>
      <p:sp>
        <p:nvSpPr>
          <p:cNvPr id="58" name="PlaceHolder 13"/>
          <p:cNvSpPr>
            <a:spLocks noGrp="1"/>
          </p:cNvSpPr>
          <p:nvPr>
            <p:ph type="sldNum"/>
          </p:nvPr>
        </p:nvSpPr>
        <p:spPr>
          <a:xfrm>
            <a:off x="8532360" y="6237360"/>
            <a:ext cx="611280" cy="292680"/>
          </a:xfrm>
          <a:prstGeom prst="rect">
            <a:avLst/>
          </a:prstGeom>
        </p:spPr>
        <p:txBody>
          <a:bodyPr lIns="90000" rIns="90000" tIns="45000" bIns="45000" anchor="ctr"/>
          <a:p>
            <a:pPr>
              <a:lnSpc>
                <a:spcPct val="100000"/>
              </a:lnSpc>
            </a:pPr>
            <a:fld id="{301B0E0B-5196-41F1-84F5-48BFE30C1022}" type="slidenum">
              <a:rPr b="1" lang="en-US" sz="1600" spc="-1" strike="noStrike">
                <a:solidFill>
                  <a:srgbClr val="000000"/>
                </a:solidFill>
                <a:latin typeface="Calibri"/>
              </a:rPr>
              <a:t>1</a:t>
            </a:fld>
            <a:endParaRPr b="0" lang="en-US"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3276720" y="6596280"/>
            <a:ext cx="5866920" cy="257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100" spc="-1" strike="noStrike">
                <a:solidFill>
                  <a:srgbClr val="101141"/>
                </a:solidFill>
                <a:latin typeface="Arial"/>
              </a:rPr>
              <a:t>BITS </a:t>
            </a:r>
            <a:r>
              <a:rPr b="0" lang="en-US" sz="1100" spc="-1" strike="noStrike">
                <a:solidFill>
                  <a:srgbClr val="101141"/>
                </a:solidFill>
                <a:latin typeface="Arial"/>
              </a:rPr>
              <a:t>Pilani, Pilani Campus</a:t>
            </a:r>
            <a:endParaRPr b="0" lang="en-US" sz="1100" spc="-1" strike="noStrike">
              <a:latin typeface="Arial"/>
            </a:endParaRPr>
          </a:p>
        </p:txBody>
      </p:sp>
      <p:pic>
        <p:nvPicPr>
          <p:cNvPr id="96" name="Picture 7" descr=""/>
          <p:cNvPicPr/>
          <p:nvPr/>
        </p:nvPicPr>
        <p:blipFill>
          <a:blip r:embed="rId2"/>
          <a:srcRect l="1916" t="0" r="0" b="5315"/>
          <a:stretch/>
        </p:blipFill>
        <p:spPr>
          <a:xfrm>
            <a:off x="6629400" y="0"/>
            <a:ext cx="2192760" cy="692280"/>
          </a:xfrm>
          <a:prstGeom prst="rect">
            <a:avLst/>
          </a:prstGeom>
          <a:ln>
            <a:noFill/>
          </a:ln>
        </p:spPr>
      </p:pic>
      <p:grpSp>
        <p:nvGrpSpPr>
          <p:cNvPr id="97" name="Group 2"/>
          <p:cNvGrpSpPr/>
          <p:nvPr/>
        </p:nvGrpSpPr>
        <p:grpSpPr>
          <a:xfrm>
            <a:off x="2133720" y="6553080"/>
            <a:ext cx="7009920" cy="45360"/>
            <a:chOff x="2133720" y="6553080"/>
            <a:chExt cx="7009920" cy="45360"/>
          </a:xfrm>
        </p:grpSpPr>
        <p:sp>
          <p:nvSpPr>
            <p:cNvPr id="98" name="CustomShape 3"/>
            <p:cNvSpPr/>
            <p:nvPr/>
          </p:nvSpPr>
          <p:spPr>
            <a:xfrm>
              <a:off x="4495680" y="655308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 name="CustomShape 4"/>
            <p:cNvSpPr/>
            <p:nvPr/>
          </p:nvSpPr>
          <p:spPr>
            <a:xfrm>
              <a:off x="2133720" y="655308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 name="CustomShape 5"/>
            <p:cNvSpPr/>
            <p:nvPr/>
          </p:nvSpPr>
          <p:spPr>
            <a:xfrm>
              <a:off x="6815520" y="655308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01" name="Group 6"/>
          <p:cNvGrpSpPr/>
          <p:nvPr/>
        </p:nvGrpSpPr>
        <p:grpSpPr>
          <a:xfrm>
            <a:off x="0" y="1295280"/>
            <a:ext cx="7009920" cy="45360"/>
            <a:chOff x="0" y="1295280"/>
            <a:chExt cx="7009920" cy="45360"/>
          </a:xfrm>
        </p:grpSpPr>
        <p:sp>
          <p:nvSpPr>
            <p:cNvPr id="102" name="CustomShape 7"/>
            <p:cNvSpPr/>
            <p:nvPr/>
          </p:nvSpPr>
          <p:spPr>
            <a:xfrm>
              <a:off x="2362320" y="1295280"/>
              <a:ext cx="2328120" cy="45360"/>
            </a:xfrm>
            <a:prstGeom prst="rect">
              <a:avLst/>
            </a:prstGeom>
            <a:solidFill>
              <a:srgbClr val="76c2e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 name="CustomShape 8"/>
            <p:cNvSpPr/>
            <p:nvPr/>
          </p:nvSpPr>
          <p:spPr>
            <a:xfrm>
              <a:off x="0" y="1295280"/>
              <a:ext cx="2361960" cy="45360"/>
            </a:xfrm>
            <a:prstGeom prst="rect">
              <a:avLst/>
            </a:prstGeom>
            <a:solidFill>
              <a:srgbClr val="fcb01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 name="CustomShape 9"/>
            <p:cNvSpPr/>
            <p:nvPr/>
          </p:nvSpPr>
          <p:spPr>
            <a:xfrm>
              <a:off x="4681800" y="1295280"/>
              <a:ext cx="2328120" cy="45360"/>
            </a:xfrm>
            <a:prstGeom prst="rect">
              <a:avLst/>
            </a:prstGeom>
            <a:solidFill>
              <a:srgbClr val="ff00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05" name="PlaceHolder 10"/>
          <p:cNvSpPr>
            <a:spLocks noGrp="1"/>
          </p:cNvSpPr>
          <p:nvPr>
            <p:ph type="title"/>
          </p:nvPr>
        </p:nvSpPr>
        <p:spPr>
          <a:xfrm>
            <a:off x="457200" y="274680"/>
            <a:ext cx="8229240" cy="1142640"/>
          </a:xfrm>
          <a:prstGeom prst="rect">
            <a:avLst/>
          </a:prstGeom>
        </p:spPr>
        <p:txBody>
          <a:bodyPr lIns="90000" rIns="90000" tIns="45000" bIns="45000"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06" name="PlaceHolder 11"/>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07" name="PlaceHolder 12"/>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08" name="PlaceHolder 13"/>
          <p:cNvSpPr>
            <a:spLocks noGrp="1"/>
          </p:cNvSpPr>
          <p:nvPr>
            <p:ph type="dt"/>
          </p:nvPr>
        </p:nvSpPr>
        <p:spPr>
          <a:xfrm>
            <a:off x="457200" y="6356520"/>
            <a:ext cx="2133360" cy="364680"/>
          </a:xfrm>
          <a:prstGeom prst="rect">
            <a:avLst/>
          </a:prstGeom>
        </p:spPr>
        <p:txBody>
          <a:bodyPr lIns="90000" rIns="90000" tIns="45000" bIns="45000" anchor="ctr"/>
          <a:p>
            <a:endParaRPr b="0" lang="en-US" sz="2400" spc="-1" strike="noStrike">
              <a:latin typeface="Times New Roman"/>
            </a:endParaRPr>
          </a:p>
        </p:txBody>
      </p:sp>
      <p:sp>
        <p:nvSpPr>
          <p:cNvPr id="109" name="PlaceHolder 14"/>
          <p:cNvSpPr>
            <a:spLocks noGrp="1"/>
          </p:cNvSpPr>
          <p:nvPr>
            <p:ph type="ftr"/>
          </p:nvPr>
        </p:nvSpPr>
        <p:spPr>
          <a:xfrm>
            <a:off x="3124080" y="6356520"/>
            <a:ext cx="2895120" cy="364680"/>
          </a:xfrm>
          <a:prstGeom prst="rect">
            <a:avLst/>
          </a:prstGeom>
        </p:spPr>
        <p:txBody>
          <a:bodyPr lIns="90000" rIns="90000" tIns="45000" bIns="45000" anchor="ctr"/>
          <a:p>
            <a:endParaRPr b="0" lang="en-US" sz="2400" spc="-1" strike="noStrike">
              <a:latin typeface="Times New Roman"/>
            </a:endParaRPr>
          </a:p>
        </p:txBody>
      </p:sp>
      <p:sp>
        <p:nvSpPr>
          <p:cNvPr id="110" name="PlaceHolder 15"/>
          <p:cNvSpPr>
            <a:spLocks noGrp="1"/>
          </p:cNvSpPr>
          <p:nvPr>
            <p:ph type="sldNum"/>
          </p:nvPr>
        </p:nvSpPr>
        <p:spPr>
          <a:xfrm>
            <a:off x="6553080" y="6356520"/>
            <a:ext cx="2133360" cy="364680"/>
          </a:xfrm>
          <a:prstGeom prst="rect">
            <a:avLst/>
          </a:prstGeom>
        </p:spPr>
        <p:txBody>
          <a:bodyPr lIns="90000" rIns="90000" tIns="45000" bIns="45000" anchor="ctr"/>
          <a:p>
            <a:pPr>
              <a:lnSpc>
                <a:spcPct val="100000"/>
              </a:lnSpc>
            </a:pPr>
            <a:fld id="{38B17FB3-BA7E-4D9A-B6E8-81BC662F4D20}" type="slidenum">
              <a:rPr b="0" lang="en-US" sz="1800" spc="-1" strike="noStrike">
                <a:solidFill>
                  <a:srgbClr val="000000"/>
                </a:solidFill>
                <a:latin typeface="Calibri"/>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image" Target="../media/image24.wmf"/><Relationship Id="rId5"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wmf"/><Relationship Id="rId5"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wmf"/><Relationship Id="rId3" Type="http://schemas.openxmlformats.org/officeDocument/2006/relationships/image" Target="../media/image31.wmf"/><Relationship Id="rId4" Type="http://schemas.openxmlformats.org/officeDocument/2006/relationships/slideLayout" Target="../slideLayouts/slideLayout28.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 Id="rId4"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 Id="rId3" Type="http://schemas.openxmlformats.org/officeDocument/2006/relationships/image" Target="../media/image45.wmf"/><Relationship Id="rId4"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979640" y="3501000"/>
            <a:ext cx="6696360" cy="1832760"/>
          </a:xfrm>
          <a:prstGeom prst="rect">
            <a:avLst/>
          </a:prstGeom>
          <a:noFill/>
          <a:ln>
            <a:noFill/>
          </a:ln>
        </p:spPr>
        <p:txBody>
          <a:bodyPr anchor="ctr"/>
          <a:p>
            <a:pPr>
              <a:lnSpc>
                <a:spcPts val="4000"/>
              </a:lnSpc>
            </a:pPr>
            <a:r>
              <a:rPr b="1" lang="en-US" sz="3600" spc="-148" strike="noStrike">
                <a:solidFill>
                  <a:srgbClr val="ffffff"/>
                </a:solidFill>
                <a:latin typeface="Arial"/>
              </a:rPr>
              <a:t>Review Session</a:t>
            </a:r>
            <a:endParaRPr b="0" lang="en-US" sz="3600" spc="-1" strike="noStrike">
              <a:solidFill>
                <a:srgbClr val="000000"/>
              </a:solidFill>
              <a:latin typeface="Calibri"/>
            </a:endParaRPr>
          </a:p>
        </p:txBody>
      </p:sp>
      <p:sp>
        <p:nvSpPr>
          <p:cNvPr id="154" name="TextShape 2"/>
          <p:cNvSpPr txBox="1"/>
          <p:nvPr/>
        </p:nvSpPr>
        <p:spPr>
          <a:xfrm>
            <a:off x="2267640" y="5410080"/>
            <a:ext cx="6266160" cy="533160"/>
          </a:xfrm>
          <a:prstGeom prst="rect">
            <a:avLst/>
          </a:prstGeom>
          <a:noFill/>
          <a:ln>
            <a:noFill/>
          </a:ln>
        </p:spPr>
        <p:txBody>
          <a:bodyPr anchor="b"/>
          <a:p>
            <a:pPr algn="r">
              <a:lnSpc>
                <a:spcPts val="1800"/>
              </a:lnSpc>
            </a:pPr>
            <a:r>
              <a:rPr b="0" lang="en-US" sz="1800" spc="-1" strike="noStrike">
                <a:solidFill>
                  <a:srgbClr val="ffffff"/>
                </a:solidFill>
                <a:latin typeface="Arial"/>
              </a:rPr>
              <a:t>Vijayalakshmi  Anand</a:t>
            </a:r>
            <a:endParaRPr b="0" lang="en-US" sz="18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Correlation coefficient</a:t>
            </a:r>
            <a:endParaRPr b="0" lang="en-US" sz="3200" spc="-1" strike="noStrike">
              <a:solidFill>
                <a:srgbClr val="000000"/>
              </a:solidFill>
              <a:latin typeface="Calibri"/>
            </a:endParaRPr>
          </a:p>
        </p:txBody>
      </p:sp>
      <p:sp>
        <p:nvSpPr>
          <p:cNvPr id="176" name="TextShape 2"/>
          <p:cNvSpPr txBox="1"/>
          <p:nvPr/>
        </p:nvSpPr>
        <p:spPr>
          <a:xfrm>
            <a:off x="467640" y="170064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a:rPr>
              <a:t>Given below is the data for </a:t>
            </a:r>
            <a:r>
              <a:rPr b="0" i="1" lang="en-US" sz="2400" spc="-1" strike="noStrike">
                <a:solidFill>
                  <a:srgbClr val="000000"/>
                </a:solidFill>
                <a:latin typeface="Calibri"/>
              </a:rPr>
              <a:t>age </a:t>
            </a:r>
            <a:r>
              <a:rPr b="0" lang="en-US" sz="2400" spc="-1" strike="noStrike">
                <a:solidFill>
                  <a:srgbClr val="000000"/>
                </a:solidFill>
                <a:latin typeface="Calibri"/>
              </a:rPr>
              <a:t>and </a:t>
            </a:r>
            <a:r>
              <a:rPr b="0" i="1" lang="en-US" sz="2400" spc="-1" strike="noStrike">
                <a:solidFill>
                  <a:srgbClr val="000000"/>
                </a:solidFill>
                <a:latin typeface="Calibri"/>
              </a:rPr>
              <a:t>body fat: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pic>
        <p:nvPicPr>
          <p:cNvPr id="177" name="Picture 6" descr=""/>
          <p:cNvPicPr/>
          <p:nvPr/>
        </p:nvPicPr>
        <p:blipFill>
          <a:blip r:embed="rId1"/>
          <a:stretch/>
        </p:blipFill>
        <p:spPr>
          <a:xfrm>
            <a:off x="1783800" y="2565000"/>
            <a:ext cx="4730040" cy="1266120"/>
          </a:xfrm>
          <a:prstGeom prst="rect">
            <a:avLst/>
          </a:prstGeom>
          <a:ln w="9360">
            <a:noFill/>
          </a:ln>
        </p:spPr>
      </p:pic>
      <p:sp>
        <p:nvSpPr>
          <p:cNvPr id="178" name="CustomShape 3"/>
          <p:cNvSpPr/>
          <p:nvPr/>
        </p:nvSpPr>
        <p:spPr>
          <a:xfrm>
            <a:off x="728280" y="4181400"/>
            <a:ext cx="7500960" cy="730440"/>
          </a:xfrm>
          <a:prstGeom prst="rect">
            <a:avLst/>
          </a:prstGeom>
          <a:noFill/>
          <a:ln>
            <a:noFill/>
          </a:ln>
        </p:spPr>
        <p:style>
          <a:lnRef idx="0"/>
          <a:fillRef idx="0"/>
          <a:effectRef idx="0"/>
          <a:fontRef idx="minor"/>
        </p:style>
        <p:txBody>
          <a:bodyPr lIns="90000" rIns="90000" tIns="45000" bIns="45000"/>
          <a:p>
            <a:pPr>
              <a:lnSpc>
                <a:spcPct val="100000"/>
              </a:lnSpc>
            </a:pPr>
            <a:r>
              <a:rPr b="0" lang="en-US" sz="2100" spc="-1" strike="noStrike">
                <a:solidFill>
                  <a:srgbClr val="000000"/>
                </a:solidFill>
                <a:latin typeface="Calibri"/>
                <a:ea typeface="Calibri"/>
              </a:rPr>
              <a:t>Calculate the </a:t>
            </a:r>
            <a:r>
              <a:rPr b="0" i="1" lang="en-US" sz="2100" spc="-1" strike="noStrike">
                <a:solidFill>
                  <a:srgbClr val="000000"/>
                </a:solidFill>
                <a:latin typeface="Calibri"/>
                <a:ea typeface="Calibri"/>
              </a:rPr>
              <a:t>correlation coefficient </a:t>
            </a:r>
            <a:r>
              <a:rPr b="0" lang="en-US" sz="2100" spc="-1" strike="noStrike">
                <a:solidFill>
                  <a:srgbClr val="000000"/>
                </a:solidFill>
                <a:latin typeface="Calibri"/>
                <a:ea typeface="Calibri"/>
              </a:rPr>
              <a:t>. Are these two attributes positively or negatively correlated?</a:t>
            </a:r>
            <a:endParaRPr b="0" lang="en-US" sz="21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80"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Mean Age = 1 18 × 836 = 46.4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Mean %Fat = 1 18 × 518.1 = 28.8</a:t>
            </a:r>
            <a:r>
              <a:rPr b="0" lang="en-US" sz="3200" spc="-1" strike="noStrike">
                <a:solidFill>
                  <a:srgbClr val="000000"/>
                </a:solidFill>
                <a:latin typeface="Calibri"/>
              </a:rPr>
              <a:t>	</a:t>
            </a:r>
            <a:r>
              <a:rPr b="1"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σ</a:t>
            </a:r>
            <a:r>
              <a:rPr b="0" lang="en-US" sz="3200" spc="-1" strike="noStrike" baseline="-25000">
                <a:solidFill>
                  <a:srgbClr val="000000"/>
                </a:solidFill>
                <a:latin typeface="Calibri"/>
              </a:rPr>
              <a:t>age</a:t>
            </a:r>
            <a:r>
              <a:rPr b="0" lang="en-US" sz="3200" spc="-1" strike="noStrike">
                <a:solidFill>
                  <a:srgbClr val="000000"/>
                </a:solidFill>
                <a:latin typeface="Calibri"/>
              </a:rPr>
              <a:t> =12.8   σ</a:t>
            </a:r>
            <a:r>
              <a:rPr b="0" lang="en-US" sz="3200" spc="-1" strike="noStrike" baseline="-25000">
                <a:solidFill>
                  <a:srgbClr val="000000"/>
                </a:solidFill>
                <a:latin typeface="Calibri"/>
              </a:rPr>
              <a:t>fat =</a:t>
            </a:r>
            <a:r>
              <a:rPr b="0" lang="en-US" sz="3200" spc="-1" strike="noStrike">
                <a:solidFill>
                  <a:srgbClr val="000000"/>
                </a:solidFill>
                <a:latin typeface="Calibri"/>
              </a:rPr>
              <a:t>9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rAge,%Fat = 0.82. We can conclude that both quantities are positively correlated, since rAge,%Fat &gt; 0</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Covariance</a:t>
            </a:r>
            <a:endParaRPr b="0" lang="en-US" sz="3200" spc="-1" strike="noStrike">
              <a:solidFill>
                <a:srgbClr val="000000"/>
              </a:solidFill>
              <a:latin typeface="Calibri"/>
            </a:endParaRPr>
          </a:p>
        </p:txBody>
      </p:sp>
      <p:graphicFrame>
        <p:nvGraphicFramePr>
          <p:cNvPr id="182" name="Table 2"/>
          <p:cNvGraphicFramePr/>
          <p:nvPr/>
        </p:nvGraphicFramePr>
        <p:xfrm>
          <a:off x="971640" y="2061000"/>
          <a:ext cx="5868360" cy="360000"/>
        </p:xfrm>
        <a:graphic>
          <a:graphicData uri="http://schemas.openxmlformats.org/drawingml/2006/table">
            <a:tbl>
              <a:tblPr/>
              <a:tblGrid>
                <a:gridCol w="1955520"/>
                <a:gridCol w="1956240"/>
                <a:gridCol w="1956240"/>
              </a:tblGrid>
              <a:tr h="0">
                <a:tc>
                  <a:txBody>
                    <a:bodyPr lIns="68400" rIns="68400" tIns="0" bIns="0"/>
                    <a:p>
                      <a:pPr>
                        <a:lnSpc>
                          <a:spcPct val="100000"/>
                        </a:lnSpc>
                      </a:pPr>
                      <a:r>
                        <a:rPr b="1" lang="en-US" sz="1100" spc="-1" strike="noStrike">
                          <a:solidFill>
                            <a:srgbClr val="ffffff"/>
                          </a:solidFill>
                          <a:latin typeface="Calibri"/>
                        </a:rPr>
                        <a:t>Day</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nSpc>
                          <a:spcPct val="100000"/>
                        </a:lnSpc>
                      </a:pPr>
                      <a:r>
                        <a:rPr b="1" lang="en-US" sz="1100" spc="-1" strike="noStrike">
                          <a:solidFill>
                            <a:srgbClr val="ffffff"/>
                          </a:solidFill>
                          <a:latin typeface="Calibri"/>
                        </a:rPr>
                        <a:t>Mobiles</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nSpc>
                          <a:spcPct val="100000"/>
                        </a:lnSpc>
                      </a:pPr>
                      <a:r>
                        <a:rPr b="1" lang="en-US" sz="1100" spc="-1" strike="noStrike">
                          <a:solidFill>
                            <a:srgbClr val="ffffff"/>
                          </a:solidFill>
                          <a:latin typeface="Calibri"/>
                        </a:rPr>
                        <a:t>Laptops</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0">
                <a:tc>
                  <a:txBody>
                    <a:bodyPr lIns="68400" rIns="68400" tIns="0" bIns="0"/>
                    <a:p>
                      <a:pPr>
                        <a:lnSpc>
                          <a:spcPct val="100000"/>
                        </a:lnSpc>
                      </a:pPr>
                      <a:r>
                        <a:rPr b="1" lang="en-US" sz="1100" spc="-1" strike="noStrike">
                          <a:solidFill>
                            <a:srgbClr val="ffffff"/>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nSpc>
                          <a:spcPct val="100000"/>
                        </a:lnSpc>
                      </a:pPr>
                      <a:r>
                        <a:rPr b="0" lang="en-US" sz="1100" spc="-1" strike="noStrike">
                          <a:solidFill>
                            <a:srgbClr val="000000"/>
                          </a:solidFill>
                          <a:latin typeface="Calibri"/>
                        </a:rPr>
                        <a:t>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nSpc>
                          <a:spcPct val="100000"/>
                        </a:lnSpc>
                      </a:pPr>
                      <a:r>
                        <a:rPr b="0" lang="en-US" sz="1100" spc="-1" strike="noStrike">
                          <a:solidFill>
                            <a:srgbClr val="000000"/>
                          </a:solidFill>
                          <a:latin typeface="Calibri"/>
                        </a:rPr>
                        <a:t>20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0">
                <a:tc>
                  <a:txBody>
                    <a:bodyPr lIns="68400" rIns="68400" tIns="0" bIns="0"/>
                    <a:p>
                      <a:pPr>
                        <a:lnSpc>
                          <a:spcPct val="100000"/>
                        </a:lnSpc>
                      </a:pPr>
                      <a:r>
                        <a:rPr b="1" lang="en-US" sz="1100" spc="-1" strike="noStrike">
                          <a:solidFill>
                            <a:srgbClr val="ffffff"/>
                          </a:solidFill>
                          <a:latin typeface="Calibri"/>
                        </a:rPr>
                        <a:t>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nSpc>
                          <a:spcPct val="100000"/>
                        </a:lnSpc>
                      </a:pPr>
                      <a:r>
                        <a:rPr b="0" lang="en-US" sz="1100" spc="-1" strike="noStrike">
                          <a:solidFill>
                            <a:srgbClr val="000000"/>
                          </a:solidFill>
                          <a:latin typeface="Calibri"/>
                        </a:rPr>
                        <a:t>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nSpc>
                          <a:spcPct val="100000"/>
                        </a:lnSpc>
                      </a:pPr>
                      <a:r>
                        <a:rPr b="0" lang="en-US" sz="1100" spc="-1" strike="noStrike">
                          <a:solidFill>
                            <a:srgbClr val="000000"/>
                          </a:solidFill>
                          <a:latin typeface="Calibri"/>
                        </a:rPr>
                        <a:t>10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0">
                <a:tc>
                  <a:txBody>
                    <a:bodyPr lIns="68400" rIns="68400" tIns="0" bIns="0"/>
                    <a:p>
                      <a:pPr>
                        <a:lnSpc>
                          <a:spcPct val="100000"/>
                        </a:lnSpc>
                      </a:pPr>
                      <a:r>
                        <a:rPr b="1" lang="en-US" sz="1100" spc="-1" strike="noStrike">
                          <a:solidFill>
                            <a:srgbClr val="ffffff"/>
                          </a:solidFill>
                          <a:latin typeface="Calibri"/>
                        </a:rPr>
                        <a:t>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nSpc>
                          <a:spcPct val="100000"/>
                        </a:lnSpc>
                      </a:pPr>
                      <a:r>
                        <a:rPr b="0" lang="en-US" sz="1100" spc="-1" strike="noStrike">
                          <a:solidFill>
                            <a:srgbClr val="000000"/>
                          </a:solidFill>
                          <a:latin typeface="Calibri"/>
                        </a:rPr>
                        <a:t>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nSpc>
                          <a:spcPct val="100000"/>
                        </a:lnSpc>
                      </a:pPr>
                      <a:r>
                        <a:rPr b="0" lang="en-US" sz="1100" spc="-1" strike="noStrike">
                          <a:solidFill>
                            <a:srgbClr val="000000"/>
                          </a:solidFill>
                          <a:latin typeface="Calibri"/>
                        </a:rPr>
                        <a:t>14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0">
                <a:tc>
                  <a:txBody>
                    <a:bodyPr lIns="68400" rIns="68400" tIns="0" bIns="0"/>
                    <a:p>
                      <a:pPr>
                        <a:lnSpc>
                          <a:spcPct val="100000"/>
                        </a:lnSpc>
                      </a:pPr>
                      <a:r>
                        <a:rPr b="1" lang="en-US" sz="1100" spc="-1" strike="noStrike">
                          <a:solidFill>
                            <a:srgbClr val="ffffff"/>
                          </a:solidFill>
                          <a:latin typeface="Calibri"/>
                        </a:rPr>
                        <a:t>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nSpc>
                          <a:spcPct val="100000"/>
                        </a:lnSpc>
                      </a:pPr>
                      <a:r>
                        <a:rPr b="0" lang="en-US" sz="1100" spc="-1" strike="noStrike">
                          <a:solidFill>
                            <a:srgbClr val="000000"/>
                          </a:solidFill>
                          <a:latin typeface="Calibri"/>
                        </a:rPr>
                        <a:t>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nSpc>
                          <a:spcPct val="100000"/>
                        </a:lnSpc>
                      </a:pPr>
                      <a:r>
                        <a:rPr b="0" lang="en-US" sz="1100" spc="-1" strike="noStrike">
                          <a:solidFill>
                            <a:srgbClr val="000000"/>
                          </a:solidFill>
                          <a:latin typeface="Calibri"/>
                        </a:rPr>
                        <a:t>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0">
                <a:tc>
                  <a:txBody>
                    <a:bodyPr lIns="68400" rIns="68400" tIns="0" bIns="0"/>
                    <a:p>
                      <a:pPr>
                        <a:lnSpc>
                          <a:spcPct val="100000"/>
                        </a:lnSpc>
                      </a:pPr>
                      <a:r>
                        <a:rPr b="1" lang="en-US" sz="1100" spc="-1" strike="noStrike">
                          <a:solidFill>
                            <a:srgbClr val="ffffff"/>
                          </a:solidFill>
                          <a:latin typeface="Calibri"/>
                        </a:rPr>
                        <a:t>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nSpc>
                          <a:spcPct val="100000"/>
                        </a:lnSpc>
                      </a:pPr>
                      <a:r>
                        <a:rPr b="0" lang="en-US" sz="1100" spc="-1" strike="noStrike">
                          <a:solidFill>
                            <a:srgbClr val="000000"/>
                          </a:solidFill>
                          <a:latin typeface="Calibri"/>
                        </a:rPr>
                        <a:t>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nSpc>
                          <a:spcPct val="100000"/>
                        </a:lnSpc>
                      </a:pPr>
                      <a:r>
                        <a:rPr b="0" lang="en-US" sz="1100" spc="-1" strike="noStrike">
                          <a:solidFill>
                            <a:srgbClr val="000000"/>
                          </a:solidFill>
                          <a:latin typeface="Calibri"/>
                        </a:rPr>
                        <a:t>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pic>
        <p:nvPicPr>
          <p:cNvPr id="183" name="Picture 9" descr=""/>
          <p:cNvPicPr/>
          <p:nvPr/>
        </p:nvPicPr>
        <p:blipFill>
          <a:blip r:embed="rId1"/>
          <a:stretch/>
        </p:blipFill>
        <p:spPr>
          <a:xfrm>
            <a:off x="3780000" y="4010400"/>
            <a:ext cx="3028680" cy="904680"/>
          </a:xfrm>
          <a:prstGeom prst="rect">
            <a:avLst/>
          </a:prstGeom>
          <a:ln>
            <a:noFill/>
          </a:ln>
        </p:spPr>
      </p:pic>
      <p:sp>
        <p:nvSpPr>
          <p:cNvPr id="184" name="CustomShape 3"/>
          <p:cNvSpPr/>
          <p:nvPr/>
        </p:nvSpPr>
        <p:spPr>
          <a:xfrm>
            <a:off x="467640" y="1380960"/>
            <a:ext cx="662436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11111"/>
                </a:solidFill>
                <a:latin typeface="Times New Roman"/>
                <a:ea typeface="Constantia"/>
              </a:rPr>
              <a:t>Daily returns for two stocks using the closing prices are given below and find out the stocks move in same direction or opposite direction </a:t>
            </a:r>
            <a:endParaRPr b="0" lang="en-US" sz="1800" spc="-1" strike="noStrike">
              <a:latin typeface="Arial"/>
            </a:endParaRPr>
          </a:p>
        </p:txBody>
      </p:sp>
      <p:sp>
        <p:nvSpPr>
          <p:cNvPr id="185" name="CustomShape 4"/>
          <p:cNvSpPr/>
          <p:nvPr/>
        </p:nvSpPr>
        <p:spPr>
          <a:xfrm>
            <a:off x="1170000" y="3358440"/>
            <a:ext cx="567000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Times New Roman"/>
                <a:ea typeface="Constantia"/>
              </a:rPr>
              <a:t>E(Mobiles)  =6+5+4+3+2/5 =20/5 =4</a:t>
            </a:r>
            <a:endParaRPr b="0" lang="en-US" sz="1800" spc="-1" strike="noStrike">
              <a:latin typeface="Arial"/>
            </a:endParaRPr>
          </a:p>
          <a:p>
            <a:pPr>
              <a:lnSpc>
                <a:spcPct val="100000"/>
              </a:lnSpc>
            </a:pPr>
            <a:r>
              <a:rPr b="1" lang="en-US" sz="1800" spc="-1" strike="noStrike">
                <a:solidFill>
                  <a:srgbClr val="000000"/>
                </a:solidFill>
                <a:latin typeface="Times New Roman"/>
                <a:ea typeface="Constantia"/>
              </a:rPr>
              <a:t>E(laptops)=20+10+14+5+5/5=54/5=10.80</a:t>
            </a:r>
            <a:endParaRPr b="0" lang="en-US" sz="1800" spc="-1" strike="noStrike">
              <a:latin typeface="Arial"/>
            </a:endParaRPr>
          </a:p>
          <a:p>
            <a:pPr>
              <a:lnSpc>
                <a:spcPct val="100000"/>
              </a:lnSpc>
            </a:pPr>
            <a:r>
              <a:rPr b="1" lang="en-US" sz="1800" spc="-1" strike="noStrike">
                <a:solidFill>
                  <a:srgbClr val="000000"/>
                </a:solidFill>
                <a:latin typeface="Times New Roman"/>
                <a:ea typeface="Constantia"/>
              </a:rPr>
              <a:t>Cov(mobiles,Laptops) =</a:t>
            </a:r>
            <a:endParaRPr b="0" lang="en-US" sz="1800" spc="-1" strike="noStrike">
              <a:latin typeface="Arial"/>
            </a:endParaRPr>
          </a:p>
        </p:txBody>
      </p:sp>
      <p:sp>
        <p:nvSpPr>
          <p:cNvPr id="186" name="CustomShape 5"/>
          <p:cNvSpPr/>
          <p:nvPr/>
        </p:nvSpPr>
        <p:spPr>
          <a:xfrm>
            <a:off x="1170000" y="5013000"/>
            <a:ext cx="6282000" cy="1126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Times New Roman"/>
                <a:ea typeface="Constantia"/>
              </a:rPr>
              <a:t>Therefore, given the positive covariance we can say that stock prices for both companies rise together.</a:t>
            </a:r>
            <a:endParaRPr b="0" lang="en-US" sz="1800" spc="-1" strike="noStrike">
              <a:latin typeface="Arial"/>
            </a:endParaRPr>
          </a:p>
          <a:p>
            <a:pP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88"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A doctor collected following sample temperature data for the patients on six days of a week. Find the covariance coefficient for the given two attributes</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Temp.    98 87 90 85 95 75</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No. of</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Patients 15 12 10 10 16 7</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558ed5"/>
                </a:solidFill>
                <a:latin typeface="Calibri"/>
              </a:rPr>
              <a:t>Answer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E(A) = ( 98 + 87 + 90 + 85 + 95 + 75) / 6 = 530 / 6 = 88.33</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E(B) = ( 15 + 12 + 10 + 10 + 16 + 7 ) / 6 = 70 / 6 = 11.67</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 A.B) = ( 98 *15 + 87*12 + 90 *10 + 85 *10 + 95 *16 + 75 *7) / 6 = 6309 / 6 = 1051.5</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Cov (A, B) = 1051.5 – 88.33 * 11.67 = 20.68</a:t>
            </a:r>
            <a:endParaRPr b="0" lang="en-US" sz="3200" spc="-1" strike="noStrike">
              <a:solidFill>
                <a:srgbClr val="000000"/>
              </a:solidFill>
              <a:latin typeface="Calibri"/>
            </a:endParaRPr>
          </a:p>
        </p:txBody>
      </p:sp>
      <p:pic>
        <p:nvPicPr>
          <p:cNvPr id="189" name="Picture 3" descr=""/>
          <p:cNvPicPr/>
          <p:nvPr/>
        </p:nvPicPr>
        <p:blipFill>
          <a:blip r:embed="rId1"/>
          <a:stretch/>
        </p:blipFill>
        <p:spPr>
          <a:xfrm>
            <a:off x="1475640" y="3629880"/>
            <a:ext cx="4295520" cy="4662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e46c0a"/>
                </a:solidFill>
                <a:latin typeface="Calibri"/>
              </a:rPr>
              <a:t>Data transformation</a:t>
            </a:r>
            <a:br/>
            <a:endParaRPr b="0" lang="en-US" sz="3200" spc="-1" strike="noStrike">
              <a:solidFill>
                <a:srgbClr val="000000"/>
              </a:solidFill>
              <a:latin typeface="Calibri"/>
            </a:endParaRPr>
          </a:p>
        </p:txBody>
      </p:sp>
      <p:sp>
        <p:nvSpPr>
          <p:cNvPr id="191" name="TextShape 2"/>
          <p:cNvSpPr txBox="1"/>
          <p:nvPr/>
        </p:nvSpPr>
        <p:spPr>
          <a:xfrm>
            <a:off x="457200" y="1600200"/>
            <a:ext cx="8229240" cy="4525560"/>
          </a:xfrm>
          <a:prstGeom prst="rect">
            <a:avLst/>
          </a:prstGeom>
          <a:noFill/>
          <a:ln>
            <a:noFill/>
          </a:ln>
        </p:spPr>
        <p:txBody>
          <a:bodyPr>
            <a:normAutofit/>
          </a:bodyPr>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Smoothing-remove noise from the data </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Wingdings" charset="2"/>
              <a:buChar char=""/>
            </a:pPr>
            <a:r>
              <a:rPr b="0" lang="en-US" sz="2400" spc="-1" strike="noStrike">
                <a:solidFill>
                  <a:srgbClr val="000000"/>
                </a:solidFill>
                <a:latin typeface="Calibri"/>
              </a:rPr>
              <a:t>Binning , regression and clustering</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Attribute construction / selection (or feature construction)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Aggregation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Concept hierarchy generation for nominal data</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Normalization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Discretization</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Binning-Steps</a:t>
            </a:r>
            <a:endParaRPr b="0" lang="en-US" sz="3200" spc="-1" strike="noStrike">
              <a:solidFill>
                <a:srgbClr val="000000"/>
              </a:solidFill>
              <a:latin typeface="Calibri"/>
            </a:endParaRPr>
          </a:p>
        </p:txBody>
      </p:sp>
      <p:sp>
        <p:nvSpPr>
          <p:cNvPr id="193" name="TextShape 2"/>
          <p:cNvSpPr txBox="1"/>
          <p:nvPr/>
        </p:nvSpPr>
        <p:spPr>
          <a:xfrm>
            <a:off x="457200" y="1600200"/>
            <a:ext cx="8229240" cy="4525560"/>
          </a:xfrm>
          <a:prstGeom prst="rect">
            <a:avLst/>
          </a:prstGeom>
          <a:noFill/>
          <a:ln>
            <a:noFill/>
          </a:ln>
        </p:spPr>
        <p:txBody>
          <a:bodyPr>
            <a:normAutofit/>
          </a:bodyPr>
          <a:p>
            <a:pPr>
              <a:lnSpc>
                <a:spcPct val="100000"/>
              </a:lnSpc>
              <a:spcBef>
                <a:spcPts val="799"/>
              </a:spcBef>
            </a:pPr>
            <a:r>
              <a:rPr b="1" lang="en-US" sz="4000" spc="-1" strike="noStrike" u="sng">
                <a:solidFill>
                  <a:srgbClr val="000000"/>
                </a:solidFill>
                <a:uFillTx/>
                <a:latin typeface="Calibri"/>
              </a:rPr>
              <a:t>Two methods</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Wingdings" charset="2"/>
              <a:buChar char=""/>
            </a:pPr>
            <a:r>
              <a:rPr b="1" lang="en-US" sz="4000" spc="-1" strike="noStrike">
                <a:solidFill>
                  <a:srgbClr val="000000"/>
                </a:solidFill>
                <a:latin typeface="Calibri"/>
              </a:rPr>
              <a:t>Equal Frequency Binning : </a:t>
            </a:r>
            <a:r>
              <a:rPr b="0" lang="en-US" sz="4000" spc="-1" strike="noStrike">
                <a:solidFill>
                  <a:srgbClr val="000000"/>
                </a:solidFill>
                <a:latin typeface="Calibri"/>
              </a:rPr>
              <a:t>bins have equal frequency.</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Wingdings" charset="2"/>
              <a:buChar char=""/>
            </a:pPr>
            <a:r>
              <a:rPr b="1" lang="en-US" sz="4000" spc="-1" strike="noStrike">
                <a:solidFill>
                  <a:srgbClr val="000000"/>
                </a:solidFill>
                <a:latin typeface="Calibri"/>
              </a:rPr>
              <a:t>Equal Width Binning : </a:t>
            </a:r>
            <a:r>
              <a:rPr b="0" lang="en-US" sz="4000" spc="-1" strike="noStrike">
                <a:solidFill>
                  <a:srgbClr val="000000"/>
                </a:solidFill>
                <a:latin typeface="Calibri"/>
              </a:rPr>
              <a:t>bins have equal width with a range of each bin are defined as [min + w], [min + 2w] …. [min + nw] where </a:t>
            </a:r>
            <a:r>
              <a:rPr b="1" lang="en-US" sz="4000" spc="-1" strike="noStrike">
                <a:solidFill>
                  <a:srgbClr val="000000"/>
                </a:solidFill>
                <a:latin typeface="Calibri"/>
              </a:rPr>
              <a:t>w = (max – min) / (no of bins).</a:t>
            </a:r>
            <a:endParaRPr b="0" lang="en-US" sz="4000" spc="-1" strike="noStrike">
              <a:solidFill>
                <a:srgbClr val="000000"/>
              </a:solidFill>
              <a:latin typeface="Calibri"/>
            </a:endParaRPr>
          </a:p>
          <a:p>
            <a:pPr>
              <a:lnSpc>
                <a:spcPct val="100000"/>
              </a:lnSpc>
              <a:spcBef>
                <a:spcPts val="799"/>
              </a:spcBef>
            </a:pPr>
            <a:endParaRPr b="0" lang="en-US" sz="4000" spc="-1" strike="noStrike">
              <a:solidFill>
                <a:srgbClr val="000000"/>
              </a:solidFill>
              <a:latin typeface="Calibri"/>
            </a:endParaRPr>
          </a:p>
          <a:p>
            <a:pPr>
              <a:lnSpc>
                <a:spcPct val="100000"/>
              </a:lnSpc>
              <a:spcBef>
                <a:spcPts val="799"/>
              </a:spcBef>
            </a:pPr>
            <a:r>
              <a:rPr b="1" lang="en-US" sz="4000" spc="-1" strike="noStrike" u="sng">
                <a:solidFill>
                  <a:srgbClr val="000000"/>
                </a:solidFill>
                <a:uFillTx/>
                <a:latin typeface="Calibri"/>
              </a:rPr>
              <a:t>General Steps</a:t>
            </a:r>
            <a:endParaRPr b="0" lang="en-US" sz="4000" spc="-1" strike="noStrike">
              <a:solidFill>
                <a:srgbClr val="000000"/>
              </a:solidFill>
              <a:latin typeface="Calibri"/>
            </a:endParaRPr>
          </a:p>
          <a:p>
            <a:pPr>
              <a:lnSpc>
                <a:spcPct val="100000"/>
              </a:lnSpc>
              <a:spcBef>
                <a:spcPts val="799"/>
              </a:spcBef>
            </a:pPr>
            <a:endParaRPr b="0" lang="en-US" sz="4000" spc="-1" strike="noStrike">
              <a:solidFill>
                <a:srgbClr val="000000"/>
              </a:solidFill>
              <a:latin typeface="Calibri"/>
            </a:endParaRPr>
          </a:p>
          <a:p>
            <a:pPr marL="514440" indent="-514080">
              <a:lnSpc>
                <a:spcPct val="100000"/>
              </a:lnSpc>
              <a:spcBef>
                <a:spcPts val="799"/>
              </a:spcBef>
              <a:buClr>
                <a:srgbClr val="000000"/>
              </a:buClr>
              <a:buFont typeface="Calibri"/>
              <a:buAutoNum type="arabicPeriod"/>
            </a:pPr>
            <a:r>
              <a:rPr b="0" lang="en-US" sz="4000" spc="-1" strike="noStrike">
                <a:solidFill>
                  <a:srgbClr val="000000"/>
                </a:solidFill>
                <a:latin typeface="Calibri"/>
              </a:rPr>
              <a:t>Sort the array of given data set.</a:t>
            </a:r>
            <a:endParaRPr b="0" lang="en-US" sz="4000" spc="-1" strike="noStrike">
              <a:solidFill>
                <a:srgbClr val="000000"/>
              </a:solidFill>
              <a:latin typeface="Calibri"/>
            </a:endParaRPr>
          </a:p>
          <a:p>
            <a:pPr marL="514440" indent="-514080">
              <a:lnSpc>
                <a:spcPct val="100000"/>
              </a:lnSpc>
              <a:spcBef>
                <a:spcPts val="799"/>
              </a:spcBef>
              <a:buClr>
                <a:srgbClr val="000000"/>
              </a:buClr>
              <a:buFont typeface="Calibri"/>
              <a:buAutoNum type="arabicPeriod"/>
            </a:pPr>
            <a:r>
              <a:rPr b="0" lang="en-US" sz="4000" spc="-1" strike="noStrike">
                <a:solidFill>
                  <a:srgbClr val="000000"/>
                </a:solidFill>
                <a:latin typeface="Calibri"/>
              </a:rPr>
              <a:t>Divides the range into N intervals, Use anyone method(equal frequency or equal width)</a:t>
            </a:r>
            <a:endParaRPr b="0" lang="en-US" sz="4000" spc="-1" strike="noStrike">
              <a:solidFill>
                <a:srgbClr val="000000"/>
              </a:solidFill>
              <a:latin typeface="Calibri"/>
            </a:endParaRPr>
          </a:p>
          <a:p>
            <a:pPr marL="514440" indent="-514080">
              <a:lnSpc>
                <a:spcPct val="100000"/>
              </a:lnSpc>
              <a:spcBef>
                <a:spcPts val="799"/>
              </a:spcBef>
              <a:buClr>
                <a:srgbClr val="000000"/>
              </a:buClr>
              <a:buFont typeface="Calibri"/>
              <a:buAutoNum type="arabicPeriod"/>
            </a:pPr>
            <a:r>
              <a:rPr b="0" lang="en-US" sz="4000" spc="-1" strike="noStrike">
                <a:solidFill>
                  <a:srgbClr val="000000"/>
                </a:solidFill>
                <a:latin typeface="Calibri"/>
              </a:rPr>
              <a:t>Store mean/ median/ boundaries in each row.</a:t>
            </a:r>
            <a:endParaRPr b="0" lang="en-US" sz="4000" spc="-1" strike="noStrike">
              <a:solidFill>
                <a:srgbClr val="000000"/>
              </a:solidFill>
              <a:latin typeface="Calibri"/>
            </a:endParaRPr>
          </a:p>
          <a:p>
            <a:pPr>
              <a:lnSpc>
                <a:spcPct val="100000"/>
              </a:lnSpc>
              <a:spcBef>
                <a:spcPts val="799"/>
              </a:spcBef>
            </a:pPr>
            <a:endParaRPr b="0" lang="en-US" sz="40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Binning</a:t>
            </a:r>
            <a:endParaRPr b="0" lang="en-US" sz="3200" spc="-1" strike="noStrike">
              <a:solidFill>
                <a:srgbClr val="000000"/>
              </a:solidFill>
              <a:latin typeface="Calibri"/>
            </a:endParaRPr>
          </a:p>
        </p:txBody>
      </p:sp>
      <p:sp>
        <p:nvSpPr>
          <p:cNvPr id="195" name="TextShape 2"/>
          <p:cNvSpPr txBox="1"/>
          <p:nvPr/>
        </p:nvSpPr>
        <p:spPr>
          <a:xfrm>
            <a:off x="325080" y="1628640"/>
            <a:ext cx="8229240" cy="4525560"/>
          </a:xfrm>
          <a:prstGeom prst="rect">
            <a:avLst/>
          </a:prstGeom>
          <a:noFill/>
          <a:ln>
            <a:noFill/>
          </a:ln>
        </p:spPr>
        <p:txBody>
          <a:bodyPr>
            <a:normAutofit/>
          </a:bodyPr>
          <a:p>
            <a:pPr>
              <a:lnSpc>
                <a:spcPct val="100000"/>
              </a:lnSpc>
              <a:spcBef>
                <a:spcPts val="1599"/>
              </a:spcBef>
            </a:pPr>
            <a:r>
              <a:rPr b="1" lang="en-US" sz="8000" spc="-1" strike="noStrike">
                <a:solidFill>
                  <a:srgbClr val="000000"/>
                </a:solidFill>
                <a:latin typeface="Calibri"/>
              </a:rPr>
              <a:t>Smoothening the below data by using median binning technique   </a:t>
            </a:r>
            <a:endParaRPr b="0" lang="en-US" sz="8000" spc="-1" strike="noStrike">
              <a:solidFill>
                <a:srgbClr val="000000"/>
              </a:solidFill>
              <a:latin typeface="Calibri"/>
            </a:endParaRPr>
          </a:p>
          <a:p>
            <a:pPr>
              <a:lnSpc>
                <a:spcPct val="100000"/>
              </a:lnSpc>
              <a:spcBef>
                <a:spcPts val="1599"/>
              </a:spcBef>
            </a:pPr>
            <a:r>
              <a:rPr b="0" lang="en-US" sz="8000" spc="-1" strike="noStrike">
                <a:solidFill>
                  <a:srgbClr val="000000"/>
                </a:solidFill>
                <a:latin typeface="Calibri"/>
              </a:rPr>
              <a:t>2050,410, 451, 533,492, 533, 574, 615, 656, 697, 779,738, 820, 943, 984, 1025, 1066, 1107, 1148, 1189, 1271, 1353, 1312, 1394, 1435, 1763,1517</a:t>
            </a:r>
            <a:endParaRPr b="0" lang="en-US" sz="8000" spc="-1" strike="noStrike">
              <a:solidFill>
                <a:srgbClr val="000000"/>
              </a:solidFill>
              <a:latin typeface="Calibri"/>
            </a:endParaRPr>
          </a:p>
          <a:p>
            <a:pPr>
              <a:lnSpc>
                <a:spcPct val="100000"/>
              </a:lnSpc>
              <a:spcBef>
                <a:spcPts val="981"/>
              </a:spcBef>
            </a:pPr>
            <a:r>
              <a:rPr b="1" lang="en-US" sz="4900" spc="-1" strike="noStrike">
                <a:solidFill>
                  <a:srgbClr val="000000"/>
                </a:solidFill>
                <a:latin typeface="Calibri"/>
              </a:rPr>
              <a:t> </a:t>
            </a:r>
            <a:endParaRPr b="0" lang="en-US" sz="49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1). Sorting the data</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410, 451, 492, 533, 533, 574, 615, 656, 697, 738, 779, 820, 943, 984, 1025, 1066, 1107, 1148, 1189, 1271, 1312, 1353, 1394, 1435, 1517, 1763, 2050</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2). Partition into (equal-frequency) bins</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1 :  410, 451, 492</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2 :  533, 533, 574                                                 </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3 :  615, 656, 697</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4 :  738, 779, 820</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5 :  943, 984, 1025</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6 :  1066, 1107, 1148</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7 :  1189, 1271, 1312</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8 :  1353, 1394, 1435</a:t>
            </a:r>
            <a:endParaRPr b="0" lang="en-US" sz="6400" spc="-1" strike="noStrike">
              <a:solidFill>
                <a:srgbClr val="000000"/>
              </a:solidFill>
              <a:latin typeface="Calibri"/>
            </a:endParaRPr>
          </a:p>
          <a:p>
            <a:pPr>
              <a:lnSpc>
                <a:spcPct val="100000"/>
              </a:lnSpc>
              <a:spcBef>
                <a:spcPts val="1281"/>
              </a:spcBef>
            </a:pPr>
            <a:r>
              <a:rPr b="0" lang="en-US" sz="6400" spc="-1" strike="noStrike">
                <a:solidFill>
                  <a:srgbClr val="000000"/>
                </a:solidFill>
                <a:latin typeface="Calibri"/>
              </a:rPr>
              <a:t>Bin 9 :  1517, 1763, 2050</a:t>
            </a:r>
            <a:endParaRPr b="0" lang="en-US" sz="6400" spc="-1" strike="noStrike">
              <a:solidFill>
                <a:srgbClr val="000000"/>
              </a:solidFill>
              <a:latin typeface="Calibri"/>
            </a:endParaRPr>
          </a:p>
          <a:p>
            <a:pPr>
              <a:lnSpc>
                <a:spcPct val="100000"/>
              </a:lnSpc>
              <a:spcBef>
                <a:spcPts val="641"/>
              </a:spcBef>
            </a:pPr>
            <a:endParaRPr b="0" lang="en-US" sz="64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97"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3). Smoothing by bin medians</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1 :  451, 451, 451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2 :  533, 533, 533</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3 :  656, 656, 656</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4 :  779, 779, 779</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5 :  984, 984, 984</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6 :  1107, 1107, 1107</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7 :  1271, 1271, 1271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8 :  1394, 1394, 1394</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Bin 9 :  1763, 1763, 1763</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Equal width -Binning</a:t>
            </a:r>
            <a:endParaRPr b="0" lang="en-US" sz="3200" spc="-1" strike="noStrike">
              <a:solidFill>
                <a:srgbClr val="000000"/>
              </a:solidFill>
              <a:latin typeface="Calibri"/>
            </a:endParaRPr>
          </a:p>
        </p:txBody>
      </p:sp>
      <p:pic>
        <p:nvPicPr>
          <p:cNvPr id="199" name="Content Placeholder 3" descr=""/>
          <p:cNvPicPr/>
          <p:nvPr/>
        </p:nvPicPr>
        <p:blipFill>
          <a:blip r:embed="rId1"/>
          <a:stretch/>
        </p:blipFill>
        <p:spPr>
          <a:xfrm>
            <a:off x="929880" y="2641680"/>
            <a:ext cx="6707520" cy="3359160"/>
          </a:xfrm>
          <a:prstGeom prst="rect">
            <a:avLst/>
          </a:prstGeom>
          <a:ln>
            <a:noFill/>
          </a:ln>
        </p:spPr>
      </p:pic>
      <p:sp>
        <p:nvSpPr>
          <p:cNvPr id="200" name="CustomShape 2"/>
          <p:cNvSpPr/>
          <p:nvPr/>
        </p:nvSpPr>
        <p:spPr>
          <a:xfrm>
            <a:off x="539640" y="1741320"/>
            <a:ext cx="6912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Data set  </a:t>
            </a:r>
            <a:endParaRPr b="0" lang="en-US" sz="1800" spc="-1" strike="noStrike">
              <a:latin typeface="Arial"/>
            </a:endParaRPr>
          </a:p>
        </p:txBody>
      </p:sp>
      <p:pic>
        <p:nvPicPr>
          <p:cNvPr id="201" name="Picture 5" descr=""/>
          <p:cNvPicPr/>
          <p:nvPr/>
        </p:nvPicPr>
        <p:blipFill>
          <a:blip r:embed="rId2"/>
          <a:stretch/>
        </p:blipFill>
        <p:spPr>
          <a:xfrm>
            <a:off x="1763640" y="1508040"/>
            <a:ext cx="5040360" cy="7592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Normalization</a:t>
            </a:r>
            <a:endParaRPr b="0" lang="en-US" sz="3200" spc="-1" strike="noStrike">
              <a:solidFill>
                <a:srgbClr val="000000"/>
              </a:solidFill>
              <a:latin typeface="Calibri"/>
            </a:endParaRPr>
          </a:p>
        </p:txBody>
      </p:sp>
      <p:sp>
        <p:nvSpPr>
          <p:cNvPr id="203" name="TextShape 2"/>
          <p:cNvSpPr txBox="1"/>
          <p:nvPr/>
        </p:nvSpPr>
        <p:spPr>
          <a:xfrm>
            <a:off x="457200" y="1600200"/>
            <a:ext cx="8229240" cy="4525560"/>
          </a:xfrm>
          <a:prstGeom prst="rect">
            <a:avLst/>
          </a:prstGeom>
          <a:noFill/>
          <a:ln>
            <a:noFill/>
          </a:ln>
        </p:spPr>
        <p:txBody>
          <a:bodyPr/>
          <a:p>
            <a:pPr>
              <a:lnSpc>
                <a:spcPct val="100000"/>
              </a:lnSpc>
              <a:spcBef>
                <a:spcPts val="641"/>
              </a:spcBef>
            </a:pPr>
            <a:r>
              <a:rPr b="0" lang="en-US" sz="3200" spc="-1" strike="noStrike">
                <a:solidFill>
                  <a:srgbClr val="000000"/>
                </a:solidFill>
                <a:latin typeface="Calibri"/>
              </a:rPr>
              <a:t>1.Min-Max normalization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2.Decimal scaling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3.Zscore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204" name="Picture 3" descr=""/>
          <p:cNvPicPr/>
          <p:nvPr/>
        </p:nvPicPr>
        <p:blipFill>
          <a:blip r:embed="rId1"/>
          <a:stretch/>
        </p:blipFill>
        <p:spPr>
          <a:xfrm>
            <a:off x="2483640" y="2133000"/>
            <a:ext cx="5829120" cy="719640"/>
          </a:xfrm>
          <a:prstGeom prst="rect">
            <a:avLst/>
          </a:prstGeom>
          <a:ln>
            <a:noFill/>
          </a:ln>
        </p:spPr>
      </p:pic>
      <p:pic>
        <p:nvPicPr>
          <p:cNvPr id="205" name="Picture 4" descr=""/>
          <p:cNvPicPr/>
          <p:nvPr/>
        </p:nvPicPr>
        <p:blipFill>
          <a:blip r:embed="rId2"/>
          <a:stretch/>
        </p:blipFill>
        <p:spPr>
          <a:xfrm>
            <a:off x="2699640" y="4367880"/>
            <a:ext cx="1257120" cy="742680"/>
          </a:xfrm>
          <a:prstGeom prst="rect">
            <a:avLst/>
          </a:prstGeom>
          <a:ln>
            <a:noFill/>
          </a:ln>
        </p:spPr>
      </p:pic>
      <p:pic>
        <p:nvPicPr>
          <p:cNvPr id="206" name="Picture 5" descr=""/>
          <p:cNvPicPr/>
          <p:nvPr/>
        </p:nvPicPr>
        <p:blipFill>
          <a:blip r:embed="rId3"/>
          <a:stretch/>
        </p:blipFill>
        <p:spPr>
          <a:xfrm>
            <a:off x="2699640" y="3253680"/>
            <a:ext cx="1275840" cy="609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56" name="TextShape 2"/>
          <p:cNvSpPr txBox="1"/>
          <p:nvPr/>
        </p:nvSpPr>
        <p:spPr>
          <a:xfrm>
            <a:off x="457200" y="1600200"/>
            <a:ext cx="8229240" cy="452556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1" lang="en-US" sz="3200" spc="-1" strike="noStrike">
                <a:solidFill>
                  <a:srgbClr val="000000"/>
                </a:solidFill>
                <a:latin typeface="Calibri"/>
              </a:rPr>
              <a:t>Data Preprocessing</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Normalization</a:t>
            </a:r>
            <a:endParaRPr b="0" lang="en-US" sz="3200" spc="-1" strike="noStrike">
              <a:solidFill>
                <a:srgbClr val="000000"/>
              </a:solidFill>
              <a:latin typeface="Calibri"/>
            </a:endParaRPr>
          </a:p>
        </p:txBody>
      </p:sp>
      <p:sp>
        <p:nvSpPr>
          <p:cNvPr id="208"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a:rPr>
              <a:t>Consider the following data (in increasing order) for the attribute </a:t>
            </a:r>
            <a:r>
              <a:rPr b="0" i="1" lang="en-US" sz="2000" spc="-1" strike="noStrike">
                <a:solidFill>
                  <a:srgbClr val="000000"/>
                </a:solidFill>
                <a:latin typeface="Calibri"/>
              </a:rPr>
              <a:t>age</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13, 15, 16, 16, 19, 20, 20, 21, 22, 22, 25, 25, 25, 25, 30, 33, 33, 35, 35, 35, 35, 36, 40, 45, 46,52, 70.</a:t>
            </a:r>
            <a:endParaRPr b="0" lang="en-US" sz="2000" spc="-1" strike="noStrike">
              <a:solidFill>
                <a:srgbClr val="000000"/>
              </a:solidFill>
              <a:latin typeface="Calibri"/>
            </a:endParaRPr>
          </a:p>
          <a:p>
            <a:pPr>
              <a:lnSpc>
                <a:spcPct val="100000"/>
              </a:lnSpc>
              <a:spcBef>
                <a:spcPts val="641"/>
              </a:spcBef>
            </a:pPr>
            <a:r>
              <a:rPr b="0" lang="en-US" sz="2000" spc="-1" strike="noStrike">
                <a:solidFill>
                  <a:srgbClr val="000000"/>
                </a:solidFill>
                <a:latin typeface="Calibri"/>
              </a:rPr>
              <a:t>Use min-max normalization to transform the value 35 for </a:t>
            </a:r>
            <a:r>
              <a:rPr b="0" i="1" lang="en-US" sz="2000" spc="-1" strike="noStrike">
                <a:solidFill>
                  <a:srgbClr val="000000"/>
                </a:solidFill>
                <a:latin typeface="Calibri"/>
              </a:rPr>
              <a:t>age </a:t>
            </a:r>
            <a:r>
              <a:rPr b="0" lang="en-US" sz="2000" spc="-1" strike="noStrike">
                <a:solidFill>
                  <a:srgbClr val="000000"/>
                </a:solidFill>
                <a:latin typeface="Calibri"/>
              </a:rPr>
              <a:t>onto the range [0.0,  1.0].</a:t>
            </a: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209" name="Picture 3" descr=""/>
          <p:cNvPicPr/>
          <p:nvPr/>
        </p:nvPicPr>
        <p:blipFill>
          <a:blip r:embed="rId1"/>
          <a:stretch/>
        </p:blipFill>
        <p:spPr>
          <a:xfrm>
            <a:off x="1187640" y="3717000"/>
            <a:ext cx="5192640" cy="713880"/>
          </a:xfrm>
          <a:prstGeom prst="rect">
            <a:avLst/>
          </a:prstGeom>
          <a:ln w="9360">
            <a:noFill/>
          </a:ln>
        </p:spPr>
      </p:pic>
      <p:sp>
        <p:nvSpPr>
          <p:cNvPr id="210" name="CustomShape 3"/>
          <p:cNvSpPr/>
          <p:nvPr/>
        </p:nvSpPr>
        <p:spPr>
          <a:xfrm>
            <a:off x="1802160" y="4725000"/>
            <a:ext cx="457164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0000"/>
                </a:solidFill>
                <a:latin typeface="Times New Roman"/>
                <a:ea typeface="Constantia"/>
              </a:rPr>
              <a:t>35-13/70-13(1-0)+0  </a:t>
            </a:r>
            <a:endParaRPr b="0" lang="en-US" sz="1800" spc="-1" strike="noStrike">
              <a:latin typeface="Arial"/>
            </a:endParaRPr>
          </a:p>
          <a:p>
            <a:pPr>
              <a:lnSpc>
                <a:spcPct val="100000"/>
              </a:lnSpc>
            </a:pPr>
            <a:r>
              <a:rPr b="1" lang="en-US" sz="1800" spc="-1" strike="noStrike">
                <a:solidFill>
                  <a:srgbClr val="ff0000"/>
                </a:solidFill>
                <a:latin typeface="Times New Roman"/>
                <a:ea typeface="Calibri"/>
              </a:rPr>
              <a:t>            </a:t>
            </a:r>
            <a:r>
              <a:rPr b="1" lang="en-US" sz="1800" spc="-1" strike="noStrike">
                <a:solidFill>
                  <a:srgbClr val="ff0000"/>
                </a:solidFill>
                <a:latin typeface="Times New Roman"/>
                <a:ea typeface="Calibri"/>
              </a:rPr>
              <a:t>=22/57=0.38</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Data Reduction</a:t>
            </a:r>
            <a:endParaRPr b="0" lang="en-US" sz="3200" spc="-1" strike="noStrike">
              <a:solidFill>
                <a:srgbClr val="000000"/>
              </a:solidFill>
              <a:latin typeface="Calibri"/>
            </a:endParaRPr>
          </a:p>
        </p:txBody>
      </p:sp>
      <p:sp>
        <p:nvSpPr>
          <p:cNvPr id="21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Data reduction strategies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Dimensionality reduction, e.g., remove unimportant attributes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Wavelet transforms</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Principal Components Analysis (PCA)</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Feature or attribute subset selection</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Numerosity reduction (some simply call it: Data Reduction)</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Regression and Log-Linear Models</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Histograms, clustering, sampling</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Data cube aggregation</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Data compression</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14" name="TextShape 2"/>
          <p:cNvSpPr txBox="1"/>
          <p:nvPr/>
        </p:nvSpPr>
        <p:spPr>
          <a:xfrm>
            <a:off x="457200" y="1600200"/>
            <a:ext cx="8229240" cy="452556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1" lang="en-US" sz="3200" spc="-1" strike="noStrike">
                <a:solidFill>
                  <a:srgbClr val="000000"/>
                </a:solidFill>
                <a:latin typeface="Calibri"/>
              </a:rPr>
              <a:t>Data Exploration</a:t>
            </a:r>
            <a:endParaRPr b="0" lang="en-US" sz="32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Data types</a:t>
            </a:r>
            <a:endParaRPr b="0" lang="en-US" sz="3200" spc="-1" strike="noStrike">
              <a:solidFill>
                <a:srgbClr val="000000"/>
              </a:solidFill>
              <a:latin typeface="Calibri"/>
            </a:endParaRPr>
          </a:p>
        </p:txBody>
      </p:sp>
      <p:sp>
        <p:nvSpPr>
          <p:cNvPr id="216"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Record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Graph and network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Ordered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Spatial, image and multimedia</a:t>
            </a:r>
            <a:endParaRPr b="0" lang="en-US" sz="32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Attribute types</a:t>
            </a:r>
            <a:endParaRPr b="0" lang="en-US" sz="3200" spc="-1" strike="noStrike">
              <a:solidFill>
                <a:srgbClr val="000000"/>
              </a:solidFill>
              <a:latin typeface="Calibri"/>
            </a:endParaRPr>
          </a:p>
        </p:txBody>
      </p:sp>
      <p:pic>
        <p:nvPicPr>
          <p:cNvPr id="218" name="Content Placeholder 3" descr=""/>
          <p:cNvPicPr/>
          <p:nvPr/>
        </p:nvPicPr>
        <p:blipFill>
          <a:blip r:embed="rId1"/>
          <a:stretch/>
        </p:blipFill>
        <p:spPr>
          <a:xfrm>
            <a:off x="395640" y="1268640"/>
            <a:ext cx="8136720" cy="51123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20" name="TextShape 2"/>
          <p:cNvSpPr txBox="1"/>
          <p:nvPr/>
        </p:nvSpPr>
        <p:spPr>
          <a:xfrm>
            <a:off x="179640" y="1412640"/>
            <a:ext cx="4536000" cy="4535640"/>
          </a:xfrm>
          <a:prstGeom prst="rect">
            <a:avLst/>
          </a:prstGeom>
          <a:noFill/>
          <a:ln>
            <a:noFill/>
          </a:ln>
        </p:spPr>
        <p:txBody>
          <a:bodyPr>
            <a:normAutofit/>
          </a:bodyPr>
          <a:p>
            <a:pPr algn="just">
              <a:lnSpc>
                <a:spcPct val="100000"/>
              </a:lnSpc>
              <a:spcBef>
                <a:spcPts val="641"/>
              </a:spcBef>
            </a:pPr>
            <a:r>
              <a:rPr b="0" lang="en-US" sz="1600" spc="-1" strike="noStrike">
                <a:solidFill>
                  <a:srgbClr val="000000"/>
                </a:solidFill>
                <a:latin typeface="Calibri"/>
              </a:rPr>
              <a:t>Let us take an example of “100 meter race” in a tournament where three runners are participating from three different states of Malaysia. Each runner is assigned a number(displayed in uniform) to differentiate from each other. Once the race is over, the winner is declared along with the declaration of first runner up and second runner up based on the criteria that who reaches the destination first, second and last. During the tournament, judge is asked to rate each runner on the scale of 1–10 based on certain criteria. The time spent by each runner in completing the race</a:t>
            </a:r>
            <a:r>
              <a:rPr b="0" lang="en-US" sz="3200" spc="-1" strike="noStrike">
                <a:solidFill>
                  <a:srgbClr val="000000"/>
                </a:solidFill>
                <a:latin typeface="Calibri"/>
              </a:rPr>
              <a:t>.  </a:t>
            </a:r>
            <a:r>
              <a:rPr b="1" lang="en-US" sz="1800" spc="-1" strike="noStrike">
                <a:solidFill>
                  <a:srgbClr val="000000"/>
                </a:solidFill>
                <a:latin typeface="Calibri"/>
              </a:rPr>
              <a:t>Find all the attribute type</a:t>
            </a:r>
            <a:endParaRPr b="0" lang="en-US" sz="1800" spc="-1" strike="noStrike">
              <a:solidFill>
                <a:srgbClr val="000000"/>
              </a:solidFill>
              <a:latin typeface="Calibri"/>
            </a:endParaRPr>
          </a:p>
          <a:p>
            <a:pPr>
              <a:lnSpc>
                <a:spcPct val="100000"/>
              </a:lnSpc>
              <a:spcBef>
                <a:spcPts val="360"/>
              </a:spcBef>
            </a:pPr>
            <a:r>
              <a:rPr b="1" lang="en-US" sz="1800" spc="-1" strike="noStrike">
                <a:solidFill>
                  <a:srgbClr val="000000"/>
                </a:solidFill>
                <a:latin typeface="Calibri"/>
              </a:rPr>
              <a:t>1 The number displayed in the uniform to identify runners is an example of nominal scale.</a:t>
            </a:r>
            <a:endParaRPr b="0" lang="en-US" sz="1800" spc="-1" strike="noStrike">
              <a:solidFill>
                <a:srgbClr val="000000"/>
              </a:solidFill>
              <a:latin typeface="Calibri"/>
            </a:endParaRPr>
          </a:p>
          <a:p>
            <a:pPr>
              <a:lnSpc>
                <a:spcPct val="100000"/>
              </a:lnSpc>
              <a:spcBef>
                <a:spcPts val="360"/>
              </a:spcBef>
            </a:pPr>
            <a:r>
              <a:rPr b="1" lang="en-US" sz="1800" spc="-1" strike="noStrike">
                <a:solidFill>
                  <a:srgbClr val="000000"/>
                </a:solidFill>
                <a:latin typeface="Calibri"/>
              </a:rPr>
              <a:t>2. The rank order of runners such as “second runner up as 3”, “first runner up as 2” and the “winner as 1” is an example of ordinal scale. </a:t>
            </a:r>
            <a:endParaRPr b="0" lang="en-US" sz="1800" spc="-1" strike="noStrike">
              <a:solidFill>
                <a:srgbClr val="000000"/>
              </a:solidFill>
              <a:latin typeface="Calibri"/>
            </a:endParaRPr>
          </a:p>
        </p:txBody>
      </p:sp>
      <p:sp>
        <p:nvSpPr>
          <p:cNvPr id="221" name="CustomShape 3"/>
          <p:cNvSpPr/>
          <p:nvPr/>
        </p:nvSpPr>
        <p:spPr>
          <a:xfrm>
            <a:off x="5076000" y="727560"/>
            <a:ext cx="4571640" cy="30106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Barlow"/>
              </a:rPr>
              <a:t>1.. </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Favorite candy bar</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Weight of luggage</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Year of your birth</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Egg size (small, medium, large, extra large, jumbo)</a:t>
            </a:r>
            <a:endParaRPr b="0" lang="en-US" sz="1600" spc="-1" strike="noStrike">
              <a:latin typeface="Arial"/>
            </a:endParaRPr>
          </a:p>
          <a:p>
            <a:pPr>
              <a:lnSpc>
                <a:spcPct val="100000"/>
              </a:lnSpc>
            </a:pPr>
            <a:r>
              <a:rPr b="0" lang="en-US" sz="1600" spc="-1" strike="noStrike">
                <a:solidFill>
                  <a:srgbClr val="000000"/>
                </a:solidFill>
                <a:latin typeface="Barlow"/>
              </a:rPr>
              <a:t>2. </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Military rank</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Number of children in a family</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Jersey numbers for a football team</a:t>
            </a:r>
            <a:endParaRPr b="0" lang="en-US"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Barlow"/>
              </a:rPr>
              <a:t>Shoe size</a:t>
            </a:r>
            <a:endParaRPr b="0" lang="en-US" sz="1600" spc="-1" strike="noStrike">
              <a:latin typeface="Arial"/>
            </a:endParaRPr>
          </a:p>
          <a:p>
            <a:pPr>
              <a:lnSpc>
                <a:spcPct val="100000"/>
              </a:lnSpc>
            </a:pPr>
            <a:r>
              <a:rPr b="0" lang="en-US" sz="1600" spc="-1" strike="noStrike">
                <a:solidFill>
                  <a:srgbClr val="000000"/>
                </a:solidFill>
                <a:latin typeface="Barlow"/>
              </a:rPr>
              <a:t>Answers: N,R,I,O and O,R,N,I</a:t>
            </a:r>
            <a:endParaRPr b="0" lang="en-US" sz="1600" spc="-1" strike="noStrike">
              <a:latin typeface="Arial"/>
            </a:endParaRPr>
          </a:p>
        </p:txBody>
      </p:sp>
      <p:pic>
        <p:nvPicPr>
          <p:cNvPr id="222" name="Picture 4" descr=""/>
          <p:cNvPicPr/>
          <p:nvPr/>
        </p:nvPicPr>
        <p:blipFill>
          <a:blip r:embed="rId1"/>
          <a:stretch/>
        </p:blipFill>
        <p:spPr>
          <a:xfrm>
            <a:off x="4788000" y="3964320"/>
            <a:ext cx="4104000" cy="19839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1" lang="en-US" sz="3200" spc="-1" strike="noStrike">
                <a:solidFill>
                  <a:srgbClr val="ff0000"/>
                </a:solidFill>
                <a:latin typeface="Calibri"/>
              </a:rPr>
              <a:t>Basic Statistical Descriptions of Data</a:t>
            </a:r>
            <a:endParaRPr b="0" lang="en-US" sz="3200" spc="-1" strike="noStrike">
              <a:solidFill>
                <a:srgbClr val="000000"/>
              </a:solidFill>
              <a:latin typeface="Calibri"/>
            </a:endParaRPr>
          </a:p>
        </p:txBody>
      </p:sp>
      <p:sp>
        <p:nvSpPr>
          <p:cNvPr id="224" name="TextShape 2"/>
          <p:cNvSpPr txBox="1"/>
          <p:nvPr/>
        </p:nvSpPr>
        <p:spPr>
          <a:xfrm>
            <a:off x="457200" y="1484640"/>
            <a:ext cx="8229240" cy="4968360"/>
          </a:xfrm>
          <a:prstGeom prst="rect">
            <a:avLst/>
          </a:prstGeom>
          <a:noFill/>
          <a:ln>
            <a:noFill/>
          </a:ln>
        </p:spPr>
        <p:txBody>
          <a:bodyPr>
            <a:normAutofit/>
          </a:bodyPr>
          <a:p>
            <a:pPr>
              <a:lnSpc>
                <a:spcPct val="100000"/>
              </a:lnSpc>
              <a:spcBef>
                <a:spcPts val="320"/>
              </a:spcBef>
            </a:pPr>
            <a:r>
              <a:rPr b="1" lang="en-US" sz="1600" spc="-1" strike="noStrike">
                <a:solidFill>
                  <a:srgbClr val="4f81bd"/>
                </a:solidFill>
                <a:latin typeface="Calibri"/>
              </a:rPr>
              <a:t>Central latency –Mean, Median, Mode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Mean-average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Median-Middle value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Mode-Most frequent value</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r>
              <a:rPr b="1" lang="en-US" sz="1600" spc="-1" strike="noStrike">
                <a:solidFill>
                  <a:srgbClr val="4f81bd"/>
                </a:solidFill>
                <a:latin typeface="Calibri"/>
              </a:rPr>
              <a:t>Five number summary –Box plot</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minimum – this is the smallest value in our data set.</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first quartile – this number is denoted </a:t>
            </a:r>
            <a:r>
              <a:rPr b="0" i="1" lang="en-US" sz="1600" spc="-1" strike="noStrike">
                <a:solidFill>
                  <a:srgbClr val="000000"/>
                </a:solidFill>
                <a:latin typeface="Calibri"/>
              </a:rPr>
              <a:t>Q</a:t>
            </a:r>
            <a:r>
              <a:rPr b="0" lang="en-US" sz="1600" spc="-1" strike="noStrike" baseline="-25000">
                <a:solidFill>
                  <a:srgbClr val="000000"/>
                </a:solidFill>
                <a:latin typeface="Calibri"/>
              </a:rPr>
              <a:t>1</a:t>
            </a:r>
            <a:r>
              <a:rPr b="0" lang="en-US" sz="1600" spc="-1" strike="noStrike">
                <a:solidFill>
                  <a:srgbClr val="000000"/>
                </a:solidFill>
                <a:latin typeface="Calibri"/>
              </a:rPr>
              <a:t> and 25% of our data falls below the first quartile.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median – this is the midway point of the data. 50% of all data falls below the median.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third quartile – this number is denoted </a:t>
            </a:r>
            <a:r>
              <a:rPr b="0" i="1" lang="en-US" sz="1600" spc="-1" strike="noStrike">
                <a:solidFill>
                  <a:srgbClr val="000000"/>
                </a:solidFill>
                <a:latin typeface="Calibri"/>
              </a:rPr>
              <a:t>Q</a:t>
            </a:r>
            <a:r>
              <a:rPr b="0" lang="en-US" sz="1600" spc="-1" strike="noStrike" baseline="-25000">
                <a:solidFill>
                  <a:srgbClr val="000000"/>
                </a:solidFill>
                <a:latin typeface="Calibri"/>
              </a:rPr>
              <a:t>3</a:t>
            </a:r>
            <a:r>
              <a:rPr b="0" lang="en-US" sz="1600" spc="-1" strike="noStrike">
                <a:solidFill>
                  <a:srgbClr val="000000"/>
                </a:solidFill>
                <a:latin typeface="Calibri"/>
              </a:rPr>
              <a:t> and 75% of our data falls below the third quartile.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maximum – this is the largest value in our data set.</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r>
              <a:rPr b="1" lang="en-US" sz="1600" spc="-1" strike="noStrike">
                <a:solidFill>
                  <a:srgbClr val="4f81bd"/>
                </a:solidFill>
                <a:latin typeface="Calibri"/>
              </a:rPr>
              <a:t>Variance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r>
              <a:rPr b="1" lang="en-US" sz="1600" spc="-1" strike="noStrike">
                <a:solidFill>
                  <a:srgbClr val="4f81bd"/>
                </a:solidFill>
                <a:latin typeface="Calibri"/>
              </a:rPr>
              <a:t>Standard deviation:</a:t>
            </a:r>
            <a:endParaRPr b="0" lang="en-US" sz="1600" spc="-1" strike="noStrike">
              <a:solidFill>
                <a:srgbClr val="000000"/>
              </a:solidFill>
              <a:latin typeface="Calibri"/>
            </a:endParaRPr>
          </a:p>
        </p:txBody>
      </p:sp>
      <p:pic>
        <p:nvPicPr>
          <p:cNvPr id="225" name="Picture 3" descr=""/>
          <p:cNvPicPr/>
          <p:nvPr/>
        </p:nvPicPr>
        <p:blipFill>
          <a:blip r:embed="rId1"/>
          <a:stretch/>
        </p:blipFill>
        <p:spPr>
          <a:xfrm>
            <a:off x="1835640" y="4941000"/>
            <a:ext cx="2314080" cy="647640"/>
          </a:xfrm>
          <a:prstGeom prst="rect">
            <a:avLst/>
          </a:prstGeom>
          <a:ln>
            <a:noFill/>
          </a:ln>
        </p:spPr>
      </p:pic>
      <p:pic>
        <p:nvPicPr>
          <p:cNvPr id="226" name="Picture 4" descr=""/>
          <p:cNvPicPr/>
          <p:nvPr/>
        </p:nvPicPr>
        <p:blipFill>
          <a:blip r:embed="rId2"/>
          <a:stretch/>
        </p:blipFill>
        <p:spPr>
          <a:xfrm>
            <a:off x="2982600" y="5502240"/>
            <a:ext cx="2580840" cy="9424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Box plot or five number summary</a:t>
            </a:r>
            <a:endParaRPr b="0" lang="en-US" sz="3200" spc="-1" strike="noStrike">
              <a:solidFill>
                <a:srgbClr val="000000"/>
              </a:solidFill>
              <a:latin typeface="Calibri"/>
            </a:endParaRPr>
          </a:p>
        </p:txBody>
      </p:sp>
      <p:sp>
        <p:nvSpPr>
          <p:cNvPr id="228"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Find out the outlier of the given data  Using Box plot</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6 47 49 15 42 41 7 39 43 40 36 </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558ed5"/>
                </a:solidFill>
                <a:latin typeface="Calibri"/>
              </a:rPr>
              <a:t>Ans: Sorted data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6,7,15,36,39,40,41,42,43,47,49</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Q1=15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Q2 =40</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Q3=43</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IQR: Q3-Q1=28</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Extremely high value =43+1.5*28=85</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Extremely low value =15-1.5*28=27</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Value less than 27 greater than 85 outlier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The outlier are 6,7,15</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30"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Calculate variance and standard deviation for the following data?</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x 2 4 6 8 10</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f 3 5 9 5 3</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Answer:</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Mean= ∑fx/∑f= 150/25= 6</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Hence, variance= ∑fD²/N= 136/25= 5.44</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And standard deviation= √(5.44)= 2.33 standard deviation for the following data</a:t>
            </a:r>
            <a:endParaRPr b="0" lang="en-US" sz="32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solidFill>
            <a:srgbClr val="ff0000"/>
          </a:solidFill>
          <a:ln>
            <a:noFill/>
          </a:ln>
        </p:spPr>
        <p:txBody>
          <a:bodyPr lIns="90000" rIns="90000" tIns="45000" bIns="45000" anchor="ctr"/>
          <a:p>
            <a:pPr algn="ctr">
              <a:lnSpc>
                <a:spcPct val="100000"/>
              </a:lnSpc>
            </a:pPr>
            <a:r>
              <a:rPr b="0" lang="en-US" sz="4400" spc="-1" strike="noStrike">
                <a:solidFill>
                  <a:srgbClr val="ff0000"/>
                </a:solidFill>
                <a:latin typeface="Calibri"/>
              </a:rPr>
              <a:t>Proximity measure</a:t>
            </a:r>
            <a:endParaRPr b="0" lang="en-US" sz="4400" spc="-1" strike="noStrike">
              <a:solidFill>
                <a:srgbClr val="000000"/>
              </a:solidFill>
              <a:latin typeface="Calibri"/>
            </a:endParaRPr>
          </a:p>
        </p:txBody>
      </p:sp>
      <p:sp>
        <p:nvSpPr>
          <p:cNvPr id="232" name="TextShape 2"/>
          <p:cNvSpPr txBox="1"/>
          <p:nvPr/>
        </p:nvSpPr>
        <p:spPr>
          <a:xfrm>
            <a:off x="57240" y="1365480"/>
            <a:ext cx="4038120" cy="4760280"/>
          </a:xfrm>
          <a:prstGeom prst="rect">
            <a:avLst/>
          </a:prstGeom>
          <a:noFill/>
          <a:ln w="19080">
            <a:solidFill>
              <a:srgbClr val="000000"/>
            </a:solidFill>
            <a:round/>
          </a:ln>
        </p:spPr>
        <p:txBody>
          <a:bodyPr>
            <a:normAutofit/>
          </a:bodyPr>
          <a:p>
            <a:pPr>
              <a:lnSpc>
                <a:spcPct val="100000"/>
              </a:lnSpc>
              <a:spcBef>
                <a:spcPts val="561"/>
              </a:spcBef>
            </a:pPr>
            <a:r>
              <a:rPr b="0" lang="en-US" sz="2800" spc="-1" strike="noStrike" u="sng">
                <a:solidFill>
                  <a:srgbClr val="4f81bd"/>
                </a:solidFill>
                <a:uFillTx/>
                <a:latin typeface="Calibri"/>
              </a:rPr>
              <a:t>Nominal attributes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233" name="TextShape 3"/>
          <p:cNvSpPr txBox="1"/>
          <p:nvPr/>
        </p:nvSpPr>
        <p:spPr>
          <a:xfrm>
            <a:off x="4648320" y="1417680"/>
            <a:ext cx="4038120" cy="4708080"/>
          </a:xfrm>
          <a:prstGeom prst="rect">
            <a:avLst/>
          </a:prstGeom>
          <a:noFill/>
          <a:ln>
            <a:solidFill>
              <a:srgbClr val="000000"/>
            </a:solidFill>
          </a:ln>
        </p:spPr>
        <p:txBody>
          <a:bodyPr>
            <a:normAutofit/>
          </a:bodyPr>
          <a:p>
            <a:pPr>
              <a:lnSpc>
                <a:spcPct val="100000"/>
              </a:lnSpc>
              <a:spcBef>
                <a:spcPts val="561"/>
              </a:spcBef>
            </a:pPr>
            <a:r>
              <a:rPr b="0" lang="en-US" sz="2800" spc="-1" strike="noStrike" u="sng">
                <a:solidFill>
                  <a:srgbClr val="4f81bd"/>
                </a:solidFill>
                <a:uFillTx/>
                <a:latin typeface="Calibri"/>
              </a:rPr>
              <a:t>Binary attributes</a:t>
            </a:r>
            <a:endParaRPr b="0" lang="en-US" sz="28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1.Compute dissimilarity matrix from the below table</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a:lnSpc>
                <a:spcPct val="100000"/>
              </a:lnSpc>
              <a:spcBef>
                <a:spcPts val="601"/>
              </a:spcBef>
              <a:spcAft>
                <a:spcPts val="601"/>
              </a:spcAft>
            </a:pPr>
            <a:r>
              <a:rPr b="0" lang="en-US" sz="1600" spc="-1" strike="noStrike">
                <a:solidFill>
                  <a:srgbClr val="000000"/>
                </a:solidFill>
                <a:latin typeface="Calibri"/>
              </a:rPr>
              <a:t>2.Symmetric binary dissimilarity</a:t>
            </a:r>
            <a:endParaRPr b="0" lang="en-US" sz="1600" spc="-1" strike="noStrike">
              <a:solidFill>
                <a:srgbClr val="000000"/>
              </a:solidFill>
              <a:latin typeface="Calibri"/>
            </a:endParaRPr>
          </a:p>
          <a:p>
            <a:pPr>
              <a:lnSpc>
                <a:spcPct val="100000"/>
              </a:lnSpc>
              <a:spcBef>
                <a:spcPts val="601"/>
              </a:spcBef>
              <a:spcAft>
                <a:spcPts val="601"/>
              </a:spcAft>
            </a:pPr>
            <a:endParaRPr b="0" lang="en-US" sz="1600" spc="-1" strike="noStrike">
              <a:solidFill>
                <a:srgbClr val="000000"/>
              </a:solidFill>
              <a:latin typeface="Calibri"/>
            </a:endParaRPr>
          </a:p>
          <a:p>
            <a:pPr>
              <a:lnSpc>
                <a:spcPct val="100000"/>
              </a:lnSpc>
              <a:spcBef>
                <a:spcPts val="601"/>
              </a:spcBef>
              <a:spcAft>
                <a:spcPts val="601"/>
              </a:spcAft>
            </a:pPr>
            <a:endParaRPr b="0" lang="en-US" sz="1600" spc="-1" strike="noStrike">
              <a:solidFill>
                <a:srgbClr val="000000"/>
              </a:solidFill>
              <a:latin typeface="Calibri"/>
            </a:endParaRPr>
          </a:p>
          <a:p>
            <a:pPr>
              <a:lnSpc>
                <a:spcPct val="100000"/>
              </a:lnSpc>
              <a:spcBef>
                <a:spcPts val="601"/>
              </a:spcBef>
              <a:spcAft>
                <a:spcPts val="601"/>
              </a:spcAft>
            </a:pPr>
            <a:r>
              <a:rPr b="0" lang="en-US" sz="1600" spc="-1" strike="noStrike">
                <a:solidFill>
                  <a:srgbClr val="000000"/>
                </a:solidFill>
                <a:latin typeface="Calibri"/>
              </a:rPr>
              <a:t>3.Asymmetric binary dissimilarity</a:t>
            </a:r>
            <a:endParaRPr b="0" lang="en-US" sz="1600" spc="-1" strike="noStrike">
              <a:solidFill>
                <a:srgbClr val="000000"/>
              </a:solidFill>
              <a:latin typeface="Calibri"/>
            </a:endParaRPr>
          </a:p>
          <a:p>
            <a:pPr>
              <a:lnSpc>
                <a:spcPct val="100000"/>
              </a:lnSpc>
              <a:spcBef>
                <a:spcPts val="601"/>
              </a:spcBef>
              <a:spcAft>
                <a:spcPts val="601"/>
              </a:spcAft>
            </a:pPr>
            <a:endParaRPr b="0" lang="en-US" sz="1600" spc="-1" strike="noStrike">
              <a:solidFill>
                <a:srgbClr val="000000"/>
              </a:solidFill>
              <a:latin typeface="Calibri"/>
            </a:endParaRPr>
          </a:p>
        </p:txBody>
      </p:sp>
      <p:sp>
        <p:nvSpPr>
          <p:cNvPr id="234" name="CustomShape 4"/>
          <p:cNvSpPr/>
          <p:nvPr/>
        </p:nvSpPr>
        <p:spPr>
          <a:xfrm>
            <a:off x="611640" y="3042000"/>
            <a:ext cx="3744000" cy="1339560"/>
          </a:xfrm>
          <a:prstGeom prst="rect">
            <a:avLst/>
          </a:prstGeom>
          <a:noFill/>
          <a:ln>
            <a:noFill/>
          </a:ln>
        </p:spPr>
        <p:style>
          <a:lnRef idx="0"/>
          <a:fillRef idx="0"/>
          <a:effectRef idx="0"/>
          <a:fontRef idx="minor"/>
        </p:style>
        <p:txBody>
          <a:bodyPr lIns="90000" rIns="90000" tIns="45000" bIns="45000"/>
          <a:p>
            <a:pPr>
              <a:lnSpc>
                <a:spcPct val="100000"/>
              </a:lnSpc>
              <a:spcBef>
                <a:spcPts val="601"/>
              </a:spcBef>
              <a:spcAft>
                <a:spcPts val="601"/>
              </a:spcAft>
            </a:pPr>
            <a:r>
              <a:rPr b="1" lang="en-US" sz="1800" spc="-1" strike="noStrike">
                <a:solidFill>
                  <a:srgbClr val="558ed5"/>
                </a:solidFill>
                <a:latin typeface="Calibri"/>
              </a:rPr>
              <a:t>m </a:t>
            </a:r>
            <a:r>
              <a:rPr b="0" lang="en-US" sz="1800" spc="-1" strike="noStrike">
                <a:solidFill>
                  <a:srgbClr val="ff0000"/>
                </a:solidFill>
                <a:latin typeface="Calibri"/>
              </a:rPr>
              <a:t>- the number of matches </a:t>
            </a:r>
            <a:endParaRPr b="0" lang="en-US" sz="1800" spc="-1" strike="noStrike">
              <a:latin typeface="Arial"/>
            </a:endParaRPr>
          </a:p>
          <a:p>
            <a:pPr>
              <a:lnSpc>
                <a:spcPct val="100000"/>
              </a:lnSpc>
              <a:spcBef>
                <a:spcPts val="601"/>
              </a:spcBef>
              <a:spcAft>
                <a:spcPts val="601"/>
              </a:spcAft>
            </a:pPr>
            <a:r>
              <a:rPr b="1" lang="en-US" sz="1800" spc="-1" strike="noStrike">
                <a:solidFill>
                  <a:srgbClr val="ff0000"/>
                </a:solidFill>
                <a:latin typeface="Calibri"/>
              </a:rPr>
              <a:t> </a:t>
            </a:r>
            <a:r>
              <a:rPr b="1" lang="en-US" sz="1800" spc="-1" strike="noStrike">
                <a:solidFill>
                  <a:srgbClr val="00b0f0"/>
                </a:solidFill>
                <a:latin typeface="Calibri"/>
              </a:rPr>
              <a:t>p</a:t>
            </a:r>
            <a:r>
              <a:rPr b="1" lang="en-US" sz="1800" spc="-1" strike="noStrike">
                <a:solidFill>
                  <a:srgbClr val="ff0000"/>
                </a:solidFill>
                <a:latin typeface="Calibri"/>
              </a:rPr>
              <a:t> </a:t>
            </a:r>
            <a:r>
              <a:rPr b="0" lang="en-US" sz="1800" spc="-1" strike="noStrike">
                <a:solidFill>
                  <a:srgbClr val="ff0000"/>
                </a:solidFill>
                <a:latin typeface="Calibri"/>
              </a:rPr>
              <a:t>- the total number of attributes describing the objects</a:t>
            </a:r>
            <a:endParaRPr b="0" lang="en-US" sz="1800" spc="-1" strike="noStrike">
              <a:latin typeface="Arial"/>
            </a:endParaRPr>
          </a:p>
        </p:txBody>
      </p:sp>
      <p:grpSp>
        <p:nvGrpSpPr>
          <p:cNvPr id="235" name="Group 5"/>
          <p:cNvGrpSpPr/>
          <p:nvPr/>
        </p:nvGrpSpPr>
        <p:grpSpPr>
          <a:xfrm>
            <a:off x="4963680" y="2205000"/>
            <a:ext cx="3009960" cy="1223640"/>
            <a:chOff x="4963680" y="2205000"/>
            <a:chExt cx="3009960" cy="1223640"/>
          </a:xfrm>
        </p:grpSpPr>
        <p:pic>
          <p:nvPicPr>
            <p:cNvPr id="236" name="Picture 36" descr=""/>
            <p:cNvPicPr/>
            <p:nvPr/>
          </p:nvPicPr>
          <p:blipFill>
            <a:blip r:embed="rId1"/>
            <a:stretch/>
          </p:blipFill>
          <p:spPr>
            <a:xfrm>
              <a:off x="5720400" y="2489760"/>
              <a:ext cx="2253240" cy="938880"/>
            </a:xfrm>
            <a:prstGeom prst="rect">
              <a:avLst/>
            </a:prstGeom>
            <a:ln>
              <a:noFill/>
            </a:ln>
          </p:spPr>
        </p:pic>
        <p:sp>
          <p:nvSpPr>
            <p:cNvPr id="237" name="CustomShape 6"/>
            <p:cNvSpPr/>
            <p:nvPr/>
          </p:nvSpPr>
          <p:spPr>
            <a:xfrm>
              <a:off x="4963680" y="2782800"/>
              <a:ext cx="1060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ahoma"/>
                </a:rPr>
                <a:t>Object </a:t>
              </a:r>
              <a:r>
                <a:rPr b="0" i="1" lang="en-US" sz="1800" spc="-1" strike="noStrike">
                  <a:solidFill>
                    <a:srgbClr val="000000"/>
                  </a:solidFill>
                  <a:latin typeface="Tahoma"/>
                </a:rPr>
                <a:t>i</a:t>
              </a:r>
              <a:endParaRPr b="0" lang="en-US" sz="1800" spc="-1" strike="noStrike">
                <a:latin typeface="Arial"/>
              </a:endParaRPr>
            </a:p>
          </p:txBody>
        </p:sp>
        <p:sp>
          <p:nvSpPr>
            <p:cNvPr id="238" name="CustomShape 7"/>
            <p:cNvSpPr/>
            <p:nvPr/>
          </p:nvSpPr>
          <p:spPr>
            <a:xfrm>
              <a:off x="6310800" y="2205000"/>
              <a:ext cx="10605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ahoma"/>
                </a:rPr>
                <a:t>Object </a:t>
              </a:r>
              <a:r>
                <a:rPr b="0" i="1" lang="en-US" sz="1800" spc="-1" strike="noStrike">
                  <a:solidFill>
                    <a:srgbClr val="000000"/>
                  </a:solidFill>
                  <a:latin typeface="Tahoma"/>
                </a:rPr>
                <a:t>j</a:t>
              </a:r>
              <a:endParaRPr b="0" lang="en-US" sz="1800" spc="-1" strike="noStrike">
                <a:latin typeface="Arial"/>
              </a:endParaRPr>
            </a:p>
          </p:txBody>
        </p:sp>
      </p:grpSp>
      <p:pic>
        <p:nvPicPr>
          <p:cNvPr id="239" name="Picture 30" descr=""/>
          <p:cNvPicPr/>
          <p:nvPr/>
        </p:nvPicPr>
        <p:blipFill>
          <a:blip r:embed="rId2"/>
          <a:stretch/>
        </p:blipFill>
        <p:spPr>
          <a:xfrm>
            <a:off x="4952880" y="4029840"/>
            <a:ext cx="3428640" cy="747360"/>
          </a:xfrm>
          <a:prstGeom prst="rect">
            <a:avLst/>
          </a:prstGeom>
          <a:ln>
            <a:noFill/>
          </a:ln>
        </p:spPr>
      </p:pic>
      <p:pic>
        <p:nvPicPr>
          <p:cNvPr id="240" name="Picture 31" descr=""/>
          <p:cNvPicPr/>
          <p:nvPr/>
        </p:nvPicPr>
        <p:blipFill>
          <a:blip r:embed="rId3"/>
        </p:blipFill>
        <p:spPr>
          <a:xfrm>
            <a:off x="4994640" y="5450040"/>
            <a:ext cx="2971440" cy="599760"/>
          </a:xfrm>
          <a:prstGeom prst="rect">
            <a:avLst/>
          </a:prstGeom>
          <a:ln>
            <a:noFill/>
          </a:ln>
        </p:spPr>
      </p:pic>
      <p:pic>
        <p:nvPicPr>
          <p:cNvPr id="241" name="" descr=""/>
          <p:cNvPicPr/>
          <p:nvPr/>
        </p:nvPicPr>
        <p:blipFill>
          <a:blip r:embed="rId4"/>
          <a:stretch/>
        </p:blipFill>
        <p:spPr>
          <a:xfrm>
            <a:off x="749160" y="2197080"/>
            <a:ext cx="2641680" cy="6602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95640" y="404640"/>
            <a:ext cx="4752000" cy="637200"/>
          </a:xfrm>
          <a:prstGeom prst="rect">
            <a:avLst/>
          </a:prstGeom>
          <a:solidFill>
            <a:srgbClr val="ff0000"/>
          </a:solidFill>
          <a:ln>
            <a:noFill/>
          </a:ln>
        </p:spPr>
        <p:txBody>
          <a:bodyPr lIns="90000" rIns="90000" tIns="45000" bIns="45000" anchor="ctr">
            <a:normAutofit/>
          </a:bodyPr>
          <a:p>
            <a:pPr>
              <a:lnSpc>
                <a:spcPct val="100000"/>
              </a:lnSpc>
            </a:pPr>
            <a:r>
              <a:rPr b="0" lang="en-US" sz="3200" spc="-1" strike="noStrike">
                <a:solidFill>
                  <a:srgbClr val="ff0000"/>
                </a:solidFill>
                <a:latin typeface="Calibri"/>
              </a:rPr>
              <a:t>Data Pre processing</a:t>
            </a:r>
            <a:endParaRPr b="0" lang="en-US" sz="3200" spc="-1" strike="noStrike">
              <a:solidFill>
                <a:srgbClr val="000000"/>
              </a:solidFill>
              <a:latin typeface="Calibri"/>
            </a:endParaRPr>
          </a:p>
        </p:txBody>
      </p:sp>
      <p:sp>
        <p:nvSpPr>
          <p:cNvPr id="158" name="TextShape 2"/>
          <p:cNvSpPr txBox="1"/>
          <p:nvPr/>
        </p:nvSpPr>
        <p:spPr>
          <a:xfrm>
            <a:off x="1486080" y="1971000"/>
            <a:ext cx="6171840" cy="3780000"/>
          </a:xfrm>
          <a:prstGeom prst="rect">
            <a:avLst/>
          </a:prstGeom>
          <a:noFill/>
          <a:ln>
            <a:noFill/>
          </a:ln>
        </p:spPr>
        <p:txBody>
          <a:bodyPr>
            <a:normAutofit/>
          </a:bodyPr>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Major task in Data preprocessing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Data Cleaning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Data Integration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Data transformation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Calibri"/>
              </a:rPr>
              <a:t>Data reduction</a:t>
            </a:r>
            <a:endParaRPr b="0" lang="en-US" sz="2800" spc="-1" strike="noStrike">
              <a:solidFill>
                <a:srgbClr val="000000"/>
              </a:solidFill>
              <a:latin typeface="Calibri"/>
            </a:endParaRPr>
          </a:p>
          <a:p>
            <a:pPr marL="343080">
              <a:lnSpc>
                <a:spcPct val="100000"/>
              </a:lnSpc>
              <a:spcBef>
                <a:spcPts val="56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Proximity measure-Numeric attribute</a:t>
            </a:r>
            <a:endParaRPr b="0" lang="en-US" sz="3200" spc="-1" strike="noStrike">
              <a:solidFill>
                <a:srgbClr val="000000"/>
              </a:solidFill>
              <a:latin typeface="Calibri"/>
            </a:endParaRPr>
          </a:p>
        </p:txBody>
      </p:sp>
      <p:sp>
        <p:nvSpPr>
          <p:cNvPr id="243" name="TextShape 2"/>
          <p:cNvSpPr txBox="1"/>
          <p:nvPr/>
        </p:nvSpPr>
        <p:spPr>
          <a:xfrm>
            <a:off x="457200" y="1600200"/>
            <a:ext cx="8229240" cy="4525560"/>
          </a:xfrm>
          <a:prstGeom prst="rect">
            <a:avLst/>
          </a:prstGeom>
          <a:noFill/>
          <a:ln>
            <a:noFill/>
          </a:ln>
        </p:spPr>
        <p:txBody>
          <a:bodyPr/>
          <a:p>
            <a:pPr>
              <a:lnSpc>
                <a:spcPct val="100000"/>
              </a:lnSpc>
              <a:spcBef>
                <a:spcPts val="641"/>
              </a:spcBef>
            </a:pPr>
            <a:r>
              <a:rPr b="0" lang="en-US" sz="3200" spc="-1" strike="noStrike">
                <a:solidFill>
                  <a:srgbClr val="000000"/>
                </a:solidFill>
                <a:latin typeface="Calibri"/>
              </a:rPr>
              <a:t>Numeric attribute</a:t>
            </a:r>
            <a:endParaRPr b="0" lang="en-US" sz="3200" spc="-1" strike="noStrike">
              <a:solidFill>
                <a:srgbClr val="000000"/>
              </a:solidFill>
              <a:latin typeface="Calibri"/>
            </a:endParaRPr>
          </a:p>
          <a:p>
            <a:pPr marL="343080" indent="-342720">
              <a:lnSpc>
                <a:spcPct val="100000"/>
              </a:lnSpc>
              <a:spcBef>
                <a:spcPts val="601"/>
              </a:spcBef>
              <a:spcAft>
                <a:spcPts val="601"/>
              </a:spcAft>
              <a:buClr>
                <a:srgbClr val="000000"/>
              </a:buClr>
              <a:buFont typeface="Arial"/>
              <a:buChar char="•"/>
            </a:pPr>
            <a:r>
              <a:rPr b="0" lang="en-US" sz="3200" spc="-1" strike="noStrike">
                <a:solidFill>
                  <a:srgbClr val="000000"/>
                </a:solidFill>
                <a:latin typeface="Calibri"/>
              </a:rPr>
              <a:t>Euclidean distance</a:t>
            </a:r>
            <a:endParaRPr b="0" lang="en-US" sz="3200" spc="-1" strike="noStrike">
              <a:solidFill>
                <a:srgbClr val="000000"/>
              </a:solidFill>
              <a:latin typeface="Calibri"/>
            </a:endParaRPr>
          </a:p>
          <a:p>
            <a:pPr>
              <a:lnSpc>
                <a:spcPct val="100000"/>
              </a:lnSpc>
              <a:spcBef>
                <a:spcPts val="601"/>
              </a:spcBef>
              <a:spcAft>
                <a:spcPts val="601"/>
              </a:spcAft>
            </a:pPr>
            <a:endParaRPr b="0" lang="en-US" sz="3200" spc="-1" strike="noStrike">
              <a:solidFill>
                <a:srgbClr val="000000"/>
              </a:solidFill>
              <a:latin typeface="Calibri"/>
            </a:endParaRPr>
          </a:p>
          <a:p>
            <a:pPr marL="343080" indent="-342720">
              <a:lnSpc>
                <a:spcPct val="100000"/>
              </a:lnSpc>
              <a:spcBef>
                <a:spcPts val="601"/>
              </a:spcBef>
              <a:spcAft>
                <a:spcPts val="601"/>
              </a:spcAft>
              <a:buClr>
                <a:srgbClr val="000000"/>
              </a:buClr>
              <a:buFont typeface="Arial"/>
              <a:buChar char="•"/>
            </a:pPr>
            <a:r>
              <a:rPr b="0" lang="en-US" sz="3200" spc="-1" strike="noStrike">
                <a:solidFill>
                  <a:srgbClr val="000000"/>
                </a:solidFill>
                <a:latin typeface="Calibri"/>
              </a:rPr>
              <a:t>Manhattan distance </a:t>
            </a:r>
            <a:endParaRPr b="0" lang="en-US" sz="3200" spc="-1" strike="noStrike">
              <a:solidFill>
                <a:srgbClr val="000000"/>
              </a:solidFill>
              <a:latin typeface="Calibri"/>
            </a:endParaRPr>
          </a:p>
          <a:p>
            <a:pPr>
              <a:lnSpc>
                <a:spcPct val="100000"/>
              </a:lnSpc>
              <a:spcBef>
                <a:spcPts val="601"/>
              </a:spcBef>
              <a:spcAft>
                <a:spcPts val="601"/>
              </a:spcAft>
            </a:pPr>
            <a:endParaRPr b="0" lang="en-US" sz="3200" spc="-1" strike="noStrike">
              <a:solidFill>
                <a:srgbClr val="000000"/>
              </a:solidFill>
              <a:latin typeface="Calibri"/>
            </a:endParaRPr>
          </a:p>
          <a:p>
            <a:pPr marL="343080" indent="-342720">
              <a:lnSpc>
                <a:spcPct val="100000"/>
              </a:lnSpc>
              <a:spcBef>
                <a:spcPts val="601"/>
              </a:spcBef>
              <a:spcAft>
                <a:spcPts val="601"/>
              </a:spcAft>
              <a:buClr>
                <a:srgbClr val="000000"/>
              </a:buClr>
              <a:buFont typeface="Arial"/>
              <a:buChar char="•"/>
            </a:pPr>
            <a:r>
              <a:rPr b="1" lang="en-US" sz="3200" spc="-1" strike="noStrike">
                <a:solidFill>
                  <a:srgbClr val="000000"/>
                </a:solidFill>
                <a:latin typeface="Calibri"/>
              </a:rPr>
              <a:t>  </a:t>
            </a:r>
            <a:r>
              <a:rPr b="1" lang="en-US" sz="3200" spc="-1" strike="noStrike">
                <a:solidFill>
                  <a:srgbClr val="000000"/>
                </a:solidFill>
                <a:latin typeface="Calibri"/>
              </a:rPr>
              <a:t>S</a:t>
            </a:r>
            <a:r>
              <a:rPr b="0" lang="en-US" sz="3200" spc="-1" strike="noStrike">
                <a:solidFill>
                  <a:srgbClr val="000000"/>
                </a:solidFill>
                <a:latin typeface="Calibri"/>
              </a:rPr>
              <a:t>upremum</a:t>
            </a:r>
            <a:endParaRPr b="0" lang="en-US" sz="3200" spc="-1" strike="noStrike">
              <a:solidFill>
                <a:srgbClr val="000000"/>
              </a:solidFill>
              <a:latin typeface="Calibri"/>
            </a:endParaRPr>
          </a:p>
          <a:p>
            <a:pPr>
              <a:lnSpc>
                <a:spcPct val="100000"/>
              </a:lnSpc>
              <a:spcBef>
                <a:spcPts val="601"/>
              </a:spcBef>
              <a:spcAft>
                <a:spcPts val="601"/>
              </a:spcAft>
            </a:pPr>
            <a:endParaRPr b="0" lang="en-US" sz="3200" spc="-1" strike="noStrike">
              <a:solidFill>
                <a:srgbClr val="000000"/>
              </a:solidFill>
              <a:latin typeface="Calibri"/>
            </a:endParaRPr>
          </a:p>
        </p:txBody>
      </p:sp>
      <p:pic>
        <p:nvPicPr>
          <p:cNvPr id="244" name="Picture 6" descr=""/>
          <p:cNvPicPr/>
          <p:nvPr/>
        </p:nvPicPr>
        <p:blipFill>
          <a:blip r:embed="rId1"/>
          <a:stretch/>
        </p:blipFill>
        <p:spPr>
          <a:xfrm>
            <a:off x="1115640" y="2637000"/>
            <a:ext cx="2514240" cy="961560"/>
          </a:xfrm>
          <a:prstGeom prst="rect">
            <a:avLst/>
          </a:prstGeom>
          <a:ln>
            <a:noFill/>
          </a:ln>
        </p:spPr>
      </p:pic>
      <p:pic>
        <p:nvPicPr>
          <p:cNvPr id="245" name="Picture 8" descr=""/>
          <p:cNvPicPr/>
          <p:nvPr/>
        </p:nvPicPr>
        <p:blipFill>
          <a:blip r:embed="rId2"/>
          <a:stretch/>
        </p:blipFill>
        <p:spPr>
          <a:xfrm>
            <a:off x="1612800" y="5518800"/>
            <a:ext cx="1504440" cy="599760"/>
          </a:xfrm>
          <a:prstGeom prst="rect">
            <a:avLst/>
          </a:prstGeom>
          <a:ln>
            <a:noFill/>
          </a:ln>
        </p:spPr>
      </p:pic>
      <p:pic>
        <p:nvPicPr>
          <p:cNvPr id="246" name="Picture 9" descr=""/>
          <p:cNvPicPr/>
          <p:nvPr/>
        </p:nvPicPr>
        <p:blipFill>
          <a:blip r:embed="rId3"/>
          <a:stretch/>
        </p:blipFill>
        <p:spPr>
          <a:xfrm>
            <a:off x="4545360" y="1484640"/>
            <a:ext cx="4419360" cy="2592000"/>
          </a:xfrm>
          <a:prstGeom prst="rect">
            <a:avLst/>
          </a:prstGeom>
          <a:ln>
            <a:noFill/>
          </a:ln>
        </p:spPr>
      </p:pic>
      <p:pic>
        <p:nvPicPr>
          <p:cNvPr id="247" name="" descr=""/>
          <p:cNvPicPr/>
          <p:nvPr/>
        </p:nvPicPr>
        <p:blipFill>
          <a:blip r:embed="rId4"/>
          <a:stretch/>
        </p:blipFill>
        <p:spPr>
          <a:xfrm>
            <a:off x="965160" y="4178160"/>
            <a:ext cx="4292640" cy="43164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49" name="TextShape 2"/>
          <p:cNvSpPr txBox="1"/>
          <p:nvPr/>
        </p:nvSpPr>
        <p:spPr>
          <a:xfrm>
            <a:off x="457200" y="1600200"/>
            <a:ext cx="8229240" cy="4996800"/>
          </a:xfrm>
          <a:prstGeom prst="rect">
            <a:avLst/>
          </a:prstGeom>
          <a:noFill/>
          <a:ln>
            <a:noFill/>
          </a:ln>
        </p:spPr>
        <p:txBody>
          <a:bodyPr>
            <a:normAutofit/>
          </a:bodyPr>
          <a:p>
            <a:pPr>
              <a:lnSpc>
                <a:spcPct val="100000"/>
              </a:lnSpc>
              <a:spcBef>
                <a:spcPts val="1001"/>
              </a:spcBef>
            </a:pPr>
            <a:r>
              <a:rPr b="0" lang="en-US" sz="5000" spc="-1" strike="noStrike">
                <a:solidFill>
                  <a:srgbClr val="000000"/>
                </a:solidFill>
                <a:latin typeface="Calibri"/>
              </a:rPr>
              <a:t>Determine the distance between two objects represented by attribute values (1,6,2,5,3) ,(3,5,2,6,6) by using Manhattan, Euclidean , L ∞ norm distance metrics. </a:t>
            </a:r>
            <a:endParaRPr b="0" lang="en-US" sz="50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Answer</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(x 1 ,x 2 ,x 3 ,x 4 ,x 5 ) = (1, 6, 2,5, 3)</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(y 1 ,y 2 ,y 3 ,y 4 ,y 5 ) = (3, 5, 2, 6, 6)</a:t>
            </a:r>
            <a:endParaRPr b="0" lang="en-US" sz="4500" spc="-1" strike="noStrike">
              <a:solidFill>
                <a:srgbClr val="000000"/>
              </a:solidFill>
              <a:latin typeface="Calibri"/>
            </a:endParaRPr>
          </a:p>
          <a:p>
            <a:pPr>
              <a:lnSpc>
                <a:spcPct val="100000"/>
              </a:lnSpc>
              <a:spcBef>
                <a:spcPts val="901"/>
              </a:spcBef>
            </a:pP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Euclidean Distance is</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 </a:t>
            </a:r>
            <a:r>
              <a:rPr b="1" lang="en-US" sz="4500" spc="-1" strike="noStrike">
                <a:solidFill>
                  <a:srgbClr val="000000"/>
                </a:solidFill>
                <a:latin typeface="Calibri"/>
              </a:rPr>
              <a:t>3.872983</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Manhattan Distance is</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D(x,y) = |x 1 -y 1 |+|x 2 -y 2 |+|x 3 -y 3 |+|x 4 -y 4 |+|x 5 -y 5 |</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a:t>
            </a:r>
            <a:r>
              <a:rPr b="1" lang="en-US" sz="4500" spc="-1" strike="noStrike">
                <a:solidFill>
                  <a:srgbClr val="000000"/>
                </a:solidFill>
                <a:latin typeface="Calibri"/>
              </a:rPr>
              <a:t>7</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L ∞ norm Distance is</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D(x,y) = Max ( |x 1 -y 1 |,|x 2 -y 2 |,|x 3 -y 3 |,|x 4 -y 4 |,|x 5 -y 5 | )</a:t>
            </a:r>
            <a:endParaRPr b="0" lang="en-US" sz="4500" spc="-1" strike="noStrike">
              <a:solidFill>
                <a:srgbClr val="000000"/>
              </a:solidFill>
              <a:latin typeface="Calibri"/>
            </a:endParaRPr>
          </a:p>
          <a:p>
            <a:pPr>
              <a:lnSpc>
                <a:spcPct val="100000"/>
              </a:lnSpc>
              <a:spcBef>
                <a:spcPts val="901"/>
              </a:spcBef>
            </a:pPr>
            <a:r>
              <a:rPr b="0" lang="en-US" sz="4500" spc="-1" strike="noStrike">
                <a:solidFill>
                  <a:srgbClr val="000000"/>
                </a:solidFill>
                <a:latin typeface="Calibri"/>
              </a:rPr>
              <a:t>= </a:t>
            </a:r>
            <a:r>
              <a:rPr b="1" lang="en-US" sz="4500" spc="-1" strike="noStrike">
                <a:solidFill>
                  <a:srgbClr val="000000"/>
                </a:solidFill>
                <a:latin typeface="Calibri"/>
              </a:rPr>
              <a:t>3</a:t>
            </a:r>
            <a:endParaRPr b="0" lang="en-US" sz="4500" spc="-1" strike="noStrike">
              <a:solidFill>
                <a:srgbClr val="000000"/>
              </a:solidFill>
              <a:latin typeface="Calibri"/>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a:solidFill>
            <a:srgbClr val="ff0000"/>
          </a:solidFill>
          <a:ln>
            <a:noFill/>
          </a:ln>
        </p:spPr>
        <p:txBody>
          <a:bodyPr lIns="90000" rIns="90000" tIns="45000" bIns="45000" anchor="ctr"/>
          <a:p>
            <a:pPr algn="ctr">
              <a:lnSpc>
                <a:spcPct val="100000"/>
              </a:lnSpc>
            </a:pPr>
            <a:r>
              <a:rPr b="1" lang="en-US" sz="4400" spc="-1" strike="noStrike">
                <a:solidFill>
                  <a:srgbClr val="ff0000"/>
                </a:solidFill>
                <a:latin typeface="Calibri"/>
              </a:rPr>
              <a:t>Proximity measure-Ordinal, mixed </a:t>
            </a:r>
            <a:endParaRPr b="0" lang="en-US" sz="4400" spc="-1" strike="noStrike">
              <a:solidFill>
                <a:srgbClr val="000000"/>
              </a:solidFill>
              <a:latin typeface="Calibri"/>
            </a:endParaRPr>
          </a:p>
        </p:txBody>
      </p:sp>
      <p:sp>
        <p:nvSpPr>
          <p:cNvPr id="251" name="TextShape 2"/>
          <p:cNvSpPr txBox="1"/>
          <p:nvPr/>
        </p:nvSpPr>
        <p:spPr>
          <a:xfrm>
            <a:off x="457200" y="1600200"/>
            <a:ext cx="4038120" cy="4525560"/>
          </a:xfrm>
          <a:prstGeom prst="rect">
            <a:avLst/>
          </a:prstGeom>
          <a:noFill/>
          <a:ln>
            <a:solidFill>
              <a:srgbClr val="000000"/>
            </a:solidFill>
          </a:ln>
        </p:spPr>
        <p:txBody>
          <a:bodyPr>
            <a:normAutofit/>
          </a:bodyPr>
          <a:p>
            <a:pPr>
              <a:lnSpc>
                <a:spcPct val="100000"/>
              </a:lnSpc>
              <a:spcBef>
                <a:spcPts val="561"/>
              </a:spcBef>
            </a:pPr>
            <a:r>
              <a:rPr b="1" lang="en-US" sz="2800" spc="-1" strike="noStrike" u="sng">
                <a:solidFill>
                  <a:srgbClr val="4f81bd"/>
                </a:solidFill>
                <a:uFillTx/>
                <a:latin typeface="Calibri"/>
              </a:rPr>
              <a:t>Ordinal data</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601"/>
              </a:spcBef>
              <a:spcAft>
                <a:spcPts val="601"/>
              </a:spcAft>
            </a:pPr>
            <a:r>
              <a:rPr b="0" lang="en-US" sz="2800" spc="-1" strike="noStrike">
                <a:solidFill>
                  <a:srgbClr val="000000"/>
                </a:solidFill>
                <a:latin typeface="Calibri"/>
              </a:rPr>
              <a:t>1.Find Mf(is to replace each value by its rank)</a:t>
            </a:r>
            <a:endParaRPr b="0" lang="en-US" sz="2800" spc="-1" strike="noStrike">
              <a:solidFill>
                <a:srgbClr val="000000"/>
              </a:solidFill>
              <a:latin typeface="Calibri"/>
            </a:endParaRPr>
          </a:p>
          <a:p>
            <a:pPr>
              <a:lnSpc>
                <a:spcPct val="100000"/>
              </a:lnSpc>
              <a:spcBef>
                <a:spcPts val="601"/>
              </a:spcBef>
              <a:spcAft>
                <a:spcPts val="601"/>
              </a:spcAft>
            </a:pPr>
            <a:endParaRPr b="0" lang="en-US" sz="2800" spc="-1" strike="noStrike">
              <a:solidFill>
                <a:srgbClr val="000000"/>
              </a:solidFill>
              <a:latin typeface="Calibri"/>
            </a:endParaRPr>
          </a:p>
          <a:p>
            <a:pPr>
              <a:lnSpc>
                <a:spcPct val="100000"/>
              </a:lnSpc>
              <a:spcBef>
                <a:spcPts val="601"/>
              </a:spcBef>
              <a:spcAft>
                <a:spcPts val="601"/>
              </a:spcAft>
            </a:pPr>
            <a:r>
              <a:rPr b="0" lang="en-US" sz="2800" spc="-1" strike="noStrike">
                <a:solidFill>
                  <a:srgbClr val="000000"/>
                </a:solidFill>
                <a:latin typeface="Calibri"/>
              </a:rPr>
              <a:t>2.Normalize the value based on ranking</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Calibri"/>
              </a:rPr>
              <a:t>3.Compute dissimilarity matrix</a:t>
            </a:r>
            <a:endParaRPr b="0" lang="en-US" sz="2800" spc="-1" strike="noStrike">
              <a:solidFill>
                <a:srgbClr val="000000"/>
              </a:solidFill>
              <a:latin typeface="Calibri"/>
            </a:endParaRPr>
          </a:p>
        </p:txBody>
      </p:sp>
      <p:sp>
        <p:nvSpPr>
          <p:cNvPr id="252" name="TextShape 3"/>
          <p:cNvSpPr txBox="1"/>
          <p:nvPr/>
        </p:nvSpPr>
        <p:spPr>
          <a:xfrm>
            <a:off x="4648320" y="1600200"/>
            <a:ext cx="4038120" cy="4525560"/>
          </a:xfrm>
          <a:prstGeom prst="rect">
            <a:avLst/>
          </a:prstGeom>
          <a:noFill/>
          <a:ln>
            <a:solidFill>
              <a:srgbClr val="000000"/>
            </a:solidFill>
          </a:ln>
        </p:spPr>
        <p:txBody>
          <a:bodyPr>
            <a:normAutofit/>
          </a:bodyPr>
          <a:p>
            <a:pPr>
              <a:lnSpc>
                <a:spcPct val="100000"/>
              </a:lnSpc>
              <a:spcBef>
                <a:spcPts val="561"/>
              </a:spcBef>
            </a:pPr>
            <a:r>
              <a:rPr b="0" lang="en-US" sz="2800" spc="-1" strike="noStrike" u="sng">
                <a:solidFill>
                  <a:srgbClr val="4f81bd"/>
                </a:solidFill>
                <a:uFillTx/>
                <a:latin typeface="Calibri"/>
              </a:rPr>
              <a:t>Mixed data</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Calibri"/>
              </a:rPr>
              <a:t>1.Calculate  dissimilarity matrix for each attribute separately</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Calibri"/>
              </a:rPr>
              <a:t>2.Compute dissimilarity matrix for all type of attributes </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=1</a:t>
            </a:r>
            <a:endParaRPr b="0" lang="en-US" sz="2800" spc="-1" strike="noStrike">
              <a:solidFill>
                <a:srgbClr val="000000"/>
              </a:solidFill>
              <a:latin typeface="Calibri"/>
            </a:endParaRPr>
          </a:p>
        </p:txBody>
      </p:sp>
      <p:pic>
        <p:nvPicPr>
          <p:cNvPr id="253" name="Picture 7" descr=""/>
          <p:cNvPicPr/>
          <p:nvPr/>
        </p:nvPicPr>
        <p:blipFill>
          <a:blip r:embed="rId1"/>
          <a:stretch/>
        </p:blipFill>
        <p:spPr>
          <a:xfrm>
            <a:off x="5135760" y="5445360"/>
            <a:ext cx="437760" cy="294840"/>
          </a:xfrm>
          <a:prstGeom prst="rect">
            <a:avLst/>
          </a:prstGeom>
          <a:ln>
            <a:noFill/>
          </a:ln>
        </p:spPr>
      </p:pic>
      <p:pic>
        <p:nvPicPr>
          <p:cNvPr id="254" name="" descr=""/>
          <p:cNvPicPr/>
          <p:nvPr/>
        </p:nvPicPr>
        <p:blipFill>
          <a:blip r:embed="rId2"/>
          <a:stretch/>
        </p:blipFill>
        <p:spPr>
          <a:xfrm>
            <a:off x="1104840" y="4203720"/>
            <a:ext cx="2298600" cy="711360"/>
          </a:xfrm>
          <a:prstGeom prst="rect">
            <a:avLst/>
          </a:prstGeom>
          <a:ln>
            <a:noFill/>
          </a:ln>
        </p:spPr>
      </p:pic>
      <p:pic>
        <p:nvPicPr>
          <p:cNvPr id="255" name="" descr=""/>
          <p:cNvPicPr/>
          <p:nvPr/>
        </p:nvPicPr>
        <p:blipFill>
          <a:blip r:embed="rId3"/>
          <a:stretch/>
        </p:blipFill>
        <p:spPr>
          <a:xfrm>
            <a:off x="5130720" y="4216320"/>
            <a:ext cx="2870280" cy="685800"/>
          </a:xfrm>
          <a:prstGeom prst="rect">
            <a:avLst/>
          </a:prstGeom>
          <a:ln>
            <a:noFill/>
          </a:ln>
        </p:spPr>
      </p:pic>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42">
                                  <p:stCondLst>
                                    <p:cond delay="0"/>
                                  </p:stCondLst>
                                  <p:childTnLst>
                                    <p:set>
                                      <p:cBhvr>
                                        <p:cTn id="68" dur="1" fill="hold">
                                          <p:stCondLst>
                                            <p:cond delay="0"/>
                                          </p:stCondLst>
                                        </p:cTn>
                                        <p:tgtEl>
                                          <p:spTgt spid="-1"/>
                                        </p:tgtEl>
                                        <p:attrNameLst>
                                          <p:attrName>style.visibility</p:attrName>
                                        </p:attrNameLst>
                                      </p:cBhvr>
                                      <p:to>
                                        <p:strVal val="visible"/>
                                      </p:to>
                                    </p:set>
                                    <p:animEffect filter="fade" transition="in">
                                      <p:cBhvr additive="repl">
                                        <p:cTn id="69" dur="1000"/>
                                        <p:tgtEl>
                                          <p:spTgt spid="-1"/>
                                        </p:tgtEl>
                                      </p:cBhvr>
                                    </p:animEffect>
                                    <p:anim calcmode="lin" valueType="num">
                                      <p:cBhvr additive="repl">
                                        <p:cTn id="70" dur="1000" fill="hold"/>
                                        <p:tgtEl>
                                          <p:spTgt spid="-1"/>
                                        </p:tgtEl>
                                        <p:attrNameLst>
                                          <p:attrName>ppt_x</p:attrName>
                                        </p:attrNameLst>
                                      </p:cBhvr>
                                      <p:tavLst>
                                        <p:tav tm="0">
                                          <p:val>
                                            <p:strVal val="#ppt_x"/>
                                          </p:val>
                                        </p:tav>
                                        <p:tav tm="100000">
                                          <p:val>
                                            <p:strVal val="#ppt_x"/>
                                          </p:val>
                                        </p:tav>
                                      </p:tavLst>
                                    </p:anim>
                                    <p:anim calcmode="lin" valueType="num">
                                      <p:cBhvr additive="repl">
                                        <p:cTn id="71" dur="10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Cosine similarity</a:t>
            </a:r>
            <a:endParaRPr b="0" lang="en-US" sz="3200" spc="-1" strike="noStrike">
              <a:solidFill>
                <a:srgbClr val="000000"/>
              </a:solidFill>
              <a:latin typeface="Calibri"/>
            </a:endParaRPr>
          </a:p>
        </p:txBody>
      </p:sp>
      <p:sp>
        <p:nvSpPr>
          <p:cNvPr id="257" name="TextShape 2"/>
          <p:cNvSpPr txBox="1"/>
          <p:nvPr/>
        </p:nvSpPr>
        <p:spPr>
          <a:xfrm>
            <a:off x="457200" y="1600200"/>
            <a:ext cx="8229240" cy="4525560"/>
          </a:xfrm>
          <a:prstGeom prst="rect">
            <a:avLst/>
          </a:prstGeom>
          <a:noFill/>
          <a:ln>
            <a:noFill/>
          </a:ln>
        </p:spPr>
        <p:txBody>
          <a:bodyPr>
            <a:normAutofit/>
          </a:bodyPr>
          <a:p>
            <a:pPr>
              <a:lnSpc>
                <a:spcPct val="100000"/>
              </a:lnSpc>
              <a:spcBef>
                <a:spcPts val="360"/>
              </a:spcBef>
            </a:pPr>
            <a:r>
              <a:rPr b="0" lang="en-US" sz="1800" spc="-1" strike="noStrike">
                <a:solidFill>
                  <a:srgbClr val="000000"/>
                </a:solidFill>
                <a:latin typeface="Calibri"/>
              </a:rPr>
              <a:t>Consider three documents D1, D2 and D3, represented by the following document- term matrix. Identify the most similar document pair using cosine similarity measure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Answer:</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cos( d 1 , d 2 ) = (d 1 · d 2 ) / ||d 1 || ||d 2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cos(d1,d2) = 0.5012</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cos(d1,d3) = 0.9 Hence, D1 and D3 is the most similar document pair</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cos(d2,d3) = 0.36</a:t>
            </a:r>
            <a:endParaRPr b="0" lang="en-US" sz="1800" spc="-1" strike="noStrike">
              <a:solidFill>
                <a:srgbClr val="000000"/>
              </a:solidFill>
              <a:latin typeface="Calibri"/>
            </a:endParaRPr>
          </a:p>
        </p:txBody>
      </p:sp>
      <p:graphicFrame>
        <p:nvGraphicFramePr>
          <p:cNvPr id="258" name="Table 3"/>
          <p:cNvGraphicFramePr/>
          <p:nvPr/>
        </p:nvGraphicFramePr>
        <p:xfrm>
          <a:off x="899640" y="2420640"/>
          <a:ext cx="5383080" cy="1440000"/>
        </p:xfrm>
        <a:graphic>
          <a:graphicData uri="http://schemas.openxmlformats.org/drawingml/2006/table">
            <a:tbl>
              <a:tblPr/>
              <a:tblGrid>
                <a:gridCol w="2297160"/>
                <a:gridCol w="1028520"/>
                <a:gridCol w="1085760"/>
                <a:gridCol w="971640"/>
              </a:tblGrid>
              <a:tr h="348840">
                <a:tc>
                  <a:txBody>
                    <a:bodyPr lIns="68400" rIns="68400" tIns="0" bIns="0"/>
                    <a:p>
                      <a:pPr>
                        <a:lnSpc>
                          <a:spcPct val="107000"/>
                        </a:lnSpc>
                        <a:spcBef>
                          <a:spcPts val="601"/>
                        </a:spcBef>
                        <a:spcAft>
                          <a:spcPts val="601"/>
                        </a:spcAft>
                      </a:pPr>
                      <a:r>
                        <a:rPr b="1" lang="en-US" sz="1100" spc="-1" strike="noStrike">
                          <a:solidFill>
                            <a:srgbClr val="ffffff"/>
                          </a:solidFill>
                          <a:latin typeface="Calibri"/>
                        </a:rPr>
                        <a:t>Terms              Document ID</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ctr">
                        <a:lnSpc>
                          <a:spcPct val="107000"/>
                        </a:lnSpc>
                        <a:spcBef>
                          <a:spcPts val="601"/>
                        </a:spcBef>
                        <a:spcAft>
                          <a:spcPts val="601"/>
                        </a:spcAft>
                      </a:pPr>
                      <a:r>
                        <a:rPr b="1" lang="en-US" sz="1100" spc="-1" strike="noStrike">
                          <a:solidFill>
                            <a:srgbClr val="ffffff"/>
                          </a:solidFill>
                          <a:latin typeface="Calibri"/>
                        </a:rPr>
                        <a:t>D1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ctr">
                        <a:lnSpc>
                          <a:spcPct val="107000"/>
                        </a:lnSpc>
                        <a:spcBef>
                          <a:spcPts val="601"/>
                        </a:spcBef>
                        <a:spcAft>
                          <a:spcPts val="601"/>
                        </a:spcAft>
                      </a:pPr>
                      <a:r>
                        <a:rPr b="1" lang="en-US" sz="1100" spc="-1" strike="noStrike">
                          <a:solidFill>
                            <a:srgbClr val="ffffff"/>
                          </a:solidFill>
                          <a:latin typeface="Calibri"/>
                        </a:rPr>
                        <a:t>D2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tIns="0" bIns="0"/>
                    <a:p>
                      <a:pPr algn="ctr">
                        <a:lnSpc>
                          <a:spcPct val="107000"/>
                        </a:lnSpc>
                        <a:spcBef>
                          <a:spcPts val="601"/>
                        </a:spcBef>
                        <a:spcAft>
                          <a:spcPts val="601"/>
                        </a:spcAft>
                      </a:pPr>
                      <a:r>
                        <a:rPr b="1" lang="en-US" sz="1100" spc="-1" strike="noStrike">
                          <a:solidFill>
                            <a:srgbClr val="ffffff"/>
                          </a:solidFill>
                          <a:latin typeface="Calibri"/>
                        </a:rPr>
                        <a:t>D3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18520">
                <a:tc>
                  <a:txBody>
                    <a:bodyPr lIns="68400" rIns="68400" tIns="0" bIns="0"/>
                    <a:p>
                      <a:pPr>
                        <a:lnSpc>
                          <a:spcPct val="107000"/>
                        </a:lnSpc>
                        <a:spcBef>
                          <a:spcPts val="601"/>
                        </a:spcBef>
                        <a:spcAft>
                          <a:spcPts val="601"/>
                        </a:spcAft>
                      </a:pPr>
                      <a:r>
                        <a:rPr b="1" lang="en-US" sz="1100" spc="-1" strike="noStrike">
                          <a:solidFill>
                            <a:srgbClr val="ffffff"/>
                          </a:solidFill>
                          <a:latin typeface="Calibri"/>
                        </a:rPr>
                        <a:t>Data</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18520">
                <a:tc>
                  <a:txBody>
                    <a:bodyPr lIns="68400" rIns="68400" tIns="0" bIns="0"/>
                    <a:p>
                      <a:pPr>
                        <a:lnSpc>
                          <a:spcPct val="107000"/>
                        </a:lnSpc>
                        <a:spcBef>
                          <a:spcPts val="601"/>
                        </a:spcBef>
                        <a:spcAft>
                          <a:spcPts val="601"/>
                        </a:spcAft>
                      </a:pPr>
                      <a:r>
                        <a:rPr b="1" lang="en-US" sz="1100" spc="-1" strike="noStrike">
                          <a:solidFill>
                            <a:srgbClr val="ffffff"/>
                          </a:solidFill>
                          <a:latin typeface="Calibri"/>
                        </a:rPr>
                        <a:t>Mining</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18520">
                <a:tc>
                  <a:txBody>
                    <a:bodyPr lIns="68400" rIns="68400" tIns="0" bIns="0"/>
                    <a:p>
                      <a:pPr>
                        <a:lnSpc>
                          <a:spcPct val="107000"/>
                        </a:lnSpc>
                        <a:spcBef>
                          <a:spcPts val="601"/>
                        </a:spcBef>
                        <a:spcAft>
                          <a:spcPts val="601"/>
                        </a:spcAft>
                      </a:pPr>
                      <a:r>
                        <a:rPr b="1" lang="en-US" sz="1100" spc="-1" strike="noStrike">
                          <a:solidFill>
                            <a:srgbClr val="ffffff"/>
                          </a:solidFill>
                          <a:latin typeface="Calibri"/>
                        </a:rPr>
                        <a:t>Knowledge</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18520">
                <a:tc>
                  <a:txBody>
                    <a:bodyPr lIns="68400" rIns="68400" tIns="0" bIns="0"/>
                    <a:p>
                      <a:pPr>
                        <a:lnSpc>
                          <a:spcPct val="107000"/>
                        </a:lnSpc>
                        <a:spcBef>
                          <a:spcPts val="601"/>
                        </a:spcBef>
                        <a:spcAft>
                          <a:spcPts val="601"/>
                        </a:spcAft>
                      </a:pPr>
                      <a:r>
                        <a:rPr b="1" lang="en-US" sz="1100" spc="-1" strike="noStrike">
                          <a:solidFill>
                            <a:srgbClr val="ffffff"/>
                          </a:solidFill>
                          <a:latin typeface="Calibri"/>
                        </a:rPr>
                        <a:t>Databases</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17080">
                <a:tc>
                  <a:txBody>
                    <a:bodyPr lIns="68400" rIns="68400" tIns="0" bIns="0"/>
                    <a:p>
                      <a:pPr>
                        <a:lnSpc>
                          <a:spcPct val="107000"/>
                        </a:lnSpc>
                        <a:spcBef>
                          <a:spcPts val="601"/>
                        </a:spcBef>
                        <a:spcAft>
                          <a:spcPts val="601"/>
                        </a:spcAft>
                      </a:pPr>
                      <a:r>
                        <a:rPr b="1" lang="en-US" sz="1100" spc="-1" strike="noStrike">
                          <a:solidFill>
                            <a:srgbClr val="ffffff"/>
                          </a:solidFill>
                          <a:latin typeface="Calibri"/>
                        </a:rPr>
                        <a:t>Performance</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tIns="0" bIns="0"/>
                    <a:p>
                      <a:pPr algn="ctr">
                        <a:lnSpc>
                          <a:spcPct val="107000"/>
                        </a:lnSpc>
                        <a:spcBef>
                          <a:spcPts val="601"/>
                        </a:spcBef>
                        <a:spcAft>
                          <a:spcPts val="601"/>
                        </a:spcAft>
                      </a:pPr>
                      <a:r>
                        <a:rPr b="0" lang="en-US" sz="1100" spc="-1" strike="noStrike">
                          <a:solidFill>
                            <a:srgbClr val="000000"/>
                          </a:solidFill>
                          <a:latin typeface="Calibri"/>
                        </a:rPr>
                        <a:t>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59" name="CustomShape 4"/>
          <p:cNvSpPr/>
          <p:nvPr/>
        </p:nvSpPr>
        <p:spPr>
          <a:xfrm>
            <a:off x="3887640" y="1714680"/>
            <a:ext cx="283680" cy="36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60" name="CustomShape 5"/>
          <p:cNvSpPr/>
          <p:nvPr/>
        </p:nvSpPr>
        <p:spPr>
          <a:xfrm>
            <a:off x="2915640" y="2493000"/>
            <a:ext cx="4316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261" name="CustomShape 6"/>
          <p:cNvSpPr/>
          <p:nvPr/>
        </p:nvSpPr>
        <p:spPr>
          <a:xfrm>
            <a:off x="1547640" y="2277000"/>
            <a:ext cx="360" cy="28764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6"/>
          </a:lnRef>
          <a:fillRef idx="0">
            <a:schemeClr val="accent6"/>
          </a:fillRef>
          <a:effectRef idx="2">
            <a:schemeClr val="accent6"/>
          </a:effectRef>
          <a:fontRef idx="minor"/>
        </p:style>
      </p:sp>
    </p:spTree>
  </p:cSld>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Cosine similarity</a:t>
            </a:r>
            <a:endParaRPr b="0" lang="en-US" sz="3200" spc="-1" strike="noStrike">
              <a:solidFill>
                <a:srgbClr val="000000"/>
              </a:solidFill>
              <a:latin typeface="Calibri"/>
            </a:endParaRPr>
          </a:p>
        </p:txBody>
      </p:sp>
      <p:sp>
        <p:nvSpPr>
          <p:cNvPr id="263"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Define Cosine similarity and discuss the Cosine similarity of the following cases and comment</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a) “ BITS Offered Data Mining course at WASE program”</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WILP offered Data Mining as a compulsory course in M Tech”</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b) “ Database Management course is a prerequisite for Data Mining”</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Database Management is not offered in WILP”</a:t>
            </a:r>
            <a:endParaRPr b="0" lang="en-US" sz="3200" spc="-1" strike="noStrike">
              <a:solidFill>
                <a:srgbClr val="000000"/>
              </a:solidFill>
              <a:latin typeface="Calibri"/>
            </a:endParaRPr>
          </a:p>
        </p:txBody>
      </p:sp>
    </p:spTree>
  </p:cSld>
  <p:timing>
    <p:tnLst>
      <p:par>
        <p:cTn id="74" dur="indefinite" restart="never" nodeType="tmRoot">
          <p:childTnLst>
            <p:seq>
              <p:cTn id="75"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65" name="TextShape 2"/>
          <p:cNvSpPr txBox="1"/>
          <p:nvPr/>
        </p:nvSpPr>
        <p:spPr>
          <a:xfrm>
            <a:off x="457200" y="1600200"/>
            <a:ext cx="8229240" cy="452556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Classification</a:t>
            </a:r>
            <a:endParaRPr b="0" lang="en-US" sz="3200" spc="-1" strike="noStrike">
              <a:solidFill>
                <a:srgbClr val="000000"/>
              </a:solidFill>
              <a:latin typeface="Calibri"/>
            </a:endParaRPr>
          </a:p>
        </p:txBody>
      </p:sp>
    </p:spTree>
  </p:cSld>
  <p:timing>
    <p:tnLst>
      <p:par>
        <p:cTn id="76" dur="indefinite" restart="never" nodeType="tmRoot">
          <p:childTnLst>
            <p:seq>
              <p:cTn id="77"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Differences</a:t>
            </a:r>
            <a:br/>
            <a:endParaRPr b="0" lang="en-US" sz="3200" spc="-1" strike="noStrike">
              <a:solidFill>
                <a:srgbClr val="000000"/>
              </a:solidFill>
              <a:latin typeface="Calibri"/>
            </a:endParaRPr>
          </a:p>
        </p:txBody>
      </p:sp>
      <p:sp>
        <p:nvSpPr>
          <p:cNvPr id="26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Classification/prediction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Training data/test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Supervised learning/unsupervised learning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Lazy learning/eager learning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Overfitting /under fitting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Post pruning /pre pruning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78" dur="indefinite" restart="never" nodeType="tmRoot">
          <p:childTnLst>
            <p:seq>
              <p:cTn id="79"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Classification</a:t>
            </a:r>
            <a:endParaRPr b="0" lang="en-US" sz="3200" spc="-1" strike="noStrike">
              <a:solidFill>
                <a:srgbClr val="000000"/>
              </a:solidFill>
              <a:latin typeface="Calibri"/>
            </a:endParaRPr>
          </a:p>
        </p:txBody>
      </p:sp>
      <p:sp>
        <p:nvSpPr>
          <p:cNvPr id="26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Wingdings" charset="2"/>
              <a:buChar char=""/>
            </a:pPr>
            <a:r>
              <a:rPr b="0" lang="en-US" sz="2000" spc="-1" strike="noStrike">
                <a:solidFill>
                  <a:srgbClr val="000000"/>
                </a:solidFill>
                <a:latin typeface="Calibri"/>
              </a:rPr>
              <a:t>Decision tree algorithm </a:t>
            </a:r>
            <a:endParaRPr b="0" lang="en-US" sz="2000" spc="-1" strike="noStrike">
              <a:solidFill>
                <a:srgbClr val="000000"/>
              </a:solidFill>
              <a:latin typeface="Calibri"/>
            </a:endParaRPr>
          </a:p>
          <a:p>
            <a:pPr marL="343080" indent="-342720">
              <a:lnSpc>
                <a:spcPct val="100000"/>
              </a:lnSpc>
              <a:spcBef>
                <a:spcPts val="400"/>
              </a:spcBef>
              <a:buClr>
                <a:srgbClr val="e46c0a"/>
              </a:buClr>
              <a:buFont typeface="Arial"/>
              <a:buChar char="•"/>
            </a:pPr>
            <a:r>
              <a:rPr b="0" lang="en-US" sz="2000" spc="-1" strike="noStrike">
                <a:solidFill>
                  <a:srgbClr val="e46c0a"/>
                </a:solidFill>
                <a:latin typeface="Calibri"/>
              </a:rPr>
              <a:t>    </a:t>
            </a:r>
            <a:r>
              <a:rPr b="0" lang="en-US" sz="2000" spc="-1" strike="noStrike">
                <a:solidFill>
                  <a:srgbClr val="e46c0a"/>
                </a:solidFill>
                <a:latin typeface="Calibri"/>
              </a:rPr>
              <a:t>graphical representation </a:t>
            </a:r>
            <a:endParaRPr b="0" lang="en-US" sz="2000" spc="-1" strike="noStrike">
              <a:solidFill>
                <a:srgbClr val="000000"/>
              </a:solidFill>
              <a:latin typeface="Calibri"/>
            </a:endParaRPr>
          </a:p>
          <a:p>
            <a:pPr marL="343080" indent="-342720">
              <a:lnSpc>
                <a:spcPct val="100000"/>
              </a:lnSpc>
              <a:spcBef>
                <a:spcPts val="400"/>
              </a:spcBef>
              <a:buClr>
                <a:srgbClr val="e46c0a"/>
              </a:buClr>
              <a:buFont typeface="Arial"/>
              <a:buChar char="•"/>
            </a:pPr>
            <a:r>
              <a:rPr b="0" lang="en-US" sz="2000" spc="-1" strike="noStrike">
                <a:solidFill>
                  <a:srgbClr val="e46c0a"/>
                </a:solidFill>
                <a:latin typeface="Calibri"/>
              </a:rPr>
              <a:t>    </a:t>
            </a:r>
            <a:r>
              <a:rPr b="0" lang="en-US" sz="2000" spc="-1" strike="noStrike">
                <a:solidFill>
                  <a:srgbClr val="e46c0a"/>
                </a:solidFill>
                <a:latin typeface="Calibri"/>
              </a:rPr>
              <a:t>node ,leaf node and relationship</a:t>
            </a:r>
            <a:endParaRPr b="0" lang="en-US" sz="2000" spc="-1" strike="noStrike">
              <a:solidFill>
                <a:srgbClr val="000000"/>
              </a:solidFill>
              <a:latin typeface="Calibri"/>
            </a:endParaRPr>
          </a:p>
          <a:p>
            <a:pPr marL="343080" indent="-342720">
              <a:lnSpc>
                <a:spcPct val="100000"/>
              </a:lnSpc>
              <a:spcBef>
                <a:spcPts val="400"/>
              </a:spcBef>
              <a:buClr>
                <a:srgbClr val="e46c0a"/>
              </a:buClr>
              <a:buFont typeface="Arial"/>
              <a:buChar char="•"/>
            </a:pPr>
            <a:r>
              <a:rPr b="0" lang="en-US" sz="2000" spc="-1" strike="noStrike">
                <a:solidFill>
                  <a:srgbClr val="e46c0a"/>
                </a:solidFill>
                <a:latin typeface="Calibri"/>
              </a:rPr>
              <a:t>    </a:t>
            </a:r>
            <a:r>
              <a:rPr b="1" lang="en-US" sz="2000" spc="-1" strike="noStrike">
                <a:solidFill>
                  <a:srgbClr val="b3a2c7"/>
                </a:solidFill>
                <a:latin typeface="Calibri"/>
              </a:rPr>
              <a:t>Best node</a:t>
            </a:r>
            <a:r>
              <a:rPr b="0" lang="en-US" sz="2000" spc="-1" strike="noStrike">
                <a:solidFill>
                  <a:srgbClr val="e46c0a"/>
                </a:solidFill>
                <a:latin typeface="Calibri"/>
              </a:rPr>
              <a:t>-Information gain, gini index, misclassification error</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Wingdings" charset="2"/>
              <a:buChar char=""/>
            </a:pPr>
            <a:r>
              <a:rPr b="0" lang="en-US" sz="2000" spc="-1" strike="noStrike">
                <a:solidFill>
                  <a:srgbClr val="000000"/>
                </a:solidFill>
                <a:latin typeface="Calibri"/>
              </a:rPr>
              <a:t>Rule based algorithm-Rule based</a:t>
            </a:r>
            <a:endParaRPr b="0" lang="en-US" sz="2000" spc="-1" strike="noStrike">
              <a:solidFill>
                <a:srgbClr val="000000"/>
              </a:solidFill>
              <a:latin typeface="Calibri"/>
            </a:endParaRPr>
          </a:p>
          <a:p>
            <a:pPr marL="343080" indent="-342720">
              <a:lnSpc>
                <a:spcPct val="100000"/>
              </a:lnSpc>
              <a:spcBef>
                <a:spcPts val="400"/>
              </a:spcBef>
              <a:buClr>
                <a:srgbClr val="e46c0a"/>
              </a:buClr>
              <a:buFont typeface="Arial"/>
              <a:buChar char="•"/>
            </a:pPr>
            <a:r>
              <a:rPr b="0" lang="en-US" sz="2000" spc="-1" strike="noStrike">
                <a:solidFill>
                  <a:srgbClr val="e46c0a"/>
                </a:solidFill>
                <a:latin typeface="Calibri"/>
              </a:rPr>
              <a:t>    </a:t>
            </a:r>
            <a:r>
              <a:rPr b="0" lang="en-US" sz="2000" spc="-1" strike="noStrike">
                <a:solidFill>
                  <a:srgbClr val="e46c0a"/>
                </a:solidFill>
                <a:latin typeface="Calibri"/>
              </a:rPr>
              <a:t>If (condition) then (class)</a:t>
            </a:r>
            <a:endParaRPr b="0" lang="en-US" sz="2000" spc="-1" strike="noStrike">
              <a:solidFill>
                <a:srgbClr val="000000"/>
              </a:solidFill>
              <a:latin typeface="Calibri"/>
            </a:endParaRPr>
          </a:p>
          <a:p>
            <a:pPr marL="343080" indent="-342720">
              <a:lnSpc>
                <a:spcPct val="100000"/>
              </a:lnSpc>
              <a:spcBef>
                <a:spcPts val="400"/>
              </a:spcBef>
              <a:buClr>
                <a:srgbClr val="e46c0a"/>
              </a:buClr>
              <a:buFont typeface="Arial"/>
              <a:buChar char="•"/>
            </a:pPr>
            <a:r>
              <a:rPr b="0" lang="en-US" sz="2000" spc="-1" strike="noStrike">
                <a:solidFill>
                  <a:srgbClr val="e46c0a"/>
                </a:solidFill>
                <a:latin typeface="Calibri"/>
              </a:rPr>
              <a:t>   </a:t>
            </a:r>
            <a:r>
              <a:rPr b="1" lang="en-US" sz="2000" spc="-1" strike="noStrike">
                <a:solidFill>
                  <a:srgbClr val="b3a2c7"/>
                </a:solidFill>
                <a:latin typeface="Calibri"/>
              </a:rPr>
              <a:t>Best Rule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pic>
        <p:nvPicPr>
          <p:cNvPr id="270" name="Picture 4" descr=""/>
          <p:cNvPicPr/>
          <p:nvPr/>
        </p:nvPicPr>
        <p:blipFill>
          <a:blip r:embed="rId1"/>
          <a:stretch/>
        </p:blipFill>
        <p:spPr>
          <a:xfrm>
            <a:off x="1110600" y="4172760"/>
            <a:ext cx="2361960" cy="1228320"/>
          </a:xfrm>
          <a:prstGeom prst="rect">
            <a:avLst/>
          </a:prstGeom>
          <a:ln>
            <a:noFill/>
          </a:ln>
        </p:spPr>
      </p:pic>
      <p:pic>
        <p:nvPicPr>
          <p:cNvPr id="271" name="Picture 5" descr=""/>
          <p:cNvPicPr/>
          <p:nvPr/>
        </p:nvPicPr>
        <p:blipFill>
          <a:blip r:embed="rId2"/>
          <a:stretch/>
        </p:blipFill>
        <p:spPr>
          <a:xfrm>
            <a:off x="251640" y="5589360"/>
            <a:ext cx="4466880" cy="676080"/>
          </a:xfrm>
          <a:prstGeom prst="rect">
            <a:avLst/>
          </a:prstGeom>
          <a:ln>
            <a:noFill/>
          </a:ln>
        </p:spPr>
      </p:pic>
    </p:spTree>
  </p:cSld>
  <p:timing>
    <p:tnLst>
      <p:par>
        <p:cTn id="80" dur="indefinite" restart="never" nodeType="tmRoot">
          <p:childTnLst>
            <p:seq>
              <p:cTn id="81"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Entropy ,Gini index ,misclassification error</a:t>
            </a:r>
            <a:endParaRPr b="0" lang="en-US" sz="3200" spc="-1" strike="noStrike">
              <a:solidFill>
                <a:srgbClr val="000000"/>
              </a:solidFill>
              <a:latin typeface="Calibri"/>
            </a:endParaRPr>
          </a:p>
        </p:txBody>
      </p:sp>
      <p:sp>
        <p:nvSpPr>
          <p:cNvPr id="273" name="TextShape 2"/>
          <p:cNvSpPr txBox="1"/>
          <p:nvPr/>
        </p:nvSpPr>
        <p:spPr>
          <a:xfrm>
            <a:off x="457200" y="1600200"/>
            <a:ext cx="8229240" cy="4525560"/>
          </a:xfrm>
          <a:prstGeom prst="rect">
            <a:avLst/>
          </a:prstGeom>
          <a:noFill/>
          <a:ln>
            <a:noFill/>
          </a:ln>
        </p:spPr>
        <p:txBody>
          <a:bodyPr/>
          <a:p>
            <a:pPr>
              <a:lnSpc>
                <a:spcPct val="100000"/>
              </a:lnSpc>
              <a:spcBef>
                <a:spcPts val="641"/>
              </a:spcBef>
            </a:pPr>
            <a:r>
              <a:rPr b="0" lang="en-US" sz="3200" spc="-1" strike="noStrike">
                <a:solidFill>
                  <a:srgbClr val="000000"/>
                </a:solidFill>
                <a:latin typeface="Calibri"/>
              </a:rPr>
              <a:t>Gini index</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Misclassification error</a:t>
            </a:r>
            <a:endParaRPr b="0" lang="en-US" sz="3200" spc="-1" strike="noStrike">
              <a:solidFill>
                <a:srgbClr val="000000"/>
              </a:solidFill>
              <a:latin typeface="Calibri"/>
            </a:endParaRPr>
          </a:p>
        </p:txBody>
      </p:sp>
      <p:sp>
        <p:nvSpPr>
          <p:cNvPr id="274" name="CustomShape 3"/>
          <p:cNvSpPr/>
          <p:nvPr/>
        </p:nvSpPr>
        <p:spPr>
          <a:xfrm>
            <a:off x="706320" y="2882520"/>
            <a:ext cx="17773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Calibri"/>
              </a:rPr>
              <a:t>Entropy</a:t>
            </a:r>
            <a:endParaRPr b="0" lang="en-US" sz="3200" spc="-1" strike="noStrike">
              <a:latin typeface="Arial"/>
            </a:endParaRPr>
          </a:p>
        </p:txBody>
      </p:sp>
      <p:pic>
        <p:nvPicPr>
          <p:cNvPr id="275" name="" descr=""/>
          <p:cNvPicPr/>
          <p:nvPr/>
        </p:nvPicPr>
        <p:blipFill>
          <a:blip r:embed="rId1"/>
          <a:stretch/>
        </p:blipFill>
        <p:spPr>
          <a:xfrm>
            <a:off x="3746520" y="1905120"/>
            <a:ext cx="2514600" cy="546120"/>
          </a:xfrm>
          <a:prstGeom prst="rect">
            <a:avLst/>
          </a:prstGeom>
          <a:ln>
            <a:noFill/>
          </a:ln>
        </p:spPr>
      </p:pic>
      <p:pic>
        <p:nvPicPr>
          <p:cNvPr id="276" name="" descr=""/>
          <p:cNvPicPr/>
          <p:nvPr/>
        </p:nvPicPr>
        <p:blipFill>
          <a:blip r:embed="rId2"/>
          <a:stretch/>
        </p:blipFill>
        <p:spPr>
          <a:xfrm>
            <a:off x="2768760" y="3073320"/>
            <a:ext cx="4457880" cy="457200"/>
          </a:xfrm>
          <a:prstGeom prst="rect">
            <a:avLst/>
          </a:prstGeom>
          <a:ln>
            <a:noFill/>
          </a:ln>
        </p:spPr>
      </p:pic>
      <p:pic>
        <p:nvPicPr>
          <p:cNvPr id="277" name="" descr=""/>
          <p:cNvPicPr/>
          <p:nvPr/>
        </p:nvPicPr>
        <p:blipFill>
          <a:blip r:embed="rId3"/>
          <a:stretch/>
        </p:blipFill>
        <p:spPr>
          <a:xfrm>
            <a:off x="2984400" y="4533840"/>
            <a:ext cx="3708360" cy="482760"/>
          </a:xfrm>
          <a:prstGeom prst="rect">
            <a:avLst/>
          </a:prstGeom>
          <a:ln>
            <a:noFill/>
          </a:ln>
        </p:spPr>
      </p:pic>
    </p:spTree>
  </p:cSld>
  <p:timing>
    <p:tnLst>
      <p:par>
        <p:cTn id="82" dur="indefinite" restart="never" nodeType="tmRoot">
          <p:childTnLst>
            <p:seq>
              <p:cTn id="83"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Entropy –information gain</a:t>
            </a:r>
            <a:endParaRPr b="0" lang="en-US" sz="3200" spc="-1" strike="noStrike">
              <a:solidFill>
                <a:srgbClr val="000000"/>
              </a:solidFill>
              <a:latin typeface="Calibri"/>
            </a:endParaRPr>
          </a:p>
        </p:txBody>
      </p:sp>
      <p:sp>
        <p:nvSpPr>
          <p:cNvPr id="279"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a:rPr>
              <a:t>Consider the results available for a metallic element test for a binary classification.</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i. Calculate the entropy of these set of tests.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ii. Calculate information gain for Attribute1 and Attribute2</a:t>
            </a:r>
            <a:endParaRPr b="0" lang="en-US" sz="2000" spc="-1" strike="noStrike">
              <a:solidFill>
                <a:srgbClr val="000000"/>
              </a:solidFill>
              <a:latin typeface="Calibri"/>
            </a:endParaRPr>
          </a:p>
          <a:p>
            <a:pPr>
              <a:lnSpc>
                <a:spcPct val="100000"/>
              </a:lnSpc>
              <a:spcBef>
                <a:spcPts val="641"/>
              </a:spcBef>
            </a:pPr>
            <a:r>
              <a:rPr b="0" lang="en-US" sz="2000" spc="-1" strike="noStrike">
                <a:solidFill>
                  <a:srgbClr val="000000"/>
                </a:solidFill>
                <a:latin typeface="Calibri"/>
              </a:rPr>
              <a:t>iii. What is better split as per Information gain</a:t>
            </a:r>
            <a:r>
              <a:rPr b="0" lang="en-US" sz="3200" spc="-1" strike="noStrike">
                <a:solidFill>
                  <a:srgbClr val="000000"/>
                </a:solidFill>
                <a:latin typeface="Calibri"/>
              </a:rPr>
              <a:t>.</a:t>
            </a:r>
            <a:endParaRPr b="0" lang="en-US" sz="3200" spc="-1" strike="noStrike">
              <a:solidFill>
                <a:srgbClr val="000000"/>
              </a:solidFill>
              <a:latin typeface="Calibri"/>
            </a:endParaRPr>
          </a:p>
        </p:txBody>
      </p:sp>
      <p:pic>
        <p:nvPicPr>
          <p:cNvPr id="280" name="Picture 3" descr=""/>
          <p:cNvPicPr/>
          <p:nvPr/>
        </p:nvPicPr>
        <p:blipFill>
          <a:blip r:embed="rId1"/>
          <a:stretch/>
        </p:blipFill>
        <p:spPr>
          <a:xfrm>
            <a:off x="1907640" y="2421000"/>
            <a:ext cx="2409480" cy="1704600"/>
          </a:xfrm>
          <a:prstGeom prst="rect">
            <a:avLst/>
          </a:prstGeom>
          <a:ln>
            <a:noFill/>
          </a:ln>
        </p:spPr>
      </p:pic>
    </p:spTree>
  </p:cSld>
  <p:timing>
    <p:tnLst>
      <p:par>
        <p:cTn id="84" dur="indefinite" restart="never" nodeType="tmRoot">
          <p:childTnLst>
            <p:seq>
              <p:cTn id="85"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1" lang="en-US" sz="3200" spc="-1" strike="noStrike">
                <a:solidFill>
                  <a:srgbClr val="ff0000"/>
                </a:solidFill>
                <a:latin typeface="Calibri"/>
              </a:rPr>
              <a:t>Data Cleaning</a:t>
            </a:r>
            <a:br/>
            <a:endParaRPr b="0" lang="en-US" sz="3200" spc="-1" strike="noStrike">
              <a:solidFill>
                <a:srgbClr val="000000"/>
              </a:solidFill>
              <a:latin typeface="Calibri"/>
            </a:endParaRPr>
          </a:p>
        </p:txBody>
      </p:sp>
      <p:sp>
        <p:nvSpPr>
          <p:cNvPr id="160"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1" lang="en-US" sz="3200" spc="-1" strike="noStrike" u="sng">
                <a:solidFill>
                  <a:srgbClr val="4f81bd"/>
                </a:solidFill>
                <a:uFillTx/>
                <a:latin typeface="Calibri"/>
              </a:rPr>
              <a:t>Fill in missing values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Global constant: e.g., “unknown”, NA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Mean value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The most probable value: using Bayesian formula or decision tree or regression</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r>
              <a:rPr b="1" lang="en-US" sz="3200" spc="-1" strike="noStrike" u="sng">
                <a:solidFill>
                  <a:srgbClr val="4f81bd"/>
                </a:solidFill>
                <a:uFillTx/>
                <a:latin typeface="Calibri"/>
              </a:rPr>
              <a:t>Noise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Binning (also used for discretization)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Regression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Clustering</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r>
              <a:rPr b="1" lang="en-US" sz="3200" spc="-1" strike="noStrike" u="sng">
                <a:solidFill>
                  <a:srgbClr val="4f81bd"/>
                </a:solidFill>
                <a:uFillTx/>
                <a:latin typeface="Calibri"/>
              </a:rPr>
              <a:t>Inconsistencies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0" lang="en-US" sz="3200" spc="-1" strike="noStrike">
                <a:solidFill>
                  <a:srgbClr val="000000"/>
                </a:solidFill>
                <a:latin typeface="Calibri"/>
              </a:rPr>
              <a:t>Manually or semiautomatic tool</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57200" y="274680"/>
            <a:ext cx="8229240" cy="1142640"/>
          </a:xfrm>
          <a:prstGeom prst="rect">
            <a:avLst/>
          </a:prstGeom>
          <a:solidFill>
            <a:srgbClr val="ff0000"/>
          </a:solidFill>
          <a:ln>
            <a:noFill/>
          </a:ln>
        </p:spPr>
        <p:txBody>
          <a:bodyPr lIns="90000" rIns="90000" tIns="45000" bIns="45000" anchor="ctr"/>
          <a:p>
            <a:pPr algn="ctr">
              <a:lnSpc>
                <a:spcPct val="100000"/>
              </a:lnSpc>
            </a:pPr>
            <a:r>
              <a:rPr b="0" lang="en-US" sz="4400" spc="-1" strike="noStrike">
                <a:solidFill>
                  <a:srgbClr val="000000"/>
                </a:solidFill>
                <a:latin typeface="Calibri"/>
              </a:rPr>
              <a:t>Information gain</a:t>
            </a:r>
            <a:endParaRPr b="0" lang="en-US" sz="4400" spc="-1" strike="noStrike">
              <a:solidFill>
                <a:srgbClr val="000000"/>
              </a:solidFill>
              <a:latin typeface="Calibri"/>
            </a:endParaRPr>
          </a:p>
        </p:txBody>
      </p:sp>
      <p:sp>
        <p:nvSpPr>
          <p:cNvPr id="282" name="TextShape 2"/>
          <p:cNvSpPr txBox="1"/>
          <p:nvPr/>
        </p:nvSpPr>
        <p:spPr>
          <a:xfrm>
            <a:off x="457200" y="1600200"/>
            <a:ext cx="4038120" cy="4525560"/>
          </a:xfrm>
          <a:prstGeom prst="rect">
            <a:avLst/>
          </a:prstGeom>
          <a:noFill/>
          <a:ln>
            <a:solidFill>
              <a:srgbClr val="000000"/>
            </a:solidFill>
          </a:ln>
        </p:spPr>
        <p:txBody>
          <a:bodyPr/>
          <a:p>
            <a:pPr>
              <a:lnSpc>
                <a:spcPct val="100000"/>
              </a:lnSpc>
              <a:spcBef>
                <a:spcPts val="400"/>
              </a:spcBef>
            </a:pPr>
            <a:r>
              <a:rPr b="0" lang="en-US" sz="2000" spc="-1" strike="noStrike">
                <a:solidFill>
                  <a:srgbClr val="000000"/>
                </a:solidFill>
                <a:latin typeface="Calibri"/>
              </a:rPr>
              <a:t>1.4 ‘Selected’ results and 5 ‘Not Selected’ results.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Entropy = −4/9 log2(4/9) − 5/9 log2(5/9) = 0.9911.</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2. Matrix for attribute1:</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Selected Not Selected</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True 3            1</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False 1          4</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The entropy for attribute1 is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4/9 [− (3/4) log2(3/4) − (1/4) log2(1/4)] + 5/9[− (1/5) log2(1/5) − (4/5) log2(4/5)]</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 0.7616.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
        <p:nvSpPr>
          <p:cNvPr id="283" name="TextShape 3"/>
          <p:cNvSpPr txBox="1"/>
          <p:nvPr/>
        </p:nvSpPr>
        <p:spPr>
          <a:xfrm>
            <a:off x="4648320" y="1600200"/>
            <a:ext cx="4038120" cy="4525560"/>
          </a:xfrm>
          <a:prstGeom prst="rect">
            <a:avLst/>
          </a:prstGeom>
          <a:noFill/>
          <a:ln>
            <a:solidFill>
              <a:srgbClr val="000000"/>
            </a:solidFill>
          </a:ln>
        </p:spPr>
        <p:txBody>
          <a:bodyPr>
            <a:normAutofit/>
          </a:bodyPr>
          <a:p>
            <a:pPr>
              <a:lnSpc>
                <a:spcPct val="100000"/>
              </a:lnSpc>
              <a:spcBef>
                <a:spcPts val="479"/>
              </a:spcBef>
            </a:pPr>
            <a:r>
              <a:rPr b="0" lang="en-US" sz="2400" spc="-1" strike="noStrike">
                <a:solidFill>
                  <a:srgbClr val="000000"/>
                </a:solidFill>
                <a:latin typeface="Calibri"/>
              </a:rPr>
              <a:t>Information gain for attribute1 is: 0.9911 − 0.7616 = 0.2294. </a:t>
            </a:r>
            <a:endParaRPr b="0" lang="en-US" sz="2400" spc="-1" strike="noStrike">
              <a:solidFill>
                <a:srgbClr val="000000"/>
              </a:solidFill>
              <a:latin typeface="Calibri"/>
            </a:endParaRPr>
          </a:p>
          <a:p>
            <a:pPr>
              <a:lnSpc>
                <a:spcPct val="100000"/>
              </a:lnSpc>
              <a:spcBef>
                <a:spcPts val="439"/>
              </a:spcBef>
            </a:pPr>
            <a:endParaRPr b="0" lang="en-US" sz="24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Similarly,</a:t>
            </a:r>
            <a:endParaRPr b="0" lang="en-US" sz="22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The entropy for attribute2 is</a:t>
            </a:r>
            <a:endParaRPr b="0" lang="en-US" sz="22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5/9[− (2/5) log2(2/5) − (3/5) log2(3/5)] + 4/9[− (2/4) log2(2/4) − (2/4) log2(2/4)]</a:t>
            </a:r>
            <a:endParaRPr b="0" lang="en-US" sz="22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 0.9839. 1.5 marks</a:t>
            </a:r>
            <a:endParaRPr b="0" lang="en-US" sz="22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Information gain for attribute2 is: 0.9911 − 0.9839 = 0.0072. 1 mark</a:t>
            </a:r>
            <a:endParaRPr b="0" lang="en-US" sz="2200" spc="-1" strike="noStrike">
              <a:solidFill>
                <a:srgbClr val="000000"/>
              </a:solidFill>
              <a:latin typeface="Calibri"/>
            </a:endParaRPr>
          </a:p>
          <a:p>
            <a:pPr>
              <a:lnSpc>
                <a:spcPct val="100000"/>
              </a:lnSpc>
              <a:spcBef>
                <a:spcPts val="439"/>
              </a:spcBef>
            </a:pPr>
            <a:endParaRPr b="0" lang="en-US" sz="2200" spc="-1" strike="noStrike">
              <a:solidFill>
                <a:srgbClr val="000000"/>
              </a:solidFill>
              <a:latin typeface="Calibri"/>
            </a:endParaRPr>
          </a:p>
          <a:p>
            <a:pPr>
              <a:lnSpc>
                <a:spcPct val="100000"/>
              </a:lnSpc>
              <a:spcBef>
                <a:spcPts val="439"/>
              </a:spcBef>
            </a:pPr>
            <a:r>
              <a:rPr b="0" lang="en-US" sz="2200" spc="-1" strike="noStrike">
                <a:solidFill>
                  <a:srgbClr val="000000"/>
                </a:solidFill>
                <a:latin typeface="Calibri"/>
              </a:rPr>
              <a:t>3.Attribute1</a:t>
            </a:r>
            <a:endParaRPr b="0" lang="en-US" sz="2200" spc="-1" strike="noStrike">
              <a:solidFill>
                <a:srgbClr val="000000"/>
              </a:solidFill>
              <a:latin typeface="Calibri"/>
            </a:endParaRPr>
          </a:p>
          <a:p>
            <a:pPr>
              <a:lnSpc>
                <a:spcPct val="100000"/>
              </a:lnSpc>
              <a:spcBef>
                <a:spcPts val="561"/>
              </a:spcBef>
            </a:pPr>
            <a:endParaRPr b="0" lang="en-US" sz="2200" spc="-1" strike="noStrike">
              <a:solidFill>
                <a:srgbClr val="000000"/>
              </a:solidFill>
              <a:latin typeface="Calibri"/>
            </a:endParaRPr>
          </a:p>
        </p:txBody>
      </p:sp>
    </p:spTree>
  </p:cSld>
  <p:timing>
    <p:tnLst>
      <p:par>
        <p:cTn id="86" dur="indefinite" restart="never" nodeType="tmRoot">
          <p:childTnLst>
            <p:seq>
              <p:cTn id="87"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Decision tree –information gain-Exercise</a:t>
            </a:r>
            <a:endParaRPr b="0" lang="en-US" sz="3200" spc="-1" strike="noStrike">
              <a:solidFill>
                <a:srgbClr val="000000"/>
              </a:solidFill>
              <a:latin typeface="Calibri"/>
            </a:endParaRPr>
          </a:p>
        </p:txBody>
      </p:sp>
      <p:pic>
        <p:nvPicPr>
          <p:cNvPr id="285" name="Content Placeholder 3" descr=""/>
          <p:cNvPicPr/>
          <p:nvPr/>
        </p:nvPicPr>
        <p:blipFill>
          <a:blip r:embed="rId1"/>
          <a:stretch/>
        </p:blipFill>
        <p:spPr>
          <a:xfrm>
            <a:off x="467640" y="1556640"/>
            <a:ext cx="7344360" cy="4464000"/>
          </a:xfrm>
          <a:prstGeom prst="rect">
            <a:avLst/>
          </a:prstGeom>
          <a:ln>
            <a:noFill/>
          </a:ln>
        </p:spPr>
      </p:pic>
    </p:spTree>
  </p:cSld>
  <p:timing>
    <p:tnLst>
      <p:par>
        <p:cTn id="88" dur="indefinite" restart="never" nodeType="tmRoot">
          <p:childTnLst>
            <p:seq>
              <p:cTn id="89"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1" lang="en-US" sz="3200" spc="-1" strike="noStrike">
                <a:solidFill>
                  <a:srgbClr val="000000"/>
                </a:solidFill>
                <a:latin typeface="Calibri"/>
              </a:rPr>
              <a:t>Rule base classification -Example</a:t>
            </a:r>
            <a:endParaRPr b="0" lang="en-US" sz="3200" spc="-1" strike="noStrike">
              <a:solidFill>
                <a:srgbClr val="000000"/>
              </a:solidFill>
              <a:latin typeface="Calibri"/>
            </a:endParaRPr>
          </a:p>
        </p:txBody>
      </p:sp>
      <p:pic>
        <p:nvPicPr>
          <p:cNvPr id="287" name="Content Placeholder 4" descr=""/>
          <p:cNvPicPr/>
          <p:nvPr/>
        </p:nvPicPr>
        <p:blipFill>
          <a:blip r:embed="rId1"/>
          <a:stretch/>
        </p:blipFill>
        <p:spPr>
          <a:xfrm>
            <a:off x="300960" y="1249560"/>
            <a:ext cx="8214120" cy="1828800"/>
          </a:xfrm>
          <a:prstGeom prst="rect">
            <a:avLst/>
          </a:prstGeom>
          <a:ln>
            <a:noFill/>
          </a:ln>
        </p:spPr>
      </p:pic>
      <p:sp>
        <p:nvSpPr>
          <p:cNvPr id="288" name="TextShape 2"/>
          <p:cNvSpPr txBox="1"/>
          <p:nvPr/>
        </p:nvSpPr>
        <p:spPr>
          <a:xfrm>
            <a:off x="8532360" y="6237360"/>
            <a:ext cx="611280" cy="292680"/>
          </a:xfrm>
          <a:prstGeom prst="rect">
            <a:avLst/>
          </a:prstGeom>
          <a:solidFill>
            <a:srgbClr val="ff0000"/>
          </a:solidFill>
          <a:ln>
            <a:noFill/>
          </a:ln>
        </p:spPr>
        <p:txBody>
          <a:bodyPr lIns="90000" rIns="90000" tIns="45000" bIns="45000" anchor="ctr"/>
          <a:p>
            <a:pPr>
              <a:lnSpc>
                <a:spcPct val="100000"/>
              </a:lnSpc>
            </a:pPr>
            <a:fld id="{B3E88D93-1829-4250-9861-C3CB3DF31043}" type="slidenum">
              <a:rPr b="1" lang="en-US" sz="1600" spc="-1" strike="noStrike">
                <a:solidFill>
                  <a:srgbClr val="8b8b8b"/>
                </a:solidFill>
                <a:latin typeface="Calibri"/>
              </a:rPr>
              <a:t>&lt;number&gt;</a:t>
            </a:fld>
            <a:endParaRPr b="0" lang="en-US" sz="1600" spc="-1" strike="noStrike">
              <a:latin typeface="Times New Roman"/>
            </a:endParaRPr>
          </a:p>
        </p:txBody>
      </p:sp>
      <p:pic>
        <p:nvPicPr>
          <p:cNvPr id="289" name="Picture 5" descr=""/>
          <p:cNvPicPr/>
          <p:nvPr/>
        </p:nvPicPr>
        <p:blipFill>
          <a:blip r:embed="rId2"/>
          <a:stretch/>
        </p:blipFill>
        <p:spPr>
          <a:xfrm>
            <a:off x="628560" y="3078720"/>
            <a:ext cx="8051400" cy="3497040"/>
          </a:xfrm>
          <a:prstGeom prst="rect">
            <a:avLst/>
          </a:prstGeom>
          <a:ln>
            <a:noFill/>
          </a:ln>
        </p:spPr>
      </p:pic>
    </p:spTree>
  </p:cSld>
  <p:timing>
    <p:tnLst>
      <p:par>
        <p:cTn id="90" dur="indefinite" restart="never" nodeType="tmRoot">
          <p:childTnLst>
            <p:seq>
              <p:cTn id="91"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91" name="TextShape 2"/>
          <p:cNvSpPr txBox="1"/>
          <p:nvPr/>
        </p:nvSpPr>
        <p:spPr>
          <a:xfrm>
            <a:off x="457200" y="1412640"/>
            <a:ext cx="8229240" cy="4713120"/>
          </a:xfrm>
          <a:prstGeom prst="rect">
            <a:avLst/>
          </a:prstGeom>
          <a:noFill/>
          <a:ln>
            <a:noFill/>
          </a:ln>
        </p:spPr>
        <p:txBody>
          <a:bodyPr>
            <a:normAutofit/>
          </a:bodyPr>
          <a:p>
            <a:pPr>
              <a:lnSpc>
                <a:spcPct val="100000"/>
              </a:lnSpc>
              <a:spcBef>
                <a:spcPts val="360"/>
              </a:spcBef>
            </a:pPr>
            <a:r>
              <a:rPr b="0" lang="en-US" sz="1800" spc="-1" strike="noStrike">
                <a:solidFill>
                  <a:srgbClr val="000000"/>
                </a:solidFill>
                <a:latin typeface="Calibri"/>
              </a:rPr>
              <a:t>Consider a binary classiﬁcation problem with the following set of attributes and attribute values:</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 • </a:t>
            </a:r>
            <a:r>
              <a:rPr b="0" lang="en-US" sz="1800" spc="-1" strike="noStrike">
                <a:solidFill>
                  <a:srgbClr val="000000"/>
                </a:solidFill>
                <a:latin typeface="Calibri"/>
              </a:rPr>
              <a:t>Air Conditioner = {Working, Broken}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Engine = {Good, Bad}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Mileage = {High, Medium, Low}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 </a:t>
            </a:r>
            <a:r>
              <a:rPr b="0" lang="en-US" sz="1800" spc="-1" strike="noStrike">
                <a:solidFill>
                  <a:srgbClr val="000000"/>
                </a:solidFill>
                <a:latin typeface="Calibri"/>
              </a:rPr>
              <a:t>Rust = {Yes, No} Suppose a rule-based classiﬁer produces the following rule set: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AutoNum type="alphaLcParenR"/>
            </a:pPr>
            <a:r>
              <a:rPr b="0" lang="en-US" sz="1800" spc="-1" strike="noStrike">
                <a:solidFill>
                  <a:srgbClr val="000000"/>
                </a:solidFill>
                <a:latin typeface="Calibri"/>
              </a:rPr>
              <a:t>Are the rules mutually exclustive? Answer: No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AutoNum type="alphaLcParenR"/>
            </a:pPr>
            <a:r>
              <a:rPr b="0" lang="en-US" sz="1800" spc="-1" strike="noStrike">
                <a:solidFill>
                  <a:srgbClr val="000000"/>
                </a:solidFill>
                <a:latin typeface="Calibri"/>
              </a:rPr>
              <a:t> </a:t>
            </a:r>
            <a:r>
              <a:rPr b="0" lang="en-US" sz="1800" spc="-1" strike="noStrike">
                <a:solidFill>
                  <a:srgbClr val="000000"/>
                </a:solidFill>
                <a:latin typeface="Calibri"/>
              </a:rPr>
              <a:t>Is the rule set exhaustive? Answer: Yes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AutoNum type="alphaLcParenR"/>
            </a:pPr>
            <a:r>
              <a:rPr b="0" lang="en-US" sz="1800" spc="-1" strike="noStrike">
                <a:solidFill>
                  <a:srgbClr val="000000"/>
                </a:solidFill>
                <a:latin typeface="Calibri"/>
              </a:rPr>
              <a:t> </a:t>
            </a:r>
            <a:r>
              <a:rPr b="0" lang="en-US" sz="1800" spc="-1" strike="noStrike">
                <a:solidFill>
                  <a:srgbClr val="000000"/>
                </a:solidFill>
                <a:latin typeface="Calibri"/>
              </a:rPr>
              <a:t>Is ordering needed for this set of rules? Answer: Yes because a test instance may trigger more than one rule.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AutoNum type="alphaLcParenR"/>
            </a:pPr>
            <a:r>
              <a:rPr b="0" lang="en-US" sz="1800" spc="-1" strike="noStrike">
                <a:solidFill>
                  <a:srgbClr val="000000"/>
                </a:solidFill>
                <a:latin typeface="Calibri"/>
              </a:rPr>
              <a:t> </a:t>
            </a:r>
            <a:r>
              <a:rPr b="0" lang="en-US" sz="1800" spc="-1" strike="noStrike">
                <a:solidFill>
                  <a:srgbClr val="000000"/>
                </a:solidFill>
                <a:latin typeface="Calibri"/>
              </a:rPr>
              <a:t>Do you need a default class for the rule set? Answer: No because every instance is guaranteed to trigger at least one rule.</a:t>
            </a:r>
            <a:endParaRPr b="0" lang="en-US" sz="1800" spc="-1" strike="noStrike">
              <a:solidFill>
                <a:srgbClr val="000000"/>
              </a:solidFill>
              <a:latin typeface="Calibri"/>
            </a:endParaRPr>
          </a:p>
        </p:txBody>
      </p:sp>
      <p:pic>
        <p:nvPicPr>
          <p:cNvPr id="292" name="Picture 3" descr=""/>
          <p:cNvPicPr/>
          <p:nvPr/>
        </p:nvPicPr>
        <p:blipFill>
          <a:blip r:embed="rId1"/>
          <a:stretch/>
        </p:blipFill>
        <p:spPr>
          <a:xfrm>
            <a:off x="1446120" y="3250440"/>
            <a:ext cx="4019040" cy="1037880"/>
          </a:xfrm>
          <a:prstGeom prst="rect">
            <a:avLst/>
          </a:prstGeom>
          <a:ln>
            <a:noFill/>
          </a:ln>
        </p:spPr>
      </p:pic>
    </p:spTree>
  </p:cSld>
  <p:timing>
    <p:tnLst>
      <p:par>
        <p:cTn id="92" dur="indefinite" restart="never" nodeType="tmRoot">
          <p:childTnLst>
            <p:seq>
              <p:cTn id="93"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Gini index</a:t>
            </a:r>
            <a:endParaRPr b="0" lang="en-US" sz="3200" spc="-1" strike="noStrike">
              <a:solidFill>
                <a:srgbClr val="000000"/>
              </a:solidFill>
              <a:latin typeface="Calibri"/>
            </a:endParaRPr>
          </a:p>
        </p:txBody>
      </p:sp>
      <p:sp>
        <p:nvSpPr>
          <p:cNvPr id="294"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Consider 10 samples which split into 3 classes. The first class gets 4 samples, the second gets 5 and the third class</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gets 1 sample. Compute GINI impurity for the distribution.</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Answer:</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The GINI impurity</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P(C1) = 4/10 = 0.4</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P(C2) = 5/10 = 0.5</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P(C3) = 1/10 = 0.1</a:t>
            </a:r>
            <a:endParaRPr b="0" lang="en-US" sz="3200" spc="-1" strike="noStrike">
              <a:solidFill>
                <a:srgbClr val="000000"/>
              </a:solidFill>
              <a:latin typeface="Calibri"/>
            </a:endParaRPr>
          </a:p>
          <a:p>
            <a:pPr>
              <a:lnSpc>
                <a:spcPct val="100000"/>
              </a:lnSpc>
              <a:spcBef>
                <a:spcPts val="839"/>
              </a:spcBef>
            </a:pPr>
            <a:r>
              <a:rPr b="0" lang="en-US" sz="3200" spc="-1" strike="noStrike">
                <a:solidFill>
                  <a:srgbClr val="000000"/>
                </a:solidFill>
                <a:latin typeface="Calibri"/>
              </a:rPr>
              <a:t>Gini impurity i(n) = 1- 0.4 </a:t>
            </a:r>
            <a:r>
              <a:rPr b="0" lang="en-US" sz="4200" spc="-1" strike="noStrike">
                <a:solidFill>
                  <a:srgbClr val="000000"/>
                </a:solidFill>
                <a:latin typeface="Calibri"/>
              </a:rPr>
              <a:t>2</a:t>
            </a:r>
            <a:r>
              <a:rPr b="0" lang="en-US" sz="3200" spc="-1" strike="noStrike">
                <a:solidFill>
                  <a:srgbClr val="000000"/>
                </a:solidFill>
                <a:latin typeface="Calibri"/>
              </a:rPr>
              <a:t> – 0.5 </a:t>
            </a:r>
            <a:r>
              <a:rPr b="0" lang="en-US" sz="4200" spc="-1" strike="noStrike">
                <a:solidFill>
                  <a:srgbClr val="000000"/>
                </a:solidFill>
                <a:latin typeface="Calibri"/>
              </a:rPr>
              <a:t>2</a:t>
            </a:r>
            <a:r>
              <a:rPr b="0" lang="en-US" sz="3200" spc="-1" strike="noStrike">
                <a:solidFill>
                  <a:srgbClr val="000000"/>
                </a:solidFill>
                <a:latin typeface="Calibri"/>
              </a:rPr>
              <a:t> - 0.1 </a:t>
            </a:r>
            <a:r>
              <a:rPr b="0" lang="en-US" sz="4200" spc="-1" strike="noStrike">
                <a:solidFill>
                  <a:srgbClr val="000000"/>
                </a:solidFill>
                <a:latin typeface="Calibri"/>
              </a:rPr>
              <a:t>2</a:t>
            </a:r>
            <a:r>
              <a:rPr b="0" lang="en-US" sz="3200" spc="-1" strike="noStrike">
                <a:solidFill>
                  <a:srgbClr val="000000"/>
                </a:solidFill>
                <a:latin typeface="Calibri"/>
              </a:rPr>
              <a:t> = 0 .58</a:t>
            </a:r>
            <a:endParaRPr b="0" lang="en-US" sz="3200" spc="-1" strike="noStrike">
              <a:solidFill>
                <a:srgbClr val="000000"/>
              </a:solidFill>
              <a:latin typeface="Calibri"/>
            </a:endParaRPr>
          </a:p>
        </p:txBody>
      </p:sp>
    </p:spTree>
  </p:cSld>
  <p:timing>
    <p:tnLst>
      <p:par>
        <p:cTn id="94" dur="indefinite" restart="never" nodeType="tmRoot">
          <p:childTnLst>
            <p:seq>
              <p:cTn id="95"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296" name="TextShape 2"/>
          <p:cNvSpPr txBox="1"/>
          <p:nvPr/>
        </p:nvSpPr>
        <p:spPr>
          <a:xfrm>
            <a:off x="457200" y="1340640"/>
            <a:ext cx="8229240" cy="5256360"/>
          </a:xfrm>
          <a:prstGeom prst="rect">
            <a:avLst/>
          </a:prstGeom>
          <a:noFill/>
          <a:ln>
            <a:noFill/>
          </a:ln>
        </p:spPr>
        <p:txBody>
          <a:bodyPr/>
          <a:p>
            <a:pPr>
              <a:lnSpc>
                <a:spcPct val="100000"/>
              </a:lnSpc>
              <a:spcBef>
                <a:spcPts val="360"/>
              </a:spcBef>
            </a:pPr>
            <a:r>
              <a:rPr b="0" lang="en-US" sz="1800" spc="-1" strike="noStrike">
                <a:solidFill>
                  <a:srgbClr val="000000"/>
                </a:solidFill>
                <a:latin typeface="Calibri"/>
              </a:rPr>
              <a:t>Consider the following data set (with two attributes and two possible classes Y, N)</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for a binary class problem. The attributes are nominal with two possible values.</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We intend to create decision tree model.</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Calculate the gain in the Gini index when splitting on Income and Education.Which attribute would the decision tree induction algorithm choose? </a:t>
            </a:r>
            <a:endParaRPr b="0" lang="en-US" sz="1800" spc="-1" strike="noStrike">
              <a:solidFill>
                <a:srgbClr val="000000"/>
              </a:solidFill>
              <a:latin typeface="Calibri"/>
            </a:endParaRPr>
          </a:p>
          <a:p>
            <a:pPr>
              <a:lnSpc>
                <a:spcPct val="100000"/>
              </a:lnSpc>
              <a:spcBef>
                <a:spcPts val="360"/>
              </a:spcBef>
            </a:pPr>
            <a:r>
              <a:rPr b="1" lang="en-US" sz="1800" spc="-1" strike="noStrike">
                <a:solidFill>
                  <a:srgbClr val="000000"/>
                </a:solidFill>
                <a:latin typeface="Calibri"/>
              </a:rPr>
              <a:t>Answer:</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The overall gini before splitting is: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G orig = 1 − 0.4 2 − 0.6 2 = 0.48</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The gain in gini after splitting on Income is:</a:t>
            </a:r>
            <a:endParaRPr b="0" lang="en-US" sz="1800" spc="-1" strike="noStrike">
              <a:solidFill>
                <a:srgbClr val="000000"/>
              </a:solidFill>
              <a:latin typeface="Calibri"/>
            </a:endParaRPr>
          </a:p>
          <a:p>
            <a:pPr>
              <a:lnSpc>
                <a:spcPct val="100000"/>
              </a:lnSpc>
              <a:spcBef>
                <a:spcPts val="360"/>
              </a:spcBef>
            </a:pPr>
            <a:r>
              <a:rPr b="1" lang="en-US" sz="1800" spc="-1" strike="noStrike">
                <a:solidFill>
                  <a:srgbClr val="000000"/>
                </a:solidFill>
                <a:latin typeface="Calibri"/>
              </a:rPr>
              <a:t>G Income=H </a:t>
            </a:r>
            <a:r>
              <a:rPr b="0" lang="en-US" sz="1800" spc="-1" strike="noStrike">
                <a:solidFill>
                  <a:srgbClr val="000000"/>
                </a:solidFill>
                <a:latin typeface="Calibri"/>
              </a:rPr>
              <a:t>= 1 – (4/7) 2 – (3/7) 2 = 0.4898; G Income=L = 1 – (3/3) 2 – (0/3) 2= 0.0</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Δ = G orig – (7/10)* G Income=H – (3/10)* G Income=L = 0.1371</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The gain in gini after splitting on B is:</a:t>
            </a:r>
            <a:endParaRPr b="0" lang="en-US" sz="1800" spc="-1" strike="noStrike">
              <a:solidFill>
                <a:srgbClr val="000000"/>
              </a:solidFill>
              <a:latin typeface="Calibri"/>
            </a:endParaRPr>
          </a:p>
          <a:p>
            <a:pPr>
              <a:lnSpc>
                <a:spcPct val="100000"/>
              </a:lnSpc>
              <a:spcBef>
                <a:spcPts val="360"/>
              </a:spcBef>
            </a:pPr>
            <a:r>
              <a:rPr b="1" lang="en-US" sz="1800" spc="-1" strike="noStrike">
                <a:solidFill>
                  <a:srgbClr val="000000"/>
                </a:solidFill>
                <a:latin typeface="Calibri"/>
              </a:rPr>
              <a:t>G Education=H </a:t>
            </a:r>
            <a:r>
              <a:rPr b="0" lang="en-US" sz="1800" spc="-1" strike="noStrike">
                <a:solidFill>
                  <a:srgbClr val="000000"/>
                </a:solidFill>
                <a:latin typeface="Calibri"/>
              </a:rPr>
              <a:t>= 1 – (1/4) 2 – (3/4) 2 = 0.3750; G Education=L = 1 – (1/6) 2 –</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(5/6) 2 = 0.2778</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Δ = G orig – (4/10)* G Education=H – (6/10)* G Education=L = 0.1633</a:t>
            </a:r>
            <a:endParaRPr b="0" lang="en-US" sz="1800" spc="-1" strike="noStrike">
              <a:solidFill>
                <a:srgbClr val="000000"/>
              </a:solidFill>
              <a:latin typeface="Calibri"/>
            </a:endParaRPr>
          </a:p>
          <a:p>
            <a:pPr>
              <a:lnSpc>
                <a:spcPct val="100000"/>
              </a:lnSpc>
              <a:spcBef>
                <a:spcPts val="360"/>
              </a:spcBef>
            </a:pPr>
            <a:r>
              <a:rPr b="0" lang="en-US" sz="1800" spc="-1" strike="noStrike">
                <a:solidFill>
                  <a:srgbClr val="000000"/>
                </a:solidFill>
                <a:latin typeface="Calibri"/>
              </a:rPr>
              <a:t>Therefore, attribute Education will be chosen to split the node</a:t>
            </a:r>
            <a:endParaRPr b="0" lang="en-US" sz="1800" spc="-1" strike="noStrike">
              <a:solidFill>
                <a:srgbClr val="000000"/>
              </a:solidFill>
              <a:latin typeface="Calibri"/>
            </a:endParaRPr>
          </a:p>
        </p:txBody>
      </p:sp>
      <p:pic>
        <p:nvPicPr>
          <p:cNvPr id="297" name="Picture 3" descr=""/>
          <p:cNvPicPr/>
          <p:nvPr/>
        </p:nvPicPr>
        <p:blipFill>
          <a:blip r:embed="rId1"/>
          <a:stretch/>
        </p:blipFill>
        <p:spPr>
          <a:xfrm>
            <a:off x="5120640" y="3711240"/>
            <a:ext cx="3838320" cy="952200"/>
          </a:xfrm>
          <a:prstGeom prst="rect">
            <a:avLst/>
          </a:prstGeom>
          <a:ln>
            <a:noFill/>
          </a:ln>
        </p:spPr>
      </p:pic>
    </p:spTree>
  </p:cSld>
  <p:timing>
    <p:tnLst>
      <p:par>
        <p:cTn id="96" dur="indefinite" restart="never" nodeType="tmRoot">
          <p:childTnLst>
            <p:seq>
              <p:cTn id="97"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Regression</a:t>
            </a:r>
            <a:endParaRPr b="0" lang="en-US" sz="3200" spc="-1" strike="noStrike">
              <a:solidFill>
                <a:srgbClr val="000000"/>
              </a:solidFill>
              <a:latin typeface="Calibri"/>
            </a:endParaRPr>
          </a:p>
        </p:txBody>
      </p:sp>
      <p:sp>
        <p:nvSpPr>
          <p:cNvPr id="299" name="TextShape 2"/>
          <p:cNvSpPr txBox="1"/>
          <p:nvPr/>
        </p:nvSpPr>
        <p:spPr>
          <a:xfrm>
            <a:off x="457200" y="1600200"/>
            <a:ext cx="8229240" cy="4525560"/>
          </a:xfrm>
          <a:prstGeom prst="rect">
            <a:avLst/>
          </a:prstGeom>
          <a:noFill/>
          <a:ln>
            <a:noFill/>
          </a:ln>
        </p:spPr>
        <p:txBody>
          <a:bodyPr/>
          <a:p>
            <a:pPr>
              <a:lnSpc>
                <a:spcPct val="100000"/>
              </a:lnSpc>
              <a:spcBef>
                <a:spcPts val="720"/>
              </a:spcBef>
            </a:pPr>
            <a:r>
              <a:rPr b="1" lang="en-US" sz="3600" spc="-1" strike="noStrike">
                <a:solidFill>
                  <a:srgbClr val="c0504d"/>
                </a:solidFill>
                <a:latin typeface="Calibri"/>
              </a:rPr>
              <a:t>Y=a+bx+error(Syx)</a:t>
            </a: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p:txBody>
      </p:sp>
      <p:pic>
        <p:nvPicPr>
          <p:cNvPr id="300" name="" descr=""/>
          <p:cNvPicPr/>
          <p:nvPr/>
        </p:nvPicPr>
        <p:blipFill>
          <a:blip r:embed="rId1"/>
          <a:stretch/>
        </p:blipFill>
        <p:spPr>
          <a:xfrm>
            <a:off x="622440" y="2413080"/>
            <a:ext cx="1943280" cy="622440"/>
          </a:xfrm>
          <a:prstGeom prst="rect">
            <a:avLst/>
          </a:prstGeom>
          <a:ln>
            <a:noFill/>
          </a:ln>
        </p:spPr>
      </p:pic>
      <p:pic>
        <p:nvPicPr>
          <p:cNvPr id="301" name="" descr=""/>
          <p:cNvPicPr/>
          <p:nvPr/>
        </p:nvPicPr>
        <p:blipFill>
          <a:blip r:embed="rId2"/>
          <a:stretch/>
        </p:blipFill>
        <p:spPr>
          <a:xfrm>
            <a:off x="596880" y="3213000"/>
            <a:ext cx="2502000" cy="914400"/>
          </a:xfrm>
          <a:prstGeom prst="rect">
            <a:avLst/>
          </a:prstGeom>
          <a:ln>
            <a:noFill/>
          </a:ln>
        </p:spPr>
      </p:pic>
      <p:pic>
        <p:nvPicPr>
          <p:cNvPr id="302" name="" descr=""/>
          <p:cNvPicPr/>
          <p:nvPr/>
        </p:nvPicPr>
        <p:blipFill>
          <a:blip r:embed="rId3"/>
          <a:stretch/>
        </p:blipFill>
        <p:spPr>
          <a:xfrm>
            <a:off x="723960" y="4432320"/>
            <a:ext cx="2387520" cy="952560"/>
          </a:xfrm>
          <a:prstGeom prst="rect">
            <a:avLst/>
          </a:prstGeom>
          <a:ln>
            <a:noFill/>
          </a:ln>
        </p:spPr>
      </p:pic>
    </p:spTree>
  </p:cSld>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Regression</a:t>
            </a:r>
            <a:endParaRPr b="0" lang="en-US" sz="3200" spc="-1" strike="noStrike">
              <a:solidFill>
                <a:srgbClr val="000000"/>
              </a:solidFill>
              <a:latin typeface="Calibri"/>
            </a:endParaRPr>
          </a:p>
        </p:txBody>
      </p:sp>
      <p:sp>
        <p:nvSpPr>
          <p:cNvPr id="304" name="TextShape 2"/>
          <p:cNvSpPr txBox="1"/>
          <p:nvPr/>
        </p:nvSpPr>
        <p:spPr>
          <a:xfrm>
            <a:off x="457200" y="1600200"/>
            <a:ext cx="8229240" cy="4525560"/>
          </a:xfrm>
          <a:prstGeom prst="rect">
            <a:avLst/>
          </a:prstGeom>
          <a:noFill/>
          <a:ln>
            <a:noFill/>
          </a:ln>
        </p:spPr>
        <p:txBody>
          <a:bodyPr>
            <a:normAutofit/>
          </a:bodyPr>
          <a:p>
            <a:pPr>
              <a:lnSpc>
                <a:spcPct val="100000"/>
              </a:lnSpc>
              <a:spcBef>
                <a:spcPts val="320"/>
              </a:spcBef>
            </a:pPr>
            <a:r>
              <a:rPr b="0" lang="en-US" sz="1600" spc="-1" strike="noStrike">
                <a:solidFill>
                  <a:srgbClr val="000000"/>
                </a:solidFill>
                <a:latin typeface="Calibri"/>
              </a:rPr>
              <a:t>The XYZ college proposed an application where the system should predict the score of a</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student in final exam based on their midterm score. To build this system, committee members</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suggested to use regression analysis. As an input they have collected the past data for midterm</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and final examscore obtained for students in a database course as given below;</a:t>
            </a:r>
            <a:endParaRPr b="0" lang="en-US" sz="1600" spc="-1" strike="noStrike">
              <a:solidFill>
                <a:srgbClr val="000000"/>
              </a:solidFill>
              <a:latin typeface="Calibri"/>
            </a:endParaRPr>
          </a:p>
        </p:txBody>
      </p:sp>
      <p:pic>
        <p:nvPicPr>
          <p:cNvPr id="305" name="Picture 3" descr=""/>
          <p:cNvPicPr/>
          <p:nvPr/>
        </p:nvPicPr>
        <p:blipFill>
          <a:blip r:embed="rId1"/>
          <a:stretch/>
        </p:blipFill>
        <p:spPr>
          <a:xfrm>
            <a:off x="1115640" y="2997000"/>
            <a:ext cx="4990680" cy="1151640"/>
          </a:xfrm>
          <a:prstGeom prst="rect">
            <a:avLst/>
          </a:prstGeom>
          <a:ln>
            <a:noFill/>
          </a:ln>
        </p:spPr>
      </p:pic>
      <p:sp>
        <p:nvSpPr>
          <p:cNvPr id="306" name="CustomShape 3"/>
          <p:cNvSpPr/>
          <p:nvPr/>
        </p:nvSpPr>
        <p:spPr>
          <a:xfrm>
            <a:off x="611640" y="4005000"/>
            <a:ext cx="8640720" cy="1580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 </a:t>
            </a:r>
            <a:r>
              <a:rPr b="0" lang="en-US" sz="1600" spc="-1" strike="noStrike">
                <a:solidFill>
                  <a:srgbClr val="000000"/>
                </a:solidFill>
                <a:latin typeface="Calibri"/>
              </a:rPr>
              <a:t>Plot the data. Do x and y seem to have a linear relationship?</a:t>
            </a:r>
            <a:endParaRPr b="0" lang="en-US" sz="1600" spc="-1" strike="noStrike">
              <a:latin typeface="Arial"/>
            </a:endParaRPr>
          </a:p>
          <a:p>
            <a:pPr>
              <a:lnSpc>
                <a:spcPct val="100000"/>
              </a:lnSpc>
            </a:pPr>
            <a:r>
              <a:rPr b="0" lang="en-US" sz="1600" spc="-1" strike="noStrike">
                <a:solidFill>
                  <a:srgbClr val="000000"/>
                </a:solidFill>
                <a:latin typeface="Calibri"/>
              </a:rPr>
              <a:t>b) Use linear regression method for the prediction of a student’s final exam grade based</a:t>
            </a:r>
            <a:endParaRPr b="0" lang="en-US" sz="1600" spc="-1" strike="noStrike">
              <a:latin typeface="Arial"/>
            </a:endParaRPr>
          </a:p>
          <a:p>
            <a:pPr>
              <a:lnSpc>
                <a:spcPct val="100000"/>
              </a:lnSpc>
            </a:pPr>
            <a:r>
              <a:rPr b="0" lang="en-US" sz="1600" spc="-1" strike="noStrike">
                <a:solidFill>
                  <a:srgbClr val="000000"/>
                </a:solidFill>
                <a:latin typeface="Calibri"/>
              </a:rPr>
              <a:t>on the student’s midterm grade in the course.</a:t>
            </a:r>
            <a:endParaRPr b="0" lang="en-US" sz="1600" spc="-1" strike="noStrike">
              <a:latin typeface="Arial"/>
            </a:endParaRPr>
          </a:p>
          <a:p>
            <a:pPr>
              <a:lnSpc>
                <a:spcPct val="100000"/>
              </a:lnSpc>
            </a:pPr>
            <a:r>
              <a:rPr b="0" lang="en-US" sz="1600" spc="-1" strike="noStrike">
                <a:solidFill>
                  <a:srgbClr val="000000"/>
                </a:solidFill>
                <a:latin typeface="Calibri"/>
              </a:rPr>
              <a:t>c) Predict the final exam grade of a student who received an 86 on the midterm exam.</a:t>
            </a:r>
            <a:endParaRPr b="0" lang="en-US" sz="1600" spc="-1" strike="noStrike">
              <a:latin typeface="Arial"/>
            </a:endParaRPr>
          </a:p>
        </p:txBody>
      </p:sp>
    </p:spTree>
  </p:cSld>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1" lang="en-US" sz="3200" spc="-1" strike="noStrike">
                <a:solidFill>
                  <a:srgbClr val="000000"/>
                </a:solidFill>
                <a:latin typeface="Calibri"/>
              </a:rPr>
              <a:t>Answer:</a:t>
            </a:r>
            <a:endParaRPr b="0" lang="en-US" sz="3200" spc="-1" strike="noStrike">
              <a:solidFill>
                <a:srgbClr val="000000"/>
              </a:solidFill>
              <a:latin typeface="Calibri"/>
            </a:endParaRPr>
          </a:p>
        </p:txBody>
      </p:sp>
      <p:sp>
        <p:nvSpPr>
          <p:cNvPr id="308"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sp>
        <p:nvSpPr>
          <p:cNvPr id="309" name="CustomShape 3"/>
          <p:cNvSpPr/>
          <p:nvPr/>
        </p:nvSpPr>
        <p:spPr>
          <a:xfrm>
            <a:off x="611640" y="1582200"/>
            <a:ext cx="8074800" cy="2832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a) Yes, from the scatter graph, it would appear that x and y have a linear relationship.</a:t>
            </a:r>
            <a:endParaRPr b="0" lang="en-US" sz="1800" spc="-1" strike="noStrike">
              <a:latin typeface="Arial"/>
            </a:endParaRPr>
          </a:p>
          <a:p>
            <a:pPr>
              <a:lnSpc>
                <a:spcPct val="100000"/>
              </a:lnSpc>
            </a:pPr>
            <a:r>
              <a:rPr b="0" lang="en-US" sz="1800" spc="-1" strike="noStrike">
                <a:solidFill>
                  <a:srgbClr val="000000"/>
                </a:solidFill>
                <a:latin typeface="Calibri"/>
              </a:rPr>
              <a:t>b) The equation for predicting a student’s final exam grade based on the student’s</a:t>
            </a:r>
            <a:endParaRPr b="0" lang="en-US" sz="1800" spc="-1" strike="noStrike">
              <a:latin typeface="Arial"/>
            </a:endParaRPr>
          </a:p>
          <a:p>
            <a:pPr>
              <a:lnSpc>
                <a:spcPct val="100000"/>
              </a:lnSpc>
            </a:pPr>
            <a:r>
              <a:rPr b="0" lang="en-US" sz="1800" spc="-1" strike="noStrike">
                <a:solidFill>
                  <a:srgbClr val="000000"/>
                </a:solidFill>
                <a:latin typeface="Calibri"/>
              </a:rPr>
              <a:t>midterm grade is y = 32.028 + 0.5816x.</a:t>
            </a:r>
            <a:endParaRPr b="0" lang="en-US" sz="1800" spc="-1" strike="noStrike">
              <a:latin typeface="Arial"/>
            </a:endParaRPr>
          </a:p>
          <a:p>
            <a:pPr>
              <a:lnSpc>
                <a:spcPct val="100000"/>
              </a:lnSpc>
            </a:pPr>
            <a:r>
              <a:rPr b="0" lang="en-US" sz="1800" spc="-1" strike="noStrike">
                <a:solidFill>
                  <a:srgbClr val="000000"/>
                </a:solidFill>
                <a:latin typeface="Calibri"/>
              </a:rPr>
              <a:t>c) y = 32.028 + (0.5816)(86) = 82.045. Therefore, we would predict that a student who received an 86 on the midterm would get 82 on the final exam.</a:t>
            </a:r>
            <a:endParaRPr b="0" lang="en-US" sz="1800" spc="-1" strike="noStrike">
              <a:latin typeface="Arial"/>
            </a:endParaRPr>
          </a:p>
        </p:txBody>
      </p:sp>
    </p:spTree>
  </p:cSld>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1" lang="en-US" sz="3200" spc="-1" strike="noStrike">
                <a:solidFill>
                  <a:srgbClr val="ff0000"/>
                </a:solidFill>
                <a:latin typeface="Calibri"/>
              </a:rPr>
              <a:t>Evaluation measure-Classification model</a:t>
            </a:r>
            <a:endParaRPr b="0" lang="en-US" sz="3200" spc="-1" strike="noStrike">
              <a:solidFill>
                <a:srgbClr val="000000"/>
              </a:solidFill>
              <a:latin typeface="Calibri"/>
            </a:endParaRPr>
          </a:p>
        </p:txBody>
      </p:sp>
      <p:pic>
        <p:nvPicPr>
          <p:cNvPr id="311" name="Picture 7" descr=""/>
          <p:cNvPicPr/>
          <p:nvPr/>
        </p:nvPicPr>
        <p:blipFill>
          <a:blip r:embed="rId1"/>
          <a:stretch/>
        </p:blipFill>
        <p:spPr>
          <a:xfrm>
            <a:off x="827640" y="2460960"/>
            <a:ext cx="1407960" cy="319680"/>
          </a:xfrm>
          <a:prstGeom prst="rect">
            <a:avLst/>
          </a:prstGeom>
          <a:ln>
            <a:noFill/>
          </a:ln>
        </p:spPr>
      </p:pic>
      <p:pic>
        <p:nvPicPr>
          <p:cNvPr id="312" name="Picture 4" descr=""/>
          <p:cNvPicPr/>
          <p:nvPr/>
        </p:nvPicPr>
        <p:blipFill>
          <a:blip r:embed="rId2"/>
          <a:stretch/>
        </p:blipFill>
        <p:spPr>
          <a:xfrm>
            <a:off x="539640" y="3213000"/>
            <a:ext cx="2733480" cy="599760"/>
          </a:xfrm>
          <a:prstGeom prst="rect">
            <a:avLst/>
          </a:prstGeom>
          <a:ln>
            <a:noFill/>
          </a:ln>
        </p:spPr>
      </p:pic>
      <p:pic>
        <p:nvPicPr>
          <p:cNvPr id="313" name="Picture 5" descr=""/>
          <p:cNvPicPr/>
          <p:nvPr/>
        </p:nvPicPr>
        <p:blipFill>
          <a:blip r:embed="rId3"/>
          <a:stretch/>
        </p:blipFill>
        <p:spPr>
          <a:xfrm>
            <a:off x="587160" y="4354920"/>
            <a:ext cx="2838240" cy="514080"/>
          </a:xfrm>
          <a:prstGeom prst="rect">
            <a:avLst/>
          </a:prstGeom>
          <a:ln>
            <a:noFill/>
          </a:ln>
        </p:spPr>
      </p:pic>
      <p:pic>
        <p:nvPicPr>
          <p:cNvPr id="314" name="Picture 6" descr=""/>
          <p:cNvPicPr/>
          <p:nvPr/>
        </p:nvPicPr>
        <p:blipFill>
          <a:blip r:embed="rId4"/>
          <a:stretch/>
        </p:blipFill>
        <p:spPr>
          <a:xfrm>
            <a:off x="587160" y="5091840"/>
            <a:ext cx="3104640" cy="637920"/>
          </a:xfrm>
          <a:prstGeom prst="rect">
            <a:avLst/>
          </a:prstGeom>
          <a:ln>
            <a:noFill/>
          </a:ln>
        </p:spPr>
      </p:pic>
      <p:pic>
        <p:nvPicPr>
          <p:cNvPr id="315" name="Picture 7" descr=""/>
          <p:cNvPicPr/>
          <p:nvPr/>
        </p:nvPicPr>
        <p:blipFill>
          <a:blip r:embed="rId5"/>
          <a:stretch/>
        </p:blipFill>
        <p:spPr>
          <a:xfrm>
            <a:off x="510840" y="1457280"/>
            <a:ext cx="2761920" cy="533160"/>
          </a:xfrm>
          <a:prstGeom prst="rect">
            <a:avLst/>
          </a:prstGeom>
          <a:ln>
            <a:noFill/>
          </a:ln>
        </p:spPr>
      </p:pic>
      <p:pic>
        <p:nvPicPr>
          <p:cNvPr id="316" name="Picture 8" descr=""/>
          <p:cNvPicPr/>
          <p:nvPr/>
        </p:nvPicPr>
        <p:blipFill>
          <a:blip r:embed="rId6"/>
          <a:stretch/>
        </p:blipFill>
        <p:spPr>
          <a:xfrm>
            <a:off x="3924000" y="1306440"/>
            <a:ext cx="3161880" cy="1314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95640" y="0"/>
            <a:ext cx="6120360" cy="54828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Data Integration</a:t>
            </a:r>
            <a:endParaRPr b="0" lang="en-US" sz="3200" spc="-1" strike="noStrike">
              <a:solidFill>
                <a:srgbClr val="000000"/>
              </a:solidFill>
              <a:latin typeface="Calibri"/>
            </a:endParaRPr>
          </a:p>
        </p:txBody>
      </p:sp>
      <p:sp>
        <p:nvSpPr>
          <p:cNvPr id="162" name="TextShape 2"/>
          <p:cNvSpPr txBox="1"/>
          <p:nvPr/>
        </p:nvSpPr>
        <p:spPr>
          <a:xfrm>
            <a:off x="395640" y="594720"/>
            <a:ext cx="8229240" cy="6275160"/>
          </a:xfrm>
          <a:prstGeom prst="rect">
            <a:avLst/>
          </a:prstGeom>
          <a:noFill/>
          <a:ln>
            <a:noFill/>
          </a:ln>
        </p:spPr>
        <p:txBody>
          <a:bodyPr/>
          <a:p>
            <a:pPr>
              <a:lnSpc>
                <a:spcPct val="100000"/>
              </a:lnSpc>
              <a:spcBef>
                <a:spcPts val="320"/>
              </a:spcBef>
            </a:pPr>
            <a:r>
              <a:rPr b="1" lang="en-US" sz="1600" spc="-1" strike="noStrike" u="sng">
                <a:solidFill>
                  <a:srgbClr val="4f81bd"/>
                </a:solidFill>
                <a:uFillTx/>
                <a:latin typeface="Calibri"/>
              </a:rPr>
              <a:t>Data Redundancy</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1. Chi square test 2. Correlation coefficient 3. Covariance</a:t>
            </a:r>
            <a:endParaRPr b="0" lang="en-US" sz="1600" spc="-1" strike="noStrike">
              <a:solidFill>
                <a:srgbClr val="000000"/>
              </a:solidFill>
              <a:latin typeface="Calibri"/>
            </a:endParaRPr>
          </a:p>
          <a:p>
            <a:pPr>
              <a:lnSpc>
                <a:spcPct val="100000"/>
              </a:lnSpc>
              <a:spcBef>
                <a:spcPts val="320"/>
              </a:spcBef>
            </a:pPr>
            <a:r>
              <a:rPr b="1" lang="en-US" sz="1600" spc="-1" strike="noStrike" u="sng">
                <a:solidFill>
                  <a:srgbClr val="4f81bd"/>
                </a:solidFill>
                <a:uFillTx/>
                <a:latin typeface="Calibri"/>
              </a:rPr>
              <a:t>Points to remember:</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1. Chi square test –Nominal attribute – Gender, Zip code, Customer Id, HairColour etc</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    </a:t>
            </a:r>
            <a:r>
              <a:rPr b="0" lang="en-US" sz="1600" spc="-1" strike="noStrike">
                <a:solidFill>
                  <a:srgbClr val="000000"/>
                </a:solidFill>
                <a:latin typeface="Calibri"/>
              </a:rPr>
              <a:t>Correlation coefficient &amp; Covariance –Numerical value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use the covariance matrix when the variable are on similar scales and the correlation matrix when the scales of the variables differ.</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Correlation coefficient - used to determine when a change in one variable can result in a change in another.</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Covariance -used to determine how much two random variables vary together </a:t>
            </a:r>
            <a:endParaRPr b="0" lang="en-US" sz="1600" spc="-1" strike="noStrike">
              <a:solidFill>
                <a:srgbClr val="000000"/>
              </a:solidFill>
              <a:latin typeface="Calibri"/>
            </a:endParaRPr>
          </a:p>
          <a:p>
            <a:pPr>
              <a:lnSpc>
                <a:spcPct val="100000"/>
              </a:lnSpc>
              <a:spcBef>
                <a:spcPts val="281"/>
              </a:spcBef>
            </a:pP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2. Correlation coefficients lie between -1 and +1, Covariance can take any value between -∞ and +∞.</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pPr>
            <a:r>
              <a:rPr b="0" lang="en-US" sz="1600" spc="-1" strike="noStrike">
                <a:solidFill>
                  <a:srgbClr val="000000"/>
                </a:solidFill>
                <a:latin typeface="Calibri"/>
              </a:rPr>
              <a:t>Correlation coefficient</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-1=negative correlation .one increase another decrease</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+1-Postive correlation one increase other also increase </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0-No relationship</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pPr>
            <a:r>
              <a:rPr b="0" lang="en-US" sz="1600" spc="-1" strike="noStrike">
                <a:solidFill>
                  <a:srgbClr val="000000"/>
                </a:solidFill>
                <a:latin typeface="Calibri"/>
              </a:rPr>
              <a:t>Covariance </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 -Both vary in same direction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   -both vary in opposite direction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0   -no relation</a:t>
            </a:r>
            <a:endParaRPr b="0" lang="en-US" sz="1600" spc="-1" strike="noStrike">
              <a:solidFill>
                <a:srgbClr val="000000"/>
              </a:solidFill>
              <a:latin typeface="Calibri"/>
            </a:endParaRPr>
          </a:p>
        </p:txBody>
      </p:sp>
      <p:pic>
        <p:nvPicPr>
          <p:cNvPr id="163" name="Picture 3" descr=""/>
          <p:cNvPicPr/>
          <p:nvPr/>
        </p:nvPicPr>
        <p:blipFill>
          <a:blip r:embed="rId1"/>
          <a:stretch/>
        </p:blipFill>
        <p:spPr>
          <a:xfrm>
            <a:off x="3204000" y="4005000"/>
            <a:ext cx="1076040" cy="503640"/>
          </a:xfrm>
          <a:prstGeom prst="rect">
            <a:avLst/>
          </a:prstGeom>
          <a:ln>
            <a:noFill/>
          </a:ln>
        </p:spPr>
      </p:pic>
      <p:pic>
        <p:nvPicPr>
          <p:cNvPr id="164" name="Picture 4" descr=""/>
          <p:cNvPicPr/>
          <p:nvPr/>
        </p:nvPicPr>
        <p:blipFill>
          <a:blip r:embed="rId2"/>
          <a:stretch/>
        </p:blipFill>
        <p:spPr>
          <a:xfrm>
            <a:off x="4510440" y="5301360"/>
            <a:ext cx="1476000" cy="5997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Linear regression-Exercise</a:t>
            </a:r>
            <a:endParaRPr b="0" lang="en-US" sz="3200" spc="-1" strike="noStrike">
              <a:solidFill>
                <a:srgbClr val="000000"/>
              </a:solidFill>
              <a:latin typeface="Calibri"/>
            </a:endParaRPr>
          </a:p>
        </p:txBody>
      </p:sp>
      <p:pic>
        <p:nvPicPr>
          <p:cNvPr id="318" name="Content Placeholder 3" descr=""/>
          <p:cNvPicPr/>
          <p:nvPr/>
        </p:nvPicPr>
        <p:blipFill>
          <a:blip r:embed="rId1"/>
          <a:stretch/>
        </p:blipFill>
        <p:spPr>
          <a:xfrm>
            <a:off x="712080" y="1917000"/>
            <a:ext cx="7605000" cy="3595680"/>
          </a:xfrm>
          <a:prstGeom prst="rect">
            <a:avLst/>
          </a:prstGeom>
          <a:ln>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br/>
            <a:r>
              <a:rPr b="0" lang="en-US" sz="3200" spc="-1" strike="noStrike">
                <a:solidFill>
                  <a:srgbClr val="000000"/>
                </a:solidFill>
                <a:latin typeface="Calibri"/>
              </a:rPr>
              <a:t>Evaluation measure</a:t>
            </a:r>
            <a:endParaRPr b="0" lang="en-US" sz="3200" spc="-1" strike="noStrike">
              <a:solidFill>
                <a:srgbClr val="000000"/>
              </a:solidFill>
              <a:latin typeface="Calibri"/>
            </a:endParaRPr>
          </a:p>
        </p:txBody>
      </p:sp>
      <p:sp>
        <p:nvSpPr>
          <p:cNvPr id="320" name="TextShape 2"/>
          <p:cNvSpPr txBox="1"/>
          <p:nvPr/>
        </p:nvSpPr>
        <p:spPr>
          <a:xfrm>
            <a:off x="457200" y="1600200"/>
            <a:ext cx="8229240" cy="4525560"/>
          </a:xfrm>
          <a:prstGeom prst="rect">
            <a:avLst/>
          </a:prstGeom>
          <a:noFill/>
          <a:ln>
            <a:noFill/>
          </a:ln>
        </p:spPr>
        <p:txBody>
          <a:bodyPr/>
          <a:p>
            <a:pPr marL="457200">
              <a:lnSpc>
                <a:spcPct val="100000"/>
              </a:lnSpc>
              <a:spcBef>
                <a:spcPts val="561"/>
              </a:spcBef>
            </a:pPr>
            <a:r>
              <a:rPr b="0" lang="en-US" sz="2800" spc="-1" strike="noStrike">
                <a:solidFill>
                  <a:srgbClr val="000000"/>
                </a:solidFill>
                <a:latin typeface="Calibri"/>
              </a:rPr>
              <a:t>How do you evaluate a classifier when there is a class imbalance?</a:t>
            </a:r>
            <a:endParaRPr b="0" lang="en-US" sz="2800" spc="-1" strike="noStrike">
              <a:solidFill>
                <a:srgbClr val="000000"/>
              </a:solidFill>
              <a:latin typeface="Calibri"/>
            </a:endParaRPr>
          </a:p>
          <a:p>
            <a:pPr marL="457200">
              <a:lnSpc>
                <a:spcPct val="100000"/>
              </a:lnSpc>
              <a:spcBef>
                <a:spcPts val="561"/>
              </a:spcBef>
            </a:pPr>
            <a:endParaRPr b="0" lang="en-US" sz="2800" spc="-1" strike="noStrike">
              <a:solidFill>
                <a:srgbClr val="000000"/>
              </a:solidFill>
              <a:latin typeface="Calibri"/>
            </a:endParaRPr>
          </a:p>
          <a:p>
            <a:pPr>
              <a:lnSpc>
                <a:spcPct val="100000"/>
              </a:lnSpc>
              <a:spcBef>
                <a:spcPts val="561"/>
              </a:spcBef>
            </a:pPr>
            <a:r>
              <a:rPr b="0" i="1" lang="en-US" sz="2800" spc="-1" strike="noStrike">
                <a:solidFill>
                  <a:srgbClr val="000000"/>
                </a:solidFill>
                <a:latin typeface="Calibri"/>
              </a:rPr>
              <a:t>      </a:t>
            </a:r>
            <a:r>
              <a:rPr b="0" i="1" lang="en-US" sz="2800" spc="-1" strike="noStrike">
                <a:solidFill>
                  <a:srgbClr val="000000"/>
                </a:solidFill>
                <a:latin typeface="Calibri"/>
              </a:rPr>
              <a:t>Answer: In normal case, accuracy and error rate can   help. In case of class imbalance, we need specificity and sensitivity</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322"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a:rPr>
              <a:t>Following table shows results of classification for a 2-class problem. Consider ‘Y’and ‘N’ as two classes. Calculate Precision, Recall, and F-score of the classifier forclass ‘Y’.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pic>
        <p:nvPicPr>
          <p:cNvPr id="323" name="Picture 3" descr=""/>
          <p:cNvPicPr/>
          <p:nvPr/>
        </p:nvPicPr>
        <p:blipFill>
          <a:blip r:embed="rId1"/>
          <a:stretch/>
        </p:blipFill>
        <p:spPr>
          <a:xfrm>
            <a:off x="2867040" y="2719440"/>
            <a:ext cx="3409560" cy="1418760"/>
          </a:xfrm>
          <a:prstGeom prst="rect">
            <a:avLst/>
          </a:prstGeom>
          <a:ln>
            <a:noFill/>
          </a:ln>
        </p:spPr>
      </p:pic>
      <p:sp>
        <p:nvSpPr>
          <p:cNvPr id="324" name="CustomShape 3"/>
          <p:cNvSpPr/>
          <p:nvPr/>
        </p:nvSpPr>
        <p:spPr>
          <a:xfrm>
            <a:off x="1170000" y="4509000"/>
            <a:ext cx="693000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Answer: Precision = 900/1100 = 0.82 Recall = 900/1000 = 0.9 </a:t>
            </a:r>
            <a:endParaRPr b="0" lang="en-US" sz="1800" spc="-1" strike="noStrike">
              <a:latin typeface="Arial"/>
            </a:endParaRPr>
          </a:p>
          <a:p>
            <a:pPr>
              <a:lnSpc>
                <a:spcPct val="100000"/>
              </a:lnSpc>
            </a:pPr>
            <a:r>
              <a:rPr b="0" lang="en-US" sz="1800" spc="-1" strike="noStrike">
                <a:solidFill>
                  <a:srgbClr val="000000"/>
                </a:solidFill>
                <a:latin typeface="Calibri"/>
              </a:rPr>
              <a:t>F-score =(2*0.82*0.9)/(0.82+0.9) ~ 0.858</a:t>
            </a:r>
            <a:endParaRPr b="0" lang="en-US"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ff0000"/>
                </a:solidFill>
                <a:latin typeface="Calibri"/>
              </a:rPr>
              <a:t>Chi square test-Steps </a:t>
            </a:r>
            <a:endParaRPr b="0" lang="en-US" sz="3200" spc="-1" strike="noStrike">
              <a:solidFill>
                <a:srgbClr val="000000"/>
              </a:solidFill>
              <a:latin typeface="Calibri"/>
            </a:endParaRPr>
          </a:p>
        </p:txBody>
      </p:sp>
      <p:sp>
        <p:nvSpPr>
          <p:cNvPr id="166" name="TextShape 2"/>
          <p:cNvSpPr txBox="1"/>
          <p:nvPr/>
        </p:nvSpPr>
        <p:spPr>
          <a:xfrm>
            <a:off x="457200" y="1484640"/>
            <a:ext cx="8229240" cy="5184360"/>
          </a:xfrm>
          <a:prstGeom prst="rect">
            <a:avLst/>
          </a:prstGeom>
          <a:noFill/>
          <a:ln>
            <a:noFill/>
          </a:ln>
        </p:spPr>
        <p:txBody>
          <a:bodyPr/>
          <a:p>
            <a:pPr>
              <a:lnSpc>
                <a:spcPct val="100000"/>
              </a:lnSpc>
              <a:spcBef>
                <a:spcPts val="400"/>
              </a:spcBef>
            </a:pPr>
            <a:r>
              <a:rPr b="0" lang="en-US" sz="1600" spc="-1" strike="noStrike">
                <a:solidFill>
                  <a:srgbClr val="000000"/>
                </a:solidFill>
                <a:latin typeface="Calibri"/>
              </a:rPr>
              <a:t>1. </a:t>
            </a:r>
            <a:r>
              <a:rPr b="0" lang="en-US" sz="2000" spc="-1" strike="noStrike">
                <a:solidFill>
                  <a:srgbClr val="000000"/>
                </a:solidFill>
                <a:latin typeface="Calibri"/>
              </a:rPr>
              <a:t>Formulate Hypothesis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Null hypothesis(H0)</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Alternate Hypothesis(H1)</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2. Create Contingency matrix</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3.  Find expected value:  </a:t>
            </a:r>
            <a:r>
              <a:rPr b="1" lang="en-US" sz="2000" spc="-1" strike="noStrike">
                <a:solidFill>
                  <a:srgbClr val="e46c0a"/>
                </a:solidFill>
                <a:latin typeface="Calibri"/>
              </a:rPr>
              <a:t>row total*column total/total </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4. Apply chi square formula   : </a:t>
            </a:r>
            <a:r>
              <a:rPr b="1" lang="en-US" sz="2000" spc="-1" strike="noStrike">
                <a:solidFill>
                  <a:srgbClr val="e46c0a"/>
                </a:solidFill>
                <a:latin typeface="Calibri"/>
              </a:rPr>
              <a:t>∑(O-E)</a:t>
            </a:r>
            <a:r>
              <a:rPr b="1" lang="en-US" sz="2000" spc="-1" strike="noStrike" baseline="30000">
                <a:solidFill>
                  <a:srgbClr val="e46c0a"/>
                </a:solidFill>
                <a:latin typeface="Calibri"/>
              </a:rPr>
              <a:t>2</a:t>
            </a:r>
            <a:r>
              <a:rPr b="1" lang="en-US" sz="2000" spc="-1" strike="noStrike">
                <a:solidFill>
                  <a:srgbClr val="e46c0a"/>
                </a:solidFill>
                <a:latin typeface="Calibri"/>
              </a:rPr>
              <a:t>/E   </a:t>
            </a:r>
            <a:r>
              <a:rPr b="0" lang="en-US" sz="2000" spc="-1" strike="noStrike">
                <a:solidFill>
                  <a:srgbClr val="000000"/>
                </a:solidFill>
                <a:latin typeface="Calibri"/>
              </a:rPr>
              <a:t>(</a:t>
            </a:r>
            <a:r>
              <a:rPr b="1" lang="en-US" sz="2000" spc="-1" strike="noStrike">
                <a:solidFill>
                  <a:srgbClr val="4f81bd"/>
                </a:solidFill>
                <a:latin typeface="Calibri"/>
              </a:rPr>
              <a:t>Calculated value</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5.Find degrees of Freedom: (</a:t>
            </a:r>
            <a:r>
              <a:rPr b="1" lang="en-US" sz="2000" spc="-1" strike="noStrike">
                <a:solidFill>
                  <a:srgbClr val="e46c0a"/>
                </a:solidFill>
                <a:latin typeface="Calibri"/>
              </a:rPr>
              <a:t>no of rows-1)(no of columns-1)</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6.Significant level(α)will be given( if not) ,select </a:t>
            </a:r>
            <a:r>
              <a:rPr b="1" lang="en-US" sz="2000" spc="-1" strike="noStrike">
                <a:solidFill>
                  <a:srgbClr val="604a7b"/>
                </a:solidFill>
                <a:latin typeface="Calibri"/>
              </a:rPr>
              <a:t>0.05</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7.Find the value of intersection of (α) and degree of freedom(df) in the table (</a:t>
            </a:r>
            <a:r>
              <a:rPr b="0" lang="en-US" sz="2000" spc="-1" strike="noStrike">
                <a:solidFill>
                  <a:srgbClr val="4f81bd"/>
                </a:solidFill>
                <a:latin typeface="Calibri"/>
              </a:rPr>
              <a:t>theoretical value </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8.Compare calculated value and theoretical value</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If χ2 value &gt;theoretical value then we can reject the null hypothesis</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If χ2 value &lt;=theoretical value –accept the null hypothesis </a:t>
            </a:r>
            <a:endParaRPr b="0" lang="en-US" sz="20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Calibri"/>
              </a:rPr>
              <a:t> </a:t>
            </a:r>
            <a:endParaRPr b="0" lang="en-US" sz="16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95640" y="274680"/>
            <a:ext cx="6120360" cy="849600"/>
          </a:xfrm>
          <a:prstGeom prst="rect">
            <a:avLst/>
          </a:prstGeom>
          <a:solidFill>
            <a:srgbClr val="ff0000"/>
          </a:solidFill>
          <a:ln>
            <a:noFill/>
          </a:ln>
        </p:spPr>
        <p:txBody>
          <a:bodyPr lIns="90000" rIns="90000" tIns="45000" bIns="45000" anchor="ctr"/>
          <a:p>
            <a:pPr>
              <a:lnSpc>
                <a:spcPct val="100000"/>
              </a:lnSpc>
            </a:pPr>
            <a:r>
              <a:rPr b="0" lang="en-US" sz="3200" spc="-1" strike="noStrike">
                <a:solidFill>
                  <a:srgbClr val="000000"/>
                </a:solidFill>
                <a:latin typeface="Calibri"/>
              </a:rPr>
              <a:t>Chi square test</a:t>
            </a:r>
            <a:endParaRPr b="0" lang="en-US" sz="3200" spc="-1" strike="noStrike">
              <a:solidFill>
                <a:srgbClr val="000000"/>
              </a:solidFill>
              <a:latin typeface="Calibri"/>
            </a:endParaRPr>
          </a:p>
        </p:txBody>
      </p:sp>
      <p:sp>
        <p:nvSpPr>
          <p:cNvPr id="168" name="TextShape 2"/>
          <p:cNvSpPr txBox="1"/>
          <p:nvPr/>
        </p:nvSpPr>
        <p:spPr>
          <a:xfrm>
            <a:off x="457200" y="1600200"/>
            <a:ext cx="8229240" cy="4525560"/>
          </a:xfrm>
          <a:prstGeom prst="rect">
            <a:avLst/>
          </a:prstGeom>
          <a:noFill/>
          <a:ln>
            <a:noFill/>
          </a:ln>
        </p:spPr>
        <p:txBody>
          <a:bodyPr/>
          <a:p>
            <a:pPr>
              <a:lnSpc>
                <a:spcPct val="100000"/>
              </a:lnSpc>
              <a:spcBef>
                <a:spcPts val="360"/>
              </a:spcBef>
            </a:pPr>
            <a:r>
              <a:rPr b="0" lang="en-US" sz="1800" spc="-1" strike="noStrike">
                <a:solidFill>
                  <a:srgbClr val="000000"/>
                </a:solidFill>
                <a:latin typeface="Calibri"/>
              </a:rPr>
              <a:t>A public opinion poll surveyed a simple random sample of 1000 voters. Respondents were classified by gender (male or female) and by voting preference (Republican, Democrat, or Independent). Results are shown in the contingency table</a:t>
            </a:r>
            <a:r>
              <a:rPr b="0" lang="en-US" sz="1800" spc="-1" strike="noStrike" u="sng">
                <a:solidFill>
                  <a:srgbClr val="000000"/>
                </a:solidFill>
                <a:uFillTx/>
                <a:latin typeface="Calibri"/>
              </a:rPr>
              <a:t> </a:t>
            </a:r>
            <a:r>
              <a:rPr b="0" lang="en-US" sz="1800" spc="-1" strike="noStrike">
                <a:solidFill>
                  <a:srgbClr val="000000"/>
                </a:solidFill>
                <a:latin typeface="Calibri"/>
              </a:rPr>
              <a:t>below.</a:t>
            </a:r>
            <a:endParaRPr b="0" lang="en-US" sz="1800" spc="-1" strike="noStrike">
              <a:solidFill>
                <a:srgbClr val="000000"/>
              </a:solidFill>
              <a:latin typeface="Calibri"/>
            </a:endParaRPr>
          </a:p>
          <a:p>
            <a:pPr>
              <a:lnSpc>
                <a:spcPct val="100000"/>
              </a:lnSpc>
              <a:spcBef>
                <a:spcPts val="641"/>
              </a:spcBef>
            </a:pPr>
            <a:endParaRPr b="0" lang="en-US" sz="1800" spc="-1" strike="noStrike">
              <a:solidFill>
                <a:srgbClr val="000000"/>
              </a:solidFill>
              <a:latin typeface="Calibri"/>
            </a:endParaRPr>
          </a:p>
        </p:txBody>
      </p:sp>
      <p:pic>
        <p:nvPicPr>
          <p:cNvPr id="169" name="Picture 3" descr=""/>
          <p:cNvPicPr/>
          <p:nvPr/>
        </p:nvPicPr>
        <p:blipFill>
          <a:blip r:embed="rId1"/>
          <a:stretch/>
        </p:blipFill>
        <p:spPr>
          <a:xfrm>
            <a:off x="902160" y="2709000"/>
            <a:ext cx="6693840" cy="2016000"/>
          </a:xfrm>
          <a:prstGeom prst="rect">
            <a:avLst/>
          </a:prstGeom>
          <a:ln>
            <a:noFill/>
          </a:ln>
        </p:spPr>
      </p:pic>
      <p:sp>
        <p:nvSpPr>
          <p:cNvPr id="170" name="CustomShape 3"/>
          <p:cNvSpPr/>
          <p:nvPr/>
        </p:nvSpPr>
        <p:spPr>
          <a:xfrm>
            <a:off x="752040" y="4973040"/>
            <a:ext cx="7582680" cy="501480"/>
          </a:xfrm>
          <a:prstGeom prst="rect">
            <a:avLst/>
          </a:prstGeom>
          <a:noFill/>
          <a:ln>
            <a:noFill/>
          </a:ln>
        </p:spPr>
        <p:style>
          <a:lnRef idx="0"/>
          <a:fillRef idx="0"/>
          <a:effectRef idx="0"/>
          <a:fontRef idx="minor"/>
        </p:style>
        <p:txBody>
          <a:bodyPr lIns="90000" rIns="90000" tIns="45000" bIns="45000"/>
          <a:p>
            <a:pPr>
              <a:lnSpc>
                <a:spcPct val="100000"/>
              </a:lnSpc>
            </a:pPr>
            <a:r>
              <a:rPr b="0" lang="en-US" sz="1350" spc="-1" strike="noStrike">
                <a:solidFill>
                  <a:srgbClr val="000000"/>
                </a:solidFill>
                <a:latin typeface="Segoe UI"/>
              </a:rPr>
              <a:t>Is there a gender gap? Do the men's voting preferences differ significantly from the women's preferences? Use a 0.05 level of significance.</a:t>
            </a:r>
            <a:endParaRPr b="0" lang="en-US" sz="135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72"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1" lang="en-US" sz="3200" spc="-1" strike="noStrike">
                <a:solidFill>
                  <a:srgbClr val="000000"/>
                </a:solidFill>
                <a:latin typeface="Calibri"/>
              </a:rPr>
              <a:t>1.Hypothesis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a:t>
            </a:r>
            <a:r>
              <a:rPr b="0" lang="en-US" sz="3200" spc="-1" strike="noStrike" baseline="-25000">
                <a:solidFill>
                  <a:srgbClr val="000000"/>
                </a:solidFill>
                <a:latin typeface="Calibri"/>
              </a:rPr>
              <a:t>o</a:t>
            </a:r>
            <a:r>
              <a:rPr b="0" lang="en-US" sz="3200" spc="-1" strike="noStrike">
                <a:solidFill>
                  <a:srgbClr val="000000"/>
                </a:solidFill>
                <a:latin typeface="Calibri"/>
              </a:rPr>
              <a:t>: Gender and voting preferences are independent.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a:t>
            </a:r>
            <a:r>
              <a:rPr b="0" lang="en-US" sz="3200" spc="-1" strike="noStrike" baseline="-25000">
                <a:solidFill>
                  <a:srgbClr val="000000"/>
                </a:solidFill>
                <a:latin typeface="Calibri"/>
              </a:rPr>
              <a:t>a</a:t>
            </a:r>
            <a:r>
              <a:rPr b="0" lang="en-US" sz="3200" spc="-1" strike="noStrike">
                <a:solidFill>
                  <a:srgbClr val="000000"/>
                </a:solidFill>
                <a:latin typeface="Calibri"/>
              </a:rPr>
              <a:t>: Gender and voting preferences are not independent.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720"/>
              </a:spcBef>
            </a:pPr>
            <a:r>
              <a:rPr b="1" lang="en-US" sz="3200" spc="-1" strike="noStrike">
                <a:solidFill>
                  <a:srgbClr val="000000"/>
                </a:solidFill>
                <a:latin typeface="Calibri"/>
              </a:rPr>
              <a:t>2</a:t>
            </a:r>
            <a:r>
              <a:rPr b="1" lang="en-US" sz="3600" spc="-1" strike="noStrike">
                <a:solidFill>
                  <a:srgbClr val="000000"/>
                </a:solidFill>
                <a:latin typeface="Calibri"/>
              </a:rPr>
              <a:t>. E</a:t>
            </a:r>
            <a:r>
              <a:rPr b="1" lang="en-US" sz="3600" spc="-1" strike="noStrike" baseline="-25000">
                <a:solidFill>
                  <a:srgbClr val="000000"/>
                </a:solidFill>
                <a:latin typeface="Calibri"/>
              </a:rPr>
              <a:t>r,c(expected value)</a:t>
            </a:r>
            <a:r>
              <a:rPr b="1" lang="en-US" sz="3600" spc="-1" strike="noStrike">
                <a:solidFill>
                  <a:srgbClr val="000000"/>
                </a:solidFill>
                <a:latin typeface="Calibri"/>
              </a:rPr>
              <a:t> = (n</a:t>
            </a:r>
            <a:r>
              <a:rPr b="1" lang="en-US" sz="3600" spc="-1" strike="noStrike" baseline="-25000">
                <a:solidFill>
                  <a:srgbClr val="000000"/>
                </a:solidFill>
                <a:latin typeface="Calibri"/>
              </a:rPr>
              <a:t>r</a:t>
            </a:r>
            <a:r>
              <a:rPr b="1" lang="en-US" sz="3600" spc="-1" strike="noStrike">
                <a:solidFill>
                  <a:srgbClr val="000000"/>
                </a:solidFill>
                <a:latin typeface="Calibri"/>
              </a:rPr>
              <a:t> * n</a:t>
            </a:r>
            <a:r>
              <a:rPr b="1" lang="en-US" sz="3600" spc="-1" strike="noStrike" baseline="-25000">
                <a:solidFill>
                  <a:srgbClr val="000000"/>
                </a:solidFill>
                <a:latin typeface="Calibri"/>
              </a:rPr>
              <a:t>c</a:t>
            </a:r>
            <a:r>
              <a:rPr b="1" lang="en-US" sz="3600" spc="-1" strike="noStrike">
                <a:solidFill>
                  <a:srgbClr val="000000"/>
                </a:solidFill>
                <a:latin typeface="Calibri"/>
              </a:rPr>
              <a:t>) / n</a:t>
            </a:r>
            <a:endParaRPr b="0" lang="en-US" sz="3600" spc="-1" strike="noStrike">
              <a:solidFill>
                <a:srgbClr val="000000"/>
              </a:solidFill>
              <a:latin typeface="Calibri"/>
            </a:endParaRPr>
          </a:p>
          <a:p>
            <a:pPr>
              <a:lnSpc>
                <a:spcPct val="100000"/>
              </a:lnSpc>
              <a:spcBef>
                <a:spcPts val="641"/>
              </a:spcBef>
            </a:pPr>
            <a:br/>
            <a:r>
              <a:rPr b="0" lang="en-US" sz="3200" spc="-1" strike="noStrike">
                <a:solidFill>
                  <a:srgbClr val="000000"/>
                </a:solidFill>
                <a:latin typeface="Calibri"/>
              </a:rPr>
              <a:t>E</a:t>
            </a:r>
            <a:r>
              <a:rPr b="0" lang="en-US" sz="3200" spc="-1" strike="noStrike" baseline="-25000">
                <a:solidFill>
                  <a:srgbClr val="000000"/>
                </a:solidFill>
                <a:latin typeface="Calibri"/>
              </a:rPr>
              <a:t>1,1</a:t>
            </a:r>
            <a:r>
              <a:rPr b="0" lang="en-US" sz="3200" spc="-1" strike="noStrike">
                <a:solidFill>
                  <a:srgbClr val="000000"/>
                </a:solidFill>
                <a:latin typeface="Calibri"/>
              </a:rPr>
              <a:t> = (400 * 450) / 1000 = 180000/1000 = 180</a:t>
            </a:r>
            <a:br/>
            <a:r>
              <a:rPr b="0" lang="en-US" sz="3200" spc="-1" strike="noStrike">
                <a:solidFill>
                  <a:srgbClr val="000000"/>
                </a:solidFill>
                <a:latin typeface="Calibri"/>
              </a:rPr>
              <a:t>E</a:t>
            </a:r>
            <a:r>
              <a:rPr b="0" lang="en-US" sz="3200" spc="-1" strike="noStrike" baseline="-25000">
                <a:solidFill>
                  <a:srgbClr val="000000"/>
                </a:solidFill>
                <a:latin typeface="Calibri"/>
              </a:rPr>
              <a:t>1,2</a:t>
            </a:r>
            <a:r>
              <a:rPr b="0" lang="en-US" sz="3200" spc="-1" strike="noStrike">
                <a:solidFill>
                  <a:srgbClr val="000000"/>
                </a:solidFill>
                <a:latin typeface="Calibri"/>
              </a:rPr>
              <a:t> = (400 * 450) / 1000 = 180000/1000 = 180</a:t>
            </a:r>
            <a:br/>
            <a:r>
              <a:rPr b="0" lang="en-US" sz="3200" spc="-1" strike="noStrike">
                <a:solidFill>
                  <a:srgbClr val="000000"/>
                </a:solidFill>
                <a:latin typeface="Calibri"/>
              </a:rPr>
              <a:t>E</a:t>
            </a:r>
            <a:r>
              <a:rPr b="0" lang="en-US" sz="3200" spc="-1" strike="noStrike" baseline="-25000">
                <a:solidFill>
                  <a:srgbClr val="000000"/>
                </a:solidFill>
                <a:latin typeface="Calibri"/>
              </a:rPr>
              <a:t>1,3</a:t>
            </a:r>
            <a:r>
              <a:rPr b="0" lang="en-US" sz="3200" spc="-1" strike="noStrike">
                <a:solidFill>
                  <a:srgbClr val="000000"/>
                </a:solidFill>
                <a:latin typeface="Calibri"/>
              </a:rPr>
              <a:t> = (400 * 100) / 1000 = 40000/1000 = 40</a:t>
            </a:r>
            <a:br/>
            <a:r>
              <a:rPr b="0" lang="en-US" sz="3200" spc="-1" strike="noStrike">
                <a:solidFill>
                  <a:srgbClr val="000000"/>
                </a:solidFill>
                <a:latin typeface="Calibri"/>
              </a:rPr>
              <a:t>E</a:t>
            </a:r>
            <a:r>
              <a:rPr b="0" lang="en-US" sz="3200" spc="-1" strike="noStrike" baseline="-25000">
                <a:solidFill>
                  <a:srgbClr val="000000"/>
                </a:solidFill>
                <a:latin typeface="Calibri"/>
              </a:rPr>
              <a:t>2,1</a:t>
            </a:r>
            <a:r>
              <a:rPr b="0" lang="en-US" sz="3200" spc="-1" strike="noStrike">
                <a:solidFill>
                  <a:srgbClr val="000000"/>
                </a:solidFill>
                <a:latin typeface="Calibri"/>
              </a:rPr>
              <a:t> = (600 * 450) / 1000 = 270000/1000 = 270</a:t>
            </a:r>
            <a:br/>
            <a:r>
              <a:rPr b="0" lang="en-US" sz="3200" spc="-1" strike="noStrike">
                <a:solidFill>
                  <a:srgbClr val="000000"/>
                </a:solidFill>
                <a:latin typeface="Calibri"/>
              </a:rPr>
              <a:t>E</a:t>
            </a:r>
            <a:r>
              <a:rPr b="0" lang="en-US" sz="3200" spc="-1" strike="noStrike" baseline="-25000">
                <a:solidFill>
                  <a:srgbClr val="000000"/>
                </a:solidFill>
                <a:latin typeface="Calibri"/>
              </a:rPr>
              <a:t>2,2</a:t>
            </a:r>
            <a:r>
              <a:rPr b="0" lang="en-US" sz="3200" spc="-1" strike="noStrike">
                <a:solidFill>
                  <a:srgbClr val="000000"/>
                </a:solidFill>
                <a:latin typeface="Calibri"/>
              </a:rPr>
              <a:t> = (600 * 450) / 1000 = 270000/1000 = 270</a:t>
            </a:r>
            <a:br/>
            <a:r>
              <a:rPr b="0" lang="en-US" sz="3200" spc="-1" strike="noStrike">
                <a:solidFill>
                  <a:srgbClr val="000000"/>
                </a:solidFill>
                <a:latin typeface="Calibri"/>
              </a:rPr>
              <a:t>E</a:t>
            </a:r>
            <a:r>
              <a:rPr b="0" lang="en-US" sz="3200" spc="-1" strike="noStrike" baseline="-25000">
                <a:solidFill>
                  <a:srgbClr val="000000"/>
                </a:solidFill>
                <a:latin typeface="Calibri"/>
              </a:rPr>
              <a:t>2,3</a:t>
            </a:r>
            <a:r>
              <a:rPr b="0" lang="en-US" sz="3200" spc="-1" strike="noStrike">
                <a:solidFill>
                  <a:srgbClr val="000000"/>
                </a:solidFill>
                <a:latin typeface="Calibri"/>
              </a:rPr>
              <a:t> = (600 * 100) / 1000 = 60000/1000 = 60</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3.Χ</a:t>
            </a:r>
            <a:r>
              <a:rPr b="1" lang="en-US" sz="3200" spc="-1" strike="noStrike" baseline="30000">
                <a:solidFill>
                  <a:srgbClr val="000000"/>
                </a:solidFill>
                <a:latin typeface="Calibri"/>
              </a:rPr>
              <a:t>2</a:t>
            </a:r>
            <a:r>
              <a:rPr b="1" lang="en-US" sz="3200" spc="-1" strike="noStrike">
                <a:solidFill>
                  <a:srgbClr val="000000"/>
                </a:solidFill>
                <a:latin typeface="Calibri"/>
              </a:rPr>
              <a:t> = Σ [ (O</a:t>
            </a:r>
            <a:r>
              <a:rPr b="1" lang="en-US" sz="3200" spc="-1" strike="noStrike" baseline="-25000">
                <a:solidFill>
                  <a:srgbClr val="000000"/>
                </a:solidFill>
                <a:latin typeface="Calibri"/>
              </a:rPr>
              <a:t>r,c</a:t>
            </a:r>
            <a:r>
              <a:rPr b="1" lang="en-US" sz="3200" spc="-1" strike="noStrike">
                <a:solidFill>
                  <a:srgbClr val="000000"/>
                </a:solidFill>
                <a:latin typeface="Calibri"/>
              </a:rPr>
              <a:t> - E</a:t>
            </a:r>
            <a:r>
              <a:rPr b="1" lang="en-US" sz="3200" spc="-1" strike="noStrike" baseline="-25000">
                <a:solidFill>
                  <a:srgbClr val="000000"/>
                </a:solidFill>
                <a:latin typeface="Calibri"/>
              </a:rPr>
              <a:t>r,c</a:t>
            </a:r>
            <a:r>
              <a:rPr b="1" lang="en-US" sz="3200" spc="-1" strike="noStrike">
                <a:solidFill>
                  <a:srgbClr val="000000"/>
                </a:solidFill>
                <a:latin typeface="Calibri"/>
              </a:rPr>
              <a:t>)</a:t>
            </a:r>
            <a:r>
              <a:rPr b="1" lang="en-US" sz="3200" spc="-1" strike="noStrike" baseline="30000">
                <a:solidFill>
                  <a:srgbClr val="000000"/>
                </a:solidFill>
                <a:latin typeface="Calibri"/>
              </a:rPr>
              <a:t>2</a:t>
            </a:r>
            <a:r>
              <a:rPr b="1" lang="en-US" sz="3200" spc="-1" strike="noStrike">
                <a:solidFill>
                  <a:srgbClr val="000000"/>
                </a:solidFill>
                <a:latin typeface="Calibri"/>
              </a:rPr>
              <a:t> / E</a:t>
            </a:r>
            <a:r>
              <a:rPr b="1" lang="en-US" sz="3200" spc="-1" strike="noStrike" baseline="-25000">
                <a:solidFill>
                  <a:srgbClr val="000000"/>
                </a:solidFill>
                <a:latin typeface="Calibri"/>
              </a:rPr>
              <a:t>r,c</a:t>
            </a:r>
            <a:r>
              <a:rPr b="1"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br/>
            <a:r>
              <a:rPr b="0" lang="en-US" sz="3200" spc="-1" strike="noStrike">
                <a:solidFill>
                  <a:srgbClr val="000000"/>
                </a:solidFill>
                <a:latin typeface="Calibri"/>
              </a:rPr>
              <a:t>Χ</a:t>
            </a:r>
            <a:r>
              <a:rPr b="0" lang="en-US" sz="3200" spc="-1" strike="noStrike" baseline="30000">
                <a:solidFill>
                  <a:srgbClr val="000000"/>
                </a:solidFill>
                <a:latin typeface="Calibri"/>
              </a:rPr>
              <a:t>2</a:t>
            </a:r>
            <a:r>
              <a:rPr b="0" lang="en-US" sz="3200" spc="-1" strike="noStrike">
                <a:solidFill>
                  <a:srgbClr val="000000"/>
                </a:solidFill>
                <a:latin typeface="Calibri"/>
              </a:rPr>
              <a:t> = (200 - 180)</a:t>
            </a:r>
            <a:r>
              <a:rPr b="0" lang="en-US" sz="3200" spc="-1" strike="noStrike" baseline="30000">
                <a:solidFill>
                  <a:srgbClr val="000000"/>
                </a:solidFill>
                <a:latin typeface="Calibri"/>
              </a:rPr>
              <a:t>2</a:t>
            </a:r>
            <a:r>
              <a:rPr b="0" lang="en-US" sz="3200" spc="-1" strike="noStrike">
                <a:solidFill>
                  <a:srgbClr val="000000"/>
                </a:solidFill>
                <a:latin typeface="Calibri"/>
              </a:rPr>
              <a:t>/180 + (150 - 180)</a:t>
            </a:r>
            <a:r>
              <a:rPr b="0" lang="en-US" sz="3200" spc="-1" strike="noStrike" baseline="30000">
                <a:solidFill>
                  <a:srgbClr val="000000"/>
                </a:solidFill>
                <a:latin typeface="Calibri"/>
              </a:rPr>
              <a:t>2</a:t>
            </a:r>
            <a:r>
              <a:rPr b="0" lang="en-US" sz="3200" spc="-1" strike="noStrike">
                <a:solidFill>
                  <a:srgbClr val="000000"/>
                </a:solidFill>
                <a:latin typeface="Calibri"/>
              </a:rPr>
              <a:t>/180 + (50 - 40)</a:t>
            </a:r>
            <a:r>
              <a:rPr b="0" lang="en-US" sz="3200" spc="-1" strike="noStrike" baseline="30000">
                <a:solidFill>
                  <a:srgbClr val="000000"/>
                </a:solidFill>
                <a:latin typeface="Calibri"/>
              </a:rPr>
              <a:t>2</a:t>
            </a:r>
            <a:r>
              <a:rPr b="0" lang="en-US" sz="3200" spc="-1" strike="noStrike">
                <a:solidFill>
                  <a:srgbClr val="000000"/>
                </a:solidFill>
                <a:latin typeface="Calibri"/>
              </a:rPr>
              <a:t>/40</a:t>
            </a:r>
            <a:br/>
            <a:r>
              <a:rPr b="0" lang="en-US" sz="3200" spc="-1" strike="noStrike">
                <a:solidFill>
                  <a:srgbClr val="000000"/>
                </a:solidFill>
                <a:latin typeface="Calibri"/>
              </a:rPr>
              <a:t>    + (250 - 270)</a:t>
            </a:r>
            <a:r>
              <a:rPr b="0" lang="en-US" sz="3200" spc="-1" strike="noStrike" baseline="30000">
                <a:solidFill>
                  <a:srgbClr val="000000"/>
                </a:solidFill>
                <a:latin typeface="Calibri"/>
              </a:rPr>
              <a:t>2</a:t>
            </a:r>
            <a:r>
              <a:rPr b="0" lang="en-US" sz="3200" spc="-1" strike="noStrike">
                <a:solidFill>
                  <a:srgbClr val="000000"/>
                </a:solidFill>
                <a:latin typeface="Calibri"/>
              </a:rPr>
              <a:t>/270 + (300 - 270)</a:t>
            </a:r>
            <a:r>
              <a:rPr b="0" lang="en-US" sz="3200" spc="-1" strike="noStrike" baseline="30000">
                <a:solidFill>
                  <a:srgbClr val="000000"/>
                </a:solidFill>
                <a:latin typeface="Calibri"/>
              </a:rPr>
              <a:t>2</a:t>
            </a:r>
            <a:r>
              <a:rPr b="0" lang="en-US" sz="3200" spc="-1" strike="noStrike">
                <a:solidFill>
                  <a:srgbClr val="000000"/>
                </a:solidFill>
                <a:latin typeface="Calibri"/>
              </a:rPr>
              <a:t>/270 + (50 - 60)</a:t>
            </a:r>
            <a:r>
              <a:rPr b="0" lang="en-US" sz="3200" spc="-1" strike="noStrike" baseline="30000">
                <a:solidFill>
                  <a:srgbClr val="000000"/>
                </a:solidFill>
                <a:latin typeface="Calibri"/>
              </a:rPr>
              <a:t>2</a:t>
            </a:r>
            <a:r>
              <a:rPr b="0" lang="en-US" sz="3200" spc="-1" strike="noStrike">
                <a:solidFill>
                  <a:srgbClr val="000000"/>
                </a:solidFill>
                <a:latin typeface="Calibri"/>
              </a:rPr>
              <a:t>/60</a:t>
            </a:r>
            <a:br/>
            <a:r>
              <a:rPr b="0" lang="en-US" sz="3200" spc="-1" strike="noStrike">
                <a:solidFill>
                  <a:srgbClr val="000000"/>
                </a:solidFill>
                <a:latin typeface="Calibri"/>
              </a:rPr>
              <a:t>Χ</a:t>
            </a:r>
            <a:r>
              <a:rPr b="0" lang="en-US" sz="3200" spc="-1" strike="noStrike" baseline="30000">
                <a:solidFill>
                  <a:srgbClr val="000000"/>
                </a:solidFill>
                <a:latin typeface="Calibri"/>
              </a:rPr>
              <a:t>2</a:t>
            </a:r>
            <a:r>
              <a:rPr b="0" lang="en-US" sz="3200" spc="-1" strike="noStrike">
                <a:solidFill>
                  <a:srgbClr val="000000"/>
                </a:solidFill>
                <a:latin typeface="Calibri"/>
              </a:rPr>
              <a:t> = 400/180 + 900/180 + 100/40 + 400/270 + 900/270 + 100/60</a:t>
            </a:r>
            <a:br/>
            <a:r>
              <a:rPr b="0" lang="en-US" sz="3200" spc="-1" strike="noStrike">
                <a:solidFill>
                  <a:srgbClr val="000000"/>
                </a:solidFill>
                <a:latin typeface="Calibri"/>
              </a:rPr>
              <a:t>Χ</a:t>
            </a:r>
            <a:r>
              <a:rPr b="0" lang="en-US" sz="3200" spc="-1" strike="noStrike" baseline="30000">
                <a:solidFill>
                  <a:srgbClr val="000000"/>
                </a:solidFill>
                <a:latin typeface="Calibri"/>
              </a:rPr>
              <a:t>2</a:t>
            </a:r>
            <a:r>
              <a:rPr b="0" lang="en-US" sz="3200" spc="-1" strike="noStrike">
                <a:solidFill>
                  <a:srgbClr val="000000"/>
                </a:solidFill>
                <a:latin typeface="Calibri"/>
              </a:rPr>
              <a:t> = 2.22 + 5.00 + 2.50 + 1.48 + 3.33 + 1.67 = 16.2</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95640" y="274680"/>
            <a:ext cx="6120360" cy="849600"/>
          </a:xfrm>
          <a:prstGeom prst="rect">
            <a:avLst/>
          </a:prstGeom>
          <a:solidFill>
            <a:srgbClr val="ff0000"/>
          </a:solidFill>
          <a:ln>
            <a:noFill/>
          </a:ln>
        </p:spPr>
        <p:txBody>
          <a:bodyPr lIns="90000" rIns="90000" tIns="45000" bIns="45000" anchor="ctr"/>
          <a:p>
            <a:endParaRPr b="0" lang="en-US" sz="18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p>
            <a:pPr>
              <a:lnSpc>
                <a:spcPct val="100000"/>
              </a:lnSpc>
              <a:spcBef>
                <a:spcPts val="641"/>
              </a:spcBef>
            </a:pPr>
            <a:r>
              <a:rPr b="0" lang="en-US" sz="3200" spc="-1" strike="noStrike">
                <a:solidFill>
                  <a:srgbClr val="000000"/>
                </a:solidFill>
                <a:latin typeface="Calibri"/>
              </a:rPr>
              <a:t>4. DF = (r - 1) * (c - 1) = (2 - 1) * (3 - 1) = 2</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5. α=0.05             DF=2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Theoretical value=5.991</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6.</a:t>
            </a:r>
            <a:r>
              <a:rPr b="1" lang="en-US" sz="3200" spc="-1" strike="noStrike">
                <a:solidFill>
                  <a:srgbClr val="000000"/>
                </a:solidFill>
                <a:latin typeface="Calibri"/>
              </a:rPr>
              <a:t> </a:t>
            </a:r>
            <a:r>
              <a:rPr b="0" lang="en-US" sz="3200" spc="-1" strike="noStrike">
                <a:solidFill>
                  <a:srgbClr val="000000"/>
                </a:solidFill>
                <a:latin typeface="Calibri"/>
              </a:rPr>
              <a:t>Chi square value(16.2)&gt;5.991 (theoritical value.</a:t>
            </a:r>
            <a:endParaRPr b="0" lang="en-US" sz="32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Calibri"/>
              </a:rPr>
              <a:t>Reject Null hyposthesis - </a:t>
            </a:r>
            <a:r>
              <a:rPr b="1" lang="en-US" sz="2400" spc="-1" strike="noStrike">
                <a:solidFill>
                  <a:srgbClr val="558ed5"/>
                </a:solidFill>
                <a:latin typeface="Calibri"/>
              </a:rPr>
              <a:t>Gender and voting preferences are not independent(dependent)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16413</TotalTime>
  <Application>LibreOffice/6.0.7.3$Linux_X86_64 LibreOffice_project/00m0$Build-3</Application>
  <Words>2659</Words>
  <Paragraphs>473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2012-01-02T05:05:52Z</dcterms:created>
  <dc:creator>lakshya</dc:creator>
  <dc:description/>
  <dc:language>en-US</dc:language>
  <cp:lastModifiedBy/>
  <dcterms:modified xsi:type="dcterms:W3CDTF">2022-04-08T22:27:01Z</dcterms:modified>
  <cp:revision>282</cp:revision>
  <dc:subject/>
  <dc:title>BITS Pilani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52</vt:i4>
  </property>
</Properties>
</file>