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4" r:id="rId2"/>
    <p:sldMasterId id="2147483687" r:id="rId3"/>
  </p:sldMasterIdLst>
  <p:notesMasterIdLst>
    <p:notesMasterId r:id="rId69"/>
  </p:notesMasterIdLst>
  <p:sldIdLst>
    <p:sldId id="676" r:id="rId4"/>
    <p:sldId id="677" r:id="rId5"/>
    <p:sldId id="525" r:id="rId6"/>
    <p:sldId id="479" r:id="rId7"/>
    <p:sldId id="509" r:id="rId8"/>
    <p:sldId id="538" r:id="rId9"/>
    <p:sldId id="518" r:id="rId10"/>
    <p:sldId id="541" r:id="rId11"/>
    <p:sldId id="544" r:id="rId12"/>
    <p:sldId id="546" r:id="rId13"/>
    <p:sldId id="547" r:id="rId14"/>
    <p:sldId id="548" r:id="rId15"/>
    <p:sldId id="558" r:id="rId16"/>
    <p:sldId id="549" r:id="rId17"/>
    <p:sldId id="578" r:id="rId18"/>
    <p:sldId id="626" r:id="rId19"/>
    <p:sldId id="627" r:id="rId20"/>
    <p:sldId id="628" r:id="rId21"/>
    <p:sldId id="629" r:id="rId22"/>
    <p:sldId id="583" r:id="rId23"/>
    <p:sldId id="586" r:id="rId24"/>
    <p:sldId id="589" r:id="rId25"/>
    <p:sldId id="590" r:id="rId26"/>
    <p:sldId id="591" r:id="rId27"/>
    <p:sldId id="605" r:id="rId28"/>
    <p:sldId id="630" r:id="rId29"/>
    <p:sldId id="631" r:id="rId30"/>
    <p:sldId id="632" r:id="rId31"/>
    <p:sldId id="608" r:id="rId32"/>
    <p:sldId id="609" r:id="rId33"/>
    <p:sldId id="633" r:id="rId34"/>
    <p:sldId id="634" r:id="rId35"/>
    <p:sldId id="637" r:id="rId36"/>
    <p:sldId id="635" r:id="rId37"/>
    <p:sldId id="636" r:id="rId38"/>
    <p:sldId id="638" r:id="rId39"/>
    <p:sldId id="639" r:id="rId40"/>
    <p:sldId id="640" r:id="rId41"/>
    <p:sldId id="641" r:id="rId42"/>
    <p:sldId id="643" r:id="rId43"/>
    <p:sldId id="647" r:id="rId44"/>
    <p:sldId id="649" r:id="rId45"/>
    <p:sldId id="650" r:id="rId46"/>
    <p:sldId id="651" r:id="rId47"/>
    <p:sldId id="652" r:id="rId48"/>
    <p:sldId id="653" r:id="rId49"/>
    <p:sldId id="656" r:id="rId50"/>
    <p:sldId id="657" r:id="rId51"/>
    <p:sldId id="658" r:id="rId52"/>
    <p:sldId id="659" r:id="rId53"/>
    <p:sldId id="661" r:id="rId54"/>
    <p:sldId id="662" r:id="rId55"/>
    <p:sldId id="664" r:id="rId56"/>
    <p:sldId id="665" r:id="rId57"/>
    <p:sldId id="666" r:id="rId58"/>
    <p:sldId id="667" r:id="rId59"/>
    <p:sldId id="669" r:id="rId60"/>
    <p:sldId id="670" r:id="rId61"/>
    <p:sldId id="671" r:id="rId62"/>
    <p:sldId id="672" r:id="rId63"/>
    <p:sldId id="673" r:id="rId64"/>
    <p:sldId id="660" r:id="rId65"/>
    <p:sldId id="674" r:id="rId66"/>
    <p:sldId id="675" r:id="rId67"/>
    <p:sldId id="34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75" d="100"/>
          <a:sy n="75" d="100"/>
        </p:scale>
        <p:origin x="113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02-01T09:59:22.958"/>
    </inkml:context>
    <inkml:brush xml:id="br0">
      <inkml:brushProperty name="width" value="0.05292" units="cm"/>
      <inkml:brushProperty name="height" value="0.05292" units="cm"/>
      <inkml:brushProperty name="color" value="#FF0000"/>
    </inkml:brush>
  </inkml:definitions>
  <inkml:trace contextRef="#ctx0" brushRef="#br0">13693 843 0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30-08-2020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22997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Microsoft YaHei" panose="020B0503020204020204" pitchFamily="34" charset="-122"/>
              </a:defRPr>
            </a:lvl9pPr>
          </a:lstStyle>
          <a:p>
            <a:pPr eaLnBrk="1" hangingPunct="1"/>
            <a:fld id="{DAA24E07-CEDC-4CF4-A93B-6FEA4DC633D9}" type="slidenum">
              <a:rPr lang="en-US" altLang="en-US" sz="1200">
                <a:solidFill>
                  <a:srgbClr val="000000"/>
                </a:solidFill>
                <a:latin typeface="Lucida Sans" panose="020B0602030504020204" pitchFamily="34" charset="0"/>
                <a:ea typeface="Arial Unicode MS" panose="020B0604020202020204" pitchFamily="34" charset="-128"/>
              </a:rPr>
              <a:pPr eaLnBrk="1" hangingPunct="1"/>
              <a:t>3</a:t>
            </a:fld>
            <a:endParaRPr lang="en-US" altLang="en-US" sz="1200">
              <a:solidFill>
                <a:srgbClr val="000000"/>
              </a:solidFill>
              <a:latin typeface="Lucida Sans" panose="020B0602030504020204" pitchFamily="34" charset="0"/>
              <a:ea typeface="Arial Unicode MS" panose="020B0604020202020204" pitchFamily="34" charset="-128"/>
            </a:endParaRPr>
          </a:p>
        </p:txBody>
      </p:sp>
      <p:sp>
        <p:nvSpPr>
          <p:cNvPr id="24579" name="Rectangle 1"/>
          <p:cNvSpPr>
            <a:spLocks noGrp="1" noRot="1" noChangeAspect="1" noChangeArrowheads="1" noTextEdit="1"/>
          </p:cNvSpPr>
          <p:nvPr>
            <p:ph type="sldImg"/>
          </p:nvPr>
        </p:nvSpPr>
        <p:spPr>
          <a:xfrm>
            <a:off x="1143000" y="685800"/>
            <a:ext cx="4572000" cy="3429000"/>
          </a:xfrm>
          <a:ln/>
        </p:spPr>
      </p:sp>
      <p:sp>
        <p:nvSpPr>
          <p:cNvPr id="24580"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290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E84B4-076E-47F8-8E40-5F908BFD4800}" type="slidenum">
              <a:rPr lang="en-US" altLang="en-US"/>
              <a:pPr/>
              <a:t>30</a:t>
            </a:fld>
            <a:endParaRPr lang="en-US" altLang="en-US"/>
          </a:p>
        </p:txBody>
      </p:sp>
      <p:sp>
        <p:nvSpPr>
          <p:cNvPr id="2115586" name="Rectangle 2"/>
          <p:cNvSpPr>
            <a:spLocks noGrp="1" noRot="1" noChangeAspect="1" noChangeArrowheads="1" noTextEdit="1"/>
          </p:cNvSpPr>
          <p:nvPr>
            <p:ph type="sldImg"/>
          </p:nvPr>
        </p:nvSpPr>
        <p:spPr>
          <a:xfrm>
            <a:off x="1270000" y="728663"/>
            <a:ext cx="4778375" cy="3584575"/>
          </a:xfrm>
          <a:ln/>
        </p:spPr>
      </p:sp>
      <p:sp>
        <p:nvSpPr>
          <p:cNvPr id="2115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631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1C09F-6C1E-411C-BDB0-52A648C79072}" type="slidenum">
              <a:rPr lang="en-US" smtClean="0"/>
              <a:t>51</a:t>
            </a:fld>
            <a:endParaRPr lang="en-US"/>
          </a:p>
        </p:txBody>
      </p:sp>
    </p:spTree>
    <p:extLst>
      <p:ext uri="{BB962C8B-B14F-4D97-AF65-F5344CB8AC3E}">
        <p14:creationId xmlns:p14="http://schemas.microsoft.com/office/powerpoint/2010/main" val="1134549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35013" algn="l"/>
                <a:tab pos="1470025" algn="l"/>
                <a:tab pos="2206625" algn="l"/>
                <a:tab pos="2941638"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ECD330F4-B095-465F-8201-C1819C15B6A0}" type="slidenum">
              <a:rPr lang="en-US" altLang="en-US" sz="1200">
                <a:solidFill>
                  <a:srgbClr val="000000"/>
                </a:solidFill>
                <a:latin typeface="Arial" panose="020B0604020202020204" pitchFamily="34" charset="0"/>
                <a:ea typeface="Arial Unicode MS" panose="020B0604020202020204" pitchFamily="34" charset="-128"/>
              </a:rPr>
              <a:pPr eaLnBrk="1" hangingPunct="1"/>
              <a:t>7</a:t>
            </a:fld>
            <a:endParaRPr lang="en-US" altLang="en-US" sz="1200">
              <a:solidFill>
                <a:srgbClr val="000000"/>
              </a:solidFill>
              <a:latin typeface="Arial" panose="020B0604020202020204" pitchFamily="34" charset="0"/>
              <a:ea typeface="Arial Unicode MS" panose="020B0604020202020204" pitchFamily="34" charset="-128"/>
            </a:endParaRPr>
          </a:p>
        </p:txBody>
      </p:sp>
      <p:sp>
        <p:nvSpPr>
          <p:cNvPr id="26627" name="Rectangle 1"/>
          <p:cNvSpPr>
            <a:spLocks noGrp="1" noRot="1" noChangeAspect="1" noChangeArrowheads="1" noTextEdit="1"/>
          </p:cNvSpPr>
          <p:nvPr>
            <p:ph type="sldImg"/>
          </p:nvPr>
        </p:nvSpPr>
        <p:spPr>
          <a:xfrm>
            <a:off x="1149350" y="698500"/>
            <a:ext cx="4656138" cy="3490913"/>
          </a:xfrm>
          <a:ln/>
        </p:spPr>
      </p:sp>
      <p:sp>
        <p:nvSpPr>
          <p:cNvPr id="26628" name="Text Box 2"/>
          <p:cNvSpPr>
            <a:spLocks noGrp="1" noChangeArrowheads="1"/>
          </p:cNvSpPr>
          <p:nvPr>
            <p:ph type="body" idx="1"/>
          </p:nvPr>
        </p:nvSpPr>
        <p:spPr>
          <a:xfrm>
            <a:off x="927100" y="4421188"/>
            <a:ext cx="5100638" cy="4718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ts val="463"/>
              </a:spcBef>
              <a:buClrTx/>
              <a:tabLst>
                <a:tab pos="0" algn="l"/>
                <a:tab pos="454025" algn="l"/>
                <a:tab pos="911225" algn="l"/>
                <a:tab pos="1366838" algn="l"/>
                <a:tab pos="1824038" algn="l"/>
                <a:tab pos="2281238" algn="l"/>
                <a:tab pos="2736850" algn="l"/>
                <a:tab pos="3194050" algn="l"/>
                <a:tab pos="3649663" algn="l"/>
                <a:tab pos="4106863" algn="l"/>
                <a:tab pos="4564063" algn="l"/>
                <a:tab pos="5019675" algn="l"/>
                <a:tab pos="5476875" algn="l"/>
                <a:tab pos="5932488" algn="l"/>
                <a:tab pos="6389688" algn="l"/>
                <a:tab pos="6846888" algn="l"/>
                <a:tab pos="7302500" algn="l"/>
                <a:tab pos="7759700" algn="l"/>
                <a:tab pos="8216900" algn="l"/>
                <a:tab pos="8672513" algn="l"/>
                <a:tab pos="9129713" algn="l"/>
              </a:tabLst>
            </a:pPr>
            <a:r>
              <a:rPr lang="en-IN" altLang="en-US" smtClean="0">
                <a:latin typeface="Times New Roman" panose="02020603050405020304" pitchFamily="18" charset="0"/>
                <a:ea typeface="Microsoft YaHei" panose="020B0503020204020204" pitchFamily="34" charset="-122"/>
              </a:rPr>
              <a:t>The challenges we face stem from the highly ambiguous nature of natural language. As an English speaker you effortlessly understand a sentence like "Flying planes can be dangerous". Yet this sentence presents difficulties to a software program that lacks both your knowledge of the world and your experience with linguistic structures. Is the more plausible interpretation that the pilot is at risk, or that the danger is to people on the ground? Should "can" be analyzed as a verb or as a noun? Which of the many possible meanings of "plane" is relevant? Depending on context, "plane" could refer to, among other things, an airplane, a geometric object, or a woodworking tool. How much and what sort of context needs to be brought to bear on these questions in order to adequately disambiguate the sentence? </a:t>
            </a:r>
          </a:p>
          <a:p>
            <a:pPr eaLnBrk="1" hangingPunct="1">
              <a:spcBef>
                <a:spcPts val="463"/>
              </a:spcBef>
              <a:buClrTx/>
              <a:tabLst>
                <a:tab pos="0" algn="l"/>
                <a:tab pos="454025" algn="l"/>
                <a:tab pos="911225" algn="l"/>
                <a:tab pos="1366838" algn="l"/>
                <a:tab pos="1824038" algn="l"/>
                <a:tab pos="2281238" algn="l"/>
                <a:tab pos="2736850" algn="l"/>
                <a:tab pos="3194050" algn="l"/>
                <a:tab pos="3649663" algn="l"/>
                <a:tab pos="4106863" algn="l"/>
                <a:tab pos="4564063" algn="l"/>
                <a:tab pos="5019675" algn="l"/>
                <a:tab pos="5476875" algn="l"/>
                <a:tab pos="5932488" algn="l"/>
                <a:tab pos="6389688" algn="l"/>
                <a:tab pos="6846888" algn="l"/>
                <a:tab pos="7302500" algn="l"/>
                <a:tab pos="7759700" algn="l"/>
                <a:tab pos="8216900" algn="l"/>
                <a:tab pos="8672513" algn="l"/>
                <a:tab pos="9129713" algn="l"/>
              </a:tabLst>
            </a:pPr>
            <a:r>
              <a:rPr lang="en-IN" altLang="en-US" u="sng" smtClean="0">
                <a:latin typeface="Times New Roman" panose="02020603050405020304" pitchFamily="18" charset="0"/>
                <a:ea typeface="Microsoft YaHei" panose="020B0503020204020204" pitchFamily="34" charset="-122"/>
              </a:rPr>
              <a:t>Polysemy: </a:t>
            </a:r>
            <a:r>
              <a:rPr lang="en-IN" altLang="en-US" smtClean="0">
                <a:latin typeface="Times New Roman" panose="02020603050405020304" pitchFamily="18" charset="0"/>
                <a:ea typeface="Microsoft YaHei" panose="020B0503020204020204" pitchFamily="34" charset="-122"/>
              </a:rPr>
              <a:t>Verbs with three levels of meanings</a:t>
            </a:r>
          </a:p>
          <a:p>
            <a:pPr marL="3716338" lvl="4" indent="0" eaLnBrk="1" hangingPunct="1">
              <a:spcBef>
                <a:spcPts val="463"/>
              </a:spcBef>
              <a:buClrTx/>
              <a:tabLst>
                <a:tab pos="0" algn="l"/>
                <a:tab pos="454025" algn="l"/>
                <a:tab pos="911225" algn="l"/>
                <a:tab pos="1366838" algn="l"/>
                <a:tab pos="1824038" algn="l"/>
                <a:tab pos="2281238" algn="l"/>
                <a:tab pos="2736850" algn="l"/>
                <a:tab pos="3194050" algn="l"/>
                <a:tab pos="3649663" algn="l"/>
                <a:tab pos="4106863" algn="l"/>
                <a:tab pos="4564063" algn="l"/>
                <a:tab pos="5019675" algn="l"/>
                <a:tab pos="5476875" algn="l"/>
                <a:tab pos="5932488" algn="l"/>
                <a:tab pos="6389688" algn="l"/>
                <a:tab pos="6846888" algn="l"/>
                <a:tab pos="7302500" algn="l"/>
                <a:tab pos="7759700" algn="l"/>
                <a:tab pos="8216900" algn="l"/>
                <a:tab pos="8672513" algn="l"/>
                <a:tab pos="9129713" algn="l"/>
              </a:tabLst>
            </a:pPr>
            <a:r>
              <a:rPr lang="en-IN" altLang="en-US" smtClean="0">
                <a:latin typeface="Times New Roman" panose="02020603050405020304" pitchFamily="18" charset="0"/>
                <a:ea typeface="Microsoft YaHei" panose="020B0503020204020204" pitchFamily="34" charset="-122"/>
              </a:rPr>
              <a:t>1) Literary, 2) Abstract, 3) Frozen</a:t>
            </a:r>
          </a:p>
          <a:p>
            <a:pPr marL="3716338" lvl="4" indent="0" eaLnBrk="1" hangingPunct="1">
              <a:spcBef>
                <a:spcPts val="463"/>
              </a:spcBef>
              <a:buClrTx/>
              <a:tabLst>
                <a:tab pos="0" algn="l"/>
                <a:tab pos="454025" algn="l"/>
                <a:tab pos="911225" algn="l"/>
                <a:tab pos="1366838" algn="l"/>
                <a:tab pos="1824038" algn="l"/>
                <a:tab pos="2281238" algn="l"/>
                <a:tab pos="2736850" algn="l"/>
                <a:tab pos="3194050" algn="l"/>
                <a:tab pos="3649663" algn="l"/>
                <a:tab pos="4106863" algn="l"/>
                <a:tab pos="4564063" algn="l"/>
                <a:tab pos="5019675" algn="l"/>
                <a:tab pos="5476875" algn="l"/>
                <a:tab pos="5932488" algn="l"/>
                <a:tab pos="6389688" algn="l"/>
                <a:tab pos="6846888" algn="l"/>
                <a:tab pos="7302500" algn="l"/>
                <a:tab pos="7759700" algn="l"/>
                <a:tab pos="8216900" algn="l"/>
                <a:tab pos="8672513" algn="l"/>
                <a:tab pos="9129713" algn="l"/>
              </a:tabLst>
            </a:pPr>
            <a:r>
              <a:rPr lang="en-IN" altLang="en-US" smtClean="0">
                <a:latin typeface="Times New Roman" panose="02020603050405020304" pitchFamily="18" charset="0"/>
                <a:ea typeface="Microsoft YaHei" panose="020B0503020204020204" pitchFamily="34" charset="-122"/>
              </a:rPr>
              <a:t>Ex: The man drank the apple juice (Literary)</a:t>
            </a:r>
          </a:p>
          <a:p>
            <a:pPr marL="3716338" lvl="4" indent="0" eaLnBrk="1" hangingPunct="1">
              <a:spcBef>
                <a:spcPts val="463"/>
              </a:spcBef>
              <a:buClrTx/>
              <a:tabLst>
                <a:tab pos="0" algn="l"/>
                <a:tab pos="454025" algn="l"/>
                <a:tab pos="911225" algn="l"/>
                <a:tab pos="1366838" algn="l"/>
                <a:tab pos="1824038" algn="l"/>
                <a:tab pos="2281238" algn="l"/>
                <a:tab pos="2736850" algn="l"/>
                <a:tab pos="3194050" algn="l"/>
                <a:tab pos="3649663" algn="l"/>
                <a:tab pos="4106863" algn="l"/>
                <a:tab pos="4564063" algn="l"/>
                <a:tab pos="5019675" algn="l"/>
                <a:tab pos="5476875" algn="l"/>
                <a:tab pos="5932488" algn="l"/>
                <a:tab pos="6389688" algn="l"/>
                <a:tab pos="6846888" algn="l"/>
                <a:tab pos="7302500" algn="l"/>
                <a:tab pos="7759700" algn="l"/>
                <a:tab pos="8216900" algn="l"/>
                <a:tab pos="8672513" algn="l"/>
                <a:tab pos="9129713" algn="l"/>
              </a:tabLst>
            </a:pPr>
            <a:r>
              <a:rPr lang="en-IN" altLang="en-US" smtClean="0">
                <a:latin typeface="Times New Roman" panose="02020603050405020304" pitchFamily="18" charset="0"/>
                <a:ea typeface="Microsoft YaHei" panose="020B0503020204020204" pitchFamily="34" charset="-122"/>
              </a:rPr>
              <a:t>      The car drank gasoline (Abstract)</a:t>
            </a:r>
          </a:p>
          <a:p>
            <a:pPr marL="3716338" lvl="4" indent="0" eaLnBrk="1" hangingPunct="1">
              <a:spcBef>
                <a:spcPts val="463"/>
              </a:spcBef>
              <a:buClrTx/>
              <a:tabLst>
                <a:tab pos="0" algn="l"/>
                <a:tab pos="454025" algn="l"/>
                <a:tab pos="911225" algn="l"/>
                <a:tab pos="1366838" algn="l"/>
                <a:tab pos="1824038" algn="l"/>
                <a:tab pos="2281238" algn="l"/>
                <a:tab pos="2736850" algn="l"/>
                <a:tab pos="3194050" algn="l"/>
                <a:tab pos="3649663" algn="l"/>
                <a:tab pos="4106863" algn="l"/>
                <a:tab pos="4564063" algn="l"/>
                <a:tab pos="5019675" algn="l"/>
                <a:tab pos="5476875" algn="l"/>
                <a:tab pos="5932488" algn="l"/>
                <a:tab pos="6389688" algn="l"/>
                <a:tab pos="6846888" algn="l"/>
                <a:tab pos="7302500" algn="l"/>
                <a:tab pos="7759700" algn="l"/>
                <a:tab pos="8216900" algn="l"/>
                <a:tab pos="8672513" algn="l"/>
                <a:tab pos="9129713" algn="l"/>
              </a:tabLst>
            </a:pPr>
            <a:r>
              <a:rPr lang="en-IN" altLang="en-US" smtClean="0">
                <a:latin typeface="Times New Roman" panose="02020603050405020304" pitchFamily="18" charset="0"/>
                <a:ea typeface="Microsoft YaHei" panose="020B0503020204020204" pitchFamily="34" charset="-122"/>
              </a:rPr>
              <a:t>      The idea drank the heart (Frozen)</a:t>
            </a:r>
          </a:p>
          <a:p>
            <a:pPr eaLnBrk="1" hangingPunct="1">
              <a:spcBef>
                <a:spcPts val="463"/>
              </a:spcBef>
              <a:buClrTx/>
              <a:tabLst>
                <a:tab pos="0" algn="l"/>
                <a:tab pos="454025" algn="l"/>
                <a:tab pos="911225" algn="l"/>
                <a:tab pos="1366838" algn="l"/>
                <a:tab pos="1824038" algn="l"/>
                <a:tab pos="2281238" algn="l"/>
                <a:tab pos="2736850" algn="l"/>
                <a:tab pos="3194050" algn="l"/>
                <a:tab pos="3649663" algn="l"/>
                <a:tab pos="4106863" algn="l"/>
                <a:tab pos="4564063" algn="l"/>
                <a:tab pos="5019675" algn="l"/>
                <a:tab pos="5476875" algn="l"/>
                <a:tab pos="5932488" algn="l"/>
                <a:tab pos="6389688" algn="l"/>
                <a:tab pos="6846888" algn="l"/>
                <a:tab pos="7302500" algn="l"/>
                <a:tab pos="7759700" algn="l"/>
                <a:tab pos="8216900" algn="l"/>
                <a:tab pos="8672513" algn="l"/>
                <a:tab pos="9129713" algn="l"/>
              </a:tabLst>
            </a:pPr>
            <a:r>
              <a:rPr lang="en-IN" altLang="en-US" smtClean="0">
                <a:latin typeface="Times New Roman" panose="02020603050405020304" pitchFamily="18" charset="0"/>
                <a:ea typeface="Microsoft YaHei" panose="020B0503020204020204" pitchFamily="34" charset="-122"/>
              </a:rPr>
              <a:t>Homonymy : Category same still different meaning</a:t>
            </a:r>
          </a:p>
        </p:txBody>
      </p:sp>
    </p:spTree>
    <p:extLst>
      <p:ext uri="{BB962C8B-B14F-4D97-AF65-F5344CB8AC3E}">
        <p14:creationId xmlns:p14="http://schemas.microsoft.com/office/powerpoint/2010/main" val="234338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79E3B-6881-4BBA-A37B-8623E7A7DAE7}" type="slidenum">
              <a:rPr lang="en-US" altLang="en-US"/>
              <a:pPr/>
              <a:t>20</a:t>
            </a:fld>
            <a:endParaRPr lang="en-US" altLang="en-US"/>
          </a:p>
        </p:txBody>
      </p:sp>
      <p:sp>
        <p:nvSpPr>
          <p:cNvPr id="1304578" name="Rectangle 2"/>
          <p:cNvSpPr>
            <a:spLocks noGrp="1" noRot="1" noChangeAspect="1" noChangeArrowheads="1" noTextEdit="1"/>
          </p:cNvSpPr>
          <p:nvPr>
            <p:ph type="sldImg"/>
          </p:nvPr>
        </p:nvSpPr>
        <p:spPr>
          <a:xfrm>
            <a:off x="1270000" y="728663"/>
            <a:ext cx="4778375" cy="3584575"/>
          </a:xfrm>
          <a:ln/>
        </p:spPr>
      </p:sp>
      <p:sp>
        <p:nvSpPr>
          <p:cNvPr id="13045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315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B2522A-21DB-46B4-A3E9-E7238CDFB64F}" type="slidenum">
              <a:rPr lang="en-US" altLang="en-US"/>
              <a:pPr/>
              <a:t>21</a:t>
            </a:fld>
            <a:endParaRPr lang="en-US" altLang="en-US"/>
          </a:p>
        </p:txBody>
      </p:sp>
      <p:sp>
        <p:nvSpPr>
          <p:cNvPr id="1311746" name="Rectangle 2"/>
          <p:cNvSpPr>
            <a:spLocks noGrp="1" noRot="1" noChangeAspect="1" noChangeArrowheads="1" noTextEdit="1"/>
          </p:cNvSpPr>
          <p:nvPr>
            <p:ph type="sldImg"/>
          </p:nvPr>
        </p:nvSpPr>
        <p:spPr>
          <a:xfrm>
            <a:off x="1270000" y="728663"/>
            <a:ext cx="4778375" cy="3584575"/>
          </a:xfrm>
          <a:ln/>
        </p:spPr>
      </p:sp>
      <p:sp>
        <p:nvSpPr>
          <p:cNvPr id="13117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446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984FDE-FF21-48BB-ADC1-8D6127F797EC}" type="slidenum">
              <a:rPr lang="en-US" altLang="en-US"/>
              <a:pPr/>
              <a:t>23</a:t>
            </a:fld>
            <a:endParaRPr lang="en-US" altLang="en-US"/>
          </a:p>
        </p:txBody>
      </p:sp>
      <p:sp>
        <p:nvSpPr>
          <p:cNvPr id="1270786" name="Rectangle 2"/>
          <p:cNvSpPr>
            <a:spLocks noGrp="1" noRot="1" noChangeAspect="1" noChangeArrowheads="1" noTextEdit="1"/>
          </p:cNvSpPr>
          <p:nvPr>
            <p:ph type="sldImg"/>
          </p:nvPr>
        </p:nvSpPr>
        <p:spPr>
          <a:xfrm>
            <a:off x="1270000" y="728663"/>
            <a:ext cx="4778375" cy="3584575"/>
          </a:xfrm>
          <a:ln/>
        </p:spPr>
      </p:sp>
      <p:sp>
        <p:nvSpPr>
          <p:cNvPr id="1270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4578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FF02B-D3CD-4FD3-978C-C71EED2E60C6}" type="slidenum">
              <a:rPr lang="en-US" altLang="en-US"/>
              <a:pPr/>
              <a:t>24</a:t>
            </a:fld>
            <a:endParaRPr lang="en-US" altLang="en-US"/>
          </a:p>
        </p:txBody>
      </p:sp>
      <p:sp>
        <p:nvSpPr>
          <p:cNvPr id="1271810" name="Rectangle 2"/>
          <p:cNvSpPr>
            <a:spLocks noGrp="1" noRot="1" noChangeAspect="1" noChangeArrowheads="1" noTextEdit="1"/>
          </p:cNvSpPr>
          <p:nvPr>
            <p:ph type="sldImg"/>
          </p:nvPr>
        </p:nvSpPr>
        <p:spPr>
          <a:xfrm>
            <a:off x="1270000" y="728663"/>
            <a:ext cx="4778375" cy="3584575"/>
          </a:xfrm>
          <a:ln/>
        </p:spPr>
      </p:sp>
      <p:sp>
        <p:nvSpPr>
          <p:cNvPr id="1271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65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1925" y="8831263"/>
            <a:ext cx="3038475" cy="465137"/>
          </a:xfrm>
          <a:prstGeom prst="rect">
            <a:avLst/>
          </a:prstGeom>
          <a:ln/>
        </p:spPr>
        <p:txBody>
          <a:bodyPr/>
          <a:lstStyle/>
          <a:p>
            <a:fld id="{9A1B8382-F3DE-44FC-B04E-008E8BA07732}" type="slidenum">
              <a:rPr lang="en-US" altLang="en-US"/>
              <a:pPr/>
              <a:t>26</a:t>
            </a:fld>
            <a:endParaRPr lang="en-US" altLang="en-US"/>
          </a:p>
        </p:txBody>
      </p:sp>
      <p:sp>
        <p:nvSpPr>
          <p:cNvPr id="2112514" name="Rectangle 2"/>
          <p:cNvSpPr>
            <a:spLocks noGrp="1" noRot="1" noChangeAspect="1" noChangeArrowheads="1" noTextEdit="1"/>
          </p:cNvSpPr>
          <p:nvPr>
            <p:ph type="sldImg"/>
          </p:nvPr>
        </p:nvSpPr>
        <p:spPr>
          <a:xfrm>
            <a:off x="1270000" y="728663"/>
            <a:ext cx="4778375" cy="3584575"/>
          </a:xfrm>
          <a:prstGeom prst="rect">
            <a:avLst/>
          </a:prstGeom>
          <a:ln/>
        </p:spPr>
      </p:sp>
      <p:sp>
        <p:nvSpPr>
          <p:cNvPr id="211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1270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8787"/>
          </a:xfrm>
          <a:prstGeom prst="rect">
            <a:avLst/>
          </a:prstGeom>
          <a:ln/>
        </p:spPr>
        <p:txBody>
          <a:bodyPr/>
          <a:lstStyle/>
          <a:p>
            <a:fld id="{AF5B61D1-4B38-42EE-90A3-F254593ACE76}" type="slidenum">
              <a:rPr lang="en-US" altLang="en-US">
                <a:solidFill>
                  <a:prstClr val="black"/>
                </a:solidFill>
              </a:rPr>
              <a:pPr/>
              <a:t>27</a:t>
            </a:fld>
            <a:endParaRPr lang="en-US" altLang="en-US">
              <a:solidFill>
                <a:prstClr val="black"/>
              </a:solidFill>
            </a:endParaRPr>
          </a:p>
        </p:txBody>
      </p:sp>
      <p:sp>
        <p:nvSpPr>
          <p:cNvPr id="1273858" name="Rectangle 2"/>
          <p:cNvSpPr>
            <a:spLocks noGrp="1" noRot="1" noChangeAspect="1" noChangeArrowheads="1"/>
          </p:cNvSpPr>
          <p:nvPr>
            <p:ph type="sldImg"/>
          </p:nvPr>
        </p:nvSpPr>
        <p:spPr bwMode="auto">
          <a:xfrm>
            <a:off x="1116013" y="703263"/>
            <a:ext cx="4630737" cy="34734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73859" name="Rectangle 3"/>
          <p:cNvSpPr>
            <a:spLocks noGrp="1" noChangeArrowheads="1"/>
          </p:cNvSpPr>
          <p:nvPr>
            <p:ph type="body" idx="1"/>
          </p:nvPr>
        </p:nvSpPr>
        <p:spPr bwMode="auto">
          <a:xfrm>
            <a:off x="914400" y="4416425"/>
            <a:ext cx="5029200" cy="4184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7348" tIns="43673" rIns="87348" bIns="43673"/>
          <a:lstStyle/>
          <a:p>
            <a:endParaRPr lang="en-US" altLang="en-US"/>
          </a:p>
        </p:txBody>
      </p:sp>
    </p:spTree>
    <p:extLst>
      <p:ext uri="{BB962C8B-B14F-4D97-AF65-F5344CB8AC3E}">
        <p14:creationId xmlns:p14="http://schemas.microsoft.com/office/powerpoint/2010/main" val="161014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261885-F4E4-4702-826B-2798B9A9CE77}" type="slidenum">
              <a:rPr lang="en-US" altLang="en-US"/>
              <a:pPr/>
              <a:t>29</a:t>
            </a:fld>
            <a:endParaRPr lang="en-US" altLang="en-US"/>
          </a:p>
        </p:txBody>
      </p:sp>
      <p:sp>
        <p:nvSpPr>
          <p:cNvPr id="2114562" name="Rectangle 2"/>
          <p:cNvSpPr>
            <a:spLocks noGrp="1" noRot="1" noChangeAspect="1" noChangeArrowheads="1" noTextEdit="1"/>
          </p:cNvSpPr>
          <p:nvPr>
            <p:ph type="sldImg"/>
          </p:nvPr>
        </p:nvSpPr>
        <p:spPr>
          <a:xfrm>
            <a:off x="1270000" y="728663"/>
            <a:ext cx="4778375" cy="3584575"/>
          </a:xfrm>
          <a:ln/>
        </p:spPr>
      </p:sp>
      <p:sp>
        <p:nvSpPr>
          <p:cNvPr id="2114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017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a:prstGeom prst="rect">
            <a:avLst/>
          </a:prstGeo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ustom Layout">
    <p:bg>
      <p:bgRef idx="1001">
        <a:schemeClr val="bg1"/>
      </p:bgRef>
    </p:bg>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712742" y="4031566"/>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1797148" y="2051539"/>
            <a:ext cx="6019800" cy="1524000"/>
          </a:xfrm>
          <a:prstGeom prst="rect">
            <a:avLst/>
          </a:prstGeo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0721533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xfrm>
            <a:off x="6457950" y="6356351"/>
            <a:ext cx="2057400" cy="365125"/>
          </a:xfrm>
          <a:prstGeom prst="rect">
            <a:avLst/>
          </a:prstGeom>
          <a:ln/>
        </p:spPr>
        <p:txBody>
          <a:bodyPr/>
          <a:lstStyle>
            <a:lvl1pPr>
              <a:defRPr/>
            </a:lvl1pPr>
          </a:lstStyle>
          <a:p>
            <a:fld id="{B35EC1F0-819D-423E-952C-4D14151BBD54}"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2569415046"/>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528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81736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2"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979544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4"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5"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902292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9542553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95640" y="274680"/>
            <a:ext cx="6120360" cy="39394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046389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334861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700811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9"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711293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38603627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4"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5"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7"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717888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9"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40"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41" name="Picture 40"/>
          <p:cNvPicPr/>
          <p:nvPr/>
        </p:nvPicPr>
        <p:blipFill>
          <a:blip r:embed="rId2"/>
          <a:stretch/>
        </p:blipFill>
        <p:spPr>
          <a:xfrm>
            <a:off x="1735560" y="1599840"/>
            <a:ext cx="5671800" cy="4525560"/>
          </a:xfrm>
          <a:prstGeom prst="rect">
            <a:avLst/>
          </a:prstGeom>
          <a:ln>
            <a:noFill/>
          </a:ln>
        </p:spPr>
      </p:pic>
      <p:pic>
        <p:nvPicPr>
          <p:cNvPr id="42" name="Picture 41"/>
          <p:cNvPicPr/>
          <p:nvPr/>
        </p:nvPicPr>
        <p:blipFill>
          <a:blip r:embed="rId2"/>
          <a:stretch/>
        </p:blipFill>
        <p:spPr>
          <a:xfrm>
            <a:off x="1735560" y="1599840"/>
            <a:ext cx="5671800" cy="4525560"/>
          </a:xfrm>
          <a:prstGeom prst="rect">
            <a:avLst/>
          </a:prstGeom>
          <a:ln>
            <a:noFill/>
          </a:ln>
        </p:spPr>
      </p:pic>
    </p:spTree>
    <p:extLst>
      <p:ext uri="{BB962C8B-B14F-4D97-AF65-F5344CB8AC3E}">
        <p14:creationId xmlns:p14="http://schemas.microsoft.com/office/powerpoint/2010/main" val="2740153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718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135614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38000258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3350060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99303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395640" y="274680"/>
            <a:ext cx="6120360" cy="39394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411155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10022143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17452963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12958201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14623297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3965369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95640" y="274680"/>
            <a:ext cx="6120360" cy="84960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87" name="Picture 86"/>
          <p:cNvPicPr/>
          <p:nvPr/>
        </p:nvPicPr>
        <p:blipFill>
          <a:blip r:embed="rId2"/>
          <a:stretch/>
        </p:blipFill>
        <p:spPr>
          <a:xfrm>
            <a:off x="1735560" y="1599840"/>
            <a:ext cx="5671800" cy="4525560"/>
          </a:xfrm>
          <a:prstGeom prst="rect">
            <a:avLst/>
          </a:prstGeom>
          <a:ln>
            <a:noFill/>
          </a:ln>
        </p:spPr>
      </p:pic>
      <p:pic>
        <p:nvPicPr>
          <p:cNvPr id="88" name="Picture 87"/>
          <p:cNvPicPr/>
          <p:nvPr/>
        </p:nvPicPr>
        <p:blipFill>
          <a:blip r:embed="rId2"/>
          <a:stretch/>
        </p:blipFill>
        <p:spPr>
          <a:xfrm>
            <a:off x="1735560" y="1599840"/>
            <a:ext cx="5671800" cy="4525560"/>
          </a:xfrm>
          <a:prstGeom prst="rect">
            <a:avLst/>
          </a:prstGeom>
          <a:ln>
            <a:noFill/>
          </a:ln>
        </p:spPr>
      </p:pic>
    </p:spTree>
    <p:extLst>
      <p:ext uri="{BB962C8B-B14F-4D97-AF65-F5344CB8AC3E}">
        <p14:creationId xmlns:p14="http://schemas.microsoft.com/office/powerpoint/2010/main" val="34677207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Custom Layout">
    <p:bg>
      <p:bgRef idx="1001">
        <a:schemeClr val="bg1"/>
      </p:bgRef>
    </p:bg>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712742" y="4031566"/>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1797148" y="2051539"/>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0152940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a:t>
            </a:r>
            <a:r>
              <a:rPr lang="en-US" sz="1100" dirty="0" err="1" smtClean="0">
                <a:solidFill>
                  <a:srgbClr val="101141"/>
                </a:solidFill>
                <a:latin typeface="Arial"/>
                <a:cs typeface="Arial"/>
              </a:rPr>
              <a:t>Pilani</a:t>
            </a:r>
            <a:r>
              <a:rPr lang="en-US" sz="1100" dirty="0" smtClean="0">
                <a:solidFill>
                  <a:srgbClr val="101141"/>
                </a:solidFill>
                <a:latin typeface="Arial"/>
                <a:cs typeface="Arial"/>
              </a:rPr>
              <a:t> Campus</a:t>
            </a:r>
            <a:endParaRPr lang="en-US" sz="1100" dirty="0">
              <a:solidFill>
                <a:srgbClr val="101141"/>
              </a:solidFill>
              <a:latin typeface="Arial"/>
              <a:cs typeface="Arial"/>
            </a:endParaRPr>
          </a:p>
        </p:txBody>
      </p:sp>
      <p:pic>
        <p:nvPicPr>
          <p:cNvPr id="8" name="Picture 7" descr="Picture 7.png"/>
          <p:cNvPicPr>
            <a:picLocks noChangeAspect="1"/>
          </p:cNvPicPr>
          <p:nvPr userDrawn="1"/>
        </p:nvPicPr>
        <p:blipFill>
          <a:blip r:embed="rId24"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9" name="CustomShape 1"/>
          <p:cNvSpPr/>
          <p:nvPr/>
        </p:nvSpPr>
        <p:spPr>
          <a:xfrm>
            <a:off x="0" y="3352680"/>
            <a:ext cx="8686440" cy="2742840"/>
          </a:xfrm>
          <a:prstGeom prst="rect">
            <a:avLst/>
          </a:prstGeom>
          <a:solidFill>
            <a:srgbClr val="10114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2"/>
          <p:cNvSpPr/>
          <p:nvPr/>
        </p:nvSpPr>
        <p:spPr>
          <a:xfrm>
            <a:off x="2895480" y="6095880"/>
            <a:ext cx="2895120" cy="75960"/>
          </a:xfrm>
          <a:prstGeom prst="rect">
            <a:avLst/>
          </a:prstGeom>
          <a:solidFill>
            <a:srgbClr val="76C2E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0" y="6095880"/>
            <a:ext cx="2895120" cy="75960"/>
          </a:xfrm>
          <a:prstGeom prst="rect">
            <a:avLst/>
          </a:prstGeom>
          <a:solidFill>
            <a:srgbClr val="FCB017"/>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5791320" y="6095880"/>
            <a:ext cx="2895120" cy="75960"/>
          </a:xfrm>
          <a:prstGeom prst="rect">
            <a:avLst/>
          </a:prstGeom>
          <a:solidFill>
            <a:srgbClr val="FF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body"/>
          </p:nvPr>
        </p:nvSpPr>
        <p:spPr>
          <a:xfrm>
            <a:off x="2514600" y="5410080"/>
            <a:ext cx="6019560" cy="533160"/>
          </a:xfrm>
          <a:prstGeom prst="rect">
            <a:avLst/>
          </a:prstGeom>
        </p:spPr>
        <p:txBody>
          <a:bodyPr anchor="b"/>
          <a:lstStyle/>
          <a:p>
            <a:pPr marL="432000" indent="-324000">
              <a:buClr>
                <a:srgbClr val="000000"/>
              </a:buClr>
              <a:buSzPct val="45000"/>
              <a:buFont typeface="Wingdings" charset="2"/>
              <a:buChar char=""/>
            </a:pPr>
            <a:r>
              <a:rPr lang="en-US" sz="1800" b="0" strike="noStrike" spc="-1">
                <a:solidFill>
                  <a:srgbClr val="FFFFFF"/>
                </a:solidFill>
                <a:uFill>
                  <a:solidFill>
                    <a:srgbClr val="FFFFFF"/>
                  </a:solidFill>
                </a:uFill>
                <a:latin typeface="Arial"/>
              </a:rPr>
              <a:t>Click to edit the outline text format</a:t>
            </a:r>
            <a:endParaRPr lang="en-US" sz="18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en-US" sz="1800" b="0" strike="noStrike" spc="-1">
                <a:solidFill>
                  <a:srgbClr val="FFFFFF"/>
                </a:solidFill>
                <a:uFill>
                  <a:solidFill>
                    <a:srgbClr val="FFFFFF"/>
                  </a:solidFill>
                </a:uFill>
                <a:latin typeface="Arial"/>
              </a:rPr>
              <a:t>Second Outline Level</a:t>
            </a:r>
            <a:endParaRPr lang="en-US" sz="18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en-US" sz="1800" b="0" strike="noStrike" spc="-1">
                <a:solidFill>
                  <a:srgbClr val="FFFFFF"/>
                </a:solidFill>
                <a:uFill>
                  <a:solidFill>
                    <a:srgbClr val="FFFFFF"/>
                  </a:solidFill>
                </a:uFill>
                <a:latin typeface="Arial"/>
              </a:rPr>
              <a:t>Third Outline Level</a:t>
            </a:r>
            <a:endParaRPr lang="en-US" sz="18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en-US" sz="1800" b="0" strike="noStrike" spc="-1">
                <a:solidFill>
                  <a:srgbClr val="FFFFFF"/>
                </a:solidFill>
                <a:uFill>
                  <a:solidFill>
                    <a:srgbClr val="FFFFFF"/>
                  </a:solidFill>
                </a:uFill>
                <a:latin typeface="Arial"/>
              </a:rPr>
              <a:t>Fourth Outline Level</a:t>
            </a:r>
            <a:endParaRPr lang="en-US" sz="18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en-US" sz="1800" b="0" strike="noStrike" spc="-1">
                <a:solidFill>
                  <a:srgbClr val="FFFFFF"/>
                </a:solidFill>
                <a:uFill>
                  <a:solidFill>
                    <a:srgbClr val="FFFFFF"/>
                  </a:solidFill>
                </a:uFill>
                <a:latin typeface="Arial"/>
              </a:rPr>
              <a:t>Fifth Outline Level</a:t>
            </a:r>
            <a:endParaRPr lang="en-US" sz="18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en-US" sz="1800" b="0" strike="noStrike" spc="-1">
                <a:solidFill>
                  <a:srgbClr val="FFFFFF"/>
                </a:solidFill>
                <a:uFill>
                  <a:solidFill>
                    <a:srgbClr val="FFFFFF"/>
                  </a:solidFill>
                </a:uFill>
                <a:latin typeface="Arial"/>
              </a:rPr>
              <a:t>Sixth Outline Level</a:t>
            </a:r>
            <a:endParaRPr lang="en-US" sz="1800" b="0" strike="noStrike" spc="-1">
              <a:solidFill>
                <a:srgbClr val="000000"/>
              </a:solidFill>
              <a:uFill>
                <a:solidFill>
                  <a:srgbClr val="FFFFFF"/>
                </a:solidFill>
              </a:uFill>
              <a:latin typeface="Arial"/>
            </a:endParaRPr>
          </a:p>
          <a:p>
            <a:pPr algn="r">
              <a:lnSpc>
                <a:spcPct val="100000"/>
              </a:lnSpc>
            </a:pPr>
            <a:r>
              <a:rPr lang="en-US" sz="1800" b="0" strike="noStrike" spc="-1">
                <a:solidFill>
                  <a:srgbClr val="FFFFFF"/>
                </a:solidFill>
                <a:uFill>
                  <a:solidFill>
                    <a:srgbClr val="FFFFFF"/>
                  </a:solidFill>
                </a:uFill>
                <a:latin typeface="Arial"/>
              </a:rPr>
              <a:t>Seventh Outline LevelPresenter details comes here</a:t>
            </a:r>
            <a:endParaRPr lang="en-US" sz="1800" b="0" strike="noStrike" spc="-1">
              <a:solidFill>
                <a:srgbClr val="000000"/>
              </a:solidFill>
              <a:uFill>
                <a:solidFill>
                  <a:srgbClr val="FFFFFF"/>
                </a:solidFill>
              </a:uFill>
              <a:latin typeface="Arial"/>
            </a:endParaRPr>
          </a:p>
          <a:p>
            <a:pPr algn="r">
              <a:lnSpc>
                <a:spcPct val="100000"/>
              </a:lnSpc>
            </a:pPr>
            <a:r>
              <a:rPr lang="en-US" sz="1800" b="0" strike="noStrike" spc="-1">
                <a:solidFill>
                  <a:srgbClr val="FFFFFF"/>
                </a:solidFill>
                <a:uFill>
                  <a:solidFill>
                    <a:srgbClr val="FFFFFF"/>
                  </a:solidFill>
                </a:uFill>
                <a:latin typeface="Arial"/>
              </a:rPr>
              <a:t>Date and other details can come here</a:t>
            </a:r>
            <a:endParaRPr lang="en-US" sz="1800" b="0" strike="noStrike" spc="-1">
              <a:solidFill>
                <a:srgbClr val="000000"/>
              </a:solidFill>
              <a:uFill>
                <a:solidFill>
                  <a:srgbClr val="FFFFFF"/>
                </a:solidFill>
              </a:uFill>
              <a:latin typeface="Arial"/>
            </a:endParaRPr>
          </a:p>
        </p:txBody>
      </p:sp>
      <p:sp>
        <p:nvSpPr>
          <p:cNvPr id="5" name="PlaceHolder 6"/>
          <p:cNvSpPr>
            <a:spLocks noGrp="1"/>
          </p:cNvSpPr>
          <p:nvPr>
            <p:ph type="title"/>
          </p:nvPr>
        </p:nvSpPr>
        <p:spPr>
          <a:xfrm>
            <a:off x="2514600" y="3809880"/>
            <a:ext cx="6019560" cy="1523520"/>
          </a:xfrm>
          <a:prstGeom prst="rect">
            <a:avLst/>
          </a:prstGeom>
        </p:spPr>
        <p:txBody>
          <a:bodyPr anchor="ctr"/>
          <a:lstStyle/>
          <a:p>
            <a:pPr>
              <a:lnSpc>
                <a:spcPts val="1411"/>
              </a:lnSpc>
            </a:pPr>
            <a:r>
              <a:rPr lang="en-US" sz="4400" b="1" strike="noStrike" spc="-148">
                <a:solidFill>
                  <a:srgbClr val="FFFFFF"/>
                </a:solidFill>
                <a:uFill>
                  <a:solidFill>
                    <a:srgbClr val="FFFFFF"/>
                  </a:solidFill>
                </a:uFill>
                <a:latin typeface="Arial"/>
              </a:rPr>
              <a:t>Please enter the presentation title here</a:t>
            </a:r>
            <a:endParaRPr lang="en-US" sz="1800" b="0" strike="noStrike" spc="-1">
              <a:solidFill>
                <a:srgbClr val="000000"/>
              </a:solidFill>
              <a:uFill>
                <a:solidFill>
                  <a:srgbClr val="FFFFFF"/>
                </a:solidFill>
              </a:uFill>
              <a:latin typeface="Calibri"/>
            </a:endParaRPr>
          </a:p>
        </p:txBody>
      </p:sp>
      <p:pic>
        <p:nvPicPr>
          <p:cNvPr id="6" name="Picture 12"/>
          <p:cNvPicPr/>
          <p:nvPr/>
        </p:nvPicPr>
        <p:blipFill>
          <a:blip r:embed="rId15"/>
          <a:srcRect b="28589"/>
          <a:stretch/>
        </p:blipFill>
        <p:spPr>
          <a:xfrm>
            <a:off x="76320" y="3352680"/>
            <a:ext cx="2057040" cy="1979640"/>
          </a:xfrm>
          <a:prstGeom prst="rect">
            <a:avLst/>
          </a:prstGeom>
          <a:ln>
            <a:noFill/>
          </a:ln>
        </p:spPr>
      </p:pic>
      <p:sp>
        <p:nvSpPr>
          <p:cNvPr id="7" name="CustomShape 7"/>
          <p:cNvSpPr/>
          <p:nvPr/>
        </p:nvSpPr>
        <p:spPr>
          <a:xfrm>
            <a:off x="-76320" y="5257800"/>
            <a:ext cx="2209320" cy="53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r>
              <a:rPr lang="en-IN" sz="2900" b="1" spc="-148">
                <a:solidFill>
                  <a:srgbClr val="FFFFFF"/>
                </a:solidFill>
                <a:uFill>
                  <a:solidFill>
                    <a:srgbClr val="FFFFFF"/>
                  </a:solidFill>
                </a:uFill>
              </a:rPr>
              <a:t>BITS</a:t>
            </a:r>
            <a:r>
              <a:rPr lang="en-IN" sz="2900" spc="-148">
                <a:solidFill>
                  <a:srgbClr val="FFFFFF"/>
                </a:solidFill>
                <a:uFill>
                  <a:solidFill>
                    <a:srgbClr val="FFFFFF"/>
                  </a:solidFill>
                </a:uFill>
              </a:rPr>
              <a:t> Pilani</a:t>
            </a:r>
            <a:endParaRPr lang="en-IN" spc="-1">
              <a:solidFill>
                <a:srgbClr val="000000"/>
              </a:solidFill>
              <a:uFill>
                <a:solidFill>
                  <a:srgbClr val="FFFFFF"/>
                </a:solidFill>
              </a:uFill>
            </a:endParaRPr>
          </a:p>
        </p:txBody>
      </p:sp>
      <p:sp>
        <p:nvSpPr>
          <p:cNvPr id="8" name="CustomShape 8"/>
          <p:cNvSpPr/>
          <p:nvPr/>
        </p:nvSpPr>
        <p:spPr>
          <a:xfrm>
            <a:off x="152280" y="5666760"/>
            <a:ext cx="19047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200" spc="-1">
                <a:solidFill>
                  <a:srgbClr val="FFFFFF"/>
                </a:solidFill>
                <a:uFill>
                  <a:solidFill>
                    <a:srgbClr val="FFFFFF"/>
                  </a:solidFill>
                </a:uFill>
              </a:rPr>
              <a:t>Pilani Campus</a:t>
            </a:r>
            <a:endParaRPr lang="en-IN" spc="-1">
              <a:solidFill>
                <a:srgbClr val="000000"/>
              </a:solidFill>
              <a:uFill>
                <a:solidFill>
                  <a:srgbClr val="FFFFFF"/>
                </a:solidFill>
              </a:uFill>
            </a:endParaRPr>
          </a:p>
        </p:txBody>
      </p:sp>
    </p:spTree>
    <p:extLst>
      <p:ext uri="{BB962C8B-B14F-4D97-AF65-F5344CB8AC3E}">
        <p14:creationId xmlns:p14="http://schemas.microsoft.com/office/powerpoint/2010/main" val="34063943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3276720" y="6596280"/>
            <a:ext cx="5866920" cy="25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r>
              <a:rPr lang="en-IN" sz="1100" b="1" spc="-1">
                <a:solidFill>
                  <a:srgbClr val="101141"/>
                </a:solidFill>
                <a:uFill>
                  <a:solidFill>
                    <a:srgbClr val="FFFFFF"/>
                  </a:solidFill>
                </a:uFill>
              </a:rPr>
              <a:t>BITS </a:t>
            </a:r>
            <a:r>
              <a:rPr lang="en-IN" sz="1100" spc="-1">
                <a:solidFill>
                  <a:srgbClr val="101141"/>
                </a:solidFill>
                <a:uFill>
                  <a:solidFill>
                    <a:srgbClr val="FFFFFF"/>
                  </a:solidFill>
                </a:uFill>
              </a:rPr>
              <a:t>Pilani, Pilani Campus</a:t>
            </a:r>
            <a:endParaRPr lang="en-IN" spc="-1">
              <a:solidFill>
                <a:srgbClr val="000000"/>
              </a:solidFill>
              <a:uFill>
                <a:solidFill>
                  <a:srgbClr val="FFFFFF"/>
                </a:solidFill>
              </a:uFill>
            </a:endParaRPr>
          </a:p>
        </p:txBody>
      </p:sp>
      <p:pic>
        <p:nvPicPr>
          <p:cNvPr id="44" name="Picture 7"/>
          <p:cNvPicPr/>
          <p:nvPr/>
        </p:nvPicPr>
        <p:blipFill>
          <a:blip r:embed="rId15"/>
          <a:srcRect l="1916" b="5315"/>
          <a:stretch/>
        </p:blipFill>
        <p:spPr>
          <a:xfrm>
            <a:off x="6629400" y="0"/>
            <a:ext cx="2192760" cy="692280"/>
          </a:xfrm>
          <a:prstGeom prst="rect">
            <a:avLst/>
          </a:prstGeom>
          <a:ln>
            <a:noFill/>
          </a:ln>
        </p:spPr>
      </p:pic>
      <p:sp>
        <p:nvSpPr>
          <p:cNvPr id="45" name="CustomShape 2"/>
          <p:cNvSpPr/>
          <p:nvPr/>
        </p:nvSpPr>
        <p:spPr>
          <a:xfrm>
            <a:off x="4495680" y="6553080"/>
            <a:ext cx="2328120" cy="45360"/>
          </a:xfrm>
          <a:prstGeom prst="rect">
            <a:avLst/>
          </a:prstGeom>
          <a:solidFill>
            <a:srgbClr val="76C2E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2133720" y="6553080"/>
            <a:ext cx="2361960" cy="45360"/>
          </a:xfrm>
          <a:prstGeom prst="rect">
            <a:avLst/>
          </a:prstGeom>
          <a:solidFill>
            <a:srgbClr val="FCB017"/>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7" name="CustomShape 4"/>
          <p:cNvSpPr/>
          <p:nvPr/>
        </p:nvSpPr>
        <p:spPr>
          <a:xfrm>
            <a:off x="6815520" y="6553080"/>
            <a:ext cx="2328120" cy="45360"/>
          </a:xfrm>
          <a:prstGeom prst="rect">
            <a:avLst/>
          </a:prstGeom>
          <a:solidFill>
            <a:srgbClr val="FF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 name="CustomShape 5"/>
          <p:cNvSpPr/>
          <p:nvPr/>
        </p:nvSpPr>
        <p:spPr>
          <a:xfrm>
            <a:off x="2362320" y="1295280"/>
            <a:ext cx="2328120" cy="45360"/>
          </a:xfrm>
          <a:prstGeom prst="rect">
            <a:avLst/>
          </a:prstGeom>
          <a:solidFill>
            <a:srgbClr val="76C2E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9" name="CustomShape 6"/>
          <p:cNvSpPr/>
          <p:nvPr/>
        </p:nvSpPr>
        <p:spPr>
          <a:xfrm>
            <a:off x="0" y="1295280"/>
            <a:ext cx="2361960" cy="45360"/>
          </a:xfrm>
          <a:prstGeom prst="rect">
            <a:avLst/>
          </a:prstGeom>
          <a:solidFill>
            <a:srgbClr val="FCB017"/>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0" name="CustomShape 7"/>
          <p:cNvSpPr/>
          <p:nvPr/>
        </p:nvSpPr>
        <p:spPr>
          <a:xfrm>
            <a:off x="4681800" y="1295280"/>
            <a:ext cx="2328120" cy="45360"/>
          </a:xfrm>
          <a:prstGeom prst="rect">
            <a:avLst/>
          </a:prstGeom>
          <a:solidFill>
            <a:srgbClr val="FF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1" name="PlaceHolder 8"/>
          <p:cNvSpPr>
            <a:spLocks noGrp="1"/>
          </p:cNvSpPr>
          <p:nvPr>
            <p:ph type="title"/>
          </p:nvPr>
        </p:nvSpPr>
        <p:spPr>
          <a:xfrm>
            <a:off x="395640" y="274680"/>
            <a:ext cx="6120360" cy="849600"/>
          </a:xfrm>
          <a:prstGeom prst="rect">
            <a:avLst/>
          </a:prstGeom>
        </p:spPr>
        <p:txBody>
          <a:bodyPr lIns="90000" tIns="45000" rIns="90000" bIns="45000" anchor="ctr"/>
          <a:lstStyle/>
          <a:p>
            <a:pPr>
              <a:lnSpc>
                <a:spcPct val="100000"/>
              </a:lnSpc>
            </a:pPr>
            <a:r>
              <a:rPr lang="en-US" sz="32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52" name="PlaceHolder 9"/>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53" name="PlaceHolder 10"/>
          <p:cNvSpPr>
            <a:spLocks noGrp="1"/>
          </p:cNvSpPr>
          <p:nvPr>
            <p:ph type="ftr"/>
          </p:nvPr>
        </p:nvSpPr>
        <p:spPr>
          <a:xfrm>
            <a:off x="2195640" y="6237360"/>
            <a:ext cx="4392000" cy="364680"/>
          </a:xfrm>
          <a:prstGeom prst="rect">
            <a:avLst/>
          </a:prstGeom>
        </p:spPr>
        <p:txBody>
          <a:bodyPr lIns="90000" tIns="45000" rIns="90000" bIns="45000" anchor="ctr"/>
          <a:lstStyle/>
          <a:p>
            <a:pPr algn="ctr"/>
            <a:endParaRPr lang="en-IN" sz="1400" spc="-1">
              <a:solidFill>
                <a:srgbClr val="000000"/>
              </a:solidFill>
              <a:uFill>
                <a:solidFill>
                  <a:srgbClr val="FFFFFF"/>
                </a:solidFill>
              </a:uFill>
              <a:latin typeface="Times New Roman"/>
            </a:endParaRPr>
          </a:p>
        </p:txBody>
      </p:sp>
      <p:sp>
        <p:nvSpPr>
          <p:cNvPr id="54" name="PlaceHolder 11"/>
          <p:cNvSpPr>
            <a:spLocks noGrp="1"/>
          </p:cNvSpPr>
          <p:nvPr>
            <p:ph type="sldNum"/>
          </p:nvPr>
        </p:nvSpPr>
        <p:spPr>
          <a:xfrm>
            <a:off x="8532360" y="6237360"/>
            <a:ext cx="611280" cy="292680"/>
          </a:xfrm>
          <a:prstGeom prst="rect">
            <a:avLst/>
          </a:prstGeom>
        </p:spPr>
        <p:txBody>
          <a:bodyPr lIns="90000" tIns="45000" rIns="90000" bIns="45000" anchor="ctr"/>
          <a:lstStyle/>
          <a:p>
            <a:fld id="{997C1F84-1B22-4EDD-975B-DD2708592C0C}" type="slidenum">
              <a:rPr lang="en-IN" sz="1600" b="1" spc="-1">
                <a:solidFill>
                  <a:srgbClr val="000000"/>
                </a:solidFill>
                <a:uFill>
                  <a:solidFill>
                    <a:srgbClr val="FFFFFF"/>
                  </a:solidFill>
                </a:uFill>
                <a:latin typeface="Calibri"/>
              </a:rPr>
              <a:pPr/>
              <a:t>‹#›</a:t>
            </a:fld>
            <a:endParaRPr lang="en-IN" sz="1400"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0145045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sldNum="0"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eg"/></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emma_(morpholog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1926656" y="3505200"/>
            <a:ext cx="6696360" cy="1143000"/>
          </a:xfrm>
          <a:prstGeom prst="rect">
            <a:avLst/>
          </a:prstGeom>
          <a:noFill/>
          <a:ln>
            <a:noFill/>
          </a:ln>
        </p:spPr>
        <p:txBody>
          <a:bodyPr anchor="ctr"/>
          <a:lstStyle/>
          <a:p>
            <a:pPr>
              <a:lnSpc>
                <a:spcPts val="1411"/>
              </a:lnSpc>
            </a:pPr>
            <a:endParaRPr lang="en-US" sz="3600" spc="-1" dirty="0">
              <a:solidFill>
                <a:prstClr val="white"/>
              </a:solidFill>
              <a:uFill>
                <a:solidFill>
                  <a:srgbClr val="FFFFFF"/>
                </a:solidFill>
              </a:uFill>
              <a:latin typeface="Calibri"/>
            </a:endParaRPr>
          </a:p>
        </p:txBody>
      </p:sp>
      <p:sp>
        <p:nvSpPr>
          <p:cNvPr id="2" name="TextBox 1"/>
          <p:cNvSpPr txBox="1"/>
          <p:nvPr/>
        </p:nvSpPr>
        <p:spPr>
          <a:xfrm>
            <a:off x="1949068" y="3892034"/>
            <a:ext cx="4070732" cy="954107"/>
          </a:xfrm>
          <a:prstGeom prst="rect">
            <a:avLst/>
          </a:prstGeom>
          <a:noFill/>
        </p:spPr>
        <p:txBody>
          <a:bodyPr wrap="square" rtlCol="0">
            <a:spAutoFit/>
          </a:bodyPr>
          <a:lstStyle/>
          <a:p>
            <a:r>
              <a:rPr lang="en-IN" sz="2800" b="1" spc="50" dirty="0" smtClean="0">
                <a:ln w="0"/>
                <a:solidFill>
                  <a:srgbClr val="EEECE1"/>
                </a:solidFill>
                <a:effectLst>
                  <a:innerShdw blurRad="63500" dist="50800" dir="13500000">
                    <a:srgbClr val="000000">
                      <a:alpha val="50000"/>
                    </a:srgbClr>
                  </a:innerShdw>
                </a:effectLst>
              </a:rPr>
              <a:t>Unstructured </a:t>
            </a:r>
            <a:r>
              <a:rPr lang="en-IN" sz="2800" b="1" spc="50" dirty="0" smtClean="0">
                <a:ln w="0"/>
                <a:solidFill>
                  <a:srgbClr val="EEECE1"/>
                </a:solidFill>
                <a:effectLst>
                  <a:innerShdw blurRad="63500" dist="50800" dir="13500000">
                    <a:srgbClr val="000000">
                      <a:alpha val="50000"/>
                    </a:srgbClr>
                  </a:innerShdw>
                </a:effectLst>
              </a:rPr>
              <a:t>data and applications</a:t>
            </a:r>
            <a:endParaRPr lang="en-IN" sz="2800" b="1" spc="50" dirty="0">
              <a:ln w="0"/>
              <a:solidFill>
                <a:srgbClr val="EEECE1"/>
              </a:solidFill>
              <a:effectLst>
                <a:innerShdw blurRad="63500" dist="50800" dir="13500000">
                  <a:srgbClr val="000000">
                    <a:alpha val="50000"/>
                  </a:srgbClr>
                </a:innerShdw>
              </a:effectLst>
            </a:endParaRPr>
          </a:p>
        </p:txBody>
      </p:sp>
      <p:sp>
        <p:nvSpPr>
          <p:cNvPr id="3" name="TextBox 2"/>
          <p:cNvSpPr txBox="1"/>
          <p:nvPr/>
        </p:nvSpPr>
        <p:spPr>
          <a:xfrm>
            <a:off x="5029200" y="4802088"/>
            <a:ext cx="2895600" cy="369332"/>
          </a:xfrm>
          <a:prstGeom prst="rect">
            <a:avLst/>
          </a:prstGeom>
          <a:noFill/>
        </p:spPr>
        <p:txBody>
          <a:bodyPr wrap="square" rtlCol="0">
            <a:spAutoFit/>
          </a:bodyPr>
          <a:lstStyle/>
          <a:p>
            <a:r>
              <a:rPr lang="en-US" dirty="0" smtClean="0">
                <a:solidFill>
                  <a:prstClr val="white"/>
                </a:solidFill>
              </a:rPr>
              <a:t>Vijayalakshmi Anand</a:t>
            </a:r>
            <a:endParaRPr lang="en-IN" dirty="0">
              <a:solidFill>
                <a:prstClr val="white"/>
              </a:solidFill>
            </a:endParaRPr>
          </a:p>
        </p:txBody>
      </p:sp>
    </p:spTree>
    <p:extLst>
      <p:ext uri="{BB962C8B-B14F-4D97-AF65-F5344CB8AC3E}">
        <p14:creationId xmlns:p14="http://schemas.microsoft.com/office/powerpoint/2010/main" val="38994608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N-gram language models </a:t>
            </a:r>
            <a:endParaRPr lang="en-IN" dirty="0"/>
          </a:p>
        </p:txBody>
      </p:sp>
      <p:sp>
        <p:nvSpPr>
          <p:cNvPr id="5" name="Content Placeholder 4"/>
          <p:cNvSpPr>
            <a:spLocks noGrp="1"/>
          </p:cNvSpPr>
          <p:nvPr>
            <p:ph idx="1"/>
          </p:nvPr>
        </p:nvSpPr>
        <p:spPr/>
        <p:txBody>
          <a:bodyPr/>
          <a:lstStyle/>
          <a:p>
            <a:r>
              <a:rPr lang="en-US" altLang="en-US" dirty="0">
                <a:solidFill>
                  <a:srgbClr val="626262"/>
                </a:solidFill>
                <a:latin typeface="Open Sans"/>
              </a:rPr>
              <a:t>An N-gram model is one type of a </a:t>
            </a:r>
            <a:r>
              <a:rPr lang="en-US" altLang="en-US" b="1" dirty="0">
                <a:solidFill>
                  <a:srgbClr val="626262"/>
                </a:solidFill>
                <a:latin typeface="Open Sans"/>
              </a:rPr>
              <a:t>Language Model (LM)</a:t>
            </a:r>
            <a:r>
              <a:rPr lang="en-US" altLang="en-US" dirty="0">
                <a:solidFill>
                  <a:srgbClr val="626262"/>
                </a:solidFill>
                <a:latin typeface="Open Sans"/>
              </a:rPr>
              <a:t>, which is about finding the probability distribution over word </a:t>
            </a:r>
            <a:r>
              <a:rPr lang="en-US" altLang="en-US" dirty="0" smtClean="0">
                <a:solidFill>
                  <a:srgbClr val="626262"/>
                </a:solidFill>
                <a:latin typeface="Open Sans"/>
              </a:rPr>
              <a:t>sequences</a:t>
            </a:r>
          </a:p>
          <a:p>
            <a:r>
              <a:rPr lang="en-US" dirty="0" err="1" smtClean="0">
                <a:solidFill>
                  <a:srgbClr val="626262"/>
                </a:solidFill>
                <a:latin typeface="Open Sans"/>
              </a:rPr>
              <a:t>E.g</a:t>
            </a:r>
            <a:r>
              <a:rPr lang="en-US" dirty="0" smtClean="0">
                <a:solidFill>
                  <a:srgbClr val="626262"/>
                </a:solidFill>
                <a:latin typeface="Open Sans"/>
              </a:rPr>
              <a:t>:</a:t>
            </a:r>
          </a:p>
          <a:p>
            <a:r>
              <a:rPr lang="en-US" dirty="0"/>
              <a:t>There was heavy </a:t>
            </a:r>
            <a:r>
              <a:rPr lang="en-US" dirty="0" smtClean="0"/>
              <a:t>rain</a:t>
            </a:r>
            <a:endParaRPr lang="en-US" dirty="0"/>
          </a:p>
          <a:p>
            <a:r>
              <a:rPr lang="en-US" dirty="0" smtClean="0"/>
              <a:t> There </a:t>
            </a:r>
            <a:r>
              <a:rPr lang="en-US" dirty="0"/>
              <a:t>was heavy </a:t>
            </a:r>
            <a:r>
              <a:rPr lang="en-US" dirty="0" smtClean="0"/>
              <a:t>flood.</a:t>
            </a:r>
            <a:endParaRPr lang="en-IN" dirty="0"/>
          </a:p>
        </p:txBody>
      </p:sp>
    </p:spTree>
    <p:extLst>
      <p:ext uri="{BB962C8B-B14F-4D97-AF65-F5344CB8AC3E}">
        <p14:creationId xmlns:p14="http://schemas.microsoft.com/office/powerpoint/2010/main" val="266624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 tagging</a:t>
            </a:r>
            <a:endParaRPr lang="en-IN" dirty="0"/>
          </a:p>
        </p:txBody>
      </p:sp>
      <p:sp>
        <p:nvSpPr>
          <p:cNvPr id="3" name="Content Placeholder 2"/>
          <p:cNvSpPr>
            <a:spLocks noGrp="1"/>
          </p:cNvSpPr>
          <p:nvPr>
            <p:ph idx="1"/>
          </p:nvPr>
        </p:nvSpPr>
        <p:spPr/>
        <p:txBody>
          <a:bodyPr/>
          <a:lstStyle/>
          <a:p>
            <a:r>
              <a:rPr lang="en-US" dirty="0"/>
              <a:t>The process of assigning a part-of-speech to each word in a sentence </a:t>
            </a:r>
            <a:endParaRPr lang="en-IN" dirty="0"/>
          </a:p>
        </p:txBody>
      </p:sp>
      <p:pic>
        <p:nvPicPr>
          <p:cNvPr id="4" name="Picture 3"/>
          <p:cNvPicPr>
            <a:picLocks noChangeAspect="1"/>
          </p:cNvPicPr>
          <p:nvPr/>
        </p:nvPicPr>
        <p:blipFill>
          <a:blip r:embed="rId2"/>
          <a:stretch>
            <a:fillRect/>
          </a:stretch>
        </p:blipFill>
        <p:spPr>
          <a:xfrm>
            <a:off x="827584" y="2852936"/>
            <a:ext cx="6248400" cy="3110483"/>
          </a:xfrm>
          <a:prstGeom prst="rect">
            <a:avLst/>
          </a:prstGeom>
        </p:spPr>
      </p:pic>
    </p:spTree>
    <p:extLst>
      <p:ext uri="{BB962C8B-B14F-4D97-AF65-F5344CB8AC3E}">
        <p14:creationId xmlns:p14="http://schemas.microsoft.com/office/powerpoint/2010/main" val="182310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Grammars and parsing</a:t>
            </a:r>
            <a:endParaRPr lang="en-IN" dirty="0"/>
          </a:p>
        </p:txBody>
      </p:sp>
      <p:sp>
        <p:nvSpPr>
          <p:cNvPr id="5" name="Content Placeholder 4"/>
          <p:cNvSpPr>
            <a:spLocks noGrp="1"/>
          </p:cNvSpPr>
          <p:nvPr>
            <p:ph idx="1"/>
          </p:nvPr>
        </p:nvSpPr>
        <p:spPr/>
        <p:txBody>
          <a:bodyPr/>
          <a:lstStyle/>
          <a:p>
            <a:r>
              <a:rPr lang="en-US" dirty="0"/>
              <a:t>list of rules that define the set of all well-formed sentences in a </a:t>
            </a:r>
            <a:r>
              <a:rPr lang="en-US" dirty="0" smtClean="0"/>
              <a:t>language</a:t>
            </a:r>
          </a:p>
          <a:p>
            <a:endParaRPr lang="en-IN" dirty="0"/>
          </a:p>
        </p:txBody>
      </p:sp>
      <p:pic>
        <p:nvPicPr>
          <p:cNvPr id="7" name="Picture 6"/>
          <p:cNvPicPr>
            <a:picLocks noChangeAspect="1"/>
          </p:cNvPicPr>
          <p:nvPr/>
        </p:nvPicPr>
        <p:blipFill>
          <a:blip r:embed="rId2"/>
          <a:stretch>
            <a:fillRect/>
          </a:stretch>
        </p:blipFill>
        <p:spPr>
          <a:xfrm>
            <a:off x="2123728" y="2924944"/>
            <a:ext cx="4536504" cy="2398390"/>
          </a:xfrm>
          <a:prstGeom prst="rect">
            <a:avLst/>
          </a:prstGeom>
        </p:spPr>
      </p:pic>
    </p:spTree>
    <p:extLst>
      <p:ext uri="{BB962C8B-B14F-4D97-AF65-F5344CB8AC3E}">
        <p14:creationId xmlns:p14="http://schemas.microsoft.com/office/powerpoint/2010/main" val="238144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Parsing</a:t>
            </a:r>
            <a:endParaRPr lang="en-IN" dirty="0"/>
          </a:p>
        </p:txBody>
      </p:sp>
      <p:pic>
        <p:nvPicPr>
          <p:cNvPr id="4" name="Content Placeholder 3"/>
          <p:cNvPicPr>
            <a:picLocks noGrp="1" noChangeAspect="1"/>
          </p:cNvPicPr>
          <p:nvPr>
            <p:ph idx="1"/>
          </p:nvPr>
        </p:nvPicPr>
        <p:blipFill>
          <a:blip r:embed="rId2"/>
          <a:stretch>
            <a:fillRect/>
          </a:stretch>
        </p:blipFill>
        <p:spPr>
          <a:xfrm>
            <a:off x="1229359" y="2636912"/>
            <a:ext cx="5315581" cy="2869133"/>
          </a:xfrm>
          <a:prstGeom prst="rect">
            <a:avLst/>
          </a:prstGeom>
        </p:spPr>
      </p:pic>
      <p:sp>
        <p:nvSpPr>
          <p:cNvPr id="5" name="Rectangle 4"/>
          <p:cNvSpPr/>
          <p:nvPr/>
        </p:nvSpPr>
        <p:spPr>
          <a:xfrm>
            <a:off x="1169876" y="1700808"/>
            <a:ext cx="6714492" cy="1077218"/>
          </a:xfrm>
          <a:prstGeom prst="rect">
            <a:avLst/>
          </a:prstGeom>
        </p:spPr>
        <p:txBody>
          <a:bodyPr wrap="square">
            <a:spAutoFit/>
          </a:bodyPr>
          <a:lstStyle/>
          <a:p>
            <a:r>
              <a:rPr lang="en-IN" sz="3200" dirty="0" smtClean="0">
                <a:solidFill>
                  <a:srgbClr val="000000"/>
                </a:solidFill>
                <a:latin typeface="+mj-lt"/>
                <a:ea typeface="Calibri" panose="020F0502020204030204" pitchFamily="34" charset="0"/>
              </a:rPr>
              <a:t>Find </a:t>
            </a:r>
            <a:r>
              <a:rPr lang="en-IN" sz="3200" dirty="0">
                <a:solidFill>
                  <a:srgbClr val="000000"/>
                </a:solidFill>
                <a:latin typeface="+mj-lt"/>
                <a:ea typeface="Calibri" panose="020F0502020204030204" pitchFamily="34" charset="0"/>
              </a:rPr>
              <a:t>that how all the words in the sentence are related to each other</a:t>
            </a:r>
            <a:endParaRPr lang="en-IN" sz="3200" dirty="0">
              <a:latin typeface="+mj-lt"/>
            </a:endParaRPr>
          </a:p>
        </p:txBody>
      </p:sp>
    </p:spTree>
    <p:extLst>
      <p:ext uri="{BB962C8B-B14F-4D97-AF65-F5344CB8AC3E}">
        <p14:creationId xmlns:p14="http://schemas.microsoft.com/office/powerpoint/2010/main" val="260454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 </a:t>
            </a:r>
            <a:r>
              <a:rPr lang="en-IN" dirty="0" smtClean="0"/>
              <a:t>sense disambiguation</a:t>
            </a:r>
            <a:endParaRPr lang="en-IN" dirty="0"/>
          </a:p>
        </p:txBody>
      </p:sp>
      <p:sp>
        <p:nvSpPr>
          <p:cNvPr id="3" name="Content Placeholder 2"/>
          <p:cNvSpPr>
            <a:spLocks noGrp="1"/>
          </p:cNvSpPr>
          <p:nvPr>
            <p:ph idx="1"/>
          </p:nvPr>
        </p:nvSpPr>
        <p:spPr/>
        <p:txBody>
          <a:bodyPr/>
          <a:lstStyle/>
          <a:p>
            <a:r>
              <a:rPr lang="en-US" dirty="0" smtClean="0"/>
              <a:t>the </a:t>
            </a:r>
            <a:r>
              <a:rPr lang="en-US" dirty="0"/>
              <a:t>task of determining </a:t>
            </a:r>
            <a:r>
              <a:rPr lang="en-US" dirty="0" smtClean="0"/>
              <a:t>which </a:t>
            </a:r>
            <a:r>
              <a:rPr lang="en-US" dirty="0"/>
              <a:t>sense of a word is being used in a particular </a:t>
            </a:r>
            <a:r>
              <a:rPr lang="en-US" dirty="0" smtClean="0"/>
              <a:t>context.</a:t>
            </a:r>
          </a:p>
          <a:p>
            <a:r>
              <a:rPr lang="en-US" dirty="0" err="1" smtClean="0"/>
              <a:t>Eg</a:t>
            </a:r>
            <a:r>
              <a:rPr lang="en-US" dirty="0" smtClean="0"/>
              <a:t>:</a:t>
            </a:r>
          </a:p>
          <a:p>
            <a:pPr marL="0" indent="0">
              <a:buNone/>
            </a:pPr>
            <a:r>
              <a:rPr lang="en-IN" dirty="0"/>
              <a:t>“The </a:t>
            </a:r>
            <a:r>
              <a:rPr lang="en-IN" b="1" i="1" dirty="0"/>
              <a:t>bank</a:t>
            </a:r>
            <a:r>
              <a:rPr lang="en-IN" dirty="0"/>
              <a:t> will not be accepting cash on Saturdays. ”</a:t>
            </a:r>
          </a:p>
          <a:p>
            <a:pPr marL="0" indent="0">
              <a:buNone/>
            </a:pPr>
            <a:r>
              <a:rPr lang="en-IN" dirty="0"/>
              <a:t>“The river overflowed the </a:t>
            </a:r>
            <a:r>
              <a:rPr lang="en-IN" b="1" i="1" dirty="0"/>
              <a:t>bank</a:t>
            </a:r>
            <a:endParaRPr lang="en-IN" dirty="0"/>
          </a:p>
        </p:txBody>
      </p:sp>
    </p:spTree>
    <p:extLst>
      <p:ext uri="{BB962C8B-B14F-4D97-AF65-F5344CB8AC3E}">
        <p14:creationId xmlns:p14="http://schemas.microsoft.com/office/powerpoint/2010/main" val="2476503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62526-408D-4298-868A-75963C276CDD}"/>
              </a:ext>
            </a:extLst>
          </p:cNvPr>
          <p:cNvSpPr>
            <a:spLocks noGrp="1"/>
          </p:cNvSpPr>
          <p:nvPr>
            <p:ph type="title"/>
          </p:nvPr>
        </p:nvSpPr>
        <p:spPr>
          <a:xfrm>
            <a:off x="1562100" y="2438400"/>
            <a:ext cx="6019800" cy="1524000"/>
          </a:xfrm>
        </p:spPr>
        <p:txBody>
          <a:bodyPr/>
          <a:lstStyle/>
          <a:p>
            <a:pPr algn="ctr"/>
            <a:r>
              <a:rPr lang="en-US" sz="3600" b="1" dirty="0">
                <a:solidFill>
                  <a:schemeClr val="tx1"/>
                </a:solidFill>
                <a:latin typeface="+mn-lt"/>
              </a:rPr>
              <a:t>Mining multimedia data</a:t>
            </a:r>
          </a:p>
        </p:txBody>
      </p:sp>
      <p:sp>
        <p:nvSpPr>
          <p:cNvPr id="4" name="Date Placeholder 3"/>
          <p:cNvSpPr>
            <a:spLocks noGrp="1"/>
          </p:cNvSpPr>
          <p:nvPr>
            <p:ph type="dt" sz="half" idx="4294967295"/>
          </p:nvPr>
        </p:nvSpPr>
        <p:spPr>
          <a:xfrm>
            <a:off x="0" y="6356350"/>
            <a:ext cx="2057400" cy="365125"/>
          </a:xfrm>
          <a:prstGeom prst="rect">
            <a:avLst/>
          </a:prstGeom>
        </p:spPr>
        <p:txBody>
          <a:bodyPr/>
          <a:lstStyle/>
          <a:p>
            <a:fld id="{90FCE77B-D903-470B-A8E6-01015A72A6F2}" type="datetime4">
              <a:rPr lang="en-US" altLang="en-US" b="0" smtClean="0">
                <a:solidFill>
                  <a:schemeClr val="tx1"/>
                </a:solidFill>
              </a:rPr>
              <a:pPr/>
              <a:t>August 30, 2020</a:t>
            </a:fld>
            <a:endParaRPr lang="en-US" altLang="en-US" b="0" dirty="0">
              <a:solidFill>
                <a:schemeClr val="tx1"/>
              </a:solidFill>
            </a:endParaRPr>
          </a:p>
        </p:txBody>
      </p:sp>
      <p:sp>
        <p:nvSpPr>
          <p:cNvPr id="5" name="Slide Number Placeholder 4"/>
          <p:cNvSpPr>
            <a:spLocks noGrp="1"/>
          </p:cNvSpPr>
          <p:nvPr>
            <p:ph type="sldNum" sz="quarter" idx="4294967295"/>
          </p:nvPr>
        </p:nvSpPr>
        <p:spPr>
          <a:xfrm>
            <a:off x="7239000" y="6629400"/>
            <a:ext cx="1905000" cy="228600"/>
          </a:xfrm>
          <a:prstGeom prst="rect">
            <a:avLst/>
          </a:prstGeom>
        </p:spPr>
        <p:txBody>
          <a:bodyPr/>
          <a:lstStyle/>
          <a:p>
            <a:fld id="{B87D41D8-95C0-4195-B4E9-63AAC63D12DC}" type="slidenum">
              <a:rPr lang="en-US" altLang="en-US" sz="1100" b="0" smtClean="0">
                <a:solidFill>
                  <a:schemeClr val="tx1"/>
                </a:solidFill>
              </a:rPr>
              <a:pPr/>
              <a:t>15</a:t>
            </a:fld>
            <a:endParaRPr lang="en-US" altLang="en-US" sz="1100" b="0">
              <a:solidFill>
                <a:schemeClr val="tx1"/>
              </a:solidFill>
            </a:endParaRPr>
          </a:p>
        </p:txBody>
      </p:sp>
    </p:spTree>
    <p:extLst>
      <p:ext uri="{BB962C8B-B14F-4D97-AF65-F5344CB8AC3E}">
        <p14:creationId xmlns:p14="http://schemas.microsoft.com/office/powerpoint/2010/main" val="87401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Multimedia data</a:t>
            </a:r>
            <a:endParaRPr lang="en-IN" dirty="0"/>
          </a:p>
        </p:txBody>
      </p:sp>
      <p:sp>
        <p:nvSpPr>
          <p:cNvPr id="5" name="TextBox 4"/>
          <p:cNvSpPr txBox="1"/>
          <p:nvPr/>
        </p:nvSpPr>
        <p:spPr>
          <a:xfrm>
            <a:off x="457200" y="1628800"/>
            <a:ext cx="7571184" cy="3108543"/>
          </a:xfrm>
          <a:prstGeom prst="rect">
            <a:avLst/>
          </a:prstGeom>
          <a:noFill/>
        </p:spPr>
        <p:txBody>
          <a:bodyPr wrap="square" rtlCol="0">
            <a:spAutoFit/>
          </a:bodyPr>
          <a:lstStyle/>
          <a:p>
            <a:r>
              <a:rPr lang="en-IN" sz="2800" dirty="0" smtClean="0"/>
              <a:t>Multimedia data  -</a:t>
            </a:r>
            <a:r>
              <a:rPr lang="en-IN" sz="2800" dirty="0" err="1" smtClean="0"/>
              <a:t>i</a:t>
            </a:r>
            <a:r>
              <a:rPr lang="pt-BR" sz="2800" dirty="0" smtClean="0"/>
              <a:t>mage</a:t>
            </a:r>
            <a:r>
              <a:rPr lang="pt-BR" sz="2800" dirty="0"/>
              <a:t> </a:t>
            </a:r>
            <a:r>
              <a:rPr lang="pt-BR" sz="2800" b="1" dirty="0"/>
              <a:t>data</a:t>
            </a:r>
            <a:r>
              <a:rPr lang="pt-BR" sz="2800" dirty="0"/>
              <a:t>, video </a:t>
            </a:r>
            <a:r>
              <a:rPr lang="pt-BR" sz="2800" b="1" dirty="0"/>
              <a:t>data</a:t>
            </a:r>
            <a:r>
              <a:rPr lang="pt-BR" sz="2800" dirty="0"/>
              <a:t>, audio </a:t>
            </a:r>
            <a:r>
              <a:rPr lang="pt-BR" sz="2800" b="1" dirty="0"/>
              <a:t>data</a:t>
            </a:r>
            <a:r>
              <a:rPr lang="pt-BR" sz="2800" dirty="0"/>
              <a:t>, as well as sequence </a:t>
            </a:r>
            <a:r>
              <a:rPr lang="pt-BR" sz="2800" b="1" dirty="0" smtClean="0"/>
              <a:t>data</a:t>
            </a:r>
          </a:p>
          <a:p>
            <a:r>
              <a:rPr lang="pt-BR" sz="2800" b="1" dirty="0" smtClean="0"/>
              <a:t>1.Similarity search in multimedia data</a:t>
            </a:r>
          </a:p>
          <a:p>
            <a:r>
              <a:rPr lang="pt-BR" sz="2800" b="1" dirty="0" smtClean="0"/>
              <a:t>2.Multidimensional data</a:t>
            </a:r>
          </a:p>
          <a:p>
            <a:r>
              <a:rPr lang="pt-BR" sz="2800" b="1" dirty="0" smtClean="0"/>
              <a:t>3.Mining association in multimedia data</a:t>
            </a:r>
          </a:p>
          <a:p>
            <a:endParaRPr lang="pt-BR" sz="2800" b="1" dirty="0"/>
          </a:p>
          <a:p>
            <a:endParaRPr lang="en-IN" sz="2800" dirty="0"/>
          </a:p>
        </p:txBody>
      </p:sp>
    </p:spTree>
    <p:extLst>
      <p:ext uri="{BB962C8B-B14F-4D97-AF65-F5344CB8AC3E}">
        <p14:creationId xmlns:p14="http://schemas.microsoft.com/office/powerpoint/2010/main" val="187761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p:nvPr>
        </p:nvSpPr>
        <p:spPr/>
        <p:txBody>
          <a:bodyPr/>
          <a:lstStyle/>
          <a:p>
            <a:endParaRPr lang="en-IN" dirty="0"/>
          </a:p>
        </p:txBody>
      </p:sp>
      <p:pic>
        <p:nvPicPr>
          <p:cNvPr id="231426" name="Picture 2"/>
          <p:cNvPicPr>
            <a:picLocks noChangeAspect="1" noChangeArrowheads="1"/>
          </p:cNvPicPr>
          <p:nvPr/>
        </p:nvPicPr>
        <p:blipFill>
          <a:blip r:embed="rId2"/>
          <a:srcRect/>
          <a:stretch>
            <a:fillRect/>
          </a:stretch>
        </p:blipFill>
        <p:spPr bwMode="auto">
          <a:xfrm>
            <a:off x="285720" y="561626"/>
            <a:ext cx="8643998" cy="5367704"/>
          </a:xfrm>
          <a:prstGeom prst="rect">
            <a:avLst/>
          </a:prstGeom>
          <a:noFill/>
          <a:ln w="9525">
            <a:noFill/>
            <a:miter lim="800000"/>
            <a:headEnd/>
            <a:tailEnd/>
          </a:ln>
          <a:effectLst/>
        </p:spPr>
      </p:pic>
    </p:spTree>
    <p:extLst>
      <p:ext uri="{BB962C8B-B14F-4D97-AF65-F5344CB8AC3E}">
        <p14:creationId xmlns:p14="http://schemas.microsoft.com/office/powerpoint/2010/main" val="556725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p:nvPr>
        </p:nvSpPr>
        <p:spPr/>
        <p:txBody>
          <a:bodyPr/>
          <a:lstStyle/>
          <a:p>
            <a:endParaRPr lang="en-IN" dirty="0"/>
          </a:p>
        </p:txBody>
      </p:sp>
      <p:pic>
        <p:nvPicPr>
          <p:cNvPr id="232450" name="Picture 2"/>
          <p:cNvPicPr>
            <a:picLocks noChangeAspect="1" noChangeArrowheads="1"/>
          </p:cNvPicPr>
          <p:nvPr/>
        </p:nvPicPr>
        <p:blipFill>
          <a:blip r:embed="rId2"/>
          <a:srcRect/>
          <a:stretch>
            <a:fillRect/>
          </a:stretch>
        </p:blipFill>
        <p:spPr bwMode="auto">
          <a:xfrm>
            <a:off x="571472" y="955158"/>
            <a:ext cx="8358246" cy="5259145"/>
          </a:xfrm>
          <a:prstGeom prst="rect">
            <a:avLst/>
          </a:prstGeom>
          <a:noFill/>
          <a:ln w="9525">
            <a:noFill/>
            <a:miter lim="800000"/>
            <a:headEnd/>
            <a:tailEnd/>
          </a:ln>
          <a:effectLst/>
        </p:spPr>
      </p:pic>
    </p:spTree>
    <p:extLst>
      <p:ext uri="{BB962C8B-B14F-4D97-AF65-F5344CB8AC3E}">
        <p14:creationId xmlns:p14="http://schemas.microsoft.com/office/powerpoint/2010/main" val="2216076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p:nvPr>
        </p:nvSpPr>
        <p:spPr/>
        <p:txBody>
          <a:bodyPr/>
          <a:lstStyle/>
          <a:p>
            <a:endParaRPr lang="en-IN" dirty="0"/>
          </a:p>
        </p:txBody>
      </p:sp>
      <p:pic>
        <p:nvPicPr>
          <p:cNvPr id="233474" name="Picture 2"/>
          <p:cNvPicPr>
            <a:picLocks noChangeAspect="1" noChangeArrowheads="1"/>
          </p:cNvPicPr>
          <p:nvPr/>
        </p:nvPicPr>
        <p:blipFill>
          <a:blip r:embed="rId2"/>
          <a:srcRect/>
          <a:stretch>
            <a:fillRect/>
          </a:stretch>
        </p:blipFill>
        <p:spPr bwMode="auto">
          <a:xfrm>
            <a:off x="714348" y="2264549"/>
            <a:ext cx="8001056" cy="2016939"/>
          </a:xfrm>
          <a:prstGeom prst="rect">
            <a:avLst/>
          </a:prstGeom>
          <a:noFill/>
          <a:ln w="9525">
            <a:noFill/>
            <a:miter lim="800000"/>
            <a:headEnd/>
            <a:tailEnd/>
          </a:ln>
          <a:effectLst/>
        </p:spPr>
      </p:pic>
    </p:spTree>
    <p:extLst>
      <p:ext uri="{BB962C8B-B14F-4D97-AF65-F5344CB8AC3E}">
        <p14:creationId xmlns:p14="http://schemas.microsoft.com/office/powerpoint/2010/main" val="195626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b="1"/>
              <a:t>Text Books</a:t>
            </a:r>
          </a:p>
        </p:txBody>
      </p:sp>
      <p:sp>
        <p:nvSpPr>
          <p:cNvPr id="10" name="TextBox 2"/>
          <p:cNvSpPr txBox="1">
            <a:spLocks noChangeArrowheads="1"/>
          </p:cNvSpPr>
          <p:nvPr/>
        </p:nvSpPr>
        <p:spPr bwMode="auto">
          <a:xfrm>
            <a:off x="122726" y="6019800"/>
            <a:ext cx="90072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en-US" altLang="en-US" sz="1400" dirty="0">
                <a:solidFill>
                  <a:prstClr val="black"/>
                </a:solidFill>
                <a:latin typeface="Arial Narrow" panose="020B0606020202030204" pitchFamily="34" charset="0"/>
              </a:rPr>
              <a:t>Source Courtesy: Some of the contents of this presentation are sourced from materials provided by publishers of prescribed books</a:t>
            </a:r>
            <a:endParaRPr lang="en-IN" altLang="en-US" sz="1400" dirty="0">
              <a:solidFill>
                <a:prstClr val="black"/>
              </a:solidFill>
              <a:latin typeface="Arial Narrow" panose="020B0606020202030204" pitchFamily="34" charset="0"/>
            </a:endParaRPr>
          </a:p>
        </p:txBody>
      </p:sp>
      <p:sp>
        <p:nvSpPr>
          <p:cNvPr id="7" name="Slide Number Placeholder 6"/>
          <p:cNvSpPr>
            <a:spLocks noGrp="1"/>
          </p:cNvSpPr>
          <p:nvPr>
            <p:ph type="sldNum" sz="quarter" idx="4294967295"/>
          </p:nvPr>
        </p:nvSpPr>
        <p:spPr>
          <a:xfrm>
            <a:off x="7010400" y="6324600"/>
            <a:ext cx="2133600" cy="365125"/>
          </a:xfrm>
          <a:prstGeom prst="rect">
            <a:avLst/>
          </a:prstGeom>
        </p:spPr>
        <p:txBody>
          <a:bodyPr/>
          <a:lstStyle/>
          <a:p>
            <a:pPr>
              <a:defRPr/>
            </a:pPr>
            <a:fld id="{649AB6AE-DC6C-4C19-AD98-A8BE141DCE93}" type="slidenum">
              <a:rPr lang="en-US" smtClean="0">
                <a:solidFill>
                  <a:prstClr val="black"/>
                </a:solidFill>
              </a:rPr>
              <a:pPr>
                <a:defRPr/>
              </a:pPr>
              <a:t>2</a:t>
            </a:fld>
            <a:endParaRPr lang="en-US" sz="1000">
              <a:solidFill>
                <a:prstClr val="black"/>
              </a:solidFill>
            </a:endParaRPr>
          </a:p>
        </p:txBody>
      </p:sp>
      <p:sp>
        <p:nvSpPr>
          <p:cNvPr id="2" name="Date Placeholder 1"/>
          <p:cNvSpPr>
            <a:spLocks noGrp="1"/>
          </p:cNvSpPr>
          <p:nvPr>
            <p:ph type="dt" sz="half" idx="4294967295"/>
          </p:nvPr>
        </p:nvSpPr>
        <p:spPr>
          <a:xfrm>
            <a:off x="152400" y="6248400"/>
            <a:ext cx="2057400" cy="365125"/>
          </a:xfrm>
          <a:prstGeom prst="rect">
            <a:avLst/>
          </a:prstGeom>
        </p:spPr>
        <p:txBody>
          <a:bodyPr/>
          <a:lstStyle/>
          <a:p>
            <a:fld id="{BCC1F426-D5F1-4EC2-BC15-4B42246123E3}" type="datetime1">
              <a:rPr lang="en-US" smtClean="0">
                <a:solidFill>
                  <a:prstClr val="black"/>
                </a:solidFill>
              </a:rPr>
              <a:pPr/>
              <a:t>8/30/2020</a:t>
            </a:fld>
            <a:endParaRPr lang="en-US">
              <a:solidFill>
                <a:prstClr val="black"/>
              </a:solidFill>
            </a:endParaRPr>
          </a:p>
        </p:txBody>
      </p:sp>
      <p:sp>
        <p:nvSpPr>
          <p:cNvPr id="12" name="Content Placeholder 2">
            <a:extLst>
              <a:ext uri="{FF2B5EF4-FFF2-40B4-BE49-F238E27FC236}">
                <a16:creationId xmlns="" xmlns:a16="http://schemas.microsoft.com/office/drawing/2014/main" id="{BD7ED6FF-8D61-471B-9DDF-34A14F4862A9}"/>
              </a:ext>
            </a:extLst>
          </p:cNvPr>
          <p:cNvSpPr>
            <a:spLocks noGrp="1"/>
          </p:cNvSpPr>
          <p:nvPr>
            <p:ph idx="4294967295"/>
          </p:nvPr>
        </p:nvSpPr>
        <p:spPr>
          <a:xfrm>
            <a:off x="682727" y="2209800"/>
            <a:ext cx="7394473" cy="2618096"/>
          </a:xfrm>
          <a:prstGeom prst="rect">
            <a:avLst/>
          </a:prstGeom>
        </p:spPr>
        <p:txBody>
          <a:bodyPr>
            <a:normAutofit/>
          </a:bodyPr>
          <a:lstStyle/>
          <a:p>
            <a:pPr marL="0" indent="0">
              <a:lnSpc>
                <a:spcPct val="100000"/>
              </a:lnSpc>
              <a:spcAft>
                <a:spcPts val="600"/>
              </a:spcAft>
              <a:buNone/>
            </a:pPr>
            <a:endParaRPr lang="en-US" sz="1800" dirty="0"/>
          </a:p>
          <a:p>
            <a:pPr marL="0" indent="0">
              <a:lnSpc>
                <a:spcPct val="100000"/>
              </a:lnSpc>
              <a:spcAft>
                <a:spcPts val="600"/>
              </a:spcAft>
              <a:buNone/>
            </a:pPr>
            <a:r>
              <a:rPr lang="en-US" altLang="en-US" sz="1800" dirty="0"/>
              <a:t>Data Mining: Concepts and Techniques, Second Edition 2005  by  Jiawei Han and Micheline </a:t>
            </a:r>
            <a:r>
              <a:rPr lang="en-US" altLang="en-US" sz="1800" dirty="0" err="1"/>
              <a:t>Kamber</a:t>
            </a:r>
            <a:r>
              <a:rPr lang="en-US" altLang="en-US" sz="1800" dirty="0"/>
              <a:t> Morgan Kaufmann Publishers</a:t>
            </a:r>
          </a:p>
          <a:p>
            <a:pPr marL="0" indent="0">
              <a:lnSpc>
                <a:spcPct val="100000"/>
              </a:lnSpc>
              <a:spcAft>
                <a:spcPts val="600"/>
              </a:spcAft>
              <a:buNone/>
            </a:pPr>
            <a:r>
              <a:rPr lang="en-US" altLang="en-US" sz="1800" dirty="0"/>
              <a:t>Text Data Management and Analysis: A Practical Introduction to Information Retrieval and Text Mining </a:t>
            </a:r>
            <a:r>
              <a:rPr lang="en-US" altLang="en-US" sz="1800" dirty="0" err="1"/>
              <a:t>ChengXiang</a:t>
            </a:r>
            <a:r>
              <a:rPr lang="en-US" altLang="en-US" sz="1800" dirty="0"/>
              <a:t> </a:t>
            </a:r>
            <a:r>
              <a:rPr lang="en-US" altLang="en-US" sz="1800" dirty="0" err="1"/>
              <a:t>Zhai</a:t>
            </a:r>
            <a:r>
              <a:rPr lang="en-US" altLang="en-US" sz="1800" dirty="0"/>
              <a:t>, Sean </a:t>
            </a:r>
            <a:r>
              <a:rPr lang="en-US" altLang="en-US" sz="1800" dirty="0" err="1"/>
              <a:t>Massung</a:t>
            </a:r>
            <a:r>
              <a:rPr lang="en-US" altLang="en-US" sz="1800" dirty="0"/>
              <a:t>,  ACM Books 2016</a:t>
            </a:r>
          </a:p>
          <a:p>
            <a:pPr marL="0" indent="0">
              <a:lnSpc>
                <a:spcPct val="100000"/>
              </a:lnSpc>
              <a:spcAft>
                <a:spcPts val="600"/>
              </a:spcAft>
              <a:buNone/>
            </a:pPr>
            <a:r>
              <a:rPr lang="en-US" altLang="en-US" sz="1800" dirty="0"/>
              <a:t>Web data Mining - Exploring Hyperlinks, Contents and Usage Data, By Bing Liu, Second Edition, Springer, July 2011</a:t>
            </a:r>
          </a:p>
          <a:p>
            <a:pPr marL="0" indent="0">
              <a:lnSpc>
                <a:spcPct val="100000"/>
              </a:lnSpc>
              <a:spcAft>
                <a:spcPts val="600"/>
              </a:spcAft>
              <a:buNone/>
            </a:pPr>
            <a:endParaRPr lang="en-US" altLang="en-US" sz="1800" dirty="0"/>
          </a:p>
          <a:p>
            <a:pPr marL="0" indent="0">
              <a:lnSpc>
                <a:spcPct val="100000"/>
              </a:lnSpc>
              <a:spcAft>
                <a:spcPts val="600"/>
              </a:spcAft>
              <a:buNone/>
            </a:pPr>
            <a:endParaRPr lang="en-US" sz="1800" dirty="0"/>
          </a:p>
        </p:txBody>
      </p:sp>
    </p:spTree>
    <p:extLst>
      <p:ext uri="{BB962C8B-B14F-4D97-AF65-F5344CB8AC3E}">
        <p14:creationId xmlns:p14="http://schemas.microsoft.com/office/powerpoint/2010/main" val="1490051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p:cNvSpPr>
            <a:spLocks noGrp="1" noChangeArrowheads="1"/>
          </p:cNvSpPr>
          <p:nvPr>
            <p:ph type="title"/>
          </p:nvPr>
        </p:nvSpPr>
        <p:spPr>
          <a:xfrm>
            <a:off x="533400" y="168275"/>
            <a:ext cx="7886700" cy="701674"/>
          </a:xfrm>
        </p:spPr>
        <p:txBody>
          <a:bodyPr>
            <a:normAutofit fontScale="90000"/>
          </a:bodyPr>
          <a:lstStyle/>
          <a:p>
            <a:r>
              <a:rPr lang="en-US" altLang="en-US" sz="3200" b="1" dirty="0"/>
              <a:t>Multidimensional Analysis of Multimedia Data</a:t>
            </a:r>
          </a:p>
        </p:txBody>
      </p:sp>
      <p:sp>
        <p:nvSpPr>
          <p:cNvPr id="988163" name="Rectangle 3"/>
          <p:cNvSpPr>
            <a:spLocks noGrp="1" noChangeArrowheads="1"/>
          </p:cNvSpPr>
          <p:nvPr>
            <p:ph idx="1"/>
          </p:nvPr>
        </p:nvSpPr>
        <p:spPr>
          <a:xfrm>
            <a:off x="645740" y="1327943"/>
            <a:ext cx="7886700" cy="5110163"/>
          </a:xfrm>
        </p:spPr>
        <p:txBody>
          <a:bodyPr>
            <a:normAutofit/>
          </a:bodyPr>
          <a:lstStyle/>
          <a:p>
            <a:pPr>
              <a:lnSpc>
                <a:spcPct val="100000"/>
              </a:lnSpc>
            </a:pPr>
            <a:r>
              <a:rPr lang="en-US" altLang="en-US" sz="2400" dirty="0"/>
              <a:t>Multimedia data cube</a:t>
            </a:r>
          </a:p>
          <a:p>
            <a:pPr lvl="1">
              <a:lnSpc>
                <a:spcPct val="100000"/>
              </a:lnSpc>
            </a:pPr>
            <a:r>
              <a:rPr lang="en-US" altLang="en-US" sz="2400" dirty="0"/>
              <a:t>Design and construction similar to that of traditional data cubes from relational data</a:t>
            </a:r>
          </a:p>
          <a:p>
            <a:pPr lvl="1">
              <a:lnSpc>
                <a:spcPct val="100000"/>
              </a:lnSpc>
            </a:pPr>
            <a:r>
              <a:rPr lang="en-US" altLang="en-US" sz="2400" dirty="0"/>
              <a:t>Contain additional dimensions and measures for multimedia information, such as color, texture, and </a:t>
            </a:r>
            <a:r>
              <a:rPr lang="en-US" altLang="en-US" sz="2400" dirty="0" smtClean="0"/>
              <a:t>shape</a:t>
            </a:r>
            <a:endParaRPr lang="en-US" altLang="en-US" sz="2400" dirty="0"/>
          </a:p>
        </p:txBody>
      </p:sp>
      <p:sp>
        <p:nvSpPr>
          <p:cNvPr id="6" name="Slide Number Placeholder 5"/>
          <p:cNvSpPr>
            <a:spLocks noGrp="1"/>
          </p:cNvSpPr>
          <p:nvPr>
            <p:ph type="sldNum" sz="quarter" idx="12"/>
          </p:nvPr>
        </p:nvSpPr>
        <p:spPr/>
        <p:txBody>
          <a:bodyPr/>
          <a:lstStyle/>
          <a:p>
            <a:fld id="{E9E3619B-B75A-4742-B92D-ABA36FA6BD5A}" type="slidenum">
              <a:rPr lang="en-US" altLang="en-US"/>
              <a:pPr/>
              <a:t>20</a:t>
            </a:fld>
            <a:endParaRPr lang="en-US" altLang="en-US"/>
          </a:p>
        </p:txBody>
      </p:sp>
      <p:sp>
        <p:nvSpPr>
          <p:cNvPr id="4" name="Date Placeholder 3"/>
          <p:cNvSpPr>
            <a:spLocks noGrp="1"/>
          </p:cNvSpPr>
          <p:nvPr>
            <p:ph type="dt" sz="half" idx="4294967295"/>
          </p:nvPr>
        </p:nvSpPr>
        <p:spPr>
          <a:xfrm>
            <a:off x="152400" y="6248400"/>
            <a:ext cx="2057400" cy="365125"/>
          </a:xfrm>
          <a:prstGeom prst="rect">
            <a:avLst/>
          </a:prstGeom>
        </p:spPr>
        <p:txBody>
          <a:bodyPr/>
          <a:lstStyle/>
          <a:p>
            <a:fld id="{250C6272-58B4-4106-93AA-AE9D337592D7}" type="datetime1">
              <a:rPr lang="en-US" altLang="en-US" smtClean="0"/>
              <a:t>8/30/2020</a:t>
            </a:fld>
            <a:endParaRPr lang="en-US" altLang="en-US"/>
          </a:p>
        </p:txBody>
      </p:sp>
    </p:spTree>
    <p:extLst>
      <p:ext uri="{BB962C8B-B14F-4D97-AF65-F5344CB8AC3E}">
        <p14:creationId xmlns:p14="http://schemas.microsoft.com/office/powerpoint/2010/main" val="2247400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Rectangle 2"/>
          <p:cNvSpPr>
            <a:spLocks noGrp="1" noChangeArrowheads="1"/>
          </p:cNvSpPr>
          <p:nvPr>
            <p:ph idx="1"/>
          </p:nvPr>
        </p:nvSpPr>
        <p:spPr>
          <a:xfrm>
            <a:off x="532420" y="1600200"/>
            <a:ext cx="8305800" cy="5257800"/>
          </a:xfrm>
          <a:noFill/>
          <a:ln/>
        </p:spPr>
        <p:txBody>
          <a:bodyPr vert="horz" lIns="69056" tIns="34529" rIns="69056" bIns="34529" rtlCol="0">
            <a:noAutofit/>
          </a:bodyPr>
          <a:lstStyle/>
          <a:p>
            <a:pPr>
              <a:lnSpc>
                <a:spcPct val="80000"/>
              </a:lnSpc>
              <a:spcBef>
                <a:spcPts val="0"/>
              </a:spcBef>
            </a:pPr>
            <a:r>
              <a:rPr lang="en-US" sz="2400" dirty="0"/>
              <a:t>Three categories of Association rules can be observed involving multimedia objects in image and video databases.</a:t>
            </a:r>
            <a:r>
              <a:rPr lang="en-US" sz="2800" dirty="0"/>
              <a:t> </a:t>
            </a:r>
          </a:p>
          <a:p>
            <a:pPr lvl="1">
              <a:lnSpc>
                <a:spcPct val="100000"/>
              </a:lnSpc>
            </a:pPr>
            <a:r>
              <a:rPr lang="en-US" sz="2200" b="1" dirty="0"/>
              <a:t>Associations between image content and non-image content </a:t>
            </a:r>
            <a:r>
              <a:rPr lang="en-US" sz="2200" b="1" dirty="0" smtClean="0"/>
              <a:t>features</a:t>
            </a:r>
            <a:endParaRPr lang="en-US" sz="2200" dirty="0" smtClean="0"/>
          </a:p>
          <a:p>
            <a:pPr lvl="1">
              <a:lnSpc>
                <a:spcPct val="100000"/>
              </a:lnSpc>
            </a:pPr>
            <a:r>
              <a:rPr lang="en-US" sz="2200" b="1" dirty="0" smtClean="0"/>
              <a:t>Associations </a:t>
            </a:r>
            <a:r>
              <a:rPr lang="en-US" sz="2200" b="1" dirty="0"/>
              <a:t>among image contents that are not related to spatial </a:t>
            </a:r>
            <a:r>
              <a:rPr lang="en-US" sz="2200" b="1" dirty="0" smtClean="0"/>
              <a:t>relationships</a:t>
            </a:r>
            <a:endParaRPr lang="en-US" sz="2200" dirty="0" smtClean="0"/>
          </a:p>
          <a:p>
            <a:pPr lvl="1">
              <a:lnSpc>
                <a:spcPct val="100000"/>
              </a:lnSpc>
            </a:pPr>
            <a:r>
              <a:rPr lang="en-US" sz="2200" b="1" dirty="0" smtClean="0"/>
              <a:t>Associations </a:t>
            </a:r>
            <a:r>
              <a:rPr lang="en-US" sz="2200" b="1" dirty="0"/>
              <a:t>among image contents related to spatial </a:t>
            </a:r>
            <a:r>
              <a:rPr lang="en-US" sz="2200" b="1" dirty="0" smtClean="0"/>
              <a:t>relationships</a:t>
            </a:r>
            <a:endParaRPr lang="en-US" sz="1600" dirty="0"/>
          </a:p>
        </p:txBody>
      </p:sp>
      <p:sp>
        <p:nvSpPr>
          <p:cNvPr id="6" name="Slide Number Placeholder 5"/>
          <p:cNvSpPr>
            <a:spLocks noGrp="1"/>
          </p:cNvSpPr>
          <p:nvPr>
            <p:ph type="sldNum" sz="quarter" idx="12"/>
          </p:nvPr>
        </p:nvSpPr>
        <p:spPr/>
        <p:txBody>
          <a:bodyPr/>
          <a:lstStyle/>
          <a:p>
            <a:fld id="{2F9E4B4B-5B64-42FB-AC35-623681E5724F}" type="slidenum">
              <a:rPr lang="en-US" altLang="en-US"/>
              <a:pPr/>
              <a:t>21</a:t>
            </a:fld>
            <a:endParaRPr lang="en-US" altLang="en-US"/>
          </a:p>
        </p:txBody>
      </p:sp>
      <p:sp>
        <p:nvSpPr>
          <p:cNvPr id="994307" name="Text Box 3"/>
          <p:cNvSpPr txBox="1">
            <a:spLocks noChangeArrowheads="1"/>
          </p:cNvSpPr>
          <p:nvPr/>
        </p:nvSpPr>
        <p:spPr bwMode="auto">
          <a:xfrm>
            <a:off x="354891" y="381000"/>
            <a:ext cx="6229350" cy="467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folHlink"/>
              </a:buClr>
              <a:buSzPct val="60000"/>
              <a:buFont typeface="Wingdings" panose="05000000000000000000" pitchFamily="2" charset="2"/>
              <a:buNone/>
            </a:pPr>
            <a:r>
              <a:rPr lang="en-US" altLang="en-US" sz="2400" dirty="0"/>
              <a:t>Mining Associations in Multimedia Data</a:t>
            </a:r>
          </a:p>
        </p:txBody>
      </p:sp>
    </p:spTree>
    <p:extLst>
      <p:ext uri="{BB962C8B-B14F-4D97-AF65-F5344CB8AC3E}">
        <p14:creationId xmlns:p14="http://schemas.microsoft.com/office/powerpoint/2010/main" val="722164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62526-408D-4298-868A-75963C276CDD}"/>
              </a:ext>
            </a:extLst>
          </p:cNvPr>
          <p:cNvSpPr>
            <a:spLocks noGrp="1"/>
          </p:cNvSpPr>
          <p:nvPr>
            <p:ph type="title"/>
          </p:nvPr>
        </p:nvSpPr>
        <p:spPr>
          <a:xfrm>
            <a:off x="1562100" y="2720975"/>
            <a:ext cx="6019800" cy="1295400"/>
          </a:xfrm>
        </p:spPr>
        <p:txBody>
          <a:bodyPr/>
          <a:lstStyle/>
          <a:p>
            <a:pPr algn="ctr"/>
            <a:r>
              <a:rPr lang="en-US" sz="3600" b="1" dirty="0">
                <a:solidFill>
                  <a:schemeClr val="tx1"/>
                </a:solidFill>
                <a:latin typeface="+mn-lt"/>
              </a:rPr>
              <a:t>Mining spatial data</a:t>
            </a:r>
          </a:p>
        </p:txBody>
      </p:sp>
      <p:sp>
        <p:nvSpPr>
          <p:cNvPr id="4" name="Date Placeholder 3"/>
          <p:cNvSpPr>
            <a:spLocks noGrp="1"/>
          </p:cNvSpPr>
          <p:nvPr>
            <p:ph type="dt" sz="half" idx="4294967295"/>
          </p:nvPr>
        </p:nvSpPr>
        <p:spPr>
          <a:xfrm>
            <a:off x="0" y="6356350"/>
            <a:ext cx="2057400" cy="365125"/>
          </a:xfrm>
          <a:prstGeom prst="rect">
            <a:avLst/>
          </a:prstGeom>
        </p:spPr>
        <p:txBody>
          <a:bodyPr/>
          <a:lstStyle/>
          <a:p>
            <a:fld id="{90FCE77B-D903-470B-A8E6-01015A72A6F2}" type="datetime4">
              <a:rPr lang="en-US" altLang="en-US" b="0" smtClean="0">
                <a:solidFill>
                  <a:schemeClr val="tx1"/>
                </a:solidFill>
              </a:rPr>
              <a:pPr/>
              <a:t>August 30, 2020</a:t>
            </a:fld>
            <a:endParaRPr lang="en-US" altLang="en-US" b="0" dirty="0">
              <a:solidFill>
                <a:schemeClr val="tx1"/>
              </a:solidFill>
            </a:endParaRPr>
          </a:p>
        </p:txBody>
      </p:sp>
      <p:sp>
        <p:nvSpPr>
          <p:cNvPr id="5" name="Slide Number Placeholder 4"/>
          <p:cNvSpPr>
            <a:spLocks noGrp="1"/>
          </p:cNvSpPr>
          <p:nvPr>
            <p:ph type="sldNum" sz="quarter" idx="4294967295"/>
          </p:nvPr>
        </p:nvSpPr>
        <p:spPr>
          <a:xfrm>
            <a:off x="7239000" y="6629400"/>
            <a:ext cx="1905000" cy="228600"/>
          </a:xfrm>
          <a:prstGeom prst="rect">
            <a:avLst/>
          </a:prstGeom>
        </p:spPr>
        <p:txBody>
          <a:bodyPr/>
          <a:lstStyle/>
          <a:p>
            <a:fld id="{B87D41D8-95C0-4195-B4E9-63AAC63D12DC}" type="slidenum">
              <a:rPr lang="en-US" altLang="en-US" sz="1100" b="0" smtClean="0">
                <a:solidFill>
                  <a:schemeClr val="tx1"/>
                </a:solidFill>
              </a:rPr>
              <a:pPr/>
              <a:t>22</a:t>
            </a:fld>
            <a:endParaRPr lang="en-US" altLang="en-US" sz="1100" b="0">
              <a:solidFill>
                <a:schemeClr val="tx1"/>
              </a:solidFill>
            </a:endParaRPr>
          </a:p>
        </p:txBody>
      </p:sp>
    </p:spTree>
    <p:extLst>
      <p:ext uri="{BB962C8B-B14F-4D97-AF65-F5344CB8AC3E}">
        <p14:creationId xmlns:p14="http://schemas.microsoft.com/office/powerpoint/2010/main" val="3304667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Rectangle 2"/>
          <p:cNvSpPr>
            <a:spLocks noGrp="1" noChangeArrowheads="1"/>
          </p:cNvSpPr>
          <p:nvPr>
            <p:ph type="title"/>
          </p:nvPr>
        </p:nvSpPr>
        <p:spPr>
          <a:xfrm>
            <a:off x="304800" y="609599"/>
            <a:ext cx="7886700" cy="541339"/>
          </a:xfrm>
          <a:noFill/>
          <a:ln/>
        </p:spPr>
        <p:txBody>
          <a:bodyPr lIns="92075" tIns="46038" rIns="92075" bIns="46038" anchor="ctr"/>
          <a:lstStyle/>
          <a:p>
            <a:r>
              <a:rPr lang="en-US" altLang="ko-KR" sz="3200" b="1" dirty="0">
                <a:ea typeface="굴림" panose="020B0600000101010101" pitchFamily="34" charset="-127"/>
              </a:rPr>
              <a:t>What Is a Spatial Database System?</a:t>
            </a:r>
            <a:endParaRPr lang="en-US" altLang="en-US" sz="3200" b="1" dirty="0"/>
          </a:p>
        </p:txBody>
      </p:sp>
      <p:sp>
        <p:nvSpPr>
          <p:cNvPr id="1233923" name="Rectangle 3"/>
          <p:cNvSpPr>
            <a:spLocks noGrp="1" noChangeArrowheads="1"/>
          </p:cNvSpPr>
          <p:nvPr>
            <p:ph idx="1"/>
          </p:nvPr>
        </p:nvSpPr>
        <p:spPr>
          <a:xfrm>
            <a:off x="457200" y="1524000"/>
            <a:ext cx="7886700" cy="4351338"/>
          </a:xfrm>
          <a:noFill/>
          <a:ln/>
        </p:spPr>
        <p:txBody>
          <a:bodyPr lIns="92075" tIns="46038" rIns="92075" bIns="46038">
            <a:normAutofit/>
          </a:bodyPr>
          <a:lstStyle/>
          <a:p>
            <a:pPr>
              <a:lnSpc>
                <a:spcPct val="130000"/>
              </a:lnSpc>
            </a:pPr>
            <a:r>
              <a:rPr lang="en-US" altLang="ko-KR" sz="2000" dirty="0">
                <a:ea typeface="굴림" panose="020B0600000101010101" pitchFamily="34" charset="-127"/>
              </a:rPr>
              <a:t>Geometric, geographic or spatial data: space-related data</a:t>
            </a:r>
          </a:p>
          <a:p>
            <a:pPr lvl="1">
              <a:lnSpc>
                <a:spcPct val="130000"/>
              </a:lnSpc>
            </a:pPr>
            <a:r>
              <a:rPr lang="en-US" altLang="ko-KR" sz="2000" dirty="0">
                <a:ea typeface="굴림" panose="020B0600000101010101" pitchFamily="34" charset="-127"/>
              </a:rPr>
              <a:t>Example: Geographic space (2-D abstraction of earth surface), VLSI design, model of human brain, 3-D space representing the arrangement of chains of protein molecule.</a:t>
            </a:r>
          </a:p>
          <a:p>
            <a:pPr>
              <a:lnSpc>
                <a:spcPct val="130000"/>
              </a:lnSpc>
            </a:pPr>
            <a:r>
              <a:rPr lang="en-US" altLang="ko-KR" sz="2000" dirty="0">
                <a:ea typeface="굴림" panose="020B0600000101010101" pitchFamily="34" charset="-127"/>
              </a:rPr>
              <a:t>Spatial database system vs. image database systems.</a:t>
            </a:r>
          </a:p>
          <a:p>
            <a:pPr lvl="1">
              <a:lnSpc>
                <a:spcPct val="130000"/>
              </a:lnSpc>
            </a:pPr>
            <a:r>
              <a:rPr lang="en-US" altLang="ko-KR" sz="2000" dirty="0">
                <a:ea typeface="굴림" panose="020B0600000101010101" pitchFamily="34" charset="-127"/>
              </a:rPr>
              <a:t>Image database system: handling digital raster image </a:t>
            </a:r>
            <a:endParaRPr lang="en-US" altLang="ko-KR" sz="2000" dirty="0" smtClean="0">
              <a:ea typeface="굴림" panose="020B0600000101010101" pitchFamily="34" charset="-127"/>
            </a:endParaRPr>
          </a:p>
          <a:p>
            <a:pPr lvl="1">
              <a:lnSpc>
                <a:spcPct val="130000"/>
              </a:lnSpc>
            </a:pPr>
            <a:r>
              <a:rPr lang="en-US" altLang="ko-KR" sz="2000" dirty="0" smtClean="0">
                <a:ea typeface="굴림" panose="020B0600000101010101" pitchFamily="34" charset="-127"/>
              </a:rPr>
              <a:t>Spatial </a:t>
            </a:r>
            <a:r>
              <a:rPr lang="en-US" altLang="ko-KR" sz="2000" dirty="0">
                <a:ea typeface="굴림" panose="020B0600000101010101" pitchFamily="34" charset="-127"/>
              </a:rPr>
              <a:t>(geometric, geographic) database system: handling objects in space that have identity and well-defined extents, locations, and relationships.</a:t>
            </a:r>
          </a:p>
        </p:txBody>
      </p:sp>
      <p:sp>
        <p:nvSpPr>
          <p:cNvPr id="6" name="Slide Number Placeholder 5"/>
          <p:cNvSpPr>
            <a:spLocks noGrp="1"/>
          </p:cNvSpPr>
          <p:nvPr>
            <p:ph type="sldNum" sz="quarter" idx="12"/>
          </p:nvPr>
        </p:nvSpPr>
        <p:spPr/>
        <p:txBody>
          <a:bodyPr/>
          <a:lstStyle/>
          <a:p>
            <a:fld id="{1B36EACD-38BA-49D9-B69A-51A818FAF971}" type="slidenum">
              <a:rPr lang="en-US" altLang="en-US"/>
              <a:pPr/>
              <a:t>23</a:t>
            </a:fld>
            <a:endParaRPr lang="en-US" altLang="en-US"/>
          </a:p>
        </p:txBody>
      </p:sp>
      <p:sp>
        <p:nvSpPr>
          <p:cNvPr id="4" name="Date Placeholder 3"/>
          <p:cNvSpPr>
            <a:spLocks noGrp="1"/>
          </p:cNvSpPr>
          <p:nvPr>
            <p:ph type="dt" sz="half" idx="4294967295"/>
          </p:nvPr>
        </p:nvSpPr>
        <p:spPr>
          <a:xfrm>
            <a:off x="152400" y="6248400"/>
            <a:ext cx="2057400" cy="365125"/>
          </a:xfrm>
          <a:prstGeom prst="rect">
            <a:avLst/>
          </a:prstGeom>
        </p:spPr>
        <p:txBody>
          <a:bodyPr/>
          <a:lstStyle/>
          <a:p>
            <a:fld id="{02F3D4B8-3C38-44DF-A258-99F64572B40A}" type="datetime1">
              <a:rPr lang="en-US" altLang="en-US" smtClean="0"/>
              <a:t>8/30/2020</a:t>
            </a:fld>
            <a:endParaRPr lang="en-US" altLang="en-US"/>
          </a:p>
        </p:txBody>
      </p:sp>
    </p:spTree>
    <p:extLst>
      <p:ext uri="{BB962C8B-B14F-4D97-AF65-F5344CB8AC3E}">
        <p14:creationId xmlns:p14="http://schemas.microsoft.com/office/powerpoint/2010/main" val="161584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Rectangle 2"/>
          <p:cNvSpPr>
            <a:spLocks noGrp="1" noChangeArrowheads="1"/>
          </p:cNvSpPr>
          <p:nvPr>
            <p:ph type="title"/>
          </p:nvPr>
        </p:nvSpPr>
        <p:spPr>
          <a:xfrm>
            <a:off x="533400" y="533400"/>
            <a:ext cx="7886700" cy="777874"/>
          </a:xfrm>
          <a:noFill/>
          <a:ln/>
        </p:spPr>
        <p:txBody>
          <a:bodyPr lIns="92075" tIns="46038" rIns="92075" bIns="46038" anchor="ctr"/>
          <a:lstStyle/>
          <a:p>
            <a:r>
              <a:rPr lang="en-US" altLang="ko-KR" sz="2800" b="1" dirty="0">
                <a:latin typeface="Arial" panose="020B0604020202020204" pitchFamily="34" charset="0"/>
                <a:ea typeface="굴림" panose="020B0600000101010101" pitchFamily="34" charset="-127"/>
              </a:rPr>
              <a:t>GIS vs. SDBMS</a:t>
            </a:r>
            <a:endParaRPr lang="en-US" altLang="en-US" sz="2800" b="1" dirty="0">
              <a:latin typeface="Arial" panose="020B0604020202020204" pitchFamily="34" charset="0"/>
              <a:ea typeface="굴림" panose="020B0600000101010101" pitchFamily="34" charset="-127"/>
            </a:endParaRPr>
          </a:p>
        </p:txBody>
      </p:sp>
      <p:sp>
        <p:nvSpPr>
          <p:cNvPr id="1234947" name="Rectangle 3"/>
          <p:cNvSpPr>
            <a:spLocks noGrp="1" noChangeArrowheads="1"/>
          </p:cNvSpPr>
          <p:nvPr>
            <p:ph idx="1"/>
          </p:nvPr>
        </p:nvSpPr>
        <p:spPr>
          <a:xfrm>
            <a:off x="304800" y="1615184"/>
            <a:ext cx="4572000" cy="4480815"/>
          </a:xfrm>
          <a:noFill/>
          <a:ln/>
        </p:spPr>
        <p:txBody>
          <a:bodyPr lIns="92075" tIns="46038" rIns="92075" bIns="46038">
            <a:normAutofit fontScale="92500"/>
          </a:bodyPr>
          <a:lstStyle/>
          <a:p>
            <a:pPr>
              <a:lnSpc>
                <a:spcPct val="110000"/>
              </a:lnSpc>
              <a:spcBef>
                <a:spcPts val="0"/>
              </a:spcBef>
            </a:pPr>
            <a:r>
              <a:rPr lang="en-US" altLang="ko-KR" sz="1800" dirty="0">
                <a:latin typeface="Arial" panose="020B0604020202020204" pitchFamily="34" charset="0"/>
                <a:ea typeface="굴림" panose="020B0600000101010101" pitchFamily="34" charset="-127"/>
              </a:rPr>
              <a:t>GIS (Geographic Information System)</a:t>
            </a:r>
          </a:p>
          <a:p>
            <a:pPr lvl="1">
              <a:lnSpc>
                <a:spcPct val="110000"/>
              </a:lnSpc>
              <a:spcBef>
                <a:spcPts val="0"/>
              </a:spcBef>
            </a:pPr>
            <a:r>
              <a:rPr lang="en-US" altLang="ko-KR" sz="1800" dirty="0">
                <a:latin typeface="Arial" panose="020B0604020202020204" pitchFamily="34" charset="0"/>
                <a:ea typeface="굴림" panose="020B0600000101010101" pitchFamily="34" charset="-127"/>
              </a:rPr>
              <a:t> </a:t>
            </a:r>
            <a:r>
              <a:rPr lang="en-US" altLang="ko-KR" sz="1600" dirty="0">
                <a:latin typeface="Arial" panose="020B0604020202020204" pitchFamily="34" charset="0"/>
                <a:ea typeface="굴림" panose="020B0600000101010101" pitchFamily="34" charset="-127"/>
              </a:rPr>
              <a:t>Analysis and visualization of geographic data</a:t>
            </a:r>
          </a:p>
          <a:p>
            <a:pPr>
              <a:lnSpc>
                <a:spcPct val="110000"/>
              </a:lnSpc>
              <a:spcBef>
                <a:spcPts val="0"/>
              </a:spcBef>
            </a:pPr>
            <a:r>
              <a:rPr lang="en-US" altLang="ko-KR" sz="1800" dirty="0">
                <a:latin typeface="Arial" panose="020B0604020202020204" pitchFamily="34" charset="0"/>
                <a:ea typeface="굴림" panose="020B0600000101010101" pitchFamily="34" charset="-127"/>
              </a:rPr>
              <a:t> Common analysis functions of GIS</a:t>
            </a:r>
          </a:p>
          <a:p>
            <a:pPr lvl="1">
              <a:lnSpc>
                <a:spcPct val="110000"/>
              </a:lnSpc>
              <a:spcBef>
                <a:spcPts val="0"/>
              </a:spcBef>
            </a:pPr>
            <a:r>
              <a:rPr lang="en-US" altLang="ko-KR" sz="1800" dirty="0">
                <a:latin typeface="Arial" panose="020B0604020202020204" pitchFamily="34" charset="0"/>
                <a:ea typeface="굴림" panose="020B0600000101010101" pitchFamily="34" charset="-127"/>
              </a:rPr>
              <a:t> </a:t>
            </a:r>
            <a:r>
              <a:rPr lang="en-US" altLang="ko-KR" sz="1600" dirty="0">
                <a:latin typeface="Arial" panose="020B0604020202020204" pitchFamily="34" charset="0"/>
                <a:ea typeface="굴림" panose="020B0600000101010101" pitchFamily="34" charset="-127"/>
              </a:rPr>
              <a:t>Search (thematic search, search by region)</a:t>
            </a:r>
          </a:p>
          <a:p>
            <a:pPr lvl="1">
              <a:lnSpc>
                <a:spcPct val="110000"/>
              </a:lnSpc>
              <a:spcBef>
                <a:spcPts val="0"/>
              </a:spcBef>
            </a:pPr>
            <a:r>
              <a:rPr lang="en-US" altLang="ko-KR" sz="1600" dirty="0">
                <a:latin typeface="Arial" panose="020B0604020202020204" pitchFamily="34" charset="0"/>
                <a:ea typeface="굴림" panose="020B0600000101010101" pitchFamily="34" charset="-127"/>
              </a:rPr>
              <a:t> Location analysis (buffer, corridor, overlay)</a:t>
            </a:r>
          </a:p>
          <a:p>
            <a:pPr lvl="1">
              <a:lnSpc>
                <a:spcPct val="110000"/>
              </a:lnSpc>
              <a:spcBef>
                <a:spcPts val="0"/>
              </a:spcBef>
            </a:pPr>
            <a:r>
              <a:rPr lang="en-US" altLang="ko-KR" sz="1600" dirty="0">
                <a:latin typeface="Arial" panose="020B0604020202020204" pitchFamily="34" charset="0"/>
                <a:ea typeface="굴림" panose="020B0600000101010101" pitchFamily="34" charset="-127"/>
              </a:rPr>
              <a:t> Terrain analysis (slope/aspect, drainage network)</a:t>
            </a:r>
          </a:p>
          <a:p>
            <a:pPr lvl="1">
              <a:lnSpc>
                <a:spcPct val="110000"/>
              </a:lnSpc>
              <a:spcBef>
                <a:spcPts val="0"/>
              </a:spcBef>
            </a:pPr>
            <a:r>
              <a:rPr lang="en-US" altLang="ko-KR" sz="1600" dirty="0">
                <a:latin typeface="Arial" panose="020B0604020202020204" pitchFamily="34" charset="0"/>
                <a:ea typeface="굴림" panose="020B0600000101010101" pitchFamily="34" charset="-127"/>
              </a:rPr>
              <a:t> Flow analysis (connectivity, shortest path)</a:t>
            </a:r>
          </a:p>
          <a:p>
            <a:pPr lvl="1">
              <a:lnSpc>
                <a:spcPct val="110000"/>
              </a:lnSpc>
              <a:spcBef>
                <a:spcPts val="0"/>
              </a:spcBef>
            </a:pPr>
            <a:r>
              <a:rPr lang="en-US" altLang="ko-KR" sz="1600" dirty="0">
                <a:latin typeface="Arial" panose="020B0604020202020204" pitchFamily="34" charset="0"/>
                <a:ea typeface="굴림" panose="020B0600000101010101" pitchFamily="34" charset="-127"/>
              </a:rPr>
              <a:t> Distribution (nearest neighbor, proximity,  change detection)</a:t>
            </a:r>
          </a:p>
          <a:p>
            <a:pPr lvl="1">
              <a:lnSpc>
                <a:spcPct val="110000"/>
              </a:lnSpc>
              <a:spcBef>
                <a:spcPts val="0"/>
              </a:spcBef>
            </a:pPr>
            <a:r>
              <a:rPr lang="en-US" altLang="ko-KR" sz="1600" dirty="0">
                <a:latin typeface="Arial" panose="020B0604020202020204" pitchFamily="34" charset="0"/>
                <a:ea typeface="굴림" panose="020B0600000101010101" pitchFamily="34" charset="-127"/>
              </a:rPr>
              <a:t> Spatial analysis/statistics (pattern, centrality, similarity, topology)</a:t>
            </a:r>
          </a:p>
          <a:p>
            <a:pPr lvl="1">
              <a:lnSpc>
                <a:spcPct val="110000"/>
              </a:lnSpc>
              <a:spcBef>
                <a:spcPts val="0"/>
              </a:spcBef>
            </a:pPr>
            <a:r>
              <a:rPr lang="en-US" altLang="ko-KR" sz="1600" dirty="0">
                <a:latin typeface="Arial" panose="020B0604020202020204" pitchFamily="34" charset="0"/>
                <a:ea typeface="굴림" panose="020B0600000101010101" pitchFamily="34" charset="-127"/>
              </a:rPr>
              <a:t> Measurements (distance, perimeter, shape, adjacency, direction)</a:t>
            </a:r>
          </a:p>
        </p:txBody>
      </p:sp>
      <p:sp>
        <p:nvSpPr>
          <p:cNvPr id="6" name="Slide Number Placeholder 5"/>
          <p:cNvSpPr>
            <a:spLocks noGrp="1"/>
          </p:cNvSpPr>
          <p:nvPr>
            <p:ph type="sldNum" sz="quarter" idx="12"/>
          </p:nvPr>
        </p:nvSpPr>
        <p:spPr/>
        <p:txBody>
          <a:bodyPr/>
          <a:lstStyle/>
          <a:p>
            <a:fld id="{91468A4F-9F73-4C9B-B9B6-C6CAEAA1CE92}" type="slidenum">
              <a:rPr lang="en-US" altLang="en-US"/>
              <a:pPr/>
              <a:t>24</a:t>
            </a:fld>
            <a:endParaRPr lang="en-US" altLang="en-US"/>
          </a:p>
        </p:txBody>
      </p:sp>
      <p:sp>
        <p:nvSpPr>
          <p:cNvPr id="4" name="Date Placeholder 3"/>
          <p:cNvSpPr>
            <a:spLocks noGrp="1"/>
          </p:cNvSpPr>
          <p:nvPr>
            <p:ph type="dt" sz="half" idx="4294967295"/>
          </p:nvPr>
        </p:nvSpPr>
        <p:spPr>
          <a:xfrm>
            <a:off x="152400" y="6248400"/>
            <a:ext cx="2057400" cy="365125"/>
          </a:xfrm>
          <a:prstGeom prst="rect">
            <a:avLst/>
          </a:prstGeom>
        </p:spPr>
        <p:txBody>
          <a:bodyPr/>
          <a:lstStyle/>
          <a:p>
            <a:fld id="{4449C654-7D08-4532-93D6-0830D842F29A}" type="datetime1">
              <a:rPr lang="en-US" altLang="en-US" smtClean="0"/>
              <a:t>8/30/2020</a:t>
            </a:fld>
            <a:endParaRPr lang="en-US" altLang="en-US"/>
          </a:p>
        </p:txBody>
      </p:sp>
      <p:sp>
        <p:nvSpPr>
          <p:cNvPr id="8" name="Rectangle 3"/>
          <p:cNvSpPr txBox="1">
            <a:spLocks noChangeArrowheads="1"/>
          </p:cNvSpPr>
          <p:nvPr/>
        </p:nvSpPr>
        <p:spPr bwMode="auto">
          <a:xfrm>
            <a:off x="5257800" y="1676400"/>
            <a:ext cx="37719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lnSpc>
                <a:spcPct val="80000"/>
              </a:lnSpc>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lnSpc>
                <a:spcPct val="80000"/>
              </a:lnSpc>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lnSpc>
                <a:spcPct val="80000"/>
              </a:lnSpc>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lnSpc>
                <a:spcPct val="80000"/>
              </a:lnSpc>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lnSpc>
                <a:spcPct val="80000"/>
              </a:lnSpc>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altLang="ko-KR" sz="1800" b="0" dirty="0">
                <a:latin typeface="Arial" panose="020B0604020202020204" pitchFamily="34" charset="0"/>
                <a:ea typeface="굴림" panose="020B0600000101010101" pitchFamily="34" charset="-127"/>
              </a:rPr>
              <a:t> Spatial DBMS (SDBMS) is a software system that </a:t>
            </a:r>
          </a:p>
          <a:p>
            <a:pPr marL="457200" lvl="1" indent="0">
              <a:lnSpc>
                <a:spcPct val="100000"/>
              </a:lnSpc>
            </a:pPr>
            <a:r>
              <a:rPr lang="en-US" altLang="ko-KR" sz="1600" b="0" dirty="0">
                <a:latin typeface="Arial" panose="020B0604020202020204" pitchFamily="34" charset="0"/>
                <a:ea typeface="굴림" panose="020B0600000101010101" pitchFamily="34" charset="-127"/>
              </a:rPr>
              <a:t> supports spatial data models, spatial ADTs, and a query language supporting them</a:t>
            </a:r>
          </a:p>
          <a:p>
            <a:pPr marL="457200" lvl="1" indent="0">
              <a:lnSpc>
                <a:spcPct val="100000"/>
              </a:lnSpc>
            </a:pPr>
            <a:r>
              <a:rPr lang="en-US" altLang="ko-KR" sz="1600" b="0" dirty="0">
                <a:latin typeface="Arial" panose="020B0604020202020204" pitchFamily="34" charset="0"/>
                <a:ea typeface="굴림" panose="020B0600000101010101" pitchFamily="34" charset="-127"/>
              </a:rPr>
              <a:t> supports spatial indexing, spatial operations efficiently, and query optimization</a:t>
            </a:r>
          </a:p>
          <a:p>
            <a:pPr marL="457200" lvl="1" indent="0">
              <a:lnSpc>
                <a:spcPct val="100000"/>
              </a:lnSpc>
            </a:pPr>
            <a:r>
              <a:rPr lang="en-US" altLang="ko-KR" sz="1600" b="0" dirty="0">
                <a:latin typeface="Arial" panose="020B0604020202020204" pitchFamily="34" charset="0"/>
                <a:ea typeface="굴림" panose="020B0600000101010101" pitchFamily="34" charset="-127"/>
              </a:rPr>
              <a:t> can work with an underlying DBMS</a:t>
            </a:r>
          </a:p>
          <a:p>
            <a:pPr marL="0" indent="0">
              <a:lnSpc>
                <a:spcPct val="100000"/>
              </a:lnSpc>
            </a:pPr>
            <a:r>
              <a:rPr lang="en-US" altLang="ko-KR" sz="1800" b="0" dirty="0">
                <a:latin typeface="Arial" panose="020B0604020202020204" pitchFamily="34" charset="0"/>
                <a:ea typeface="굴림" panose="020B0600000101010101" pitchFamily="34" charset="-127"/>
              </a:rPr>
              <a:t> Examples</a:t>
            </a:r>
          </a:p>
          <a:p>
            <a:pPr marL="457200" lvl="1" indent="0">
              <a:lnSpc>
                <a:spcPct val="100000"/>
              </a:lnSpc>
            </a:pPr>
            <a:r>
              <a:rPr lang="en-US" altLang="ko-KR" sz="1600" b="0" dirty="0">
                <a:latin typeface="Arial" panose="020B0604020202020204" pitchFamily="34" charset="0"/>
                <a:ea typeface="굴림" panose="020B0600000101010101" pitchFamily="34" charset="-127"/>
              </a:rPr>
              <a:t> Oracle Spatial Data </a:t>
            </a:r>
            <a:r>
              <a:rPr lang="en-US" altLang="ko-KR" sz="1600" b="0" dirty="0" err="1">
                <a:latin typeface="Arial" panose="020B0604020202020204" pitchFamily="34" charset="0"/>
                <a:ea typeface="굴림" panose="020B0600000101010101" pitchFamily="34" charset="-127"/>
              </a:rPr>
              <a:t>Catridge</a:t>
            </a:r>
            <a:endParaRPr lang="en-US" altLang="ko-KR" sz="1600" b="0" dirty="0">
              <a:latin typeface="Arial" panose="020B0604020202020204" pitchFamily="34" charset="0"/>
              <a:ea typeface="굴림" panose="020B0600000101010101" pitchFamily="34" charset="-127"/>
            </a:endParaRPr>
          </a:p>
          <a:p>
            <a:pPr marL="457200" lvl="1" indent="0">
              <a:lnSpc>
                <a:spcPct val="100000"/>
              </a:lnSpc>
            </a:pPr>
            <a:r>
              <a:rPr lang="en-US" altLang="ko-KR" sz="1600" b="0" dirty="0">
                <a:latin typeface="Arial" panose="020B0604020202020204" pitchFamily="34" charset="0"/>
                <a:ea typeface="굴림" panose="020B0600000101010101" pitchFamily="34" charset="-127"/>
              </a:rPr>
              <a:t> ESRI Spatial Data Engine</a:t>
            </a:r>
          </a:p>
        </p:txBody>
      </p:sp>
    </p:spTree>
    <p:extLst>
      <p:ext uri="{BB962C8B-B14F-4D97-AF65-F5344CB8AC3E}">
        <p14:creationId xmlns:p14="http://schemas.microsoft.com/office/powerpoint/2010/main" val="104482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62526-408D-4298-868A-75963C276CDD}"/>
              </a:ext>
            </a:extLst>
          </p:cNvPr>
          <p:cNvSpPr>
            <a:spLocks noGrp="1"/>
          </p:cNvSpPr>
          <p:nvPr>
            <p:ph type="title"/>
          </p:nvPr>
        </p:nvSpPr>
        <p:spPr>
          <a:xfrm>
            <a:off x="1562100" y="2209800"/>
            <a:ext cx="6019800" cy="1524000"/>
          </a:xfrm>
        </p:spPr>
        <p:txBody>
          <a:bodyPr/>
          <a:lstStyle/>
          <a:p>
            <a:pPr algn="ctr"/>
            <a:r>
              <a:rPr lang="en-US" sz="3600" b="1" dirty="0">
                <a:solidFill>
                  <a:schemeClr val="tx1"/>
                </a:solidFill>
                <a:latin typeface="+mn-lt"/>
              </a:rPr>
              <a:t>Graph/Network Mining </a:t>
            </a:r>
          </a:p>
        </p:txBody>
      </p:sp>
      <p:sp>
        <p:nvSpPr>
          <p:cNvPr id="4" name="Date Placeholder 3"/>
          <p:cNvSpPr>
            <a:spLocks noGrp="1"/>
          </p:cNvSpPr>
          <p:nvPr>
            <p:ph type="dt" sz="half" idx="4294967295"/>
          </p:nvPr>
        </p:nvSpPr>
        <p:spPr>
          <a:xfrm>
            <a:off x="0" y="6356350"/>
            <a:ext cx="2057400" cy="365125"/>
          </a:xfrm>
          <a:prstGeom prst="rect">
            <a:avLst/>
          </a:prstGeom>
        </p:spPr>
        <p:txBody>
          <a:bodyPr/>
          <a:lstStyle/>
          <a:p>
            <a:fld id="{90FCE77B-D903-470B-A8E6-01015A72A6F2}" type="datetime4">
              <a:rPr lang="en-US" altLang="en-US" b="0" smtClean="0">
                <a:solidFill>
                  <a:schemeClr val="tx1"/>
                </a:solidFill>
              </a:rPr>
              <a:pPr/>
              <a:t>August 30, 2020</a:t>
            </a:fld>
            <a:endParaRPr lang="en-US" altLang="en-US" b="0" dirty="0">
              <a:solidFill>
                <a:schemeClr val="tx1"/>
              </a:solidFill>
            </a:endParaRPr>
          </a:p>
        </p:txBody>
      </p:sp>
      <p:sp>
        <p:nvSpPr>
          <p:cNvPr id="5" name="Slide Number Placeholder 4"/>
          <p:cNvSpPr>
            <a:spLocks noGrp="1"/>
          </p:cNvSpPr>
          <p:nvPr>
            <p:ph type="sldNum" sz="quarter" idx="4294967295"/>
          </p:nvPr>
        </p:nvSpPr>
        <p:spPr>
          <a:xfrm>
            <a:off x="7239000" y="6629400"/>
            <a:ext cx="1905000" cy="228600"/>
          </a:xfrm>
          <a:prstGeom prst="rect">
            <a:avLst/>
          </a:prstGeom>
        </p:spPr>
        <p:txBody>
          <a:bodyPr/>
          <a:lstStyle/>
          <a:p>
            <a:fld id="{B87D41D8-95C0-4195-B4E9-63AAC63D12DC}" type="slidenum">
              <a:rPr lang="en-US" altLang="en-US" sz="1100" b="0" smtClean="0">
                <a:solidFill>
                  <a:schemeClr val="tx1"/>
                </a:solidFill>
              </a:rPr>
              <a:pPr/>
              <a:t>25</a:t>
            </a:fld>
            <a:endParaRPr lang="en-US" altLang="en-US" sz="1100" b="0">
              <a:solidFill>
                <a:schemeClr val="tx1"/>
              </a:solidFill>
            </a:endParaRPr>
          </a:p>
        </p:txBody>
      </p:sp>
    </p:spTree>
    <p:extLst>
      <p:ext uri="{BB962C8B-B14F-4D97-AF65-F5344CB8AC3E}">
        <p14:creationId xmlns:p14="http://schemas.microsoft.com/office/powerpoint/2010/main" val="2552166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ChangeArrowheads="1"/>
          </p:cNvSpPr>
          <p:nvPr>
            <p:ph type="title"/>
          </p:nvPr>
        </p:nvSpPr>
        <p:spPr>
          <a:xfrm>
            <a:off x="381000" y="228600"/>
            <a:ext cx="4724400" cy="762000"/>
          </a:xfrm>
          <a:noFill/>
          <a:ln>
            <a:noFill/>
          </a:ln>
        </p:spPr>
        <p:txBody>
          <a:bodyPr lIns="0" tIns="0" rIns="0" bIns="0" anchor="ctr"/>
          <a:lstStyle/>
          <a:p>
            <a:pPr algn="l" rtl="0"/>
            <a:r>
              <a:rPr lang="en-US" altLang="en-US" sz="3200" b="1" kern="1200" spc="-1" dirty="0">
                <a:solidFill>
                  <a:srgbClr val="000000"/>
                </a:solidFill>
                <a:uFill>
                  <a:solidFill>
                    <a:srgbClr val="FFFFFF"/>
                  </a:solidFill>
                </a:uFill>
                <a:latin typeface="Calibri"/>
                <a:ea typeface="+mn-ea"/>
                <a:cs typeface="+mn-cs"/>
              </a:rPr>
              <a:t>Why Graph Mining?</a:t>
            </a:r>
          </a:p>
        </p:txBody>
      </p:sp>
      <p:pic>
        <p:nvPicPr>
          <p:cNvPr id="2" name="Picture 1"/>
          <p:cNvPicPr>
            <a:picLocks noChangeAspect="1"/>
          </p:cNvPicPr>
          <p:nvPr/>
        </p:nvPicPr>
        <p:blipFill>
          <a:blip r:embed="rId3"/>
          <a:stretch>
            <a:fillRect/>
          </a:stretch>
        </p:blipFill>
        <p:spPr>
          <a:xfrm>
            <a:off x="2984843" y="1638300"/>
            <a:ext cx="2552700" cy="2400300"/>
          </a:xfrm>
          <a:prstGeom prst="rect">
            <a:avLst/>
          </a:prstGeom>
        </p:spPr>
      </p:pic>
      <p:pic>
        <p:nvPicPr>
          <p:cNvPr id="3" name="Picture 2"/>
          <p:cNvPicPr>
            <a:picLocks noChangeAspect="1"/>
          </p:cNvPicPr>
          <p:nvPr/>
        </p:nvPicPr>
        <p:blipFill>
          <a:blip r:embed="rId4"/>
          <a:stretch>
            <a:fillRect/>
          </a:stretch>
        </p:blipFill>
        <p:spPr>
          <a:xfrm>
            <a:off x="5860647" y="1274360"/>
            <a:ext cx="2486025" cy="2781300"/>
          </a:xfrm>
          <a:prstGeom prst="rect">
            <a:avLst/>
          </a:prstGeom>
        </p:spPr>
      </p:pic>
      <p:pic>
        <p:nvPicPr>
          <p:cNvPr id="4" name="Picture 3"/>
          <p:cNvPicPr>
            <a:picLocks noChangeAspect="1"/>
          </p:cNvPicPr>
          <p:nvPr/>
        </p:nvPicPr>
        <p:blipFill>
          <a:blip r:embed="rId5"/>
          <a:stretch>
            <a:fillRect/>
          </a:stretch>
        </p:blipFill>
        <p:spPr>
          <a:xfrm>
            <a:off x="421090" y="1447800"/>
            <a:ext cx="2238375" cy="2781300"/>
          </a:xfrm>
          <a:prstGeom prst="rect">
            <a:avLst/>
          </a:prstGeom>
        </p:spPr>
      </p:pic>
      <p:pic>
        <p:nvPicPr>
          <p:cNvPr id="5" name="Picture 4"/>
          <p:cNvPicPr>
            <a:picLocks noChangeAspect="1"/>
          </p:cNvPicPr>
          <p:nvPr/>
        </p:nvPicPr>
        <p:blipFill>
          <a:blip r:embed="rId6"/>
          <a:stretch>
            <a:fillRect/>
          </a:stretch>
        </p:blipFill>
        <p:spPr>
          <a:xfrm>
            <a:off x="5860647" y="4222276"/>
            <a:ext cx="2673753" cy="2221315"/>
          </a:xfrm>
          <a:prstGeom prst="rect">
            <a:avLst/>
          </a:prstGeom>
        </p:spPr>
      </p:pic>
      <p:pic>
        <p:nvPicPr>
          <p:cNvPr id="6" name="Picture 5"/>
          <p:cNvPicPr>
            <a:picLocks noChangeAspect="1"/>
          </p:cNvPicPr>
          <p:nvPr/>
        </p:nvPicPr>
        <p:blipFill>
          <a:blip r:embed="rId7"/>
          <a:stretch>
            <a:fillRect/>
          </a:stretch>
        </p:blipFill>
        <p:spPr>
          <a:xfrm>
            <a:off x="1905000" y="3938516"/>
            <a:ext cx="2914650" cy="2505075"/>
          </a:xfrm>
          <a:prstGeom prst="rect">
            <a:avLst/>
          </a:prstGeom>
        </p:spPr>
      </p:pic>
      <p:sp>
        <p:nvSpPr>
          <p:cNvPr id="7" name="TextBox 6"/>
          <p:cNvSpPr txBox="1"/>
          <p:nvPr/>
        </p:nvSpPr>
        <p:spPr>
          <a:xfrm>
            <a:off x="52814" y="4697673"/>
            <a:ext cx="2318271" cy="707886"/>
          </a:xfrm>
          <a:prstGeom prst="rect">
            <a:avLst/>
          </a:prstGeom>
          <a:noFill/>
        </p:spPr>
        <p:txBody>
          <a:bodyPr wrap="square" rtlCol="0">
            <a:spAutoFit/>
          </a:bodyPr>
          <a:lstStyle/>
          <a:p>
            <a:r>
              <a:rPr lang="en-US" sz="2000" b="1" dirty="0" smtClean="0">
                <a:solidFill>
                  <a:srgbClr val="FF0000"/>
                </a:solidFill>
              </a:rPr>
              <a:t>Graphs are everywhere</a:t>
            </a:r>
            <a:endParaRPr lang="en-US" sz="2000" b="1" dirty="0">
              <a:solidFill>
                <a:srgbClr val="FF0000"/>
              </a:solidFill>
            </a:endParaRPr>
          </a:p>
        </p:txBody>
      </p:sp>
    </p:spTree>
    <p:extLst>
      <p:ext uri="{BB962C8B-B14F-4D97-AF65-F5344CB8AC3E}">
        <p14:creationId xmlns:p14="http://schemas.microsoft.com/office/powerpoint/2010/main" val="73374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p:cNvSpPr>
            <a:spLocks noGrp="1" noChangeArrowheads="1"/>
          </p:cNvSpPr>
          <p:nvPr>
            <p:ph type="body"/>
          </p:nvPr>
        </p:nvSpPr>
        <p:spPr>
          <a:xfrm>
            <a:off x="414974" y="1414581"/>
            <a:ext cx="4231036" cy="5105400"/>
          </a:xfrm>
          <a:prstGeom prst="rect">
            <a:avLst/>
          </a:prstGeom>
          <a:noFill/>
          <a:ln/>
        </p:spPr>
        <p:txBody>
          <a:bodyPr vert="horz" lIns="69056" tIns="34529" rIns="69056" bIns="34529" rtlCol="0">
            <a:normAutofit/>
          </a:bodyPr>
          <a:lstStyle/>
          <a:p>
            <a:pPr marL="285750" indent="-285750">
              <a:lnSpc>
                <a:spcPct val="93000"/>
              </a:lnSpc>
              <a:spcAft>
                <a:spcPts val="600"/>
              </a:spcAft>
              <a:buFont typeface="Wingdings" panose="05000000000000000000" pitchFamily="2" charset="2"/>
              <a:buChar char="§"/>
            </a:pPr>
            <a:endParaRPr lang="en-US" altLang="en-US" sz="1800" dirty="0"/>
          </a:p>
          <a:p>
            <a:pPr marL="285750" indent="-285750">
              <a:lnSpc>
                <a:spcPct val="93000"/>
              </a:lnSpc>
              <a:spcAft>
                <a:spcPts val="600"/>
              </a:spcAft>
              <a:buFont typeface="Arial" panose="020B0604020202020204" pitchFamily="34" charset="0"/>
              <a:buChar char="•"/>
            </a:pPr>
            <a:r>
              <a:rPr lang="en-US" altLang="en-US" sz="3200" dirty="0" smtClean="0">
                <a:latin typeface="Calibri" panose="020F0502020204030204" pitchFamily="34" charset="0"/>
                <a:cs typeface="Calibri" panose="020F0502020204030204" pitchFamily="34" charset="0"/>
              </a:rPr>
              <a:t>Nodes</a:t>
            </a:r>
          </a:p>
          <a:p>
            <a:pPr marL="285750" indent="-285750">
              <a:lnSpc>
                <a:spcPct val="93000"/>
              </a:lnSpc>
              <a:spcAft>
                <a:spcPts val="600"/>
              </a:spcAft>
              <a:buFont typeface="Arial" panose="020B0604020202020204" pitchFamily="34" charset="0"/>
              <a:buChar char="•"/>
            </a:pPr>
            <a:r>
              <a:rPr lang="en-US" altLang="en-US" sz="3200" dirty="0" smtClean="0">
                <a:latin typeface="Calibri" panose="020F0502020204030204" pitchFamily="34" charset="0"/>
                <a:cs typeface="Calibri" panose="020F0502020204030204" pitchFamily="34" charset="0"/>
              </a:rPr>
              <a:t>Edges</a:t>
            </a:r>
          </a:p>
          <a:p>
            <a:pPr lvl="2">
              <a:lnSpc>
                <a:spcPct val="93000"/>
              </a:lnSpc>
              <a:spcAft>
                <a:spcPts val="600"/>
              </a:spcAft>
            </a:pPr>
            <a:r>
              <a:rPr lang="en-US" altLang="en-US" sz="3200" dirty="0" smtClean="0">
                <a:latin typeface="Calibri" panose="020F0502020204030204" pitchFamily="34" charset="0"/>
                <a:cs typeface="Calibri" panose="020F0502020204030204" pitchFamily="34" charset="0"/>
              </a:rPr>
              <a:t>	</a:t>
            </a:r>
            <a:r>
              <a:rPr lang="en-US" altLang="en-US" sz="2400" dirty="0" smtClean="0">
                <a:latin typeface="Calibri" panose="020F0502020204030204" pitchFamily="34" charset="0"/>
                <a:cs typeface="Calibri" panose="020F0502020204030204" pitchFamily="34" charset="0"/>
              </a:rPr>
              <a:t>Undirected</a:t>
            </a:r>
          </a:p>
          <a:p>
            <a:pPr lvl="2">
              <a:lnSpc>
                <a:spcPct val="93000"/>
              </a:lnSpc>
              <a:spcAft>
                <a:spcPts val="600"/>
              </a:spcAft>
            </a:pPr>
            <a:r>
              <a:rPr lang="en-US" altLang="en-US" sz="3200" dirty="0">
                <a:latin typeface="Calibri" panose="020F0502020204030204" pitchFamily="34" charset="0"/>
                <a:cs typeface="Calibri" panose="020F0502020204030204" pitchFamily="34" charset="0"/>
              </a:rPr>
              <a:t>	</a:t>
            </a:r>
            <a:r>
              <a:rPr lang="en-US" altLang="en-US" sz="2400" dirty="0" smtClean="0">
                <a:latin typeface="Calibri" panose="020F0502020204030204" pitchFamily="34" charset="0"/>
                <a:cs typeface="Calibri" panose="020F0502020204030204" pitchFamily="34" charset="0"/>
              </a:rPr>
              <a:t>Directed</a:t>
            </a:r>
          </a:p>
        </p:txBody>
      </p:sp>
      <p:sp>
        <p:nvSpPr>
          <p:cNvPr id="1272835" name="Rectangle 3"/>
          <p:cNvSpPr>
            <a:spLocks noGrp="1" noChangeArrowheads="1"/>
          </p:cNvSpPr>
          <p:nvPr>
            <p:ph type="title"/>
          </p:nvPr>
        </p:nvSpPr>
        <p:spPr>
          <a:noFill/>
          <a:ln>
            <a:noFill/>
          </a:ln>
        </p:spPr>
        <p:txBody>
          <a:bodyPr anchor="ctr"/>
          <a:lstStyle/>
          <a:p>
            <a:pPr algn="l" rtl="0"/>
            <a:r>
              <a:rPr lang="en-US" altLang="en-US" sz="3200" b="1" kern="1200" spc="-1" dirty="0" smtClean="0">
                <a:solidFill>
                  <a:srgbClr val="000000"/>
                </a:solidFill>
                <a:uFill>
                  <a:solidFill>
                    <a:srgbClr val="FFFFFF"/>
                  </a:solidFill>
                </a:uFill>
                <a:latin typeface="Calibri"/>
                <a:ea typeface="+mn-ea"/>
                <a:cs typeface="+mn-cs"/>
              </a:rPr>
              <a:t>Basics</a:t>
            </a:r>
            <a:endParaRPr lang="en-US" altLang="en-US" sz="3200" b="1" kern="1200" spc="-1" dirty="0">
              <a:solidFill>
                <a:srgbClr val="000000"/>
              </a:solidFill>
              <a:uFill>
                <a:solidFill>
                  <a:srgbClr val="FFFFFF"/>
                </a:solidFill>
              </a:uFill>
              <a:latin typeface="Calibri"/>
              <a:ea typeface="+mn-ea"/>
              <a:cs typeface="+mn-cs"/>
            </a:endParaRPr>
          </a:p>
        </p:txBody>
      </p:sp>
      <p:pic>
        <p:nvPicPr>
          <p:cNvPr id="2" name="Picture 1"/>
          <p:cNvPicPr>
            <a:picLocks noChangeAspect="1"/>
          </p:cNvPicPr>
          <p:nvPr/>
        </p:nvPicPr>
        <p:blipFill>
          <a:blip r:embed="rId3"/>
          <a:stretch>
            <a:fillRect/>
          </a:stretch>
        </p:blipFill>
        <p:spPr>
          <a:xfrm>
            <a:off x="3190695" y="1833681"/>
            <a:ext cx="2762250" cy="2133600"/>
          </a:xfrm>
          <a:prstGeom prst="rect">
            <a:avLst/>
          </a:prstGeom>
        </p:spPr>
      </p:pic>
      <p:pic>
        <p:nvPicPr>
          <p:cNvPr id="3" name="Picture 2"/>
          <p:cNvPicPr>
            <a:picLocks noChangeAspect="1"/>
          </p:cNvPicPr>
          <p:nvPr/>
        </p:nvPicPr>
        <p:blipFill>
          <a:blip r:embed="rId4"/>
          <a:stretch>
            <a:fillRect/>
          </a:stretch>
        </p:blipFill>
        <p:spPr>
          <a:xfrm>
            <a:off x="6172200" y="3124200"/>
            <a:ext cx="2724150" cy="1847850"/>
          </a:xfrm>
          <a:prstGeom prst="rect">
            <a:avLst/>
          </a:prstGeom>
        </p:spPr>
      </p:pic>
    </p:spTree>
    <p:extLst>
      <p:ext uri="{BB962C8B-B14F-4D97-AF65-F5344CB8AC3E}">
        <p14:creationId xmlns:p14="http://schemas.microsoft.com/office/powerpoint/2010/main" val="121629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title"/>
          </p:nvPr>
        </p:nvSpPr>
        <p:spPr>
          <a:noFill/>
          <a:ln>
            <a:noFill/>
          </a:ln>
        </p:spPr>
        <p:txBody>
          <a:bodyPr lIns="0" tIns="0" rIns="0" bIns="0" anchor="ctr"/>
          <a:lstStyle/>
          <a:p>
            <a:pPr algn="l" rtl="0"/>
            <a:r>
              <a:rPr lang="en-US" altLang="en-US" sz="3200" b="1" kern="1200" spc="-1" dirty="0" smtClean="0">
                <a:solidFill>
                  <a:srgbClr val="000000"/>
                </a:solidFill>
                <a:uFill>
                  <a:solidFill>
                    <a:srgbClr val="FFFFFF"/>
                  </a:solidFill>
                </a:uFill>
                <a:latin typeface="Calibri"/>
                <a:ea typeface="+mn-ea"/>
                <a:cs typeface="+mn-cs"/>
              </a:rPr>
              <a:t>Applications</a:t>
            </a:r>
            <a:endParaRPr lang="en-US" altLang="en-US" sz="3200" b="1" kern="1200" spc="-1" dirty="0">
              <a:solidFill>
                <a:srgbClr val="000000"/>
              </a:solidFill>
              <a:uFill>
                <a:solidFill>
                  <a:srgbClr val="FFFFFF"/>
                </a:solidFill>
              </a:uFill>
              <a:latin typeface="Calibri"/>
              <a:ea typeface="+mn-ea"/>
              <a:cs typeface="+mn-cs"/>
            </a:endParaRPr>
          </a:p>
        </p:txBody>
      </p:sp>
      <p:graphicFrame>
        <p:nvGraphicFramePr>
          <p:cNvPr id="2" name="Table 1"/>
          <p:cNvGraphicFramePr>
            <a:graphicFrameLocks noGrp="1"/>
          </p:cNvGraphicFramePr>
          <p:nvPr>
            <p:extLst/>
          </p:nvPr>
        </p:nvGraphicFramePr>
        <p:xfrm>
          <a:off x="228600" y="1600200"/>
          <a:ext cx="4495800" cy="1478280"/>
        </p:xfrm>
        <a:graphic>
          <a:graphicData uri="http://schemas.openxmlformats.org/drawingml/2006/table">
            <a:tbl>
              <a:tblPr firstRow="1" bandRow="1">
                <a:tableStyleId>{5C22544A-7EE6-4342-B048-85BDC9FD1C3A}</a:tableStyleId>
              </a:tblPr>
              <a:tblGrid>
                <a:gridCol w="1498600"/>
                <a:gridCol w="1498600"/>
                <a:gridCol w="1498600"/>
              </a:tblGrid>
              <a:tr h="0">
                <a:tc>
                  <a:txBody>
                    <a:bodyPr/>
                    <a:lstStyle/>
                    <a:p>
                      <a:r>
                        <a:rPr lang="en-US" dirty="0" smtClean="0"/>
                        <a:t>Graph</a:t>
                      </a:r>
                      <a:endParaRPr lang="en-US" dirty="0"/>
                    </a:p>
                  </a:txBody>
                  <a:tcPr/>
                </a:tc>
                <a:tc>
                  <a:txBody>
                    <a:bodyPr/>
                    <a:lstStyle/>
                    <a:p>
                      <a:r>
                        <a:rPr lang="en-US" dirty="0" smtClean="0"/>
                        <a:t>Nodes</a:t>
                      </a:r>
                      <a:endParaRPr lang="en-US" dirty="0"/>
                    </a:p>
                  </a:txBody>
                  <a:tcPr/>
                </a:tc>
                <a:tc>
                  <a:txBody>
                    <a:bodyPr/>
                    <a:lstStyle/>
                    <a:p>
                      <a:r>
                        <a:rPr lang="en-US" dirty="0" smtClean="0"/>
                        <a:t>Edges</a:t>
                      </a:r>
                      <a:endParaRPr lang="en-US" dirty="0"/>
                    </a:p>
                  </a:txBody>
                  <a:tcPr/>
                </a:tc>
              </a:tr>
              <a:tr h="370840">
                <a:tc>
                  <a:txBody>
                    <a:bodyPr/>
                    <a:lstStyle/>
                    <a:p>
                      <a:r>
                        <a:rPr lang="en-US" dirty="0" smtClean="0"/>
                        <a:t>Social</a:t>
                      </a:r>
                      <a:endParaRPr lang="en-US" dirty="0"/>
                    </a:p>
                  </a:txBody>
                  <a:tcPr/>
                </a:tc>
                <a:tc>
                  <a:txBody>
                    <a:bodyPr/>
                    <a:lstStyle/>
                    <a:p>
                      <a:r>
                        <a:rPr lang="en-US" dirty="0" smtClean="0"/>
                        <a:t>People</a:t>
                      </a:r>
                      <a:endParaRPr lang="en-US" dirty="0"/>
                    </a:p>
                  </a:txBody>
                  <a:tcPr/>
                </a:tc>
                <a:tc>
                  <a:txBody>
                    <a:bodyPr/>
                    <a:lstStyle/>
                    <a:p>
                      <a:r>
                        <a:rPr lang="en-US" dirty="0" smtClean="0"/>
                        <a:t>Friendship</a:t>
                      </a:r>
                      <a:endParaRPr lang="en-US" dirty="0"/>
                    </a:p>
                  </a:txBody>
                  <a:tcPr/>
                </a:tc>
              </a:tr>
              <a:tr h="370840">
                <a:tc>
                  <a:txBody>
                    <a:bodyPr/>
                    <a:lstStyle/>
                    <a:p>
                      <a:r>
                        <a:rPr lang="en-US" dirty="0" smtClean="0"/>
                        <a:t>Web</a:t>
                      </a:r>
                      <a:endParaRPr lang="en-US" dirty="0"/>
                    </a:p>
                  </a:txBody>
                  <a:tcPr/>
                </a:tc>
                <a:tc>
                  <a:txBody>
                    <a:bodyPr/>
                    <a:lstStyle/>
                    <a:p>
                      <a:r>
                        <a:rPr lang="en-US" dirty="0" smtClean="0"/>
                        <a:t>Pages</a:t>
                      </a:r>
                      <a:endParaRPr lang="en-US" dirty="0"/>
                    </a:p>
                  </a:txBody>
                  <a:tcPr/>
                </a:tc>
                <a:tc>
                  <a:txBody>
                    <a:bodyPr/>
                    <a:lstStyle/>
                    <a:p>
                      <a:r>
                        <a:rPr lang="en-US" dirty="0" smtClean="0"/>
                        <a:t>Links</a:t>
                      </a:r>
                      <a:endParaRPr lang="en-US" dirty="0"/>
                    </a:p>
                  </a:txBody>
                  <a:tcPr/>
                </a:tc>
              </a:tr>
              <a:tr h="370840">
                <a:tc>
                  <a:txBody>
                    <a:bodyPr/>
                    <a:lstStyle/>
                    <a:p>
                      <a:r>
                        <a:rPr lang="en-US" dirty="0" smtClean="0"/>
                        <a:t>System</a:t>
                      </a:r>
                      <a:endParaRPr lang="en-US" dirty="0"/>
                    </a:p>
                  </a:txBody>
                  <a:tcPr/>
                </a:tc>
                <a:tc>
                  <a:txBody>
                    <a:bodyPr/>
                    <a:lstStyle/>
                    <a:p>
                      <a:r>
                        <a:rPr lang="en-US" dirty="0" smtClean="0"/>
                        <a:t>Services</a:t>
                      </a:r>
                      <a:endParaRPr lang="en-US" dirty="0"/>
                    </a:p>
                  </a:txBody>
                  <a:tcPr/>
                </a:tc>
                <a:tc>
                  <a:txBody>
                    <a:bodyPr/>
                    <a:lstStyle/>
                    <a:p>
                      <a:r>
                        <a:rPr lang="en-US" dirty="0" smtClean="0"/>
                        <a:t>API Calls</a:t>
                      </a:r>
                      <a:endParaRPr lang="en-US" dirty="0"/>
                    </a:p>
                  </a:txBody>
                  <a:tcPr/>
                </a:tc>
              </a:tr>
            </a:tbl>
          </a:graphicData>
        </a:graphic>
      </p:graphicFrame>
      <p:pic>
        <p:nvPicPr>
          <p:cNvPr id="3" name="Picture 2"/>
          <p:cNvPicPr>
            <a:picLocks noChangeAspect="1"/>
          </p:cNvPicPr>
          <p:nvPr/>
        </p:nvPicPr>
        <p:blipFill>
          <a:blip r:embed="rId2"/>
          <a:stretch>
            <a:fillRect/>
          </a:stretch>
        </p:blipFill>
        <p:spPr>
          <a:xfrm>
            <a:off x="387679" y="3503909"/>
            <a:ext cx="3352800" cy="1866673"/>
          </a:xfrm>
          <a:prstGeom prst="rect">
            <a:avLst/>
          </a:prstGeom>
        </p:spPr>
      </p:pic>
      <p:pic>
        <p:nvPicPr>
          <p:cNvPr id="4" name="Picture 3"/>
          <p:cNvPicPr>
            <a:picLocks noChangeAspect="1"/>
          </p:cNvPicPr>
          <p:nvPr/>
        </p:nvPicPr>
        <p:blipFill>
          <a:blip r:embed="rId3"/>
          <a:stretch>
            <a:fillRect/>
          </a:stretch>
        </p:blipFill>
        <p:spPr>
          <a:xfrm>
            <a:off x="5257800" y="1721281"/>
            <a:ext cx="3429000" cy="1903709"/>
          </a:xfrm>
          <a:prstGeom prst="rect">
            <a:avLst/>
          </a:prstGeom>
        </p:spPr>
      </p:pic>
      <p:pic>
        <p:nvPicPr>
          <p:cNvPr id="5" name="Picture 4"/>
          <p:cNvPicPr>
            <a:picLocks noChangeAspect="1"/>
          </p:cNvPicPr>
          <p:nvPr/>
        </p:nvPicPr>
        <p:blipFill>
          <a:blip r:embed="rId4"/>
          <a:stretch>
            <a:fillRect/>
          </a:stretch>
        </p:blipFill>
        <p:spPr>
          <a:xfrm>
            <a:off x="4419600" y="4124637"/>
            <a:ext cx="3571875" cy="1590675"/>
          </a:xfrm>
          <a:prstGeom prst="rect">
            <a:avLst/>
          </a:prstGeom>
        </p:spPr>
      </p:pic>
    </p:spTree>
    <p:extLst>
      <p:ext uri="{BB962C8B-B14F-4D97-AF65-F5344CB8AC3E}">
        <p14:creationId xmlns:p14="http://schemas.microsoft.com/office/powerpoint/2010/main" val="2582115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2"/>
          <p:cNvSpPr>
            <a:spLocks noGrp="1" noChangeArrowheads="1"/>
          </p:cNvSpPr>
          <p:nvPr>
            <p:ph type="title"/>
          </p:nvPr>
        </p:nvSpPr>
        <p:spPr>
          <a:xfrm>
            <a:off x="628650" y="365127"/>
            <a:ext cx="7886700" cy="854074"/>
          </a:xfrm>
        </p:spPr>
        <p:txBody>
          <a:bodyPr>
            <a:normAutofit/>
          </a:bodyPr>
          <a:lstStyle/>
          <a:p>
            <a:r>
              <a:rPr lang="en-US" altLang="en-US" b="1" dirty="0"/>
              <a:t>Graph Pattern Mining</a:t>
            </a:r>
          </a:p>
        </p:txBody>
      </p:sp>
      <p:sp>
        <p:nvSpPr>
          <p:cNvPr id="1524739" name="Rectangle 3"/>
          <p:cNvSpPr>
            <a:spLocks noGrp="1" noChangeArrowheads="1"/>
          </p:cNvSpPr>
          <p:nvPr>
            <p:ph idx="1"/>
          </p:nvPr>
        </p:nvSpPr>
        <p:spPr>
          <a:xfrm>
            <a:off x="628650" y="1447800"/>
            <a:ext cx="7886700" cy="4729163"/>
          </a:xfrm>
        </p:spPr>
        <p:txBody>
          <a:bodyPr>
            <a:normAutofit/>
          </a:bodyPr>
          <a:lstStyle/>
          <a:p>
            <a:pPr>
              <a:lnSpc>
                <a:spcPct val="130000"/>
              </a:lnSpc>
            </a:pPr>
            <a:r>
              <a:rPr lang="en-US" altLang="en-US" sz="2400" i="1" dirty="0"/>
              <a:t>Frequent</a:t>
            </a:r>
            <a:r>
              <a:rPr lang="en-US" altLang="en-US" sz="2400" dirty="0"/>
              <a:t> subgraphs</a:t>
            </a:r>
          </a:p>
          <a:p>
            <a:pPr lvl="1">
              <a:lnSpc>
                <a:spcPct val="130000"/>
              </a:lnSpc>
            </a:pPr>
            <a:r>
              <a:rPr lang="en-US" altLang="en-US" dirty="0"/>
              <a:t>A (sub)graph is </a:t>
            </a:r>
            <a:r>
              <a:rPr lang="en-US" altLang="en-US" b="1" i="1" dirty="0"/>
              <a:t>frequent</a:t>
            </a:r>
            <a:r>
              <a:rPr lang="en-US" altLang="en-US" dirty="0"/>
              <a:t> if its </a:t>
            </a:r>
            <a:r>
              <a:rPr lang="en-US" altLang="en-US" i="1" dirty="0"/>
              <a:t>support</a:t>
            </a:r>
            <a:r>
              <a:rPr lang="en-US" altLang="en-US" dirty="0"/>
              <a:t> (occurrence frequency) in a given dataset is no less than a </a:t>
            </a:r>
            <a:r>
              <a:rPr lang="en-US" altLang="en-US" i="1" dirty="0"/>
              <a:t>minimum </a:t>
            </a:r>
            <a:r>
              <a:rPr lang="en-US" altLang="en-US" i="1"/>
              <a:t>support</a:t>
            </a:r>
            <a:r>
              <a:rPr lang="en-US" altLang="en-US"/>
              <a:t> </a:t>
            </a:r>
            <a:r>
              <a:rPr lang="en-US" altLang="en-US" smtClean="0"/>
              <a:t>threshold</a:t>
            </a:r>
            <a:endParaRPr lang="en-US" altLang="en-US" dirty="0"/>
          </a:p>
        </p:txBody>
      </p:sp>
      <p:sp>
        <p:nvSpPr>
          <p:cNvPr id="6" name="Slide Number Placeholder 5"/>
          <p:cNvSpPr>
            <a:spLocks noGrp="1"/>
          </p:cNvSpPr>
          <p:nvPr>
            <p:ph type="sldNum" sz="quarter" idx="12"/>
          </p:nvPr>
        </p:nvSpPr>
        <p:spPr/>
        <p:txBody>
          <a:bodyPr/>
          <a:lstStyle/>
          <a:p>
            <a:fld id="{40447F9C-FD00-4640-955B-5E0C2307A0C1}" type="slidenum">
              <a:rPr lang="en-US" altLang="en-US"/>
              <a:pPr/>
              <a:t>29</a:t>
            </a:fld>
            <a:endParaRPr lang="en-US" altLang="en-US"/>
          </a:p>
        </p:txBody>
      </p:sp>
      <p:sp>
        <p:nvSpPr>
          <p:cNvPr id="4" name="Date Placeholder 3"/>
          <p:cNvSpPr>
            <a:spLocks noGrp="1"/>
          </p:cNvSpPr>
          <p:nvPr>
            <p:ph type="dt" sz="half" idx="4294967295"/>
          </p:nvPr>
        </p:nvSpPr>
        <p:spPr>
          <a:xfrm>
            <a:off x="152400" y="6248400"/>
            <a:ext cx="2057400" cy="365125"/>
          </a:xfrm>
          <a:prstGeom prst="rect">
            <a:avLst/>
          </a:prstGeom>
        </p:spPr>
        <p:txBody>
          <a:bodyPr/>
          <a:lstStyle/>
          <a:p>
            <a:fld id="{72890983-000A-4357-8AFA-F7C843C9A59E}" type="datetime4">
              <a:rPr lang="en-US" altLang="en-US" smtClean="0"/>
              <a:t>August 30, 2020</a:t>
            </a:fld>
            <a:endParaRPr lang="en-US" altLang="en-US"/>
          </a:p>
        </p:txBody>
      </p:sp>
    </p:spTree>
    <p:extLst>
      <p:ext uri="{BB962C8B-B14F-4D97-AF65-F5344CB8AC3E}">
        <p14:creationId xmlns:p14="http://schemas.microsoft.com/office/powerpoint/2010/main" val="46058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152400" y="533400"/>
            <a:ext cx="7391400" cy="1068387"/>
          </a:xfrm>
          <a:prstGeom prst="rect">
            <a:avLst/>
          </a:prstGeom>
        </p:spPr>
        <p:txBody>
          <a:bodyPr/>
          <a:lstStyle/>
          <a:p>
            <a:pPr algn="l"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3200" b="1" dirty="0" smtClean="0"/>
              <a:t>What is Natural Language Processing?</a:t>
            </a:r>
          </a:p>
        </p:txBody>
      </p:sp>
      <p:sp>
        <p:nvSpPr>
          <p:cNvPr id="7171" name="Rectangle 2"/>
          <p:cNvSpPr>
            <a:spLocks noGrp="1" noChangeArrowheads="1"/>
          </p:cNvSpPr>
          <p:nvPr>
            <p:ph idx="1"/>
          </p:nvPr>
        </p:nvSpPr>
        <p:spPr>
          <a:xfrm>
            <a:off x="685800" y="1752600"/>
            <a:ext cx="7924800" cy="4876800"/>
          </a:xfrm>
        </p:spPr>
        <p:txBody>
          <a:bodyPr>
            <a:normAutofit/>
          </a:bodyPr>
          <a:lstStyle/>
          <a:p>
            <a:pPr marL="339725" indent="-339725" eaLnBrk="1" hangingPunct="1">
              <a:buClr>
                <a:srgbClr val="A50021"/>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en-US" dirty="0" smtClean="0"/>
              <a:t>Natural Language Processing</a:t>
            </a:r>
          </a:p>
          <a:p>
            <a:pPr marL="739775" lvl="1" indent="-282575" eaLnBrk="1" hangingPunct="1">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en-US" dirty="0" smtClean="0"/>
              <a:t>Process information contained in natural language text.</a:t>
            </a:r>
          </a:p>
          <a:p>
            <a:pPr marL="739775" lvl="1" indent="-282575" eaLnBrk="1" hangingPunct="1">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en-US" dirty="0" smtClean="0"/>
              <a:t>Also known as Computational Linguistics (CL), Human Language Technology (HLT), Natural Language Engineering (NLE)</a:t>
            </a:r>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3</a:t>
            </a:fld>
            <a:endParaRPr lang="en-US"/>
          </a:p>
        </p:txBody>
      </p:sp>
    </p:spTree>
    <p:extLst>
      <p:ext uri="{BB962C8B-B14F-4D97-AF65-F5344CB8AC3E}">
        <p14:creationId xmlns:p14="http://schemas.microsoft.com/office/powerpoint/2010/main" val="3235413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533400" y="262707"/>
            <a:ext cx="7886700" cy="549274"/>
          </a:xfrm>
        </p:spPr>
        <p:txBody>
          <a:bodyPr/>
          <a:lstStyle/>
          <a:p>
            <a:r>
              <a:rPr lang="en-US" altLang="en-US" b="1" dirty="0"/>
              <a:t>Example: Frequent Subgraphs</a:t>
            </a:r>
          </a:p>
        </p:txBody>
      </p:sp>
      <p:sp>
        <p:nvSpPr>
          <p:cNvPr id="17" name="Slide Number Placeholder 6"/>
          <p:cNvSpPr>
            <a:spLocks noGrp="1"/>
          </p:cNvSpPr>
          <p:nvPr>
            <p:ph type="sldNum" sz="quarter" idx="12"/>
          </p:nvPr>
        </p:nvSpPr>
        <p:spPr/>
        <p:txBody>
          <a:bodyPr/>
          <a:lstStyle/>
          <a:p>
            <a:fld id="{38B54A29-21F2-46FD-89E1-2A1DAF54E5F1}" type="slidenum">
              <a:rPr lang="en-US" altLang="en-US"/>
              <a:pPr/>
              <a:t>30</a:t>
            </a:fld>
            <a:endParaRPr lang="en-US" altLang="en-US"/>
          </a:p>
        </p:txBody>
      </p:sp>
      <p:sp>
        <p:nvSpPr>
          <p:cNvPr id="15" name="Date Placeholder 4"/>
          <p:cNvSpPr>
            <a:spLocks noGrp="1"/>
          </p:cNvSpPr>
          <p:nvPr>
            <p:ph type="dt" sz="half" idx="4294967295"/>
          </p:nvPr>
        </p:nvSpPr>
        <p:spPr>
          <a:xfrm>
            <a:off x="152400" y="6248400"/>
            <a:ext cx="2057400" cy="365125"/>
          </a:xfrm>
          <a:prstGeom prst="rect">
            <a:avLst/>
          </a:prstGeom>
        </p:spPr>
        <p:txBody>
          <a:bodyPr/>
          <a:lstStyle/>
          <a:p>
            <a:fld id="{17A595FC-F87F-4436-AF03-AB6004ED81E3}" type="datetime4">
              <a:rPr lang="en-US" altLang="en-US" smtClean="0"/>
              <a:t>August 30, 2020</a:t>
            </a:fld>
            <a:endParaRPr lang="en-US" altLang="en-US"/>
          </a:p>
        </p:txBody>
      </p:sp>
      <p:sp>
        <p:nvSpPr>
          <p:cNvPr id="1458186" name="Text Box 10"/>
          <p:cNvSpPr txBox="1">
            <a:spLocks noChangeArrowheads="1"/>
          </p:cNvSpPr>
          <p:nvPr/>
        </p:nvSpPr>
        <p:spPr bwMode="auto">
          <a:xfrm>
            <a:off x="319881" y="1349872"/>
            <a:ext cx="2376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latin typeface="Arial" panose="020B0604020202020204" pitchFamily="34" charset="0"/>
                <a:cs typeface="Arial" panose="020B0604020202020204" pitchFamily="34" charset="0"/>
              </a:rPr>
              <a:t>GRAPH DATASET</a:t>
            </a:r>
          </a:p>
        </p:txBody>
      </p:sp>
      <p:sp>
        <p:nvSpPr>
          <p:cNvPr id="1458187" name="Text Box 11"/>
          <p:cNvSpPr txBox="1">
            <a:spLocks noChangeArrowheads="1"/>
          </p:cNvSpPr>
          <p:nvPr/>
        </p:nvSpPr>
        <p:spPr bwMode="auto">
          <a:xfrm>
            <a:off x="381000" y="3857625"/>
            <a:ext cx="30273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Arial" panose="020B0604020202020204" pitchFamily="34" charset="0"/>
                <a:cs typeface="Arial" panose="020B0604020202020204" pitchFamily="34" charset="0"/>
              </a:rPr>
              <a:t>FREQUENT PATTERNS</a:t>
            </a:r>
          </a:p>
          <a:p>
            <a:r>
              <a:rPr lang="en-US" altLang="en-US" sz="2000" b="1">
                <a:latin typeface="Arial" panose="020B0604020202020204" pitchFamily="34" charset="0"/>
                <a:cs typeface="Arial" panose="020B0604020202020204" pitchFamily="34" charset="0"/>
              </a:rPr>
              <a:t>(MIN SUPPORT IS 2)</a:t>
            </a:r>
          </a:p>
        </p:txBody>
      </p:sp>
      <p:pic>
        <p:nvPicPr>
          <p:cNvPr id="1458197" name="Picture 21" descr="mo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188753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8198" name="Picture 22" descr="mo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752600"/>
            <a:ext cx="25908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458199" name="Picture 23" descr="mol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600200"/>
            <a:ext cx="2743200" cy="1330325"/>
          </a:xfrm>
          <a:prstGeom prst="rect">
            <a:avLst/>
          </a:prstGeom>
          <a:noFill/>
          <a:extLst>
            <a:ext uri="{909E8E84-426E-40DD-AFC4-6F175D3DCCD1}">
              <a14:hiddenFill xmlns:a14="http://schemas.microsoft.com/office/drawing/2010/main">
                <a:solidFill>
                  <a:srgbClr val="FFFFFF"/>
                </a:solidFill>
              </a14:hiddenFill>
            </a:ext>
          </a:extLst>
        </p:spPr>
      </p:pic>
      <p:sp>
        <p:nvSpPr>
          <p:cNvPr id="1458200" name="Text Box 24"/>
          <p:cNvSpPr txBox="1">
            <a:spLocks noChangeArrowheads="1"/>
          </p:cNvSpPr>
          <p:nvPr/>
        </p:nvSpPr>
        <p:spPr bwMode="auto">
          <a:xfrm>
            <a:off x="1143000" y="3200400"/>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Arial" panose="020B0604020202020204" pitchFamily="34" charset="0"/>
                <a:cs typeface="Arial" panose="020B0604020202020204" pitchFamily="34" charset="0"/>
              </a:rPr>
              <a:t>(A)</a:t>
            </a:r>
          </a:p>
        </p:txBody>
      </p:sp>
      <p:sp>
        <p:nvSpPr>
          <p:cNvPr id="1458201" name="Text Box 25"/>
          <p:cNvSpPr txBox="1">
            <a:spLocks noChangeArrowheads="1"/>
          </p:cNvSpPr>
          <p:nvPr/>
        </p:nvSpPr>
        <p:spPr bwMode="auto">
          <a:xfrm>
            <a:off x="3657600" y="3200400"/>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Arial" panose="020B0604020202020204" pitchFamily="34" charset="0"/>
                <a:cs typeface="Arial" panose="020B0604020202020204" pitchFamily="34" charset="0"/>
              </a:rPr>
              <a:t>(B)</a:t>
            </a:r>
          </a:p>
        </p:txBody>
      </p:sp>
      <p:sp>
        <p:nvSpPr>
          <p:cNvPr id="1458202" name="Text Box 26"/>
          <p:cNvSpPr txBox="1">
            <a:spLocks noChangeArrowheads="1"/>
          </p:cNvSpPr>
          <p:nvPr/>
        </p:nvSpPr>
        <p:spPr bwMode="auto">
          <a:xfrm>
            <a:off x="6935788" y="3200400"/>
            <a:ext cx="608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Arial" panose="020B0604020202020204" pitchFamily="34" charset="0"/>
                <a:cs typeface="Arial" panose="020B0604020202020204" pitchFamily="34" charset="0"/>
              </a:rPr>
              <a:t>(C)</a:t>
            </a:r>
          </a:p>
        </p:txBody>
      </p:sp>
      <p:pic>
        <p:nvPicPr>
          <p:cNvPr id="1458204" name="Picture 28" descr="freq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6713" y="5302250"/>
            <a:ext cx="12954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1458205" name="Picture 29" descr="freq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9513" y="4692650"/>
            <a:ext cx="979487"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8206" name="Text Box 30"/>
          <p:cNvSpPr txBox="1">
            <a:spLocks noChangeArrowheads="1"/>
          </p:cNvSpPr>
          <p:nvPr/>
        </p:nvSpPr>
        <p:spPr bwMode="auto">
          <a:xfrm>
            <a:off x="2338388" y="492125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Arial" panose="020B0604020202020204" pitchFamily="34" charset="0"/>
                <a:cs typeface="Arial" panose="020B0604020202020204" pitchFamily="34" charset="0"/>
              </a:rPr>
              <a:t>(1)</a:t>
            </a:r>
          </a:p>
        </p:txBody>
      </p:sp>
      <p:sp>
        <p:nvSpPr>
          <p:cNvPr id="1458207" name="Text Box 31"/>
          <p:cNvSpPr txBox="1">
            <a:spLocks noChangeArrowheads="1"/>
          </p:cNvSpPr>
          <p:nvPr/>
        </p:nvSpPr>
        <p:spPr bwMode="auto">
          <a:xfrm>
            <a:off x="5614988" y="4921250"/>
            <a:ext cx="55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2568319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ChangeArrowheads="1"/>
          </p:cNvSpPr>
          <p:nvPr>
            <p:ph type="title"/>
          </p:nvPr>
        </p:nvSpPr>
        <p:spPr>
          <a:noFill/>
          <a:ln>
            <a:noFill/>
          </a:ln>
        </p:spPr>
        <p:txBody>
          <a:bodyPr lIns="0" tIns="0" rIns="0" bIns="0" anchor="ctr"/>
          <a:lstStyle/>
          <a:p>
            <a:pPr algn="l" rtl="0"/>
            <a:r>
              <a:rPr lang="en-US" altLang="en-US" sz="3200" b="1" kern="1200" spc="-1" dirty="0">
                <a:solidFill>
                  <a:srgbClr val="000000"/>
                </a:solidFill>
                <a:uFill>
                  <a:solidFill>
                    <a:srgbClr val="FFFFFF"/>
                  </a:solidFill>
                </a:uFill>
                <a:latin typeface="Calibri"/>
                <a:ea typeface="+mn-ea"/>
                <a:cs typeface="+mn-cs"/>
              </a:rPr>
              <a:t>Graph Mining</a:t>
            </a:r>
          </a:p>
        </p:txBody>
      </p:sp>
      <p:sp>
        <p:nvSpPr>
          <p:cNvPr id="1210387" name="Rectangle 19"/>
          <p:cNvSpPr>
            <a:spLocks noChangeArrowheads="1"/>
          </p:cNvSpPr>
          <p:nvPr/>
        </p:nvSpPr>
        <p:spPr bwMode="auto">
          <a:xfrm>
            <a:off x="408150" y="16002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r>
              <a:rPr lang="en-US" altLang="en-US" dirty="0" smtClean="0"/>
              <a:t>Graph Pattern Mining</a:t>
            </a:r>
            <a:endParaRPr lang="en-US" altLang="en-US" dirty="0"/>
          </a:p>
          <a:p>
            <a:pPr>
              <a:lnSpc>
                <a:spcPct val="130000"/>
              </a:lnSpc>
            </a:pPr>
            <a:r>
              <a:rPr lang="en-US" altLang="en-US" dirty="0"/>
              <a:t>M</a:t>
            </a:r>
            <a:r>
              <a:rPr lang="en-US" altLang="en-US" dirty="0" smtClean="0"/>
              <a:t>ining </a:t>
            </a:r>
            <a:r>
              <a:rPr lang="en-US" altLang="en-US" dirty="0"/>
              <a:t>graph patterns can be categorized into </a:t>
            </a:r>
            <a:r>
              <a:rPr lang="en-US" altLang="en-US" dirty="0" err="1"/>
              <a:t>Apriori</a:t>
            </a:r>
            <a:r>
              <a:rPr lang="en-US" altLang="en-US" dirty="0"/>
              <a:t>-based and pattern growth–based </a:t>
            </a:r>
            <a:r>
              <a:rPr lang="en-US" altLang="en-US" dirty="0" smtClean="0"/>
              <a:t>approaches</a:t>
            </a:r>
          </a:p>
          <a:p>
            <a:pPr>
              <a:lnSpc>
                <a:spcPct val="130000"/>
              </a:lnSpc>
            </a:pPr>
            <a:r>
              <a:rPr lang="en-US" altLang="en-US" dirty="0" smtClean="0"/>
              <a:t>Used to find Frequent subgraphs</a:t>
            </a:r>
            <a:endParaRPr lang="en-US" altLang="en-US" dirty="0"/>
          </a:p>
          <a:p>
            <a:pPr lvl="1">
              <a:lnSpc>
                <a:spcPct val="130000"/>
              </a:lnSpc>
            </a:pPr>
            <a:r>
              <a:rPr lang="en-US" altLang="en-US" dirty="0"/>
              <a:t>A (sub)graph is </a:t>
            </a:r>
            <a:r>
              <a:rPr lang="en-US" altLang="en-US" b="1" dirty="0"/>
              <a:t>frequent</a:t>
            </a:r>
            <a:r>
              <a:rPr lang="en-US" altLang="en-US" dirty="0"/>
              <a:t> if its support (occurrence frequency) in a given dataset is no less than a minimum support </a:t>
            </a:r>
            <a:r>
              <a:rPr lang="en-US" altLang="en-US" dirty="0" smtClean="0"/>
              <a:t>threshold</a:t>
            </a:r>
            <a:endParaRPr lang="en-US" altLang="en-US" dirty="0"/>
          </a:p>
          <a:p>
            <a:endParaRPr lang="en-US" altLang="en-US" sz="2000" dirty="0"/>
          </a:p>
        </p:txBody>
      </p:sp>
    </p:spTree>
    <p:extLst>
      <p:ext uri="{BB962C8B-B14F-4D97-AF65-F5344CB8AC3E}">
        <p14:creationId xmlns:p14="http://schemas.microsoft.com/office/powerpoint/2010/main" val="711088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a:t>
            </a:r>
            <a:endParaRPr lang="en-IN" dirty="0"/>
          </a:p>
        </p:txBody>
      </p:sp>
      <p:sp>
        <p:nvSpPr>
          <p:cNvPr id="3" name="Content Placeholder 2"/>
          <p:cNvSpPr>
            <a:spLocks noGrp="1"/>
          </p:cNvSpPr>
          <p:nvPr>
            <p:ph idx="1"/>
          </p:nvPr>
        </p:nvSpPr>
        <p:spPr/>
        <p:txBody>
          <a:bodyPr/>
          <a:lstStyle/>
          <a:p>
            <a:r>
              <a:rPr lang="en-IN" dirty="0" smtClean="0"/>
              <a:t>Sentiment analysis</a:t>
            </a:r>
          </a:p>
          <a:p>
            <a:r>
              <a:rPr lang="en-IN" dirty="0" smtClean="0"/>
              <a:t>Recommendation system </a:t>
            </a:r>
          </a:p>
          <a:p>
            <a:r>
              <a:rPr lang="en-IN" dirty="0" smtClean="0"/>
              <a:t>Fraud </a:t>
            </a:r>
            <a:r>
              <a:rPr lang="en-IN" dirty="0" err="1" smtClean="0"/>
              <a:t>detction</a:t>
            </a:r>
            <a:endParaRPr lang="en-IN" dirty="0"/>
          </a:p>
        </p:txBody>
      </p:sp>
    </p:spTree>
    <p:extLst>
      <p:ext uri="{BB962C8B-B14F-4D97-AF65-F5344CB8AC3E}">
        <p14:creationId xmlns:p14="http://schemas.microsoft.com/office/powerpoint/2010/main" val="1689589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 </a:t>
            </a:r>
            <a:r>
              <a:rPr lang="en-IN" dirty="0" smtClean="0"/>
              <a:t>    Sentiment analysis</a:t>
            </a:r>
            <a:endParaRPr lang="en-IN" dirty="0"/>
          </a:p>
        </p:txBody>
      </p:sp>
    </p:spTree>
    <p:extLst>
      <p:ext uri="{BB962C8B-B14F-4D97-AF65-F5344CB8AC3E}">
        <p14:creationId xmlns:p14="http://schemas.microsoft.com/office/powerpoint/2010/main" val="3235703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81000"/>
            <a:ext cx="5943600" cy="443070"/>
          </a:xfrm>
          <a:prstGeom prst="rect">
            <a:avLst/>
          </a:prstGeom>
        </p:spPr>
        <p:txBody>
          <a:bodyPr vert="horz" wrap="square" lIns="0" tIns="12065" rIns="0" bIns="0" rtlCol="0">
            <a:spAutoFit/>
          </a:bodyPr>
          <a:lstStyle/>
          <a:p>
            <a:pPr marL="12700">
              <a:lnSpc>
                <a:spcPct val="100000"/>
              </a:lnSpc>
              <a:spcBef>
                <a:spcPts val="95"/>
              </a:spcBef>
            </a:pPr>
            <a:r>
              <a:rPr lang="en-IN" sz="2800" dirty="0" smtClean="0"/>
              <a:t>Motivation For Sentiment Analysis</a:t>
            </a:r>
            <a:endParaRPr sz="2800" dirty="0"/>
          </a:p>
        </p:txBody>
      </p:sp>
      <p:sp>
        <p:nvSpPr>
          <p:cNvPr id="3" name="object 3"/>
          <p:cNvSpPr txBox="1"/>
          <p:nvPr/>
        </p:nvSpPr>
        <p:spPr>
          <a:xfrm>
            <a:off x="228600" y="1447800"/>
            <a:ext cx="7066915" cy="4226926"/>
          </a:xfrm>
          <a:prstGeom prst="rect">
            <a:avLst/>
          </a:prstGeom>
        </p:spPr>
        <p:txBody>
          <a:bodyPr vert="horz" wrap="square" lIns="0" tIns="13335" rIns="0" bIns="0" rtlCol="0">
            <a:spAutoFit/>
          </a:bodyPr>
          <a:lstStyle/>
          <a:p>
            <a:pPr marL="12700">
              <a:lnSpc>
                <a:spcPct val="100000"/>
              </a:lnSpc>
              <a:spcBef>
                <a:spcPts val="105"/>
              </a:spcBef>
            </a:pPr>
            <a:r>
              <a:rPr sz="2000" b="1" i="1" dirty="0" smtClean="0">
                <a:solidFill>
                  <a:srgbClr val="292934"/>
                </a:solidFill>
                <a:latin typeface="Times New Roman"/>
                <a:cs typeface="Times New Roman"/>
              </a:rPr>
              <a:t>What </a:t>
            </a:r>
            <a:r>
              <a:rPr sz="2000" b="1" i="1" dirty="0">
                <a:solidFill>
                  <a:srgbClr val="292934"/>
                </a:solidFill>
                <a:latin typeface="Times New Roman"/>
                <a:cs typeface="Times New Roman"/>
              </a:rPr>
              <a:t>others </a:t>
            </a:r>
            <a:r>
              <a:rPr sz="2000" b="1" i="1" spc="-5" dirty="0">
                <a:solidFill>
                  <a:srgbClr val="292934"/>
                </a:solidFill>
                <a:latin typeface="Times New Roman"/>
                <a:cs typeface="Times New Roman"/>
              </a:rPr>
              <a:t>think </a:t>
            </a:r>
            <a:r>
              <a:rPr sz="1800" spc="-5" dirty="0">
                <a:solidFill>
                  <a:srgbClr val="292934"/>
                </a:solidFill>
                <a:latin typeface="Arial"/>
                <a:cs typeface="Arial"/>
              </a:rPr>
              <a:t>has </a:t>
            </a:r>
            <a:r>
              <a:rPr sz="1800" spc="-15" dirty="0">
                <a:solidFill>
                  <a:srgbClr val="292934"/>
                </a:solidFill>
                <a:latin typeface="Arial"/>
                <a:cs typeface="Arial"/>
              </a:rPr>
              <a:t>always </a:t>
            </a:r>
            <a:r>
              <a:rPr sz="1800" spc="-5" dirty="0">
                <a:solidFill>
                  <a:srgbClr val="292934"/>
                </a:solidFill>
                <a:latin typeface="Arial"/>
                <a:cs typeface="Arial"/>
              </a:rPr>
              <a:t>been an important piece </a:t>
            </a:r>
            <a:r>
              <a:rPr sz="1800" dirty="0">
                <a:solidFill>
                  <a:srgbClr val="292934"/>
                </a:solidFill>
                <a:latin typeface="Arial"/>
                <a:cs typeface="Arial"/>
              </a:rPr>
              <a:t>of</a:t>
            </a:r>
            <a:r>
              <a:rPr sz="1800" spc="114" dirty="0">
                <a:solidFill>
                  <a:srgbClr val="292934"/>
                </a:solidFill>
                <a:latin typeface="Arial"/>
                <a:cs typeface="Arial"/>
              </a:rPr>
              <a:t> </a:t>
            </a:r>
            <a:r>
              <a:rPr sz="1800" spc="-5" dirty="0">
                <a:solidFill>
                  <a:srgbClr val="292934"/>
                </a:solidFill>
                <a:latin typeface="Arial"/>
                <a:cs typeface="Arial"/>
              </a:rPr>
              <a:t>information</a:t>
            </a:r>
            <a:endParaRPr sz="1800" dirty="0">
              <a:latin typeface="Arial"/>
              <a:cs typeface="Arial"/>
            </a:endParaRPr>
          </a:p>
          <a:p>
            <a:pPr>
              <a:lnSpc>
                <a:spcPct val="100000"/>
              </a:lnSpc>
              <a:spcBef>
                <a:spcPts val="45"/>
              </a:spcBef>
            </a:pPr>
            <a:endParaRPr sz="2700" dirty="0">
              <a:latin typeface="Times New Roman"/>
              <a:cs typeface="Times New Roman"/>
            </a:endParaRPr>
          </a:p>
          <a:p>
            <a:pPr marL="12700">
              <a:lnSpc>
                <a:spcPct val="100000"/>
              </a:lnSpc>
            </a:pPr>
            <a:r>
              <a:rPr sz="2400" i="1" spc="-5" dirty="0">
                <a:solidFill>
                  <a:srgbClr val="669900"/>
                </a:solidFill>
                <a:latin typeface="Times New Roman"/>
                <a:cs typeface="Times New Roman"/>
              </a:rPr>
              <a:t>“</a:t>
            </a:r>
            <a:r>
              <a:rPr sz="2400" b="1" i="1" spc="-5" dirty="0">
                <a:solidFill>
                  <a:srgbClr val="669900"/>
                </a:solidFill>
                <a:latin typeface="Times New Roman"/>
                <a:cs typeface="Times New Roman"/>
              </a:rPr>
              <a:t>Which </a:t>
            </a:r>
            <a:r>
              <a:rPr sz="2400" b="1" i="1" dirty="0">
                <a:solidFill>
                  <a:srgbClr val="669900"/>
                </a:solidFill>
                <a:latin typeface="Times New Roman"/>
                <a:cs typeface="Times New Roman"/>
              </a:rPr>
              <a:t>car </a:t>
            </a:r>
            <a:r>
              <a:rPr sz="2400" b="1" i="1" spc="-5" dirty="0">
                <a:solidFill>
                  <a:srgbClr val="669900"/>
                </a:solidFill>
                <a:latin typeface="Times New Roman"/>
                <a:cs typeface="Times New Roman"/>
              </a:rPr>
              <a:t>should </a:t>
            </a:r>
            <a:r>
              <a:rPr sz="2400" b="1" i="1" dirty="0">
                <a:solidFill>
                  <a:srgbClr val="669900"/>
                </a:solidFill>
                <a:latin typeface="Times New Roman"/>
                <a:cs typeface="Times New Roman"/>
              </a:rPr>
              <a:t>I</a:t>
            </a:r>
            <a:r>
              <a:rPr sz="2400" b="1" i="1" spc="-10" dirty="0">
                <a:solidFill>
                  <a:srgbClr val="669900"/>
                </a:solidFill>
                <a:latin typeface="Times New Roman"/>
                <a:cs typeface="Times New Roman"/>
              </a:rPr>
              <a:t> </a:t>
            </a:r>
            <a:r>
              <a:rPr sz="2400" b="1" i="1" dirty="0">
                <a:solidFill>
                  <a:srgbClr val="669900"/>
                </a:solidFill>
                <a:latin typeface="Times New Roman"/>
                <a:cs typeface="Times New Roman"/>
              </a:rPr>
              <a:t>buy?”</a:t>
            </a:r>
            <a:endParaRPr sz="2400" dirty="0">
              <a:latin typeface="Times New Roman"/>
              <a:cs typeface="Times New Roman"/>
            </a:endParaRPr>
          </a:p>
          <a:p>
            <a:pPr>
              <a:lnSpc>
                <a:spcPct val="100000"/>
              </a:lnSpc>
              <a:spcBef>
                <a:spcPts val="5"/>
              </a:spcBef>
            </a:pPr>
            <a:endParaRPr sz="3000" dirty="0">
              <a:latin typeface="Times New Roman"/>
              <a:cs typeface="Times New Roman"/>
            </a:endParaRPr>
          </a:p>
          <a:p>
            <a:pPr marL="165100" marR="3937000" indent="-152400">
              <a:lnSpc>
                <a:spcPct val="120000"/>
              </a:lnSpc>
              <a:spcBef>
                <a:spcPts val="5"/>
              </a:spcBef>
            </a:pPr>
            <a:r>
              <a:rPr sz="2400" b="1" i="1" dirty="0">
                <a:solidFill>
                  <a:srgbClr val="669900"/>
                </a:solidFill>
                <a:latin typeface="Times New Roman"/>
                <a:cs typeface="Times New Roman"/>
              </a:rPr>
              <a:t>“Which </a:t>
            </a:r>
            <a:r>
              <a:rPr sz="2400" b="1" i="1" spc="-5" dirty="0">
                <a:solidFill>
                  <a:srgbClr val="669900"/>
                </a:solidFill>
                <a:latin typeface="Times New Roman"/>
                <a:cs typeface="Times New Roman"/>
              </a:rPr>
              <a:t>schools should</a:t>
            </a:r>
            <a:r>
              <a:rPr sz="2400" b="1" i="1" spc="-75" dirty="0">
                <a:solidFill>
                  <a:srgbClr val="669900"/>
                </a:solidFill>
                <a:latin typeface="Times New Roman"/>
                <a:cs typeface="Times New Roman"/>
              </a:rPr>
              <a:t> </a:t>
            </a:r>
            <a:r>
              <a:rPr sz="2400" b="1" i="1" dirty="0">
                <a:solidFill>
                  <a:srgbClr val="669900"/>
                </a:solidFill>
                <a:latin typeface="Times New Roman"/>
                <a:cs typeface="Times New Roman"/>
              </a:rPr>
              <a:t>I  apply</a:t>
            </a:r>
            <a:r>
              <a:rPr sz="2400" b="1" i="1" spc="-5" dirty="0">
                <a:solidFill>
                  <a:srgbClr val="669900"/>
                </a:solidFill>
                <a:latin typeface="Times New Roman"/>
                <a:cs typeface="Times New Roman"/>
              </a:rPr>
              <a:t> </a:t>
            </a:r>
            <a:r>
              <a:rPr sz="2400" b="1" i="1" dirty="0">
                <a:solidFill>
                  <a:srgbClr val="669900"/>
                </a:solidFill>
                <a:latin typeface="Times New Roman"/>
                <a:cs typeface="Times New Roman"/>
              </a:rPr>
              <a:t>to?”</a:t>
            </a:r>
            <a:endParaRPr sz="2400" dirty="0">
              <a:latin typeface="Times New Roman"/>
              <a:cs typeface="Times New Roman"/>
            </a:endParaRPr>
          </a:p>
          <a:p>
            <a:pPr marL="12700" marR="3013710">
              <a:lnSpc>
                <a:spcPct val="240099"/>
              </a:lnSpc>
            </a:pPr>
            <a:r>
              <a:rPr sz="2400" b="1" i="1" dirty="0">
                <a:solidFill>
                  <a:srgbClr val="669900"/>
                </a:solidFill>
                <a:latin typeface="Times New Roman"/>
                <a:cs typeface="Times New Roman"/>
              </a:rPr>
              <a:t>“Which Professor to work</a:t>
            </a:r>
            <a:r>
              <a:rPr sz="2400" b="1" i="1" spc="-100" dirty="0">
                <a:solidFill>
                  <a:srgbClr val="669900"/>
                </a:solidFill>
                <a:latin typeface="Times New Roman"/>
                <a:cs typeface="Times New Roman"/>
              </a:rPr>
              <a:t> </a:t>
            </a:r>
            <a:r>
              <a:rPr sz="2400" b="1" i="1" dirty="0">
                <a:solidFill>
                  <a:srgbClr val="669900"/>
                </a:solidFill>
                <a:latin typeface="Times New Roman"/>
                <a:cs typeface="Times New Roman"/>
              </a:rPr>
              <a:t>for?”  “Whom </a:t>
            </a:r>
            <a:r>
              <a:rPr sz="2400" b="1" i="1" spc="-5" dirty="0">
                <a:solidFill>
                  <a:srgbClr val="669900"/>
                </a:solidFill>
                <a:latin typeface="Times New Roman"/>
                <a:cs typeface="Times New Roman"/>
              </a:rPr>
              <a:t>should </a:t>
            </a:r>
            <a:r>
              <a:rPr sz="2400" b="1" i="1" dirty="0">
                <a:solidFill>
                  <a:srgbClr val="669900"/>
                </a:solidFill>
                <a:latin typeface="Times New Roman"/>
                <a:cs typeface="Times New Roman"/>
              </a:rPr>
              <a:t>I vote</a:t>
            </a:r>
            <a:r>
              <a:rPr sz="2400" b="1" i="1" spc="-50" dirty="0">
                <a:solidFill>
                  <a:srgbClr val="669900"/>
                </a:solidFill>
                <a:latin typeface="Times New Roman"/>
                <a:cs typeface="Times New Roman"/>
              </a:rPr>
              <a:t> </a:t>
            </a:r>
            <a:r>
              <a:rPr sz="2400" b="1" i="1" dirty="0">
                <a:solidFill>
                  <a:srgbClr val="669900"/>
                </a:solidFill>
                <a:latin typeface="Times New Roman"/>
                <a:cs typeface="Times New Roman"/>
              </a:rPr>
              <a:t>for?”</a:t>
            </a:r>
            <a:endParaRPr sz="2400" dirty="0">
              <a:latin typeface="Times New Roman"/>
              <a:cs typeface="Times New Roman"/>
            </a:endParaRPr>
          </a:p>
        </p:txBody>
      </p:sp>
      <p:sp>
        <p:nvSpPr>
          <p:cNvPr id="4" name="object 4"/>
          <p:cNvSpPr/>
          <p:nvPr/>
        </p:nvSpPr>
        <p:spPr>
          <a:xfrm>
            <a:off x="4267200" y="2514600"/>
            <a:ext cx="3810000" cy="327660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4175971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132" y="228600"/>
            <a:ext cx="4900930" cy="635000"/>
          </a:xfrm>
          <a:prstGeom prst="rect">
            <a:avLst/>
          </a:prstGeom>
        </p:spPr>
        <p:txBody>
          <a:bodyPr vert="horz" wrap="square" lIns="0" tIns="12065" rIns="0" bIns="0" rtlCol="0">
            <a:spAutoFit/>
          </a:bodyPr>
          <a:lstStyle/>
          <a:p>
            <a:pPr marL="12700">
              <a:lnSpc>
                <a:spcPct val="100000"/>
              </a:lnSpc>
              <a:spcBef>
                <a:spcPts val="95"/>
              </a:spcBef>
            </a:pPr>
            <a:r>
              <a:rPr sz="4000" spc="-70" dirty="0"/>
              <a:t>“So </a:t>
            </a:r>
            <a:r>
              <a:rPr sz="4000" spc="-80" dirty="0"/>
              <a:t>whom </a:t>
            </a:r>
            <a:r>
              <a:rPr sz="4000" spc="-85" dirty="0"/>
              <a:t>shall </a:t>
            </a:r>
            <a:r>
              <a:rPr sz="4000" spc="-5" dirty="0"/>
              <a:t>I</a:t>
            </a:r>
            <a:r>
              <a:rPr sz="4000" spc="-635" dirty="0"/>
              <a:t> </a:t>
            </a:r>
            <a:r>
              <a:rPr sz="4000" spc="-80" dirty="0"/>
              <a:t>ask?”</a:t>
            </a:r>
            <a:endParaRPr sz="4000" dirty="0"/>
          </a:p>
        </p:txBody>
      </p:sp>
      <p:sp>
        <p:nvSpPr>
          <p:cNvPr id="3" name="object 3"/>
          <p:cNvSpPr txBox="1"/>
          <p:nvPr/>
        </p:nvSpPr>
        <p:spPr>
          <a:xfrm>
            <a:off x="535940" y="1553228"/>
            <a:ext cx="7917180" cy="4769485"/>
          </a:xfrm>
          <a:prstGeom prst="rect">
            <a:avLst/>
          </a:prstGeom>
        </p:spPr>
        <p:txBody>
          <a:bodyPr vert="horz" wrap="square" lIns="0" tIns="85725" rIns="0" bIns="0" rtlCol="0">
            <a:spAutoFit/>
          </a:bodyPr>
          <a:lstStyle/>
          <a:p>
            <a:pPr marL="12700">
              <a:lnSpc>
                <a:spcPct val="100000"/>
              </a:lnSpc>
              <a:spcBef>
                <a:spcPts val="675"/>
              </a:spcBef>
            </a:pPr>
            <a:r>
              <a:rPr sz="2400" spc="-5" dirty="0">
                <a:solidFill>
                  <a:srgbClr val="292934"/>
                </a:solidFill>
                <a:latin typeface="Arial"/>
                <a:cs typeface="Arial"/>
              </a:rPr>
              <a:t>Pre </a:t>
            </a:r>
            <a:r>
              <a:rPr sz="2400" spc="-20" dirty="0">
                <a:solidFill>
                  <a:srgbClr val="292934"/>
                </a:solidFill>
                <a:latin typeface="Arial"/>
                <a:cs typeface="Arial"/>
              </a:rPr>
              <a:t>Web</a:t>
            </a:r>
            <a:endParaRPr sz="2400" dirty="0">
              <a:latin typeface="Arial"/>
              <a:cs typeface="Arial"/>
            </a:endParaRPr>
          </a:p>
          <a:p>
            <a:pPr marL="469900" indent="-184150">
              <a:lnSpc>
                <a:spcPct val="100000"/>
              </a:lnSpc>
              <a:spcBef>
                <a:spcPts val="480"/>
              </a:spcBef>
              <a:buClr>
                <a:srgbClr val="92A199"/>
              </a:buClr>
              <a:buSzPct val="85000"/>
              <a:buChar char="•"/>
              <a:tabLst>
                <a:tab pos="470534" algn="l"/>
              </a:tabLst>
            </a:pPr>
            <a:r>
              <a:rPr sz="2000" dirty="0">
                <a:solidFill>
                  <a:srgbClr val="292934"/>
                </a:solidFill>
                <a:latin typeface="Arial"/>
                <a:cs typeface="Arial"/>
              </a:rPr>
              <a:t>Friends and</a:t>
            </a:r>
            <a:r>
              <a:rPr sz="2000" spc="-45" dirty="0">
                <a:solidFill>
                  <a:srgbClr val="292934"/>
                </a:solidFill>
                <a:latin typeface="Arial"/>
                <a:cs typeface="Arial"/>
              </a:rPr>
              <a:t> </a:t>
            </a:r>
            <a:r>
              <a:rPr sz="2000" spc="-5" dirty="0">
                <a:solidFill>
                  <a:srgbClr val="292934"/>
                </a:solidFill>
                <a:latin typeface="Arial"/>
                <a:cs typeface="Arial"/>
              </a:rPr>
              <a:t>relatives</a:t>
            </a:r>
            <a:endParaRPr sz="2000" dirty="0">
              <a:latin typeface="Arial"/>
              <a:cs typeface="Arial"/>
            </a:endParaRPr>
          </a:p>
          <a:p>
            <a:pPr marL="469900" indent="-184150">
              <a:lnSpc>
                <a:spcPct val="100000"/>
              </a:lnSpc>
              <a:spcBef>
                <a:spcPts val="480"/>
              </a:spcBef>
              <a:buClr>
                <a:srgbClr val="92A199"/>
              </a:buClr>
              <a:buSzPct val="85000"/>
              <a:buChar char="•"/>
              <a:tabLst>
                <a:tab pos="470534" algn="l"/>
              </a:tabLst>
            </a:pPr>
            <a:r>
              <a:rPr sz="2000" dirty="0">
                <a:solidFill>
                  <a:srgbClr val="292934"/>
                </a:solidFill>
                <a:latin typeface="Arial"/>
                <a:cs typeface="Arial"/>
              </a:rPr>
              <a:t>Acquaintances</a:t>
            </a:r>
            <a:endParaRPr sz="2000" dirty="0">
              <a:latin typeface="Arial"/>
              <a:cs typeface="Arial"/>
            </a:endParaRPr>
          </a:p>
          <a:p>
            <a:pPr marL="469900" indent="-184150">
              <a:lnSpc>
                <a:spcPct val="100000"/>
              </a:lnSpc>
              <a:spcBef>
                <a:spcPts val="480"/>
              </a:spcBef>
              <a:buClr>
                <a:srgbClr val="92A199"/>
              </a:buClr>
              <a:buSzPct val="85000"/>
              <a:buChar char="•"/>
              <a:tabLst>
                <a:tab pos="470534" algn="l"/>
              </a:tabLst>
            </a:pPr>
            <a:r>
              <a:rPr sz="2000" dirty="0">
                <a:solidFill>
                  <a:srgbClr val="292934"/>
                </a:solidFill>
                <a:latin typeface="Arial"/>
                <a:cs typeface="Arial"/>
              </a:rPr>
              <a:t>Consumer</a:t>
            </a:r>
            <a:r>
              <a:rPr sz="2000" spc="-45" dirty="0">
                <a:solidFill>
                  <a:srgbClr val="292934"/>
                </a:solidFill>
                <a:latin typeface="Arial"/>
                <a:cs typeface="Arial"/>
              </a:rPr>
              <a:t> </a:t>
            </a:r>
            <a:r>
              <a:rPr sz="2000" dirty="0">
                <a:solidFill>
                  <a:srgbClr val="292934"/>
                </a:solidFill>
                <a:latin typeface="Arial"/>
                <a:cs typeface="Arial"/>
              </a:rPr>
              <a:t>Reports</a:t>
            </a:r>
            <a:endParaRPr sz="2000" dirty="0">
              <a:latin typeface="Arial"/>
              <a:cs typeface="Arial"/>
            </a:endParaRPr>
          </a:p>
          <a:p>
            <a:pPr>
              <a:lnSpc>
                <a:spcPct val="100000"/>
              </a:lnSpc>
              <a:spcBef>
                <a:spcPts val="5"/>
              </a:spcBef>
              <a:buClr>
                <a:srgbClr val="92A199"/>
              </a:buClr>
              <a:buFont typeface="Arial"/>
              <a:buChar char="•"/>
            </a:pPr>
            <a:endParaRPr sz="3000" dirty="0">
              <a:latin typeface="Times New Roman"/>
              <a:cs typeface="Times New Roman"/>
            </a:endParaRPr>
          </a:p>
          <a:p>
            <a:pPr marL="12700">
              <a:lnSpc>
                <a:spcPct val="100000"/>
              </a:lnSpc>
            </a:pPr>
            <a:r>
              <a:rPr sz="2400" spc="-5" dirty="0">
                <a:solidFill>
                  <a:srgbClr val="292934"/>
                </a:solidFill>
                <a:latin typeface="Arial"/>
                <a:cs typeface="Arial"/>
              </a:rPr>
              <a:t>Post </a:t>
            </a:r>
            <a:r>
              <a:rPr sz="2400" spc="-20" dirty="0">
                <a:solidFill>
                  <a:srgbClr val="292934"/>
                </a:solidFill>
                <a:latin typeface="Arial"/>
                <a:cs typeface="Arial"/>
              </a:rPr>
              <a:t>Web</a:t>
            </a:r>
            <a:endParaRPr sz="2400" dirty="0">
              <a:latin typeface="Arial"/>
              <a:cs typeface="Arial"/>
            </a:endParaRPr>
          </a:p>
          <a:p>
            <a:pPr marL="12700">
              <a:lnSpc>
                <a:spcPct val="100000"/>
              </a:lnSpc>
              <a:spcBef>
                <a:spcPts val="434"/>
              </a:spcBef>
            </a:pPr>
            <a:r>
              <a:rPr sz="1800" i="1" spc="-10" dirty="0">
                <a:solidFill>
                  <a:srgbClr val="990000"/>
                </a:solidFill>
                <a:latin typeface="Times New Roman"/>
                <a:cs typeface="Times New Roman"/>
              </a:rPr>
              <a:t>“…I </a:t>
            </a:r>
            <a:r>
              <a:rPr sz="1800" i="1" spc="-40" dirty="0">
                <a:solidFill>
                  <a:srgbClr val="990000"/>
                </a:solidFill>
                <a:latin typeface="Times New Roman"/>
                <a:cs typeface="Times New Roman"/>
              </a:rPr>
              <a:t>don’t </a:t>
            </a:r>
            <a:r>
              <a:rPr sz="1800" i="1" dirty="0">
                <a:solidFill>
                  <a:srgbClr val="990000"/>
                </a:solidFill>
                <a:latin typeface="Times New Roman"/>
                <a:cs typeface="Times New Roman"/>
              </a:rPr>
              <a:t>know who..but </a:t>
            </a:r>
            <a:r>
              <a:rPr sz="1800" i="1" spc="-10" dirty="0">
                <a:solidFill>
                  <a:srgbClr val="990000"/>
                </a:solidFill>
                <a:latin typeface="Times New Roman"/>
                <a:cs typeface="Times New Roman"/>
              </a:rPr>
              <a:t>apparently </a:t>
            </a:r>
            <a:r>
              <a:rPr sz="1800" i="1" spc="-60" dirty="0">
                <a:solidFill>
                  <a:srgbClr val="990000"/>
                </a:solidFill>
                <a:latin typeface="Times New Roman"/>
                <a:cs typeface="Times New Roman"/>
              </a:rPr>
              <a:t>it’s </a:t>
            </a:r>
            <a:r>
              <a:rPr sz="1800" i="1" dirty="0">
                <a:solidFill>
                  <a:srgbClr val="990000"/>
                </a:solidFill>
                <a:latin typeface="Times New Roman"/>
                <a:cs typeface="Times New Roman"/>
              </a:rPr>
              <a:t>a good phone. It has good battery life</a:t>
            </a:r>
            <a:r>
              <a:rPr sz="1800" i="1" spc="25" dirty="0">
                <a:solidFill>
                  <a:srgbClr val="990000"/>
                </a:solidFill>
                <a:latin typeface="Times New Roman"/>
                <a:cs typeface="Times New Roman"/>
              </a:rPr>
              <a:t> </a:t>
            </a:r>
            <a:r>
              <a:rPr sz="1800" i="1" spc="-5" dirty="0">
                <a:solidFill>
                  <a:srgbClr val="990000"/>
                </a:solidFill>
                <a:latin typeface="Times New Roman"/>
                <a:cs typeface="Times New Roman"/>
              </a:rPr>
              <a:t>and…”</a:t>
            </a:r>
            <a:endParaRPr sz="1800" dirty="0">
              <a:latin typeface="Times New Roman"/>
              <a:cs typeface="Times New Roman"/>
            </a:endParaRPr>
          </a:p>
          <a:p>
            <a:pPr marL="469900" indent="-184150">
              <a:lnSpc>
                <a:spcPct val="100000"/>
              </a:lnSpc>
              <a:spcBef>
                <a:spcPts val="484"/>
              </a:spcBef>
              <a:buClr>
                <a:srgbClr val="92A199"/>
              </a:buClr>
              <a:buSzPct val="85000"/>
              <a:buChar char="•"/>
              <a:tabLst>
                <a:tab pos="470534" algn="l"/>
              </a:tabLst>
            </a:pPr>
            <a:r>
              <a:rPr sz="2000" dirty="0">
                <a:solidFill>
                  <a:srgbClr val="292934"/>
                </a:solidFill>
                <a:latin typeface="Arial"/>
                <a:cs typeface="Arial"/>
              </a:rPr>
              <a:t>Blogs </a:t>
            </a:r>
            <a:r>
              <a:rPr sz="1600" spc="-5" dirty="0">
                <a:solidFill>
                  <a:srgbClr val="808080"/>
                </a:solidFill>
                <a:latin typeface="Arial"/>
                <a:cs typeface="Arial"/>
              </a:rPr>
              <a:t>(google blogs,</a:t>
            </a:r>
            <a:r>
              <a:rPr sz="1600" spc="-10" dirty="0">
                <a:solidFill>
                  <a:srgbClr val="808080"/>
                </a:solidFill>
                <a:latin typeface="Arial"/>
                <a:cs typeface="Arial"/>
              </a:rPr>
              <a:t> </a:t>
            </a:r>
            <a:r>
              <a:rPr sz="1600" spc="-5" dirty="0">
                <a:solidFill>
                  <a:srgbClr val="808080"/>
                </a:solidFill>
                <a:latin typeface="Arial"/>
                <a:cs typeface="Arial"/>
              </a:rPr>
              <a:t>livejournal)</a:t>
            </a:r>
            <a:endParaRPr sz="1600" dirty="0">
              <a:latin typeface="Arial"/>
              <a:cs typeface="Arial"/>
            </a:endParaRPr>
          </a:p>
          <a:p>
            <a:pPr marL="469900" indent="-184150">
              <a:lnSpc>
                <a:spcPct val="100000"/>
              </a:lnSpc>
              <a:spcBef>
                <a:spcPts val="480"/>
              </a:spcBef>
              <a:buClr>
                <a:srgbClr val="92A199"/>
              </a:buClr>
              <a:buSzPct val="85000"/>
              <a:buChar char="•"/>
              <a:tabLst>
                <a:tab pos="470534" algn="l"/>
              </a:tabLst>
            </a:pPr>
            <a:r>
              <a:rPr sz="2000" dirty="0">
                <a:solidFill>
                  <a:srgbClr val="292934"/>
                </a:solidFill>
                <a:latin typeface="Arial"/>
                <a:cs typeface="Arial"/>
              </a:rPr>
              <a:t>E-commerce sites </a:t>
            </a:r>
            <a:r>
              <a:rPr sz="1600" spc="-5" dirty="0">
                <a:solidFill>
                  <a:srgbClr val="808080"/>
                </a:solidFill>
                <a:latin typeface="Arial"/>
                <a:cs typeface="Arial"/>
              </a:rPr>
              <a:t>(amazon,</a:t>
            </a:r>
            <a:r>
              <a:rPr sz="1600" spc="-45" dirty="0">
                <a:solidFill>
                  <a:srgbClr val="808080"/>
                </a:solidFill>
                <a:latin typeface="Arial"/>
                <a:cs typeface="Arial"/>
              </a:rPr>
              <a:t> </a:t>
            </a:r>
            <a:r>
              <a:rPr sz="1600" spc="-10" dirty="0">
                <a:solidFill>
                  <a:srgbClr val="808080"/>
                </a:solidFill>
                <a:latin typeface="Arial"/>
                <a:cs typeface="Arial"/>
              </a:rPr>
              <a:t>ebay)</a:t>
            </a:r>
            <a:endParaRPr sz="1600" dirty="0">
              <a:latin typeface="Arial"/>
              <a:cs typeface="Arial"/>
            </a:endParaRPr>
          </a:p>
          <a:p>
            <a:pPr marL="469900" indent="-184150">
              <a:lnSpc>
                <a:spcPct val="100000"/>
              </a:lnSpc>
              <a:spcBef>
                <a:spcPts val="480"/>
              </a:spcBef>
              <a:buClr>
                <a:srgbClr val="92A199"/>
              </a:buClr>
              <a:buSzPct val="85000"/>
              <a:buChar char="•"/>
              <a:tabLst>
                <a:tab pos="470534" algn="l"/>
              </a:tabLst>
            </a:pPr>
            <a:r>
              <a:rPr sz="2000" dirty="0">
                <a:solidFill>
                  <a:srgbClr val="292934"/>
                </a:solidFill>
                <a:latin typeface="Arial"/>
                <a:cs typeface="Arial"/>
              </a:rPr>
              <a:t>Review sites </a:t>
            </a:r>
            <a:r>
              <a:rPr sz="1800" spc="-35" dirty="0">
                <a:solidFill>
                  <a:srgbClr val="808080"/>
                </a:solidFill>
                <a:latin typeface="Arial"/>
                <a:cs typeface="Arial"/>
              </a:rPr>
              <a:t>(CNET, </a:t>
            </a:r>
            <a:r>
              <a:rPr sz="1800" spc="-10" dirty="0">
                <a:solidFill>
                  <a:srgbClr val="808080"/>
                </a:solidFill>
                <a:latin typeface="Arial"/>
                <a:cs typeface="Arial"/>
              </a:rPr>
              <a:t>PC</a:t>
            </a:r>
            <a:r>
              <a:rPr sz="1800" spc="-35" dirty="0">
                <a:solidFill>
                  <a:srgbClr val="808080"/>
                </a:solidFill>
                <a:latin typeface="Arial"/>
                <a:cs typeface="Arial"/>
              </a:rPr>
              <a:t> </a:t>
            </a:r>
            <a:r>
              <a:rPr sz="1800" spc="-5" dirty="0">
                <a:solidFill>
                  <a:srgbClr val="808080"/>
                </a:solidFill>
                <a:latin typeface="Arial"/>
                <a:cs typeface="Arial"/>
              </a:rPr>
              <a:t>Magazine)</a:t>
            </a:r>
            <a:endParaRPr sz="1800" dirty="0">
              <a:latin typeface="Arial"/>
              <a:cs typeface="Arial"/>
            </a:endParaRPr>
          </a:p>
          <a:p>
            <a:pPr marL="469900" indent="-184150">
              <a:lnSpc>
                <a:spcPct val="100000"/>
              </a:lnSpc>
              <a:spcBef>
                <a:spcPts val="484"/>
              </a:spcBef>
              <a:buClr>
                <a:srgbClr val="92A199"/>
              </a:buClr>
              <a:buSzPct val="85000"/>
              <a:buChar char="•"/>
              <a:tabLst>
                <a:tab pos="470534" algn="l"/>
              </a:tabLst>
            </a:pPr>
            <a:r>
              <a:rPr sz="2000" dirty="0">
                <a:solidFill>
                  <a:srgbClr val="292934"/>
                </a:solidFill>
                <a:latin typeface="Arial"/>
                <a:cs typeface="Arial"/>
              </a:rPr>
              <a:t>Discussion forums</a:t>
            </a:r>
            <a:r>
              <a:rPr sz="2000" spc="-65" dirty="0">
                <a:solidFill>
                  <a:srgbClr val="292934"/>
                </a:solidFill>
                <a:latin typeface="Arial"/>
                <a:cs typeface="Arial"/>
              </a:rPr>
              <a:t> </a:t>
            </a:r>
            <a:r>
              <a:rPr sz="1600" spc="-5" dirty="0">
                <a:solidFill>
                  <a:srgbClr val="808080"/>
                </a:solidFill>
                <a:latin typeface="Arial"/>
                <a:cs typeface="Arial"/>
              </a:rPr>
              <a:t>(</a:t>
            </a:r>
            <a:r>
              <a:rPr sz="1600" i="1" spc="-5" dirty="0">
                <a:solidFill>
                  <a:srgbClr val="808080"/>
                </a:solidFill>
                <a:latin typeface="Arial"/>
                <a:cs typeface="Arial"/>
              </a:rPr>
              <a:t>forums.craigslist.org,</a:t>
            </a:r>
            <a:endParaRPr sz="1600" dirty="0">
              <a:latin typeface="Arial"/>
              <a:cs typeface="Arial"/>
            </a:endParaRPr>
          </a:p>
          <a:p>
            <a:pPr marL="3155315">
              <a:lnSpc>
                <a:spcPct val="100000"/>
              </a:lnSpc>
              <a:spcBef>
                <a:spcPts val="15"/>
              </a:spcBef>
            </a:pPr>
            <a:r>
              <a:rPr sz="1600" i="1" spc="-5" dirty="0">
                <a:solidFill>
                  <a:srgbClr val="808080"/>
                </a:solidFill>
                <a:latin typeface="Arial"/>
                <a:cs typeface="Arial"/>
              </a:rPr>
              <a:t>forums.macrumors.com</a:t>
            </a:r>
            <a:r>
              <a:rPr sz="1600" spc="-5" dirty="0">
                <a:solidFill>
                  <a:srgbClr val="808080"/>
                </a:solidFill>
                <a:latin typeface="Arial"/>
                <a:cs typeface="Arial"/>
              </a:rPr>
              <a:t>)</a:t>
            </a:r>
            <a:endParaRPr sz="1600" dirty="0">
              <a:latin typeface="Arial"/>
              <a:cs typeface="Arial"/>
            </a:endParaRPr>
          </a:p>
          <a:p>
            <a:pPr marL="469900" indent="-184150">
              <a:lnSpc>
                <a:spcPct val="100000"/>
              </a:lnSpc>
              <a:spcBef>
                <a:spcPts val="464"/>
              </a:spcBef>
              <a:buClr>
                <a:srgbClr val="92A199"/>
              </a:buClr>
              <a:buSzPct val="85000"/>
              <a:buChar char="•"/>
              <a:tabLst>
                <a:tab pos="470534" algn="l"/>
              </a:tabLst>
            </a:pPr>
            <a:r>
              <a:rPr sz="2000" dirty="0">
                <a:solidFill>
                  <a:srgbClr val="292934"/>
                </a:solidFill>
                <a:latin typeface="Arial"/>
                <a:cs typeface="Arial"/>
              </a:rPr>
              <a:t>Friends and Relatives</a:t>
            </a:r>
            <a:r>
              <a:rPr sz="2000" spc="-45" dirty="0">
                <a:solidFill>
                  <a:srgbClr val="292934"/>
                </a:solidFill>
                <a:latin typeface="Arial"/>
                <a:cs typeface="Arial"/>
              </a:rPr>
              <a:t> </a:t>
            </a:r>
            <a:r>
              <a:rPr sz="1600" spc="-5" dirty="0">
                <a:solidFill>
                  <a:srgbClr val="808080"/>
                </a:solidFill>
                <a:latin typeface="Arial"/>
                <a:cs typeface="Arial"/>
              </a:rPr>
              <a:t>(occasionally)</a:t>
            </a:r>
            <a:endParaRPr sz="1600" dirty="0">
              <a:latin typeface="Arial"/>
              <a:cs typeface="Arial"/>
            </a:endParaRPr>
          </a:p>
        </p:txBody>
      </p:sp>
      <p:sp>
        <p:nvSpPr>
          <p:cNvPr id="4" name="object 4"/>
          <p:cNvSpPr/>
          <p:nvPr/>
        </p:nvSpPr>
        <p:spPr>
          <a:xfrm>
            <a:off x="4755886" y="1688380"/>
            <a:ext cx="866353" cy="1822807"/>
          </a:xfrm>
          <a:prstGeom prst="rect">
            <a:avLst/>
          </a:prstGeom>
          <a:blipFill>
            <a:blip r:embed="rId2" cstate="print"/>
            <a:stretch>
              <a:fillRect/>
            </a:stretch>
          </a:blipFill>
        </p:spPr>
        <p:txBody>
          <a:bodyPr wrap="square" lIns="0" tIns="0" rIns="0" bIns="0" rtlCol="0"/>
          <a:lstStyle/>
          <a:p>
            <a:endParaRPr dirty="0"/>
          </a:p>
        </p:txBody>
      </p:sp>
      <p:sp>
        <p:nvSpPr>
          <p:cNvPr id="5" name="object 5"/>
          <p:cNvSpPr/>
          <p:nvPr/>
        </p:nvSpPr>
        <p:spPr>
          <a:xfrm>
            <a:off x="6399809" y="4484382"/>
            <a:ext cx="1698625" cy="1879770"/>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822485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What is Sentiment analysis</a:t>
            </a:r>
            <a:endParaRPr lang="en-IN" dirty="0"/>
          </a:p>
        </p:txBody>
      </p:sp>
      <p:sp>
        <p:nvSpPr>
          <p:cNvPr id="3" name="Text Placeholder 2"/>
          <p:cNvSpPr>
            <a:spLocks noGrp="1"/>
          </p:cNvSpPr>
          <p:nvPr>
            <p:ph type="body" idx="1"/>
          </p:nvPr>
        </p:nvSpPr>
        <p:spPr>
          <a:xfrm>
            <a:off x="457200" y="1871663"/>
            <a:ext cx="8229600" cy="1338828"/>
          </a:xfrm>
        </p:spPr>
        <p:txBody>
          <a:bodyPr>
            <a:normAutofit fontScale="92500" lnSpcReduction="10000"/>
          </a:bodyPr>
          <a:lstStyle/>
          <a:p>
            <a:r>
              <a:rPr lang="en-US" dirty="0">
                <a:solidFill>
                  <a:srgbClr val="FF0000"/>
                </a:solidFill>
              </a:rPr>
              <a:t>Computational study of opinions, </a:t>
            </a:r>
            <a:r>
              <a:rPr lang="en-US" dirty="0"/>
              <a:t>sentiments, evaluations, attitudes, appraisal, affects, views, emotions, subjectivity, etc., </a:t>
            </a:r>
            <a:r>
              <a:rPr lang="en-US" dirty="0">
                <a:solidFill>
                  <a:srgbClr val="FF0000"/>
                </a:solidFill>
              </a:rPr>
              <a:t>expressed in text.</a:t>
            </a:r>
          </a:p>
          <a:p>
            <a:endParaRPr lang="en-IN" dirty="0"/>
          </a:p>
        </p:txBody>
      </p:sp>
      <p:pic>
        <p:nvPicPr>
          <p:cNvPr id="4" name="Picture 4" descr="Image result for Reviews&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392" y="3314700"/>
            <a:ext cx="248602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blogs&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529" y="3324604"/>
            <a:ext cx="1685925" cy="17859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discussion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4471" y="3328276"/>
            <a:ext cx="2118666" cy="19444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Image result for comments&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6600" y="3848726"/>
            <a:ext cx="1925052"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77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Examples</a:t>
            </a:r>
            <a:endParaRPr lang="en-IN" dirty="0"/>
          </a:p>
        </p:txBody>
      </p:sp>
      <p:pic>
        <p:nvPicPr>
          <p:cNvPr id="4" name="Picture 3"/>
          <p:cNvPicPr>
            <a:picLocks noChangeAspect="1"/>
          </p:cNvPicPr>
          <p:nvPr/>
        </p:nvPicPr>
        <p:blipFill>
          <a:blip r:embed="rId2"/>
          <a:stretch>
            <a:fillRect/>
          </a:stretch>
        </p:blipFill>
        <p:spPr>
          <a:xfrm>
            <a:off x="719137" y="1676400"/>
            <a:ext cx="7662863" cy="4648200"/>
          </a:xfrm>
          <a:prstGeom prst="rect">
            <a:avLst/>
          </a:prstGeom>
        </p:spPr>
      </p:pic>
    </p:spTree>
    <p:extLst>
      <p:ext uri="{BB962C8B-B14F-4D97-AF65-F5344CB8AC3E}">
        <p14:creationId xmlns:p14="http://schemas.microsoft.com/office/powerpoint/2010/main" val="3714917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457200" y="1871663"/>
            <a:ext cx="8229600" cy="307777"/>
          </a:xfrm>
        </p:spPr>
        <p:txBody>
          <a:bodyPr>
            <a:normAutofit fontScale="47500" lnSpcReduction="20000"/>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457200" y="1838680"/>
            <a:ext cx="8229600" cy="4714519"/>
          </a:xfrm>
          <a:prstGeom prst="rect">
            <a:avLst/>
          </a:prstGeom>
        </p:spPr>
      </p:pic>
    </p:spTree>
    <p:extLst>
      <p:ext uri="{BB962C8B-B14F-4D97-AF65-F5344CB8AC3E}">
        <p14:creationId xmlns:p14="http://schemas.microsoft.com/office/powerpoint/2010/main" val="3468953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Picture 4"/>
          <p:cNvPicPr>
            <a:picLocks noChangeAspect="1"/>
          </p:cNvPicPr>
          <p:nvPr/>
        </p:nvPicPr>
        <p:blipFill>
          <a:blip r:embed="rId2"/>
          <a:stretch>
            <a:fillRect/>
          </a:stretch>
        </p:blipFill>
        <p:spPr>
          <a:xfrm>
            <a:off x="1066800" y="1295400"/>
            <a:ext cx="7162800" cy="5105400"/>
          </a:xfrm>
          <a:prstGeom prst="rect">
            <a:avLst/>
          </a:prstGeom>
        </p:spPr>
      </p:pic>
    </p:spTree>
    <p:extLst>
      <p:ext uri="{BB962C8B-B14F-4D97-AF65-F5344CB8AC3E}">
        <p14:creationId xmlns:p14="http://schemas.microsoft.com/office/powerpoint/2010/main" val="4205032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 Language processing</a:t>
            </a:r>
            <a:endParaRPr lang="en-IN" dirty="0"/>
          </a:p>
        </p:txBody>
      </p:sp>
      <p:sp>
        <p:nvSpPr>
          <p:cNvPr id="3" name="Content Placeholder 2"/>
          <p:cNvSpPr>
            <a:spLocks noGrp="1"/>
          </p:cNvSpPr>
          <p:nvPr>
            <p:ph idx="1"/>
          </p:nvPr>
        </p:nvSpPr>
        <p:spPr/>
        <p:txBody>
          <a:bodyPr/>
          <a:lstStyle/>
          <a:p>
            <a:endParaRPr lang="en-IN" dirty="0" smtClean="0"/>
          </a:p>
          <a:p>
            <a:endParaRPr lang="en-IN" dirty="0"/>
          </a:p>
          <a:p>
            <a:r>
              <a:rPr lang="en-IN" dirty="0" smtClean="0"/>
              <a:t>Increase of online data </a:t>
            </a:r>
          </a:p>
          <a:p>
            <a:r>
              <a:rPr lang="en-IN" dirty="0" smtClean="0"/>
              <a:t>Process unstructured data and extract meaningful information</a:t>
            </a:r>
          </a:p>
          <a:p>
            <a:r>
              <a:rPr lang="en-IN" dirty="0" smtClean="0"/>
              <a:t>Challenges</a:t>
            </a:r>
          </a:p>
          <a:p>
            <a:r>
              <a:rPr lang="en-IN" dirty="0" smtClean="0"/>
              <a:t>Solution-Natural langue processing </a:t>
            </a:r>
            <a:endParaRPr lang="en-IN" dirty="0"/>
          </a:p>
        </p:txBody>
      </p:sp>
      <p:pic>
        <p:nvPicPr>
          <p:cNvPr id="4" name="Picture 3"/>
          <p:cNvPicPr>
            <a:picLocks noChangeAspect="1"/>
          </p:cNvPicPr>
          <p:nvPr/>
        </p:nvPicPr>
        <p:blipFill>
          <a:blip r:embed="rId2"/>
          <a:stretch>
            <a:fillRect/>
          </a:stretch>
        </p:blipFill>
        <p:spPr>
          <a:xfrm>
            <a:off x="20837" y="1378657"/>
            <a:ext cx="1886868" cy="1330263"/>
          </a:xfrm>
          <a:prstGeom prst="rect">
            <a:avLst/>
          </a:prstGeom>
        </p:spPr>
      </p:pic>
    </p:spTree>
    <p:extLst>
      <p:ext uri="{BB962C8B-B14F-4D97-AF65-F5344CB8AC3E}">
        <p14:creationId xmlns:p14="http://schemas.microsoft.com/office/powerpoint/2010/main" val="1981331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1107996"/>
          </a:xfrm>
        </p:spPr>
        <p:txBody>
          <a:bodyPr/>
          <a:lstStyle/>
          <a:p>
            <a:r>
              <a:rPr lang="en-IN" dirty="0"/>
              <a:t>Types of Sentiment Analysis</a:t>
            </a:r>
            <a:r>
              <a:rPr lang="en-IN" b="0" dirty="0"/>
              <a:t/>
            </a:r>
            <a:br>
              <a:rPr lang="en-IN" b="0" dirty="0"/>
            </a:br>
            <a:endParaRPr lang="en-IN" dirty="0"/>
          </a:p>
        </p:txBody>
      </p:sp>
      <p:sp>
        <p:nvSpPr>
          <p:cNvPr id="3" name="Text Placeholder 2"/>
          <p:cNvSpPr>
            <a:spLocks noGrp="1"/>
          </p:cNvSpPr>
          <p:nvPr>
            <p:ph type="body" idx="1"/>
          </p:nvPr>
        </p:nvSpPr>
        <p:spPr>
          <a:xfrm>
            <a:off x="457200" y="1871663"/>
            <a:ext cx="8229600" cy="2523768"/>
          </a:xfrm>
        </p:spPr>
        <p:txBody>
          <a:bodyPr/>
          <a:lstStyle/>
          <a:p>
            <a:pPr marL="0" indent="0">
              <a:buNone/>
            </a:pPr>
            <a:r>
              <a:rPr lang="en-US" dirty="0" smtClean="0"/>
              <a:t>                                                </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1962150" y="1598784"/>
            <a:ext cx="6267450" cy="4725815"/>
          </a:xfrm>
          <a:prstGeom prst="rect">
            <a:avLst/>
          </a:prstGeom>
        </p:spPr>
      </p:pic>
      <p:pic>
        <p:nvPicPr>
          <p:cNvPr id="11" name="Picture 10"/>
          <p:cNvPicPr>
            <a:picLocks noChangeAspect="1"/>
          </p:cNvPicPr>
          <p:nvPr/>
        </p:nvPicPr>
        <p:blipFill>
          <a:blip r:embed="rId3"/>
          <a:stretch>
            <a:fillRect/>
          </a:stretch>
        </p:blipFill>
        <p:spPr>
          <a:xfrm>
            <a:off x="7010400" y="3133547"/>
            <a:ext cx="1905000" cy="942975"/>
          </a:xfrm>
          <a:prstGeom prst="rect">
            <a:avLst/>
          </a:prstGeom>
        </p:spPr>
      </p:pic>
      <p:graphicFrame>
        <p:nvGraphicFramePr>
          <p:cNvPr id="12" name="Table 11"/>
          <p:cNvGraphicFramePr>
            <a:graphicFrameLocks noGrp="1"/>
          </p:cNvGraphicFramePr>
          <p:nvPr>
            <p:extLst/>
          </p:nvPr>
        </p:nvGraphicFramePr>
        <p:xfrm>
          <a:off x="3124200" y="1662031"/>
          <a:ext cx="3212910" cy="365760"/>
        </p:xfrm>
        <a:graphic>
          <a:graphicData uri="http://schemas.openxmlformats.org/drawingml/2006/table">
            <a:tbl>
              <a:tblPr/>
              <a:tblGrid>
                <a:gridCol w="3212910"/>
              </a:tblGrid>
              <a:tr h="303290">
                <a:tc>
                  <a:txBody>
                    <a:bodyPr/>
                    <a:lstStyle/>
                    <a:p>
                      <a:r>
                        <a:rPr lang="en-US" b="0" i="0" u="none" strike="noStrike" dirty="0" smtClean="0">
                          <a:solidFill>
                            <a:schemeClr val="tx1"/>
                          </a:solidFill>
                          <a:effectLst/>
                          <a:latin typeface="+mn-lt"/>
                          <a:ea typeface="+mn-ea"/>
                          <a:cs typeface="+mn-cs"/>
                        </a:rPr>
                        <a:t> </a:t>
                      </a:r>
                      <a:r>
                        <a:rPr lang="en-US" b="1" i="0" u="none" strike="noStrike" dirty="0" smtClean="0">
                          <a:solidFill>
                            <a:srgbClr val="FF0000"/>
                          </a:solidFill>
                          <a:effectLst/>
                          <a:latin typeface="+mj-lt"/>
                          <a:ea typeface="+mn-ea"/>
                          <a:cs typeface="+mn-cs"/>
                        </a:rPr>
                        <a:t>Positive ,</a:t>
                      </a:r>
                      <a:r>
                        <a:rPr lang="en-US" b="1" i="0" u="none" strike="noStrike" dirty="0" err="1" smtClean="0">
                          <a:solidFill>
                            <a:srgbClr val="FF0000"/>
                          </a:solidFill>
                          <a:effectLst/>
                          <a:latin typeface="+mj-lt"/>
                          <a:ea typeface="+mn-ea"/>
                          <a:cs typeface="+mn-cs"/>
                        </a:rPr>
                        <a:t>Neutral,Negative</a:t>
                      </a:r>
                      <a:endParaRPr lang="en-IN" b="1" dirty="0">
                        <a:solidFill>
                          <a:srgbClr val="FF0000"/>
                        </a:solidFill>
                        <a:latin typeface="+mj-l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3" name="Table 12"/>
          <p:cNvGraphicFramePr>
            <a:graphicFrameLocks noGrp="1"/>
          </p:cNvGraphicFramePr>
          <p:nvPr>
            <p:extLst/>
          </p:nvPr>
        </p:nvGraphicFramePr>
        <p:xfrm>
          <a:off x="5065168" y="5744638"/>
          <a:ext cx="3289110" cy="914400"/>
        </p:xfrm>
        <a:graphic>
          <a:graphicData uri="http://schemas.openxmlformats.org/drawingml/2006/table">
            <a:tbl>
              <a:tblPr/>
              <a:tblGrid>
                <a:gridCol w="3289110"/>
              </a:tblGrid>
              <a:tr h="76200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b="1" dirty="0" smtClean="0">
                          <a:solidFill>
                            <a:schemeClr val="accent2">
                              <a:lumMod val="75000"/>
                            </a:schemeClr>
                          </a:solidFill>
                          <a:latin typeface="+mn-lt"/>
                          <a:ea typeface="+mn-ea"/>
                          <a:cs typeface="+mn-cs"/>
                        </a:rPr>
                        <a:t>“This battery of camera is too short “</a:t>
                      </a: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4" name="Table 13"/>
          <p:cNvGraphicFramePr>
            <a:graphicFrameLocks noGrp="1"/>
          </p:cNvGraphicFramePr>
          <p:nvPr>
            <p:extLst/>
          </p:nvPr>
        </p:nvGraphicFramePr>
        <p:xfrm>
          <a:off x="859809" y="3193576"/>
          <a:ext cx="1542197" cy="1737360"/>
        </p:xfrm>
        <a:graphic>
          <a:graphicData uri="http://schemas.openxmlformats.org/drawingml/2006/table">
            <a:tbl>
              <a:tblPr/>
              <a:tblGrid>
                <a:gridCol w="1542197"/>
              </a:tblGrid>
              <a:tr h="750627">
                <a:tc>
                  <a:txBody>
                    <a:bodyPr/>
                    <a:lstStyle/>
                    <a:p>
                      <a:r>
                        <a:rPr lang="en-US" b="1" i="0" dirty="0" smtClean="0">
                          <a:solidFill>
                            <a:schemeClr val="tx1"/>
                          </a:solidFill>
                          <a:effectLst/>
                          <a:latin typeface="+mj-lt"/>
                          <a:ea typeface="+mn-ea"/>
                          <a:cs typeface="+mn-cs"/>
                        </a:rPr>
                        <a:t>intention to sell, intention to complain or intention to purchase </a:t>
                      </a:r>
                      <a:r>
                        <a:rPr lang="en-US" b="1" i="0" dirty="0" err="1" smtClean="0">
                          <a:solidFill>
                            <a:schemeClr val="tx1"/>
                          </a:solidFill>
                          <a:effectLst/>
                          <a:latin typeface="+mj-lt"/>
                          <a:ea typeface="+mn-ea"/>
                          <a:cs typeface="+mn-cs"/>
                        </a:rPr>
                        <a:t>etc</a:t>
                      </a:r>
                      <a:endParaRPr lang="en-IN" b="1" dirty="0">
                        <a:latin typeface="+mj-l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extLst>
      <p:ext uri="{BB962C8B-B14F-4D97-AF65-F5344CB8AC3E}">
        <p14:creationId xmlns:p14="http://schemas.microsoft.com/office/powerpoint/2010/main" val="2658701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Sentiment analysis methods</a:t>
            </a:r>
            <a:endParaRPr lang="en-IN" dirty="0"/>
          </a:p>
        </p:txBody>
      </p:sp>
      <p:sp>
        <p:nvSpPr>
          <p:cNvPr id="3" name="Text Placeholder 2"/>
          <p:cNvSpPr>
            <a:spLocks noGrp="1"/>
          </p:cNvSpPr>
          <p:nvPr>
            <p:ph type="body" idx="1"/>
          </p:nvPr>
        </p:nvSpPr>
        <p:spPr>
          <a:xfrm>
            <a:off x="457200" y="1871663"/>
            <a:ext cx="8229600" cy="2339102"/>
          </a:xfrm>
        </p:spPr>
        <p:txBody>
          <a:bodyPr>
            <a:normAutofit fontScale="85000" lnSpcReduction="20000"/>
          </a:bodyPr>
          <a:lstStyle/>
          <a:p>
            <a:r>
              <a:rPr lang="en-US" b="1" dirty="0"/>
              <a:t>Rule-based</a:t>
            </a:r>
            <a:r>
              <a:rPr lang="en-US" dirty="0"/>
              <a:t> systems that perform sentiment analysis based on a set of manually crafted rules.</a:t>
            </a:r>
          </a:p>
          <a:p>
            <a:r>
              <a:rPr lang="en-US" b="1" dirty="0"/>
              <a:t>Automatic</a:t>
            </a:r>
            <a:r>
              <a:rPr lang="en-US" dirty="0"/>
              <a:t> systems that rely on machine learning techniques to learn from data.</a:t>
            </a:r>
          </a:p>
          <a:p>
            <a:r>
              <a:rPr lang="en-US" b="1" dirty="0"/>
              <a:t>Hybrid</a:t>
            </a:r>
            <a:r>
              <a:rPr lang="en-US" dirty="0"/>
              <a:t> systems that combine both rule-based and automatic approaches.</a:t>
            </a:r>
          </a:p>
          <a:p>
            <a:endParaRPr lang="en-IN" dirty="0"/>
          </a:p>
        </p:txBody>
      </p:sp>
    </p:spTree>
    <p:extLst>
      <p:ext uri="{BB962C8B-B14F-4D97-AF65-F5344CB8AC3E}">
        <p14:creationId xmlns:p14="http://schemas.microsoft.com/office/powerpoint/2010/main" val="3928012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Example</a:t>
            </a:r>
            <a:endParaRPr lang="en-IN" dirty="0"/>
          </a:p>
        </p:txBody>
      </p:sp>
      <p:sp>
        <p:nvSpPr>
          <p:cNvPr id="3" name="Text Placeholder 2"/>
          <p:cNvSpPr>
            <a:spLocks noGrp="1"/>
          </p:cNvSpPr>
          <p:nvPr>
            <p:ph type="body" idx="1"/>
          </p:nvPr>
        </p:nvSpPr>
        <p:spPr>
          <a:xfrm>
            <a:off x="457200" y="1905000"/>
            <a:ext cx="8229600" cy="3262432"/>
          </a:xfrm>
        </p:spPr>
        <p:txBody>
          <a:bodyPr/>
          <a:lstStyle/>
          <a:p>
            <a:pPr marL="0" indent="0">
              <a:buNone/>
            </a:pPr>
            <a:r>
              <a:rPr lang="en-US" dirty="0" smtClean="0"/>
              <a:t>“Sam </a:t>
            </a:r>
            <a:r>
              <a:rPr lang="en-US" dirty="0"/>
              <a:t>is a great </a:t>
            </a:r>
            <a:r>
              <a:rPr lang="en-US" dirty="0" smtClean="0"/>
              <a:t>guy”</a:t>
            </a:r>
            <a:endParaRPr lang="en-IN" dirty="0" smtClean="0"/>
          </a:p>
          <a:p>
            <a:pPr marL="0" indent="0">
              <a:buNone/>
            </a:pPr>
            <a:endParaRPr lang="en-IN" dirty="0" smtClean="0"/>
          </a:p>
          <a:p>
            <a:pPr marL="0" indent="0">
              <a:buNone/>
            </a:pPr>
            <a:r>
              <a:rPr lang="en-IN" dirty="0" smtClean="0"/>
              <a:t>1.Tokenize</a:t>
            </a:r>
          </a:p>
          <a:p>
            <a:pPr marL="0" indent="0">
              <a:buNone/>
            </a:pPr>
            <a:r>
              <a:rPr lang="en-IN" dirty="0" smtClean="0"/>
              <a:t>           </a:t>
            </a:r>
            <a:endParaRPr lang="en-IN" dirty="0"/>
          </a:p>
          <a:p>
            <a:pPr marL="0" indent="0">
              <a:buNone/>
            </a:pPr>
            <a:endParaRPr lang="en-IN" dirty="0" smtClean="0"/>
          </a:p>
          <a:p>
            <a:pPr marL="0" indent="0">
              <a:buNone/>
            </a:pPr>
            <a:endParaRPr lang="en-IN" dirty="0"/>
          </a:p>
          <a:p>
            <a:pPr marL="0" indent="0">
              <a:buNone/>
            </a:pPr>
            <a:endParaRPr lang="en-IN" dirty="0"/>
          </a:p>
          <a:p>
            <a:pPr marL="0" indent="0">
              <a:buNone/>
            </a:pPr>
            <a:endParaRPr lang="en-IN" dirty="0" smtClean="0"/>
          </a:p>
          <a:p>
            <a:pPr marL="0" indent="0">
              <a:buNone/>
            </a:pPr>
            <a:endParaRPr lang="en-IN" dirty="0"/>
          </a:p>
        </p:txBody>
      </p:sp>
      <p:pic>
        <p:nvPicPr>
          <p:cNvPr id="5" name="Picture 4"/>
          <p:cNvPicPr>
            <a:picLocks noChangeAspect="1"/>
          </p:cNvPicPr>
          <p:nvPr/>
        </p:nvPicPr>
        <p:blipFill>
          <a:blip r:embed="rId2"/>
          <a:stretch>
            <a:fillRect/>
          </a:stretch>
        </p:blipFill>
        <p:spPr>
          <a:xfrm>
            <a:off x="990600" y="3048000"/>
            <a:ext cx="6896100" cy="2362200"/>
          </a:xfrm>
          <a:prstGeom prst="rect">
            <a:avLst/>
          </a:prstGeom>
        </p:spPr>
      </p:pic>
    </p:spTree>
    <p:extLst>
      <p:ext uri="{BB962C8B-B14F-4D97-AF65-F5344CB8AC3E}">
        <p14:creationId xmlns:p14="http://schemas.microsoft.com/office/powerpoint/2010/main" val="24147378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410333" y="1447800"/>
            <a:ext cx="8229600" cy="4724400"/>
          </a:xfrm>
        </p:spPr>
        <p:txBody>
          <a:bodyPr/>
          <a:lstStyle/>
          <a:p>
            <a:pPr marL="0" indent="0">
              <a:buNone/>
            </a:pPr>
            <a:r>
              <a:rPr lang="en-IN" sz="2400" dirty="0" smtClean="0"/>
              <a:t>2.Remove stop words and punctuations</a:t>
            </a:r>
          </a:p>
          <a:p>
            <a:pPr marL="0" indent="0">
              <a:buNone/>
            </a:pPr>
            <a:endParaRPr lang="en-IN" sz="2400" dirty="0"/>
          </a:p>
          <a:p>
            <a:pPr marL="0" indent="0">
              <a:buNone/>
            </a:pPr>
            <a:endParaRPr lang="en-IN" dirty="0"/>
          </a:p>
        </p:txBody>
      </p:sp>
      <p:pic>
        <p:nvPicPr>
          <p:cNvPr id="4" name="Picture 3"/>
          <p:cNvPicPr>
            <a:picLocks noChangeAspect="1"/>
          </p:cNvPicPr>
          <p:nvPr/>
        </p:nvPicPr>
        <p:blipFill>
          <a:blip r:embed="rId2"/>
          <a:stretch>
            <a:fillRect/>
          </a:stretch>
        </p:blipFill>
        <p:spPr>
          <a:xfrm>
            <a:off x="1543050" y="2481262"/>
            <a:ext cx="6057900" cy="2852738"/>
          </a:xfrm>
          <a:prstGeom prst="rect">
            <a:avLst/>
          </a:prstGeom>
        </p:spPr>
      </p:pic>
    </p:spTree>
    <p:extLst>
      <p:ext uri="{BB962C8B-B14F-4D97-AF65-F5344CB8AC3E}">
        <p14:creationId xmlns:p14="http://schemas.microsoft.com/office/powerpoint/2010/main" val="1771040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457200" y="1871662"/>
            <a:ext cx="8229600" cy="3508653"/>
          </a:xfrm>
        </p:spPr>
        <p:txBody>
          <a:bodyPr/>
          <a:lstStyle/>
          <a:p>
            <a:pPr marL="0" indent="0">
              <a:buNone/>
            </a:pPr>
            <a:r>
              <a:rPr lang="en-IN" dirty="0" smtClean="0"/>
              <a:t>3.</a:t>
            </a:r>
            <a:r>
              <a:rPr lang="en-US" dirty="0"/>
              <a:t> Running the lexicon on the preprocessed data, returns a </a:t>
            </a:r>
            <a:r>
              <a:rPr lang="en-US" b="1" dirty="0"/>
              <a:t>positive sentiment</a:t>
            </a:r>
            <a:r>
              <a:rPr lang="en-US" dirty="0"/>
              <a:t> score/measurement because of the presence of a positive word “great” in the input </a:t>
            </a:r>
            <a:r>
              <a:rPr lang="en-US" dirty="0" smtClean="0"/>
              <a:t>data.</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1447800" y="3144975"/>
            <a:ext cx="5800725" cy="1884225"/>
          </a:xfrm>
          <a:prstGeom prst="rect">
            <a:avLst/>
          </a:prstGeom>
        </p:spPr>
      </p:pic>
    </p:spTree>
    <p:extLst>
      <p:ext uri="{BB962C8B-B14F-4D97-AF65-F5344CB8AC3E}">
        <p14:creationId xmlns:p14="http://schemas.microsoft.com/office/powerpoint/2010/main" val="29458026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Machine learning Approach</a:t>
            </a:r>
            <a:endParaRPr lang="en-IN" dirty="0"/>
          </a:p>
        </p:txBody>
      </p:sp>
      <p:sp>
        <p:nvSpPr>
          <p:cNvPr id="3" name="Text Placeholder 2"/>
          <p:cNvSpPr>
            <a:spLocks noGrp="1"/>
          </p:cNvSpPr>
          <p:nvPr>
            <p:ph type="body" idx="1"/>
          </p:nvPr>
        </p:nvSpPr>
        <p:spPr>
          <a:xfrm>
            <a:off x="530225" y="1752600"/>
            <a:ext cx="8229600" cy="5330690"/>
          </a:xfrm>
        </p:spPr>
        <p:txBody>
          <a:bodyPr>
            <a:normAutofit fontScale="92500" lnSpcReduction="20000"/>
          </a:bodyPr>
          <a:lstStyle/>
          <a:p>
            <a:pPr marL="0" indent="0">
              <a:buNone/>
            </a:pPr>
            <a:r>
              <a:rPr lang="en-IN" dirty="0" smtClean="0"/>
              <a:t>                                            </a:t>
            </a:r>
            <a:r>
              <a:rPr lang="en-IN" b="1" i="1" dirty="0" smtClean="0">
                <a:solidFill>
                  <a:srgbClr val="FF0000"/>
                </a:solidFill>
              </a:rPr>
              <a:t>The song was good .</a:t>
            </a:r>
          </a:p>
          <a:p>
            <a:pPr marL="0" indent="0">
              <a:buNone/>
            </a:pPr>
            <a:r>
              <a:rPr lang="en-IN" b="1" dirty="0" smtClean="0"/>
              <a:t>1.Tokenization </a:t>
            </a:r>
          </a:p>
          <a:p>
            <a:pPr marL="914400" lvl="1" indent="-457200">
              <a:buFont typeface="Wingdings" panose="05000000000000000000" pitchFamily="2" charset="2"/>
              <a:buChar char="Ø"/>
            </a:pPr>
            <a:r>
              <a:rPr lang="en-IN" sz="1800" dirty="0"/>
              <a:t> </a:t>
            </a:r>
            <a:r>
              <a:rPr lang="en-IN" sz="1800" b="1" dirty="0" smtClean="0"/>
              <a:t>The </a:t>
            </a:r>
          </a:p>
          <a:p>
            <a:pPr marL="914400" lvl="1" indent="-457200">
              <a:buFont typeface="Wingdings" panose="05000000000000000000" pitchFamily="2" charset="2"/>
              <a:buChar char="Ø"/>
            </a:pPr>
            <a:r>
              <a:rPr lang="en-IN" sz="1800" b="1" dirty="0" smtClean="0"/>
              <a:t>Song</a:t>
            </a:r>
          </a:p>
          <a:p>
            <a:pPr marL="914400" lvl="1" indent="-457200">
              <a:buFont typeface="Wingdings" panose="05000000000000000000" pitchFamily="2" charset="2"/>
              <a:buChar char="Ø"/>
            </a:pPr>
            <a:r>
              <a:rPr lang="en-IN" sz="1800" b="1" dirty="0" smtClean="0"/>
              <a:t>Was </a:t>
            </a:r>
          </a:p>
          <a:p>
            <a:pPr marL="914400" lvl="1" indent="-457200">
              <a:buFont typeface="Wingdings" panose="05000000000000000000" pitchFamily="2" charset="2"/>
              <a:buChar char="Ø"/>
            </a:pPr>
            <a:r>
              <a:rPr lang="en-IN" sz="1800" b="1" dirty="0" smtClean="0"/>
              <a:t>Good</a:t>
            </a:r>
          </a:p>
          <a:p>
            <a:pPr marL="914400" lvl="1" indent="-457200">
              <a:buFont typeface="Wingdings" panose="05000000000000000000" pitchFamily="2" charset="2"/>
              <a:buChar char="Ø"/>
            </a:pPr>
            <a:r>
              <a:rPr lang="en-IN" b="1" dirty="0"/>
              <a:t>.</a:t>
            </a:r>
            <a:endParaRPr lang="en-IN" b="1" dirty="0" smtClean="0"/>
          </a:p>
          <a:p>
            <a:pPr marL="0" indent="0">
              <a:buNone/>
            </a:pPr>
            <a:r>
              <a:rPr lang="en-IN" b="1" dirty="0" smtClean="0"/>
              <a:t>2.Cleaning the data (Remove special characters )</a:t>
            </a:r>
          </a:p>
          <a:p>
            <a:pPr marL="914400" lvl="1" indent="-457200">
              <a:buFont typeface="Wingdings" panose="05000000000000000000" pitchFamily="2" charset="2"/>
              <a:buChar char="Ø"/>
            </a:pPr>
            <a:r>
              <a:rPr lang="en-IN" sz="1800" dirty="0"/>
              <a:t> </a:t>
            </a:r>
            <a:r>
              <a:rPr lang="en-IN" sz="1800" b="1" dirty="0"/>
              <a:t>The </a:t>
            </a:r>
          </a:p>
          <a:p>
            <a:pPr marL="914400" lvl="1" indent="-457200">
              <a:buFont typeface="Wingdings" panose="05000000000000000000" pitchFamily="2" charset="2"/>
              <a:buChar char="Ø"/>
            </a:pPr>
            <a:r>
              <a:rPr lang="en-IN" sz="1800" b="1" dirty="0"/>
              <a:t>Song</a:t>
            </a:r>
          </a:p>
          <a:p>
            <a:pPr marL="914400" lvl="1" indent="-457200">
              <a:buFont typeface="Wingdings" panose="05000000000000000000" pitchFamily="2" charset="2"/>
              <a:buChar char="Ø"/>
            </a:pPr>
            <a:r>
              <a:rPr lang="en-IN" sz="1800" b="1" dirty="0"/>
              <a:t>Was </a:t>
            </a:r>
          </a:p>
          <a:p>
            <a:pPr marL="914400" lvl="1" indent="-457200">
              <a:buFont typeface="Wingdings" panose="05000000000000000000" pitchFamily="2" charset="2"/>
              <a:buChar char="Ø"/>
            </a:pPr>
            <a:r>
              <a:rPr lang="en-IN" sz="1800" b="1" dirty="0"/>
              <a:t>Good</a:t>
            </a:r>
          </a:p>
          <a:p>
            <a:pPr marL="0" indent="0">
              <a:buNone/>
            </a:pPr>
            <a:endParaRPr lang="en-IN" b="1" dirty="0" smtClean="0"/>
          </a:p>
          <a:p>
            <a:pPr marL="0" indent="0">
              <a:buNone/>
            </a:pPr>
            <a:endParaRPr lang="en-IN" b="1" dirty="0">
              <a:solidFill>
                <a:srgbClr val="FF0000"/>
              </a:solidFill>
            </a:endParaRPr>
          </a:p>
          <a:p>
            <a:pPr marL="0" indent="0">
              <a:buNone/>
            </a:pPr>
            <a:r>
              <a:rPr lang="en-IN" dirty="0" smtClean="0"/>
              <a:t>        </a:t>
            </a:r>
            <a:endParaRPr lang="en-IN" dirty="0"/>
          </a:p>
        </p:txBody>
      </p:sp>
    </p:spTree>
    <p:extLst>
      <p:ext uri="{BB962C8B-B14F-4D97-AF65-F5344CB8AC3E}">
        <p14:creationId xmlns:p14="http://schemas.microsoft.com/office/powerpoint/2010/main" val="24672948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Contd..</a:t>
            </a:r>
            <a:endParaRPr lang="en-IN" dirty="0"/>
          </a:p>
        </p:txBody>
      </p:sp>
      <p:sp>
        <p:nvSpPr>
          <p:cNvPr id="3" name="Text Placeholder 2"/>
          <p:cNvSpPr>
            <a:spLocks noGrp="1"/>
          </p:cNvSpPr>
          <p:nvPr>
            <p:ph type="body" idx="1"/>
          </p:nvPr>
        </p:nvSpPr>
        <p:spPr>
          <a:xfrm>
            <a:off x="491318" y="1871663"/>
            <a:ext cx="8195481" cy="3742563"/>
          </a:xfrm>
        </p:spPr>
        <p:txBody>
          <a:bodyPr/>
          <a:lstStyle/>
          <a:p>
            <a:pPr marL="0" indent="0">
              <a:buNone/>
            </a:pPr>
            <a:r>
              <a:rPr lang="en-IN" b="1" dirty="0" smtClean="0"/>
              <a:t>3.Remove stop words.</a:t>
            </a:r>
          </a:p>
          <a:p>
            <a:pPr lvl="2">
              <a:buFont typeface="Wingdings" panose="05000000000000000000" pitchFamily="2" charset="2"/>
              <a:buChar char="Ø"/>
            </a:pPr>
            <a:r>
              <a:rPr lang="en-IN" dirty="0"/>
              <a:t> </a:t>
            </a:r>
            <a:r>
              <a:rPr lang="en-IN" sz="1800" b="1" dirty="0" smtClean="0"/>
              <a:t>Song</a:t>
            </a:r>
          </a:p>
          <a:p>
            <a:pPr lvl="2">
              <a:buFont typeface="Wingdings" panose="05000000000000000000" pitchFamily="2" charset="2"/>
              <a:buChar char="Ø"/>
            </a:pPr>
            <a:r>
              <a:rPr lang="en-IN" sz="1800" b="1" dirty="0" smtClean="0"/>
              <a:t>   good </a:t>
            </a:r>
          </a:p>
          <a:p>
            <a:pPr marL="0" indent="0">
              <a:buNone/>
            </a:pPr>
            <a:r>
              <a:rPr lang="en-IN" b="1" dirty="0" smtClean="0"/>
              <a:t>4.Classification(Positive, negative ,Neutral)</a:t>
            </a:r>
          </a:p>
          <a:p>
            <a:pPr marL="0" indent="0">
              <a:buNone/>
            </a:pPr>
            <a:r>
              <a:rPr lang="en-IN" dirty="0"/>
              <a:t> </a:t>
            </a:r>
            <a:r>
              <a:rPr lang="en-IN" dirty="0" smtClean="0"/>
              <a:t>          Apply supervised algorithm </a:t>
            </a:r>
          </a:p>
          <a:p>
            <a:pPr lvl="2">
              <a:buFont typeface="Wingdings" panose="05000000000000000000" pitchFamily="2" charset="2"/>
              <a:buChar char="Ø"/>
            </a:pPr>
            <a:r>
              <a:rPr lang="en-IN" dirty="0"/>
              <a:t> </a:t>
            </a:r>
            <a:r>
              <a:rPr lang="en-IN" dirty="0" smtClean="0"/>
              <a:t> </a:t>
            </a:r>
            <a:r>
              <a:rPr lang="en-IN" sz="1800" b="1" i="1" dirty="0" smtClean="0"/>
              <a:t>Naïve Byes </a:t>
            </a:r>
          </a:p>
          <a:p>
            <a:pPr lvl="2">
              <a:buFont typeface="Wingdings" panose="05000000000000000000" pitchFamily="2" charset="2"/>
              <a:buChar char="Ø"/>
            </a:pPr>
            <a:r>
              <a:rPr lang="en-IN" sz="1800" b="1" i="1" dirty="0" smtClean="0"/>
              <a:t>  Support vector machines        </a:t>
            </a:r>
          </a:p>
          <a:p>
            <a:pPr lvl="2">
              <a:buFont typeface="Wingdings" panose="05000000000000000000" pitchFamily="2" charset="2"/>
              <a:buChar char="Ø"/>
            </a:pPr>
            <a:r>
              <a:rPr lang="en-IN" sz="1800" b="1" i="1" dirty="0" smtClean="0"/>
              <a:t>  Maximum Entropy</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664265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Sentiment Lexicons</a:t>
            </a:r>
            <a:endParaRPr lang="en-IN" dirty="0"/>
          </a:p>
        </p:txBody>
      </p:sp>
      <p:sp>
        <p:nvSpPr>
          <p:cNvPr id="3" name="Text Placeholder 2"/>
          <p:cNvSpPr>
            <a:spLocks noGrp="1"/>
          </p:cNvSpPr>
          <p:nvPr>
            <p:ph type="body" idx="1"/>
          </p:nvPr>
        </p:nvSpPr>
        <p:spPr>
          <a:xfrm>
            <a:off x="457200" y="1871663"/>
            <a:ext cx="8229600" cy="2985433"/>
          </a:xfrm>
        </p:spPr>
        <p:txBody>
          <a:bodyPr>
            <a:normAutofit fontScale="77500" lnSpcReduction="20000"/>
          </a:bodyPr>
          <a:lstStyle/>
          <a:p>
            <a:pPr>
              <a:lnSpc>
                <a:spcPct val="170000"/>
              </a:lnSpc>
              <a:spcBef>
                <a:spcPts val="0"/>
              </a:spcBef>
              <a:buFont typeface="Wingdings" panose="05000000000000000000" pitchFamily="2" charset="2"/>
              <a:buChar char="Ø"/>
            </a:pPr>
            <a:r>
              <a:rPr lang="en-US" dirty="0"/>
              <a:t>Many sentiment applications rely on lexicons to supply features to a model. </a:t>
            </a:r>
          </a:p>
          <a:p>
            <a:pPr>
              <a:lnSpc>
                <a:spcPct val="170000"/>
              </a:lnSpc>
              <a:spcBef>
                <a:spcPts val="0"/>
              </a:spcBef>
              <a:buFont typeface="Wingdings" panose="05000000000000000000" pitchFamily="2" charset="2"/>
              <a:buChar char="Ø"/>
            </a:pPr>
            <a:r>
              <a:rPr lang="en-US" dirty="0"/>
              <a:t>A lexicon is a </a:t>
            </a:r>
            <a:r>
              <a:rPr lang="en-US" dirty="0">
                <a:solidFill>
                  <a:srgbClr val="FF0000"/>
                </a:solidFill>
              </a:rPr>
              <a:t>resource with information about words.</a:t>
            </a:r>
          </a:p>
          <a:p>
            <a:pPr>
              <a:lnSpc>
                <a:spcPct val="170000"/>
              </a:lnSpc>
              <a:spcBef>
                <a:spcPts val="0"/>
              </a:spcBef>
              <a:buFont typeface="Wingdings" panose="05000000000000000000" pitchFamily="2" charset="2"/>
              <a:buChar char="Ø"/>
            </a:pPr>
            <a:r>
              <a:rPr lang="en-US" dirty="0"/>
              <a:t>A sentiment lexicon has information such as list of words which are positive and negative.</a:t>
            </a:r>
          </a:p>
          <a:p>
            <a:endParaRPr lang="en-IN" dirty="0"/>
          </a:p>
        </p:txBody>
      </p:sp>
    </p:spTree>
    <p:extLst>
      <p:ext uri="{BB962C8B-B14F-4D97-AF65-F5344CB8AC3E}">
        <p14:creationId xmlns:p14="http://schemas.microsoft.com/office/powerpoint/2010/main" val="2926971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SentiWordNet</a:t>
            </a:r>
            <a:endParaRPr lang="en-IN" dirty="0"/>
          </a:p>
        </p:txBody>
      </p:sp>
      <p:sp>
        <p:nvSpPr>
          <p:cNvPr id="3" name="Text Placeholder 2"/>
          <p:cNvSpPr>
            <a:spLocks noGrp="1"/>
          </p:cNvSpPr>
          <p:nvPr>
            <p:ph type="body" idx="1"/>
          </p:nvPr>
        </p:nvSpPr>
        <p:spPr>
          <a:xfrm>
            <a:off x="457200" y="1871663"/>
            <a:ext cx="8229600" cy="2326791"/>
          </a:xfrm>
        </p:spPr>
        <p:txBody>
          <a:bodyPr/>
          <a:lstStyle/>
          <a:p>
            <a:pPr>
              <a:buFont typeface="Arial" panose="020B0604020202020204" pitchFamily="34" charset="0"/>
              <a:buChar char="•"/>
            </a:pPr>
            <a:r>
              <a:rPr lang="en-IN" sz="2800" dirty="0" smtClean="0"/>
              <a:t>Home page :http://sentiwordnet.isti.cnr.it/</a:t>
            </a:r>
          </a:p>
          <a:p>
            <a:pPr>
              <a:buFont typeface="Arial" panose="020B0604020202020204" pitchFamily="34" charset="0"/>
              <a:buChar char="•"/>
            </a:pPr>
            <a:r>
              <a:rPr lang="en-IN" sz="2800" dirty="0" smtClean="0"/>
              <a:t>All WordNet synsets automatically annotated for degrees of positivity ,negativity and neutrality/objectiveness.</a:t>
            </a:r>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3383252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Example</a:t>
            </a:r>
            <a:endParaRPr lang="en-IN" dirty="0"/>
          </a:p>
        </p:txBody>
      </p:sp>
      <p:pic>
        <p:nvPicPr>
          <p:cNvPr id="4" name="Picture 3"/>
          <p:cNvPicPr>
            <a:picLocks noChangeAspect="1"/>
          </p:cNvPicPr>
          <p:nvPr/>
        </p:nvPicPr>
        <p:blipFill>
          <a:blip r:embed="rId2"/>
          <a:stretch>
            <a:fillRect/>
          </a:stretch>
        </p:blipFill>
        <p:spPr>
          <a:xfrm>
            <a:off x="0" y="1690352"/>
            <a:ext cx="9144000" cy="4558048"/>
          </a:xfrm>
          <a:prstGeom prst="rect">
            <a:avLst/>
          </a:prstGeom>
        </p:spPr>
      </p:pic>
      <p:sp>
        <p:nvSpPr>
          <p:cNvPr id="3" name="Text Placeholder 2"/>
          <p:cNvSpPr>
            <a:spLocks noGrp="1"/>
          </p:cNvSpPr>
          <p:nvPr>
            <p:ph type="body" idx="1"/>
          </p:nvPr>
        </p:nvSpPr>
        <p:spPr>
          <a:xfrm>
            <a:off x="457200" y="1871663"/>
            <a:ext cx="8229600" cy="307777"/>
          </a:xfrm>
        </p:spPr>
        <p:txBody>
          <a:bodyPr>
            <a:normAutofit fontScale="47500" lnSpcReduction="20000"/>
          </a:bodyPr>
          <a:lstStyle/>
          <a:p>
            <a:pPr marL="0" indent="0">
              <a:buNone/>
            </a:pPr>
            <a:endParaRPr lang="en-IN" dirty="0"/>
          </a:p>
        </p:txBody>
      </p:sp>
    </p:spTree>
    <p:extLst>
      <p:ext uri="{BB962C8B-B14F-4D97-AF65-F5344CB8AC3E}">
        <p14:creationId xmlns:p14="http://schemas.microsoft.com/office/powerpoint/2010/main" val="4110792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of NLP</a:t>
            </a:r>
            <a:endParaRPr lang="en-IN" b="1" dirty="0"/>
          </a:p>
        </p:txBody>
      </p:sp>
      <p:pic>
        <p:nvPicPr>
          <p:cNvPr id="7" name="Picture 6"/>
          <p:cNvPicPr>
            <a:picLocks noChangeAspect="1"/>
          </p:cNvPicPr>
          <p:nvPr/>
        </p:nvPicPr>
        <p:blipFill>
          <a:blip r:embed="rId2"/>
          <a:stretch>
            <a:fillRect/>
          </a:stretch>
        </p:blipFill>
        <p:spPr>
          <a:xfrm>
            <a:off x="5753100" y="3937250"/>
            <a:ext cx="2438400" cy="2012030"/>
          </a:xfrm>
          <a:prstGeom prst="rect">
            <a:avLst/>
          </a:prstGeom>
        </p:spPr>
      </p:pic>
      <p:sp>
        <p:nvSpPr>
          <p:cNvPr id="9" name="Content Placeholder 8"/>
          <p:cNvSpPr>
            <a:spLocks noGrp="1"/>
          </p:cNvSpPr>
          <p:nvPr>
            <p:ph idx="1"/>
          </p:nvPr>
        </p:nvSpPr>
        <p:spPr>
          <a:xfrm>
            <a:off x="971600" y="5949280"/>
            <a:ext cx="7715200" cy="176883"/>
          </a:xfrm>
        </p:spPr>
        <p:txBody>
          <a:bodyPr>
            <a:normAutofit fontScale="25000" lnSpcReduction="20000"/>
          </a:bodyPr>
          <a:lstStyle/>
          <a:p>
            <a:endParaRPr lang="en-IN" dirty="0"/>
          </a:p>
        </p:txBody>
      </p:sp>
      <p:pic>
        <p:nvPicPr>
          <p:cNvPr id="10" name="Picture 9"/>
          <p:cNvPicPr>
            <a:picLocks noChangeAspect="1"/>
          </p:cNvPicPr>
          <p:nvPr/>
        </p:nvPicPr>
        <p:blipFill>
          <a:blip r:embed="rId3"/>
          <a:stretch>
            <a:fillRect/>
          </a:stretch>
        </p:blipFill>
        <p:spPr>
          <a:xfrm>
            <a:off x="395536" y="3937250"/>
            <a:ext cx="4399508" cy="2124075"/>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4"/>
          <a:stretch>
            <a:fillRect/>
          </a:stretch>
        </p:blipFill>
        <p:spPr>
          <a:xfrm>
            <a:off x="5257800" y="1322983"/>
            <a:ext cx="3429000" cy="2028825"/>
          </a:xfrm>
          <a:prstGeom prst="rect">
            <a:avLst/>
          </a:prstGeom>
        </p:spPr>
      </p:pic>
      <p:pic>
        <p:nvPicPr>
          <p:cNvPr id="13" name="Picture 12"/>
          <p:cNvPicPr>
            <a:picLocks noChangeAspect="1"/>
          </p:cNvPicPr>
          <p:nvPr/>
        </p:nvPicPr>
        <p:blipFill>
          <a:blip r:embed="rId5"/>
          <a:stretch>
            <a:fillRect/>
          </a:stretch>
        </p:blipFill>
        <p:spPr>
          <a:xfrm>
            <a:off x="539552" y="1343423"/>
            <a:ext cx="3171825" cy="2157586"/>
          </a:xfrm>
          <a:prstGeom prst="rect">
            <a:avLst/>
          </a:prstGeom>
        </p:spPr>
      </p:pic>
    </p:spTree>
    <p:extLst>
      <p:ext uri="{BB962C8B-B14F-4D97-AF65-F5344CB8AC3E}">
        <p14:creationId xmlns:p14="http://schemas.microsoft.com/office/powerpoint/2010/main" val="1501198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 </a:t>
            </a:r>
            <a:r>
              <a:rPr lang="en-IN" dirty="0" smtClean="0"/>
              <a:t>                Recommendation system</a:t>
            </a:r>
            <a:endParaRPr lang="en-IN" dirty="0"/>
          </a:p>
        </p:txBody>
      </p:sp>
    </p:spTree>
    <p:extLst>
      <p:ext uri="{BB962C8B-B14F-4D97-AF65-F5344CB8AC3E}">
        <p14:creationId xmlns:p14="http://schemas.microsoft.com/office/powerpoint/2010/main" val="2551758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200000"/>
              </a:lnSpc>
            </a:pPr>
            <a:r>
              <a:rPr lang="en-US" sz="3200" dirty="0" smtClean="0">
                <a:latin typeface="+mj-lt"/>
              </a:rPr>
              <a:t>Motivation for Recommender Systems</a:t>
            </a:r>
            <a:endParaRPr lang="en-IN" sz="3200" dirty="0">
              <a:latin typeface="+mj-lt"/>
            </a:endParaRPr>
          </a:p>
        </p:txBody>
      </p:sp>
      <p:sp>
        <p:nvSpPr>
          <p:cNvPr id="10" name="Text Placeholder 9"/>
          <p:cNvSpPr>
            <a:spLocks noGrp="1"/>
          </p:cNvSpPr>
          <p:nvPr>
            <p:ph type="body" idx="1"/>
          </p:nvPr>
        </p:nvSpPr>
        <p:spPr>
          <a:xfrm>
            <a:off x="685800" y="1752601"/>
            <a:ext cx="8001000" cy="1785104"/>
          </a:xfrm>
        </p:spPr>
        <p:txBody>
          <a:bodyPr>
            <a:normAutofit fontScale="70000" lnSpcReduction="20000"/>
          </a:bodyPr>
          <a:lstStyle/>
          <a:p>
            <a:pPr marL="0" indent="0">
              <a:buNone/>
            </a:pPr>
            <a:r>
              <a:rPr lang="en-IN" dirty="0" smtClean="0"/>
              <a:t>Vast </a:t>
            </a:r>
            <a:r>
              <a:rPr lang="en-IN" dirty="0"/>
              <a:t>amount of digital information available </a:t>
            </a:r>
            <a:endParaRPr lang="en-IN" dirty="0" smtClean="0">
              <a:latin typeface="Calibri" panose="020F0502020204030204" pitchFamily="34" charset="0"/>
              <a:cs typeface="Calibri" panose="020F0502020204030204" pitchFamily="34" charset="0"/>
            </a:endParaRPr>
          </a:p>
          <a:p>
            <a:pPr marL="0" indent="0">
              <a:buNone/>
            </a:pPr>
            <a:r>
              <a:rPr lang="en-IN" dirty="0" smtClean="0">
                <a:latin typeface="Calibri" panose="020F0502020204030204" pitchFamily="34" charset="0"/>
                <a:cs typeface="Calibri" panose="020F0502020204030204" pitchFamily="34" charset="0"/>
              </a:rPr>
              <a:t> What</a:t>
            </a:r>
            <a:r>
              <a:rPr lang="en-IN" dirty="0" smtClean="0"/>
              <a:t> </a:t>
            </a:r>
            <a:r>
              <a:rPr lang="en-IN" dirty="0"/>
              <a:t>music to listen what movie to see what book to read etc</a:t>
            </a:r>
            <a:r>
              <a:rPr lang="en-IN" dirty="0" smtClean="0"/>
              <a:t>.</a:t>
            </a:r>
          </a:p>
          <a:p>
            <a:pPr marL="0" indent="0">
              <a:buNone/>
            </a:pPr>
            <a:endParaRPr lang="en-IN" dirty="0" smtClean="0"/>
          </a:p>
          <a:p>
            <a:pPr marL="0" indent="0">
              <a:buNone/>
            </a:pPr>
            <a:r>
              <a:rPr lang="en-IN" dirty="0"/>
              <a:t> </a:t>
            </a:r>
          </a:p>
        </p:txBody>
      </p:sp>
      <p:grpSp>
        <p:nvGrpSpPr>
          <p:cNvPr id="15" name="Group 14"/>
          <p:cNvGrpSpPr/>
          <p:nvPr/>
        </p:nvGrpSpPr>
        <p:grpSpPr>
          <a:xfrm>
            <a:off x="1259632" y="4989593"/>
            <a:ext cx="2914650" cy="1109663"/>
            <a:chOff x="1295400" y="1634041"/>
            <a:chExt cx="8324334" cy="3105150"/>
          </a:xfrm>
        </p:grpSpPr>
        <p:pic>
          <p:nvPicPr>
            <p:cNvPr id="5" name="Picture 4"/>
            <p:cNvPicPr>
              <a:picLocks noChangeAspect="1"/>
            </p:cNvPicPr>
            <p:nvPr/>
          </p:nvPicPr>
          <p:blipFill>
            <a:blip r:embed="rId3"/>
            <a:stretch>
              <a:fillRect/>
            </a:stretch>
          </p:blipFill>
          <p:spPr>
            <a:xfrm>
              <a:off x="1295400" y="1914776"/>
              <a:ext cx="1981200" cy="2182988"/>
            </a:xfrm>
            <a:prstGeom prst="rect">
              <a:avLst/>
            </a:prstGeom>
          </p:spPr>
        </p:pic>
        <p:cxnSp>
          <p:nvCxnSpPr>
            <p:cNvPr id="7" name="Straight Arrow Connector 6"/>
            <p:cNvCxnSpPr/>
            <p:nvPr/>
          </p:nvCxnSpPr>
          <p:spPr>
            <a:xfrm>
              <a:off x="3276600" y="3006270"/>
              <a:ext cx="1981200" cy="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e commer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6359" y="1634041"/>
              <a:ext cx="4143375" cy="310515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533400" y="3927764"/>
            <a:ext cx="4477623" cy="1061829"/>
          </a:xfrm>
          <a:prstGeom prst="rect">
            <a:avLst/>
          </a:prstGeom>
        </p:spPr>
        <p:txBody>
          <a:bodyPr wrap="square">
            <a:spAutoFit/>
          </a:bodyPr>
          <a:lstStyle/>
          <a:p>
            <a:pPr marL="342900" indent="-342900">
              <a:buFont typeface="Wingdings" panose="05000000000000000000" pitchFamily="2" charset="2"/>
              <a:buChar char="Ø"/>
            </a:pPr>
            <a:endParaRPr lang="en-US" sz="2100" dirty="0" smtClean="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100" dirty="0">
              <a:solidFill>
                <a:srgbClr val="FF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100" dirty="0" smtClean="0">
                <a:latin typeface="Calibri" panose="020F0502020204030204" pitchFamily="34" charset="0"/>
                <a:cs typeface="Calibri" panose="020F0502020204030204" pitchFamily="34" charset="0"/>
              </a:rPr>
              <a:t>Search Vs Recommender systems</a:t>
            </a:r>
          </a:p>
        </p:txBody>
      </p:sp>
    </p:spTree>
    <p:extLst>
      <p:ext uri="{BB962C8B-B14F-4D97-AF65-F5344CB8AC3E}">
        <p14:creationId xmlns:p14="http://schemas.microsoft.com/office/powerpoint/2010/main" val="119808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What is recommender system</a:t>
            </a:r>
            <a:endParaRPr lang="en-IN" dirty="0"/>
          </a:p>
        </p:txBody>
      </p:sp>
      <p:sp>
        <p:nvSpPr>
          <p:cNvPr id="3" name="Text Placeholder 2"/>
          <p:cNvSpPr>
            <a:spLocks noGrp="1"/>
          </p:cNvSpPr>
          <p:nvPr>
            <p:ph type="body" idx="1"/>
          </p:nvPr>
        </p:nvSpPr>
        <p:spPr>
          <a:xfrm>
            <a:off x="457200" y="1871663"/>
            <a:ext cx="8229600" cy="1292662"/>
          </a:xfrm>
        </p:spPr>
        <p:txBody>
          <a:bodyPr>
            <a:normAutofit fontScale="70000" lnSpcReduction="20000"/>
          </a:bodyPr>
          <a:lstStyle/>
          <a:p>
            <a:pPr>
              <a:buFont typeface="Wingdings" panose="05000000000000000000" pitchFamily="2" charset="2"/>
              <a:buChar char="Ø"/>
            </a:pPr>
            <a:r>
              <a:rPr lang="en-US" dirty="0"/>
              <a:t>A recommender system is a type of information filtering system</a:t>
            </a:r>
            <a:r>
              <a:rPr lang="en-US" dirty="0" smtClean="0"/>
              <a:t>.</a:t>
            </a:r>
          </a:p>
          <a:p>
            <a:pPr>
              <a:buFont typeface="Wingdings" panose="05000000000000000000" pitchFamily="2" charset="2"/>
              <a:buChar char="Ø"/>
            </a:pPr>
            <a:r>
              <a:rPr lang="en-US" dirty="0" smtClean="0"/>
              <a:t>A </a:t>
            </a:r>
            <a:r>
              <a:rPr lang="en-US" dirty="0"/>
              <a:t>recommendation system, or recommender system tries to make predictions on user preferences and make recommendations which should interest </a:t>
            </a:r>
            <a:r>
              <a:rPr lang="en-US" dirty="0" smtClean="0"/>
              <a:t>customers.</a:t>
            </a:r>
            <a:endParaRPr lang="en-IN" dirty="0"/>
          </a:p>
        </p:txBody>
      </p:sp>
    </p:spTree>
    <p:extLst>
      <p:ext uri="{BB962C8B-B14F-4D97-AF65-F5344CB8AC3E}">
        <p14:creationId xmlns:p14="http://schemas.microsoft.com/office/powerpoint/2010/main" val="943457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Netflix-Movie recommendation </a:t>
            </a:r>
            <a:endParaRPr lang="en-IN" dirty="0"/>
          </a:p>
        </p:txBody>
      </p:sp>
      <p:pic>
        <p:nvPicPr>
          <p:cNvPr id="4" name="Picture 3"/>
          <p:cNvPicPr>
            <a:picLocks noChangeAspect="1"/>
          </p:cNvPicPr>
          <p:nvPr/>
        </p:nvPicPr>
        <p:blipFill>
          <a:blip r:embed="rId2"/>
          <a:stretch>
            <a:fillRect/>
          </a:stretch>
        </p:blipFill>
        <p:spPr>
          <a:xfrm>
            <a:off x="2362200" y="1752600"/>
            <a:ext cx="4914900" cy="3514725"/>
          </a:xfrm>
          <a:prstGeom prst="rect">
            <a:avLst/>
          </a:prstGeom>
        </p:spPr>
      </p:pic>
    </p:spTree>
    <p:extLst>
      <p:ext uri="{BB962C8B-B14F-4D97-AF65-F5344CB8AC3E}">
        <p14:creationId xmlns:p14="http://schemas.microsoft.com/office/powerpoint/2010/main" val="3517293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Amazon recommendation system</a:t>
            </a:r>
            <a:endParaRPr lang="en-IN" dirty="0"/>
          </a:p>
        </p:txBody>
      </p:sp>
      <p:pic>
        <p:nvPicPr>
          <p:cNvPr id="6" name="Picture 5"/>
          <p:cNvPicPr>
            <a:picLocks noChangeAspect="1"/>
          </p:cNvPicPr>
          <p:nvPr/>
        </p:nvPicPr>
        <p:blipFill>
          <a:blip r:embed="rId2"/>
          <a:stretch>
            <a:fillRect/>
          </a:stretch>
        </p:blipFill>
        <p:spPr>
          <a:xfrm>
            <a:off x="0" y="1574431"/>
            <a:ext cx="9144000" cy="3709137"/>
          </a:xfrm>
          <a:prstGeom prst="rect">
            <a:avLst/>
          </a:prstGeom>
        </p:spPr>
      </p:pic>
    </p:spTree>
    <p:extLst>
      <p:ext uri="{BB962C8B-B14F-4D97-AF65-F5344CB8AC3E}">
        <p14:creationId xmlns:p14="http://schemas.microsoft.com/office/powerpoint/2010/main" val="3661339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Google news</a:t>
            </a:r>
            <a:endParaRPr lang="en-IN" dirty="0"/>
          </a:p>
        </p:txBody>
      </p:sp>
      <p:pic>
        <p:nvPicPr>
          <p:cNvPr id="4" name="Picture 3"/>
          <p:cNvPicPr>
            <a:picLocks noChangeAspect="1"/>
          </p:cNvPicPr>
          <p:nvPr/>
        </p:nvPicPr>
        <p:blipFill>
          <a:blip r:embed="rId2"/>
          <a:stretch>
            <a:fillRect/>
          </a:stretch>
        </p:blipFill>
        <p:spPr>
          <a:xfrm>
            <a:off x="1600200" y="2514600"/>
            <a:ext cx="5257800" cy="2962275"/>
          </a:xfrm>
          <a:prstGeom prst="rect">
            <a:avLst/>
          </a:prstGeom>
        </p:spPr>
      </p:pic>
      <p:sp>
        <p:nvSpPr>
          <p:cNvPr id="3" name="Text Placeholder 2"/>
          <p:cNvSpPr>
            <a:spLocks noGrp="1"/>
          </p:cNvSpPr>
          <p:nvPr>
            <p:ph type="body" idx="1"/>
          </p:nvPr>
        </p:nvSpPr>
        <p:spPr>
          <a:xfrm>
            <a:off x="457200" y="1871663"/>
            <a:ext cx="8229600" cy="307777"/>
          </a:xfrm>
        </p:spPr>
        <p:txBody>
          <a:bodyPr>
            <a:normAutofit fontScale="47500" lnSpcReduction="20000"/>
          </a:bodyPr>
          <a:lstStyle/>
          <a:p>
            <a:pPr marL="0" indent="0">
              <a:buNone/>
            </a:pPr>
            <a:endParaRPr lang="en-IN" dirty="0"/>
          </a:p>
        </p:txBody>
      </p:sp>
    </p:spTree>
    <p:extLst>
      <p:ext uri="{BB962C8B-B14F-4D97-AF65-F5344CB8AC3E}">
        <p14:creationId xmlns:p14="http://schemas.microsoft.com/office/powerpoint/2010/main" val="4012106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err="1" smtClean="0"/>
              <a:t>Linkedin</a:t>
            </a:r>
            <a:endParaRPr lang="en-IN" dirty="0"/>
          </a:p>
        </p:txBody>
      </p:sp>
      <p:pic>
        <p:nvPicPr>
          <p:cNvPr id="4" name="Picture 3"/>
          <p:cNvPicPr>
            <a:picLocks noChangeAspect="1"/>
          </p:cNvPicPr>
          <p:nvPr/>
        </p:nvPicPr>
        <p:blipFill>
          <a:blip r:embed="rId2"/>
          <a:stretch>
            <a:fillRect/>
          </a:stretch>
        </p:blipFill>
        <p:spPr>
          <a:xfrm>
            <a:off x="1981200" y="1871663"/>
            <a:ext cx="3752850" cy="3735387"/>
          </a:xfrm>
          <a:prstGeom prst="rect">
            <a:avLst/>
          </a:prstGeom>
        </p:spPr>
      </p:pic>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48955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What is collaborative filtering </a:t>
            </a:r>
            <a:endParaRPr lang="en-IN" dirty="0"/>
          </a:p>
        </p:txBody>
      </p:sp>
      <p:sp>
        <p:nvSpPr>
          <p:cNvPr id="3" name="Text Placeholder 2"/>
          <p:cNvSpPr>
            <a:spLocks noGrp="1"/>
          </p:cNvSpPr>
          <p:nvPr>
            <p:ph type="body" idx="1"/>
          </p:nvPr>
        </p:nvSpPr>
        <p:spPr>
          <a:xfrm>
            <a:off x="457200" y="1871663"/>
            <a:ext cx="8229600" cy="4185761"/>
          </a:xfrm>
        </p:spPr>
        <p:txBody>
          <a:bodyPr>
            <a:normAutofit fontScale="77500" lnSpcReduction="20000"/>
          </a:bodyPr>
          <a:lstStyle/>
          <a:p>
            <a:pPr marL="0" indent="0">
              <a:buNone/>
            </a:pPr>
            <a:r>
              <a:rPr lang="en-US" dirty="0"/>
              <a:t>For each user, recommender systems recommend items based on how similar users liked the </a:t>
            </a:r>
            <a:r>
              <a:rPr lang="en-US" dirty="0" smtClean="0"/>
              <a:t>item</a:t>
            </a:r>
          </a:p>
          <a:p>
            <a:pPr marL="0" indent="0">
              <a:buNone/>
            </a:pPr>
            <a:endParaRPr lang="en-US" dirty="0" smtClean="0"/>
          </a:p>
          <a:p>
            <a:pPr marL="0" indent="0">
              <a:buNone/>
            </a:pPr>
            <a:r>
              <a:rPr lang="en-US" dirty="0" smtClean="0"/>
              <a:t>Two approaches</a:t>
            </a:r>
          </a:p>
          <a:p>
            <a:pPr>
              <a:buFont typeface="Wingdings" panose="05000000000000000000" pitchFamily="2" charset="2"/>
              <a:buChar char="Ø"/>
            </a:pPr>
            <a:r>
              <a:rPr lang="en-US" dirty="0" smtClean="0"/>
              <a:t>Memory based :</a:t>
            </a:r>
          </a:p>
          <a:p>
            <a:r>
              <a:rPr lang="en-US" b="1" dirty="0" smtClean="0"/>
              <a:t>User-based</a:t>
            </a:r>
            <a:r>
              <a:rPr lang="en-US" dirty="0"/>
              <a:t>: measure the similarity between target users and other users</a:t>
            </a:r>
          </a:p>
          <a:p>
            <a:r>
              <a:rPr lang="en-US" b="1" dirty="0"/>
              <a:t>Item-based</a:t>
            </a:r>
            <a:r>
              <a:rPr lang="en-US" dirty="0"/>
              <a:t>: measure the similarity between the items that target users rates/ interacts with and other </a:t>
            </a:r>
            <a:r>
              <a:rPr lang="en-US" dirty="0" smtClean="0"/>
              <a:t>items</a:t>
            </a:r>
            <a:endParaRPr lang="en-US" dirty="0"/>
          </a:p>
          <a:p>
            <a:pPr>
              <a:buFont typeface="Wingdings" panose="05000000000000000000" pitchFamily="2" charset="2"/>
              <a:buChar char="Ø"/>
            </a:pPr>
            <a:r>
              <a:rPr lang="en-US" dirty="0" smtClean="0"/>
              <a:t>Model based </a:t>
            </a:r>
          </a:p>
          <a:p>
            <a:r>
              <a:rPr lang="en-US" dirty="0" smtClean="0"/>
              <a:t>SVD,PCA.. </a:t>
            </a:r>
            <a:r>
              <a:rPr lang="en-US" dirty="0" err="1" smtClean="0"/>
              <a:t>etc</a:t>
            </a:r>
            <a:endParaRPr lang="en-US" dirty="0"/>
          </a:p>
          <a:p>
            <a:pPr marL="0" indent="0">
              <a:buNone/>
            </a:pPr>
            <a:endParaRPr lang="en-IN" dirty="0"/>
          </a:p>
        </p:txBody>
      </p:sp>
    </p:spTree>
    <p:extLst>
      <p:ext uri="{BB962C8B-B14F-4D97-AF65-F5344CB8AC3E}">
        <p14:creationId xmlns:p14="http://schemas.microsoft.com/office/powerpoint/2010/main" val="4589445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Based Collaborative Filtering</a:t>
            </a:r>
            <a:endParaRPr lang="en-US" dirty="0"/>
          </a:p>
        </p:txBody>
      </p:sp>
      <p:sp>
        <p:nvSpPr>
          <p:cNvPr id="3" name="Text Placeholder 2"/>
          <p:cNvSpPr>
            <a:spLocks noGrp="1"/>
          </p:cNvSpPr>
          <p:nvPr>
            <p:ph type="body" idx="1"/>
          </p:nvPr>
        </p:nvSpPr>
        <p:spPr>
          <a:xfrm>
            <a:off x="384175" y="1447800"/>
            <a:ext cx="8229600" cy="3735387"/>
          </a:xfrm>
        </p:spPr>
        <p:txBody>
          <a:bodyPr>
            <a:normAutofit/>
          </a:bodyPr>
          <a:lstStyle/>
          <a:p>
            <a:pPr>
              <a:lnSpc>
                <a:spcPct val="150000"/>
              </a:lnSpc>
              <a:buFont typeface="Wingdings" panose="05000000000000000000" pitchFamily="2" charset="2"/>
              <a:buChar char="Ø"/>
            </a:pPr>
            <a:r>
              <a:rPr lang="en-US" sz="2100" dirty="0"/>
              <a:t>Identify the set of items rated by the target user.</a:t>
            </a:r>
          </a:p>
          <a:p>
            <a:pPr>
              <a:lnSpc>
                <a:spcPct val="150000"/>
              </a:lnSpc>
              <a:buFont typeface="Wingdings" panose="05000000000000000000" pitchFamily="2" charset="2"/>
              <a:buChar char="Ø"/>
            </a:pPr>
            <a:r>
              <a:rPr lang="en-US" sz="2100" dirty="0"/>
              <a:t>Identify which other users have rated the same items as target user.</a:t>
            </a:r>
          </a:p>
          <a:p>
            <a:pPr>
              <a:lnSpc>
                <a:spcPct val="150000"/>
              </a:lnSpc>
              <a:buFont typeface="Wingdings" panose="05000000000000000000" pitchFamily="2" charset="2"/>
              <a:buChar char="Ø"/>
            </a:pPr>
            <a:r>
              <a:rPr lang="en-US" sz="2100" dirty="0"/>
              <a:t>Compute similarity of each user to the target user.</a:t>
            </a:r>
          </a:p>
          <a:p>
            <a:pPr>
              <a:lnSpc>
                <a:spcPct val="150000"/>
              </a:lnSpc>
              <a:buFont typeface="Wingdings" panose="05000000000000000000" pitchFamily="2" charset="2"/>
              <a:buChar char="Ø"/>
            </a:pPr>
            <a:r>
              <a:rPr lang="en-US" sz="2100" dirty="0"/>
              <a:t>Select top K similar users</a:t>
            </a:r>
          </a:p>
        </p:txBody>
      </p:sp>
      <p:graphicFrame>
        <p:nvGraphicFramePr>
          <p:cNvPr id="5" name="Table 4"/>
          <p:cNvGraphicFramePr>
            <a:graphicFrameLocks noGrp="1"/>
          </p:cNvGraphicFramePr>
          <p:nvPr>
            <p:extLst/>
          </p:nvPr>
        </p:nvGraphicFramePr>
        <p:xfrm>
          <a:off x="762000" y="4124007"/>
          <a:ext cx="5314949" cy="1905000"/>
        </p:xfrm>
        <a:graphic>
          <a:graphicData uri="http://schemas.openxmlformats.org/drawingml/2006/table">
            <a:tbl>
              <a:tblPr firstRow="1" bandRow="1">
                <a:tableStyleId>{5C22544A-7EE6-4342-B048-85BDC9FD1C3A}</a:tableStyleId>
              </a:tblPr>
              <a:tblGrid>
                <a:gridCol w="1085850">
                  <a:extLst>
                    <a:ext uri="{9D8B030D-6E8A-4147-A177-3AD203B41FA5}">
                      <a16:colId xmlns:a16="http://schemas.microsoft.com/office/drawing/2014/main" xmlns="" val="1536436365"/>
                    </a:ext>
                  </a:extLst>
                </a:gridCol>
                <a:gridCol w="742950">
                  <a:extLst>
                    <a:ext uri="{9D8B030D-6E8A-4147-A177-3AD203B41FA5}">
                      <a16:colId xmlns:a16="http://schemas.microsoft.com/office/drawing/2014/main" xmlns="" val="3781649870"/>
                    </a:ext>
                  </a:extLst>
                </a:gridCol>
                <a:gridCol w="1600200">
                  <a:extLst>
                    <a:ext uri="{9D8B030D-6E8A-4147-A177-3AD203B41FA5}">
                      <a16:colId xmlns:a16="http://schemas.microsoft.com/office/drawing/2014/main" xmlns="" val="256603628"/>
                    </a:ext>
                  </a:extLst>
                </a:gridCol>
                <a:gridCol w="914400">
                  <a:extLst>
                    <a:ext uri="{9D8B030D-6E8A-4147-A177-3AD203B41FA5}">
                      <a16:colId xmlns:a16="http://schemas.microsoft.com/office/drawing/2014/main" xmlns="" val="3383207285"/>
                    </a:ext>
                  </a:extLst>
                </a:gridCol>
                <a:gridCol w="971549">
                  <a:extLst>
                    <a:ext uri="{9D8B030D-6E8A-4147-A177-3AD203B41FA5}">
                      <a16:colId xmlns:a16="http://schemas.microsoft.com/office/drawing/2014/main" xmlns="" val="1657114929"/>
                    </a:ext>
                  </a:extLst>
                </a:gridCol>
              </a:tblGrid>
              <a:tr h="480060">
                <a:tc>
                  <a:txBody>
                    <a:bodyPr/>
                    <a:lstStyle/>
                    <a:p>
                      <a:r>
                        <a:rPr lang="en-US" sz="1400" dirty="0" smtClean="0"/>
                        <a:t>User/Movie</a:t>
                      </a:r>
                      <a:endParaRPr lang="en-US" sz="1400" dirty="0"/>
                    </a:p>
                  </a:txBody>
                  <a:tcPr marL="68580" marR="68580" marT="34290" marB="34290"/>
                </a:tc>
                <a:tc>
                  <a:txBody>
                    <a:bodyPr/>
                    <a:lstStyle/>
                    <a:p>
                      <a:r>
                        <a:rPr lang="en-US" sz="1400" dirty="0" smtClean="0"/>
                        <a:t>Batman </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Alice in Wonderland</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Dumb and Dumber</a:t>
                      </a:r>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Equilibrium</a:t>
                      </a:r>
                      <a:endParaRPr lang="en-US" sz="1400" dirty="0"/>
                    </a:p>
                  </a:txBody>
                  <a:tcPr marL="68580" marR="68580" marT="34290" marB="34290"/>
                </a:tc>
                <a:extLst>
                  <a:ext uri="{0D108BD9-81ED-4DB2-BD59-A6C34878D82A}">
                    <a16:rowId xmlns:a16="http://schemas.microsoft.com/office/drawing/2014/main" xmlns="" val="859834658"/>
                  </a:ext>
                </a:extLst>
              </a:tr>
              <a:tr h="278130">
                <a:tc>
                  <a:txBody>
                    <a:bodyPr/>
                    <a:lstStyle/>
                    <a:p>
                      <a:r>
                        <a:rPr lang="en-US" sz="1400" dirty="0" smtClean="0"/>
                        <a:t>User</a:t>
                      </a:r>
                      <a:r>
                        <a:rPr lang="en-US" sz="1400" baseline="0" dirty="0" smtClean="0"/>
                        <a:t> A</a:t>
                      </a:r>
                      <a:endParaRPr lang="en-US" sz="1400" dirty="0"/>
                    </a:p>
                  </a:txBody>
                  <a:tcPr marL="68580" marR="68580" marT="34290" marB="34290"/>
                </a:tc>
                <a:tc>
                  <a:txBody>
                    <a:bodyPr/>
                    <a:lstStyle/>
                    <a:p>
                      <a:r>
                        <a:rPr lang="en-US" sz="1400" dirty="0" smtClean="0"/>
                        <a:t>4</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3</a:t>
                      </a:r>
                      <a:endParaRPr lang="en-US" sz="1400" dirty="0"/>
                    </a:p>
                  </a:txBody>
                  <a:tcPr marL="68580" marR="68580" marT="34290" marB="34290"/>
                </a:tc>
                <a:tc>
                  <a:txBody>
                    <a:bodyPr/>
                    <a:lstStyle/>
                    <a:p>
                      <a:r>
                        <a:rPr lang="en-US" sz="1400" dirty="0" smtClean="0"/>
                        <a:t>5</a:t>
                      </a:r>
                      <a:endParaRPr lang="en-US" sz="1400" dirty="0"/>
                    </a:p>
                  </a:txBody>
                  <a:tcPr marL="68580" marR="68580" marT="34290" marB="34290"/>
                </a:tc>
                <a:extLst>
                  <a:ext uri="{0D108BD9-81ED-4DB2-BD59-A6C34878D82A}">
                    <a16:rowId xmlns:a16="http://schemas.microsoft.com/office/drawing/2014/main" xmlns="" val="3505145906"/>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User</a:t>
                      </a:r>
                      <a:r>
                        <a:rPr lang="en-US" sz="1400" baseline="0" dirty="0" smtClean="0"/>
                        <a:t> B</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5</a:t>
                      </a:r>
                      <a:endParaRPr lang="en-US" sz="1400" dirty="0"/>
                    </a:p>
                  </a:txBody>
                  <a:tcPr marL="68580" marR="68580" marT="34290" marB="34290"/>
                </a:tc>
                <a:tc>
                  <a:txBody>
                    <a:bodyPr/>
                    <a:lstStyle/>
                    <a:p>
                      <a:r>
                        <a:rPr lang="en-US" sz="1400" dirty="0" smtClean="0"/>
                        <a:t>4</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xmlns="" val="2661185871"/>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User</a:t>
                      </a:r>
                      <a:r>
                        <a:rPr lang="en-US" sz="1400" baseline="0" dirty="0" smtClean="0"/>
                        <a:t> C</a:t>
                      </a:r>
                      <a:endParaRPr lang="en-US" sz="1400" dirty="0"/>
                    </a:p>
                  </a:txBody>
                  <a:tcPr marL="68580" marR="68580" marT="34290" marB="34290"/>
                </a:tc>
                <a:tc>
                  <a:txBody>
                    <a:bodyPr/>
                    <a:lstStyle/>
                    <a:p>
                      <a:r>
                        <a:rPr lang="en-US" sz="1400" dirty="0" smtClean="0"/>
                        <a:t>5</a:t>
                      </a:r>
                      <a:endParaRPr lang="en-US" sz="1400" dirty="0"/>
                    </a:p>
                  </a:txBody>
                  <a:tcPr marL="68580" marR="68580" marT="34290" marB="34290"/>
                </a:tc>
                <a:tc>
                  <a:txBody>
                    <a:bodyPr/>
                    <a:lstStyle/>
                    <a:p>
                      <a:r>
                        <a:rPr lang="en-US" sz="1400" dirty="0" smtClean="0"/>
                        <a:t>4</a:t>
                      </a:r>
                      <a:endParaRPr lang="en-US" sz="1400" dirty="0"/>
                    </a:p>
                  </a:txBody>
                  <a:tcPr marL="68580" marR="68580" marT="34290" marB="34290"/>
                </a:tc>
                <a:tc>
                  <a:txBody>
                    <a:bodyPr/>
                    <a:lstStyle/>
                    <a:p>
                      <a:r>
                        <a:rPr lang="en-US" sz="1400" dirty="0" smtClean="0"/>
                        <a:t>2</a:t>
                      </a:r>
                      <a:endParaRPr lang="en-US" sz="1400" dirty="0"/>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xmlns="" val="1582127124"/>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User</a:t>
                      </a:r>
                      <a:r>
                        <a:rPr lang="en-US" sz="1400" baseline="0" dirty="0" smtClean="0"/>
                        <a:t> D</a:t>
                      </a:r>
                      <a:endParaRPr lang="en-US" sz="1400" dirty="0"/>
                    </a:p>
                  </a:txBody>
                  <a:tcPr marL="68580" marR="68580" marT="34290" marB="34290"/>
                </a:tc>
                <a:tc>
                  <a:txBody>
                    <a:bodyPr/>
                    <a:lstStyle/>
                    <a:p>
                      <a:r>
                        <a:rPr lang="en-US" sz="1400" dirty="0" smtClean="0"/>
                        <a:t>2</a:t>
                      </a:r>
                      <a:endParaRPr lang="en-US" sz="1400" dirty="0"/>
                    </a:p>
                  </a:txBody>
                  <a:tcPr marL="68580" marR="68580" marT="34290" marB="34290"/>
                </a:tc>
                <a:tc>
                  <a:txBody>
                    <a:bodyPr/>
                    <a:lstStyle/>
                    <a:p>
                      <a:r>
                        <a:rPr lang="en-US" sz="1400" dirty="0" smtClean="0"/>
                        <a:t>4</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3</a:t>
                      </a:r>
                      <a:endParaRPr lang="en-US" sz="1400" dirty="0"/>
                    </a:p>
                  </a:txBody>
                  <a:tcPr marL="68580" marR="68580" marT="34290" marB="34290"/>
                </a:tc>
                <a:extLst>
                  <a:ext uri="{0D108BD9-81ED-4DB2-BD59-A6C34878D82A}">
                    <a16:rowId xmlns:a16="http://schemas.microsoft.com/office/drawing/2014/main" xmlns="" val="2948177005"/>
                  </a:ext>
                </a:extLst>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User</a:t>
                      </a:r>
                      <a:r>
                        <a:rPr lang="en-US" sz="1400" b="1" baseline="0" dirty="0" smtClean="0">
                          <a:solidFill>
                            <a:srgbClr val="FF0000"/>
                          </a:solidFill>
                        </a:rPr>
                        <a:t> E</a:t>
                      </a:r>
                      <a:endParaRPr lang="en-US" sz="1400" b="1" dirty="0">
                        <a:solidFill>
                          <a:srgbClr val="FF0000"/>
                        </a:solidFill>
                      </a:endParaRPr>
                    </a:p>
                  </a:txBody>
                  <a:tcPr marL="68580" marR="68580" marT="34290" marB="34290"/>
                </a:tc>
                <a:tc>
                  <a:txBody>
                    <a:bodyPr/>
                    <a:lstStyle/>
                    <a:p>
                      <a:r>
                        <a:rPr lang="en-US" sz="1400" b="1" dirty="0" smtClean="0">
                          <a:solidFill>
                            <a:srgbClr val="FF0000"/>
                          </a:solidFill>
                        </a:rPr>
                        <a:t>3</a:t>
                      </a:r>
                      <a:endParaRPr lang="en-US" sz="1400" b="1" dirty="0">
                        <a:solidFill>
                          <a:srgbClr val="FF0000"/>
                        </a:solidFill>
                      </a:endParaRPr>
                    </a:p>
                  </a:txBody>
                  <a:tcPr marL="68580" marR="68580" marT="34290" marB="34290"/>
                </a:tc>
                <a:tc>
                  <a:txBody>
                    <a:bodyPr/>
                    <a:lstStyle/>
                    <a:p>
                      <a:r>
                        <a:rPr lang="en-US" sz="1400" b="1" dirty="0" smtClean="0">
                          <a:solidFill>
                            <a:srgbClr val="FF0000"/>
                          </a:solidFill>
                        </a:rPr>
                        <a:t>4</a:t>
                      </a:r>
                      <a:endParaRPr lang="en-US" sz="1400" b="1" dirty="0">
                        <a:solidFill>
                          <a:srgbClr val="FF0000"/>
                        </a:solidFill>
                      </a:endParaRPr>
                    </a:p>
                  </a:txBody>
                  <a:tcPr marL="68580" marR="68580" marT="34290" marB="34290"/>
                </a:tc>
                <a:tc>
                  <a:txBody>
                    <a:bodyPr/>
                    <a:lstStyle/>
                    <a:p>
                      <a:r>
                        <a:rPr lang="en-US" sz="1400" b="1" dirty="0" smtClean="0">
                          <a:solidFill>
                            <a:srgbClr val="FF0000"/>
                          </a:solidFill>
                        </a:rPr>
                        <a:t>5</a:t>
                      </a:r>
                      <a:endParaRPr lang="en-US" sz="1400" b="1" dirty="0">
                        <a:solidFill>
                          <a:srgbClr val="FF0000"/>
                        </a:solidFill>
                      </a:endParaRPr>
                    </a:p>
                  </a:txBody>
                  <a:tcPr marL="68580" marR="68580" marT="34290" marB="34290"/>
                </a:tc>
                <a:tc>
                  <a:txBody>
                    <a:bodyPr/>
                    <a:lstStyle/>
                    <a:p>
                      <a:r>
                        <a:rPr lang="en-US" sz="1400" b="1" dirty="0" smtClean="0">
                          <a:solidFill>
                            <a:srgbClr val="FF0000"/>
                          </a:solidFill>
                        </a:rPr>
                        <a:t>?</a:t>
                      </a:r>
                      <a:endParaRPr lang="en-US" sz="1400" b="1" dirty="0">
                        <a:solidFill>
                          <a:srgbClr val="FF0000"/>
                        </a:solidFill>
                      </a:endParaRPr>
                    </a:p>
                  </a:txBody>
                  <a:tcPr marL="68580" marR="68580" marT="34290" marB="34290"/>
                </a:tc>
                <a:extLst>
                  <a:ext uri="{0D108BD9-81ED-4DB2-BD59-A6C34878D82A}">
                    <a16:rowId xmlns:a16="http://schemas.microsoft.com/office/drawing/2014/main" xmlns="" val="710918325"/>
                  </a:ext>
                </a:extLst>
              </a:tr>
            </a:tbl>
          </a:graphicData>
        </a:graphic>
      </p:graphicFrame>
    </p:spTree>
    <p:extLst>
      <p:ext uri="{BB962C8B-B14F-4D97-AF65-F5344CB8AC3E}">
        <p14:creationId xmlns:p14="http://schemas.microsoft.com/office/powerpoint/2010/main" val="78726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Based Collaborative Filtering</a:t>
            </a:r>
            <a:endParaRPr lang="en-US" dirty="0"/>
          </a:p>
        </p:txBody>
      </p:sp>
      <p:sp>
        <p:nvSpPr>
          <p:cNvPr id="8" name="Text Placeholder 7"/>
          <p:cNvSpPr>
            <a:spLocks noGrp="1"/>
          </p:cNvSpPr>
          <p:nvPr>
            <p:ph type="body" idx="1"/>
          </p:nvPr>
        </p:nvSpPr>
        <p:spPr/>
        <p:txBody>
          <a:bodyPr/>
          <a:lstStyle/>
          <a:p>
            <a:endParaRPr lang="en-IN"/>
          </a:p>
        </p:txBody>
      </p:sp>
      <p:pic>
        <p:nvPicPr>
          <p:cNvPr id="9" name="Picture 8"/>
          <p:cNvPicPr>
            <a:picLocks noChangeAspect="1"/>
          </p:cNvPicPr>
          <p:nvPr/>
        </p:nvPicPr>
        <p:blipFill>
          <a:blip r:embed="rId2"/>
          <a:stretch>
            <a:fillRect/>
          </a:stretch>
        </p:blipFill>
        <p:spPr>
          <a:xfrm>
            <a:off x="976312" y="2214562"/>
            <a:ext cx="7191375" cy="2428875"/>
          </a:xfrm>
          <a:prstGeom prst="rect">
            <a:avLst/>
          </a:prstGeom>
        </p:spPr>
      </p:pic>
    </p:spTree>
    <p:extLst>
      <p:ext uri="{BB962C8B-B14F-4D97-AF65-F5344CB8AC3E}">
        <p14:creationId xmlns:p14="http://schemas.microsoft.com/office/powerpoint/2010/main" val="4233647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NLP hard?</a:t>
            </a:r>
            <a:br>
              <a:rPr lang="en-IN" dirty="0" smtClean="0"/>
            </a:br>
            <a:endParaRPr lang="en-IN" dirty="0"/>
          </a:p>
        </p:txBody>
      </p:sp>
      <p:sp>
        <p:nvSpPr>
          <p:cNvPr id="3" name="Content Placeholder 2"/>
          <p:cNvSpPr>
            <a:spLocks noGrp="1"/>
          </p:cNvSpPr>
          <p:nvPr>
            <p:ph idx="1"/>
          </p:nvPr>
        </p:nvSpPr>
        <p:spPr/>
        <p:txBody>
          <a:bodyPr/>
          <a:lstStyle/>
          <a:p>
            <a:r>
              <a:rPr lang="en-IN" dirty="0" smtClean="0"/>
              <a:t>Ambiguity</a:t>
            </a:r>
          </a:p>
          <a:p>
            <a:pPr marL="0" indent="0">
              <a:buNone/>
            </a:pPr>
            <a:r>
              <a:rPr lang="en-IN" dirty="0" smtClean="0"/>
              <a:t>      </a:t>
            </a:r>
            <a:r>
              <a:rPr lang="en-IN" dirty="0" err="1" smtClean="0"/>
              <a:t>Eg</a:t>
            </a:r>
            <a:r>
              <a:rPr lang="en-IN" dirty="0" smtClean="0"/>
              <a:t>:</a:t>
            </a:r>
          </a:p>
          <a:p>
            <a:pPr marL="0" indent="0">
              <a:buNone/>
            </a:pPr>
            <a:r>
              <a:rPr lang="en-IN" dirty="0"/>
              <a:t> </a:t>
            </a:r>
            <a:r>
              <a:rPr lang="en-IN" dirty="0" smtClean="0"/>
              <a:t>     Teacher </a:t>
            </a:r>
            <a:r>
              <a:rPr lang="en-IN" dirty="0"/>
              <a:t>strikes idle kids</a:t>
            </a:r>
            <a:r>
              <a:rPr lang="en-IN" dirty="0" smtClean="0"/>
              <a:t>.</a:t>
            </a:r>
          </a:p>
          <a:p>
            <a:pPr marL="0" indent="0">
              <a:buNone/>
            </a:pPr>
            <a:r>
              <a:rPr lang="en-US" dirty="0"/>
              <a:t> </a:t>
            </a:r>
            <a:r>
              <a:rPr lang="en-US" dirty="0" smtClean="0"/>
              <a:t>      </a:t>
            </a:r>
            <a:r>
              <a:rPr lang="en-IN" dirty="0"/>
              <a:t>Sarah gave a bath to her dog wearing a pink t-shirt.</a:t>
            </a:r>
          </a:p>
          <a:p>
            <a:pPr marL="0" indent="0">
              <a:buNone/>
            </a:pPr>
            <a:r>
              <a:rPr lang="en-IN" dirty="0" smtClean="0"/>
              <a:t>      RBI </a:t>
            </a:r>
            <a:r>
              <a:rPr lang="en-IN" dirty="0"/>
              <a:t>raises interest rates.</a:t>
            </a:r>
            <a:endParaRPr lang="en-IN" dirty="0" smtClean="0"/>
          </a:p>
        </p:txBody>
      </p:sp>
    </p:spTree>
    <p:extLst>
      <p:ext uri="{BB962C8B-B14F-4D97-AF65-F5344CB8AC3E}">
        <p14:creationId xmlns:p14="http://schemas.microsoft.com/office/powerpoint/2010/main" val="3826907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Advantages</a:t>
            </a:r>
            <a:endParaRPr lang="en-IN" dirty="0"/>
          </a:p>
        </p:txBody>
      </p:sp>
      <p:sp>
        <p:nvSpPr>
          <p:cNvPr id="3" name="Text Placeholder 2"/>
          <p:cNvSpPr>
            <a:spLocks noGrp="1"/>
          </p:cNvSpPr>
          <p:nvPr>
            <p:ph type="body" idx="1"/>
          </p:nvPr>
        </p:nvSpPr>
        <p:spPr>
          <a:xfrm>
            <a:off x="457200" y="1871663"/>
            <a:ext cx="8229600" cy="984885"/>
          </a:xfrm>
        </p:spPr>
        <p:txBody>
          <a:bodyPr>
            <a:normAutofit fontScale="70000" lnSpcReduction="20000"/>
          </a:bodyPr>
          <a:lstStyle/>
          <a:p>
            <a:pPr marL="0" indent="0">
              <a:buNone/>
            </a:pPr>
            <a:r>
              <a:rPr lang="en-US" dirty="0" smtClean="0"/>
              <a:t>1.They </a:t>
            </a:r>
            <a:r>
              <a:rPr lang="en-US" dirty="0"/>
              <a:t>help users deal with the information overload by giving them recommendations of products, etc. </a:t>
            </a:r>
            <a:endParaRPr lang="en-US" dirty="0" smtClean="0"/>
          </a:p>
          <a:p>
            <a:pPr marL="0" indent="0">
              <a:buNone/>
            </a:pPr>
            <a:r>
              <a:rPr lang="en-US" dirty="0" smtClean="0"/>
              <a:t>2</a:t>
            </a:r>
            <a:r>
              <a:rPr lang="en-US" dirty="0"/>
              <a:t>. They help businesses make more profits, i.e., selling more products. </a:t>
            </a:r>
            <a:endParaRPr lang="en-US" dirty="0" smtClean="0"/>
          </a:p>
        </p:txBody>
      </p:sp>
    </p:spTree>
    <p:extLst>
      <p:ext uri="{BB962C8B-B14F-4D97-AF65-F5344CB8AC3E}">
        <p14:creationId xmlns:p14="http://schemas.microsoft.com/office/powerpoint/2010/main" val="12770236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75" y="465138"/>
            <a:ext cx="8375650" cy="553998"/>
          </a:xfrm>
        </p:spPr>
        <p:txBody>
          <a:bodyPr/>
          <a:lstStyle/>
          <a:p>
            <a:r>
              <a:rPr lang="en-IN" dirty="0" smtClean="0"/>
              <a:t>Challenges</a:t>
            </a:r>
            <a:endParaRPr lang="en-IN" dirty="0"/>
          </a:p>
        </p:txBody>
      </p:sp>
      <p:sp>
        <p:nvSpPr>
          <p:cNvPr id="3" name="Text Placeholder 2"/>
          <p:cNvSpPr>
            <a:spLocks noGrp="1"/>
          </p:cNvSpPr>
          <p:nvPr>
            <p:ph type="body" idx="1"/>
          </p:nvPr>
        </p:nvSpPr>
        <p:spPr>
          <a:xfrm>
            <a:off x="457200" y="1871663"/>
            <a:ext cx="8229600" cy="1674305"/>
          </a:xfrm>
        </p:spPr>
        <p:txBody>
          <a:bodyPr>
            <a:normAutofit lnSpcReduction="10000"/>
          </a:bodyPr>
          <a:lstStyle/>
          <a:p>
            <a:pPr>
              <a:buFont typeface="Wingdings" panose="05000000000000000000" pitchFamily="2" charset="2"/>
              <a:buChar char="Ø"/>
            </a:pPr>
            <a:r>
              <a:rPr lang="en-US" sz="3200" dirty="0" smtClean="0"/>
              <a:t>Scalability. </a:t>
            </a:r>
          </a:p>
          <a:p>
            <a:pPr>
              <a:buFont typeface="Wingdings" panose="05000000000000000000" pitchFamily="2" charset="2"/>
              <a:buChar char="Ø"/>
            </a:pPr>
            <a:r>
              <a:rPr lang="en-US" sz="3200" dirty="0" smtClean="0"/>
              <a:t> </a:t>
            </a:r>
            <a:r>
              <a:rPr lang="en-US" sz="3200" dirty="0"/>
              <a:t>Cold Start </a:t>
            </a:r>
            <a:endParaRPr lang="en-US" sz="3200" dirty="0" smtClean="0"/>
          </a:p>
          <a:p>
            <a:pPr>
              <a:buFont typeface="Wingdings" panose="05000000000000000000" pitchFamily="2" charset="2"/>
              <a:buChar char="Ø"/>
            </a:pPr>
            <a:r>
              <a:rPr lang="en-US" sz="3200" dirty="0" smtClean="0"/>
              <a:t>Imbalanced Dataset</a:t>
            </a:r>
            <a:r>
              <a:rPr lang="en-US" dirty="0" smtClean="0"/>
              <a:t>. </a:t>
            </a:r>
            <a:endParaRPr lang="en-IN" dirty="0"/>
          </a:p>
        </p:txBody>
      </p:sp>
    </p:spTree>
    <p:extLst>
      <p:ext uri="{BB962C8B-B14F-4D97-AF65-F5344CB8AC3E}">
        <p14:creationId xmlns:p14="http://schemas.microsoft.com/office/powerpoint/2010/main" val="28938690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smtClean="0"/>
              <a:t>Fraud detection</a:t>
            </a:r>
            <a:endParaRPr lang="en-IN" dirty="0"/>
          </a:p>
        </p:txBody>
      </p:sp>
    </p:spTree>
    <p:extLst>
      <p:ext uri="{BB962C8B-B14F-4D97-AF65-F5344CB8AC3E}">
        <p14:creationId xmlns:p14="http://schemas.microsoft.com/office/powerpoint/2010/main" val="2503277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fraud detection</a:t>
            </a:r>
            <a:endParaRPr lang="en-IN" dirty="0"/>
          </a:p>
        </p:txBody>
      </p:sp>
      <p:sp>
        <p:nvSpPr>
          <p:cNvPr id="3" name="Content Placeholder 2"/>
          <p:cNvSpPr>
            <a:spLocks noGrp="1"/>
          </p:cNvSpPr>
          <p:nvPr>
            <p:ph idx="1"/>
          </p:nvPr>
        </p:nvSpPr>
        <p:spPr/>
        <p:txBody>
          <a:bodyPr/>
          <a:lstStyle/>
          <a:p>
            <a:pPr marL="0" indent="0">
              <a:buNone/>
            </a:pPr>
            <a:r>
              <a:rPr lang="en-US" dirty="0"/>
              <a:t>Sophisticated data mining tools are used to analyze millions of transactions to detect patterns that are consistent with fraudulent behavior</a:t>
            </a:r>
            <a:endParaRPr lang="en-IN" dirty="0"/>
          </a:p>
        </p:txBody>
      </p:sp>
    </p:spTree>
    <p:extLst>
      <p:ext uri="{BB962C8B-B14F-4D97-AF65-F5344CB8AC3E}">
        <p14:creationId xmlns:p14="http://schemas.microsoft.com/office/powerpoint/2010/main" val="2273036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the business benefits of fraud detection?</a:t>
            </a:r>
            <a:br>
              <a:rPr lang="en-US" b="1" dirty="0"/>
            </a:br>
            <a:endParaRPr lang="en-IN" dirty="0"/>
          </a:p>
        </p:txBody>
      </p:sp>
      <p:sp>
        <p:nvSpPr>
          <p:cNvPr id="3" name="Content Placeholder 2"/>
          <p:cNvSpPr>
            <a:spLocks noGrp="1"/>
          </p:cNvSpPr>
          <p:nvPr>
            <p:ph idx="1"/>
          </p:nvPr>
        </p:nvSpPr>
        <p:spPr/>
        <p:txBody>
          <a:bodyPr/>
          <a:lstStyle/>
          <a:p>
            <a:r>
              <a:rPr lang="en-US" dirty="0" smtClean="0"/>
              <a:t>Fraud </a:t>
            </a:r>
            <a:r>
              <a:rPr lang="en-US" dirty="0"/>
              <a:t>detection solutions enable businesses to detect and stop fraud in progress—whether it be a payment, an insurance claim </a:t>
            </a:r>
            <a:r>
              <a:rPr lang="en-US" dirty="0" smtClean="0"/>
              <a:t>.</a:t>
            </a:r>
          </a:p>
          <a:p>
            <a:r>
              <a:rPr lang="en-US" dirty="0" smtClean="0"/>
              <a:t>The </a:t>
            </a:r>
            <a:r>
              <a:rPr lang="en-US" dirty="0"/>
              <a:t>ability to detect actual fraud in real time reduces both loss and manual intervention costs.</a:t>
            </a:r>
          </a:p>
          <a:p>
            <a:pPr marL="0" indent="0">
              <a:buNone/>
            </a:pPr>
            <a:endParaRPr lang="en-IN" dirty="0"/>
          </a:p>
        </p:txBody>
      </p:sp>
    </p:spTree>
    <p:extLst>
      <p:ext uri="{BB962C8B-B14F-4D97-AF65-F5344CB8AC3E}">
        <p14:creationId xmlns:p14="http://schemas.microsoft.com/office/powerpoint/2010/main" val="4090561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Thank You</a:t>
            </a:r>
            <a:r>
              <a:rPr lang="en-IN" b="1" dirty="0" smtClean="0"/>
              <a:t>… </a:t>
            </a:r>
            <a:r>
              <a:rPr lang="en-IN" dirty="0" smtClean="0">
                <a:sym typeface="Wingdings" pitchFamily="2" charset="2"/>
              </a:rPr>
              <a:t></a:t>
            </a:r>
            <a:endParaRPr lang="en-IN" dirty="0"/>
          </a:p>
        </p:txBody>
      </p:sp>
      <p:sp>
        <p:nvSpPr>
          <p:cNvPr id="3" name="Content Placeholder 2"/>
          <p:cNvSpPr>
            <a:spLocks noGrp="1"/>
          </p:cNvSpPr>
          <p:nvPr>
            <p:ph idx="1"/>
          </p:nvPr>
        </p:nvSpPr>
        <p:spPr/>
        <p:txBody>
          <a:bodyPr/>
          <a:lstStyle/>
          <a:p>
            <a:r>
              <a:rPr lang="en-IN" dirty="0" smtClean="0"/>
              <a:t>Q&amp;A</a:t>
            </a:r>
          </a:p>
          <a:p>
            <a:r>
              <a:rPr lang="en-IN" dirty="0" smtClean="0"/>
              <a:t>Suggestions / Feedback</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929480" y="303480"/>
              <a:ext cx="360" cy="360"/>
            </p14:xfrm>
          </p:contentPart>
        </mc:Choice>
        <mc:Fallback xmlns="">
          <p:pic>
            <p:nvPicPr>
              <p:cNvPr id="4" name="Ink 3"/>
              <p:cNvPicPr/>
              <p:nvPr/>
            </p:nvPicPr>
            <p:blipFill>
              <a:blip r:embed="rId3"/>
              <a:stretch>
                <a:fillRect/>
              </a:stretch>
            </p:blipFill>
            <p:spPr>
              <a:xfrm>
                <a:off x="4920120" y="294120"/>
                <a:ext cx="19080" cy="19080"/>
              </a:xfrm>
              <a:prstGeom prst="rect">
                <a:avLst/>
              </a:prstGeom>
            </p:spPr>
          </p:pic>
        </mc:Fallback>
      </mc:AlternateContent>
    </p:spTree>
    <p:extLst>
      <p:ext uri="{BB962C8B-B14F-4D97-AF65-F5344CB8AC3E}">
        <p14:creationId xmlns:p14="http://schemas.microsoft.com/office/powerpoint/2010/main" val="3956247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a:xfrm>
            <a:off x="152400" y="381000"/>
            <a:ext cx="7546890" cy="1079680"/>
          </a:xfrm>
          <a:prstGeom prst="rect">
            <a:avLst/>
          </a:prstGeom>
        </p:spPr>
        <p:txBody>
          <a:bodyPr/>
          <a:lstStyle/>
          <a:p>
            <a:pPr algn="l">
              <a:tabLst>
                <a:tab pos="0" algn="l"/>
                <a:tab pos="382986" algn="l"/>
                <a:tab pos="767330" algn="l"/>
                <a:tab pos="1151674" algn="l"/>
                <a:tab pos="1536019" algn="l"/>
                <a:tab pos="1920362" algn="l"/>
                <a:tab pos="2304707" algn="l"/>
                <a:tab pos="2689050" algn="l"/>
                <a:tab pos="3073395" algn="l"/>
                <a:tab pos="3457739" algn="l"/>
                <a:tab pos="3842083" algn="l"/>
                <a:tab pos="4226427" algn="l"/>
                <a:tab pos="4610771" algn="l"/>
                <a:tab pos="4995115" algn="l"/>
                <a:tab pos="5379459" algn="l"/>
                <a:tab pos="5763803" algn="l"/>
                <a:tab pos="6148147" algn="l"/>
                <a:tab pos="6532491" algn="l"/>
                <a:tab pos="6916836" algn="l"/>
                <a:tab pos="7301179" algn="l"/>
                <a:tab pos="7685524" algn="l"/>
              </a:tabLst>
            </a:pPr>
            <a:r>
              <a:rPr lang="en-IN" altLang="en-US" dirty="0" smtClean="0"/>
              <a:t> </a:t>
            </a:r>
            <a:endParaRPr lang="en-IN" altLang="en-US" sz="3935" dirty="0"/>
          </a:p>
        </p:txBody>
      </p:sp>
      <p:sp>
        <p:nvSpPr>
          <p:cNvPr id="12292" name="Rectangle 2"/>
          <p:cNvSpPr>
            <a:spLocks noGrp="1" noChangeArrowheads="1"/>
          </p:cNvSpPr>
          <p:nvPr>
            <p:ph idx="1"/>
          </p:nvPr>
        </p:nvSpPr>
        <p:spPr>
          <a:xfrm>
            <a:off x="1523774" y="2134744"/>
            <a:ext cx="7620227" cy="3882770"/>
          </a:xfrm>
        </p:spPr>
        <p:txBody>
          <a:bodyPr/>
          <a:lstStyle/>
          <a:p>
            <a:pPr marL="787702" indent="-787702">
              <a:lnSpc>
                <a:spcPct val="90000"/>
              </a:lnSpc>
              <a:spcBef>
                <a:spcPts val="684"/>
              </a:spcBef>
              <a:buClr>
                <a:srgbClr val="996600"/>
              </a:buClr>
              <a:buFont typeface="Times New Roman" panose="02020603050405020304" pitchFamily="18" charset="0"/>
              <a:buAutoNum type="romanUcPeriod"/>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2738" u="sng"/>
              <a:t>Structural Ambiguities</a:t>
            </a:r>
            <a:r>
              <a:rPr lang="en-IN" altLang="en-US" sz="2738"/>
              <a:t> </a:t>
            </a:r>
          </a:p>
          <a:p>
            <a:pPr marL="1828011" lvl="3" indent="-497067">
              <a:lnSpc>
                <a:spcPct val="90000"/>
              </a:lnSpc>
              <a:spcBef>
                <a:spcPts val="449"/>
              </a:spcBef>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1797"/>
              <a:t>Namrata thinks she understands me.</a:t>
            </a:r>
          </a:p>
          <a:p>
            <a:pPr marL="1828011" lvl="3" indent="-497067">
              <a:lnSpc>
                <a:spcPct val="90000"/>
              </a:lnSpc>
              <a:spcBef>
                <a:spcPts val="449"/>
              </a:spcBef>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1797"/>
              <a:t>She thinks Namrata understands me.</a:t>
            </a:r>
          </a:p>
          <a:p>
            <a:pPr marL="1828011" lvl="3" indent="-497067">
              <a:lnSpc>
                <a:spcPct val="90000"/>
              </a:lnSpc>
              <a:spcBef>
                <a:spcPts val="449"/>
              </a:spcBef>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1797"/>
              <a:t>Visiting relatives can be nuisance. (two meanings)</a:t>
            </a:r>
          </a:p>
          <a:p>
            <a:pPr marL="787702" indent="-787702">
              <a:lnSpc>
                <a:spcPct val="90000"/>
              </a:lnSpc>
              <a:spcBef>
                <a:spcPts val="684"/>
              </a:spcBef>
              <a:buClr>
                <a:srgbClr val="996600"/>
              </a:buClr>
              <a:buFont typeface="Times New Roman" panose="02020603050405020304" pitchFamily="18" charset="0"/>
              <a:buAutoNum type="romanUcPeriod"/>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2738" u="sng"/>
              <a:t>Grammatical Ambiguities</a:t>
            </a:r>
            <a:r>
              <a:rPr lang="en-IN" altLang="en-US" sz="2738"/>
              <a:t> </a:t>
            </a:r>
          </a:p>
          <a:p>
            <a:pPr marL="1828011" lvl="3" indent="-497067">
              <a:lnSpc>
                <a:spcPct val="90000"/>
              </a:lnSpc>
              <a:spcBef>
                <a:spcPts val="449"/>
              </a:spcBef>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1797"/>
              <a:t>I (feminine or masculine) go.</a:t>
            </a:r>
          </a:p>
          <a:p>
            <a:pPr marL="1828011" lvl="3" indent="-497067">
              <a:lnSpc>
                <a:spcPct val="90000"/>
              </a:lnSpc>
              <a:spcBef>
                <a:spcPts val="449"/>
              </a:spcBef>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1797"/>
              <a:t>Can- Noun = container, Can – Modal(auxiliary verb),</a:t>
            </a:r>
          </a:p>
          <a:p>
            <a:pPr marL="1828011" lvl="3" indent="-497067">
              <a:lnSpc>
                <a:spcPct val="90000"/>
              </a:lnSpc>
              <a:spcBef>
                <a:spcPts val="449"/>
              </a:spcBef>
              <a:buNone/>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1797"/>
              <a:t>	Can-verb = to can means to pack etc</a:t>
            </a:r>
          </a:p>
          <a:p>
            <a:pPr marL="787702" indent="-787702">
              <a:lnSpc>
                <a:spcPct val="90000"/>
              </a:lnSpc>
              <a:spcBef>
                <a:spcPts val="684"/>
              </a:spcBef>
              <a:buClr>
                <a:srgbClr val="996600"/>
              </a:buClr>
              <a:buFont typeface="Times New Roman" panose="02020603050405020304" pitchFamily="18" charset="0"/>
              <a:buAutoNum type="romanUcPeriod"/>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2738" u="sng"/>
              <a:t>Lexical Ambiguities:</a:t>
            </a:r>
          </a:p>
          <a:p>
            <a:pPr marL="1955673" lvl="2" indent="-387061">
              <a:buNone/>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1797" u="sng"/>
              <a:t>Polysemy Ex: "understand" (I get it)</a:t>
            </a:r>
          </a:p>
          <a:p>
            <a:pPr marL="1828011" lvl="3" indent="-497067">
              <a:lnSpc>
                <a:spcPct val="90000"/>
              </a:lnSpc>
              <a:spcBef>
                <a:spcPts val="449"/>
              </a:spcBef>
              <a:tabLst>
                <a:tab pos="787702" algn="l"/>
                <a:tab pos="877337" algn="l"/>
                <a:tab pos="1261681" algn="l"/>
                <a:tab pos="1646025" algn="l"/>
                <a:tab pos="2030369" algn="l"/>
                <a:tab pos="2414713" algn="l"/>
                <a:tab pos="2799057" algn="l"/>
                <a:tab pos="3183401" algn="l"/>
                <a:tab pos="3567746" algn="l"/>
                <a:tab pos="3952089" algn="l"/>
                <a:tab pos="4336434" algn="l"/>
                <a:tab pos="4720777" algn="l"/>
                <a:tab pos="5105122" algn="l"/>
                <a:tab pos="5489465" algn="l"/>
                <a:tab pos="5873810" algn="l"/>
                <a:tab pos="6258154" algn="l"/>
                <a:tab pos="6642498" algn="l"/>
                <a:tab pos="7026842" algn="l"/>
                <a:tab pos="7411186" algn="l"/>
                <a:tab pos="7795530" algn="l"/>
                <a:tab pos="8179874" algn="l"/>
              </a:tabLst>
            </a:pPr>
            <a:r>
              <a:rPr lang="en-IN" altLang="en-US" sz="1797" u="sng"/>
              <a:t>Homonymy</a:t>
            </a:r>
            <a:r>
              <a:rPr lang="en-IN" altLang="en-US" sz="1797"/>
              <a:t> Ex: Bank= river, financial bank</a:t>
            </a:r>
          </a:p>
        </p:txBody>
      </p:sp>
      <p:sp>
        <p:nvSpPr>
          <p:cNvPr id="2" name="Slide Number Placeholder 1"/>
          <p:cNvSpPr>
            <a:spLocks noGrp="1"/>
          </p:cNvSpPr>
          <p:nvPr>
            <p:ph type="sldNum" sz="quarter" idx="12"/>
          </p:nvPr>
        </p:nvSpPr>
        <p:spPr/>
        <p:txBody>
          <a:bodyPr/>
          <a:lstStyle/>
          <a:p>
            <a:pPr>
              <a:defRPr/>
            </a:pPr>
            <a:fld id="{60DB935C-A2BB-404C-A6C5-67E9068028EC}" type="slidenum">
              <a:rPr lang="en-US" smtClean="0"/>
              <a:pPr>
                <a:defRPr/>
              </a:pPr>
              <a:t>7</a:t>
            </a:fld>
            <a:endParaRPr lang="en-US"/>
          </a:p>
        </p:txBody>
      </p:sp>
      <p:sp>
        <p:nvSpPr>
          <p:cNvPr id="3" name="Rectangle 2"/>
          <p:cNvSpPr/>
          <p:nvPr/>
        </p:nvSpPr>
        <p:spPr>
          <a:xfrm>
            <a:off x="152400" y="1541298"/>
            <a:ext cx="4108432" cy="523220"/>
          </a:xfrm>
          <a:prstGeom prst="rect">
            <a:avLst/>
          </a:prstGeom>
        </p:spPr>
        <p:txBody>
          <a:bodyPr wrap="none">
            <a:spAutoFit/>
          </a:bodyPr>
          <a:lstStyle/>
          <a:p>
            <a:pPr marL="457200" indent="-457200">
              <a:buFont typeface="Arial" panose="020B0604020202020204" pitchFamily="34" charset="0"/>
              <a:buChar char="•"/>
            </a:pPr>
            <a:r>
              <a:rPr lang="en-IN" altLang="en-US" sz="2800" b="1" dirty="0"/>
              <a:t>Ambiguities  at all level</a:t>
            </a:r>
            <a:endParaRPr lang="en-IN" sz="2800" b="1" dirty="0"/>
          </a:p>
        </p:txBody>
      </p:sp>
    </p:spTree>
    <p:extLst>
      <p:ext uri="{BB962C8B-B14F-4D97-AF65-F5344CB8AC3E}">
        <p14:creationId xmlns:p14="http://schemas.microsoft.com/office/powerpoint/2010/main" val="23402316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of the tasks involved in NLP</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IN" b="1" dirty="0" err="1" smtClean="0"/>
              <a:t>Tokeniztion</a:t>
            </a:r>
            <a:endParaRPr lang="en-IN" b="1" dirty="0" smtClean="0"/>
          </a:p>
          <a:p>
            <a:r>
              <a:rPr lang="en-IN" dirty="0" smtClean="0"/>
              <a:t>splits </a:t>
            </a:r>
            <a:r>
              <a:rPr lang="en-IN" dirty="0"/>
              <a:t>longer strings of text into smaller pieces, or </a:t>
            </a:r>
            <a:r>
              <a:rPr lang="en-IN" b="1" dirty="0"/>
              <a:t>tokens</a:t>
            </a:r>
            <a:r>
              <a:rPr lang="en-IN" dirty="0"/>
              <a:t>. </a:t>
            </a:r>
            <a:endParaRPr lang="en-IN" dirty="0" smtClean="0"/>
          </a:p>
          <a:p>
            <a:pPr marL="0" indent="0">
              <a:buNone/>
            </a:pPr>
            <a:r>
              <a:rPr lang="en-US" dirty="0" err="1" smtClean="0"/>
              <a:t>Eg:JavaTpoint</a:t>
            </a:r>
            <a:r>
              <a:rPr lang="en-US" dirty="0" smtClean="0"/>
              <a:t> </a:t>
            </a:r>
            <a:r>
              <a:rPr lang="en-US" dirty="0"/>
              <a:t>offers Corporate Training, Summer Training, Online Training, and Winter Training.</a:t>
            </a:r>
          </a:p>
          <a:p>
            <a:pPr marL="0" indent="0">
              <a:buNone/>
            </a:pPr>
            <a:r>
              <a:rPr lang="en-US" dirty="0" smtClean="0"/>
              <a:t>"</a:t>
            </a:r>
            <a:r>
              <a:rPr lang="en-US" dirty="0" err="1"/>
              <a:t>JavaTpoint</a:t>
            </a:r>
            <a:r>
              <a:rPr lang="en-US" dirty="0"/>
              <a:t>", "offers", "Corporate", "Training", "Summer", "Training", "Online", "Training", "and", "Winter", "Training", "."</a:t>
            </a:r>
          </a:p>
          <a:p>
            <a:pPr marL="0" indent="0">
              <a:buNone/>
            </a:pPr>
            <a:endParaRPr lang="en-IN" b="1" dirty="0" smtClean="0"/>
          </a:p>
          <a:p>
            <a:pPr>
              <a:buFont typeface="Wingdings" panose="05000000000000000000" pitchFamily="2" charset="2"/>
              <a:buChar char="Ø"/>
            </a:pPr>
            <a:r>
              <a:rPr lang="en-IN" b="1" dirty="0" smtClean="0"/>
              <a:t>Lemmatization</a:t>
            </a:r>
          </a:p>
          <a:p>
            <a:r>
              <a:rPr lang="en-US" dirty="0"/>
              <a:t>capture canonical forms based on a word's </a:t>
            </a:r>
            <a:r>
              <a:rPr lang="en-US" dirty="0">
                <a:hlinkClick r:id="rId2"/>
              </a:rPr>
              <a:t>lemma</a:t>
            </a:r>
            <a:r>
              <a:rPr lang="en-US" dirty="0" smtClean="0"/>
              <a:t>.</a:t>
            </a:r>
          </a:p>
          <a:p>
            <a:r>
              <a:rPr lang="en-US" b="1" dirty="0" err="1" smtClean="0"/>
              <a:t>Eg</a:t>
            </a:r>
            <a:r>
              <a:rPr lang="en-US" b="1" dirty="0" smtClean="0"/>
              <a:t>:</a:t>
            </a:r>
            <a:r>
              <a:rPr lang="en-IN" dirty="0"/>
              <a:t>better → good</a:t>
            </a:r>
            <a:endParaRPr lang="en-IN" b="1" dirty="0" smtClean="0"/>
          </a:p>
          <a:p>
            <a:endParaRPr lang="en-IN" b="1" dirty="0" smtClean="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547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4" name="Rectangle 1"/>
          <p:cNvSpPr>
            <a:spLocks noGrp="1" noChangeArrowheads="1"/>
          </p:cNvSpPr>
          <p:nvPr>
            <p:ph idx="1"/>
          </p:nvPr>
        </p:nvSpPr>
        <p:spPr bwMode="auto">
          <a:xfrm>
            <a:off x="371972" y="1136358"/>
            <a:ext cx="8424937"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Ø"/>
            </a:pPr>
            <a:r>
              <a:rPr kumimoji="0" lang="en-US" altLang="en-US" b="1" i="0" u="none" strike="noStrike" cap="none" normalizeH="0" baseline="0" dirty="0" smtClean="0">
                <a:ln>
                  <a:noFill/>
                </a:ln>
                <a:solidFill>
                  <a:schemeClr val="tx1"/>
                </a:solidFill>
                <a:effectLst/>
              </a:rPr>
              <a:t>Stemming</a:t>
            </a:r>
            <a:r>
              <a:rPr kumimoji="0" lang="en-US" altLang="en-US" b="0" i="0" u="none" strike="noStrike" cap="none" normalizeH="0" baseline="0" dirty="0" smtClean="0">
                <a:ln>
                  <a:noFill/>
                </a:ln>
                <a:solidFill>
                  <a:schemeClr val="tx1"/>
                </a:solidFill>
                <a:effectLst/>
              </a:rPr>
              <a:t> </a:t>
            </a:r>
          </a:p>
          <a:p>
            <a:r>
              <a:rPr lang="en-US" altLang="en-US" dirty="0" smtClean="0">
                <a:solidFill>
                  <a:srgbClr val="111111"/>
                </a:solidFill>
                <a:latin typeface="Open Sans"/>
              </a:rPr>
              <a:t>process </a:t>
            </a:r>
            <a:r>
              <a:rPr lang="en-US" altLang="en-US" dirty="0">
                <a:solidFill>
                  <a:srgbClr val="111111"/>
                </a:solidFill>
                <a:latin typeface="Open Sans"/>
              </a:rPr>
              <a:t>of eliminating affixes (suffixed, prefixes, infixes, circumfixes) from a word in order to obtain a word stem.</a:t>
            </a:r>
            <a:endParaRPr lang="en-US" altLang="en-US" dirty="0"/>
          </a:p>
          <a:p>
            <a:pPr lvl="0"/>
            <a:r>
              <a:rPr lang="en-US" altLang="en-US" dirty="0" smtClean="0">
                <a:solidFill>
                  <a:srgbClr val="111111"/>
                </a:solidFill>
                <a:latin typeface="Open Sans"/>
              </a:rPr>
              <a:t>   </a:t>
            </a:r>
            <a:r>
              <a:rPr lang="en-US" altLang="en-US" dirty="0" err="1" smtClean="0">
                <a:solidFill>
                  <a:srgbClr val="111111"/>
                </a:solidFill>
                <a:latin typeface="Open Sans"/>
              </a:rPr>
              <a:t>eg</a:t>
            </a:r>
            <a:r>
              <a:rPr lang="en-US" altLang="en-US" dirty="0" smtClean="0">
                <a:solidFill>
                  <a:srgbClr val="111111"/>
                </a:solidFill>
                <a:latin typeface="Open Sans"/>
              </a:rPr>
              <a:t>. running → run</a:t>
            </a:r>
          </a:p>
          <a:p>
            <a:pPr marL="0" indent="0">
              <a:buNone/>
            </a:pPr>
            <a:endParaRPr lang="en-IN" b="1" dirty="0" smtClean="0"/>
          </a:p>
          <a:p>
            <a:pPr>
              <a:buFont typeface="Wingdings" panose="05000000000000000000" pitchFamily="2" charset="2"/>
              <a:buChar char="Ø"/>
            </a:pPr>
            <a:r>
              <a:rPr lang="en-IN" b="1" dirty="0"/>
              <a:t>Stop Words</a:t>
            </a:r>
          </a:p>
          <a:p>
            <a:r>
              <a:rPr lang="en-US" dirty="0"/>
              <a:t>contribute little to overall meaning</a:t>
            </a:r>
          </a:p>
          <a:p>
            <a:r>
              <a:rPr lang="en-US" b="1" dirty="0" err="1" smtClean="0"/>
              <a:t>Eg:</a:t>
            </a:r>
            <a:r>
              <a:rPr lang="en-US" dirty="0" err="1"/>
              <a:t>He</a:t>
            </a:r>
            <a:r>
              <a:rPr lang="en-US" dirty="0"/>
              <a:t> </a:t>
            </a:r>
            <a:r>
              <a:rPr lang="en-US" b="1" dirty="0"/>
              <a:t>is a</a:t>
            </a:r>
            <a:r>
              <a:rPr lang="en-US" dirty="0"/>
              <a:t> good boy.</a:t>
            </a:r>
            <a:endParaRPr lang="en-US" altLang="en-US" dirty="0"/>
          </a:p>
          <a:p>
            <a:endParaRPr lang="en-IN" b="1" dirty="0"/>
          </a:p>
          <a:p>
            <a:pPr lvl="0">
              <a:buFont typeface="Wingdings" panose="05000000000000000000" pitchFamily="2" charset="2"/>
              <a:buChar char="Ø"/>
            </a:pPr>
            <a:endParaRPr lang="en-US" altLang="en-US" dirty="0">
              <a:solidFill>
                <a:srgbClr val="111111"/>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45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21334</TotalTime>
  <Words>1746</Words>
  <Application>Microsoft Office PowerPoint</Application>
  <PresentationFormat>On-screen Show (4:3)</PresentationFormat>
  <Paragraphs>359</Paragraphs>
  <Slides>65</Slides>
  <Notes>11</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65</vt:i4>
      </vt:variant>
    </vt:vector>
  </HeadingPairs>
  <TitlesOfParts>
    <vt:vector size="81" baseType="lpstr">
      <vt:lpstr>Arial Unicode MS</vt:lpstr>
      <vt:lpstr>Microsoft YaHei</vt:lpstr>
      <vt:lpstr>Arial</vt:lpstr>
      <vt:lpstr>Arial Narrow</vt:lpstr>
      <vt:lpstr>Calibri</vt:lpstr>
      <vt:lpstr>DejaVu Sans</vt:lpstr>
      <vt:lpstr>굴림</vt:lpstr>
      <vt:lpstr>Lucida Sans</vt:lpstr>
      <vt:lpstr>Monotype Sorts</vt:lpstr>
      <vt:lpstr>Open Sans</vt:lpstr>
      <vt:lpstr>Symbol</vt:lpstr>
      <vt:lpstr>Times New Roman</vt:lpstr>
      <vt:lpstr>Wingdings</vt:lpstr>
      <vt:lpstr>Office Theme</vt:lpstr>
      <vt:lpstr>1_Office Theme</vt:lpstr>
      <vt:lpstr>2_Office Theme</vt:lpstr>
      <vt:lpstr>PowerPoint Presentation</vt:lpstr>
      <vt:lpstr>Text Books</vt:lpstr>
      <vt:lpstr>What is Natural Language Processing?</vt:lpstr>
      <vt:lpstr>Natural Language processing</vt:lpstr>
      <vt:lpstr>Application of NLP</vt:lpstr>
      <vt:lpstr>Why NLP hard? </vt:lpstr>
      <vt:lpstr> </vt:lpstr>
      <vt:lpstr>Some of the tasks involved in NLP</vt:lpstr>
      <vt:lpstr>Contd..</vt:lpstr>
      <vt:lpstr>N-gram language models </vt:lpstr>
      <vt:lpstr>POS tagging</vt:lpstr>
      <vt:lpstr>Grammars and parsing</vt:lpstr>
      <vt:lpstr>Parsing</vt:lpstr>
      <vt:lpstr>Word sense disambiguation</vt:lpstr>
      <vt:lpstr>Mining multimedia data</vt:lpstr>
      <vt:lpstr>Multimedia data</vt:lpstr>
      <vt:lpstr>PowerPoint Presentation</vt:lpstr>
      <vt:lpstr>PowerPoint Presentation</vt:lpstr>
      <vt:lpstr>PowerPoint Presentation</vt:lpstr>
      <vt:lpstr>Multidimensional Analysis of Multimedia Data</vt:lpstr>
      <vt:lpstr>PowerPoint Presentation</vt:lpstr>
      <vt:lpstr>Mining spatial data</vt:lpstr>
      <vt:lpstr>What Is a Spatial Database System?</vt:lpstr>
      <vt:lpstr>GIS vs. SDBMS</vt:lpstr>
      <vt:lpstr>Graph/Network Mining </vt:lpstr>
      <vt:lpstr>Why Graph Mining?</vt:lpstr>
      <vt:lpstr>Basics</vt:lpstr>
      <vt:lpstr>Applications</vt:lpstr>
      <vt:lpstr>Graph Pattern Mining</vt:lpstr>
      <vt:lpstr>Example: Frequent Subgraphs</vt:lpstr>
      <vt:lpstr>Graph Mining</vt:lpstr>
      <vt:lpstr>Application</vt:lpstr>
      <vt:lpstr>PowerPoint Presentation</vt:lpstr>
      <vt:lpstr>Motivation For Sentiment Analysis</vt:lpstr>
      <vt:lpstr>“So whom shall I ask?”</vt:lpstr>
      <vt:lpstr>What is Sentiment analysis</vt:lpstr>
      <vt:lpstr>Examples</vt:lpstr>
      <vt:lpstr>PowerPoint Presentation</vt:lpstr>
      <vt:lpstr>PowerPoint Presentation</vt:lpstr>
      <vt:lpstr>Types of Sentiment Analysis </vt:lpstr>
      <vt:lpstr>Sentiment analysis methods</vt:lpstr>
      <vt:lpstr>Example</vt:lpstr>
      <vt:lpstr>PowerPoint Presentation</vt:lpstr>
      <vt:lpstr>PowerPoint Presentation</vt:lpstr>
      <vt:lpstr>Machine learning Approach</vt:lpstr>
      <vt:lpstr>Contd..</vt:lpstr>
      <vt:lpstr>Sentiment Lexicons</vt:lpstr>
      <vt:lpstr>SentiWordNet</vt:lpstr>
      <vt:lpstr>Example</vt:lpstr>
      <vt:lpstr>PowerPoint Presentation</vt:lpstr>
      <vt:lpstr>Motivation for Recommender Systems</vt:lpstr>
      <vt:lpstr>What is recommender system</vt:lpstr>
      <vt:lpstr>Netflix-Movie recommendation </vt:lpstr>
      <vt:lpstr>Amazon recommendation system</vt:lpstr>
      <vt:lpstr>Google news</vt:lpstr>
      <vt:lpstr>Linkedin</vt:lpstr>
      <vt:lpstr>What is collaborative filtering </vt:lpstr>
      <vt:lpstr>User Based Collaborative Filtering</vt:lpstr>
      <vt:lpstr>Item Based Collaborative Filtering</vt:lpstr>
      <vt:lpstr>Advantages</vt:lpstr>
      <vt:lpstr>Challenges</vt:lpstr>
      <vt:lpstr>PowerPoint Presentation</vt:lpstr>
      <vt:lpstr>What is fraud detection</vt:lpstr>
      <vt:lpstr>What are the business benefits of fraud detection? </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HP</cp:lastModifiedBy>
  <cp:revision>239</cp:revision>
  <dcterms:created xsi:type="dcterms:W3CDTF">2012-01-02T05:05:52Z</dcterms:created>
  <dcterms:modified xsi:type="dcterms:W3CDTF">2020-08-29T21:54:28Z</dcterms:modified>
</cp:coreProperties>
</file>