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0.xml.rels" ContentType="application/vnd.openxmlformats-package.relationships+xml"/>
  <Override PartName="/ppt/notesSlides/_rels/notesSlide36.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19.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10.xml" ContentType="application/vnd.openxmlformats-officedocument.presentationml.notesSlide+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5.png" ContentType="image/png"/>
  <Override PartName="/ppt/media/image4.png" ContentType="image/png"/>
  <Override PartName="/ppt/media/image3.png" ContentType="image/png"/>
  <Override PartName="/ppt/media/image6.png" ContentType="image/png"/>
  <Override PartName="/ppt/media/image2.png" ContentType="image/png"/>
  <Override PartName="/ppt/media/image7.png" ContentType="image/png"/>
  <Override PartName="/ppt/media/image8.wmf" ContentType="image/x-wmf"/>
  <Override PartName="/ppt/media/image9.wmf" ContentType="image/x-wmf"/>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jpeg" ContentType="image/jpeg"/>
  <Override PartName="/ppt/media/image11.png" ContentType="image/png"/>
  <Override PartName="/ppt/media/image15.png" ContentType="image/png"/>
  <Override PartName="/ppt/media/image10.wmf" ContentType="image/x-wmf"/>
  <Override PartName="/ppt/media/image13.wmf" ContentType="image/x-wmf"/>
  <Override PartName="/ppt/media/image12.wmf" ContentType="image/x-wmf"/>
  <Override PartName="/ppt/media/image14.tif" ContentType="image/tiff"/>
  <Override PartName="/ppt/media/image16.wmf" ContentType="image/x-wmf"/>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202"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03"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04"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05"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06" name="PlaceHolder 6"/>
          <p:cNvSpPr>
            <a:spLocks noGrp="1"/>
          </p:cNvSpPr>
          <p:nvPr>
            <p:ph type="sldNum"/>
          </p:nvPr>
        </p:nvSpPr>
        <p:spPr>
          <a:xfrm>
            <a:off x="4399200" y="9555480"/>
            <a:ext cx="3372840" cy="502560"/>
          </a:xfrm>
          <a:prstGeom prst="rect">
            <a:avLst/>
          </a:prstGeom>
        </p:spPr>
        <p:txBody>
          <a:bodyPr lIns="0" rIns="0" tIns="0" bIns="0" anchor="b"/>
          <a:p>
            <a:pPr algn="r"/>
            <a:fld id="{37E06A84-1111-4312-AFCD-2F30382AB47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4278960" y="10157400"/>
            <a:ext cx="3280320" cy="533880"/>
          </a:xfrm>
          <a:prstGeom prst="rect">
            <a:avLst/>
          </a:prstGeom>
          <a:noFill/>
          <a:ln>
            <a:noFill/>
          </a:ln>
        </p:spPr>
        <p:txBody>
          <a:bodyPr lIns="0" rIns="0" tIns="0" bIns="0" anchor="b"/>
          <a:p>
            <a:pPr>
              <a:lnSpc>
                <a:spcPct val="100000"/>
              </a:lnSpc>
            </a:pPr>
            <a:fld id="{3E91C1B6-C2F0-435F-A425-84E4B46F1F3E}"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67" name="PlaceHolder 2"/>
          <p:cNvSpPr>
            <a:spLocks noGrp="1"/>
          </p:cNvSpPr>
          <p:nvPr>
            <p:ph type="sldImg"/>
          </p:nvPr>
        </p:nvSpPr>
        <p:spPr>
          <a:xfrm>
            <a:off x="1270080" y="728640"/>
            <a:ext cx="4777920" cy="3584160"/>
          </a:xfrm>
          <a:prstGeom prst="rect">
            <a:avLst/>
          </a:prstGeom>
        </p:spPr>
      </p:sp>
      <p:sp>
        <p:nvSpPr>
          <p:cNvPr id="468"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4278960" y="10157400"/>
            <a:ext cx="3280320" cy="533880"/>
          </a:xfrm>
          <a:prstGeom prst="rect">
            <a:avLst/>
          </a:prstGeom>
          <a:noFill/>
          <a:ln>
            <a:noFill/>
          </a:ln>
        </p:spPr>
        <p:txBody>
          <a:bodyPr lIns="0" rIns="0" tIns="0" bIns="0" anchor="b"/>
          <a:p>
            <a:pPr>
              <a:lnSpc>
                <a:spcPct val="100000"/>
              </a:lnSpc>
            </a:pPr>
            <a:fld id="{F6ED3154-A113-4AA0-B910-37EA74E8E209}"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70" name="PlaceHolder 2"/>
          <p:cNvSpPr>
            <a:spLocks noGrp="1"/>
          </p:cNvSpPr>
          <p:nvPr>
            <p:ph type="sldImg"/>
          </p:nvPr>
        </p:nvSpPr>
        <p:spPr>
          <a:xfrm>
            <a:off x="1270080" y="728640"/>
            <a:ext cx="4777920" cy="3584160"/>
          </a:xfrm>
          <a:prstGeom prst="rect">
            <a:avLst/>
          </a:prstGeom>
        </p:spPr>
      </p:sp>
      <p:sp>
        <p:nvSpPr>
          <p:cNvPr id="471"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txBox="1"/>
          <p:nvPr/>
        </p:nvSpPr>
        <p:spPr>
          <a:xfrm>
            <a:off x="4278960" y="10157400"/>
            <a:ext cx="3280320" cy="533880"/>
          </a:xfrm>
          <a:prstGeom prst="rect">
            <a:avLst/>
          </a:prstGeom>
          <a:noFill/>
          <a:ln>
            <a:noFill/>
          </a:ln>
        </p:spPr>
        <p:txBody>
          <a:bodyPr lIns="0" rIns="0" tIns="0" bIns="0" anchor="b"/>
          <a:p>
            <a:pPr>
              <a:lnSpc>
                <a:spcPct val="100000"/>
              </a:lnSpc>
            </a:pPr>
            <a:fld id="{802CEDAD-EB6C-4535-90F8-92AC067D4A07}"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73" name="PlaceHolder 2"/>
          <p:cNvSpPr>
            <a:spLocks noGrp="1"/>
          </p:cNvSpPr>
          <p:nvPr>
            <p:ph type="sldImg"/>
          </p:nvPr>
        </p:nvSpPr>
        <p:spPr>
          <a:xfrm>
            <a:off x="1270080" y="728640"/>
            <a:ext cx="4777920" cy="3584160"/>
          </a:xfrm>
          <a:prstGeom prst="rect">
            <a:avLst/>
          </a:prstGeom>
        </p:spPr>
      </p:sp>
      <p:sp>
        <p:nvSpPr>
          <p:cNvPr id="474"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4278960" y="10157400"/>
            <a:ext cx="3280320" cy="533880"/>
          </a:xfrm>
          <a:prstGeom prst="rect">
            <a:avLst/>
          </a:prstGeom>
          <a:noFill/>
          <a:ln>
            <a:noFill/>
          </a:ln>
        </p:spPr>
        <p:txBody>
          <a:bodyPr lIns="0" rIns="0" tIns="0" bIns="0" anchor="b"/>
          <a:p>
            <a:pPr>
              <a:lnSpc>
                <a:spcPct val="100000"/>
              </a:lnSpc>
            </a:pPr>
            <a:fld id="{2071E64D-54DB-4594-B847-AE899C5C64BB}"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76" name="PlaceHolder 2"/>
          <p:cNvSpPr>
            <a:spLocks noGrp="1"/>
          </p:cNvSpPr>
          <p:nvPr>
            <p:ph type="sldImg"/>
          </p:nvPr>
        </p:nvSpPr>
        <p:spPr>
          <a:xfrm>
            <a:off x="1270080" y="728640"/>
            <a:ext cx="4777920" cy="3584160"/>
          </a:xfrm>
          <a:prstGeom prst="rect">
            <a:avLst/>
          </a:prstGeom>
        </p:spPr>
      </p:sp>
      <p:sp>
        <p:nvSpPr>
          <p:cNvPr id="477"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TextShape 1"/>
          <p:cNvSpPr txBox="1"/>
          <p:nvPr/>
        </p:nvSpPr>
        <p:spPr>
          <a:xfrm>
            <a:off x="4278960" y="10157400"/>
            <a:ext cx="3280320" cy="533880"/>
          </a:xfrm>
          <a:prstGeom prst="rect">
            <a:avLst/>
          </a:prstGeom>
          <a:noFill/>
          <a:ln>
            <a:noFill/>
          </a:ln>
        </p:spPr>
        <p:txBody>
          <a:bodyPr lIns="0" rIns="0" tIns="0" bIns="0" anchor="b"/>
          <a:p>
            <a:pPr>
              <a:lnSpc>
                <a:spcPct val="100000"/>
              </a:lnSpc>
            </a:pPr>
            <a:fld id="{9B352975-5131-42A3-AEC8-E5A0391626A7}"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79" name="PlaceHolder 2"/>
          <p:cNvSpPr>
            <a:spLocks noGrp="1"/>
          </p:cNvSpPr>
          <p:nvPr>
            <p:ph type="sldImg"/>
          </p:nvPr>
        </p:nvSpPr>
        <p:spPr>
          <a:xfrm>
            <a:off x="1270080" y="728640"/>
            <a:ext cx="4777920" cy="3584160"/>
          </a:xfrm>
          <a:prstGeom prst="rect">
            <a:avLst/>
          </a:prstGeom>
        </p:spPr>
      </p:sp>
      <p:sp>
        <p:nvSpPr>
          <p:cNvPr id="480"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4278960" y="10157400"/>
            <a:ext cx="3280320" cy="533880"/>
          </a:xfrm>
          <a:prstGeom prst="rect">
            <a:avLst/>
          </a:prstGeom>
          <a:noFill/>
          <a:ln>
            <a:noFill/>
          </a:ln>
        </p:spPr>
        <p:txBody>
          <a:bodyPr lIns="0" rIns="0" tIns="0" bIns="0" anchor="b"/>
          <a:p>
            <a:pPr>
              <a:lnSpc>
                <a:spcPct val="100000"/>
              </a:lnSpc>
            </a:pPr>
            <a:fld id="{37E45AA9-76DD-44C7-AA9E-C95A1C82BF12}" type="slidenum">
              <a:rPr b="0" lang="en-US" sz="1800" spc="-1" strike="noStrike">
                <a:solidFill>
                  <a:srgbClr val="000000"/>
                </a:solidFill>
                <a:latin typeface="+mn-lt"/>
                <a:ea typeface="+mn-ea"/>
              </a:rPr>
              <a:t>&lt;number&gt;</a:t>
            </a:fld>
            <a:endParaRPr b="0" lang="en-US" sz="1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4278960" y="10157400"/>
            <a:ext cx="3280320" cy="533880"/>
          </a:xfrm>
          <a:prstGeom prst="rect">
            <a:avLst/>
          </a:prstGeom>
          <a:noFill/>
          <a:ln>
            <a:noFill/>
          </a:ln>
        </p:spPr>
        <p:txBody>
          <a:bodyPr lIns="0" rIns="0" tIns="0" bIns="0" anchor="b"/>
          <a:p>
            <a:pPr>
              <a:lnSpc>
                <a:spcPct val="100000"/>
              </a:lnSpc>
            </a:pPr>
            <a:fld id="{1C5D9C43-1D79-4F65-9AF0-73F547870995}"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83" name="PlaceHolder 2"/>
          <p:cNvSpPr>
            <a:spLocks noGrp="1"/>
          </p:cNvSpPr>
          <p:nvPr>
            <p:ph type="sldImg"/>
          </p:nvPr>
        </p:nvSpPr>
        <p:spPr>
          <a:xfrm>
            <a:off x="1270080" y="728640"/>
            <a:ext cx="4777920" cy="3584160"/>
          </a:xfrm>
          <a:prstGeom prst="rect">
            <a:avLst/>
          </a:prstGeom>
        </p:spPr>
      </p:sp>
      <p:sp>
        <p:nvSpPr>
          <p:cNvPr id="484"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4278960" y="10157400"/>
            <a:ext cx="3280320" cy="533880"/>
          </a:xfrm>
          <a:prstGeom prst="rect">
            <a:avLst/>
          </a:prstGeom>
          <a:noFill/>
          <a:ln>
            <a:noFill/>
          </a:ln>
        </p:spPr>
        <p:txBody>
          <a:bodyPr lIns="0" rIns="0" tIns="0" bIns="0" anchor="b"/>
          <a:p>
            <a:pPr>
              <a:lnSpc>
                <a:spcPct val="100000"/>
              </a:lnSpc>
            </a:pPr>
            <a:fld id="{D8C19340-D1F4-4CB8-AC47-172E5C54248C}"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86" name="PlaceHolder 2"/>
          <p:cNvSpPr>
            <a:spLocks noGrp="1"/>
          </p:cNvSpPr>
          <p:nvPr>
            <p:ph type="sldImg"/>
          </p:nvPr>
        </p:nvSpPr>
        <p:spPr>
          <a:xfrm>
            <a:off x="1270080" y="728640"/>
            <a:ext cx="4777920" cy="3584160"/>
          </a:xfrm>
          <a:prstGeom prst="rect">
            <a:avLst/>
          </a:prstGeom>
        </p:spPr>
      </p:sp>
      <p:sp>
        <p:nvSpPr>
          <p:cNvPr id="487"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4278960" y="10157400"/>
            <a:ext cx="3280320" cy="533880"/>
          </a:xfrm>
          <a:prstGeom prst="rect">
            <a:avLst/>
          </a:prstGeom>
          <a:noFill/>
          <a:ln>
            <a:noFill/>
          </a:ln>
        </p:spPr>
        <p:txBody>
          <a:bodyPr lIns="0" rIns="0" tIns="0" bIns="0" anchor="b"/>
          <a:p>
            <a:pPr>
              <a:lnSpc>
                <a:spcPct val="100000"/>
              </a:lnSpc>
            </a:pPr>
            <a:fld id="{5319AF23-3DA5-4A14-82B5-320CFF29D73C}"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89" name="PlaceHolder 2"/>
          <p:cNvSpPr>
            <a:spLocks noGrp="1"/>
          </p:cNvSpPr>
          <p:nvPr>
            <p:ph type="sldImg"/>
          </p:nvPr>
        </p:nvSpPr>
        <p:spPr>
          <a:xfrm>
            <a:off x="1270080" y="728640"/>
            <a:ext cx="4777920" cy="3584160"/>
          </a:xfrm>
          <a:prstGeom prst="rect">
            <a:avLst/>
          </a:prstGeom>
        </p:spPr>
      </p:sp>
      <p:sp>
        <p:nvSpPr>
          <p:cNvPr id="490"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4278960" y="10157400"/>
            <a:ext cx="3280320" cy="533880"/>
          </a:xfrm>
          <a:prstGeom prst="rect">
            <a:avLst/>
          </a:prstGeom>
          <a:noFill/>
          <a:ln>
            <a:noFill/>
          </a:ln>
        </p:spPr>
        <p:txBody>
          <a:bodyPr lIns="0" rIns="0" tIns="0" bIns="0" anchor="b"/>
          <a:p>
            <a:pPr>
              <a:lnSpc>
                <a:spcPct val="100000"/>
              </a:lnSpc>
            </a:pPr>
            <a:fld id="{411A22F2-39DD-45E7-BA2A-CC5A43DE06AB}"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92" name="PlaceHolder 2"/>
          <p:cNvSpPr>
            <a:spLocks noGrp="1"/>
          </p:cNvSpPr>
          <p:nvPr>
            <p:ph type="sldImg"/>
          </p:nvPr>
        </p:nvSpPr>
        <p:spPr>
          <a:xfrm>
            <a:off x="1270080" y="728640"/>
            <a:ext cx="4777920" cy="3584160"/>
          </a:xfrm>
          <a:prstGeom prst="rect">
            <a:avLst/>
          </a:prstGeom>
        </p:spPr>
      </p:sp>
      <p:sp>
        <p:nvSpPr>
          <p:cNvPr id="493"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4278960" y="10157400"/>
            <a:ext cx="3280320" cy="533880"/>
          </a:xfrm>
          <a:prstGeom prst="rect">
            <a:avLst/>
          </a:prstGeom>
          <a:noFill/>
          <a:ln>
            <a:noFill/>
          </a:ln>
        </p:spPr>
        <p:txBody>
          <a:bodyPr lIns="0" rIns="0" tIns="0" bIns="0" anchor="b"/>
          <a:p>
            <a:pPr>
              <a:lnSpc>
                <a:spcPct val="100000"/>
              </a:lnSpc>
            </a:pPr>
            <a:fld id="{FBE83A95-53DD-4904-9CA8-77156C272256}"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95" name="PlaceHolder 2"/>
          <p:cNvSpPr>
            <a:spLocks noGrp="1"/>
          </p:cNvSpPr>
          <p:nvPr>
            <p:ph type="sldImg"/>
          </p:nvPr>
        </p:nvSpPr>
        <p:spPr>
          <a:xfrm>
            <a:off x="1270080" y="728640"/>
            <a:ext cx="4777920" cy="3584160"/>
          </a:xfrm>
          <a:prstGeom prst="rect">
            <a:avLst/>
          </a:prstGeom>
        </p:spPr>
      </p:sp>
      <p:sp>
        <p:nvSpPr>
          <p:cNvPr id="496"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4278960" y="10157400"/>
            <a:ext cx="3280320" cy="533880"/>
          </a:xfrm>
          <a:prstGeom prst="rect">
            <a:avLst/>
          </a:prstGeom>
          <a:noFill/>
          <a:ln>
            <a:noFill/>
          </a:ln>
        </p:spPr>
        <p:txBody>
          <a:bodyPr lIns="0" rIns="0" tIns="0" bIns="0" anchor="b"/>
          <a:p>
            <a:pPr>
              <a:lnSpc>
                <a:spcPct val="100000"/>
              </a:lnSpc>
            </a:pPr>
            <a:fld id="{00904111-FF01-4308-8048-A3F1608BC8A0}"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98" name="PlaceHolder 2"/>
          <p:cNvSpPr>
            <a:spLocks noGrp="1"/>
          </p:cNvSpPr>
          <p:nvPr>
            <p:ph type="sldImg"/>
          </p:nvPr>
        </p:nvSpPr>
        <p:spPr>
          <a:xfrm>
            <a:off x="1270080" y="728640"/>
            <a:ext cx="4777920" cy="3584160"/>
          </a:xfrm>
          <a:prstGeom prst="rect">
            <a:avLst/>
          </a:prstGeom>
        </p:spPr>
      </p:sp>
      <p:sp>
        <p:nvSpPr>
          <p:cNvPr id="499"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4278960" y="10157400"/>
            <a:ext cx="3280320" cy="533880"/>
          </a:xfrm>
          <a:prstGeom prst="rect">
            <a:avLst/>
          </a:prstGeom>
          <a:noFill/>
          <a:ln>
            <a:noFill/>
          </a:ln>
        </p:spPr>
        <p:txBody>
          <a:bodyPr lIns="0" rIns="0" tIns="0" bIns="0" anchor="b"/>
          <a:p>
            <a:pPr>
              <a:lnSpc>
                <a:spcPct val="100000"/>
              </a:lnSpc>
            </a:pPr>
            <a:fld id="{E4404AB1-C427-447B-91AB-8A5FBC715A6C}"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501" name="PlaceHolder 2"/>
          <p:cNvSpPr>
            <a:spLocks noGrp="1"/>
          </p:cNvSpPr>
          <p:nvPr>
            <p:ph type="sldImg"/>
          </p:nvPr>
        </p:nvSpPr>
        <p:spPr>
          <a:xfrm>
            <a:off x="1270080" y="728640"/>
            <a:ext cx="4777920" cy="3584160"/>
          </a:xfrm>
          <a:prstGeom prst="rect">
            <a:avLst/>
          </a:prstGeom>
        </p:spPr>
      </p:sp>
      <p:sp>
        <p:nvSpPr>
          <p:cNvPr id="502"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4278960" y="10157400"/>
            <a:ext cx="3280320" cy="533880"/>
          </a:xfrm>
          <a:prstGeom prst="rect">
            <a:avLst/>
          </a:prstGeom>
          <a:noFill/>
          <a:ln>
            <a:noFill/>
          </a:ln>
        </p:spPr>
        <p:txBody>
          <a:bodyPr lIns="0" rIns="0" tIns="0" bIns="0" anchor="b"/>
          <a:p>
            <a:pPr>
              <a:lnSpc>
                <a:spcPct val="100000"/>
              </a:lnSpc>
            </a:pPr>
            <a:fld id="{EAF3EADF-1CC1-47C8-A9ED-764A8933CD34}"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504" name="PlaceHolder 2"/>
          <p:cNvSpPr>
            <a:spLocks noGrp="1"/>
          </p:cNvSpPr>
          <p:nvPr>
            <p:ph type="sldImg"/>
          </p:nvPr>
        </p:nvSpPr>
        <p:spPr>
          <a:xfrm>
            <a:off x="1270080" y="728640"/>
            <a:ext cx="4777920" cy="3584160"/>
          </a:xfrm>
          <a:prstGeom prst="rect">
            <a:avLst/>
          </a:prstGeom>
        </p:spPr>
      </p:sp>
      <p:sp>
        <p:nvSpPr>
          <p:cNvPr id="505"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TextShape 1"/>
          <p:cNvSpPr txBox="1"/>
          <p:nvPr/>
        </p:nvSpPr>
        <p:spPr>
          <a:xfrm>
            <a:off x="4278960" y="10157400"/>
            <a:ext cx="3280320" cy="533880"/>
          </a:xfrm>
          <a:prstGeom prst="rect">
            <a:avLst/>
          </a:prstGeom>
          <a:noFill/>
          <a:ln>
            <a:noFill/>
          </a:ln>
        </p:spPr>
        <p:txBody>
          <a:bodyPr lIns="0" rIns="0" tIns="0" bIns="0" anchor="b"/>
          <a:p>
            <a:pPr>
              <a:lnSpc>
                <a:spcPct val="100000"/>
              </a:lnSpc>
            </a:pPr>
            <a:fld id="{5F80DD62-E2FC-4A06-BACA-74DF538FE4CB}" type="slidenum">
              <a:rPr b="0" lang="en-US" sz="1200" spc="-1" strike="noStrike">
                <a:solidFill>
                  <a:srgbClr val="000000"/>
                </a:solidFill>
                <a:latin typeface="Lucida Sans"/>
                <a:ea typeface="Arial Unicode MS"/>
              </a:rPr>
              <a:t>&lt;number&gt;</a:t>
            </a:fld>
            <a:endParaRPr b="0" lang="en-US" sz="1200" spc="-1" strike="noStrike">
              <a:latin typeface="Times New Roman"/>
            </a:endParaRPr>
          </a:p>
        </p:txBody>
      </p:sp>
      <p:sp>
        <p:nvSpPr>
          <p:cNvPr id="507" name="PlaceHolder 2"/>
          <p:cNvSpPr>
            <a:spLocks noGrp="1"/>
          </p:cNvSpPr>
          <p:nvPr>
            <p:ph type="sldImg"/>
          </p:nvPr>
        </p:nvSpPr>
        <p:spPr>
          <a:xfrm>
            <a:off x="1143000" y="685800"/>
            <a:ext cx="4571640" cy="3428640"/>
          </a:xfrm>
          <a:prstGeom prst="rect">
            <a:avLst/>
          </a:prstGeom>
        </p:spPr>
      </p:sp>
      <p:sp>
        <p:nvSpPr>
          <p:cNvPr id="508" name="PlaceHolder 3"/>
          <p:cNvSpPr>
            <a:spLocks noGrp="1"/>
          </p:cNvSpPr>
          <p:nvPr>
            <p:ph type="body"/>
          </p:nvPr>
        </p:nvSpPr>
        <p:spPr>
          <a:xfrm>
            <a:off x="914400" y="4343400"/>
            <a:ext cx="5028840" cy="4114440"/>
          </a:xfrm>
          <a:prstGeom prst="rect">
            <a:avLst/>
          </a:prstGeom>
        </p:spPr>
        <p:txBody>
          <a:bodyPr lIns="0" rIns="0" tIns="0" bIns="0" anchor="ctr"/>
          <a:p>
            <a:endParaRPr b="0" lang="en-US"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4278960" y="10157400"/>
            <a:ext cx="3280320" cy="533880"/>
          </a:xfrm>
          <a:prstGeom prst="rect">
            <a:avLst/>
          </a:prstGeom>
          <a:noFill/>
          <a:ln>
            <a:noFill/>
          </a:ln>
        </p:spPr>
        <p:txBody>
          <a:bodyPr lIns="0" rIns="0" tIns="0" bIns="0" anchor="b"/>
          <a:p>
            <a:pPr>
              <a:lnSpc>
                <a:spcPct val="100000"/>
              </a:lnSpc>
            </a:pPr>
            <a:fld id="{327FA2C5-BC71-413E-BD40-CD1621D49D39}" type="slidenum">
              <a:rPr b="0" lang="en-US" sz="1200" spc="-1" strike="noStrike">
                <a:solidFill>
                  <a:srgbClr val="000000"/>
                </a:solidFill>
                <a:latin typeface="Arial"/>
                <a:ea typeface="Arial Unicode MS"/>
              </a:rPr>
              <a:t>&lt;number&gt;</a:t>
            </a:fld>
            <a:endParaRPr b="0" lang="en-US" sz="1200" spc="-1" strike="noStrike">
              <a:latin typeface="Times New Roman"/>
            </a:endParaRPr>
          </a:p>
        </p:txBody>
      </p:sp>
      <p:sp>
        <p:nvSpPr>
          <p:cNvPr id="510" name="PlaceHolder 2"/>
          <p:cNvSpPr>
            <a:spLocks noGrp="1"/>
          </p:cNvSpPr>
          <p:nvPr>
            <p:ph type="sldImg"/>
          </p:nvPr>
        </p:nvSpPr>
        <p:spPr>
          <a:xfrm>
            <a:off x="1149480" y="698400"/>
            <a:ext cx="4655880" cy="3490560"/>
          </a:xfrm>
          <a:prstGeom prst="rect">
            <a:avLst/>
          </a:prstGeom>
        </p:spPr>
      </p:sp>
      <p:sp>
        <p:nvSpPr>
          <p:cNvPr id="511" name="PlaceHolder 3"/>
          <p:cNvSpPr>
            <a:spLocks noGrp="1"/>
          </p:cNvSpPr>
          <p:nvPr>
            <p:ph type="body"/>
          </p:nvPr>
        </p:nvSpPr>
        <p:spPr>
          <a:xfrm>
            <a:off x="927000" y="4421160"/>
            <a:ext cx="5100120" cy="4717800"/>
          </a:xfrm>
          <a:prstGeom prst="rect">
            <a:avLst/>
          </a:prstGeom>
        </p:spPr>
        <p:txBody>
          <a:bodyPr lIns="0" rIns="0" tIns="0" bIns="0"/>
          <a:p>
            <a:pPr marL="216000" indent="-216000">
              <a:lnSpc>
                <a:spcPct val="100000"/>
              </a:lnSpc>
              <a:spcBef>
                <a:spcPts val="462"/>
              </a:spcBef>
            </a:pPr>
            <a:r>
              <a:rPr b="0" lang="en-US" sz="2000" spc="-1" strike="noStrike">
                <a:latin typeface="Times New Roman"/>
                <a:ea typeface="Microsoft YaHei"/>
              </a:rPr>
              <a:t>The challenges we face stem from the highly ambiguous nature of natural language. As an English speaker you effortlessly understand a sentence like "Flying planes can be dangerous". Yet this sentence presents difficulties to a software program that lacks both your knowledge of the world and your experience with linguistic structures. Is the more plausible interpretation that the pilot is at risk, or that the danger is to people on the ground? Should "can" be analyzed as a verb or as a noun? Which of the many possible meanings of "plane" is relevant? Depending on context, "plane" could refer to, among other things, an airplane, a geometric object, or a woodworking tool. How much and what sort of context needs to be brought to bear on these questions in order to adequately disambiguate the sentence? </a:t>
            </a:r>
            <a:endParaRPr b="0" lang="en-US" sz="2000" spc="-1" strike="noStrike">
              <a:latin typeface="Arial"/>
            </a:endParaRPr>
          </a:p>
          <a:p>
            <a:pPr marL="216000" indent="-216000">
              <a:lnSpc>
                <a:spcPct val="100000"/>
              </a:lnSpc>
              <a:spcBef>
                <a:spcPts val="462"/>
              </a:spcBef>
            </a:pPr>
            <a:r>
              <a:rPr b="0" lang="en-US" sz="2000" spc="-1" strike="noStrike" u="sng">
                <a:uFillTx/>
                <a:latin typeface="Times New Roman"/>
                <a:ea typeface="Microsoft YaHei"/>
              </a:rPr>
              <a:t>Polysemy: </a:t>
            </a:r>
            <a:r>
              <a:rPr b="0" lang="en-US" sz="2000" spc="-1" strike="noStrike">
                <a:latin typeface="Times New Roman"/>
                <a:ea typeface="Microsoft YaHei"/>
              </a:rPr>
              <a:t>Verbs with three levels of meanings</a:t>
            </a:r>
            <a:endParaRPr b="0" lang="en-US" sz="2000" spc="-1" strike="noStrike">
              <a:latin typeface="Arial"/>
            </a:endParaRPr>
          </a:p>
          <a:p>
            <a:pPr marL="3716280">
              <a:lnSpc>
                <a:spcPct val="100000"/>
              </a:lnSpc>
              <a:spcBef>
                <a:spcPts val="462"/>
              </a:spcBef>
            </a:pPr>
            <a:r>
              <a:rPr b="0" lang="en-US" sz="2000" spc="-1" strike="noStrike">
                <a:latin typeface="Times New Roman"/>
                <a:ea typeface="Microsoft YaHei"/>
              </a:rPr>
              <a:t>1) Literary, 2) Abstract, 3) Frozen</a:t>
            </a:r>
            <a:endParaRPr b="0" lang="en-US" sz="2000" spc="-1" strike="noStrike">
              <a:latin typeface="Arial"/>
            </a:endParaRPr>
          </a:p>
          <a:p>
            <a:pPr marL="3716280">
              <a:lnSpc>
                <a:spcPct val="100000"/>
              </a:lnSpc>
              <a:spcBef>
                <a:spcPts val="462"/>
              </a:spcBef>
            </a:pPr>
            <a:r>
              <a:rPr b="0" lang="en-US" sz="2000" spc="-1" strike="noStrike">
                <a:latin typeface="Times New Roman"/>
                <a:ea typeface="Microsoft YaHei"/>
              </a:rPr>
              <a:t>Ex: The man drank the apple juice (Literary)</a:t>
            </a:r>
            <a:endParaRPr b="0" lang="en-US" sz="2000" spc="-1" strike="noStrike">
              <a:latin typeface="Arial"/>
            </a:endParaRPr>
          </a:p>
          <a:p>
            <a:pPr marL="3716280">
              <a:lnSpc>
                <a:spcPct val="100000"/>
              </a:lnSpc>
              <a:spcBef>
                <a:spcPts val="462"/>
              </a:spcBef>
            </a:pPr>
            <a:r>
              <a:rPr b="0" lang="en-US" sz="2000" spc="-1" strike="noStrike">
                <a:latin typeface="Times New Roman"/>
                <a:ea typeface="Microsoft YaHei"/>
              </a:rPr>
              <a:t>      </a:t>
            </a:r>
            <a:r>
              <a:rPr b="0" lang="en-US" sz="2000" spc="-1" strike="noStrike">
                <a:latin typeface="Times New Roman"/>
                <a:ea typeface="Microsoft YaHei"/>
              </a:rPr>
              <a:t>The car drank gasoline (Abstract)</a:t>
            </a:r>
            <a:endParaRPr b="0" lang="en-US" sz="2000" spc="-1" strike="noStrike">
              <a:latin typeface="Arial"/>
            </a:endParaRPr>
          </a:p>
          <a:p>
            <a:pPr marL="3716280">
              <a:lnSpc>
                <a:spcPct val="100000"/>
              </a:lnSpc>
              <a:spcBef>
                <a:spcPts val="462"/>
              </a:spcBef>
            </a:pPr>
            <a:r>
              <a:rPr b="0" lang="en-US" sz="2000" spc="-1" strike="noStrike">
                <a:latin typeface="Times New Roman"/>
                <a:ea typeface="Microsoft YaHei"/>
              </a:rPr>
              <a:t>      </a:t>
            </a:r>
            <a:r>
              <a:rPr b="0" lang="en-US" sz="2000" spc="-1" strike="noStrike">
                <a:latin typeface="Times New Roman"/>
                <a:ea typeface="Microsoft YaHei"/>
              </a:rPr>
              <a:t>The idea drank the heart (Frozen)</a:t>
            </a:r>
            <a:endParaRPr b="0" lang="en-US" sz="2000" spc="-1" strike="noStrike">
              <a:latin typeface="Arial"/>
            </a:endParaRPr>
          </a:p>
          <a:p>
            <a:pPr marL="3716280">
              <a:lnSpc>
                <a:spcPct val="100000"/>
              </a:lnSpc>
              <a:spcBef>
                <a:spcPts val="462"/>
              </a:spcBef>
            </a:pPr>
            <a:r>
              <a:rPr b="0" lang="en-US" sz="2000" spc="-1" strike="noStrike">
                <a:latin typeface="Times New Roman"/>
                <a:ea typeface="Microsoft YaHei"/>
              </a:rPr>
              <a:t>Homonymy : Category same still different meaning</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4278960" y="10157400"/>
            <a:ext cx="3280320" cy="533880"/>
          </a:xfrm>
          <a:prstGeom prst="rect">
            <a:avLst/>
          </a:prstGeom>
          <a:noFill/>
          <a:ln>
            <a:noFill/>
          </a:ln>
        </p:spPr>
        <p:txBody>
          <a:bodyPr lIns="0" rIns="0" tIns="0" bIns="0" anchor="b"/>
          <a:p>
            <a:pPr>
              <a:lnSpc>
                <a:spcPct val="100000"/>
              </a:lnSpc>
            </a:pPr>
            <a:fld id="{223673DC-9654-47F3-A480-E1CCBE7689AF}"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55" name="PlaceHolder 2"/>
          <p:cNvSpPr>
            <a:spLocks noGrp="1"/>
          </p:cNvSpPr>
          <p:nvPr>
            <p:ph type="sldImg"/>
          </p:nvPr>
        </p:nvSpPr>
        <p:spPr>
          <a:xfrm>
            <a:off x="1270080" y="728640"/>
            <a:ext cx="4777920" cy="3584160"/>
          </a:xfrm>
          <a:prstGeom prst="rect">
            <a:avLst/>
          </a:prstGeom>
        </p:spPr>
      </p:sp>
      <p:sp>
        <p:nvSpPr>
          <p:cNvPr id="456" name="PlaceHolder 3"/>
          <p:cNvSpPr>
            <a:spLocks noGrp="1"/>
          </p:cNvSpPr>
          <p:nvPr>
            <p:ph type="body"/>
          </p:nvPr>
        </p:nvSpPr>
        <p:spPr>
          <a:xfrm>
            <a:off x="701640" y="4416480"/>
            <a:ext cx="5606640" cy="4182840"/>
          </a:xfrm>
          <a:prstGeom prst="rect">
            <a:avLst/>
          </a:prstGeom>
        </p:spPr>
        <p:txBody>
          <a:bodyPr lIns="0" rIns="0" tIns="0" bIns="0"/>
          <a:p>
            <a:pPr marL="216000" indent="-216000">
              <a:lnSpc>
                <a:spcPct val="100000"/>
              </a:lnSpc>
            </a:pPr>
            <a:r>
              <a:rPr b="0" lang="en-US" sz="2000" spc="-1" strike="noStrike">
                <a:latin typeface="Arial"/>
              </a:rPr>
              <a:t>Throughout this course we have been discussing Data Mining over a variety of data types.</a:t>
            </a:r>
            <a:endParaRPr b="0" lang="en-US" sz="2000" spc="-1" strike="noStrike">
              <a:latin typeface="Arial"/>
            </a:endParaRPr>
          </a:p>
          <a:p>
            <a:pPr marL="216000" indent="-216000">
              <a:lnSpc>
                <a:spcPct val="100000"/>
              </a:lnSpc>
            </a:pPr>
            <a:r>
              <a:rPr b="0" lang="en-US" sz="2000" spc="-1" strike="noStrike">
                <a:latin typeface="Arial"/>
              </a:rPr>
              <a:t>Two former types we covered were Structured Data (relational) and multimedia data.</a:t>
            </a:r>
            <a:endParaRPr b="0" lang="en-US" sz="2000" spc="-1" strike="noStrike">
              <a:latin typeface="Arial"/>
            </a:endParaRPr>
          </a:p>
          <a:p>
            <a:pPr marL="216000" indent="-216000">
              <a:lnSpc>
                <a:spcPct val="100000"/>
              </a:lnSpc>
            </a:pPr>
            <a:r>
              <a:rPr b="0" lang="en-US" sz="2000" spc="-1" strike="noStrike">
                <a:latin typeface="Arial"/>
              </a:rPr>
              <a:t>Today and in the last class we have been discussing Data Mining over free text,</a:t>
            </a:r>
            <a:endParaRPr b="0" lang="en-US" sz="2000" spc="-1" strike="noStrike">
              <a:latin typeface="Arial"/>
            </a:endParaRPr>
          </a:p>
          <a:p>
            <a:pPr marL="216000" indent="-216000">
              <a:lnSpc>
                <a:spcPct val="100000"/>
              </a:lnSpc>
            </a:pPr>
            <a:r>
              <a:rPr b="0" lang="en-US" sz="2000" spc="-1" strike="noStrike">
                <a:latin typeface="Arial"/>
              </a:rPr>
              <a:t>and our next section will cover hypertext, such as web pages.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Text mining is well motivated, due to the fact that much of the world’s data can be</a:t>
            </a:r>
            <a:endParaRPr b="0" lang="en-US" sz="2000" spc="-1" strike="noStrike">
              <a:latin typeface="Arial"/>
            </a:endParaRPr>
          </a:p>
          <a:p>
            <a:pPr marL="216000" indent="-216000">
              <a:lnSpc>
                <a:spcPct val="100000"/>
              </a:lnSpc>
            </a:pPr>
            <a:r>
              <a:rPr b="0" lang="en-US" sz="2000" spc="-1" strike="noStrike">
                <a:latin typeface="Arial"/>
              </a:rPr>
              <a:t>found in free text form (newspaper articles, emails, literature, etc.).  There is  a</a:t>
            </a:r>
            <a:endParaRPr b="0" lang="en-US" sz="2000" spc="-1" strike="noStrike">
              <a:latin typeface="Arial"/>
            </a:endParaRPr>
          </a:p>
          <a:p>
            <a:pPr marL="216000" indent="-216000">
              <a:lnSpc>
                <a:spcPct val="100000"/>
              </a:lnSpc>
            </a:pPr>
            <a:r>
              <a:rPr b="0" lang="en-US" sz="2000" spc="-1" strike="noStrike">
                <a:latin typeface="Arial"/>
              </a:rPr>
              <a:t>lot of information available to mine.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While mining free text has the same goals as data mining in general</a:t>
            </a:r>
            <a:endParaRPr b="0" lang="en-US" sz="2000" spc="-1" strike="noStrike">
              <a:latin typeface="Arial"/>
            </a:endParaRPr>
          </a:p>
          <a:p>
            <a:pPr marL="216000" indent="-216000">
              <a:lnSpc>
                <a:spcPct val="100000"/>
              </a:lnSpc>
            </a:pPr>
            <a:r>
              <a:rPr b="0" lang="en-US" sz="2000" spc="-1" strike="noStrike">
                <a:latin typeface="Arial"/>
              </a:rPr>
              <a:t>(extracting useful knowledge/stats/trends), text mining must overcome</a:t>
            </a:r>
            <a:endParaRPr b="0" lang="en-US" sz="2000" spc="-1" strike="noStrike">
              <a:latin typeface="Arial"/>
            </a:endParaRPr>
          </a:p>
          <a:p>
            <a:pPr marL="216000" indent="-216000">
              <a:lnSpc>
                <a:spcPct val="100000"/>
              </a:lnSpc>
            </a:pPr>
            <a:r>
              <a:rPr b="0" lang="en-US" sz="2000" spc="-1" strike="noStrike">
                <a:latin typeface="Arial"/>
              </a:rPr>
              <a:t>a major difficulty – there is no explicit structure.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Machines can reason will relational data well since schemas are explicitly available.</a:t>
            </a:r>
            <a:endParaRPr b="0" lang="en-US" sz="2000" spc="-1" strike="noStrike">
              <a:latin typeface="Arial"/>
            </a:endParaRPr>
          </a:p>
          <a:p>
            <a:pPr marL="216000" indent="-216000">
              <a:lnSpc>
                <a:spcPct val="100000"/>
              </a:lnSpc>
            </a:pPr>
            <a:r>
              <a:rPr b="0" lang="en-US" sz="2000" spc="-1" strike="noStrike">
                <a:latin typeface="Arial"/>
              </a:rPr>
              <a:t>Free text, however, encodes all semantic information within natural language.  Our</a:t>
            </a:r>
            <a:endParaRPr b="0" lang="en-US" sz="2000" spc="-1" strike="noStrike">
              <a:latin typeface="Arial"/>
            </a:endParaRPr>
          </a:p>
          <a:p>
            <a:pPr marL="216000" indent="-216000">
              <a:lnSpc>
                <a:spcPct val="100000"/>
              </a:lnSpc>
            </a:pPr>
            <a:r>
              <a:rPr b="0" lang="en-US" sz="2000" spc="-1" strike="noStrike">
                <a:latin typeface="Arial"/>
              </a:rPr>
              <a:t>text mining algorithms, then, must make some sense out of this natural language</a:t>
            </a:r>
            <a:endParaRPr b="0" lang="en-US" sz="2000" spc="-1" strike="noStrike">
              <a:latin typeface="Arial"/>
            </a:endParaRPr>
          </a:p>
          <a:p>
            <a:pPr marL="216000" indent="-216000">
              <a:lnSpc>
                <a:spcPct val="100000"/>
              </a:lnSpc>
            </a:pPr>
            <a:r>
              <a:rPr b="0" lang="en-US" sz="2000" spc="-1" strike="noStrike">
                <a:latin typeface="Arial"/>
              </a:rPr>
              <a:t>representation.  Humans are great at doing this, but this has proved to be a problem for machines.</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4278960" y="10157400"/>
            <a:ext cx="3280320" cy="533880"/>
          </a:xfrm>
          <a:prstGeom prst="rect">
            <a:avLst/>
          </a:prstGeom>
          <a:noFill/>
          <a:ln>
            <a:noFill/>
          </a:ln>
        </p:spPr>
        <p:txBody>
          <a:bodyPr lIns="0" rIns="0" tIns="0" bIns="0" anchor="b"/>
          <a:p>
            <a:pPr>
              <a:lnSpc>
                <a:spcPct val="100000"/>
              </a:lnSpc>
            </a:pPr>
            <a:fld id="{442D5687-96DE-4BD2-9D54-3E8F4BEC06AE}"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58" name="PlaceHolder 2"/>
          <p:cNvSpPr>
            <a:spLocks noGrp="1"/>
          </p:cNvSpPr>
          <p:nvPr>
            <p:ph type="sldImg"/>
          </p:nvPr>
        </p:nvSpPr>
        <p:spPr>
          <a:xfrm>
            <a:off x="1270080" y="728640"/>
            <a:ext cx="4777920" cy="3584160"/>
          </a:xfrm>
          <a:prstGeom prst="rect">
            <a:avLst/>
          </a:prstGeom>
        </p:spPr>
      </p:sp>
      <p:sp>
        <p:nvSpPr>
          <p:cNvPr id="459"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4278960" y="10157400"/>
            <a:ext cx="3280320" cy="533880"/>
          </a:xfrm>
          <a:prstGeom prst="rect">
            <a:avLst/>
          </a:prstGeom>
          <a:noFill/>
          <a:ln>
            <a:noFill/>
          </a:ln>
        </p:spPr>
        <p:txBody>
          <a:bodyPr lIns="0" rIns="0" tIns="0" bIns="0" anchor="b"/>
          <a:p>
            <a:pPr>
              <a:lnSpc>
                <a:spcPct val="100000"/>
              </a:lnSpc>
            </a:pPr>
            <a:fld id="{AE5C5536-DAF5-4497-8A87-EF6C0EC84689}"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61" name="PlaceHolder 2"/>
          <p:cNvSpPr>
            <a:spLocks noGrp="1"/>
          </p:cNvSpPr>
          <p:nvPr>
            <p:ph type="sldImg"/>
          </p:nvPr>
        </p:nvSpPr>
        <p:spPr>
          <a:xfrm>
            <a:off x="1270080" y="728640"/>
            <a:ext cx="4777920" cy="3584160"/>
          </a:xfrm>
          <a:prstGeom prst="rect">
            <a:avLst/>
          </a:prstGeom>
        </p:spPr>
      </p:sp>
      <p:sp>
        <p:nvSpPr>
          <p:cNvPr id="462"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4278960" y="10157400"/>
            <a:ext cx="3280320" cy="533880"/>
          </a:xfrm>
          <a:prstGeom prst="rect">
            <a:avLst/>
          </a:prstGeom>
          <a:noFill/>
          <a:ln>
            <a:noFill/>
          </a:ln>
        </p:spPr>
        <p:txBody>
          <a:bodyPr lIns="0" rIns="0" tIns="0" bIns="0" anchor="b"/>
          <a:p>
            <a:pPr>
              <a:lnSpc>
                <a:spcPct val="100000"/>
              </a:lnSpc>
            </a:pPr>
            <a:fld id="{00FDD884-0E32-489D-B378-9C8C30ABB36E}" type="slidenum">
              <a:rPr b="0" lang="en-US" sz="1800" spc="-1" strike="noStrike">
                <a:solidFill>
                  <a:srgbClr val="000000"/>
                </a:solidFill>
                <a:latin typeface="+mn-lt"/>
                <a:ea typeface="+mn-ea"/>
              </a:rPr>
              <a:t>&lt;number&gt;</a:t>
            </a:fld>
            <a:endParaRPr b="0" lang="en-US" sz="1800" spc="-1" strike="noStrike">
              <a:latin typeface="Times New Roman"/>
            </a:endParaRPr>
          </a:p>
        </p:txBody>
      </p:sp>
      <p:sp>
        <p:nvSpPr>
          <p:cNvPr id="464" name="PlaceHolder 2"/>
          <p:cNvSpPr>
            <a:spLocks noGrp="1"/>
          </p:cNvSpPr>
          <p:nvPr>
            <p:ph type="sldImg"/>
          </p:nvPr>
        </p:nvSpPr>
        <p:spPr>
          <a:xfrm>
            <a:off x="1270080" y="728640"/>
            <a:ext cx="4777920" cy="3584160"/>
          </a:xfrm>
          <a:prstGeom prst="rect">
            <a:avLst/>
          </a:prstGeom>
        </p:spPr>
      </p:sp>
      <p:sp>
        <p:nvSpPr>
          <p:cNvPr id="465" name="PlaceHolder 3"/>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31" name="PlaceHolder 2"/>
          <p:cNvSpPr>
            <a:spLocks noGrp="1"/>
          </p:cNvSpPr>
          <p:nvPr>
            <p:ph type="body"/>
          </p:nvPr>
        </p:nvSpPr>
        <p:spPr>
          <a:xfrm>
            <a:off x="457200" y="160020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32" name="PlaceHolder 3"/>
          <p:cNvSpPr>
            <a:spLocks noGrp="1"/>
          </p:cNvSpPr>
          <p:nvPr>
            <p:ph type="body"/>
          </p:nvPr>
        </p:nvSpPr>
        <p:spPr>
          <a:xfrm>
            <a:off x="457200" y="396396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34"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4"/>
          <p:cNvSpPr>
            <a:spLocks noGrp="1"/>
          </p:cNvSpPr>
          <p:nvPr>
            <p:ph type="body"/>
          </p:nvPr>
        </p:nvSpPr>
        <p:spPr>
          <a:xfrm>
            <a:off x="45720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5"/>
          <p:cNvSpPr>
            <a:spLocks noGrp="1"/>
          </p:cNvSpPr>
          <p:nvPr>
            <p:ph type="body"/>
          </p:nvPr>
        </p:nvSpPr>
        <p:spPr>
          <a:xfrm>
            <a:off x="467388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39" name="PlaceHolder 2"/>
          <p:cNvSpPr>
            <a:spLocks noGrp="1"/>
          </p:cNvSpPr>
          <p:nvPr>
            <p:ph type="body"/>
          </p:nvPr>
        </p:nvSpPr>
        <p:spPr>
          <a:xfrm>
            <a:off x="45720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40" name="PlaceHolder 3"/>
          <p:cNvSpPr>
            <a:spLocks noGrp="1"/>
          </p:cNvSpPr>
          <p:nvPr>
            <p:ph type="body"/>
          </p:nvPr>
        </p:nvSpPr>
        <p:spPr>
          <a:xfrm>
            <a:off x="323964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41" name="PlaceHolder 4"/>
          <p:cNvSpPr>
            <a:spLocks noGrp="1"/>
          </p:cNvSpPr>
          <p:nvPr>
            <p:ph type="body"/>
          </p:nvPr>
        </p:nvSpPr>
        <p:spPr>
          <a:xfrm>
            <a:off x="602208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42" name="PlaceHolder 5"/>
          <p:cNvSpPr>
            <a:spLocks noGrp="1"/>
          </p:cNvSpPr>
          <p:nvPr>
            <p:ph type="body"/>
          </p:nvPr>
        </p:nvSpPr>
        <p:spPr>
          <a:xfrm>
            <a:off x="45720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43" name="PlaceHolder 6"/>
          <p:cNvSpPr>
            <a:spLocks noGrp="1"/>
          </p:cNvSpPr>
          <p:nvPr>
            <p:ph type="body"/>
          </p:nvPr>
        </p:nvSpPr>
        <p:spPr>
          <a:xfrm>
            <a:off x="323964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44" name="PlaceHolder 7"/>
          <p:cNvSpPr>
            <a:spLocks noGrp="1"/>
          </p:cNvSpPr>
          <p:nvPr>
            <p:ph type="body"/>
          </p:nvPr>
        </p:nvSpPr>
        <p:spPr>
          <a:xfrm>
            <a:off x="602208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subTitle"/>
          </p:nvPr>
        </p:nvSpPr>
        <p:spPr>
          <a:xfrm>
            <a:off x="457200" y="1600200"/>
            <a:ext cx="8228880" cy="4525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600200"/>
            <a:ext cx="8228880" cy="4525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45720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61" name="PlaceHolder 3"/>
          <p:cNvSpPr>
            <a:spLocks noGrp="1"/>
          </p:cNvSpPr>
          <p:nvPr>
            <p:ph type="body"/>
          </p:nvPr>
        </p:nvSpPr>
        <p:spPr>
          <a:xfrm>
            <a:off x="467388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395640" y="274680"/>
            <a:ext cx="6120000" cy="3938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66" name="PlaceHolder 3"/>
          <p:cNvSpPr>
            <a:spLocks noGrp="1"/>
          </p:cNvSpPr>
          <p:nvPr>
            <p:ph type="body"/>
          </p:nvPr>
        </p:nvSpPr>
        <p:spPr>
          <a:xfrm>
            <a:off x="467388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67" name="PlaceHolder 4"/>
          <p:cNvSpPr>
            <a:spLocks noGrp="1"/>
          </p:cNvSpPr>
          <p:nvPr>
            <p:ph type="body"/>
          </p:nvPr>
        </p:nvSpPr>
        <p:spPr>
          <a:xfrm>
            <a:off x="45720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0" name="PlaceHolder 2"/>
          <p:cNvSpPr>
            <a:spLocks noGrp="1"/>
          </p:cNvSpPr>
          <p:nvPr>
            <p:ph type="subTitle"/>
          </p:nvPr>
        </p:nvSpPr>
        <p:spPr>
          <a:xfrm>
            <a:off x="457200" y="1600200"/>
            <a:ext cx="8228880" cy="4525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69" name="PlaceHolder 2"/>
          <p:cNvSpPr>
            <a:spLocks noGrp="1"/>
          </p:cNvSpPr>
          <p:nvPr>
            <p:ph type="body"/>
          </p:nvPr>
        </p:nvSpPr>
        <p:spPr>
          <a:xfrm>
            <a:off x="45720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70"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71" name="PlaceHolder 4"/>
          <p:cNvSpPr>
            <a:spLocks noGrp="1"/>
          </p:cNvSpPr>
          <p:nvPr>
            <p:ph type="body"/>
          </p:nvPr>
        </p:nvSpPr>
        <p:spPr>
          <a:xfrm>
            <a:off x="467388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73"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4"/>
          <p:cNvSpPr>
            <a:spLocks noGrp="1"/>
          </p:cNvSpPr>
          <p:nvPr>
            <p:ph type="body"/>
          </p:nvPr>
        </p:nvSpPr>
        <p:spPr>
          <a:xfrm>
            <a:off x="457200" y="396396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77" name="PlaceHolder 2"/>
          <p:cNvSpPr>
            <a:spLocks noGrp="1"/>
          </p:cNvSpPr>
          <p:nvPr>
            <p:ph type="body"/>
          </p:nvPr>
        </p:nvSpPr>
        <p:spPr>
          <a:xfrm>
            <a:off x="457200" y="160020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78" name="PlaceHolder 3"/>
          <p:cNvSpPr>
            <a:spLocks noGrp="1"/>
          </p:cNvSpPr>
          <p:nvPr>
            <p:ph type="body"/>
          </p:nvPr>
        </p:nvSpPr>
        <p:spPr>
          <a:xfrm>
            <a:off x="457200" y="396396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80"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81"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82" name="PlaceHolder 4"/>
          <p:cNvSpPr>
            <a:spLocks noGrp="1"/>
          </p:cNvSpPr>
          <p:nvPr>
            <p:ph type="body"/>
          </p:nvPr>
        </p:nvSpPr>
        <p:spPr>
          <a:xfrm>
            <a:off x="45720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83" name="PlaceHolder 5"/>
          <p:cNvSpPr>
            <a:spLocks noGrp="1"/>
          </p:cNvSpPr>
          <p:nvPr>
            <p:ph type="body"/>
          </p:nvPr>
        </p:nvSpPr>
        <p:spPr>
          <a:xfrm>
            <a:off x="467388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85" name="PlaceHolder 2"/>
          <p:cNvSpPr>
            <a:spLocks noGrp="1"/>
          </p:cNvSpPr>
          <p:nvPr>
            <p:ph type="body"/>
          </p:nvPr>
        </p:nvSpPr>
        <p:spPr>
          <a:xfrm>
            <a:off x="45720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86" name="PlaceHolder 3"/>
          <p:cNvSpPr>
            <a:spLocks noGrp="1"/>
          </p:cNvSpPr>
          <p:nvPr>
            <p:ph type="body"/>
          </p:nvPr>
        </p:nvSpPr>
        <p:spPr>
          <a:xfrm>
            <a:off x="323964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87" name="PlaceHolder 4"/>
          <p:cNvSpPr>
            <a:spLocks noGrp="1"/>
          </p:cNvSpPr>
          <p:nvPr>
            <p:ph type="body"/>
          </p:nvPr>
        </p:nvSpPr>
        <p:spPr>
          <a:xfrm>
            <a:off x="602208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88" name="PlaceHolder 5"/>
          <p:cNvSpPr>
            <a:spLocks noGrp="1"/>
          </p:cNvSpPr>
          <p:nvPr>
            <p:ph type="body"/>
          </p:nvPr>
        </p:nvSpPr>
        <p:spPr>
          <a:xfrm>
            <a:off x="45720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89" name="PlaceHolder 6"/>
          <p:cNvSpPr>
            <a:spLocks noGrp="1"/>
          </p:cNvSpPr>
          <p:nvPr>
            <p:ph type="body"/>
          </p:nvPr>
        </p:nvSpPr>
        <p:spPr>
          <a:xfrm>
            <a:off x="323964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90" name="PlaceHolder 7"/>
          <p:cNvSpPr>
            <a:spLocks noGrp="1"/>
          </p:cNvSpPr>
          <p:nvPr>
            <p:ph type="body"/>
          </p:nvPr>
        </p:nvSpPr>
        <p:spPr>
          <a:xfrm>
            <a:off x="602208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02" name="PlaceHolder 2"/>
          <p:cNvSpPr>
            <a:spLocks noGrp="1"/>
          </p:cNvSpPr>
          <p:nvPr>
            <p:ph type="subTitle"/>
          </p:nvPr>
        </p:nvSpPr>
        <p:spPr>
          <a:xfrm>
            <a:off x="457200" y="1600200"/>
            <a:ext cx="8228880" cy="4525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04" name="PlaceHolder 2"/>
          <p:cNvSpPr>
            <a:spLocks noGrp="1"/>
          </p:cNvSpPr>
          <p:nvPr>
            <p:ph type="body"/>
          </p:nvPr>
        </p:nvSpPr>
        <p:spPr>
          <a:xfrm>
            <a:off x="457200" y="1600200"/>
            <a:ext cx="8228880" cy="4525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06" name="PlaceHolder 2"/>
          <p:cNvSpPr>
            <a:spLocks noGrp="1"/>
          </p:cNvSpPr>
          <p:nvPr>
            <p:ph type="body"/>
          </p:nvPr>
        </p:nvSpPr>
        <p:spPr>
          <a:xfrm>
            <a:off x="45720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107" name="PlaceHolder 3"/>
          <p:cNvSpPr>
            <a:spLocks noGrp="1"/>
          </p:cNvSpPr>
          <p:nvPr>
            <p:ph type="body"/>
          </p:nvPr>
        </p:nvSpPr>
        <p:spPr>
          <a:xfrm>
            <a:off x="467388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600200"/>
            <a:ext cx="8228880" cy="4525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395640" y="274680"/>
            <a:ext cx="6120000" cy="3938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11"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3"/>
          <p:cNvSpPr>
            <a:spLocks noGrp="1"/>
          </p:cNvSpPr>
          <p:nvPr>
            <p:ph type="body"/>
          </p:nvPr>
        </p:nvSpPr>
        <p:spPr>
          <a:xfrm>
            <a:off x="467388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4"/>
          <p:cNvSpPr>
            <a:spLocks noGrp="1"/>
          </p:cNvSpPr>
          <p:nvPr>
            <p:ph type="body"/>
          </p:nvPr>
        </p:nvSpPr>
        <p:spPr>
          <a:xfrm>
            <a:off x="45720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15" name="PlaceHolder 2"/>
          <p:cNvSpPr>
            <a:spLocks noGrp="1"/>
          </p:cNvSpPr>
          <p:nvPr>
            <p:ph type="body"/>
          </p:nvPr>
        </p:nvSpPr>
        <p:spPr>
          <a:xfrm>
            <a:off x="45720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116"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17" name="PlaceHolder 4"/>
          <p:cNvSpPr>
            <a:spLocks noGrp="1"/>
          </p:cNvSpPr>
          <p:nvPr>
            <p:ph type="body"/>
          </p:nvPr>
        </p:nvSpPr>
        <p:spPr>
          <a:xfrm>
            <a:off x="467388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19"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20"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21" name="PlaceHolder 4"/>
          <p:cNvSpPr>
            <a:spLocks noGrp="1"/>
          </p:cNvSpPr>
          <p:nvPr>
            <p:ph type="body"/>
          </p:nvPr>
        </p:nvSpPr>
        <p:spPr>
          <a:xfrm>
            <a:off x="457200" y="396396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23" name="PlaceHolder 2"/>
          <p:cNvSpPr>
            <a:spLocks noGrp="1"/>
          </p:cNvSpPr>
          <p:nvPr>
            <p:ph type="body"/>
          </p:nvPr>
        </p:nvSpPr>
        <p:spPr>
          <a:xfrm>
            <a:off x="457200" y="160020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24" name="PlaceHolder 3"/>
          <p:cNvSpPr>
            <a:spLocks noGrp="1"/>
          </p:cNvSpPr>
          <p:nvPr>
            <p:ph type="body"/>
          </p:nvPr>
        </p:nvSpPr>
        <p:spPr>
          <a:xfrm>
            <a:off x="457200" y="396396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26"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27"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28" name="PlaceHolder 4"/>
          <p:cNvSpPr>
            <a:spLocks noGrp="1"/>
          </p:cNvSpPr>
          <p:nvPr>
            <p:ph type="body"/>
          </p:nvPr>
        </p:nvSpPr>
        <p:spPr>
          <a:xfrm>
            <a:off x="45720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29" name="PlaceHolder 5"/>
          <p:cNvSpPr>
            <a:spLocks noGrp="1"/>
          </p:cNvSpPr>
          <p:nvPr>
            <p:ph type="body"/>
          </p:nvPr>
        </p:nvSpPr>
        <p:spPr>
          <a:xfrm>
            <a:off x="467388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31" name="PlaceHolder 2"/>
          <p:cNvSpPr>
            <a:spLocks noGrp="1"/>
          </p:cNvSpPr>
          <p:nvPr>
            <p:ph type="body"/>
          </p:nvPr>
        </p:nvSpPr>
        <p:spPr>
          <a:xfrm>
            <a:off x="45720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32" name="PlaceHolder 3"/>
          <p:cNvSpPr>
            <a:spLocks noGrp="1"/>
          </p:cNvSpPr>
          <p:nvPr>
            <p:ph type="body"/>
          </p:nvPr>
        </p:nvSpPr>
        <p:spPr>
          <a:xfrm>
            <a:off x="323964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33" name="PlaceHolder 4"/>
          <p:cNvSpPr>
            <a:spLocks noGrp="1"/>
          </p:cNvSpPr>
          <p:nvPr>
            <p:ph type="body"/>
          </p:nvPr>
        </p:nvSpPr>
        <p:spPr>
          <a:xfrm>
            <a:off x="602208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34" name="PlaceHolder 5"/>
          <p:cNvSpPr>
            <a:spLocks noGrp="1"/>
          </p:cNvSpPr>
          <p:nvPr>
            <p:ph type="body"/>
          </p:nvPr>
        </p:nvSpPr>
        <p:spPr>
          <a:xfrm>
            <a:off x="45720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35" name="PlaceHolder 6"/>
          <p:cNvSpPr>
            <a:spLocks noGrp="1"/>
          </p:cNvSpPr>
          <p:nvPr>
            <p:ph type="body"/>
          </p:nvPr>
        </p:nvSpPr>
        <p:spPr>
          <a:xfrm>
            <a:off x="323964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36" name="PlaceHolder 7"/>
          <p:cNvSpPr>
            <a:spLocks noGrp="1"/>
          </p:cNvSpPr>
          <p:nvPr>
            <p:ph type="body"/>
          </p:nvPr>
        </p:nvSpPr>
        <p:spPr>
          <a:xfrm>
            <a:off x="602208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66" name="PlaceHolder 2"/>
          <p:cNvSpPr>
            <a:spLocks noGrp="1"/>
          </p:cNvSpPr>
          <p:nvPr>
            <p:ph type="subTitle"/>
          </p:nvPr>
        </p:nvSpPr>
        <p:spPr>
          <a:xfrm>
            <a:off x="457200" y="1600200"/>
            <a:ext cx="8228880" cy="4525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68" name="PlaceHolder 2"/>
          <p:cNvSpPr>
            <a:spLocks noGrp="1"/>
          </p:cNvSpPr>
          <p:nvPr>
            <p:ph type="body"/>
          </p:nvPr>
        </p:nvSpPr>
        <p:spPr>
          <a:xfrm>
            <a:off x="457200" y="1600200"/>
            <a:ext cx="8228880" cy="4525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4" name="PlaceHolder 2"/>
          <p:cNvSpPr>
            <a:spLocks noGrp="1"/>
          </p:cNvSpPr>
          <p:nvPr>
            <p:ph type="body"/>
          </p:nvPr>
        </p:nvSpPr>
        <p:spPr>
          <a:xfrm>
            <a:off x="45720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15" name="PlaceHolder 3"/>
          <p:cNvSpPr>
            <a:spLocks noGrp="1"/>
          </p:cNvSpPr>
          <p:nvPr>
            <p:ph type="body"/>
          </p:nvPr>
        </p:nvSpPr>
        <p:spPr>
          <a:xfrm>
            <a:off x="467388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70" name="PlaceHolder 2"/>
          <p:cNvSpPr>
            <a:spLocks noGrp="1"/>
          </p:cNvSpPr>
          <p:nvPr>
            <p:ph type="body"/>
          </p:nvPr>
        </p:nvSpPr>
        <p:spPr>
          <a:xfrm>
            <a:off x="45720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171" name="PlaceHolder 3"/>
          <p:cNvSpPr>
            <a:spLocks noGrp="1"/>
          </p:cNvSpPr>
          <p:nvPr>
            <p:ph type="body"/>
          </p:nvPr>
        </p:nvSpPr>
        <p:spPr>
          <a:xfrm>
            <a:off x="467388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395640" y="274680"/>
            <a:ext cx="6120000" cy="3938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75"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76" name="PlaceHolder 3"/>
          <p:cNvSpPr>
            <a:spLocks noGrp="1"/>
          </p:cNvSpPr>
          <p:nvPr>
            <p:ph type="body"/>
          </p:nvPr>
        </p:nvSpPr>
        <p:spPr>
          <a:xfrm>
            <a:off x="467388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177" name="PlaceHolder 4"/>
          <p:cNvSpPr>
            <a:spLocks noGrp="1"/>
          </p:cNvSpPr>
          <p:nvPr>
            <p:ph type="body"/>
          </p:nvPr>
        </p:nvSpPr>
        <p:spPr>
          <a:xfrm>
            <a:off x="45720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79" name="PlaceHolder 2"/>
          <p:cNvSpPr>
            <a:spLocks noGrp="1"/>
          </p:cNvSpPr>
          <p:nvPr>
            <p:ph type="body"/>
          </p:nvPr>
        </p:nvSpPr>
        <p:spPr>
          <a:xfrm>
            <a:off x="45720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180"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81" name="PlaceHolder 4"/>
          <p:cNvSpPr>
            <a:spLocks noGrp="1"/>
          </p:cNvSpPr>
          <p:nvPr>
            <p:ph type="body"/>
          </p:nvPr>
        </p:nvSpPr>
        <p:spPr>
          <a:xfrm>
            <a:off x="467388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83"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84"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85" name="PlaceHolder 4"/>
          <p:cNvSpPr>
            <a:spLocks noGrp="1"/>
          </p:cNvSpPr>
          <p:nvPr>
            <p:ph type="body"/>
          </p:nvPr>
        </p:nvSpPr>
        <p:spPr>
          <a:xfrm>
            <a:off x="457200" y="396396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87" name="PlaceHolder 2"/>
          <p:cNvSpPr>
            <a:spLocks noGrp="1"/>
          </p:cNvSpPr>
          <p:nvPr>
            <p:ph type="body"/>
          </p:nvPr>
        </p:nvSpPr>
        <p:spPr>
          <a:xfrm>
            <a:off x="457200" y="160020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88" name="PlaceHolder 3"/>
          <p:cNvSpPr>
            <a:spLocks noGrp="1"/>
          </p:cNvSpPr>
          <p:nvPr>
            <p:ph type="body"/>
          </p:nvPr>
        </p:nvSpPr>
        <p:spPr>
          <a:xfrm>
            <a:off x="457200" y="396396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90"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91"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92" name="PlaceHolder 4"/>
          <p:cNvSpPr>
            <a:spLocks noGrp="1"/>
          </p:cNvSpPr>
          <p:nvPr>
            <p:ph type="body"/>
          </p:nvPr>
        </p:nvSpPr>
        <p:spPr>
          <a:xfrm>
            <a:off x="45720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93" name="PlaceHolder 5"/>
          <p:cNvSpPr>
            <a:spLocks noGrp="1"/>
          </p:cNvSpPr>
          <p:nvPr>
            <p:ph type="body"/>
          </p:nvPr>
        </p:nvSpPr>
        <p:spPr>
          <a:xfrm>
            <a:off x="467388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95" name="PlaceHolder 2"/>
          <p:cNvSpPr>
            <a:spLocks noGrp="1"/>
          </p:cNvSpPr>
          <p:nvPr>
            <p:ph type="body"/>
          </p:nvPr>
        </p:nvSpPr>
        <p:spPr>
          <a:xfrm>
            <a:off x="45720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96" name="PlaceHolder 3"/>
          <p:cNvSpPr>
            <a:spLocks noGrp="1"/>
          </p:cNvSpPr>
          <p:nvPr>
            <p:ph type="body"/>
          </p:nvPr>
        </p:nvSpPr>
        <p:spPr>
          <a:xfrm>
            <a:off x="323964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97" name="PlaceHolder 4"/>
          <p:cNvSpPr>
            <a:spLocks noGrp="1"/>
          </p:cNvSpPr>
          <p:nvPr>
            <p:ph type="body"/>
          </p:nvPr>
        </p:nvSpPr>
        <p:spPr>
          <a:xfrm>
            <a:off x="6022080" y="160020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98" name="PlaceHolder 5"/>
          <p:cNvSpPr>
            <a:spLocks noGrp="1"/>
          </p:cNvSpPr>
          <p:nvPr>
            <p:ph type="body"/>
          </p:nvPr>
        </p:nvSpPr>
        <p:spPr>
          <a:xfrm>
            <a:off x="45720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199" name="PlaceHolder 6"/>
          <p:cNvSpPr>
            <a:spLocks noGrp="1"/>
          </p:cNvSpPr>
          <p:nvPr>
            <p:ph type="body"/>
          </p:nvPr>
        </p:nvSpPr>
        <p:spPr>
          <a:xfrm>
            <a:off x="323964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200" name="PlaceHolder 7"/>
          <p:cNvSpPr>
            <a:spLocks noGrp="1"/>
          </p:cNvSpPr>
          <p:nvPr>
            <p:ph type="body"/>
          </p:nvPr>
        </p:nvSpPr>
        <p:spPr>
          <a:xfrm>
            <a:off x="6022080" y="3963960"/>
            <a:ext cx="264960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95640" y="274680"/>
            <a:ext cx="6120000" cy="3938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19"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20" name="PlaceHolder 3"/>
          <p:cNvSpPr>
            <a:spLocks noGrp="1"/>
          </p:cNvSpPr>
          <p:nvPr>
            <p:ph type="body"/>
          </p:nvPr>
        </p:nvSpPr>
        <p:spPr>
          <a:xfrm>
            <a:off x="467388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21" name="PlaceHolder 4"/>
          <p:cNvSpPr>
            <a:spLocks noGrp="1"/>
          </p:cNvSpPr>
          <p:nvPr>
            <p:ph type="body"/>
          </p:nvPr>
        </p:nvSpPr>
        <p:spPr>
          <a:xfrm>
            <a:off x="45720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23" name="PlaceHolder 2"/>
          <p:cNvSpPr>
            <a:spLocks noGrp="1"/>
          </p:cNvSpPr>
          <p:nvPr>
            <p:ph type="body"/>
          </p:nvPr>
        </p:nvSpPr>
        <p:spPr>
          <a:xfrm>
            <a:off x="457200" y="1600200"/>
            <a:ext cx="4015440" cy="4525200"/>
          </a:xfrm>
          <a:prstGeom prst="rect">
            <a:avLst/>
          </a:prstGeom>
        </p:spPr>
        <p:txBody>
          <a:bodyPr lIns="0" rIns="0" tIns="0" bIns="0">
            <a:normAutofit/>
          </a:bodyPr>
          <a:p>
            <a:endParaRPr b="0" lang="en-US" sz="1800" spc="-1" strike="noStrike">
              <a:solidFill>
                <a:srgbClr val="000000"/>
              </a:solidFill>
              <a:latin typeface="Arial"/>
            </a:endParaRPr>
          </a:p>
        </p:txBody>
      </p:sp>
      <p:sp>
        <p:nvSpPr>
          <p:cNvPr id="24"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25" name="PlaceHolder 4"/>
          <p:cNvSpPr>
            <a:spLocks noGrp="1"/>
          </p:cNvSpPr>
          <p:nvPr>
            <p:ph type="body"/>
          </p:nvPr>
        </p:nvSpPr>
        <p:spPr>
          <a:xfrm>
            <a:off x="4673880" y="396396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5640" y="274680"/>
            <a:ext cx="6120000" cy="84924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28" name="PlaceHolder 3"/>
          <p:cNvSpPr>
            <a:spLocks noGrp="1"/>
          </p:cNvSpPr>
          <p:nvPr>
            <p:ph type="body"/>
          </p:nvPr>
        </p:nvSpPr>
        <p:spPr>
          <a:xfrm>
            <a:off x="4673880" y="1600200"/>
            <a:ext cx="4015440" cy="215820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4"/>
          <p:cNvSpPr>
            <a:spLocks noGrp="1"/>
          </p:cNvSpPr>
          <p:nvPr>
            <p:ph type="body"/>
          </p:nvPr>
        </p:nvSpPr>
        <p:spPr>
          <a:xfrm>
            <a:off x="457200" y="3963960"/>
            <a:ext cx="8228880" cy="21582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3352680"/>
            <a:ext cx="8686080" cy="2742480"/>
          </a:xfrm>
          <a:prstGeom prst="rect">
            <a:avLst/>
          </a:prstGeom>
          <a:solidFill>
            <a:srgbClr val="10114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2895480" y="6095880"/>
            <a:ext cx="2894760" cy="7560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0" y="6095880"/>
            <a:ext cx="2894760" cy="7560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5791320" y="6095880"/>
            <a:ext cx="2894760" cy="7560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4" name="Picture 12" descr=""/>
          <p:cNvPicPr/>
          <p:nvPr/>
        </p:nvPicPr>
        <p:blipFill>
          <a:blip r:embed="rId3"/>
          <a:srcRect l="0" t="0" r="0" b="28589"/>
          <a:stretch/>
        </p:blipFill>
        <p:spPr>
          <a:xfrm>
            <a:off x="76320" y="3352680"/>
            <a:ext cx="2056680" cy="1979280"/>
          </a:xfrm>
          <a:prstGeom prst="rect">
            <a:avLst/>
          </a:prstGeom>
          <a:ln>
            <a:noFill/>
          </a:ln>
        </p:spPr>
      </p:pic>
      <p:sp>
        <p:nvSpPr>
          <p:cNvPr id="5" name="CustomShape 5"/>
          <p:cNvSpPr/>
          <p:nvPr/>
        </p:nvSpPr>
        <p:spPr>
          <a:xfrm>
            <a:off x="-76320" y="5257800"/>
            <a:ext cx="2208960" cy="531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900" spc="-145" strike="noStrike">
                <a:solidFill>
                  <a:srgbClr val="ffffff"/>
                </a:solidFill>
                <a:latin typeface="Arial"/>
                <a:ea typeface="DejaVu Sans"/>
              </a:rPr>
              <a:t>BITS</a:t>
            </a:r>
            <a:r>
              <a:rPr b="0" lang="en-US" sz="2900" spc="-145" strike="noStrike">
                <a:solidFill>
                  <a:srgbClr val="ffffff"/>
                </a:solidFill>
                <a:latin typeface="Arial"/>
                <a:ea typeface="DejaVu Sans"/>
              </a:rPr>
              <a:t> Pilani</a:t>
            </a:r>
            <a:endParaRPr b="0" lang="en-US" sz="2900" spc="-1" strike="noStrike">
              <a:latin typeface="Arial"/>
            </a:endParaRPr>
          </a:p>
        </p:txBody>
      </p:sp>
      <p:sp>
        <p:nvSpPr>
          <p:cNvPr id="6" name="CustomShape 6"/>
          <p:cNvSpPr/>
          <p:nvPr/>
        </p:nvSpPr>
        <p:spPr>
          <a:xfrm>
            <a:off x="152280" y="5666760"/>
            <a:ext cx="190440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ffff"/>
                </a:solidFill>
                <a:latin typeface="Arial"/>
                <a:ea typeface="DejaVu Sans"/>
              </a:rPr>
              <a:t>Pilani Campus</a:t>
            </a:r>
            <a:endParaRPr b="0" lang="en-US" sz="1200" spc="-1" strike="noStrike">
              <a:latin typeface="Arial"/>
            </a:endParaRPr>
          </a:p>
        </p:txBody>
      </p:sp>
      <p:sp>
        <p:nvSpPr>
          <p:cNvPr id="7" name="PlaceHolder 7"/>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3276720" y="6596280"/>
            <a:ext cx="5866560" cy="257400"/>
          </a:xfrm>
          <a:prstGeom prst="rect">
            <a:avLst/>
          </a:prstGeom>
          <a:noFill/>
          <a:ln>
            <a:noFill/>
          </a:ln>
        </p:spPr>
        <p:style>
          <a:lnRef idx="0"/>
          <a:fillRef idx="0"/>
          <a:effectRef idx="0"/>
          <a:fontRef idx="minor"/>
        </p:style>
        <p:txBody>
          <a:bodyPr lIns="90000" rIns="90000" tIns="45000" bIns="45000"/>
          <a:p>
            <a:pPr algn="r">
              <a:lnSpc>
                <a:spcPct val="100000"/>
              </a:lnSpc>
            </a:pPr>
            <a:r>
              <a:rPr b="1" lang="en-US" sz="1100" spc="-1" strike="noStrike">
                <a:solidFill>
                  <a:srgbClr val="101141"/>
                </a:solidFill>
                <a:latin typeface="Arial"/>
                <a:ea typeface="DejaVu Sans"/>
              </a:rPr>
              <a:t>BITS </a:t>
            </a:r>
            <a:r>
              <a:rPr b="0" lang="en-US" sz="1100" spc="-1" strike="noStrike">
                <a:solidFill>
                  <a:srgbClr val="101141"/>
                </a:solidFill>
                <a:latin typeface="Arial"/>
                <a:ea typeface="DejaVu Sans"/>
              </a:rPr>
              <a:t>Pilani, Pilani Campus</a:t>
            </a:r>
            <a:endParaRPr b="0" lang="en-US" sz="1100" spc="-1" strike="noStrike">
              <a:latin typeface="Arial"/>
            </a:endParaRPr>
          </a:p>
        </p:txBody>
      </p:sp>
      <p:pic>
        <p:nvPicPr>
          <p:cNvPr id="46" name="Picture 7" descr=""/>
          <p:cNvPicPr/>
          <p:nvPr/>
        </p:nvPicPr>
        <p:blipFill>
          <a:blip r:embed="rId2"/>
          <a:srcRect l="1916" t="0" r="0" b="5315"/>
          <a:stretch/>
        </p:blipFill>
        <p:spPr>
          <a:xfrm>
            <a:off x="6629400" y="0"/>
            <a:ext cx="2192400" cy="691920"/>
          </a:xfrm>
          <a:prstGeom prst="rect">
            <a:avLst/>
          </a:prstGeom>
          <a:ln>
            <a:noFill/>
          </a:ln>
        </p:spPr>
      </p:pic>
      <p:sp>
        <p:nvSpPr>
          <p:cNvPr id="47" name="CustomShape 2"/>
          <p:cNvSpPr/>
          <p:nvPr/>
        </p:nvSpPr>
        <p:spPr>
          <a:xfrm>
            <a:off x="4495680" y="6553080"/>
            <a:ext cx="2327760" cy="4500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2133720" y="6553080"/>
            <a:ext cx="2361600" cy="4500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 name="CustomShape 4"/>
          <p:cNvSpPr/>
          <p:nvPr/>
        </p:nvSpPr>
        <p:spPr>
          <a:xfrm>
            <a:off x="6815520" y="6553080"/>
            <a:ext cx="2327760" cy="4500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 name="CustomShape 5"/>
          <p:cNvSpPr/>
          <p:nvPr/>
        </p:nvSpPr>
        <p:spPr>
          <a:xfrm>
            <a:off x="2362320" y="1295280"/>
            <a:ext cx="2327760" cy="4500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 name="CustomShape 6"/>
          <p:cNvSpPr/>
          <p:nvPr/>
        </p:nvSpPr>
        <p:spPr>
          <a:xfrm>
            <a:off x="0" y="1295280"/>
            <a:ext cx="2361600" cy="4500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 name="CustomShape 7"/>
          <p:cNvSpPr/>
          <p:nvPr/>
        </p:nvSpPr>
        <p:spPr>
          <a:xfrm>
            <a:off x="4681800" y="1295280"/>
            <a:ext cx="2327760" cy="4500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 name="PlaceHolder 8"/>
          <p:cNvSpPr>
            <a:spLocks noGrp="1"/>
          </p:cNvSpPr>
          <p:nvPr>
            <p:ph type="title"/>
          </p:nvPr>
        </p:nvSpPr>
        <p:spPr>
          <a:xfrm>
            <a:off x="395640" y="274680"/>
            <a:ext cx="6120000" cy="8492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4" name="PlaceHolder 9"/>
          <p:cNvSpPr>
            <a:spLocks noGrp="1"/>
          </p:cNvSpPr>
          <p:nvPr>
            <p:ph type="body"/>
          </p:nvPr>
        </p:nvSpPr>
        <p:spPr>
          <a:xfrm>
            <a:off x="457200" y="1600200"/>
            <a:ext cx="8228880" cy="452520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3276720" y="6596280"/>
            <a:ext cx="5866560" cy="257400"/>
          </a:xfrm>
          <a:prstGeom prst="rect">
            <a:avLst/>
          </a:prstGeom>
          <a:noFill/>
          <a:ln>
            <a:noFill/>
          </a:ln>
        </p:spPr>
        <p:style>
          <a:lnRef idx="0"/>
          <a:fillRef idx="0"/>
          <a:effectRef idx="0"/>
          <a:fontRef idx="minor"/>
        </p:style>
        <p:txBody>
          <a:bodyPr lIns="90000" rIns="90000" tIns="45000" bIns="45000"/>
          <a:p>
            <a:pPr algn="r">
              <a:lnSpc>
                <a:spcPct val="100000"/>
              </a:lnSpc>
            </a:pPr>
            <a:r>
              <a:rPr b="1" lang="en-US" sz="1100" spc="-1" strike="noStrike">
                <a:solidFill>
                  <a:srgbClr val="101141"/>
                </a:solidFill>
                <a:latin typeface="Arial"/>
                <a:ea typeface="DejaVu Sans"/>
              </a:rPr>
              <a:t>BITS </a:t>
            </a:r>
            <a:r>
              <a:rPr b="0" lang="en-US" sz="1100" spc="-1" strike="noStrike">
                <a:solidFill>
                  <a:srgbClr val="101141"/>
                </a:solidFill>
                <a:latin typeface="Arial"/>
                <a:ea typeface="DejaVu Sans"/>
              </a:rPr>
              <a:t>Pilani, Pilani Campus</a:t>
            </a:r>
            <a:endParaRPr b="0" lang="en-US" sz="1100" spc="-1" strike="noStrike">
              <a:latin typeface="Arial"/>
            </a:endParaRPr>
          </a:p>
        </p:txBody>
      </p:sp>
      <p:pic>
        <p:nvPicPr>
          <p:cNvPr id="92" name="Picture 7" descr=""/>
          <p:cNvPicPr/>
          <p:nvPr/>
        </p:nvPicPr>
        <p:blipFill>
          <a:blip r:embed="rId2"/>
          <a:srcRect l="1916" t="0" r="0" b="5315"/>
          <a:stretch/>
        </p:blipFill>
        <p:spPr>
          <a:xfrm>
            <a:off x="6629400" y="0"/>
            <a:ext cx="2192400" cy="691920"/>
          </a:xfrm>
          <a:prstGeom prst="rect">
            <a:avLst/>
          </a:prstGeom>
          <a:ln>
            <a:noFill/>
          </a:ln>
        </p:spPr>
      </p:pic>
      <p:sp>
        <p:nvSpPr>
          <p:cNvPr id="93" name="CustomShape 2"/>
          <p:cNvSpPr/>
          <p:nvPr/>
        </p:nvSpPr>
        <p:spPr>
          <a:xfrm>
            <a:off x="4495680" y="6553080"/>
            <a:ext cx="2327760" cy="4500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 name="CustomShape 3"/>
          <p:cNvSpPr/>
          <p:nvPr/>
        </p:nvSpPr>
        <p:spPr>
          <a:xfrm>
            <a:off x="2133720" y="6553080"/>
            <a:ext cx="2361600" cy="4500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 name="CustomShape 4"/>
          <p:cNvSpPr/>
          <p:nvPr/>
        </p:nvSpPr>
        <p:spPr>
          <a:xfrm>
            <a:off x="6815520" y="6553080"/>
            <a:ext cx="2327760" cy="4500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 name="CustomShape 5"/>
          <p:cNvSpPr/>
          <p:nvPr/>
        </p:nvSpPr>
        <p:spPr>
          <a:xfrm>
            <a:off x="2362320" y="1295280"/>
            <a:ext cx="2327760" cy="4500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 name="CustomShape 6"/>
          <p:cNvSpPr/>
          <p:nvPr/>
        </p:nvSpPr>
        <p:spPr>
          <a:xfrm>
            <a:off x="0" y="1295280"/>
            <a:ext cx="2361600" cy="4500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 name="CustomShape 7"/>
          <p:cNvSpPr/>
          <p:nvPr/>
        </p:nvSpPr>
        <p:spPr>
          <a:xfrm>
            <a:off x="4681800" y="1295280"/>
            <a:ext cx="2327760" cy="4500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 name="PlaceHolder 8"/>
          <p:cNvSpPr>
            <a:spLocks noGrp="1"/>
          </p:cNvSpPr>
          <p:nvPr>
            <p:ph type="body"/>
          </p:nvPr>
        </p:nvSpPr>
        <p:spPr>
          <a:xfrm>
            <a:off x="1712880" y="4031640"/>
            <a:ext cx="6019560" cy="533160"/>
          </a:xfrm>
          <a:prstGeom prst="rect">
            <a:avLst/>
          </a:prstGeom>
        </p:spPr>
        <p:txBody>
          <a:bodyPr lIns="90000" rIns="90000" tIns="45000" bIns="45000" anchor="b"/>
          <a:p>
            <a:pPr algn="r">
              <a:lnSpc>
                <a:spcPts val="1800"/>
              </a:lnSpc>
            </a:pPr>
            <a:r>
              <a:rPr b="0" lang="en-US" sz="1800" spc="-1" strike="noStrike">
                <a:solidFill>
                  <a:srgbClr val="ffffff"/>
                </a:solidFill>
                <a:latin typeface="Arial"/>
              </a:rPr>
              <a:t>Click to edit Master text styles</a:t>
            </a:r>
            <a:endParaRPr b="0" lang="en-US" sz="1800" spc="-1" strike="noStrike">
              <a:solidFill>
                <a:srgbClr val="000000"/>
              </a:solidFill>
              <a:latin typeface="Arial"/>
            </a:endParaRPr>
          </a:p>
          <a:p>
            <a:pPr>
              <a:lnSpc>
                <a:spcPct val="100000"/>
              </a:lnSpc>
            </a:pPr>
            <a:r>
              <a:rPr b="0" lang="en-US" sz="1800" spc="-1" strike="noStrike">
                <a:solidFill>
                  <a:srgbClr val="ffffff"/>
                </a:solidFill>
                <a:latin typeface="Arial"/>
              </a:rPr>
              <a:t>Second level</a:t>
            </a:r>
            <a:endParaRPr b="0" lang="en-US" sz="1800" spc="-1" strike="noStrike">
              <a:solidFill>
                <a:srgbClr val="000000"/>
              </a:solidFill>
              <a:latin typeface="Arial"/>
            </a:endParaRPr>
          </a:p>
        </p:txBody>
      </p:sp>
      <p:sp>
        <p:nvSpPr>
          <p:cNvPr id="100" name="PlaceHolder 9"/>
          <p:cNvSpPr>
            <a:spLocks noGrp="1"/>
          </p:cNvSpPr>
          <p:nvPr>
            <p:ph type="title"/>
          </p:nvPr>
        </p:nvSpPr>
        <p:spPr>
          <a:xfrm>
            <a:off x="1797120" y="2051640"/>
            <a:ext cx="6019560" cy="1523520"/>
          </a:xfrm>
          <a:prstGeom prst="rect">
            <a:avLst/>
          </a:prstGeom>
        </p:spPr>
        <p:txBody>
          <a:bodyPr lIns="90000" rIns="90000" tIns="45000" bIns="45000" anchor="ctr"/>
          <a:p>
            <a:pPr>
              <a:lnSpc>
                <a:spcPts val="4000"/>
              </a:lnSpc>
            </a:pPr>
            <a:r>
              <a:rPr b="0" lang="en-US" sz="4400" spc="-1" strike="noStrike">
                <a:solidFill>
                  <a:srgbClr val="ffffff"/>
                </a:solidFill>
                <a:latin typeface="Arial"/>
              </a:rPr>
              <a:t>Click to edit Master title style</a:t>
            </a:r>
            <a:endParaRPr b="0" lang="en-US" sz="4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3276720" y="6596280"/>
            <a:ext cx="5866560" cy="257400"/>
          </a:xfrm>
          <a:prstGeom prst="rect">
            <a:avLst/>
          </a:prstGeom>
          <a:noFill/>
          <a:ln>
            <a:noFill/>
          </a:ln>
        </p:spPr>
        <p:style>
          <a:lnRef idx="0"/>
          <a:fillRef idx="0"/>
          <a:effectRef idx="0"/>
          <a:fontRef idx="minor"/>
        </p:style>
        <p:txBody>
          <a:bodyPr lIns="90000" rIns="90000" tIns="45000" bIns="45000"/>
          <a:p>
            <a:pPr algn="r">
              <a:lnSpc>
                <a:spcPct val="100000"/>
              </a:lnSpc>
            </a:pPr>
            <a:r>
              <a:rPr b="1" lang="en-US" sz="1100" spc="-1" strike="noStrike">
                <a:solidFill>
                  <a:srgbClr val="101141"/>
                </a:solidFill>
                <a:latin typeface="Arial"/>
                <a:ea typeface="DejaVu Sans"/>
              </a:rPr>
              <a:t>BITS </a:t>
            </a:r>
            <a:r>
              <a:rPr b="0" lang="en-US" sz="1100" spc="-1" strike="noStrike">
                <a:solidFill>
                  <a:srgbClr val="101141"/>
                </a:solidFill>
                <a:latin typeface="Arial"/>
                <a:ea typeface="DejaVu Sans"/>
              </a:rPr>
              <a:t>Pilani, Pilani Campus</a:t>
            </a:r>
            <a:endParaRPr b="0" lang="en-US" sz="1100" spc="-1" strike="noStrike">
              <a:latin typeface="Arial"/>
            </a:endParaRPr>
          </a:p>
        </p:txBody>
      </p:sp>
      <p:pic>
        <p:nvPicPr>
          <p:cNvPr id="138" name="Picture 7" descr=""/>
          <p:cNvPicPr/>
          <p:nvPr/>
        </p:nvPicPr>
        <p:blipFill>
          <a:blip r:embed="rId2"/>
          <a:srcRect l="1916" t="0" r="0" b="5315"/>
          <a:stretch/>
        </p:blipFill>
        <p:spPr>
          <a:xfrm>
            <a:off x="6629400" y="0"/>
            <a:ext cx="2192400" cy="691920"/>
          </a:xfrm>
          <a:prstGeom prst="rect">
            <a:avLst/>
          </a:prstGeom>
          <a:ln>
            <a:noFill/>
          </a:ln>
        </p:spPr>
      </p:pic>
      <p:sp>
        <p:nvSpPr>
          <p:cNvPr id="139" name="CustomShape 2"/>
          <p:cNvSpPr/>
          <p:nvPr/>
        </p:nvSpPr>
        <p:spPr>
          <a:xfrm>
            <a:off x="4495680" y="6553080"/>
            <a:ext cx="2327760" cy="4500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0" name="CustomShape 3"/>
          <p:cNvSpPr/>
          <p:nvPr/>
        </p:nvSpPr>
        <p:spPr>
          <a:xfrm>
            <a:off x="2133720" y="6553080"/>
            <a:ext cx="2361600" cy="4500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 name="CustomShape 4"/>
          <p:cNvSpPr/>
          <p:nvPr/>
        </p:nvSpPr>
        <p:spPr>
          <a:xfrm>
            <a:off x="6815520" y="6553080"/>
            <a:ext cx="2327760" cy="4500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 name="CustomShape 5"/>
          <p:cNvSpPr/>
          <p:nvPr/>
        </p:nvSpPr>
        <p:spPr>
          <a:xfrm>
            <a:off x="2362320" y="1295280"/>
            <a:ext cx="2327760" cy="4500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 name="CustomShape 6"/>
          <p:cNvSpPr/>
          <p:nvPr/>
        </p:nvSpPr>
        <p:spPr>
          <a:xfrm>
            <a:off x="0" y="1295280"/>
            <a:ext cx="2361600" cy="4500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4" name="CustomShape 7"/>
          <p:cNvSpPr/>
          <p:nvPr/>
        </p:nvSpPr>
        <p:spPr>
          <a:xfrm>
            <a:off x="4681800" y="1295280"/>
            <a:ext cx="2327760" cy="4500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 name="CustomShape 8" hidden="1"/>
          <p:cNvSpPr/>
          <p:nvPr/>
        </p:nvSpPr>
        <p:spPr>
          <a:xfrm>
            <a:off x="0" y="0"/>
            <a:ext cx="12240" cy="12240"/>
          </a:xfrm>
          <a:prstGeom prst="octagon">
            <a:avLst>
              <a:gd name="adj" fmla="val 29289"/>
            </a:avLst>
          </a:prstGeom>
          <a:noFill/>
          <a:ln>
            <a:noFill/>
          </a:ln>
        </p:spPr>
        <p:style>
          <a:lnRef idx="2">
            <a:schemeClr val="accent1">
              <a:shade val="50000"/>
            </a:schemeClr>
          </a:lnRef>
          <a:fillRef idx="1">
            <a:schemeClr val="accent1"/>
          </a:fillRef>
          <a:effectRef idx="0">
            <a:schemeClr val="accent1"/>
          </a:effectRef>
          <a:fontRef idx="minor"/>
        </p:style>
      </p:sp>
      <p:sp>
        <p:nvSpPr>
          <p:cNvPr id="146" name="PlaceHolder 9"/>
          <p:cNvSpPr>
            <a:spLocks noGrp="1"/>
          </p:cNvSpPr>
          <p:nvPr>
            <p:ph type="body"/>
          </p:nvPr>
        </p:nvSpPr>
        <p:spPr>
          <a:xfrm>
            <a:off x="304920" y="1494000"/>
            <a:ext cx="8229240" cy="452556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147" name="CustomShape 10"/>
          <p:cNvSpPr/>
          <p:nvPr/>
        </p:nvSpPr>
        <p:spPr>
          <a:xfrm>
            <a:off x="3276720" y="6596280"/>
            <a:ext cx="5866920" cy="257760"/>
          </a:xfrm>
          <a:prstGeom prst="rect">
            <a:avLst/>
          </a:prstGeom>
          <a:noFill/>
          <a:ln>
            <a:noFill/>
          </a:ln>
        </p:spPr>
        <p:style>
          <a:lnRef idx="0"/>
          <a:fillRef idx="0"/>
          <a:effectRef idx="0"/>
          <a:fontRef idx="minor"/>
        </p:style>
        <p:txBody>
          <a:bodyPr lIns="90000" rIns="90000" tIns="45000" bIns="45000"/>
          <a:p>
            <a:pPr algn="r">
              <a:lnSpc>
                <a:spcPct val="100000"/>
              </a:lnSpc>
            </a:pPr>
            <a:r>
              <a:rPr b="1" lang="en-US" sz="1100" spc="-1" strike="noStrike">
                <a:solidFill>
                  <a:srgbClr val="101141"/>
                </a:solidFill>
                <a:latin typeface="Arial"/>
                <a:ea typeface="DejaVu Sans"/>
              </a:rPr>
              <a:t>BITS </a:t>
            </a:r>
            <a:r>
              <a:rPr b="0" lang="en-US" sz="1100" spc="-1" strike="noStrike">
                <a:solidFill>
                  <a:srgbClr val="101141"/>
                </a:solidFill>
                <a:latin typeface="Arial"/>
                <a:ea typeface="DejaVu Sans"/>
              </a:rPr>
              <a:t>Pilani, Deemed to be University under Section 3 of UGC Act, 1956</a:t>
            </a:r>
            <a:endParaRPr b="0" lang="en-US" sz="1100" spc="-1" strike="noStrike">
              <a:latin typeface="Arial"/>
            </a:endParaRPr>
          </a:p>
        </p:txBody>
      </p:sp>
      <p:grpSp>
        <p:nvGrpSpPr>
          <p:cNvPr id="148" name="Group 11"/>
          <p:cNvGrpSpPr/>
          <p:nvPr/>
        </p:nvGrpSpPr>
        <p:grpSpPr>
          <a:xfrm>
            <a:off x="2084040" y="6550560"/>
            <a:ext cx="7059600" cy="48240"/>
            <a:chOff x="2084040" y="6550560"/>
            <a:chExt cx="7059600" cy="48240"/>
          </a:xfrm>
        </p:grpSpPr>
        <p:sp>
          <p:nvSpPr>
            <p:cNvPr id="149" name="CustomShape 12"/>
            <p:cNvSpPr/>
            <p:nvPr/>
          </p:nvSpPr>
          <p:spPr>
            <a:xfrm>
              <a:off x="4630320" y="6550560"/>
              <a:ext cx="2328120" cy="4824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0" name="CustomShape 13"/>
            <p:cNvSpPr/>
            <p:nvPr/>
          </p:nvSpPr>
          <p:spPr>
            <a:xfrm>
              <a:off x="6908040" y="6550560"/>
              <a:ext cx="2235600" cy="45360"/>
            </a:xfrm>
            <a:prstGeom prst="rect">
              <a:avLst/>
            </a:prstGeom>
            <a:solidFill>
              <a:srgbClr val="e31c24"/>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1" name="CustomShape 14"/>
            <p:cNvSpPr/>
            <p:nvPr/>
          </p:nvSpPr>
          <p:spPr>
            <a:xfrm>
              <a:off x="2084040" y="6550560"/>
              <a:ext cx="2580480" cy="4824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pic>
        <p:nvPicPr>
          <p:cNvPr id="152" name="Picture 15" descr=""/>
          <p:cNvPicPr/>
          <p:nvPr/>
        </p:nvPicPr>
        <p:blipFill>
          <a:blip r:embed="rId3"/>
          <a:srcRect l="1916" t="0" r="0" b="5315"/>
          <a:stretch/>
        </p:blipFill>
        <p:spPr>
          <a:xfrm>
            <a:off x="6629400" y="0"/>
            <a:ext cx="2192760" cy="692280"/>
          </a:xfrm>
          <a:prstGeom prst="rect">
            <a:avLst/>
          </a:prstGeom>
          <a:ln>
            <a:noFill/>
          </a:ln>
        </p:spPr>
      </p:pic>
      <p:grpSp>
        <p:nvGrpSpPr>
          <p:cNvPr id="153" name="Group 15"/>
          <p:cNvGrpSpPr/>
          <p:nvPr/>
        </p:nvGrpSpPr>
        <p:grpSpPr>
          <a:xfrm>
            <a:off x="2133720" y="6558120"/>
            <a:ext cx="7009920" cy="45360"/>
            <a:chOff x="2133720" y="6558120"/>
            <a:chExt cx="7009920" cy="45360"/>
          </a:xfrm>
        </p:grpSpPr>
        <p:sp>
          <p:nvSpPr>
            <p:cNvPr id="154" name="CustomShape 16"/>
            <p:cNvSpPr/>
            <p:nvPr/>
          </p:nvSpPr>
          <p:spPr>
            <a:xfrm>
              <a:off x="4495680" y="6558120"/>
              <a:ext cx="2328120" cy="4536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5" name="CustomShape 17"/>
            <p:cNvSpPr/>
            <p:nvPr/>
          </p:nvSpPr>
          <p:spPr>
            <a:xfrm>
              <a:off x="2133720" y="6558120"/>
              <a:ext cx="2361960" cy="4536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6" name="CustomShape 18"/>
            <p:cNvSpPr/>
            <p:nvPr/>
          </p:nvSpPr>
          <p:spPr>
            <a:xfrm>
              <a:off x="6815520" y="6558120"/>
              <a:ext cx="2328120" cy="4536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57" name="Group 19"/>
          <p:cNvGrpSpPr/>
          <p:nvPr/>
        </p:nvGrpSpPr>
        <p:grpSpPr>
          <a:xfrm>
            <a:off x="0" y="1295280"/>
            <a:ext cx="7009920" cy="45360"/>
            <a:chOff x="0" y="1295280"/>
            <a:chExt cx="7009920" cy="45360"/>
          </a:xfrm>
        </p:grpSpPr>
        <p:sp>
          <p:nvSpPr>
            <p:cNvPr id="158" name="CustomShape 20"/>
            <p:cNvSpPr/>
            <p:nvPr/>
          </p:nvSpPr>
          <p:spPr>
            <a:xfrm>
              <a:off x="2362320" y="1295280"/>
              <a:ext cx="2328120" cy="4536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9" name="CustomShape 21"/>
            <p:cNvSpPr/>
            <p:nvPr/>
          </p:nvSpPr>
          <p:spPr>
            <a:xfrm>
              <a:off x="0" y="1295280"/>
              <a:ext cx="2361960" cy="4536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0" name="CustomShape 22"/>
            <p:cNvSpPr/>
            <p:nvPr/>
          </p:nvSpPr>
          <p:spPr>
            <a:xfrm>
              <a:off x="4681800" y="1295280"/>
              <a:ext cx="2328120" cy="4536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61" name="PlaceHolder 23"/>
          <p:cNvSpPr>
            <a:spLocks noGrp="1"/>
          </p:cNvSpPr>
          <p:nvPr>
            <p:ph type="dt"/>
          </p:nvPr>
        </p:nvSpPr>
        <p:spPr>
          <a:xfrm>
            <a:off x="628560" y="6356520"/>
            <a:ext cx="2057040" cy="364680"/>
          </a:xfrm>
          <a:prstGeom prst="rect">
            <a:avLst/>
          </a:prstGeom>
        </p:spPr>
        <p:txBody>
          <a:bodyPr lIns="90000" rIns="90000" tIns="45000" bIns="45000"/>
          <a:p>
            <a:pPr>
              <a:lnSpc>
                <a:spcPct val="100000"/>
              </a:lnSpc>
            </a:pPr>
            <a:fld id="{C8F4F522-C568-4A74-B301-A774591115A5}"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162" name="PlaceHolder 24"/>
          <p:cNvSpPr>
            <a:spLocks noGrp="1"/>
          </p:cNvSpPr>
          <p:nvPr>
            <p:ph type="ftr"/>
          </p:nvPr>
        </p:nvSpPr>
        <p:spPr>
          <a:xfrm>
            <a:off x="2195640" y="6237360"/>
            <a:ext cx="4391640" cy="364320"/>
          </a:xfrm>
          <a:prstGeom prst="rect">
            <a:avLst/>
          </a:prstGeom>
        </p:spPr>
        <p:txBody>
          <a:bodyPr lIns="90000" rIns="90000" tIns="45000" bIns="45000" anchor="ctr"/>
          <a:p>
            <a:endParaRPr b="0" lang="en-US" sz="2400" spc="-1" strike="noStrike">
              <a:latin typeface="Times New Roman"/>
            </a:endParaRPr>
          </a:p>
        </p:txBody>
      </p:sp>
      <p:sp>
        <p:nvSpPr>
          <p:cNvPr id="163" name="PlaceHolder 25"/>
          <p:cNvSpPr>
            <a:spLocks noGrp="1"/>
          </p:cNvSpPr>
          <p:nvPr>
            <p:ph type="sldNum"/>
          </p:nvPr>
        </p:nvSpPr>
        <p:spPr>
          <a:xfrm>
            <a:off x="7010280" y="6101640"/>
            <a:ext cx="2133360" cy="364680"/>
          </a:xfrm>
          <a:prstGeom prst="rect">
            <a:avLst/>
          </a:prstGeom>
        </p:spPr>
        <p:txBody>
          <a:bodyPr lIns="90000" rIns="90000" tIns="45000" bIns="45000" anchor="ctr"/>
          <a:p>
            <a:pPr>
              <a:lnSpc>
                <a:spcPct val="100000"/>
              </a:lnSpc>
            </a:pPr>
            <a:fld id="{800F7F2D-E72B-41FE-A853-67BEB4ACF5F9}"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164" name="PlaceHolder 26"/>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tif"/><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Relationship Id="rId6"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hyperlink" Target="https://en.wikipedia.org/wiki/Lemma_(morphology)" TargetMode="External"/><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 Id="rId4" Type="http://schemas.openxmlformats.org/officeDocument/2006/relationships/image" Target="../media/image11.png"/><Relationship Id="rId5" Type="http://schemas.openxmlformats.org/officeDocument/2006/relationships/slideLayout" Target="../slideLayouts/slideLayout13.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926720" y="3505320"/>
            <a:ext cx="6696000" cy="1142640"/>
          </a:xfrm>
          <a:prstGeom prst="rect">
            <a:avLst/>
          </a:prstGeom>
          <a:noFill/>
          <a:ln>
            <a:noFill/>
          </a:ln>
        </p:spPr>
        <p:style>
          <a:lnRef idx="0"/>
          <a:fillRef idx="0"/>
          <a:effectRef idx="0"/>
          <a:fontRef idx="minor"/>
        </p:style>
      </p:sp>
      <p:sp>
        <p:nvSpPr>
          <p:cNvPr id="208" name="CustomShape 2"/>
          <p:cNvSpPr/>
          <p:nvPr/>
        </p:nvSpPr>
        <p:spPr>
          <a:xfrm>
            <a:off x="1949040" y="3891960"/>
            <a:ext cx="40705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49" strike="noStrike">
                <a:solidFill>
                  <a:srgbClr val="eeece1"/>
                </a:solidFill>
                <a:latin typeface="Arial"/>
                <a:ea typeface="DejaVu Sans"/>
              </a:rPr>
              <a:t>Unstructured data</a:t>
            </a:r>
            <a:endParaRPr b="0" lang="en-US" sz="2800" spc="-1" strike="noStrike">
              <a:latin typeface="Arial"/>
            </a:endParaRPr>
          </a:p>
        </p:txBody>
      </p:sp>
      <p:sp>
        <p:nvSpPr>
          <p:cNvPr id="209" name="CustomShape 3"/>
          <p:cNvSpPr/>
          <p:nvPr/>
        </p:nvSpPr>
        <p:spPr>
          <a:xfrm>
            <a:off x="5029200" y="4802040"/>
            <a:ext cx="28951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Arial"/>
                <a:ea typeface="DejaVu Sans"/>
              </a:rPr>
              <a:t>Vijayalakshmi Anand</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628560" y="244440"/>
            <a:ext cx="7886520" cy="69660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rPr>
              <a:t>Information Retrieval Techniques</a:t>
            </a:r>
            <a:endParaRPr b="0" lang="en-US" sz="3200" spc="-1" strike="noStrike">
              <a:solidFill>
                <a:srgbClr val="000000"/>
              </a:solidFill>
              <a:latin typeface="Arial"/>
            </a:endParaRPr>
          </a:p>
        </p:txBody>
      </p:sp>
      <p:sp>
        <p:nvSpPr>
          <p:cNvPr id="279" name="TextShape 2"/>
          <p:cNvSpPr txBox="1"/>
          <p:nvPr/>
        </p:nvSpPr>
        <p:spPr>
          <a:xfrm>
            <a:off x="493920" y="1318320"/>
            <a:ext cx="8000640" cy="4571640"/>
          </a:xfrm>
          <a:prstGeom prst="rect">
            <a:avLst/>
          </a:prstGeom>
          <a:noFill/>
          <a:ln>
            <a:noFill/>
          </a:ln>
        </p:spPr>
        <p:txBody>
          <a:bodyPr lIns="90000" rIns="90000" tIns="45000" bIns="45000">
            <a:normAutofit/>
          </a:bodyPr>
          <a:p>
            <a:pPr>
              <a:lnSpc>
                <a:spcPct val="100000"/>
              </a:lnSpc>
            </a:pPr>
            <a:r>
              <a:rPr b="1" lang="en-US" sz="2400" spc="-1" strike="noStrike">
                <a:solidFill>
                  <a:srgbClr val="000000"/>
                </a:solidFill>
                <a:latin typeface="Arial"/>
              </a:rPr>
              <a:t>Basic Concepts</a:t>
            </a:r>
            <a:endParaRPr b="0" lang="en-US" sz="24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00"/>
                </a:solidFill>
                <a:latin typeface="Arial"/>
              </a:rPr>
              <a:t>A document can be described by a set of representative keywords called </a:t>
            </a:r>
            <a:r>
              <a:rPr b="0" lang="en-US" sz="2400" spc="-1" strike="noStrike">
                <a:solidFill>
                  <a:srgbClr val="0000ff"/>
                </a:solidFill>
                <a:latin typeface="Arial"/>
              </a:rPr>
              <a:t>index terms.</a:t>
            </a:r>
            <a:endParaRPr b="0" lang="en-US" sz="24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ff"/>
                </a:solidFill>
                <a:latin typeface="Arial"/>
              </a:rPr>
              <a:t>Different index terms have varying relevance when used to describe document contents.</a:t>
            </a:r>
            <a:endParaRPr b="0" lang="en-US" sz="24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ff"/>
                </a:solidFill>
                <a:latin typeface="Arial"/>
              </a:rPr>
              <a:t>This effect is captured through the assignment of numerical weights to each index term of a document. (e.g.: frequency, tf-idf)</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ff"/>
                </a:solidFill>
                <a:latin typeface="Arial"/>
              </a:rPr>
              <a:t>DBMS Analogy</a:t>
            </a:r>
            <a:endParaRPr b="0" lang="en-US" sz="2400" spc="-1" strike="noStrike">
              <a:solidFill>
                <a:srgbClr val="000000"/>
              </a:solidFill>
              <a:latin typeface="Arial"/>
            </a:endParaRPr>
          </a:p>
          <a:p>
            <a:pPr>
              <a:lnSpc>
                <a:spcPct val="100000"/>
              </a:lnSpc>
            </a:pPr>
            <a:r>
              <a:rPr b="0" lang="en-US" sz="2400" spc="-1" strike="noStrike">
                <a:solidFill>
                  <a:srgbClr val="0000ff"/>
                </a:solidFill>
                <a:latin typeface="Arial"/>
              </a:rPr>
              <a:t>Index Terms </a:t>
            </a:r>
            <a:r>
              <a:rPr b="0" lang="en-US" sz="2400" spc="-1" strike="noStrike">
                <a:solidFill>
                  <a:srgbClr val="0000ff"/>
                </a:solidFill>
                <a:latin typeface="Wingdings"/>
              </a:rPr>
              <a:t> Attributes</a:t>
            </a:r>
            <a:endParaRPr b="0" lang="en-US" sz="2400" spc="-1" strike="noStrike">
              <a:solidFill>
                <a:srgbClr val="000000"/>
              </a:solidFill>
              <a:latin typeface="Arial"/>
            </a:endParaRPr>
          </a:p>
          <a:p>
            <a:pPr>
              <a:lnSpc>
                <a:spcPct val="100000"/>
              </a:lnSpc>
            </a:pPr>
            <a:r>
              <a:rPr b="0" lang="en-US" sz="2400" spc="-1" strike="noStrike">
                <a:solidFill>
                  <a:srgbClr val="0000ff"/>
                </a:solidFill>
                <a:latin typeface="Wingdings"/>
              </a:rPr>
              <a:t>Weights  Attribute Values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280"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F7F3A6CB-AC0A-4CCA-9A03-CEBC7B66DDDE}"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281"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17A141E0-EC52-4DC9-ABAF-C5829F761B95}"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ransition>
    <p:diamond/>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04920" y="1494000"/>
            <a:ext cx="8229240" cy="4525560"/>
          </a:xfrm>
          <a:prstGeom prst="rect">
            <a:avLst/>
          </a:prstGeom>
          <a:noFill/>
          <a:ln>
            <a:noFill/>
          </a:ln>
        </p:spPr>
        <p:txBody>
          <a:bodyPr lIns="90000" rIns="90000" tIns="45000" bIns="45000"/>
          <a:p>
            <a:endParaRPr b="0" lang="en-US" sz="1800" spc="-1" strike="noStrike">
              <a:solidFill>
                <a:srgbClr val="000000"/>
              </a:solidFill>
              <a:latin typeface="Arial"/>
            </a:endParaRPr>
          </a:p>
        </p:txBody>
      </p:sp>
      <p:sp>
        <p:nvSpPr>
          <p:cNvPr id="283" name="TextShape 2"/>
          <p:cNvSpPr txBox="1"/>
          <p:nvPr/>
        </p:nvSpPr>
        <p:spPr>
          <a:xfrm>
            <a:off x="628560" y="6356520"/>
            <a:ext cx="2057040" cy="364680"/>
          </a:xfrm>
          <a:prstGeom prst="rect">
            <a:avLst/>
          </a:prstGeom>
          <a:solidFill>
            <a:srgbClr val="ff0000"/>
          </a:solidFill>
          <a:ln>
            <a:noFill/>
          </a:ln>
        </p:spPr>
        <p:txBody>
          <a:bodyPr lIns="90000" rIns="90000" tIns="45000" bIns="45000"/>
          <a:p>
            <a:pPr>
              <a:lnSpc>
                <a:spcPct val="100000"/>
              </a:lnSpc>
            </a:pPr>
            <a:fld id="{FFAD14D8-5C91-490C-B76A-FB6BF152FFB1}"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284" name="TextShape 3"/>
          <p:cNvSpPr txBox="1"/>
          <p:nvPr/>
        </p:nvSpPr>
        <p:spPr>
          <a:xfrm>
            <a:off x="7010280" y="6101640"/>
            <a:ext cx="2133360" cy="364680"/>
          </a:xfrm>
          <a:prstGeom prst="rect">
            <a:avLst/>
          </a:prstGeom>
          <a:noFill/>
          <a:ln>
            <a:noFill/>
          </a:ln>
        </p:spPr>
        <p:txBody>
          <a:bodyPr lIns="90000" rIns="90000" tIns="45000" bIns="45000" anchor="ctr"/>
          <a:p>
            <a:pPr>
              <a:lnSpc>
                <a:spcPct val="100000"/>
              </a:lnSpc>
            </a:pPr>
            <a:fld id="{FA432B99-4908-4CB8-810B-2C18711EFF36}"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285" name="CustomShape 4"/>
          <p:cNvSpPr/>
          <p:nvPr/>
        </p:nvSpPr>
        <p:spPr>
          <a:xfrm>
            <a:off x="189000" y="572400"/>
            <a:ext cx="4571640" cy="577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DejaVu Sans"/>
              </a:rPr>
              <a:t>Indexing Process</a:t>
            </a:r>
            <a:endParaRPr b="0" lang="en-US" sz="3200" spc="-1" strike="noStrike">
              <a:latin typeface="Arial"/>
            </a:endParaRPr>
          </a:p>
        </p:txBody>
      </p:sp>
      <p:pic>
        <p:nvPicPr>
          <p:cNvPr id="286" name="Picture 4" descr=""/>
          <p:cNvPicPr/>
          <p:nvPr/>
        </p:nvPicPr>
        <p:blipFill>
          <a:blip r:embed="rId1"/>
          <a:stretch/>
        </p:blipFill>
        <p:spPr>
          <a:xfrm>
            <a:off x="507600" y="2001600"/>
            <a:ext cx="7657920" cy="3766680"/>
          </a:xfrm>
          <a:prstGeom prst="rect">
            <a:avLst/>
          </a:prstGeom>
          <a:ln>
            <a:noFill/>
          </a:ln>
        </p:spPr>
      </p:pic>
      <p:sp>
        <p:nvSpPr>
          <p:cNvPr id="287" name="CustomShape 5"/>
          <p:cNvSpPr/>
          <p:nvPr/>
        </p:nvSpPr>
        <p:spPr>
          <a:xfrm>
            <a:off x="1530720" y="2451600"/>
            <a:ext cx="208260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ff0000"/>
                </a:solidFill>
                <a:latin typeface="Arial"/>
                <a:ea typeface="DejaVu Sans"/>
              </a:rPr>
              <a:t>Identifies and stores </a:t>
            </a:r>
            <a:endParaRPr b="0" lang="en-US" sz="1600" spc="-1" strike="noStrike">
              <a:latin typeface="Arial"/>
            </a:endParaRPr>
          </a:p>
          <a:p>
            <a:pPr algn="ctr">
              <a:lnSpc>
                <a:spcPct val="100000"/>
              </a:lnSpc>
            </a:pPr>
            <a:r>
              <a:rPr b="0" lang="en-US" sz="1600" spc="-1" strike="noStrike">
                <a:solidFill>
                  <a:srgbClr val="ff0000"/>
                </a:solidFill>
                <a:latin typeface="Arial"/>
                <a:ea typeface="DejaVu Sans"/>
              </a:rPr>
              <a:t>documents for indexing</a:t>
            </a:r>
            <a:endParaRPr b="0" lang="en-US" sz="1600" spc="-1" strike="noStrike">
              <a:latin typeface="Arial"/>
            </a:endParaRPr>
          </a:p>
        </p:txBody>
      </p:sp>
      <p:sp>
        <p:nvSpPr>
          <p:cNvPr id="288" name="CustomShape 6"/>
          <p:cNvSpPr/>
          <p:nvPr/>
        </p:nvSpPr>
        <p:spPr>
          <a:xfrm>
            <a:off x="5501520" y="5085720"/>
            <a:ext cx="269100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600" spc="-1" strike="noStrike">
                <a:solidFill>
                  <a:srgbClr val="ff0000"/>
                </a:solidFill>
                <a:latin typeface="Arial"/>
                <a:ea typeface="DejaVu Sans"/>
              </a:rPr>
              <a:t>Transforms documents into </a:t>
            </a:r>
            <a:endParaRPr b="0" lang="en-US" sz="1600" spc="-1" strike="noStrike">
              <a:latin typeface="Arial"/>
            </a:endParaRPr>
          </a:p>
          <a:p>
            <a:pPr algn="ctr">
              <a:lnSpc>
                <a:spcPct val="100000"/>
              </a:lnSpc>
            </a:pPr>
            <a:r>
              <a:rPr b="0" i="1" lang="en-US" sz="1600" spc="-1" strike="noStrike">
                <a:solidFill>
                  <a:srgbClr val="ff0000"/>
                </a:solidFill>
                <a:latin typeface="Arial"/>
                <a:ea typeface="DejaVu Sans"/>
              </a:rPr>
              <a:t>index terms </a:t>
            </a:r>
            <a:r>
              <a:rPr b="0" lang="en-US" sz="1600" spc="-1" strike="noStrike">
                <a:solidFill>
                  <a:srgbClr val="ff0000"/>
                </a:solidFill>
                <a:latin typeface="Arial"/>
                <a:ea typeface="DejaVu Sans"/>
              </a:rPr>
              <a:t>or </a:t>
            </a:r>
            <a:r>
              <a:rPr b="0" i="1" lang="en-US" sz="1600" spc="-1" strike="noStrike">
                <a:solidFill>
                  <a:srgbClr val="ff0000"/>
                </a:solidFill>
                <a:latin typeface="Arial"/>
                <a:ea typeface="DejaVu Sans"/>
              </a:rPr>
              <a:t>features</a:t>
            </a:r>
            <a:endParaRPr b="0" lang="en-US" sz="1600" spc="-1" strike="noStrike">
              <a:latin typeface="Arial"/>
            </a:endParaRPr>
          </a:p>
        </p:txBody>
      </p:sp>
      <p:sp>
        <p:nvSpPr>
          <p:cNvPr id="289" name="CustomShape 7"/>
          <p:cNvSpPr/>
          <p:nvPr/>
        </p:nvSpPr>
        <p:spPr>
          <a:xfrm>
            <a:off x="6436800" y="2139480"/>
            <a:ext cx="2285640" cy="10638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ff0000"/>
                </a:solidFill>
                <a:latin typeface="Arial"/>
                <a:ea typeface="DejaVu Sans"/>
              </a:rPr>
              <a:t>Takes index terms and </a:t>
            </a:r>
            <a:endParaRPr b="0" lang="en-US" sz="1600" spc="-1" strike="noStrike">
              <a:latin typeface="Arial"/>
            </a:endParaRPr>
          </a:p>
          <a:p>
            <a:pPr algn="ctr">
              <a:lnSpc>
                <a:spcPct val="100000"/>
              </a:lnSpc>
            </a:pPr>
            <a:r>
              <a:rPr b="0" lang="en-US" sz="1600" spc="-1" strike="noStrike">
                <a:solidFill>
                  <a:srgbClr val="ff0000"/>
                </a:solidFill>
                <a:latin typeface="Arial"/>
                <a:ea typeface="DejaVu Sans"/>
              </a:rPr>
              <a:t>creates data structures</a:t>
            </a:r>
            <a:endParaRPr b="0" lang="en-US" sz="1600" spc="-1" strike="noStrike">
              <a:latin typeface="Arial"/>
            </a:endParaRPr>
          </a:p>
          <a:p>
            <a:pPr algn="ctr">
              <a:lnSpc>
                <a:spcPct val="100000"/>
              </a:lnSpc>
            </a:pPr>
            <a:r>
              <a:rPr b="0" lang="en-US" sz="1600" spc="-1" strike="noStrike">
                <a:solidFill>
                  <a:srgbClr val="ff0000"/>
                </a:solidFill>
                <a:latin typeface="Arial"/>
                <a:ea typeface="DejaVu Sans"/>
              </a:rPr>
              <a:t>(</a:t>
            </a:r>
            <a:r>
              <a:rPr b="0" i="1" lang="en-US" sz="1600" spc="-1" strike="noStrike">
                <a:solidFill>
                  <a:srgbClr val="ff0000"/>
                </a:solidFill>
                <a:latin typeface="Arial"/>
                <a:ea typeface="DejaVu Sans"/>
              </a:rPr>
              <a:t>indexes</a:t>
            </a:r>
            <a:r>
              <a:rPr b="0" lang="en-US" sz="1600" spc="-1" strike="noStrike">
                <a:solidFill>
                  <a:srgbClr val="ff0000"/>
                </a:solidFill>
                <a:latin typeface="Arial"/>
                <a:ea typeface="DejaVu Sans"/>
              </a:rPr>
              <a:t>) to support </a:t>
            </a:r>
            <a:endParaRPr b="0" lang="en-US" sz="1600" spc="-1" strike="noStrike">
              <a:latin typeface="Arial"/>
            </a:endParaRPr>
          </a:p>
          <a:p>
            <a:pPr algn="ctr">
              <a:lnSpc>
                <a:spcPct val="100000"/>
              </a:lnSpc>
            </a:pPr>
            <a:r>
              <a:rPr b="0" lang="en-US" sz="1600" spc="-1" strike="noStrike">
                <a:solidFill>
                  <a:srgbClr val="ff0000"/>
                </a:solidFill>
                <a:latin typeface="Arial"/>
                <a:ea typeface="DejaVu Sans"/>
              </a:rPr>
              <a:t>fast searching</a:t>
            </a:r>
            <a:endParaRPr b="0" lang="en-US" sz="1600" spc="-1" strike="noStrike">
              <a:latin typeface="Arial"/>
            </a:endParaRPr>
          </a:p>
        </p:txBody>
      </p:sp>
      <p:sp>
        <p:nvSpPr>
          <p:cNvPr id="290" name="CustomShape 8"/>
          <p:cNvSpPr/>
          <p:nvPr/>
        </p:nvSpPr>
        <p:spPr>
          <a:xfrm>
            <a:off x="3400560" y="1258920"/>
            <a:ext cx="2063160" cy="8204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600" spc="-1" strike="noStrike">
                <a:solidFill>
                  <a:srgbClr val="4a452a"/>
                </a:solidFill>
                <a:latin typeface="Arial"/>
                <a:ea typeface="DejaVu Sans"/>
              </a:rPr>
              <a:t>Text + Meta data </a:t>
            </a:r>
            <a:endParaRPr b="0" lang="en-US" sz="1600" spc="-1" strike="noStrike">
              <a:latin typeface="Arial"/>
            </a:endParaRPr>
          </a:p>
          <a:p>
            <a:pPr algn="ctr">
              <a:lnSpc>
                <a:spcPct val="100000"/>
              </a:lnSpc>
            </a:pPr>
            <a:r>
              <a:rPr b="0" lang="en-US" sz="1600" spc="-1" strike="noStrike">
                <a:solidFill>
                  <a:srgbClr val="4a452a"/>
                </a:solidFill>
                <a:latin typeface="Arial"/>
                <a:ea typeface="DejaVu Sans"/>
              </a:rPr>
              <a:t>(Doc type, structure, </a:t>
            </a:r>
            <a:endParaRPr b="0" lang="en-US" sz="1600" spc="-1" strike="noStrike">
              <a:latin typeface="Arial"/>
            </a:endParaRPr>
          </a:p>
          <a:p>
            <a:pPr algn="ctr">
              <a:lnSpc>
                <a:spcPct val="100000"/>
              </a:lnSpc>
            </a:pPr>
            <a:r>
              <a:rPr b="0" lang="en-US" sz="1600" spc="-1" strike="noStrike">
                <a:solidFill>
                  <a:srgbClr val="4a452a"/>
                </a:solidFill>
                <a:latin typeface="Arial"/>
                <a:ea typeface="DejaVu Sans"/>
              </a:rPr>
              <a:t>features, size, etc.)</a:t>
            </a:r>
            <a:endParaRPr b="0" lang="en-US" sz="1600" spc="-1" strike="noStrike">
              <a:latin typeface="Arial"/>
            </a:endParaRPr>
          </a:p>
        </p:txBody>
      </p:sp>
      <p:sp>
        <p:nvSpPr>
          <p:cNvPr id="291" name="CustomShape 9"/>
          <p:cNvSpPr/>
          <p:nvPr/>
        </p:nvSpPr>
        <p:spPr>
          <a:xfrm>
            <a:off x="8214480" y="5320080"/>
            <a:ext cx="229680" cy="174240"/>
          </a:xfrm>
          <a:prstGeom prst="actionButtonForwardNext">
            <a:avLst/>
          </a:prstGeom>
          <a:solidFill>
            <a:schemeClr val="accent1"/>
          </a:solidFill>
          <a:ln w="9360">
            <a:noFill/>
          </a:ln>
        </p:spPr>
        <p:style>
          <a:lnRef idx="0"/>
          <a:fillRef idx="0"/>
          <a:effectRef idx="0"/>
          <a:fontRef idx="minor"/>
        </p:style>
      </p:sp>
      <p:sp>
        <p:nvSpPr>
          <p:cNvPr id="292" name="CustomShape 10"/>
          <p:cNvSpPr/>
          <p:nvPr/>
        </p:nvSpPr>
        <p:spPr>
          <a:xfrm>
            <a:off x="3432600" y="5059440"/>
            <a:ext cx="2045880" cy="321840"/>
          </a:xfrm>
          <a:prstGeom prst="ellipse">
            <a:avLst/>
          </a:prstGeom>
          <a:noFill/>
          <a:ln w="28440">
            <a:solidFill>
              <a:srgbClr val="ff0000"/>
            </a:solidFill>
            <a:round/>
          </a:ln>
        </p:spPr>
        <p:style>
          <a:lnRef idx="0"/>
          <a:fillRef idx="0"/>
          <a:effectRef idx="0"/>
          <a:fontRef idx="minor"/>
        </p:style>
      </p:sp>
      <p:sp>
        <p:nvSpPr>
          <p:cNvPr id="293" name="CustomShape 11"/>
          <p:cNvSpPr/>
          <p:nvPr/>
        </p:nvSpPr>
        <p:spPr>
          <a:xfrm>
            <a:off x="3648600" y="5346720"/>
            <a:ext cx="1530000" cy="288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300" spc="-1" strike="noStrike">
                <a:solidFill>
                  <a:srgbClr val="4a452a"/>
                </a:solidFill>
                <a:latin typeface="Arial"/>
                <a:ea typeface="DejaVu Sans"/>
              </a:rPr>
              <a:t>or Text Processing</a:t>
            </a:r>
            <a:endParaRPr b="0" lang="en-US" sz="13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628560" y="6356520"/>
            <a:ext cx="2057040" cy="364680"/>
          </a:xfrm>
          <a:prstGeom prst="rect">
            <a:avLst/>
          </a:prstGeom>
          <a:solidFill>
            <a:srgbClr val="ff0000"/>
          </a:solidFill>
          <a:ln>
            <a:noFill/>
          </a:ln>
        </p:spPr>
        <p:txBody>
          <a:bodyPr lIns="90000" rIns="90000" tIns="45000" bIns="45000"/>
          <a:p>
            <a:pPr>
              <a:lnSpc>
                <a:spcPct val="100000"/>
              </a:lnSpc>
            </a:pPr>
            <a:fld id="{D2315999-58E4-40E9-9A3D-68AE676DC121}"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295" name="TextShape 2"/>
          <p:cNvSpPr txBox="1"/>
          <p:nvPr/>
        </p:nvSpPr>
        <p:spPr>
          <a:xfrm>
            <a:off x="7010280" y="6101640"/>
            <a:ext cx="2133360" cy="364680"/>
          </a:xfrm>
          <a:prstGeom prst="rect">
            <a:avLst/>
          </a:prstGeom>
          <a:noFill/>
          <a:ln>
            <a:noFill/>
          </a:ln>
        </p:spPr>
        <p:txBody>
          <a:bodyPr lIns="90000" rIns="90000" tIns="45000" bIns="45000" anchor="ctr"/>
          <a:p>
            <a:pPr>
              <a:lnSpc>
                <a:spcPct val="100000"/>
              </a:lnSpc>
            </a:pPr>
            <a:fld id="{B88DD715-FBED-4110-AE65-B2A86F06D46F}"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296" name="CustomShape 3"/>
          <p:cNvSpPr/>
          <p:nvPr/>
        </p:nvSpPr>
        <p:spPr>
          <a:xfrm>
            <a:off x="304920" y="653400"/>
            <a:ext cx="4571640" cy="577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DejaVu Sans"/>
              </a:rPr>
              <a:t>Zipf’s Law</a:t>
            </a:r>
            <a:endParaRPr b="0" lang="en-US" sz="3200" spc="-1" strike="noStrike">
              <a:latin typeface="Arial"/>
            </a:endParaRPr>
          </a:p>
        </p:txBody>
      </p:sp>
      <p:sp>
        <p:nvSpPr>
          <p:cNvPr id="297" name="TextShape 4"/>
          <p:cNvSpPr txBox="1"/>
          <p:nvPr/>
        </p:nvSpPr>
        <p:spPr>
          <a:xfrm>
            <a:off x="576000" y="1502640"/>
            <a:ext cx="7939080" cy="4890960"/>
          </a:xfrm>
          <a:prstGeom prst="rect">
            <a:avLst/>
          </a:prstGeom>
          <a:noFill/>
          <a:ln>
            <a:noFill/>
          </a:ln>
        </p:spPr>
        <p:txBody>
          <a:bodyPr lIns="90000" rIns="90000" tIns="45000" bIns="45000">
            <a:normAutofit/>
          </a:bodyPr>
          <a:p>
            <a:pPr>
              <a:lnSpc>
                <a:spcPct val="100000"/>
              </a:lnSpc>
              <a:spcBef>
                <a:spcPts val="479"/>
              </a:spcBef>
            </a:pPr>
            <a:r>
              <a:rPr b="0" lang="en-US" sz="2400" spc="-1" strike="noStrike">
                <a:solidFill>
                  <a:srgbClr val="1f497d"/>
                </a:solidFill>
                <a:latin typeface="Arial"/>
              </a:rPr>
              <a:t>Distribution of word frequencies is very </a:t>
            </a:r>
            <a:r>
              <a:rPr b="0" i="1" lang="en-US" sz="2400" spc="-1" strike="noStrike">
                <a:solidFill>
                  <a:srgbClr val="1f497d"/>
                </a:solidFill>
                <a:latin typeface="Arial"/>
              </a:rPr>
              <a:t>skewed</a:t>
            </a:r>
            <a:endParaRPr b="0" lang="en-US" sz="2400" spc="-1" strike="noStrike">
              <a:solidFill>
                <a:srgbClr val="000000"/>
              </a:solidFill>
              <a:latin typeface="Arial"/>
            </a:endParaRPr>
          </a:p>
          <a:p>
            <a:pPr lvl="1" marL="743040" indent="-285480">
              <a:lnSpc>
                <a:spcPct val="100000"/>
              </a:lnSpc>
              <a:spcBef>
                <a:spcPts val="1800"/>
              </a:spcBef>
              <a:buClr>
                <a:srgbClr val="000000"/>
              </a:buClr>
              <a:buSzPct val="60000"/>
              <a:buFont typeface="Wingdings" charset="2"/>
              <a:buChar char=""/>
            </a:pPr>
            <a:r>
              <a:rPr b="0" lang="en-US" sz="2000" spc="-1" strike="noStrike">
                <a:solidFill>
                  <a:srgbClr val="1f497d"/>
                </a:solidFill>
                <a:latin typeface="Arial"/>
              </a:rPr>
              <a:t>Few words occur very often, many hardly ever occur</a:t>
            </a:r>
            <a:endParaRPr b="0" lang="en-US" sz="2000" spc="-1" strike="noStrike">
              <a:solidFill>
                <a:srgbClr val="000000"/>
              </a:solidFill>
              <a:latin typeface="Arial"/>
            </a:endParaRPr>
          </a:p>
          <a:p>
            <a:pPr lvl="1" marL="743040" indent="-285480">
              <a:lnSpc>
                <a:spcPct val="100000"/>
              </a:lnSpc>
              <a:spcBef>
                <a:spcPts val="1800"/>
              </a:spcBef>
              <a:buClr>
                <a:srgbClr val="000000"/>
              </a:buClr>
              <a:buSzPct val="60000"/>
              <a:buFont typeface="Wingdings" charset="2"/>
              <a:buChar char=""/>
            </a:pPr>
            <a:r>
              <a:rPr b="0" lang="en-US" sz="2000" spc="-1" strike="noStrike">
                <a:solidFill>
                  <a:srgbClr val="1f497d"/>
                </a:solidFill>
                <a:latin typeface="Arial"/>
              </a:rPr>
              <a:t>e.g., “the” and “of”, two common words, make up about 10% </a:t>
            </a:r>
            <a:r>
              <a:rPr b="0" lang="en-US" sz="2000" spc="-1" strike="noStrike">
                <a:solidFill>
                  <a:srgbClr val="1f497d"/>
                </a:solidFill>
                <a:latin typeface="Arial"/>
              </a:rPr>
              <a:t>	</a:t>
            </a:r>
            <a:r>
              <a:rPr b="0" lang="en-US" sz="2000" spc="-1" strike="noStrike">
                <a:solidFill>
                  <a:srgbClr val="1f497d"/>
                </a:solidFill>
                <a:latin typeface="Arial"/>
              </a:rPr>
              <a:t>    of all word occurrences in text documents</a:t>
            </a:r>
            <a:endParaRPr b="0" lang="en-US" sz="2000" spc="-1" strike="noStrike">
              <a:solidFill>
                <a:srgbClr val="000000"/>
              </a:solidFill>
              <a:latin typeface="Arial"/>
            </a:endParaRPr>
          </a:p>
          <a:p>
            <a:pPr>
              <a:lnSpc>
                <a:spcPct val="100000"/>
              </a:lnSpc>
              <a:spcBef>
                <a:spcPts val="2401"/>
              </a:spcBef>
            </a:pPr>
            <a:r>
              <a:rPr b="0" lang="en-US" sz="2400" spc="-1" strike="noStrike">
                <a:solidFill>
                  <a:srgbClr val="1f497d"/>
                </a:solidFill>
                <a:latin typeface="Arial"/>
              </a:rPr>
              <a:t>Zipf’s law:</a:t>
            </a:r>
            <a:endParaRPr b="0" lang="en-US" sz="2400" spc="-1" strike="noStrike">
              <a:solidFill>
                <a:srgbClr val="000000"/>
              </a:solidFill>
              <a:latin typeface="Arial"/>
            </a:endParaRPr>
          </a:p>
          <a:p>
            <a:pPr lvl="1" marL="743040" indent="-285480">
              <a:lnSpc>
                <a:spcPct val="100000"/>
              </a:lnSpc>
              <a:spcBef>
                <a:spcPts val="1800"/>
              </a:spcBef>
              <a:buClr>
                <a:srgbClr val="000000"/>
              </a:buClr>
              <a:buSzPct val="60000"/>
              <a:buFont typeface="Wingdings" charset="2"/>
              <a:buChar char=""/>
            </a:pPr>
            <a:r>
              <a:rPr b="0" lang="en-US" sz="2000" spc="-1" strike="noStrike">
                <a:solidFill>
                  <a:srgbClr val="1f497d"/>
                </a:solidFill>
                <a:latin typeface="Arial"/>
              </a:rPr>
              <a:t>The frequency </a:t>
            </a:r>
            <a:r>
              <a:rPr b="0" i="1" lang="en-US" sz="2000" spc="-1" strike="noStrike">
                <a:solidFill>
                  <a:srgbClr val="1f497d"/>
                </a:solidFill>
                <a:latin typeface="Arial"/>
              </a:rPr>
              <a:t>f </a:t>
            </a:r>
            <a:r>
              <a:rPr b="0" lang="en-US" sz="2000" spc="-1" strike="noStrike">
                <a:solidFill>
                  <a:srgbClr val="1f497d"/>
                </a:solidFill>
                <a:latin typeface="Arial"/>
              </a:rPr>
              <a:t>of a word in a corpus is </a:t>
            </a:r>
            <a:r>
              <a:rPr b="0" lang="en-US" sz="2000" spc="-1" strike="noStrike" u="sng">
                <a:solidFill>
                  <a:srgbClr val="1f497d"/>
                </a:solidFill>
                <a:uFillTx/>
                <a:latin typeface="Arial"/>
              </a:rPr>
              <a:t>inversely</a:t>
            </a:r>
            <a:r>
              <a:rPr b="0" lang="en-US" sz="2000" spc="-1" strike="noStrike">
                <a:solidFill>
                  <a:srgbClr val="1f497d"/>
                </a:solidFill>
                <a:latin typeface="Arial"/>
              </a:rPr>
              <a:t> </a:t>
            </a:r>
            <a:r>
              <a:rPr b="0" lang="en-US" sz="2000" spc="-1" strike="noStrike" u="sng">
                <a:solidFill>
                  <a:srgbClr val="1f497d"/>
                </a:solidFill>
                <a:uFillTx/>
                <a:latin typeface="Arial"/>
              </a:rPr>
              <a:t>proportional</a:t>
            </a:r>
            <a:r>
              <a:rPr b="0" lang="en-US" sz="2000" spc="-1" strike="noStrike">
                <a:solidFill>
                  <a:srgbClr val="1f497d"/>
                </a:solidFill>
                <a:latin typeface="Arial"/>
              </a:rPr>
              <a:t> </a:t>
            </a:r>
            <a:r>
              <a:rPr b="0" lang="en-US" sz="2000" spc="-1" strike="noStrike">
                <a:solidFill>
                  <a:srgbClr val="1f497d"/>
                </a:solidFill>
                <a:latin typeface="Arial"/>
              </a:rPr>
              <a:t>	</a:t>
            </a:r>
            <a:r>
              <a:rPr b="0" lang="en-US" sz="2000" spc="-1" strike="noStrike">
                <a:solidFill>
                  <a:srgbClr val="1f497d"/>
                </a:solidFill>
                <a:latin typeface="Arial"/>
              </a:rPr>
              <a:t>    to its rank</a:t>
            </a:r>
            <a:r>
              <a:rPr b="0" i="1" lang="en-US" sz="2000" spc="-1" strike="noStrike">
                <a:solidFill>
                  <a:srgbClr val="1f497d"/>
                </a:solidFill>
                <a:latin typeface="Arial"/>
              </a:rPr>
              <a:t> r </a:t>
            </a:r>
            <a:r>
              <a:rPr b="0" lang="en-US" sz="2000" spc="-1" strike="noStrike">
                <a:solidFill>
                  <a:srgbClr val="1f497d"/>
                </a:solidFill>
                <a:latin typeface="Arial"/>
              </a:rPr>
              <a:t>(assuming words are ranked in order of </a:t>
            </a:r>
            <a:r>
              <a:rPr b="0" lang="en-US" sz="2000" spc="-1" strike="noStrike">
                <a:solidFill>
                  <a:srgbClr val="1f497d"/>
                </a:solidFill>
                <a:latin typeface="Arial"/>
              </a:rPr>
              <a:t>	</a:t>
            </a:r>
            <a:r>
              <a:rPr b="0" lang="en-US" sz="2000" spc="-1" strike="noStrike">
                <a:solidFill>
                  <a:srgbClr val="1f497d"/>
                </a:solidFill>
                <a:latin typeface="Arial"/>
              </a:rPr>
              <a:t>   </a:t>
            </a:r>
            <a:r>
              <a:rPr b="0" lang="en-US" sz="2000" spc="-1" strike="noStrike">
                <a:solidFill>
                  <a:srgbClr val="1f497d"/>
                </a:solidFill>
                <a:latin typeface="Arial"/>
              </a:rPr>
              <a:t>	</a:t>
            </a:r>
            <a:r>
              <a:rPr b="0" lang="en-US" sz="2000" spc="-1" strike="noStrike">
                <a:solidFill>
                  <a:srgbClr val="1f497d"/>
                </a:solidFill>
                <a:latin typeface="Arial"/>
              </a:rPr>
              <a:t>    </a:t>
            </a:r>
            <a:r>
              <a:rPr b="0" i="1" lang="en-US" sz="2000" spc="-1" strike="noStrike">
                <a:solidFill>
                  <a:srgbClr val="1f497d"/>
                </a:solidFill>
                <a:latin typeface="Arial"/>
              </a:rPr>
              <a:t>decreasing</a:t>
            </a:r>
            <a:r>
              <a:rPr b="0" lang="en-US" sz="2000" spc="-1" strike="noStrike">
                <a:solidFill>
                  <a:srgbClr val="1f497d"/>
                </a:solidFill>
                <a:latin typeface="Arial"/>
              </a:rPr>
              <a:t> frequency) </a:t>
            </a:r>
            <a:endParaRPr b="0" lang="en-US" sz="2000" spc="-1" strike="noStrike">
              <a:solidFill>
                <a:srgbClr val="000000"/>
              </a:solidFill>
              <a:latin typeface="Arial"/>
            </a:endParaRPr>
          </a:p>
          <a:p>
            <a:endParaRPr b="0" lang="en-US" sz="2000" spc="-1" strike="noStrike">
              <a:solidFill>
                <a:srgbClr val="000000"/>
              </a:solidFill>
              <a:latin typeface="Arial"/>
            </a:endParaRPr>
          </a:p>
          <a:p>
            <a:pPr marL="743040" indent="-285480" algn="just">
              <a:lnSpc>
                <a:spcPct val="100000"/>
              </a:lnSpc>
              <a:spcBef>
                <a:spcPts val="2401"/>
              </a:spcBef>
            </a:pPr>
            <a:r>
              <a:rPr b="0" lang="en-US" sz="2000" spc="-1" strike="noStrike">
                <a:solidFill>
                  <a:srgbClr val="1f497d"/>
                </a:solidFill>
                <a:latin typeface="Arial"/>
              </a:rPr>
              <a:t>where </a:t>
            </a:r>
            <a:r>
              <a:rPr b="0" i="1" lang="en-US" sz="2000" spc="-1" strike="noStrike">
                <a:solidFill>
                  <a:srgbClr val="1f497d"/>
                </a:solidFill>
                <a:latin typeface="Arial"/>
              </a:rPr>
              <a:t>k</a:t>
            </a:r>
            <a:r>
              <a:rPr b="0" lang="en-US" sz="2000" spc="-1" strike="noStrike">
                <a:solidFill>
                  <a:srgbClr val="1f497d"/>
                </a:solidFill>
                <a:latin typeface="Arial"/>
              </a:rPr>
              <a:t> is a constant for the corpus</a:t>
            </a:r>
            <a:endParaRPr b="0" lang="en-US" sz="2000" spc="-1" strike="noStrike">
              <a:solidFill>
                <a:srgbClr val="000000"/>
              </a:solidFill>
              <a:latin typeface="Arial"/>
            </a:endParaRPr>
          </a:p>
        </p:txBody>
      </p:sp>
      <p:grpSp>
        <p:nvGrpSpPr>
          <p:cNvPr id="298" name="Group 5"/>
          <p:cNvGrpSpPr/>
          <p:nvPr/>
        </p:nvGrpSpPr>
        <p:grpSpPr>
          <a:xfrm>
            <a:off x="3848760" y="5126760"/>
            <a:ext cx="914400" cy="632880"/>
            <a:chOff x="3848760" y="5126760"/>
            <a:chExt cx="914400" cy="632880"/>
          </a:xfrm>
        </p:grpSpPr>
        <p:sp>
          <p:nvSpPr>
            <p:cNvPr id="299" name="CustomShape 6"/>
            <p:cNvSpPr/>
            <p:nvPr/>
          </p:nvSpPr>
          <p:spPr>
            <a:xfrm>
              <a:off x="4459680" y="5394960"/>
              <a:ext cx="257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800" spc="-1" strike="noStrike">
                  <a:solidFill>
                    <a:srgbClr val="000000"/>
                  </a:solidFill>
                  <a:latin typeface="Arial"/>
                  <a:ea typeface="DejaVu Sans"/>
                </a:rPr>
                <a:t>r</a:t>
              </a:r>
              <a:endParaRPr b="0" lang="en-US" sz="1800" spc="-1" strike="noStrike">
                <a:latin typeface="Arial"/>
              </a:endParaRPr>
            </a:p>
          </p:txBody>
        </p:sp>
        <p:sp>
          <p:nvSpPr>
            <p:cNvPr id="300" name="CustomShape 7"/>
            <p:cNvSpPr/>
            <p:nvPr/>
          </p:nvSpPr>
          <p:spPr>
            <a:xfrm>
              <a:off x="3848760" y="5293440"/>
              <a:ext cx="56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800" spc="-1" strike="noStrike">
                  <a:solidFill>
                    <a:srgbClr val="000000"/>
                  </a:solidFill>
                  <a:latin typeface="Arial"/>
                  <a:ea typeface="DejaVu Sans"/>
                </a:rPr>
                <a:t>f</a:t>
              </a:r>
              <a:r>
                <a:rPr b="0" lang="en-US" sz="1800" spc="-1" strike="noStrike">
                  <a:solidFill>
                    <a:srgbClr val="000000"/>
                  </a:solidFill>
                  <a:latin typeface="Arial"/>
                  <a:ea typeface="DejaVu Sans"/>
                </a:rPr>
                <a:t>  = </a:t>
              </a:r>
              <a:endParaRPr b="0" lang="en-US" sz="1800" spc="-1" strike="noStrike">
                <a:latin typeface="Arial"/>
              </a:endParaRPr>
            </a:p>
          </p:txBody>
        </p:sp>
        <p:sp>
          <p:nvSpPr>
            <p:cNvPr id="301" name="CustomShape 8"/>
            <p:cNvSpPr/>
            <p:nvPr/>
          </p:nvSpPr>
          <p:spPr>
            <a:xfrm>
              <a:off x="4469040" y="5126760"/>
              <a:ext cx="294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800" spc="-1" strike="noStrike">
                  <a:solidFill>
                    <a:srgbClr val="000000"/>
                  </a:solidFill>
                  <a:latin typeface="Arial"/>
                  <a:ea typeface="DejaVu Sans"/>
                </a:rPr>
                <a:t>k</a:t>
              </a:r>
              <a:endParaRPr b="0" lang="en-US" sz="1800" spc="-1" strike="noStrike">
                <a:latin typeface="Arial"/>
              </a:endParaRPr>
            </a:p>
          </p:txBody>
        </p:sp>
        <p:sp>
          <p:nvSpPr>
            <p:cNvPr id="302" name="Line 9"/>
            <p:cNvSpPr/>
            <p:nvPr/>
          </p:nvSpPr>
          <p:spPr>
            <a:xfrm flipV="1">
              <a:off x="4422240" y="5460480"/>
              <a:ext cx="304920" cy="7200"/>
            </a:xfrm>
            <a:prstGeom prst="line">
              <a:avLst/>
            </a:prstGeom>
            <a:ln w="12600">
              <a:solidFill>
                <a:schemeClr val="tx1"/>
              </a:solidFill>
              <a:round/>
            </a:ln>
          </p:spPr>
          <p:style>
            <a:lnRef idx="0"/>
            <a:fillRef idx="0"/>
            <a:effectRef idx="0"/>
            <a:fontRef idx="minor"/>
          </p:style>
        </p:sp>
      </p:grpSp>
      <p:sp>
        <p:nvSpPr>
          <p:cNvPr id="303" name="CustomShape 10"/>
          <p:cNvSpPr/>
          <p:nvPr/>
        </p:nvSpPr>
        <p:spPr>
          <a:xfrm>
            <a:off x="5103720" y="5311080"/>
            <a:ext cx="113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f </a:t>
            </a:r>
            <a:r>
              <a:rPr b="0" lang="en-US" sz="1800" spc="-1" strike="noStrike">
                <a:solidFill>
                  <a:srgbClr val="000000"/>
                </a:solidFill>
                <a:latin typeface="Symbol"/>
                <a:ea typeface="DejaVu Sans"/>
              </a:rPr>
              <a:t></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r</a:t>
            </a:r>
            <a:r>
              <a:rPr b="0" lang="en-US" sz="1800" spc="-1" strike="noStrike">
                <a:solidFill>
                  <a:srgbClr val="000000"/>
                </a:solidFill>
                <a:latin typeface="Arial"/>
                <a:ea typeface="DejaVu Sans"/>
              </a:rPr>
              <a:t> = </a:t>
            </a:r>
            <a:r>
              <a:rPr b="0" i="1" lang="en-US" sz="1800" spc="-1" strike="noStrike">
                <a:solidFill>
                  <a:srgbClr val="000000"/>
                </a:solidFill>
                <a:latin typeface="Arial"/>
                <a:ea typeface="DejaVu Sans"/>
              </a:rPr>
              <a:t>k</a:t>
            </a:r>
            <a:endParaRPr b="0" lang="en-US" sz="1800" spc="-1" strike="noStrike">
              <a:latin typeface="Arial"/>
            </a:endParaRPr>
          </a:p>
        </p:txBody>
      </p:sp>
      <p:sp>
        <p:nvSpPr>
          <p:cNvPr id="304" name="CustomShape 11"/>
          <p:cNvSpPr/>
          <p:nvPr/>
        </p:nvSpPr>
        <p:spPr>
          <a:xfrm>
            <a:off x="4876920" y="5405400"/>
            <a:ext cx="294840" cy="161640"/>
          </a:xfrm>
          <a:prstGeom prst="rightArrow">
            <a:avLst>
              <a:gd name="adj1" fmla="val 50000"/>
              <a:gd name="adj2" fmla="val 50000"/>
            </a:avLst>
          </a:prstGeom>
          <a:solidFill>
            <a:schemeClr val="tx1"/>
          </a:solidFill>
          <a:ln>
            <a:solidFill>
              <a:schemeClr val="tx1"/>
            </a:solidFill>
            <a:round/>
          </a:ln>
        </p:spPr>
        <p:style>
          <a:lnRef idx="2">
            <a:schemeClr val="accent1">
              <a:shade val="50000"/>
            </a:schemeClr>
          </a:lnRef>
          <a:fillRef idx="1">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628560" y="6356520"/>
            <a:ext cx="2057040" cy="364680"/>
          </a:xfrm>
          <a:prstGeom prst="rect">
            <a:avLst/>
          </a:prstGeom>
          <a:solidFill>
            <a:srgbClr val="ff0000"/>
          </a:solidFill>
          <a:ln>
            <a:noFill/>
          </a:ln>
        </p:spPr>
        <p:txBody>
          <a:bodyPr lIns="90000" rIns="90000" tIns="45000" bIns="45000"/>
          <a:p>
            <a:pPr>
              <a:lnSpc>
                <a:spcPct val="100000"/>
              </a:lnSpc>
            </a:pPr>
            <a:fld id="{D5C49665-6AD1-433C-86AA-EF4D87D4F2A2}"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306" name="TextShape 2"/>
          <p:cNvSpPr txBox="1"/>
          <p:nvPr/>
        </p:nvSpPr>
        <p:spPr>
          <a:xfrm>
            <a:off x="7010280" y="6101640"/>
            <a:ext cx="2133360" cy="364680"/>
          </a:xfrm>
          <a:prstGeom prst="rect">
            <a:avLst/>
          </a:prstGeom>
          <a:noFill/>
          <a:ln>
            <a:noFill/>
          </a:ln>
        </p:spPr>
        <p:txBody>
          <a:bodyPr lIns="90000" rIns="90000" tIns="45000" bIns="45000" anchor="ctr"/>
          <a:p>
            <a:pPr>
              <a:lnSpc>
                <a:spcPct val="100000"/>
              </a:lnSpc>
            </a:pPr>
            <a:fld id="{8395A075-46F9-47D6-B958-E4CA17602122}"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07" name="CustomShape 3"/>
          <p:cNvSpPr/>
          <p:nvPr/>
        </p:nvSpPr>
        <p:spPr>
          <a:xfrm>
            <a:off x="304920" y="531720"/>
            <a:ext cx="8229240" cy="612720"/>
          </a:xfrm>
          <a:prstGeom prst="rect">
            <a:avLst/>
          </a:prstGeom>
          <a:noFill/>
          <a:ln>
            <a:noFill/>
          </a:ln>
        </p:spPr>
        <p:style>
          <a:lnRef idx="0"/>
          <a:fillRef idx="0"/>
          <a:effectRef idx="0"/>
          <a:fontRef idx="minor"/>
        </p:style>
        <p:txBody>
          <a:bodyPr lIns="90000" rIns="90000" tIns="45000" bIns="45000"/>
          <a:p>
            <a:pPr>
              <a:lnSpc>
                <a:spcPct val="90000"/>
              </a:lnSpc>
            </a:pPr>
            <a:r>
              <a:rPr b="1" lang="en-US" sz="4000" spc="-1" strike="noStrike">
                <a:solidFill>
                  <a:srgbClr val="000000"/>
                </a:solidFill>
                <a:latin typeface="Arial"/>
                <a:ea typeface="DejaVu Sans"/>
              </a:rPr>
              <a:t>Top 50 Words from AP89</a:t>
            </a:r>
            <a:endParaRPr b="0" lang="en-US" sz="4000" spc="-1" strike="noStrike">
              <a:latin typeface="Arial"/>
            </a:endParaRPr>
          </a:p>
        </p:txBody>
      </p:sp>
      <p:sp>
        <p:nvSpPr>
          <p:cNvPr id="308" name="CustomShape 4"/>
          <p:cNvSpPr/>
          <p:nvPr/>
        </p:nvSpPr>
        <p:spPr>
          <a:xfrm>
            <a:off x="1219320" y="6170400"/>
            <a:ext cx="6303960" cy="303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400" spc="-1" strike="noStrike">
                <a:solidFill>
                  <a:srgbClr val="000000"/>
                </a:solidFill>
                <a:latin typeface="Arial"/>
                <a:ea typeface="DejaVu Sans"/>
              </a:rPr>
              <a:t>Associated Press collection of news stories from 1989 (called AP89)</a:t>
            </a:r>
            <a:endParaRPr b="0" lang="en-US" sz="1400" spc="-1" strike="noStrike">
              <a:latin typeface="Arial"/>
            </a:endParaRPr>
          </a:p>
        </p:txBody>
      </p:sp>
      <p:pic>
        <p:nvPicPr>
          <p:cNvPr id="309" name="Picture 2" descr=""/>
          <p:cNvPicPr/>
          <p:nvPr/>
        </p:nvPicPr>
        <p:blipFill>
          <a:blip r:embed="rId1"/>
          <a:stretch/>
        </p:blipFill>
        <p:spPr>
          <a:xfrm>
            <a:off x="2142000" y="1406160"/>
            <a:ext cx="4285800" cy="4688640"/>
          </a:xfrm>
          <a:prstGeom prst="rect">
            <a:avLst/>
          </a:prstGeom>
          <a:ln w="9360">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628560" y="6356520"/>
            <a:ext cx="2057040" cy="364680"/>
          </a:xfrm>
          <a:prstGeom prst="rect">
            <a:avLst/>
          </a:prstGeom>
          <a:solidFill>
            <a:srgbClr val="ff0000"/>
          </a:solidFill>
          <a:ln>
            <a:noFill/>
          </a:ln>
        </p:spPr>
        <p:txBody>
          <a:bodyPr lIns="90000" rIns="90000" tIns="45000" bIns="45000"/>
          <a:p>
            <a:pPr>
              <a:lnSpc>
                <a:spcPct val="100000"/>
              </a:lnSpc>
            </a:pPr>
            <a:fld id="{874430AE-B681-4585-9394-E205A7D0E3A2}"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311" name="TextShape 2"/>
          <p:cNvSpPr txBox="1"/>
          <p:nvPr/>
        </p:nvSpPr>
        <p:spPr>
          <a:xfrm>
            <a:off x="7010280" y="6101640"/>
            <a:ext cx="2133360" cy="364680"/>
          </a:xfrm>
          <a:prstGeom prst="rect">
            <a:avLst/>
          </a:prstGeom>
          <a:noFill/>
          <a:ln>
            <a:noFill/>
          </a:ln>
        </p:spPr>
        <p:txBody>
          <a:bodyPr lIns="90000" rIns="90000" tIns="45000" bIns="45000" anchor="ctr"/>
          <a:p>
            <a:pPr>
              <a:lnSpc>
                <a:spcPct val="100000"/>
              </a:lnSpc>
            </a:pPr>
            <a:fld id="{FC9906B6-A5BE-44F9-BCA3-00913BCB1FA2}"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12" name="CustomShape 3"/>
          <p:cNvSpPr/>
          <p:nvPr/>
        </p:nvSpPr>
        <p:spPr>
          <a:xfrm>
            <a:off x="185040" y="533160"/>
            <a:ext cx="5362560" cy="623880"/>
          </a:xfrm>
          <a:prstGeom prst="rect">
            <a:avLst/>
          </a:prstGeom>
          <a:noFill/>
          <a:ln>
            <a:noFill/>
          </a:ln>
        </p:spPr>
        <p:style>
          <a:lnRef idx="0"/>
          <a:fillRef idx="0"/>
          <a:effectRef idx="0"/>
          <a:fontRef idx="minor"/>
        </p:style>
        <p:txBody>
          <a:bodyPr lIns="90000" rIns="90000" tIns="45000" bIns="45000"/>
          <a:p>
            <a:pPr>
              <a:lnSpc>
                <a:spcPct val="90000"/>
              </a:lnSpc>
            </a:pPr>
            <a:r>
              <a:rPr b="1" lang="en-US" sz="4000" spc="-1" strike="noStrike">
                <a:solidFill>
                  <a:srgbClr val="000000"/>
                </a:solidFill>
                <a:latin typeface="Arial"/>
                <a:ea typeface="DejaVu Sans"/>
              </a:rPr>
              <a:t>Vocabulary Growth</a:t>
            </a:r>
            <a:endParaRPr b="0" lang="en-US" sz="4000" spc="-1" strike="noStrike">
              <a:latin typeface="Arial"/>
            </a:endParaRPr>
          </a:p>
        </p:txBody>
      </p:sp>
      <p:sp>
        <p:nvSpPr>
          <p:cNvPr id="313" name="TextShape 4"/>
          <p:cNvSpPr txBox="1"/>
          <p:nvPr/>
        </p:nvSpPr>
        <p:spPr>
          <a:xfrm>
            <a:off x="304920" y="1494000"/>
            <a:ext cx="8229240" cy="4525560"/>
          </a:xfrm>
          <a:prstGeom prst="rect">
            <a:avLst/>
          </a:prstGeom>
          <a:noFill/>
          <a:ln>
            <a:noFill/>
          </a:ln>
        </p:spPr>
        <p:txBody>
          <a:bodyPr lIns="90000" rIns="90000" tIns="45000" bIns="45000">
            <a:normAutofit/>
          </a:bodyPr>
          <a:p>
            <a:pPr>
              <a:lnSpc>
                <a:spcPct val="100000"/>
              </a:lnSpc>
              <a:spcBef>
                <a:spcPts val="479"/>
              </a:spcBef>
            </a:pPr>
            <a:r>
              <a:rPr b="0" i="1" lang="en-US" sz="2400" spc="-1" strike="noStrike">
                <a:solidFill>
                  <a:srgbClr val="000000"/>
                </a:solidFill>
                <a:latin typeface="Arial"/>
              </a:rPr>
              <a:t>Heaps’ Law</a:t>
            </a:r>
            <a:r>
              <a:rPr b="0" lang="en-US" sz="2400" spc="-1" strike="noStrike">
                <a:solidFill>
                  <a:srgbClr val="000000"/>
                </a:solidFill>
                <a:latin typeface="Arial"/>
              </a:rPr>
              <a:t>, another prediction of </a:t>
            </a:r>
            <a:r>
              <a:rPr b="0" i="1" lang="en-US" sz="2400" spc="-1" strike="noStrike">
                <a:solidFill>
                  <a:srgbClr val="000000"/>
                </a:solidFill>
                <a:latin typeface="Arial"/>
              </a:rPr>
              <a:t>word occurrence</a:t>
            </a:r>
            <a:endParaRPr b="0" lang="en-US" sz="2400" spc="-1" strike="noStrike">
              <a:solidFill>
                <a:srgbClr val="000000"/>
              </a:solidFill>
              <a:latin typeface="Arial"/>
            </a:endParaRPr>
          </a:p>
          <a:p>
            <a:pPr>
              <a:lnSpc>
                <a:spcPct val="100000"/>
              </a:lnSpc>
              <a:spcBef>
                <a:spcPts val="1800"/>
              </a:spcBef>
            </a:pPr>
            <a:r>
              <a:rPr b="0" lang="en-US" sz="2400" spc="-1" strike="noStrike">
                <a:solidFill>
                  <a:srgbClr val="000000"/>
                </a:solidFill>
                <a:latin typeface="Arial"/>
              </a:rPr>
              <a:t>As </a:t>
            </a:r>
            <a:r>
              <a:rPr b="0" i="1" lang="en-US" sz="2400" spc="-1" strike="noStrike">
                <a:solidFill>
                  <a:srgbClr val="000000"/>
                </a:solidFill>
                <a:latin typeface="Arial"/>
              </a:rPr>
              <a:t>corpus</a:t>
            </a:r>
            <a:r>
              <a:rPr b="0" lang="en-US" sz="2400" spc="-1" strike="noStrike">
                <a:solidFill>
                  <a:srgbClr val="000000"/>
                </a:solidFill>
                <a:latin typeface="Arial"/>
              </a:rPr>
              <a:t> grows, so does </a:t>
            </a:r>
            <a:r>
              <a:rPr b="0" i="1" lang="en-US" sz="2400" spc="-1" strike="noStrike">
                <a:solidFill>
                  <a:srgbClr val="000000"/>
                </a:solidFill>
                <a:latin typeface="Arial"/>
              </a:rPr>
              <a:t>vocabulary size. </a:t>
            </a:r>
            <a:r>
              <a:rPr b="0" lang="en-US" sz="2400" spc="-1" strike="noStrike">
                <a:solidFill>
                  <a:srgbClr val="000000"/>
                </a:solidFill>
                <a:latin typeface="Arial"/>
              </a:rPr>
              <a:t>However,  </a:t>
            </a:r>
            <a:r>
              <a:rPr b="0" lang="en-US" sz="2400" spc="-1" strike="noStrike" u="sng">
                <a:solidFill>
                  <a:srgbClr val="000000"/>
                </a:solidFill>
                <a:uFillTx/>
                <a:latin typeface="Arial"/>
              </a:rPr>
              <a:t>fewer</a:t>
            </a:r>
            <a:r>
              <a:rPr b="0" lang="en-US" sz="2400" spc="-1" strike="noStrike">
                <a:solidFill>
                  <a:srgbClr val="000000"/>
                </a:solidFill>
                <a:latin typeface="Arial"/>
              </a:rPr>
              <a:t> new words when corpus is already </a:t>
            </a:r>
            <a:r>
              <a:rPr b="0" lang="en-US" sz="2400" spc="-1" strike="noStrike" u="sng">
                <a:solidFill>
                  <a:srgbClr val="000000"/>
                </a:solidFill>
                <a:uFillTx/>
                <a:latin typeface="Arial"/>
              </a:rPr>
              <a:t>large</a:t>
            </a:r>
            <a:endParaRPr b="0" lang="en-US" sz="2400" spc="-1" strike="noStrike">
              <a:solidFill>
                <a:srgbClr val="000000"/>
              </a:solidFill>
              <a:latin typeface="Arial"/>
            </a:endParaRPr>
          </a:p>
          <a:p>
            <a:pPr>
              <a:lnSpc>
                <a:spcPct val="100000"/>
              </a:lnSpc>
              <a:spcBef>
                <a:spcPts val="2001"/>
              </a:spcBef>
            </a:pPr>
            <a:r>
              <a:rPr b="0" lang="en-US" sz="2400" spc="-1" strike="noStrike">
                <a:solidFill>
                  <a:srgbClr val="000000"/>
                </a:solidFill>
                <a:latin typeface="Arial"/>
              </a:rPr>
              <a:t>Observed relationship (</a:t>
            </a:r>
            <a:r>
              <a:rPr b="0" lang="en-US" sz="2400" spc="-1" strike="noStrike">
                <a:solidFill>
                  <a:srgbClr val="ff0000"/>
                </a:solidFill>
                <a:latin typeface="Arial"/>
              </a:rPr>
              <a:t>Heaps’ Law):</a:t>
            </a:r>
            <a:endParaRPr b="0" lang="en-US" sz="2400" spc="-1" strike="noStrike">
              <a:solidFill>
                <a:srgbClr val="000000"/>
              </a:solidFill>
              <a:latin typeface="Arial"/>
            </a:endParaRPr>
          </a:p>
          <a:p>
            <a:pPr algn="ctr">
              <a:lnSpc>
                <a:spcPct val="100000"/>
              </a:lnSpc>
              <a:spcBef>
                <a:spcPts val="1800"/>
              </a:spcBef>
            </a:pPr>
            <a:r>
              <a:rPr b="0" i="1" lang="en-US" sz="2200" spc="-1" strike="noStrike">
                <a:solidFill>
                  <a:srgbClr val="009999"/>
                </a:solidFill>
                <a:latin typeface="Arial"/>
              </a:rPr>
              <a:t>v</a:t>
            </a:r>
            <a:r>
              <a:rPr b="0" lang="en-US" sz="2200" spc="-1" strike="noStrike">
                <a:solidFill>
                  <a:srgbClr val="009999"/>
                </a:solidFill>
                <a:latin typeface="Arial"/>
              </a:rPr>
              <a:t> = </a:t>
            </a:r>
            <a:r>
              <a:rPr b="0" i="1" lang="en-US" sz="2200" spc="-1" strike="noStrike">
                <a:solidFill>
                  <a:srgbClr val="009999"/>
                </a:solidFill>
                <a:latin typeface="Arial"/>
              </a:rPr>
              <a:t>k × n</a:t>
            </a:r>
            <a:r>
              <a:rPr b="0" i="1" lang="en-US" sz="2200" spc="-1" strike="noStrike" baseline="30000">
                <a:solidFill>
                  <a:srgbClr val="009999"/>
                </a:solidFill>
                <a:latin typeface="Arial"/>
              </a:rPr>
              <a:t>β</a:t>
            </a:r>
            <a:endParaRPr b="0" lang="en-US" sz="2200" spc="-1" strike="noStrike">
              <a:solidFill>
                <a:srgbClr val="000000"/>
              </a:solidFill>
              <a:latin typeface="Arial"/>
            </a:endParaRPr>
          </a:p>
          <a:p>
            <a:pPr marL="743040" indent="-285480">
              <a:lnSpc>
                <a:spcPct val="100000"/>
              </a:lnSpc>
              <a:spcBef>
                <a:spcPts val="601"/>
              </a:spcBef>
            </a:pPr>
            <a:r>
              <a:rPr b="0" lang="en-US" sz="2000" spc="-1" strike="noStrike">
                <a:solidFill>
                  <a:srgbClr val="009999"/>
                </a:solidFill>
                <a:latin typeface="Arial"/>
              </a:rPr>
              <a:t>where</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pPr lvl="1" marL="743040" indent="-285480">
              <a:lnSpc>
                <a:spcPct val="100000"/>
              </a:lnSpc>
              <a:spcBef>
                <a:spcPts val="1199"/>
              </a:spcBef>
              <a:buClr>
                <a:srgbClr val="000000"/>
              </a:buClr>
              <a:buSzPct val="60000"/>
              <a:buFont typeface="Wingdings" charset="2"/>
              <a:buChar char=""/>
            </a:pPr>
            <a:r>
              <a:rPr b="0" lang="en-US" sz="2000" spc="-1" strike="noStrike">
                <a:solidFill>
                  <a:srgbClr val="009999"/>
                </a:solidFill>
                <a:latin typeface="Arial"/>
              </a:rPr>
              <a:t>Predicting that the number of </a:t>
            </a:r>
            <a:r>
              <a:rPr b="0" lang="en-US" sz="2000" spc="-1" strike="noStrike" u="sng">
                <a:solidFill>
                  <a:srgbClr val="009999"/>
                </a:solidFill>
                <a:uFillTx/>
                <a:latin typeface="Arial"/>
              </a:rPr>
              <a:t>new</a:t>
            </a:r>
            <a:r>
              <a:rPr b="0" lang="en-US" sz="2000" spc="-1" strike="noStrike">
                <a:solidFill>
                  <a:srgbClr val="009999"/>
                </a:solidFill>
                <a:latin typeface="Arial"/>
              </a:rPr>
              <a:t> words increases very </a:t>
            </a:r>
            <a:r>
              <a:rPr b="0" lang="en-US" sz="2000" spc="-1" strike="noStrike">
                <a:solidFill>
                  <a:srgbClr val="009999"/>
                </a:solidFill>
                <a:latin typeface="Arial"/>
              </a:rPr>
              <a:t>	</a:t>
            </a:r>
            <a:r>
              <a:rPr b="0" lang="en-US" sz="2000" spc="-1" strike="noStrike">
                <a:solidFill>
                  <a:srgbClr val="009999"/>
                </a:solidFill>
                <a:latin typeface="Arial"/>
              </a:rPr>
              <a:t>      </a:t>
            </a:r>
            <a:r>
              <a:rPr b="0" lang="en-US" sz="2000" spc="-1" strike="noStrike">
                <a:solidFill>
                  <a:srgbClr val="009999"/>
                </a:solidFill>
                <a:latin typeface="Arial"/>
              </a:rPr>
              <a:t>	</a:t>
            </a:r>
            <a:r>
              <a:rPr b="0" lang="en-US" sz="2000" spc="-1" strike="noStrike">
                <a:solidFill>
                  <a:srgbClr val="009999"/>
                </a:solidFill>
                <a:latin typeface="Arial"/>
              </a:rPr>
              <a:t>   rapidly when the corpus is </a:t>
            </a:r>
            <a:r>
              <a:rPr b="0" lang="en-US" sz="2000" spc="-1" strike="noStrike" u="sng">
                <a:solidFill>
                  <a:srgbClr val="009999"/>
                </a:solidFill>
                <a:uFillTx/>
                <a:latin typeface="Arial"/>
              </a:rPr>
              <a:t>small</a:t>
            </a:r>
            <a:r>
              <a:rPr b="0" lang="en-US" sz="2000" spc="-1" strike="noStrike">
                <a:solidFill>
                  <a:srgbClr val="009999"/>
                </a:solidFill>
                <a:latin typeface="Arial"/>
              </a:rPr>
              <a:t> </a:t>
            </a:r>
            <a:r>
              <a:rPr b="0" lang="en-US" sz="2200" spc="-1" strike="noStrike">
                <a:solidFill>
                  <a:srgbClr val="009999"/>
                </a:solidFill>
                <a:latin typeface="Arial"/>
              </a:rPr>
              <a:t> </a:t>
            </a:r>
            <a:r>
              <a:rPr b="0" lang="en-US" sz="2200" spc="-1" strike="noStrike">
                <a:solidFill>
                  <a:srgbClr val="009999"/>
                </a:solidFill>
                <a:latin typeface="Arial"/>
              </a:rPr>
              <a:t>	</a:t>
            </a:r>
            <a:endParaRPr b="0" lang="en-US" sz="2200" spc="-1" strike="noStrike">
              <a:solidFill>
                <a:srgbClr val="000000"/>
              </a:solidFill>
              <a:latin typeface="Arial"/>
            </a:endParaRPr>
          </a:p>
          <a:p>
            <a:pPr>
              <a:lnSpc>
                <a:spcPct val="100000"/>
              </a:lnSpc>
              <a:spcBef>
                <a:spcPts val="1199"/>
              </a:spcBef>
            </a:pPr>
            <a:endParaRPr b="0" lang="en-US" sz="2200" spc="-1" strike="noStrike">
              <a:solidFill>
                <a:srgbClr val="000000"/>
              </a:solidFill>
              <a:latin typeface="Arial"/>
            </a:endParaRPr>
          </a:p>
          <a:p>
            <a:pPr>
              <a:lnSpc>
                <a:spcPct val="100000"/>
              </a:lnSpc>
              <a:spcBef>
                <a:spcPts val="1199"/>
              </a:spcBef>
            </a:pPr>
            <a:endParaRPr b="0" lang="en-US" sz="2200" spc="-1" strike="noStrike">
              <a:solidFill>
                <a:srgbClr val="000000"/>
              </a:solidFill>
              <a:latin typeface="Arial"/>
            </a:endParaRPr>
          </a:p>
          <a:p>
            <a:pPr>
              <a:lnSpc>
                <a:spcPct val="100000"/>
              </a:lnSpc>
              <a:spcBef>
                <a:spcPts val="1199"/>
              </a:spcBef>
            </a:pPr>
            <a:endParaRPr b="0" lang="en-US" sz="2200" spc="-1" strike="noStrike">
              <a:solidFill>
                <a:srgbClr val="000000"/>
              </a:solidFill>
              <a:latin typeface="Arial"/>
            </a:endParaRPr>
          </a:p>
        </p:txBody>
      </p:sp>
      <p:sp>
        <p:nvSpPr>
          <p:cNvPr id="314" name="CustomShape 5"/>
          <p:cNvSpPr/>
          <p:nvPr/>
        </p:nvSpPr>
        <p:spPr>
          <a:xfrm>
            <a:off x="1424520" y="4234680"/>
            <a:ext cx="5094000" cy="395280"/>
          </a:xfrm>
          <a:prstGeom prst="rect">
            <a:avLst/>
          </a:prstGeom>
          <a:noFill/>
          <a:ln>
            <a:noFill/>
          </a:ln>
        </p:spPr>
        <p:style>
          <a:lnRef idx="0"/>
          <a:fillRef idx="0"/>
          <a:effectRef idx="0"/>
          <a:fontRef idx="minor"/>
        </p:style>
        <p:txBody>
          <a:bodyPr lIns="90000" rIns="90000" tIns="45000" bIns="45000"/>
          <a:p>
            <a:pPr>
              <a:lnSpc>
                <a:spcPct val="100000"/>
              </a:lnSpc>
            </a:pPr>
            <a:r>
              <a:rPr b="0" i="1" lang="en-US" sz="2000" spc="-1" strike="noStrike">
                <a:solidFill>
                  <a:srgbClr val="000000"/>
                </a:solidFill>
                <a:latin typeface="Arial"/>
                <a:ea typeface="DejaVu Sans"/>
              </a:rPr>
              <a:t>n</a:t>
            </a:r>
            <a:r>
              <a:rPr b="0" lang="en-US" sz="2000" spc="-1" strike="noStrike">
                <a:solidFill>
                  <a:srgbClr val="000000"/>
                </a:solidFill>
                <a:latin typeface="Arial"/>
                <a:ea typeface="DejaVu Sans"/>
              </a:rPr>
              <a:t> is the </a:t>
            </a:r>
            <a:r>
              <a:rPr b="0" i="1" lang="en-US" sz="2000" spc="-1" strike="noStrike">
                <a:solidFill>
                  <a:srgbClr val="000000"/>
                </a:solidFill>
                <a:latin typeface="Arial"/>
                <a:ea typeface="DejaVu Sans"/>
              </a:rPr>
              <a:t>total</a:t>
            </a:r>
            <a:r>
              <a:rPr b="0" lang="en-US" sz="2000" spc="-1" strike="noStrike">
                <a:solidFill>
                  <a:srgbClr val="000000"/>
                </a:solidFill>
                <a:latin typeface="Arial"/>
                <a:ea typeface="DejaVu Sans"/>
              </a:rPr>
              <a:t> </a:t>
            </a:r>
            <a:r>
              <a:rPr b="0" i="1" lang="en-US" sz="2000" spc="-1" strike="noStrike">
                <a:solidFill>
                  <a:srgbClr val="000000"/>
                </a:solidFill>
                <a:latin typeface="Arial"/>
                <a:ea typeface="DejaVu Sans"/>
              </a:rPr>
              <a:t>number</a:t>
            </a:r>
            <a:r>
              <a:rPr b="0" lang="en-US" sz="2000" spc="-1" strike="noStrike">
                <a:solidFill>
                  <a:srgbClr val="000000"/>
                </a:solidFill>
                <a:latin typeface="Arial"/>
                <a:ea typeface="DejaVu Sans"/>
              </a:rPr>
              <a:t> of </a:t>
            </a:r>
            <a:r>
              <a:rPr b="0" i="1" lang="en-US" sz="2000" spc="-1" strike="noStrike">
                <a:solidFill>
                  <a:srgbClr val="000000"/>
                </a:solidFill>
                <a:latin typeface="Arial"/>
                <a:ea typeface="DejaVu Sans"/>
              </a:rPr>
              <a:t>words</a:t>
            </a:r>
            <a:r>
              <a:rPr b="0" lang="en-US" sz="2000" spc="-1" strike="noStrike">
                <a:solidFill>
                  <a:srgbClr val="000000"/>
                </a:solidFill>
                <a:latin typeface="Arial"/>
                <a:ea typeface="DejaVu Sans"/>
              </a:rPr>
              <a:t> in corpus </a:t>
            </a:r>
            <a:endParaRPr b="0" lang="en-US" sz="2000" spc="-1" strike="noStrike">
              <a:latin typeface="Arial"/>
            </a:endParaRPr>
          </a:p>
        </p:txBody>
      </p:sp>
      <p:sp>
        <p:nvSpPr>
          <p:cNvPr id="315" name="CustomShape 6"/>
          <p:cNvSpPr/>
          <p:nvPr/>
        </p:nvSpPr>
        <p:spPr>
          <a:xfrm>
            <a:off x="1430280" y="4624560"/>
            <a:ext cx="5266800" cy="39528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2000" spc="-1" strike="noStrike">
                <a:solidFill>
                  <a:srgbClr val="000000"/>
                </a:solidFill>
                <a:latin typeface="Arial"/>
                <a:ea typeface="DejaVu Sans"/>
              </a:rPr>
              <a:t>k</a:t>
            </a:r>
            <a:r>
              <a:rPr b="0" lang="en-US" sz="2000" spc="-1" strike="noStrike">
                <a:solidFill>
                  <a:srgbClr val="000000"/>
                </a:solidFill>
                <a:latin typeface="Arial"/>
                <a:ea typeface="DejaVu Sans"/>
              </a:rPr>
              <a:t>, </a:t>
            </a:r>
            <a:r>
              <a:rPr b="0" i="1" lang="en-US" sz="2000" spc="-1" strike="noStrike">
                <a:solidFill>
                  <a:srgbClr val="000000"/>
                </a:solidFill>
                <a:latin typeface="Arial"/>
                <a:ea typeface="DejaVu Sans"/>
              </a:rPr>
              <a:t>β </a:t>
            </a:r>
            <a:r>
              <a:rPr b="0" lang="en-US" sz="2000" spc="-1" strike="noStrike">
                <a:solidFill>
                  <a:srgbClr val="000000"/>
                </a:solidFill>
                <a:latin typeface="Arial"/>
                <a:ea typeface="DejaVu Sans"/>
              </a:rPr>
              <a:t>are parameters that vary for each corpus</a:t>
            </a:r>
            <a:endParaRPr b="0" lang="en-US" sz="2000" spc="-1" strike="noStrike">
              <a:latin typeface="Arial"/>
            </a:endParaRPr>
          </a:p>
        </p:txBody>
      </p:sp>
      <p:sp>
        <p:nvSpPr>
          <p:cNvPr id="316" name="CustomShape 7"/>
          <p:cNvSpPr/>
          <p:nvPr/>
        </p:nvSpPr>
        <p:spPr>
          <a:xfrm>
            <a:off x="1638720" y="4987440"/>
            <a:ext cx="581220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Arial"/>
                <a:ea typeface="DejaVu Sans"/>
              </a:rPr>
              <a:t>(typical values given are 10 ≤</a:t>
            </a:r>
            <a:r>
              <a:rPr b="0" i="1" lang="en-US" sz="2000" spc="-1" strike="noStrike">
                <a:solidFill>
                  <a:srgbClr val="000000"/>
                </a:solidFill>
                <a:latin typeface="Arial"/>
                <a:ea typeface="DejaVu Sans"/>
              </a:rPr>
              <a:t> k </a:t>
            </a:r>
            <a:r>
              <a:rPr b="0" lang="en-US" sz="2000" spc="-1" strike="noStrike">
                <a:solidFill>
                  <a:srgbClr val="000000"/>
                </a:solidFill>
                <a:latin typeface="Arial"/>
                <a:ea typeface="DejaVu Sans"/>
              </a:rPr>
              <a:t>≤</a:t>
            </a:r>
            <a:r>
              <a:rPr b="0" i="1" lang="en-US" sz="2000" spc="-1" strike="noStrike">
                <a:solidFill>
                  <a:srgbClr val="000000"/>
                </a:solidFill>
                <a:latin typeface="Arial"/>
                <a:ea typeface="DejaVu Sans"/>
              </a:rPr>
              <a:t> </a:t>
            </a:r>
            <a:r>
              <a:rPr b="0" lang="en-US" sz="2000" spc="-1" strike="noStrike">
                <a:solidFill>
                  <a:srgbClr val="000000"/>
                </a:solidFill>
                <a:latin typeface="Arial"/>
                <a:ea typeface="DejaVu Sans"/>
              </a:rPr>
              <a:t>100</a:t>
            </a:r>
            <a:r>
              <a:rPr b="0" i="1" lang="en-US" sz="2000" spc="-1" strike="noStrike">
                <a:solidFill>
                  <a:srgbClr val="000000"/>
                </a:solidFill>
                <a:latin typeface="Arial"/>
                <a:ea typeface="DejaVu Sans"/>
              </a:rPr>
              <a:t> </a:t>
            </a:r>
            <a:r>
              <a:rPr b="0" lang="en-US" sz="2000" spc="-1" strike="noStrike">
                <a:solidFill>
                  <a:srgbClr val="000000"/>
                </a:solidFill>
                <a:latin typeface="Arial"/>
                <a:ea typeface="DejaVu Sans"/>
              </a:rPr>
              <a:t>and </a:t>
            </a:r>
            <a:r>
              <a:rPr b="0" i="1" lang="en-US" sz="2000" spc="-1" strike="noStrike">
                <a:solidFill>
                  <a:srgbClr val="000000"/>
                </a:solidFill>
                <a:latin typeface="Arial"/>
                <a:ea typeface="DejaVu Sans"/>
              </a:rPr>
              <a:t>β ≈ </a:t>
            </a:r>
            <a:r>
              <a:rPr b="0" lang="en-US" sz="2000" spc="-1" strike="noStrike">
                <a:solidFill>
                  <a:srgbClr val="000000"/>
                </a:solidFill>
                <a:latin typeface="Arial"/>
                <a:ea typeface="DejaVu Sans"/>
              </a:rPr>
              <a:t>0.5)</a:t>
            </a:r>
            <a:endParaRPr b="0" lang="en-US" sz="2000" spc="-1" strike="noStrike">
              <a:latin typeface="Arial"/>
            </a:endParaRPr>
          </a:p>
        </p:txBody>
      </p:sp>
      <p:sp>
        <p:nvSpPr>
          <p:cNvPr id="317" name="CustomShape 8"/>
          <p:cNvSpPr/>
          <p:nvPr/>
        </p:nvSpPr>
        <p:spPr>
          <a:xfrm>
            <a:off x="1475280" y="3891600"/>
            <a:ext cx="6494760" cy="395280"/>
          </a:xfrm>
          <a:prstGeom prst="rect">
            <a:avLst/>
          </a:prstGeom>
          <a:noFill/>
          <a:ln>
            <a:noFill/>
          </a:ln>
        </p:spPr>
        <p:style>
          <a:lnRef idx="0"/>
          <a:fillRef idx="0"/>
          <a:effectRef idx="0"/>
          <a:fontRef idx="minor"/>
        </p:style>
        <p:txBody>
          <a:bodyPr lIns="90000" rIns="90000" tIns="45000" bIns="45000"/>
          <a:p>
            <a:pPr>
              <a:lnSpc>
                <a:spcPct val="100000"/>
              </a:lnSpc>
            </a:pPr>
            <a:r>
              <a:rPr b="0" i="1" lang="en-US" sz="2000" spc="-1" strike="noStrike">
                <a:solidFill>
                  <a:srgbClr val="000000"/>
                </a:solidFill>
                <a:latin typeface="Arial"/>
                <a:ea typeface="DejaVu Sans"/>
              </a:rPr>
              <a:t>v</a:t>
            </a:r>
            <a:r>
              <a:rPr b="0" lang="en-US" sz="2000" spc="-1" strike="noStrike">
                <a:solidFill>
                  <a:srgbClr val="000000"/>
                </a:solidFill>
                <a:latin typeface="Arial"/>
                <a:ea typeface="DejaVu Sans"/>
              </a:rPr>
              <a:t> is the </a:t>
            </a:r>
            <a:r>
              <a:rPr b="0" i="1" lang="en-US" sz="2000" spc="-1" strike="noStrike">
                <a:solidFill>
                  <a:srgbClr val="000000"/>
                </a:solidFill>
                <a:latin typeface="Arial"/>
                <a:ea typeface="DejaVu Sans"/>
              </a:rPr>
              <a:t>vocabulary size </a:t>
            </a:r>
            <a:r>
              <a:rPr b="0" lang="en-US" sz="2000" spc="-1" strike="noStrike">
                <a:solidFill>
                  <a:srgbClr val="000000"/>
                </a:solidFill>
                <a:latin typeface="Arial"/>
                <a:ea typeface="DejaVu Sans"/>
              </a:rPr>
              <a:t>(number of </a:t>
            </a:r>
            <a:r>
              <a:rPr b="0" i="1" lang="en-US" sz="2000" spc="-1" strike="noStrike">
                <a:solidFill>
                  <a:srgbClr val="000000"/>
                </a:solidFill>
                <a:latin typeface="Arial"/>
                <a:ea typeface="DejaVu Sans"/>
              </a:rPr>
              <a:t>unique words</a:t>
            </a:r>
            <a:r>
              <a:rPr b="0" lang="en-US" sz="2000" spc="-1" strike="noStrike">
                <a:solidFill>
                  <a:srgbClr val="000000"/>
                </a:solidFill>
                <a:latin typeface="Arial"/>
                <a:ea typeface="DejaVu Sans"/>
              </a:rPr>
              <a:t>)</a:t>
            </a:r>
            <a:endParaRPr b="0" lang="en-US"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628560" y="6356520"/>
            <a:ext cx="2057040" cy="364680"/>
          </a:xfrm>
          <a:prstGeom prst="rect">
            <a:avLst/>
          </a:prstGeom>
          <a:solidFill>
            <a:srgbClr val="ff0000"/>
          </a:solidFill>
          <a:ln>
            <a:noFill/>
          </a:ln>
        </p:spPr>
        <p:txBody>
          <a:bodyPr lIns="90000" rIns="90000" tIns="45000" bIns="45000"/>
          <a:p>
            <a:pPr>
              <a:lnSpc>
                <a:spcPct val="100000"/>
              </a:lnSpc>
            </a:pPr>
            <a:fld id="{621878D8-D75E-4E81-8C3C-5070B7963004}"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319" name="TextShape 2"/>
          <p:cNvSpPr txBox="1"/>
          <p:nvPr/>
        </p:nvSpPr>
        <p:spPr>
          <a:xfrm>
            <a:off x="7010280" y="6101640"/>
            <a:ext cx="2133360" cy="364680"/>
          </a:xfrm>
          <a:prstGeom prst="rect">
            <a:avLst/>
          </a:prstGeom>
          <a:noFill/>
          <a:ln>
            <a:noFill/>
          </a:ln>
        </p:spPr>
        <p:txBody>
          <a:bodyPr lIns="90000" rIns="90000" tIns="45000" bIns="45000" anchor="ctr"/>
          <a:p>
            <a:pPr>
              <a:lnSpc>
                <a:spcPct val="100000"/>
              </a:lnSpc>
            </a:pPr>
            <a:fld id="{5E181943-11CB-4504-A5EB-A203B0FB9173}"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20" name="CustomShape 3"/>
          <p:cNvSpPr/>
          <p:nvPr/>
        </p:nvSpPr>
        <p:spPr>
          <a:xfrm>
            <a:off x="283680" y="-76320"/>
            <a:ext cx="6246720" cy="667440"/>
          </a:xfrm>
          <a:prstGeom prst="rect">
            <a:avLst/>
          </a:prstGeom>
          <a:noFill/>
          <a:ln>
            <a:noFill/>
          </a:ln>
        </p:spPr>
        <p:style>
          <a:lnRef idx="0"/>
          <a:fillRef idx="0"/>
          <a:effectRef idx="0"/>
          <a:fontRef idx="minor"/>
        </p:style>
        <p:txBody>
          <a:bodyPr lIns="90000" rIns="90000" tIns="45000" bIns="45000"/>
          <a:p>
            <a:pPr>
              <a:lnSpc>
                <a:spcPct val="90000"/>
              </a:lnSpc>
            </a:pPr>
            <a:r>
              <a:rPr b="1" lang="en-US" sz="4400" spc="-1" strike="noStrike">
                <a:solidFill>
                  <a:srgbClr val="000000"/>
                </a:solidFill>
                <a:latin typeface="Arial"/>
                <a:ea typeface="DejaVu Sans"/>
              </a:rPr>
              <a:t>Heaps’ Law Predictions</a:t>
            </a:r>
            <a:endParaRPr b="0" lang="en-US" sz="4400" spc="-1" strike="noStrike">
              <a:latin typeface="Arial"/>
            </a:endParaRPr>
          </a:p>
        </p:txBody>
      </p:sp>
      <p:sp>
        <p:nvSpPr>
          <p:cNvPr id="321" name="TextShape 4"/>
          <p:cNvSpPr txBox="1"/>
          <p:nvPr/>
        </p:nvSpPr>
        <p:spPr>
          <a:xfrm>
            <a:off x="304920" y="1494000"/>
            <a:ext cx="8229240" cy="4525560"/>
          </a:xfrm>
          <a:prstGeom prst="rect">
            <a:avLst/>
          </a:prstGeom>
          <a:noFill/>
          <a:ln>
            <a:noFill/>
          </a:ln>
        </p:spPr>
        <p:txBody>
          <a:bodyPr lIns="90000" rIns="90000" tIns="45000" bIns="45000">
            <a:normAutofit/>
          </a:bodyPr>
          <a:p>
            <a:pPr>
              <a:lnSpc>
                <a:spcPct val="100000"/>
              </a:lnSpc>
              <a:spcBef>
                <a:spcPts val="479"/>
              </a:spcBef>
            </a:pPr>
            <a:r>
              <a:rPr b="0" lang="en-US" sz="2400" spc="-1" strike="noStrike">
                <a:solidFill>
                  <a:srgbClr val="000000"/>
                </a:solidFill>
                <a:latin typeface="Arial"/>
              </a:rPr>
              <a:t>Number of </a:t>
            </a:r>
            <a:r>
              <a:rPr b="0" lang="en-US" sz="2400" spc="-1" strike="noStrike" u="sng">
                <a:solidFill>
                  <a:srgbClr val="000000"/>
                </a:solidFill>
                <a:uFillTx/>
                <a:latin typeface="Arial"/>
              </a:rPr>
              <a:t>new</a:t>
            </a:r>
            <a:r>
              <a:rPr b="0" lang="en-US" sz="2400" spc="-1" strike="noStrike">
                <a:solidFill>
                  <a:srgbClr val="000000"/>
                </a:solidFill>
                <a:latin typeface="Arial"/>
              </a:rPr>
              <a:t> words </a:t>
            </a:r>
            <a:r>
              <a:rPr b="0" i="1" lang="en-US" sz="2400" spc="-1" strike="noStrike">
                <a:solidFill>
                  <a:srgbClr val="000000"/>
                </a:solidFill>
                <a:latin typeface="Arial"/>
              </a:rPr>
              <a:t>increases</a:t>
            </a:r>
            <a:r>
              <a:rPr b="0" lang="en-US" sz="2400" spc="-1" strike="noStrike">
                <a:solidFill>
                  <a:srgbClr val="000000"/>
                </a:solidFill>
                <a:latin typeface="Arial"/>
              </a:rPr>
              <a:t> very rapidly when the </a:t>
            </a:r>
            <a:r>
              <a:rPr b="0" lang="en-US" sz="2400" spc="-1" strike="noStrike">
                <a:solidFill>
                  <a:srgbClr val="000000"/>
                </a:solidFill>
                <a:latin typeface="Arial"/>
              </a:rPr>
              <a:t>	</a:t>
            </a:r>
            <a:r>
              <a:rPr b="0" lang="en-US" sz="2400" spc="-1" strike="noStrike">
                <a:solidFill>
                  <a:srgbClr val="000000"/>
                </a:solidFill>
                <a:latin typeface="Arial"/>
              </a:rPr>
              <a:t>corpus is </a:t>
            </a:r>
            <a:r>
              <a:rPr b="0" lang="en-US" sz="2400" spc="-1" strike="noStrike" u="sng">
                <a:solidFill>
                  <a:srgbClr val="000000"/>
                </a:solidFill>
                <a:uFillTx/>
                <a:latin typeface="Arial"/>
              </a:rPr>
              <a:t>small</a:t>
            </a:r>
            <a:r>
              <a:rPr b="0" lang="en-US" sz="2400" spc="-1" strike="noStrike">
                <a:solidFill>
                  <a:srgbClr val="000000"/>
                </a:solidFill>
                <a:latin typeface="Arial"/>
              </a:rPr>
              <a:t>, and continue to increase indefinitely</a:t>
            </a:r>
            <a:endParaRPr b="0" lang="en-US" sz="2400" spc="-1" strike="noStrike">
              <a:solidFill>
                <a:srgbClr val="000000"/>
              </a:solidFill>
              <a:latin typeface="Arial"/>
            </a:endParaRPr>
          </a:p>
          <a:p>
            <a:pPr>
              <a:lnSpc>
                <a:spcPct val="100000"/>
              </a:lnSpc>
              <a:spcBef>
                <a:spcPts val="2401"/>
              </a:spcBef>
            </a:pPr>
            <a:r>
              <a:rPr b="0" lang="en-US" sz="2400" spc="-1" strike="noStrike">
                <a:solidFill>
                  <a:srgbClr val="000000"/>
                </a:solidFill>
                <a:latin typeface="Arial"/>
              </a:rPr>
              <a:t>Predictions for TREC collections are accurate for large </a:t>
            </a:r>
            <a:r>
              <a:rPr b="0" lang="en-US" sz="2400" spc="-1" strike="noStrike">
                <a:solidFill>
                  <a:srgbClr val="000000"/>
                </a:solidFill>
                <a:latin typeface="Arial"/>
              </a:rPr>
              <a:t>	</a:t>
            </a:r>
            <a:r>
              <a:rPr b="0" lang="en-US" sz="2400" spc="-1" strike="noStrike">
                <a:solidFill>
                  <a:srgbClr val="000000"/>
                </a:solidFill>
                <a:latin typeface="Arial"/>
              </a:rPr>
              <a:t>numbers of words, e.g.,</a:t>
            </a:r>
            <a:endParaRPr b="0" lang="en-US" sz="2400" spc="-1" strike="noStrike">
              <a:solidFill>
                <a:srgbClr val="000000"/>
              </a:solidFill>
              <a:latin typeface="Arial"/>
            </a:endParaRPr>
          </a:p>
          <a:p>
            <a:pPr lvl="1" marL="743040" indent="-285480">
              <a:lnSpc>
                <a:spcPct val="100000"/>
              </a:lnSpc>
              <a:spcBef>
                <a:spcPts val="1800"/>
              </a:spcBef>
              <a:buClr>
                <a:srgbClr val="000000"/>
              </a:buClr>
              <a:buSzPct val="60000"/>
              <a:buFont typeface="Wingdings" charset="2"/>
              <a:buChar char=""/>
            </a:pPr>
            <a:r>
              <a:rPr b="0" lang="en-US" sz="2200" spc="-1" strike="noStrike">
                <a:solidFill>
                  <a:srgbClr val="000000"/>
                </a:solidFill>
                <a:latin typeface="Arial"/>
              </a:rPr>
              <a:t>First 10,879,522 </a:t>
            </a:r>
            <a:r>
              <a:rPr b="0" i="1" lang="en-US" sz="2200" spc="-1" strike="noStrike">
                <a:solidFill>
                  <a:srgbClr val="000000"/>
                </a:solidFill>
                <a:latin typeface="Arial"/>
              </a:rPr>
              <a:t>words </a:t>
            </a:r>
            <a:r>
              <a:rPr b="0" lang="en-US" sz="2200" spc="-1" strike="noStrike">
                <a:solidFill>
                  <a:srgbClr val="000000"/>
                </a:solidFill>
                <a:latin typeface="Arial"/>
              </a:rPr>
              <a:t>of the AP89 collection scanned</a:t>
            </a:r>
            <a:endParaRPr b="0" lang="en-US" sz="2200" spc="-1" strike="noStrike">
              <a:solidFill>
                <a:srgbClr val="000000"/>
              </a:solidFill>
              <a:latin typeface="Arial"/>
            </a:endParaRPr>
          </a:p>
          <a:p>
            <a:pPr lvl="1" marL="743040" indent="-285480">
              <a:lnSpc>
                <a:spcPct val="100000"/>
              </a:lnSpc>
              <a:spcBef>
                <a:spcPts val="1800"/>
              </a:spcBef>
              <a:buClr>
                <a:srgbClr val="000000"/>
              </a:buClr>
              <a:buSzPct val="60000"/>
              <a:buFont typeface="Wingdings" charset="2"/>
              <a:buChar char=""/>
            </a:pPr>
            <a:r>
              <a:rPr b="0" lang="en-US" sz="2200" spc="-1" strike="noStrike">
                <a:solidFill>
                  <a:srgbClr val="000000"/>
                </a:solidFill>
                <a:latin typeface="Arial"/>
              </a:rPr>
              <a:t>Prediction is 100,151 </a:t>
            </a:r>
            <a:r>
              <a:rPr b="0" i="1" lang="en-US" sz="2200" spc="-1" strike="noStrike">
                <a:solidFill>
                  <a:srgbClr val="000000"/>
                </a:solidFill>
                <a:latin typeface="Arial"/>
              </a:rPr>
              <a:t>unique words</a:t>
            </a:r>
            <a:endParaRPr b="0" lang="en-US" sz="2200" spc="-1" strike="noStrike">
              <a:solidFill>
                <a:srgbClr val="000000"/>
              </a:solidFill>
              <a:latin typeface="Arial"/>
            </a:endParaRPr>
          </a:p>
          <a:p>
            <a:pPr lvl="1" marL="743040" indent="-285480">
              <a:lnSpc>
                <a:spcPct val="100000"/>
              </a:lnSpc>
              <a:spcBef>
                <a:spcPts val="1800"/>
              </a:spcBef>
              <a:buClr>
                <a:srgbClr val="000000"/>
              </a:buClr>
              <a:buSzPct val="60000"/>
              <a:buFont typeface="Wingdings" charset="2"/>
              <a:buChar char=""/>
            </a:pPr>
            <a:r>
              <a:rPr b="0" lang="en-US" sz="2200" spc="-1" strike="noStrike">
                <a:solidFill>
                  <a:srgbClr val="000000"/>
                </a:solidFill>
                <a:latin typeface="Arial"/>
              </a:rPr>
              <a:t>Actual number is 100,024</a:t>
            </a:r>
            <a:endParaRPr b="0" lang="en-US" sz="2200" spc="-1" strike="noStrike">
              <a:solidFill>
                <a:srgbClr val="000000"/>
              </a:solidFill>
              <a:latin typeface="Arial"/>
            </a:endParaRPr>
          </a:p>
          <a:p>
            <a:pPr>
              <a:lnSpc>
                <a:spcPct val="100000"/>
              </a:lnSpc>
              <a:spcBef>
                <a:spcPts val="2401"/>
              </a:spcBef>
            </a:pPr>
            <a:r>
              <a:rPr b="0" lang="en-US" sz="2400" spc="-1" strike="noStrike">
                <a:solidFill>
                  <a:srgbClr val="000000"/>
                </a:solidFill>
                <a:latin typeface="Arial"/>
              </a:rPr>
              <a:t>Predictions for </a:t>
            </a:r>
            <a:r>
              <a:rPr b="0" i="1" lang="en-US" sz="2400" spc="-1" strike="noStrike">
                <a:solidFill>
                  <a:srgbClr val="000000"/>
                </a:solidFill>
                <a:latin typeface="Arial"/>
              </a:rPr>
              <a:t>small</a:t>
            </a:r>
            <a:r>
              <a:rPr b="0" lang="en-US" sz="2400" spc="-1" strike="noStrike">
                <a:solidFill>
                  <a:srgbClr val="000000"/>
                </a:solidFill>
                <a:latin typeface="Arial"/>
              </a:rPr>
              <a:t> numbers of words (i.e., &lt; 1000) are </a:t>
            </a:r>
            <a:r>
              <a:rPr b="0" lang="en-US" sz="2400" spc="-1" strike="noStrike">
                <a:solidFill>
                  <a:srgbClr val="000000"/>
                </a:solidFill>
                <a:latin typeface="Arial"/>
              </a:rPr>
              <a:t>	</a:t>
            </a:r>
            <a:r>
              <a:rPr b="0" lang="en-US" sz="2400" spc="-1" strike="noStrike">
                <a:solidFill>
                  <a:srgbClr val="000000"/>
                </a:solidFill>
                <a:latin typeface="Arial"/>
              </a:rPr>
              <a:t>much worse</a:t>
            </a:r>
            <a:endParaRPr b="0" lang="en-US" sz="2400" spc="-1" strike="noStrike">
              <a:solidFill>
                <a:srgbClr val="000000"/>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628560" y="6356520"/>
            <a:ext cx="2057040" cy="364680"/>
          </a:xfrm>
          <a:prstGeom prst="rect">
            <a:avLst/>
          </a:prstGeom>
          <a:solidFill>
            <a:srgbClr val="ff0000"/>
          </a:solidFill>
          <a:ln>
            <a:noFill/>
          </a:ln>
        </p:spPr>
        <p:txBody>
          <a:bodyPr lIns="90000" rIns="90000" tIns="45000" bIns="45000"/>
          <a:p>
            <a:pPr>
              <a:lnSpc>
                <a:spcPct val="100000"/>
              </a:lnSpc>
            </a:pPr>
            <a:fld id="{499F1E4E-E7AA-4B69-B5FD-C041F2D9713A}"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323" name="TextShape 2"/>
          <p:cNvSpPr txBox="1"/>
          <p:nvPr/>
        </p:nvSpPr>
        <p:spPr>
          <a:xfrm>
            <a:off x="7010280" y="6101640"/>
            <a:ext cx="2133360" cy="364680"/>
          </a:xfrm>
          <a:prstGeom prst="rect">
            <a:avLst/>
          </a:prstGeom>
          <a:noFill/>
          <a:ln>
            <a:noFill/>
          </a:ln>
        </p:spPr>
        <p:txBody>
          <a:bodyPr lIns="90000" rIns="90000" tIns="45000" bIns="45000" anchor="ctr"/>
          <a:p>
            <a:pPr>
              <a:lnSpc>
                <a:spcPct val="100000"/>
              </a:lnSpc>
            </a:pPr>
            <a:fld id="{1AC69E6F-FA47-4C5C-9B24-07635BD8E3F2}"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24" name="CustomShape 3"/>
          <p:cNvSpPr/>
          <p:nvPr/>
        </p:nvSpPr>
        <p:spPr>
          <a:xfrm>
            <a:off x="158040" y="632160"/>
            <a:ext cx="6944760" cy="693000"/>
          </a:xfrm>
          <a:prstGeom prst="rect">
            <a:avLst/>
          </a:prstGeom>
          <a:noFill/>
          <a:ln>
            <a:noFill/>
          </a:ln>
        </p:spPr>
        <p:style>
          <a:lnRef idx="0"/>
          <a:fillRef idx="0"/>
          <a:effectRef idx="0"/>
          <a:fontRef idx="minor"/>
        </p:style>
        <p:txBody>
          <a:bodyPr lIns="90000" rIns="90000" tIns="45000" bIns="45000"/>
          <a:p>
            <a:pPr>
              <a:lnSpc>
                <a:spcPct val="90000"/>
              </a:lnSpc>
            </a:pPr>
            <a:r>
              <a:rPr b="1" lang="en-US" sz="3600" spc="-1" strike="noStrike">
                <a:solidFill>
                  <a:srgbClr val="000000"/>
                </a:solidFill>
                <a:latin typeface="Arial"/>
                <a:ea typeface="DejaVu Sans"/>
              </a:rPr>
              <a:t>Heaps’ Law on the Web</a:t>
            </a:r>
            <a:endParaRPr b="0" lang="en-US" sz="3600" spc="-1" strike="noStrike">
              <a:latin typeface="Arial"/>
            </a:endParaRPr>
          </a:p>
        </p:txBody>
      </p:sp>
      <p:sp>
        <p:nvSpPr>
          <p:cNvPr id="325" name="TextShape 4"/>
          <p:cNvSpPr txBox="1"/>
          <p:nvPr/>
        </p:nvSpPr>
        <p:spPr>
          <a:xfrm>
            <a:off x="451440" y="1494000"/>
            <a:ext cx="8082720" cy="4525560"/>
          </a:xfrm>
          <a:prstGeom prst="rect">
            <a:avLst/>
          </a:prstGeom>
          <a:noFill/>
          <a:ln>
            <a:noFill/>
          </a:ln>
        </p:spPr>
        <p:txBody>
          <a:bodyPr lIns="90000" rIns="90000" tIns="45000" bIns="45000"/>
          <a:p>
            <a:pPr>
              <a:lnSpc>
                <a:spcPct val="100000"/>
              </a:lnSpc>
              <a:spcBef>
                <a:spcPts val="479"/>
              </a:spcBef>
            </a:pPr>
            <a:r>
              <a:rPr b="0" lang="en-US" sz="2400" spc="-1" strike="noStrike">
                <a:solidFill>
                  <a:srgbClr val="ff0000"/>
                </a:solidFill>
                <a:latin typeface="Arial"/>
              </a:rPr>
              <a:t>Heaps’ Law works with very </a:t>
            </a:r>
            <a:r>
              <a:rPr b="0" i="1" lang="en-US" sz="2400" spc="-1" strike="noStrike">
                <a:solidFill>
                  <a:srgbClr val="ff0000"/>
                </a:solidFill>
                <a:latin typeface="Arial"/>
              </a:rPr>
              <a:t>large</a:t>
            </a:r>
            <a:r>
              <a:rPr b="0" lang="en-US" sz="2400" spc="-1" strike="noStrike">
                <a:solidFill>
                  <a:srgbClr val="ff0000"/>
                </a:solidFill>
                <a:latin typeface="Arial"/>
              </a:rPr>
              <a:t> corpora</a:t>
            </a:r>
            <a:endParaRPr b="0" lang="en-US" sz="2400" spc="-1" strike="noStrike">
              <a:solidFill>
                <a:srgbClr val="000000"/>
              </a:solidFill>
              <a:latin typeface="Arial"/>
            </a:endParaRPr>
          </a:p>
          <a:p>
            <a:pPr lvl="1" marL="743040" indent="-285480">
              <a:lnSpc>
                <a:spcPct val="100000"/>
              </a:lnSpc>
              <a:spcBef>
                <a:spcPts val="1800"/>
              </a:spcBef>
              <a:buClr>
                <a:srgbClr val="000000"/>
              </a:buClr>
              <a:buSzPct val="60000"/>
              <a:buFont typeface="Wingdings" charset="2"/>
              <a:buChar char=""/>
            </a:pPr>
            <a:r>
              <a:rPr b="0" lang="en-US" sz="2200" spc="-1" strike="noStrike">
                <a:solidFill>
                  <a:srgbClr val="ff0000"/>
                </a:solidFill>
                <a:latin typeface="Arial"/>
              </a:rPr>
              <a:t>New words occurring even after seeing 30 million!</a:t>
            </a:r>
            <a:endParaRPr b="0" lang="en-US" sz="2200" spc="-1" strike="noStrike">
              <a:solidFill>
                <a:srgbClr val="000000"/>
              </a:solidFill>
              <a:latin typeface="Arial"/>
            </a:endParaRPr>
          </a:p>
          <a:p>
            <a:pPr lvl="1" marL="743040" indent="-285480">
              <a:lnSpc>
                <a:spcPct val="100000"/>
              </a:lnSpc>
              <a:spcBef>
                <a:spcPts val="1800"/>
              </a:spcBef>
              <a:buClr>
                <a:srgbClr val="000000"/>
              </a:buClr>
              <a:buSzPct val="60000"/>
              <a:buFont typeface="Wingdings" charset="2"/>
              <a:buChar char=""/>
            </a:pPr>
            <a:r>
              <a:rPr b="0" lang="en-US" sz="2200" spc="-1" strike="noStrike">
                <a:solidFill>
                  <a:srgbClr val="ff0000"/>
                </a:solidFill>
                <a:latin typeface="Arial"/>
              </a:rPr>
              <a:t>Parameter values different than typical TREC values</a:t>
            </a:r>
            <a:endParaRPr b="0" lang="en-US" sz="2200" spc="-1" strike="noStrike">
              <a:solidFill>
                <a:srgbClr val="000000"/>
              </a:solidFill>
              <a:latin typeface="Arial"/>
            </a:endParaRPr>
          </a:p>
          <a:p>
            <a:pPr>
              <a:lnSpc>
                <a:spcPct val="100000"/>
              </a:lnSpc>
              <a:spcBef>
                <a:spcPts val="2401"/>
              </a:spcBef>
            </a:pPr>
            <a:r>
              <a:rPr b="0" lang="en-US" sz="2400" spc="-1" strike="noStrike">
                <a:solidFill>
                  <a:srgbClr val="ff0000"/>
                </a:solidFill>
                <a:latin typeface="Arial"/>
              </a:rPr>
              <a:t>New words come from a variety of sources</a:t>
            </a:r>
            <a:endParaRPr b="0" lang="en-US" sz="2400" spc="-1" strike="noStrike">
              <a:solidFill>
                <a:srgbClr val="000000"/>
              </a:solidFill>
              <a:latin typeface="Arial"/>
            </a:endParaRPr>
          </a:p>
          <a:p>
            <a:pPr lvl="1" marL="743040" indent="-285480">
              <a:lnSpc>
                <a:spcPct val="100000"/>
              </a:lnSpc>
              <a:spcBef>
                <a:spcPts val="1800"/>
              </a:spcBef>
              <a:buClr>
                <a:srgbClr val="000000"/>
              </a:buClr>
              <a:buSzPct val="60000"/>
              <a:buFont typeface="Wingdings" charset="2"/>
              <a:buChar char=""/>
            </a:pPr>
            <a:r>
              <a:rPr b="0" i="1" lang="en-US" sz="2200" spc="-1" strike="noStrike">
                <a:solidFill>
                  <a:srgbClr val="ff0000"/>
                </a:solidFill>
                <a:latin typeface="Arial"/>
              </a:rPr>
              <a:t>Spelling errors</a:t>
            </a:r>
            <a:r>
              <a:rPr b="0" lang="en-US" sz="2200" spc="-1" strike="noStrike">
                <a:solidFill>
                  <a:srgbClr val="ff0000"/>
                </a:solidFill>
                <a:latin typeface="Arial"/>
              </a:rPr>
              <a:t>, </a:t>
            </a:r>
            <a:r>
              <a:rPr b="0" i="1" lang="en-US" sz="2200" spc="-1" strike="noStrike">
                <a:solidFill>
                  <a:srgbClr val="ff0000"/>
                </a:solidFill>
                <a:latin typeface="Arial"/>
              </a:rPr>
              <a:t>invented words </a:t>
            </a:r>
            <a:r>
              <a:rPr b="0" lang="en-US" sz="2200" spc="-1" strike="noStrike">
                <a:solidFill>
                  <a:srgbClr val="ff0000"/>
                </a:solidFill>
                <a:latin typeface="Arial"/>
              </a:rPr>
              <a:t>(e.g., product, company </a:t>
            </a:r>
            <a:r>
              <a:rPr b="0" lang="en-US" sz="2200" spc="-1" strike="noStrike">
                <a:solidFill>
                  <a:srgbClr val="ff0000"/>
                </a:solidFill>
                <a:latin typeface="Arial"/>
              </a:rPr>
              <a:t>	</a:t>
            </a:r>
            <a:r>
              <a:rPr b="0" lang="en-US" sz="2200" spc="-1" strike="noStrike">
                <a:solidFill>
                  <a:srgbClr val="ff0000"/>
                </a:solidFill>
                <a:latin typeface="Arial"/>
              </a:rPr>
              <a:t> names), </a:t>
            </a:r>
            <a:r>
              <a:rPr b="0" i="1" lang="en-US" sz="2200" spc="-1" strike="noStrike">
                <a:solidFill>
                  <a:srgbClr val="ff0000"/>
                </a:solidFill>
                <a:latin typeface="Arial"/>
              </a:rPr>
              <a:t>code</a:t>
            </a:r>
            <a:r>
              <a:rPr b="0" lang="en-US" sz="2200" spc="-1" strike="noStrike">
                <a:solidFill>
                  <a:srgbClr val="ff0000"/>
                </a:solidFill>
                <a:latin typeface="Arial"/>
              </a:rPr>
              <a:t>, </a:t>
            </a:r>
            <a:r>
              <a:rPr b="0" i="1" lang="en-US" sz="2200" spc="-1" strike="noStrike">
                <a:solidFill>
                  <a:srgbClr val="ff0000"/>
                </a:solidFill>
                <a:latin typeface="Arial"/>
              </a:rPr>
              <a:t>other languages</a:t>
            </a:r>
            <a:r>
              <a:rPr b="0" lang="en-US" sz="2200" spc="-1" strike="noStrike">
                <a:solidFill>
                  <a:srgbClr val="ff0000"/>
                </a:solidFill>
                <a:latin typeface="Arial"/>
              </a:rPr>
              <a:t>, </a:t>
            </a:r>
            <a:r>
              <a:rPr b="0" i="1" lang="en-US" sz="2200" spc="-1" strike="noStrike">
                <a:solidFill>
                  <a:srgbClr val="ff0000"/>
                </a:solidFill>
                <a:latin typeface="Arial"/>
              </a:rPr>
              <a:t>email addresses</a:t>
            </a:r>
            <a:r>
              <a:rPr b="0" lang="en-US" sz="2200" spc="-1" strike="noStrike">
                <a:solidFill>
                  <a:srgbClr val="ff0000"/>
                </a:solidFill>
                <a:latin typeface="Arial"/>
              </a:rPr>
              <a:t>, etc.</a:t>
            </a:r>
            <a:endParaRPr b="0" lang="en-US" sz="2200" spc="-1" strike="noStrike">
              <a:solidFill>
                <a:srgbClr val="000000"/>
              </a:solidFill>
              <a:latin typeface="Arial"/>
            </a:endParaRPr>
          </a:p>
          <a:p>
            <a:pPr>
              <a:lnSpc>
                <a:spcPct val="100000"/>
              </a:lnSpc>
              <a:spcBef>
                <a:spcPts val="2401"/>
              </a:spcBef>
            </a:pPr>
            <a:r>
              <a:rPr b="0" lang="en-US" sz="2400" spc="-1" strike="noStrike">
                <a:solidFill>
                  <a:srgbClr val="ff0000"/>
                </a:solidFill>
                <a:latin typeface="Arial"/>
              </a:rPr>
              <a:t>Search engines must deal with these </a:t>
            </a:r>
            <a:r>
              <a:rPr b="0" i="1" lang="en-US" sz="2400" spc="-1" strike="noStrike">
                <a:solidFill>
                  <a:srgbClr val="ff0000"/>
                </a:solidFill>
                <a:latin typeface="Arial"/>
              </a:rPr>
              <a:t>large</a:t>
            </a:r>
            <a:r>
              <a:rPr b="0" lang="en-US" sz="2400" spc="-1" strike="noStrike">
                <a:solidFill>
                  <a:srgbClr val="ff0000"/>
                </a:solidFill>
                <a:latin typeface="Arial"/>
              </a:rPr>
              <a:t> and </a:t>
            </a:r>
            <a:r>
              <a:rPr b="0" lang="en-US" sz="2400" spc="-1" strike="noStrike">
                <a:solidFill>
                  <a:srgbClr val="ff0000"/>
                </a:solidFill>
                <a:latin typeface="Arial"/>
              </a:rPr>
              <a:t>	</a:t>
            </a:r>
            <a:r>
              <a:rPr b="0" lang="en-US" sz="2400" spc="-1" strike="noStrike">
                <a:solidFill>
                  <a:srgbClr val="ff0000"/>
                </a:solidFill>
                <a:latin typeface="Arial"/>
              </a:rPr>
              <a:t> </a:t>
            </a:r>
            <a:r>
              <a:rPr b="0" lang="en-US" sz="2400" spc="-1" strike="noStrike">
                <a:solidFill>
                  <a:srgbClr val="ff0000"/>
                </a:solidFill>
                <a:latin typeface="Arial"/>
              </a:rPr>
              <a:t>	</a:t>
            </a:r>
            <a:r>
              <a:rPr b="0" lang="en-US" sz="2400" spc="-1" strike="noStrike">
                <a:solidFill>
                  <a:srgbClr val="ff0000"/>
                </a:solidFill>
                <a:latin typeface="Arial"/>
              </a:rPr>
              <a:t> </a:t>
            </a:r>
            <a:r>
              <a:rPr b="0" i="1" lang="en-US" sz="2400" spc="-1" strike="noStrike">
                <a:solidFill>
                  <a:srgbClr val="ff0000"/>
                </a:solidFill>
                <a:latin typeface="Arial"/>
              </a:rPr>
              <a:t>growing</a:t>
            </a:r>
            <a:r>
              <a:rPr b="0" lang="en-US" sz="2400" spc="-1" strike="noStrike">
                <a:solidFill>
                  <a:srgbClr val="ff0000"/>
                </a:solidFill>
                <a:latin typeface="Arial"/>
              </a:rPr>
              <a:t> </a:t>
            </a:r>
            <a:r>
              <a:rPr b="0" i="1" lang="en-US" sz="2400" spc="-1" strike="noStrike">
                <a:solidFill>
                  <a:srgbClr val="ff0000"/>
                </a:solidFill>
                <a:latin typeface="Arial"/>
              </a:rPr>
              <a:t>vocabularies</a:t>
            </a:r>
            <a:endParaRPr b="0" lang="en-US" sz="2400" spc="-1" strike="noStrike">
              <a:solidFill>
                <a:srgbClr val="000000"/>
              </a:solidFill>
              <a:latin typeface="Arial"/>
            </a:endParaRPr>
          </a:p>
        </p:txBody>
      </p:sp>
      <p:sp>
        <p:nvSpPr>
          <p:cNvPr id="326" name="CustomShape 5"/>
          <p:cNvSpPr/>
          <p:nvPr/>
        </p:nvSpPr>
        <p:spPr>
          <a:xfrm>
            <a:off x="2905200" y="6097680"/>
            <a:ext cx="276588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202122"/>
                </a:solidFill>
                <a:latin typeface="Arial"/>
                <a:ea typeface="DejaVu Sans"/>
              </a:rPr>
              <a:t>Text REtrieval Conference - TREC</a:t>
            </a:r>
            <a:endParaRPr b="0" lang="en-US" sz="1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628560" y="291960"/>
            <a:ext cx="8133840" cy="77760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rPr>
              <a:t>Information Retrieval Techniques</a:t>
            </a:r>
            <a:endParaRPr b="0" lang="en-US" sz="3200" spc="-1" strike="noStrike">
              <a:solidFill>
                <a:srgbClr val="000000"/>
              </a:solidFill>
              <a:latin typeface="Arial"/>
            </a:endParaRPr>
          </a:p>
        </p:txBody>
      </p:sp>
      <p:sp>
        <p:nvSpPr>
          <p:cNvPr id="328" name="TextShape 2"/>
          <p:cNvSpPr txBox="1"/>
          <p:nvPr/>
        </p:nvSpPr>
        <p:spPr>
          <a:xfrm>
            <a:off x="636120" y="1676520"/>
            <a:ext cx="7886520" cy="4350960"/>
          </a:xfrm>
          <a:prstGeom prst="rect">
            <a:avLst/>
          </a:prstGeom>
          <a:noFill/>
          <a:ln>
            <a:noFill/>
          </a:ln>
        </p:spPr>
        <p:txBody>
          <a:bodyPr lIns="90000" rIns="90000" tIns="45000" bIns="45000"/>
          <a:p>
            <a:pPr>
              <a:lnSpc>
                <a:spcPct val="100000"/>
              </a:lnSpc>
            </a:pPr>
            <a:r>
              <a:rPr b="1" lang="en-US" sz="1800" spc="-1" strike="noStrike">
                <a:solidFill>
                  <a:srgbClr val="000000"/>
                </a:solidFill>
                <a:latin typeface="Arial"/>
              </a:rPr>
              <a:t>Index Terms (Attribute) Selection:</a:t>
            </a:r>
            <a:endParaRPr b="0" lang="en-US" sz="1800" spc="-1" strike="noStrike">
              <a:solidFill>
                <a:srgbClr val="000000"/>
              </a:solidFill>
              <a:latin typeface="Arial"/>
            </a:endParaRPr>
          </a:p>
          <a:p>
            <a:pPr lvl="1" marL="285840" indent="-285480">
              <a:lnSpc>
                <a:spcPct val="100000"/>
              </a:lnSpc>
              <a:buClr>
                <a:srgbClr val="000000"/>
              </a:buClr>
              <a:buFont typeface="Wingdings" charset="2"/>
              <a:buChar char=""/>
            </a:pPr>
            <a:r>
              <a:rPr b="0" lang="en-US" sz="2400" spc="-1" strike="noStrike">
                <a:solidFill>
                  <a:srgbClr val="000000"/>
                </a:solidFill>
                <a:latin typeface="Arial"/>
              </a:rPr>
              <a:t>Stop list</a:t>
            </a:r>
            <a:endParaRPr b="0" lang="en-US" sz="2400" spc="-1" strike="noStrike">
              <a:solidFill>
                <a:srgbClr val="000000"/>
              </a:solidFill>
              <a:latin typeface="Arial"/>
            </a:endParaRPr>
          </a:p>
          <a:p>
            <a:pPr lvl="1" marL="285840" indent="-285480">
              <a:lnSpc>
                <a:spcPct val="100000"/>
              </a:lnSpc>
              <a:buClr>
                <a:srgbClr val="000000"/>
              </a:buClr>
              <a:buFont typeface="Wingdings" charset="2"/>
              <a:buChar char=""/>
            </a:pPr>
            <a:r>
              <a:rPr b="0" lang="en-US" sz="2400" spc="-1" strike="noStrike">
                <a:solidFill>
                  <a:srgbClr val="000000"/>
                </a:solidFill>
                <a:latin typeface="Arial"/>
              </a:rPr>
              <a:t>Word stem</a:t>
            </a:r>
            <a:endParaRPr b="0" lang="en-US" sz="2400" spc="-1" strike="noStrike">
              <a:solidFill>
                <a:srgbClr val="000000"/>
              </a:solidFill>
              <a:latin typeface="Arial"/>
            </a:endParaRPr>
          </a:p>
          <a:p>
            <a:pPr lvl="1" marL="285840" indent="-285480">
              <a:lnSpc>
                <a:spcPct val="100000"/>
              </a:lnSpc>
              <a:buClr>
                <a:srgbClr val="000000"/>
              </a:buClr>
              <a:buFont typeface="Wingdings" charset="2"/>
              <a:buChar char=""/>
            </a:pPr>
            <a:r>
              <a:rPr b="0" lang="en-US" sz="2400" spc="-1" strike="noStrike">
                <a:solidFill>
                  <a:srgbClr val="000000"/>
                </a:solidFill>
                <a:latin typeface="Arial"/>
              </a:rPr>
              <a:t>Index terms weighting methods</a:t>
            </a:r>
            <a:endParaRPr b="0" lang="en-US" sz="2400" spc="-1" strike="noStrike">
              <a:solidFill>
                <a:srgbClr val="000000"/>
              </a:solidFill>
              <a:latin typeface="Arial"/>
            </a:endParaRPr>
          </a:p>
          <a:p>
            <a:pPr marL="285840" indent="-285480">
              <a:lnSpc>
                <a:spcPct val="100000"/>
              </a:lnSpc>
              <a:buClr>
                <a:srgbClr val="000000"/>
              </a:buClr>
              <a:buFont typeface="Wingdings" charset="2"/>
              <a:buChar char=""/>
            </a:pPr>
            <a:r>
              <a:rPr b="0" lang="en-US" sz="2400" spc="-1" strike="noStrike">
                <a:solidFill>
                  <a:srgbClr val="000000"/>
                </a:solidFill>
                <a:latin typeface="Arial"/>
              </a:rPr>
              <a:t>Terms </a:t>
            </a:r>
            <a:r>
              <a:rPr b="0" lang="en-US" sz="2400" spc="-1" strike="noStrike">
                <a:solidFill>
                  <a:srgbClr val="000000"/>
                </a:solidFill>
                <a:latin typeface="Webdings"/>
              </a:rPr>
              <a:t></a:t>
            </a:r>
            <a:r>
              <a:rPr b="0" lang="en-US" sz="2400" spc="-1" strike="noStrike">
                <a:solidFill>
                  <a:srgbClr val="000000"/>
                </a:solidFill>
                <a:latin typeface="Arial"/>
              </a:rPr>
              <a:t> Documents Frequency Matrices</a:t>
            </a:r>
            <a:endParaRPr b="0" lang="en-US" sz="2400" spc="-1" strike="noStrike">
              <a:solidFill>
                <a:srgbClr val="000000"/>
              </a:solidFill>
              <a:latin typeface="Arial"/>
            </a:endParaRPr>
          </a:p>
          <a:p>
            <a:pPr marL="285840" indent="-285480">
              <a:lnSpc>
                <a:spcPct val="100000"/>
              </a:lnSpc>
              <a:buClr>
                <a:srgbClr val="000000"/>
              </a:buClr>
              <a:buFont typeface="Wingdings" charset="2"/>
              <a:buChar char=""/>
            </a:pPr>
            <a:r>
              <a:rPr b="0" lang="en-US" sz="2400" spc="-1" strike="noStrike">
                <a:solidFill>
                  <a:srgbClr val="000000"/>
                </a:solidFill>
                <a:latin typeface="Arial"/>
              </a:rPr>
              <a:t>Information Retrieval Models:</a:t>
            </a:r>
            <a:endParaRPr b="0" lang="en-US" sz="2400" spc="-1" strike="noStrike">
              <a:solidFill>
                <a:srgbClr val="000000"/>
              </a:solidFill>
              <a:latin typeface="Arial"/>
            </a:endParaRPr>
          </a:p>
          <a:p>
            <a:pPr lvl="1" marL="285840" indent="-285480">
              <a:lnSpc>
                <a:spcPct val="100000"/>
              </a:lnSpc>
              <a:buClr>
                <a:srgbClr val="000000"/>
              </a:buClr>
              <a:buFont typeface="Wingdings" charset="2"/>
              <a:buChar char=""/>
            </a:pPr>
            <a:r>
              <a:rPr b="0" lang="en-US" sz="2400" spc="-1" strike="noStrike">
                <a:solidFill>
                  <a:srgbClr val="000000"/>
                </a:solidFill>
                <a:latin typeface="Arial"/>
              </a:rPr>
              <a:t>Boolean Model (simplistic)</a:t>
            </a:r>
            <a:endParaRPr b="0" lang="en-US" sz="2400" spc="-1" strike="noStrike">
              <a:solidFill>
                <a:srgbClr val="000000"/>
              </a:solidFill>
              <a:latin typeface="Arial"/>
            </a:endParaRPr>
          </a:p>
          <a:p>
            <a:pPr lvl="1" marL="285840" indent="-285480">
              <a:lnSpc>
                <a:spcPct val="100000"/>
              </a:lnSpc>
              <a:buClr>
                <a:srgbClr val="000000"/>
              </a:buClr>
              <a:buFont typeface="Wingdings" charset="2"/>
              <a:buChar char=""/>
            </a:pPr>
            <a:r>
              <a:rPr b="0" lang="en-US" sz="2400" spc="-1" strike="noStrike">
                <a:solidFill>
                  <a:srgbClr val="000000"/>
                </a:solidFill>
                <a:latin typeface="Arial"/>
              </a:rPr>
              <a:t>Vector Space Model (Document Ranking considered)</a:t>
            </a:r>
            <a:endParaRPr b="0" lang="en-US" sz="2400" spc="-1" strike="noStrike">
              <a:solidFill>
                <a:srgbClr val="000000"/>
              </a:solidFill>
              <a:latin typeface="Arial"/>
            </a:endParaRPr>
          </a:p>
          <a:p>
            <a:pPr lvl="1" marL="285840" indent="-285480">
              <a:lnSpc>
                <a:spcPct val="100000"/>
              </a:lnSpc>
              <a:buClr>
                <a:srgbClr val="000000"/>
              </a:buClr>
              <a:buFont typeface="Wingdings" charset="2"/>
              <a:buChar char=""/>
            </a:pPr>
            <a:r>
              <a:rPr b="0" lang="en-US" sz="2400" spc="-1" strike="noStrike">
                <a:solidFill>
                  <a:srgbClr val="000000"/>
                </a:solidFill>
                <a:latin typeface="Arial"/>
              </a:rPr>
              <a:t>Etc.</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329"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75E4300B-18DD-4FC8-8FD2-2D522C727E4A}"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30"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F73BFF85-CCC0-4C3C-8C89-BA5C389C5D30}"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ransition>
    <p:diamond/>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628560" y="244440"/>
            <a:ext cx="7886520" cy="62964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rPr>
              <a:t>Boolean Model</a:t>
            </a:r>
            <a:endParaRPr b="0" lang="en-US" sz="3200" spc="-1" strike="noStrike">
              <a:solidFill>
                <a:srgbClr val="000000"/>
              </a:solidFill>
              <a:latin typeface="Arial"/>
            </a:endParaRPr>
          </a:p>
        </p:txBody>
      </p:sp>
      <p:sp>
        <p:nvSpPr>
          <p:cNvPr id="332" name="TextShape 2"/>
          <p:cNvSpPr txBox="1"/>
          <p:nvPr/>
        </p:nvSpPr>
        <p:spPr>
          <a:xfrm>
            <a:off x="457200" y="1551600"/>
            <a:ext cx="7886520" cy="4350960"/>
          </a:xfrm>
          <a:prstGeom prst="rect">
            <a:avLst/>
          </a:prstGeom>
          <a:noFill/>
          <a:ln>
            <a:noFill/>
          </a:ln>
        </p:spPr>
        <p:txBody>
          <a:bodyPr lIns="90000" rIns="90000" tIns="45000" bIns="45000">
            <a:normAutofit/>
          </a:bodyPr>
          <a:p>
            <a:pPr marL="343080" indent="-342720">
              <a:lnSpc>
                <a:spcPct val="110000"/>
              </a:lnSpc>
              <a:buClr>
                <a:srgbClr val="000000"/>
              </a:buClr>
              <a:buFont typeface="Arial"/>
              <a:buChar char="•"/>
            </a:pPr>
            <a:r>
              <a:rPr b="0" lang="en-US" sz="2400" spc="-1" strike="noStrike">
                <a:solidFill>
                  <a:srgbClr val="000000"/>
                </a:solidFill>
                <a:latin typeface="Arial"/>
              </a:rPr>
              <a:t>Consider that index terms are either present or absent in a document</a:t>
            </a:r>
            <a:endParaRPr b="0" lang="en-US" sz="2400" spc="-1" strike="noStrike">
              <a:solidFill>
                <a:srgbClr val="000000"/>
              </a:solidFill>
              <a:latin typeface="Arial"/>
            </a:endParaRPr>
          </a:p>
          <a:p>
            <a:pPr marL="343080" indent="-342720">
              <a:lnSpc>
                <a:spcPct val="110000"/>
              </a:lnSpc>
              <a:buClr>
                <a:srgbClr val="000000"/>
              </a:buClr>
              <a:buFont typeface="Arial"/>
              <a:buChar char="•"/>
            </a:pPr>
            <a:r>
              <a:rPr b="0" lang="en-US" sz="2400" spc="-1" strike="noStrike">
                <a:solidFill>
                  <a:srgbClr val="000000"/>
                </a:solidFill>
                <a:latin typeface="Arial"/>
              </a:rPr>
              <a:t>As a result, the index term weights are assumed to be all binaries</a:t>
            </a:r>
            <a:endParaRPr b="0" lang="en-US" sz="2400" spc="-1" strike="noStrike">
              <a:solidFill>
                <a:srgbClr val="000000"/>
              </a:solidFill>
              <a:latin typeface="Arial"/>
            </a:endParaRPr>
          </a:p>
          <a:p>
            <a:pPr marL="343080" indent="-342720">
              <a:lnSpc>
                <a:spcPct val="110000"/>
              </a:lnSpc>
              <a:buClr>
                <a:srgbClr val="000000"/>
              </a:buClr>
              <a:buFont typeface="Arial"/>
              <a:buChar char="•"/>
            </a:pPr>
            <a:r>
              <a:rPr b="0" lang="en-US" sz="2400" spc="-1" strike="noStrike">
                <a:solidFill>
                  <a:srgbClr val="000000"/>
                </a:solidFill>
                <a:latin typeface="Arial"/>
              </a:rPr>
              <a:t>A query is composed of index terms linked by three connectives: </a:t>
            </a:r>
            <a:r>
              <a:rPr b="0" lang="en-US" sz="2400" spc="-1" strike="noStrike">
                <a:solidFill>
                  <a:srgbClr val="ff0000"/>
                </a:solidFill>
                <a:latin typeface="Arial"/>
              </a:rPr>
              <a:t>not, and, and or</a:t>
            </a:r>
            <a:endParaRPr b="0" lang="en-US" sz="2400" spc="-1" strike="noStrike">
              <a:solidFill>
                <a:srgbClr val="000000"/>
              </a:solidFill>
              <a:latin typeface="Arial"/>
            </a:endParaRPr>
          </a:p>
          <a:p>
            <a:pPr lvl="1" marL="343080" indent="-342720">
              <a:lnSpc>
                <a:spcPct val="110000"/>
              </a:lnSpc>
              <a:buClr>
                <a:srgbClr val="000000"/>
              </a:buClr>
              <a:buFont typeface="Arial"/>
              <a:buChar char="•"/>
            </a:pPr>
            <a:r>
              <a:rPr b="0" lang="en-US" sz="2400" spc="-1" strike="noStrike">
                <a:solidFill>
                  <a:srgbClr val="ff0000"/>
                </a:solidFill>
                <a:latin typeface="Arial"/>
              </a:rPr>
              <a:t>e.g.: car </a:t>
            </a:r>
            <a:r>
              <a:rPr b="0" i="1" lang="en-US" sz="2400" spc="-1" strike="noStrike">
                <a:solidFill>
                  <a:srgbClr val="ff0000"/>
                </a:solidFill>
                <a:latin typeface="Arial"/>
              </a:rPr>
              <a:t>and</a:t>
            </a:r>
            <a:r>
              <a:rPr b="0" lang="en-US" sz="2400" spc="-1" strike="noStrike">
                <a:solidFill>
                  <a:srgbClr val="ff0000"/>
                </a:solidFill>
                <a:latin typeface="Arial"/>
              </a:rPr>
              <a:t>  repair, plane </a:t>
            </a:r>
            <a:r>
              <a:rPr b="0" i="1" lang="en-US" sz="2400" spc="-1" strike="noStrike">
                <a:solidFill>
                  <a:srgbClr val="ff0000"/>
                </a:solidFill>
                <a:latin typeface="Arial"/>
              </a:rPr>
              <a:t>or</a:t>
            </a:r>
            <a:r>
              <a:rPr b="0" lang="en-US" sz="2400" spc="-1" strike="noStrike">
                <a:solidFill>
                  <a:srgbClr val="4f81bd"/>
                </a:solidFill>
                <a:latin typeface="Arial"/>
              </a:rPr>
              <a:t>  airplane</a:t>
            </a:r>
            <a:endParaRPr b="0" lang="en-US" sz="2400" spc="-1" strike="noStrike">
              <a:solidFill>
                <a:srgbClr val="000000"/>
              </a:solidFill>
              <a:latin typeface="Arial"/>
            </a:endParaRPr>
          </a:p>
          <a:p>
            <a:pPr marL="343080" indent="-342720">
              <a:lnSpc>
                <a:spcPct val="110000"/>
              </a:lnSpc>
              <a:buClr>
                <a:srgbClr val="000000"/>
              </a:buClr>
              <a:buFont typeface="Arial"/>
              <a:buChar char="•"/>
            </a:pPr>
            <a:r>
              <a:rPr b="0" lang="en-US" sz="2400" spc="-1" strike="noStrike">
                <a:solidFill>
                  <a:srgbClr val="4f81bd"/>
                </a:solidFill>
                <a:latin typeface="Arial"/>
              </a:rPr>
              <a:t>The Boolean model predicts that each document is either relevant or non-relevant based on the match of a document to the query</a:t>
            </a:r>
            <a:endParaRPr b="0" lang="en-US" sz="2400" spc="-1" strike="noStrike">
              <a:solidFill>
                <a:srgbClr val="000000"/>
              </a:solidFill>
              <a:latin typeface="Arial"/>
            </a:endParaRPr>
          </a:p>
        </p:txBody>
      </p:sp>
      <p:sp>
        <p:nvSpPr>
          <p:cNvPr id="333"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152157AE-C62E-48DC-A338-75D01CB5A5F0}"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34"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09C51614-2377-4950-9A5A-58713A4AFD2B}"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ransition>
    <p:diamond/>
  </p:transition>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628560" y="239040"/>
            <a:ext cx="7886520" cy="701280"/>
          </a:xfrm>
          <a:prstGeom prst="rect">
            <a:avLst/>
          </a:prstGeom>
          <a:noFill/>
          <a:ln>
            <a:noFill/>
          </a:ln>
        </p:spPr>
        <p:txBody>
          <a:bodyPr lIns="0" rIns="0" tIns="0" bIns="0" anchor="ctr"/>
          <a:p>
            <a:pPr algn="ctr">
              <a:lnSpc>
                <a:spcPct val="100000"/>
              </a:lnSpc>
            </a:pPr>
            <a:r>
              <a:rPr b="1" lang="en-US" sz="3200" spc="-1" strike="noStrike">
                <a:solidFill>
                  <a:srgbClr val="000000"/>
                </a:solidFill>
                <a:latin typeface="Arial"/>
              </a:rPr>
              <a:t>Keyword-Based Retrieval</a:t>
            </a:r>
            <a:endParaRPr b="0" lang="en-US" sz="3200" spc="-1" strike="noStrike">
              <a:solidFill>
                <a:srgbClr val="000000"/>
              </a:solidFill>
              <a:latin typeface="Arial"/>
            </a:endParaRPr>
          </a:p>
        </p:txBody>
      </p:sp>
      <p:sp>
        <p:nvSpPr>
          <p:cNvPr id="336" name="TextShape 2"/>
          <p:cNvSpPr txBox="1"/>
          <p:nvPr/>
        </p:nvSpPr>
        <p:spPr>
          <a:xfrm>
            <a:off x="457200" y="1295280"/>
            <a:ext cx="7886520" cy="4952520"/>
          </a:xfrm>
          <a:prstGeom prst="rect">
            <a:avLst/>
          </a:prstGeom>
          <a:noFill/>
          <a:ln>
            <a:noFill/>
          </a:ln>
        </p:spPr>
        <p:txBody>
          <a:bodyPr lIns="90000" rIns="90000" tIns="45000" bIns="45000">
            <a:normAutofit/>
          </a:bodyPr>
          <a:p>
            <a:pPr>
              <a:lnSpc>
                <a:spcPct val="90000"/>
              </a:lnSpc>
            </a:pPr>
            <a:r>
              <a:rPr b="0" lang="en-US" sz="2400" spc="-1" strike="noStrike">
                <a:solidFill>
                  <a:srgbClr val="000000"/>
                </a:solidFill>
                <a:latin typeface="Arial"/>
              </a:rPr>
              <a:t>A document is represented by a string, which can be identified by a set of keywords</a:t>
            </a:r>
            <a:endParaRPr b="0" lang="en-US" sz="2400" spc="-1" strike="noStrike">
              <a:solidFill>
                <a:srgbClr val="000000"/>
              </a:solidFill>
              <a:latin typeface="Arial"/>
            </a:endParaRPr>
          </a:p>
          <a:p>
            <a:pPr>
              <a:lnSpc>
                <a:spcPct val="90000"/>
              </a:lnSpc>
            </a:pPr>
            <a:r>
              <a:rPr b="0" lang="en-US" sz="2400" spc="-1" strike="noStrike">
                <a:solidFill>
                  <a:srgbClr val="000000"/>
                </a:solidFill>
                <a:latin typeface="Arial"/>
              </a:rPr>
              <a:t>Queries may use </a:t>
            </a:r>
            <a:r>
              <a:rPr b="0" lang="en-US" sz="2400" spc="-1" strike="noStrike">
                <a:solidFill>
                  <a:srgbClr val="0000ff"/>
                </a:solidFill>
                <a:latin typeface="Arial"/>
              </a:rPr>
              <a:t>expressions of keywords</a:t>
            </a:r>
            <a:endParaRPr b="0" lang="en-US" sz="2400" spc="-1" strike="noStrike">
              <a:solidFill>
                <a:srgbClr val="000000"/>
              </a:solidFill>
              <a:latin typeface="Arial"/>
            </a:endParaRPr>
          </a:p>
          <a:p>
            <a:pPr>
              <a:lnSpc>
                <a:spcPct val="90000"/>
              </a:lnSpc>
            </a:pPr>
            <a:r>
              <a:rPr b="0" lang="en-US" sz="2400" spc="-1" strike="noStrike">
                <a:solidFill>
                  <a:srgbClr val="0000ff"/>
                </a:solidFill>
                <a:latin typeface="Arial"/>
              </a:rPr>
              <a:t>E.g., car </a:t>
            </a:r>
            <a:r>
              <a:rPr b="0" i="1" lang="en-US" sz="2400" spc="-1" strike="noStrike">
                <a:solidFill>
                  <a:srgbClr val="0000ff"/>
                </a:solidFill>
                <a:latin typeface="Arial"/>
              </a:rPr>
              <a:t>and</a:t>
            </a:r>
            <a:r>
              <a:rPr b="0" lang="en-US" sz="2400" spc="-1" strike="noStrike">
                <a:solidFill>
                  <a:srgbClr val="4f81bd"/>
                </a:solidFill>
                <a:latin typeface="Arial"/>
              </a:rPr>
              <a:t> repair shop, tea </a:t>
            </a:r>
            <a:r>
              <a:rPr b="0" i="1" lang="en-US" sz="2400" spc="-1" strike="noStrike">
                <a:solidFill>
                  <a:srgbClr val="0000ff"/>
                </a:solidFill>
                <a:latin typeface="Arial"/>
              </a:rPr>
              <a:t>or</a:t>
            </a:r>
            <a:r>
              <a:rPr b="0" lang="en-US" sz="2400" spc="-1" strike="noStrike">
                <a:solidFill>
                  <a:srgbClr val="4f81bd"/>
                </a:solidFill>
                <a:latin typeface="Arial"/>
              </a:rPr>
              <a:t> coffee, DBMS </a:t>
            </a:r>
            <a:r>
              <a:rPr b="0" i="1" lang="en-US" sz="2400" spc="-1" strike="noStrike">
                <a:solidFill>
                  <a:srgbClr val="0000ff"/>
                </a:solidFill>
                <a:latin typeface="Arial"/>
              </a:rPr>
              <a:t>but not</a:t>
            </a:r>
            <a:r>
              <a:rPr b="0" lang="en-US" sz="2400" spc="-1" strike="noStrike">
                <a:solidFill>
                  <a:srgbClr val="0000ff"/>
                </a:solidFill>
                <a:latin typeface="Arial"/>
              </a:rPr>
              <a:t> Oracle</a:t>
            </a:r>
            <a:endParaRPr b="0" lang="en-US" sz="2400" spc="-1" strike="noStrike">
              <a:solidFill>
                <a:srgbClr val="000000"/>
              </a:solidFill>
              <a:latin typeface="Arial"/>
            </a:endParaRPr>
          </a:p>
          <a:p>
            <a:pPr>
              <a:lnSpc>
                <a:spcPct val="90000"/>
              </a:lnSpc>
            </a:pPr>
            <a:r>
              <a:rPr b="0" lang="en-US" sz="2400" spc="-1" strike="noStrike">
                <a:solidFill>
                  <a:srgbClr val="0000ff"/>
                </a:solidFill>
                <a:latin typeface="Arial"/>
              </a:rPr>
              <a:t>Queries and retrieval should consider synonyms</a:t>
            </a:r>
            <a:r>
              <a:rPr b="0" lang="en-US" sz="2400" spc="-1" strike="noStrike">
                <a:solidFill>
                  <a:srgbClr val="121328"/>
                </a:solidFill>
                <a:latin typeface="Arial"/>
              </a:rPr>
              <a:t>, e.g., repair and maintenance</a:t>
            </a:r>
            <a:endParaRPr b="0" lang="en-US" sz="2400" spc="-1" strike="noStrike">
              <a:solidFill>
                <a:srgbClr val="000000"/>
              </a:solidFill>
              <a:latin typeface="Arial"/>
            </a:endParaRPr>
          </a:p>
          <a:p>
            <a:pPr>
              <a:lnSpc>
                <a:spcPct val="90000"/>
              </a:lnSpc>
            </a:pPr>
            <a:r>
              <a:rPr b="1" lang="en-US" sz="2400" spc="-1" strike="noStrike">
                <a:solidFill>
                  <a:srgbClr val="121328"/>
                </a:solidFill>
                <a:latin typeface="Arial"/>
              </a:rPr>
              <a:t>Major difficulties of the model</a:t>
            </a:r>
            <a:endParaRPr b="0" lang="en-US" sz="2400" spc="-1" strike="noStrike">
              <a:solidFill>
                <a:srgbClr val="000000"/>
              </a:solidFill>
              <a:latin typeface="Arial"/>
            </a:endParaRPr>
          </a:p>
          <a:p>
            <a:pPr>
              <a:lnSpc>
                <a:spcPct val="90000"/>
              </a:lnSpc>
            </a:pPr>
            <a:r>
              <a:rPr b="0" lang="en-US" sz="2400" spc="-1" strike="noStrike">
                <a:solidFill>
                  <a:srgbClr val="0000ff"/>
                </a:solidFill>
                <a:latin typeface="Arial"/>
              </a:rPr>
              <a:t>Synonymy: </a:t>
            </a:r>
            <a:endParaRPr b="0" lang="en-US" sz="2400" spc="-1" strike="noStrike">
              <a:solidFill>
                <a:srgbClr val="000000"/>
              </a:solidFill>
              <a:latin typeface="Arial"/>
            </a:endParaRPr>
          </a:p>
          <a:p>
            <a:pPr>
              <a:lnSpc>
                <a:spcPct val="90000"/>
              </a:lnSpc>
            </a:pPr>
            <a:r>
              <a:rPr b="0" lang="en-US" sz="2400" spc="-1" strike="noStrike">
                <a:solidFill>
                  <a:srgbClr val="0000ff"/>
                </a:solidFill>
                <a:latin typeface="Arial"/>
              </a:rPr>
              <a:t>Polysemy:</a:t>
            </a:r>
            <a:endParaRPr b="0" lang="en-US" sz="2400" spc="-1" strike="noStrike">
              <a:solidFill>
                <a:srgbClr val="000000"/>
              </a:solidFill>
              <a:latin typeface="Arial"/>
            </a:endParaRPr>
          </a:p>
        </p:txBody>
      </p:sp>
      <p:sp>
        <p:nvSpPr>
          <p:cNvPr id="337"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58A4DBE4-871E-499C-93CD-3861812BE37B}"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38"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42F15A78-36D5-4816-9BC3-F6E612C153EB}"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ransition>
    <p:diamond/>
  </p:transition>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1" lang="en-US" sz="1800" spc="-1" strike="noStrike">
                <a:solidFill>
                  <a:srgbClr val="000000"/>
                </a:solidFill>
                <a:latin typeface="Arial"/>
              </a:rPr>
              <a:t>Text Books</a:t>
            </a:r>
            <a:endParaRPr b="0" lang="en-US" sz="1800" spc="-1" strike="noStrike">
              <a:solidFill>
                <a:srgbClr val="000000"/>
              </a:solidFill>
              <a:latin typeface="Arial"/>
            </a:endParaRPr>
          </a:p>
        </p:txBody>
      </p:sp>
      <p:sp>
        <p:nvSpPr>
          <p:cNvPr id="211" name="CustomShape 2"/>
          <p:cNvSpPr/>
          <p:nvPr/>
        </p:nvSpPr>
        <p:spPr>
          <a:xfrm>
            <a:off x="122760" y="6019920"/>
            <a:ext cx="90068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Narrow"/>
                <a:ea typeface="DejaVu Sans"/>
              </a:rPr>
              <a:t>Source Courtesy: Some of the contents of this presentation are sourced from materials provided by publishers of prescribed books</a:t>
            </a:r>
            <a:endParaRPr b="0" lang="en-US" sz="1400" spc="-1" strike="noStrike">
              <a:latin typeface="Arial"/>
            </a:endParaRPr>
          </a:p>
        </p:txBody>
      </p:sp>
      <p:sp>
        <p:nvSpPr>
          <p:cNvPr id="212"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8ED37160-A318-4196-8F6D-06BC54862D4C}"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213"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D2B30FE4-1FA1-462F-ADF5-71F92C0C45E2}"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214" name="TextShape 5"/>
          <p:cNvSpPr txBox="1"/>
          <p:nvPr/>
        </p:nvSpPr>
        <p:spPr>
          <a:xfrm>
            <a:off x="682560" y="2209680"/>
            <a:ext cx="7394040" cy="2617560"/>
          </a:xfrm>
          <a:prstGeom prst="rect">
            <a:avLst/>
          </a:prstGeom>
          <a:noFill/>
          <a:ln>
            <a:noFill/>
          </a:ln>
        </p:spPr>
        <p:txBody>
          <a:bodyPr lIns="90000" rIns="90000" tIns="45000" bIns="45000">
            <a:normAutofit/>
          </a:bodyPr>
          <a:p>
            <a:pPr>
              <a:lnSpc>
                <a:spcPct val="100000"/>
              </a:lnSpc>
              <a:spcAft>
                <a:spcPts val="601"/>
              </a:spcAft>
            </a:pPr>
            <a:endParaRPr b="0" lang="en-US" sz="1800" spc="-1" strike="noStrike">
              <a:solidFill>
                <a:srgbClr val="000000"/>
              </a:solidFill>
              <a:latin typeface="Arial"/>
            </a:endParaRPr>
          </a:p>
          <a:p>
            <a:pPr>
              <a:lnSpc>
                <a:spcPct val="100000"/>
              </a:lnSpc>
              <a:spcAft>
                <a:spcPts val="601"/>
              </a:spcAft>
            </a:pPr>
            <a:r>
              <a:rPr b="0" lang="en-US" sz="1800" spc="-1" strike="noStrike">
                <a:solidFill>
                  <a:srgbClr val="000000"/>
                </a:solidFill>
                <a:latin typeface="Arial"/>
              </a:rPr>
              <a:t>Data Mining: Concepts and Techniques, Second Edition 2005  by  Jiawei Han and Micheline Kamber Morgan Kaufmann Publishers</a:t>
            </a:r>
            <a:endParaRPr b="0" lang="en-US" sz="1800" spc="-1" strike="noStrike">
              <a:solidFill>
                <a:srgbClr val="000000"/>
              </a:solidFill>
              <a:latin typeface="Arial"/>
            </a:endParaRPr>
          </a:p>
          <a:p>
            <a:pPr>
              <a:lnSpc>
                <a:spcPct val="100000"/>
              </a:lnSpc>
              <a:spcAft>
                <a:spcPts val="601"/>
              </a:spcAft>
            </a:pPr>
            <a:r>
              <a:rPr b="0" lang="en-US" sz="1800" spc="-1" strike="noStrike">
                <a:solidFill>
                  <a:srgbClr val="000000"/>
                </a:solidFill>
                <a:latin typeface="Arial"/>
              </a:rPr>
              <a:t>Text Data Management and Analysis: A Practical Introduction to Information Retrieval and Text Mining ChengXiang Zhai, Sean Massung,  ACM Books 2016</a:t>
            </a:r>
            <a:endParaRPr b="0" lang="en-US" sz="1800" spc="-1" strike="noStrike">
              <a:solidFill>
                <a:srgbClr val="000000"/>
              </a:solidFill>
              <a:latin typeface="Arial"/>
            </a:endParaRPr>
          </a:p>
          <a:p>
            <a:pPr>
              <a:lnSpc>
                <a:spcPct val="100000"/>
              </a:lnSpc>
              <a:spcAft>
                <a:spcPts val="601"/>
              </a:spcAft>
            </a:pPr>
            <a:r>
              <a:rPr b="0" lang="en-US" sz="1800" spc="-1" strike="noStrike">
                <a:solidFill>
                  <a:srgbClr val="000000"/>
                </a:solidFill>
                <a:latin typeface="Arial"/>
              </a:rPr>
              <a:t>Web data Mining - Exploring Hyperlinks, Contents and Usage Data, By Bing Liu, Second Edition, Springer, July 2011</a:t>
            </a:r>
            <a:endParaRPr b="0" lang="en-US" sz="1800" spc="-1" strike="noStrike">
              <a:solidFill>
                <a:srgbClr val="000000"/>
              </a:solidFill>
              <a:latin typeface="Arial"/>
            </a:endParaRPr>
          </a:p>
          <a:p>
            <a:pPr>
              <a:lnSpc>
                <a:spcPct val="100000"/>
              </a:lnSpc>
              <a:spcAft>
                <a:spcPts val="601"/>
              </a:spcAft>
            </a:pPr>
            <a:endParaRPr b="0" lang="en-US" sz="1800" spc="-1" strike="noStrike">
              <a:solidFill>
                <a:srgbClr val="000000"/>
              </a:solidFill>
              <a:latin typeface="Arial"/>
            </a:endParaRPr>
          </a:p>
          <a:p>
            <a:pPr>
              <a:lnSpc>
                <a:spcPct val="100000"/>
              </a:lnSpc>
              <a:spcAft>
                <a:spcPts val="601"/>
              </a:spcAft>
            </a:pPr>
            <a:endParaRPr b="0" lang="en-US"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628560" y="225720"/>
            <a:ext cx="7886520" cy="62496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rPr>
              <a:t>Similarity-Based Retrieval in Text Data</a:t>
            </a:r>
            <a:endParaRPr b="0" lang="en-US" sz="3200" spc="-1" strike="noStrike">
              <a:solidFill>
                <a:srgbClr val="000000"/>
              </a:solidFill>
              <a:latin typeface="Arial"/>
            </a:endParaRPr>
          </a:p>
        </p:txBody>
      </p:sp>
      <p:sp>
        <p:nvSpPr>
          <p:cNvPr id="340" name="TextShape 2"/>
          <p:cNvSpPr txBox="1"/>
          <p:nvPr/>
        </p:nvSpPr>
        <p:spPr>
          <a:xfrm>
            <a:off x="628560" y="1219320"/>
            <a:ext cx="7886520" cy="4800240"/>
          </a:xfrm>
          <a:prstGeom prst="rect">
            <a:avLst/>
          </a:prstGeom>
          <a:noFill/>
          <a:ln>
            <a:noFill/>
          </a:ln>
        </p:spPr>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latin typeface="Arial"/>
              </a:rPr>
              <a:t>Finds similar documents based on a set of common keywords</a:t>
            </a:r>
            <a:endParaRPr b="0" lang="en-US" sz="2400" spc="-1" strike="noStrike">
              <a:solidFill>
                <a:srgbClr val="000000"/>
              </a:solidFill>
              <a:latin typeface="Arial"/>
            </a:endParaRPr>
          </a:p>
          <a:p>
            <a:pPr marL="343080" indent="-342720">
              <a:lnSpc>
                <a:spcPct val="100000"/>
              </a:lnSpc>
              <a:buClr>
                <a:srgbClr val="000000"/>
              </a:buClr>
              <a:buFont typeface="Arial"/>
              <a:buChar char="•"/>
            </a:pPr>
            <a:r>
              <a:rPr b="0" lang="en-US" sz="2400" spc="-1" strike="noStrike">
                <a:solidFill>
                  <a:srgbClr val="000000"/>
                </a:solidFill>
                <a:latin typeface="Arial"/>
              </a:rPr>
              <a:t>Answer should be based on the degree of relevance based on the nearness of the keywords, relative frequency of the keywords, etc.</a:t>
            </a:r>
            <a:endParaRPr b="0" lang="en-US" sz="2400" spc="-1" strike="noStrike">
              <a:solidFill>
                <a:srgbClr val="000000"/>
              </a:solidFill>
              <a:latin typeface="Arial"/>
            </a:endParaRPr>
          </a:p>
          <a:p>
            <a:pPr marL="343080" indent="-342720">
              <a:lnSpc>
                <a:spcPct val="100000"/>
              </a:lnSpc>
              <a:buClr>
                <a:srgbClr val="000000"/>
              </a:buClr>
              <a:buFont typeface="Wingdings" charset="2"/>
              <a:buChar char=""/>
            </a:pPr>
            <a:r>
              <a:rPr b="1" lang="en-US" sz="2400" spc="-1" strike="noStrike">
                <a:solidFill>
                  <a:srgbClr val="000000"/>
                </a:solidFill>
                <a:latin typeface="Arial"/>
              </a:rPr>
              <a:t>Basic techniques</a:t>
            </a:r>
            <a:endParaRPr b="0" lang="en-US" sz="2400" spc="-1" strike="noStrike">
              <a:solidFill>
                <a:srgbClr val="000000"/>
              </a:solidFill>
              <a:latin typeface="Arial"/>
            </a:endParaRPr>
          </a:p>
          <a:p>
            <a:pPr marL="343080" indent="-342720">
              <a:lnSpc>
                <a:spcPct val="100000"/>
              </a:lnSpc>
              <a:buClr>
                <a:srgbClr val="000000"/>
              </a:buClr>
              <a:buFont typeface="Arial"/>
              <a:buChar char="•"/>
            </a:pPr>
            <a:r>
              <a:rPr b="0" lang="en-US" sz="2400" spc="-1" strike="noStrike">
                <a:solidFill>
                  <a:srgbClr val="000000"/>
                </a:solidFill>
                <a:latin typeface="Arial"/>
              </a:rPr>
              <a:t>Stop list</a:t>
            </a:r>
            <a:endParaRPr b="0" lang="en-US" sz="2400" spc="-1" strike="noStrike">
              <a:solidFill>
                <a:srgbClr val="000000"/>
              </a:solidFill>
              <a:latin typeface="Arial"/>
            </a:endParaRPr>
          </a:p>
          <a:p>
            <a:pPr lvl="2" marL="285840" indent="-285480">
              <a:lnSpc>
                <a:spcPct val="100000"/>
              </a:lnSpc>
              <a:buClr>
                <a:srgbClr val="000000"/>
              </a:buClr>
              <a:buFont typeface="Arial"/>
              <a:buChar char="•"/>
            </a:pPr>
            <a:r>
              <a:rPr b="0" lang="en-US" sz="1600" spc="-1" strike="noStrike">
                <a:solidFill>
                  <a:srgbClr val="000000"/>
                </a:solidFill>
                <a:latin typeface="Arial"/>
              </a:rPr>
              <a:t>Set of words that are deemed “irrelevant”, even though they may appear frequently</a:t>
            </a:r>
            <a:endParaRPr b="0" lang="en-US" sz="1600" spc="-1" strike="noStrike">
              <a:solidFill>
                <a:srgbClr val="000000"/>
              </a:solidFill>
              <a:latin typeface="Arial"/>
            </a:endParaRPr>
          </a:p>
          <a:p>
            <a:pPr lvl="2" marL="285840" indent="-285480">
              <a:lnSpc>
                <a:spcPct val="100000"/>
              </a:lnSpc>
              <a:buClr>
                <a:srgbClr val="000000"/>
              </a:buClr>
              <a:buFont typeface="Arial"/>
              <a:buChar char="•"/>
            </a:pPr>
            <a:r>
              <a:rPr b="0" lang="en-US" sz="1600" spc="-1" strike="noStrike">
                <a:solidFill>
                  <a:srgbClr val="000000"/>
                </a:solidFill>
                <a:latin typeface="Arial"/>
              </a:rPr>
              <a:t>E.g., </a:t>
            </a:r>
            <a:r>
              <a:rPr b="0" i="1" lang="en-US" sz="1600" spc="-1" strike="noStrike">
                <a:solidFill>
                  <a:srgbClr val="0000ff"/>
                </a:solidFill>
                <a:latin typeface="Arial"/>
              </a:rPr>
              <a:t>a, the, of, for, to, with</a:t>
            </a:r>
            <a:r>
              <a:rPr b="0" lang="en-US" sz="1600" spc="-1" strike="noStrike">
                <a:solidFill>
                  <a:srgbClr val="0000ff"/>
                </a:solidFill>
                <a:latin typeface="Arial"/>
              </a:rPr>
              <a:t>, etc.</a:t>
            </a:r>
            <a:endParaRPr b="0" lang="en-US" sz="1600" spc="-1" strike="noStrike">
              <a:solidFill>
                <a:srgbClr val="000000"/>
              </a:solidFill>
              <a:latin typeface="Arial"/>
            </a:endParaRPr>
          </a:p>
          <a:p>
            <a:pPr lvl="2" marL="285840" indent="-285480">
              <a:lnSpc>
                <a:spcPct val="100000"/>
              </a:lnSpc>
              <a:buClr>
                <a:srgbClr val="000000"/>
              </a:buClr>
              <a:buFont typeface="Arial"/>
              <a:buChar char="•"/>
            </a:pPr>
            <a:r>
              <a:rPr b="0" lang="en-US" sz="1600" spc="-1" strike="noStrike">
                <a:solidFill>
                  <a:srgbClr val="0000ff"/>
                </a:solidFill>
                <a:latin typeface="Arial"/>
              </a:rPr>
              <a:t>Stop lists may vary when document set varies</a:t>
            </a:r>
            <a:endParaRPr b="0" lang="en-US" sz="1600" spc="-1" strike="noStrike">
              <a:solidFill>
                <a:srgbClr val="000000"/>
              </a:solidFill>
              <a:latin typeface="Arial"/>
            </a:endParaRPr>
          </a:p>
        </p:txBody>
      </p:sp>
      <p:sp>
        <p:nvSpPr>
          <p:cNvPr id="341"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78757ACB-9118-42D4-AEAE-32E5A2650D72}"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42"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CCE6A97E-4E8E-4283-BA39-78928578C2A4}"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ransition>
    <p:diamond/>
  </p:transition>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628560" y="168120"/>
            <a:ext cx="7886520" cy="713880"/>
          </a:xfrm>
          <a:prstGeom prst="rect">
            <a:avLst/>
          </a:prstGeom>
          <a:noFill/>
          <a:ln>
            <a:noFill/>
          </a:ln>
        </p:spPr>
        <p:txBody>
          <a:bodyPr lIns="92160" rIns="92160" tIns="46080" bIns="46080" anchor="ctr"/>
          <a:p>
            <a:pPr algn="ctr">
              <a:lnSpc>
                <a:spcPct val="100000"/>
              </a:lnSpc>
            </a:pPr>
            <a:r>
              <a:rPr b="1" lang="en-US" sz="3200" spc="-1" strike="noStrike">
                <a:solidFill>
                  <a:srgbClr val="000000"/>
                </a:solidFill>
                <a:latin typeface="Arial"/>
              </a:rPr>
              <a:t>Similarity-Based Retrieval in Text Data</a:t>
            </a:r>
            <a:endParaRPr b="0" lang="en-US" sz="3200" spc="-1" strike="noStrike">
              <a:solidFill>
                <a:srgbClr val="000000"/>
              </a:solidFill>
              <a:latin typeface="Arial"/>
            </a:endParaRPr>
          </a:p>
        </p:txBody>
      </p:sp>
      <p:sp>
        <p:nvSpPr>
          <p:cNvPr id="344" name="TextShape 2"/>
          <p:cNvSpPr txBox="1"/>
          <p:nvPr/>
        </p:nvSpPr>
        <p:spPr>
          <a:xfrm>
            <a:off x="462960" y="1219320"/>
            <a:ext cx="7886520" cy="4809600"/>
          </a:xfrm>
          <a:prstGeom prst="rect">
            <a:avLst/>
          </a:prstGeom>
          <a:noFill/>
          <a:ln>
            <a:noFill/>
          </a:ln>
        </p:spPr>
        <p:txBody>
          <a:bodyPr lIns="92160" rIns="92160" tIns="46080" bIns="46080"/>
          <a:p>
            <a:pPr lvl="1" marL="343080" indent="-342720">
              <a:lnSpc>
                <a:spcPct val="100000"/>
              </a:lnSpc>
              <a:buClr>
                <a:srgbClr val="000000"/>
              </a:buClr>
              <a:buFont typeface="Arial"/>
              <a:buChar char="•"/>
            </a:pPr>
            <a:r>
              <a:rPr b="0" lang="en-US" sz="2400" spc="-1" strike="noStrike">
                <a:solidFill>
                  <a:srgbClr val="000000"/>
                </a:solidFill>
                <a:latin typeface="Arial"/>
              </a:rPr>
              <a:t>Word stem</a:t>
            </a:r>
            <a:endParaRPr b="0" lang="en-US" sz="24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00"/>
                </a:solidFill>
                <a:latin typeface="Arial"/>
              </a:rPr>
              <a:t>Several words are small syntactic variants of each other since they share a common word stem</a:t>
            </a:r>
            <a:endParaRPr b="0" lang="en-US" sz="18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00"/>
                </a:solidFill>
                <a:latin typeface="Arial"/>
              </a:rPr>
              <a:t>E.g., </a:t>
            </a:r>
            <a:r>
              <a:rPr b="0" i="1" lang="en-US" sz="1800" spc="-1" strike="noStrike">
                <a:solidFill>
                  <a:srgbClr val="0000ff"/>
                </a:solidFill>
                <a:latin typeface="Arial"/>
              </a:rPr>
              <a:t>drug</a:t>
            </a:r>
            <a:r>
              <a:rPr b="0" lang="en-US" sz="1800" spc="-1" strike="noStrike">
                <a:solidFill>
                  <a:srgbClr val="0000ff"/>
                </a:solidFill>
                <a:latin typeface="Arial"/>
              </a:rPr>
              <a:t>, </a:t>
            </a:r>
            <a:r>
              <a:rPr b="0" i="1" lang="en-US" sz="1800" spc="-1" strike="noStrike">
                <a:solidFill>
                  <a:srgbClr val="0000ff"/>
                </a:solidFill>
                <a:latin typeface="Arial"/>
              </a:rPr>
              <a:t>drugs, drugged</a:t>
            </a:r>
            <a:endParaRPr b="0" lang="en-US" sz="18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ff"/>
                </a:solidFill>
                <a:latin typeface="Arial"/>
              </a:rPr>
              <a:t>A term frequency table</a:t>
            </a:r>
            <a:endParaRPr b="0" lang="en-US" sz="24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ff"/>
                </a:solidFill>
                <a:latin typeface="Arial"/>
              </a:rPr>
              <a:t>Each entry</a:t>
            </a:r>
            <a:r>
              <a:rPr b="0" i="1" lang="en-US" sz="1800" spc="-1" strike="noStrike">
                <a:solidFill>
                  <a:srgbClr val="0000ff"/>
                </a:solidFill>
                <a:latin typeface="Arial"/>
              </a:rPr>
              <a:t> frequent_table(i, j)</a:t>
            </a:r>
            <a:r>
              <a:rPr b="0" lang="en-US" sz="1800" spc="-1" strike="noStrike">
                <a:solidFill>
                  <a:srgbClr val="0000ff"/>
                </a:solidFill>
                <a:latin typeface="Arial"/>
              </a:rPr>
              <a:t> =  # of occurrences of the word</a:t>
            </a:r>
            <a:r>
              <a:rPr b="0" i="1" lang="en-US" sz="1800" spc="-1" strike="noStrike">
                <a:solidFill>
                  <a:srgbClr val="0000ff"/>
                </a:solidFill>
                <a:latin typeface="Arial"/>
              </a:rPr>
              <a:t> t</a:t>
            </a:r>
            <a:r>
              <a:rPr b="0" i="1" lang="en-US" sz="1800" spc="-1" strike="noStrike" baseline="-25000">
                <a:solidFill>
                  <a:srgbClr val="0000ff"/>
                </a:solidFill>
                <a:latin typeface="Arial"/>
              </a:rPr>
              <a:t>i</a:t>
            </a:r>
            <a:r>
              <a:rPr b="0" lang="en-US" sz="1800" spc="-1" strike="noStrike">
                <a:solidFill>
                  <a:srgbClr val="0000ff"/>
                </a:solidFill>
                <a:latin typeface="Arial"/>
              </a:rPr>
              <a:t> in document </a:t>
            </a:r>
            <a:r>
              <a:rPr b="0" i="1" lang="en-US" sz="1800" spc="-1" strike="noStrike">
                <a:solidFill>
                  <a:srgbClr val="0000ff"/>
                </a:solidFill>
                <a:latin typeface="Arial"/>
              </a:rPr>
              <a:t>d</a:t>
            </a:r>
            <a:r>
              <a:rPr b="0" i="1" lang="en-US" sz="1800" spc="-1" strike="noStrike" baseline="-25000">
                <a:solidFill>
                  <a:srgbClr val="0000ff"/>
                </a:solidFill>
                <a:latin typeface="Arial"/>
              </a:rPr>
              <a:t>i</a:t>
            </a:r>
            <a:endParaRPr b="0" lang="en-US" sz="18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ff"/>
                </a:solidFill>
                <a:latin typeface="Arial"/>
              </a:rPr>
              <a:t>Usually, the </a:t>
            </a:r>
            <a:r>
              <a:rPr b="0" i="1" lang="en-US" sz="1800" spc="-1" strike="noStrike">
                <a:solidFill>
                  <a:srgbClr val="0000ff"/>
                </a:solidFill>
                <a:latin typeface="Arial"/>
              </a:rPr>
              <a:t>ratio</a:t>
            </a:r>
            <a:r>
              <a:rPr b="0" lang="en-US" sz="1800" spc="-1" strike="noStrike">
                <a:solidFill>
                  <a:srgbClr val="0000ff"/>
                </a:solidFill>
                <a:latin typeface="Arial"/>
              </a:rPr>
              <a:t> instead of the absolute number of occurrences is used</a:t>
            </a:r>
            <a:endParaRPr b="0" lang="en-US" sz="18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ff"/>
                </a:solidFill>
                <a:latin typeface="Arial"/>
              </a:rPr>
              <a:t>Similarity metrics: measure the closeness of a document to a query (a set of keywords)</a:t>
            </a:r>
            <a:endParaRPr b="0" lang="en-US" sz="24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ff"/>
                </a:solidFill>
                <a:latin typeface="Arial"/>
              </a:rPr>
              <a:t>Relative term occurrences</a:t>
            </a:r>
            <a:endParaRPr b="0" lang="en-US" sz="18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ff"/>
                </a:solidFill>
                <a:latin typeface="Arial"/>
              </a:rPr>
              <a:t>Cosine distance:</a:t>
            </a:r>
            <a:endParaRPr b="0" lang="en-US" sz="1800" spc="-1" strike="noStrike">
              <a:solidFill>
                <a:srgbClr val="000000"/>
              </a:solidFill>
              <a:latin typeface="Arial"/>
            </a:endParaRPr>
          </a:p>
        </p:txBody>
      </p:sp>
      <p:sp>
        <p:nvSpPr>
          <p:cNvPr id="345"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B5CA2780-653C-4B11-B22B-5657418F3276}"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46"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09E18673-BB07-41D5-B005-8572757BD70F}" type="datetime1">
              <a:rPr b="0" lang="en-US" sz="1800" spc="-1" strike="noStrike">
                <a:solidFill>
                  <a:srgbClr val="000000"/>
                </a:solidFill>
                <a:latin typeface="Arial"/>
                <a:ea typeface="DejaVu Sans"/>
              </a:rPr>
              <a:t>04/08/2022</a:t>
            </a:fld>
            <a:endParaRPr b="0" lang="en-US" sz="1800" spc="-1" strike="noStrike">
              <a:latin typeface="Times New Roman"/>
            </a:endParaRPr>
          </a:p>
        </p:txBody>
      </p:sp>
      <p:pic>
        <p:nvPicPr>
          <p:cNvPr id="347" name="" descr=""/>
          <p:cNvPicPr/>
          <p:nvPr/>
        </p:nvPicPr>
        <p:blipFill>
          <a:blip r:embed="rId1"/>
          <a:stretch/>
        </p:blipFill>
        <p:spPr>
          <a:xfrm>
            <a:off x="5410080" y="4978440"/>
            <a:ext cx="2540160" cy="800280"/>
          </a:xfrm>
          <a:prstGeom prst="rect">
            <a:avLst/>
          </a:prstGeom>
          <a:ln>
            <a:noFill/>
          </a:ln>
        </p:spPr>
      </p:pic>
    </p:spTree>
  </p:cSld>
  <p:transition>
    <p:diamond/>
  </p:transition>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457200" y="259200"/>
            <a:ext cx="7886520" cy="62496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ea typeface="SimSun"/>
              </a:rPr>
              <a:t>Vector Space Model</a:t>
            </a:r>
            <a:endParaRPr b="0" lang="en-US" sz="3200" spc="-1" strike="noStrike">
              <a:solidFill>
                <a:srgbClr val="000000"/>
              </a:solidFill>
              <a:latin typeface="Arial"/>
            </a:endParaRPr>
          </a:p>
        </p:txBody>
      </p:sp>
      <p:sp>
        <p:nvSpPr>
          <p:cNvPr id="349" name="TextShape 2"/>
          <p:cNvSpPr txBox="1"/>
          <p:nvPr/>
        </p:nvSpPr>
        <p:spPr>
          <a:xfrm>
            <a:off x="628560" y="1371600"/>
            <a:ext cx="7886520" cy="4545360"/>
          </a:xfrm>
          <a:prstGeom prst="rect">
            <a:avLst/>
          </a:prstGeom>
          <a:noFill/>
          <a:ln>
            <a:noFill/>
          </a:ln>
        </p:spPr>
        <p:txBody>
          <a:bodyPr lIns="90000" rIns="90000" tIns="45000" bIns="45000"/>
          <a:p>
            <a:pPr marL="343080" indent="-342720">
              <a:lnSpc>
                <a:spcPct val="120000"/>
              </a:lnSpc>
              <a:buClr>
                <a:srgbClr val="000000"/>
              </a:buClr>
              <a:buFont typeface="Arial"/>
              <a:buChar char="•"/>
            </a:pPr>
            <a:r>
              <a:rPr b="0" lang="en-US" sz="2400" spc="-1" strike="noStrike">
                <a:solidFill>
                  <a:srgbClr val="000000"/>
                </a:solidFill>
                <a:latin typeface="Arial"/>
                <a:ea typeface="SimSun"/>
              </a:rPr>
              <a:t>Represent a doc by a term vector</a:t>
            </a:r>
            <a:endParaRPr b="0" lang="en-US" sz="2400" spc="-1" strike="noStrike">
              <a:solidFill>
                <a:srgbClr val="000000"/>
              </a:solidFill>
              <a:latin typeface="Arial"/>
            </a:endParaRPr>
          </a:p>
          <a:p>
            <a:pPr lvl="1" marL="343080" indent="-342720">
              <a:lnSpc>
                <a:spcPct val="120000"/>
              </a:lnSpc>
              <a:buClr>
                <a:srgbClr val="000000"/>
              </a:buClr>
              <a:buFont typeface="Arial"/>
              <a:buChar char="•"/>
            </a:pPr>
            <a:r>
              <a:rPr b="0" lang="en-US" sz="2400" spc="-1" strike="noStrike">
                <a:solidFill>
                  <a:srgbClr val="000000"/>
                </a:solidFill>
                <a:latin typeface="Arial"/>
                <a:ea typeface="SimSun"/>
              </a:rPr>
              <a:t>Term: basic concept, e.g., word or phrase</a:t>
            </a:r>
            <a:endParaRPr b="0" lang="en-US" sz="2400" spc="-1" strike="noStrike">
              <a:solidFill>
                <a:srgbClr val="000000"/>
              </a:solidFill>
              <a:latin typeface="Arial"/>
            </a:endParaRPr>
          </a:p>
          <a:p>
            <a:pPr lvl="1" marL="343080" indent="-342720">
              <a:lnSpc>
                <a:spcPct val="120000"/>
              </a:lnSpc>
              <a:buClr>
                <a:srgbClr val="000000"/>
              </a:buClr>
              <a:buFont typeface="Arial"/>
              <a:buChar char="•"/>
            </a:pPr>
            <a:r>
              <a:rPr b="0" lang="en-US" sz="2400" spc="-1" strike="noStrike">
                <a:solidFill>
                  <a:srgbClr val="000000"/>
                </a:solidFill>
                <a:latin typeface="Arial"/>
                <a:ea typeface="SimSun"/>
              </a:rPr>
              <a:t>Each term defines one dimension</a:t>
            </a:r>
            <a:endParaRPr b="0" lang="en-US" sz="2400" spc="-1" strike="noStrike">
              <a:solidFill>
                <a:srgbClr val="000000"/>
              </a:solidFill>
              <a:latin typeface="Arial"/>
            </a:endParaRPr>
          </a:p>
          <a:p>
            <a:pPr lvl="1" marL="343080" indent="-342720">
              <a:lnSpc>
                <a:spcPct val="120000"/>
              </a:lnSpc>
              <a:buClr>
                <a:srgbClr val="000000"/>
              </a:buClr>
              <a:buFont typeface="Arial"/>
              <a:buChar char="•"/>
            </a:pPr>
            <a:r>
              <a:rPr b="0" lang="en-US" sz="2400" spc="-1" strike="noStrike">
                <a:solidFill>
                  <a:srgbClr val="000000"/>
                </a:solidFill>
                <a:latin typeface="Arial"/>
                <a:ea typeface="SimSun"/>
              </a:rPr>
              <a:t>N terms define a N-dimensional space</a:t>
            </a:r>
            <a:endParaRPr b="0" lang="en-US" sz="2400" spc="-1" strike="noStrike">
              <a:solidFill>
                <a:srgbClr val="000000"/>
              </a:solidFill>
              <a:latin typeface="Arial"/>
            </a:endParaRPr>
          </a:p>
          <a:p>
            <a:pPr lvl="1" marL="343080" indent="-342720">
              <a:lnSpc>
                <a:spcPct val="120000"/>
              </a:lnSpc>
              <a:buClr>
                <a:srgbClr val="000000"/>
              </a:buClr>
              <a:buFont typeface="Arial"/>
              <a:buChar char="•"/>
            </a:pPr>
            <a:r>
              <a:rPr b="0" lang="en-US" sz="2400" spc="-1" strike="noStrike">
                <a:solidFill>
                  <a:srgbClr val="000000"/>
                </a:solidFill>
                <a:latin typeface="Arial"/>
                <a:ea typeface="SimSun"/>
              </a:rPr>
              <a:t>Element of vector corresponds to term weight</a:t>
            </a:r>
            <a:endParaRPr b="0" lang="en-US" sz="2400" spc="-1" strike="noStrike">
              <a:solidFill>
                <a:srgbClr val="000000"/>
              </a:solidFill>
              <a:latin typeface="Arial"/>
            </a:endParaRPr>
          </a:p>
          <a:p>
            <a:pPr lvl="1" marL="343080" indent="-342720">
              <a:lnSpc>
                <a:spcPct val="120000"/>
              </a:lnSpc>
              <a:buClr>
                <a:srgbClr val="000000"/>
              </a:buClr>
              <a:buFont typeface="Arial"/>
              <a:buChar char="•"/>
            </a:pPr>
            <a:r>
              <a:rPr b="0" lang="en-US" sz="2400" spc="-1" strike="noStrike">
                <a:solidFill>
                  <a:srgbClr val="000000"/>
                </a:solidFill>
                <a:latin typeface="Arial"/>
                <a:ea typeface="SimSun"/>
              </a:rPr>
              <a:t>E.g., d = (x</a:t>
            </a:r>
            <a:r>
              <a:rPr b="0" lang="en-US" sz="2400" spc="-1" strike="noStrike" baseline="-25000">
                <a:solidFill>
                  <a:srgbClr val="000000"/>
                </a:solidFill>
                <a:latin typeface="Arial"/>
                <a:ea typeface="SimSun"/>
              </a:rPr>
              <a:t>1</a:t>
            </a:r>
            <a:r>
              <a:rPr b="0" lang="en-US" sz="2400" spc="-1" strike="noStrike">
                <a:solidFill>
                  <a:srgbClr val="000000"/>
                </a:solidFill>
                <a:latin typeface="Arial"/>
                <a:ea typeface="SimSun"/>
              </a:rPr>
              <a:t>,…,x</a:t>
            </a:r>
            <a:r>
              <a:rPr b="0" lang="en-US" sz="2400" spc="-1" strike="noStrike" baseline="-25000">
                <a:solidFill>
                  <a:srgbClr val="000000"/>
                </a:solidFill>
                <a:latin typeface="Arial"/>
                <a:ea typeface="SimSun"/>
              </a:rPr>
              <a:t>N</a:t>
            </a:r>
            <a:r>
              <a:rPr b="0" lang="en-US" sz="2400" spc="-1" strike="noStrike">
                <a:solidFill>
                  <a:srgbClr val="000000"/>
                </a:solidFill>
                <a:latin typeface="Arial"/>
                <a:ea typeface="SimSun"/>
              </a:rPr>
              <a:t>), x</a:t>
            </a:r>
            <a:r>
              <a:rPr b="0" lang="en-US" sz="2400" spc="-1" strike="noStrike" baseline="-25000">
                <a:solidFill>
                  <a:srgbClr val="000000"/>
                </a:solidFill>
                <a:latin typeface="Arial"/>
                <a:ea typeface="SimSun"/>
              </a:rPr>
              <a:t>i</a:t>
            </a:r>
            <a:r>
              <a:rPr b="0" lang="en-US" sz="2400" spc="-1" strike="noStrike">
                <a:solidFill>
                  <a:srgbClr val="000000"/>
                </a:solidFill>
                <a:latin typeface="Arial"/>
                <a:ea typeface="SimSun"/>
              </a:rPr>
              <a:t> is “importance” of term i</a:t>
            </a:r>
            <a:endParaRPr b="0" lang="en-US" sz="2400" spc="-1" strike="noStrike">
              <a:solidFill>
                <a:srgbClr val="000000"/>
              </a:solidFill>
              <a:latin typeface="Arial"/>
            </a:endParaRPr>
          </a:p>
          <a:p>
            <a:pPr marL="343080" indent="-342720">
              <a:lnSpc>
                <a:spcPct val="120000"/>
              </a:lnSpc>
              <a:buClr>
                <a:srgbClr val="000000"/>
              </a:buClr>
              <a:buFont typeface="Arial"/>
              <a:buChar char="•"/>
            </a:pPr>
            <a:r>
              <a:rPr b="0" lang="en-US" sz="2400" spc="-1" strike="noStrike">
                <a:solidFill>
                  <a:srgbClr val="000000"/>
                </a:solidFill>
                <a:latin typeface="Arial"/>
                <a:ea typeface="SimSun"/>
              </a:rPr>
              <a:t>New document is assigned to the most likely category based on vector similarity. </a:t>
            </a:r>
            <a:endParaRPr b="0" lang="en-US" sz="2400" spc="-1" strike="noStrike">
              <a:solidFill>
                <a:srgbClr val="000000"/>
              </a:solidFill>
              <a:latin typeface="Arial"/>
            </a:endParaRPr>
          </a:p>
        </p:txBody>
      </p:sp>
      <p:sp>
        <p:nvSpPr>
          <p:cNvPr id="350"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D17B65CF-3116-4645-A9BF-B0C72DB3B338}"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51"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53A8349A-4B60-401B-9C26-2F4FCF7AA2C7}"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533520" y="342720"/>
            <a:ext cx="7886520" cy="70128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ea typeface="SimSun"/>
              </a:rPr>
              <a:t>What VS Model Does Not Specify</a:t>
            </a:r>
            <a:endParaRPr b="0" lang="en-US" sz="3200" spc="-1" strike="noStrike">
              <a:solidFill>
                <a:srgbClr val="000000"/>
              </a:solidFill>
              <a:latin typeface="Arial"/>
            </a:endParaRPr>
          </a:p>
        </p:txBody>
      </p:sp>
      <p:sp>
        <p:nvSpPr>
          <p:cNvPr id="353" name="TextShape 2"/>
          <p:cNvSpPr txBox="1"/>
          <p:nvPr/>
        </p:nvSpPr>
        <p:spPr>
          <a:xfrm>
            <a:off x="533520" y="1371600"/>
            <a:ext cx="8000640" cy="4647960"/>
          </a:xfrm>
          <a:prstGeom prst="rect">
            <a:avLst/>
          </a:prstGeom>
          <a:noFill/>
          <a:ln>
            <a:noFill/>
          </a:ln>
        </p:spPr>
        <p:txBody>
          <a:bodyPr lIns="90000" rIns="90000" tIns="45000" bIns="45000"/>
          <a:p>
            <a:pPr>
              <a:lnSpc>
                <a:spcPct val="100000"/>
              </a:lnSpc>
            </a:pPr>
            <a:r>
              <a:rPr b="1" lang="en-US" sz="2400" spc="-1" strike="noStrike">
                <a:solidFill>
                  <a:srgbClr val="000000"/>
                </a:solidFill>
                <a:latin typeface="Arial"/>
                <a:ea typeface="SimSun"/>
              </a:rPr>
              <a:t>How to select terms to capture “basic concepts” </a:t>
            </a:r>
            <a:endParaRPr b="0" lang="en-US" sz="24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00"/>
                </a:solidFill>
                <a:latin typeface="Arial"/>
                <a:ea typeface="SimSun"/>
              </a:rPr>
              <a:t>Word stopping</a:t>
            </a:r>
            <a:endParaRPr b="0" lang="en-US" sz="24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00"/>
                </a:solidFill>
                <a:latin typeface="Arial"/>
                <a:ea typeface="SimSun"/>
              </a:rPr>
              <a:t>e.g. “a”, “the”, “always”, “along”</a:t>
            </a:r>
            <a:endParaRPr b="0" lang="en-US" sz="18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00"/>
                </a:solidFill>
                <a:latin typeface="Arial"/>
                <a:ea typeface="SimSun"/>
              </a:rPr>
              <a:t>Word stemming</a:t>
            </a:r>
            <a:endParaRPr b="0" lang="en-US" sz="24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00"/>
                </a:solidFill>
                <a:latin typeface="Arial"/>
                <a:ea typeface="SimSun"/>
              </a:rPr>
              <a:t>e.g. “computer”, “computing”, “computerize” =&gt; “compute”</a:t>
            </a:r>
            <a:endParaRPr b="0" lang="en-US" sz="18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00"/>
                </a:solidFill>
                <a:latin typeface="Arial"/>
                <a:ea typeface="SimSun"/>
              </a:rPr>
              <a:t>Latent semantic indexing</a:t>
            </a:r>
            <a:endParaRPr b="0" lang="en-US" sz="2400" spc="-1" strike="noStrike">
              <a:solidFill>
                <a:srgbClr val="000000"/>
              </a:solidFill>
              <a:latin typeface="Arial"/>
            </a:endParaRPr>
          </a:p>
          <a:p>
            <a:pPr marL="343080" indent="-342720">
              <a:lnSpc>
                <a:spcPct val="100000"/>
              </a:lnSpc>
              <a:buClr>
                <a:srgbClr val="000000"/>
              </a:buClr>
              <a:buFont typeface="Arial"/>
              <a:buChar char="•"/>
            </a:pPr>
            <a:r>
              <a:rPr b="0" lang="en-US" sz="2400" spc="-1" strike="noStrike">
                <a:solidFill>
                  <a:srgbClr val="000000"/>
                </a:solidFill>
                <a:latin typeface="Arial"/>
                <a:ea typeface="SimSun"/>
              </a:rPr>
              <a:t>How to assign weights</a:t>
            </a:r>
            <a:endParaRPr b="0" lang="en-US" sz="24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00"/>
                </a:solidFill>
                <a:latin typeface="Arial"/>
                <a:ea typeface="SimSun"/>
              </a:rPr>
              <a:t>Not all words are equally important: Some are more indicative than others</a:t>
            </a:r>
            <a:endParaRPr b="0" lang="en-US" sz="24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00"/>
                </a:solidFill>
                <a:latin typeface="Arial"/>
                <a:ea typeface="SimSun"/>
              </a:rPr>
              <a:t>e.g. “algebra” vs. “science”</a:t>
            </a:r>
            <a:endParaRPr b="0" lang="en-US" sz="1800" spc="-1" strike="noStrike">
              <a:solidFill>
                <a:srgbClr val="000000"/>
              </a:solidFill>
              <a:latin typeface="Arial"/>
            </a:endParaRPr>
          </a:p>
          <a:p>
            <a:pPr marL="343080" indent="-342720">
              <a:lnSpc>
                <a:spcPct val="100000"/>
              </a:lnSpc>
              <a:buClr>
                <a:srgbClr val="000000"/>
              </a:buClr>
              <a:buFont typeface="Arial"/>
              <a:buChar char="•"/>
            </a:pPr>
            <a:r>
              <a:rPr b="0" lang="en-US" sz="2400" spc="-1" strike="noStrike">
                <a:solidFill>
                  <a:srgbClr val="000000"/>
                </a:solidFill>
                <a:latin typeface="Arial"/>
                <a:ea typeface="SimSun"/>
              </a:rPr>
              <a:t>How to measure the similarity</a:t>
            </a:r>
            <a:endParaRPr b="0" lang="en-US" sz="2400" spc="-1" strike="noStrike">
              <a:solidFill>
                <a:srgbClr val="000000"/>
              </a:solidFill>
              <a:latin typeface="Arial"/>
            </a:endParaRPr>
          </a:p>
        </p:txBody>
      </p:sp>
      <p:sp>
        <p:nvSpPr>
          <p:cNvPr id="354"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6A6B18F6-94E2-45D4-8E2C-79F75C5E599E}"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55"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F8A54FF8-E5CC-4BF0-814B-3B6D9E6378D6}"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628560" y="204480"/>
            <a:ext cx="7886520" cy="70128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ea typeface="SimSun"/>
              </a:rPr>
              <a:t>How to Assign Weights</a:t>
            </a:r>
            <a:endParaRPr b="0" lang="en-US" sz="3200" spc="-1" strike="noStrike">
              <a:solidFill>
                <a:srgbClr val="000000"/>
              </a:solidFill>
              <a:latin typeface="Arial"/>
            </a:endParaRPr>
          </a:p>
        </p:txBody>
      </p:sp>
      <p:sp>
        <p:nvSpPr>
          <p:cNvPr id="357" name="TextShape 2"/>
          <p:cNvSpPr txBox="1"/>
          <p:nvPr/>
        </p:nvSpPr>
        <p:spPr>
          <a:xfrm>
            <a:off x="533520" y="1371600"/>
            <a:ext cx="7886520" cy="4572360"/>
          </a:xfrm>
          <a:prstGeom prst="rect">
            <a:avLst/>
          </a:prstGeom>
          <a:noFill/>
          <a:ln>
            <a:noFill/>
          </a:ln>
        </p:spPr>
        <p:txBody>
          <a:bodyPr lIns="90000" rIns="90000" tIns="45000" bIns="45000">
            <a:normAutofit/>
          </a:bodyPr>
          <a:p>
            <a:pPr>
              <a:lnSpc>
                <a:spcPct val="100000"/>
              </a:lnSpc>
            </a:pPr>
            <a:r>
              <a:rPr b="0" lang="en-US" sz="2800" spc="-1" strike="noStrike">
                <a:solidFill>
                  <a:srgbClr val="000000"/>
                </a:solidFill>
                <a:latin typeface="Arial"/>
                <a:ea typeface="SimSun"/>
              </a:rPr>
              <a:t>Two-fold heuristics based on frequency</a:t>
            </a:r>
            <a:endParaRPr b="0" lang="en-US" sz="28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00"/>
                </a:solidFill>
                <a:latin typeface="Arial"/>
                <a:ea typeface="SimSun"/>
              </a:rPr>
              <a:t>TF (Term frequency)</a:t>
            </a:r>
            <a:r>
              <a:rPr b="0" lang="en-US" sz="2400" spc="-1" strike="noStrike">
                <a:solidFill>
                  <a:srgbClr val="000000"/>
                </a:solidFill>
                <a:latin typeface="Arial"/>
                <a:ea typeface="SimSun"/>
              </a:rPr>
              <a:t>	</a:t>
            </a:r>
            <a:r>
              <a:rPr b="0" lang="en-US" sz="2400" spc="-1" strike="noStrike">
                <a:solidFill>
                  <a:srgbClr val="000000"/>
                </a:solidFill>
                <a:latin typeface="Arial"/>
                <a:ea typeface="SimSun"/>
              </a:rPr>
              <a:t>	</a:t>
            </a:r>
            <a:r>
              <a:rPr b="0" lang="en-US" sz="2400" spc="-1" strike="noStrike">
                <a:solidFill>
                  <a:srgbClr val="000000"/>
                </a:solidFill>
                <a:latin typeface="Arial"/>
                <a:ea typeface="SimSun"/>
              </a:rPr>
              <a:t>	</a:t>
            </a:r>
            <a:endParaRPr b="0" lang="en-US" sz="24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000000"/>
                </a:solidFill>
                <a:latin typeface="Arial"/>
                <a:ea typeface="SimSun"/>
              </a:rPr>
              <a:t>More frequent </a:t>
            </a:r>
            <a:r>
              <a:rPr b="1" i="1" lang="en-US" sz="1800" spc="-1" strike="noStrike">
                <a:solidFill>
                  <a:srgbClr val="ff0000"/>
                </a:solidFill>
                <a:latin typeface="Arial"/>
                <a:ea typeface="SimSun"/>
              </a:rPr>
              <a:t>within</a:t>
            </a:r>
            <a:r>
              <a:rPr b="0" lang="en-US" sz="1800" spc="-1" strike="noStrike">
                <a:solidFill>
                  <a:srgbClr val="ff0000"/>
                </a:solidFill>
                <a:latin typeface="Arial"/>
                <a:ea typeface="SimSun"/>
              </a:rPr>
              <a:t> a document </a:t>
            </a:r>
            <a:r>
              <a:rPr b="0" lang="en-US" sz="1800" spc="-1" strike="noStrike">
                <a:solidFill>
                  <a:srgbClr val="ff0000"/>
                </a:solidFill>
                <a:latin typeface="Wingdings"/>
                <a:ea typeface="SimSun"/>
              </a:rPr>
              <a:t> more relevant to semantics</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ff0000"/>
                </a:solidFill>
                <a:latin typeface="Wingdings"/>
                <a:ea typeface="SimSun"/>
              </a:rPr>
              <a:t>IDF (Inverse document frequency)</a:t>
            </a:r>
            <a:endParaRPr b="0" lang="en-US" sz="2400" spc="-1" strike="noStrike">
              <a:solidFill>
                <a:srgbClr val="000000"/>
              </a:solidFill>
              <a:latin typeface="Arial"/>
            </a:endParaRPr>
          </a:p>
          <a:p>
            <a:pPr lvl="2" marL="285840" indent="-285480">
              <a:lnSpc>
                <a:spcPct val="100000"/>
              </a:lnSpc>
              <a:buClr>
                <a:srgbClr val="000000"/>
              </a:buClr>
              <a:buFont typeface="Arial"/>
              <a:buChar char="•"/>
            </a:pPr>
            <a:r>
              <a:rPr b="0" lang="en-US" sz="1800" spc="-1" strike="noStrike">
                <a:solidFill>
                  <a:srgbClr val="ff0000"/>
                </a:solidFill>
                <a:latin typeface="Wingdings"/>
                <a:ea typeface="SimSun"/>
              </a:rPr>
              <a:t>Less frequent</a:t>
            </a:r>
            <a:r>
              <a:rPr b="1" i="1" lang="en-US" sz="1800" spc="-1" strike="noStrike">
                <a:solidFill>
                  <a:srgbClr val="ff0000"/>
                </a:solidFill>
                <a:latin typeface="Wingdings"/>
                <a:ea typeface="SimSun"/>
              </a:rPr>
              <a:t> among</a:t>
            </a:r>
            <a:r>
              <a:rPr b="0" lang="en-US" sz="1800" spc="-1" strike="noStrike">
                <a:solidFill>
                  <a:srgbClr val="ff0000"/>
                </a:solidFill>
                <a:latin typeface="Wingdings"/>
                <a:ea typeface="SimSun"/>
              </a:rPr>
              <a:t> documents  more discriminative</a:t>
            </a:r>
            <a:endParaRPr b="0" lang="en-US" sz="1800" spc="-1" strike="noStrike">
              <a:solidFill>
                <a:srgbClr val="000000"/>
              </a:solidFill>
              <a:latin typeface="Arial"/>
            </a:endParaRPr>
          </a:p>
        </p:txBody>
      </p:sp>
      <p:sp>
        <p:nvSpPr>
          <p:cNvPr id="358"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4AFA0B28-AA89-44EC-90BF-F8BC945CC428}"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59"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285DB419-DDE8-4B1E-8A96-BA0861D8509B}"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647280" y="231480"/>
            <a:ext cx="7886520" cy="61092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ea typeface="SimSun"/>
              </a:rPr>
              <a:t>TF Weighting</a:t>
            </a:r>
            <a:endParaRPr b="0" lang="en-US" sz="3200" spc="-1" strike="noStrike">
              <a:solidFill>
                <a:srgbClr val="000000"/>
              </a:solidFill>
              <a:latin typeface="Arial"/>
            </a:endParaRPr>
          </a:p>
        </p:txBody>
      </p:sp>
      <p:sp>
        <p:nvSpPr>
          <p:cNvPr id="361" name="TextShape 2"/>
          <p:cNvSpPr txBox="1"/>
          <p:nvPr/>
        </p:nvSpPr>
        <p:spPr>
          <a:xfrm>
            <a:off x="628560" y="1482480"/>
            <a:ext cx="7886520" cy="4544280"/>
          </a:xfrm>
          <a:prstGeom prst="rect">
            <a:avLst/>
          </a:prstGeom>
          <a:noFill/>
          <a:ln>
            <a:noFill/>
          </a:ln>
        </p:spPr>
        <p:txBody>
          <a:bodyPr lIns="90000" rIns="90000" tIns="45000" bIns="45000"/>
          <a:p>
            <a:pPr marL="343080" indent="-342720">
              <a:lnSpc>
                <a:spcPct val="110000"/>
              </a:lnSpc>
              <a:buClr>
                <a:srgbClr val="000000"/>
              </a:buClr>
              <a:buFont typeface="Arial"/>
              <a:buChar char="•"/>
            </a:pPr>
            <a:r>
              <a:rPr b="0" lang="en-US" sz="2400" spc="-1" strike="noStrike">
                <a:solidFill>
                  <a:srgbClr val="000000"/>
                </a:solidFill>
                <a:latin typeface="Arial"/>
                <a:ea typeface="ＭＳ Ｐゴシック"/>
              </a:rPr>
              <a:t>Weighting:</a:t>
            </a:r>
            <a:endParaRPr b="0" lang="en-US" sz="2400" spc="-1" strike="noStrike">
              <a:solidFill>
                <a:srgbClr val="000000"/>
              </a:solidFill>
              <a:latin typeface="Arial"/>
            </a:endParaRPr>
          </a:p>
          <a:p>
            <a:endParaRPr b="0" lang="en-US" sz="2400" spc="-1" strike="noStrike">
              <a:solidFill>
                <a:srgbClr val="000000"/>
              </a:solidFill>
              <a:latin typeface="Arial"/>
            </a:endParaRPr>
          </a:p>
          <a:p>
            <a:pPr lvl="1" marL="343080" indent="-342720">
              <a:lnSpc>
                <a:spcPct val="110000"/>
              </a:lnSpc>
              <a:buClr>
                <a:srgbClr val="000000"/>
              </a:buClr>
              <a:buFont typeface="Arial"/>
              <a:buChar char="•"/>
            </a:pPr>
            <a:r>
              <a:rPr b="0" lang="en-US" sz="2400" spc="-1" strike="noStrike">
                <a:solidFill>
                  <a:srgbClr val="000000"/>
                </a:solidFill>
                <a:latin typeface="Arial"/>
                <a:ea typeface="ＭＳ Ｐゴシック"/>
              </a:rPr>
              <a:t>More frequent =&gt; more relevant to topic</a:t>
            </a:r>
            <a:endParaRPr b="0" lang="en-US" sz="2400" spc="-1" strike="noStrike">
              <a:solidFill>
                <a:srgbClr val="000000"/>
              </a:solidFill>
              <a:latin typeface="Arial"/>
            </a:endParaRPr>
          </a:p>
          <a:p>
            <a:pPr>
              <a:lnSpc>
                <a:spcPct val="110000"/>
              </a:lnSpc>
            </a:pPr>
            <a:endParaRPr b="0" lang="en-US" sz="2400" spc="-1" strike="noStrike">
              <a:solidFill>
                <a:srgbClr val="000000"/>
              </a:solidFill>
              <a:latin typeface="Arial"/>
            </a:endParaRPr>
          </a:p>
          <a:p>
            <a:pPr>
              <a:lnSpc>
                <a:spcPct val="110000"/>
              </a:lnSpc>
            </a:pPr>
            <a:endParaRPr b="0" lang="en-US" sz="2400" spc="-1" strike="noStrike">
              <a:solidFill>
                <a:srgbClr val="000000"/>
              </a:solidFill>
              <a:latin typeface="Arial"/>
            </a:endParaRPr>
          </a:p>
          <a:p>
            <a:pPr>
              <a:lnSpc>
                <a:spcPct val="110000"/>
              </a:lnSpc>
            </a:pPr>
            <a:r>
              <a:rPr b="0" lang="en-US" sz="1800" spc="-1" strike="noStrike">
                <a:solidFill>
                  <a:srgbClr val="000000"/>
                </a:solidFill>
                <a:latin typeface="Arial"/>
                <a:ea typeface="ＭＳ Ｐゴシック"/>
              </a:rPr>
              <a:t>      </a:t>
            </a:r>
            <a:r>
              <a:rPr b="0" lang="en-US" sz="1800" spc="-1" strike="noStrike">
                <a:solidFill>
                  <a:srgbClr val="000000"/>
                </a:solidFill>
                <a:latin typeface="Arial"/>
                <a:ea typeface="ＭＳ Ｐゴシック"/>
              </a:rPr>
              <a:t>TF= f(</a:t>
            </a:r>
            <a:r>
              <a:rPr b="0" i="1" lang="en-US" sz="1800" spc="-1" strike="noStrike">
                <a:solidFill>
                  <a:srgbClr val="000000"/>
                </a:solidFill>
                <a:latin typeface="Arial"/>
                <a:ea typeface="ＭＳ Ｐゴシック"/>
              </a:rPr>
              <a:t>t,d</a:t>
            </a:r>
            <a:r>
              <a:rPr b="0" lang="en-US" sz="1800" spc="-1" strike="noStrike">
                <a:solidFill>
                  <a:srgbClr val="000000"/>
                </a:solidFill>
                <a:latin typeface="Arial"/>
                <a:ea typeface="ＭＳ Ｐゴシック"/>
              </a:rPr>
              <a:t>): how many times term</a:t>
            </a:r>
            <a:r>
              <a:rPr b="0" i="1" lang="en-US" sz="1800" spc="-1" strike="noStrike">
                <a:solidFill>
                  <a:srgbClr val="000000"/>
                </a:solidFill>
                <a:latin typeface="Arial"/>
                <a:ea typeface="ＭＳ Ｐゴシック"/>
              </a:rPr>
              <a:t> t</a:t>
            </a:r>
            <a:r>
              <a:rPr b="0" lang="en-US" sz="1800" spc="-1" strike="noStrike">
                <a:solidFill>
                  <a:srgbClr val="000000"/>
                </a:solidFill>
                <a:latin typeface="Arial"/>
                <a:ea typeface="ＭＳ Ｐゴシック"/>
              </a:rPr>
              <a:t>  appears in doc </a:t>
            </a:r>
            <a:r>
              <a:rPr b="0" i="1" lang="en-US" sz="1800" spc="-1" strike="noStrike">
                <a:solidFill>
                  <a:srgbClr val="000000"/>
                </a:solidFill>
                <a:latin typeface="Arial"/>
                <a:ea typeface="ＭＳ Ｐゴシック"/>
              </a:rPr>
              <a:t>d</a:t>
            </a:r>
            <a:r>
              <a:rPr b="0" lang="en-US" sz="1800" spc="-1" strike="noStrike">
                <a:solidFill>
                  <a:srgbClr val="000000"/>
                </a:solidFill>
                <a:latin typeface="Arial"/>
                <a:ea typeface="ＭＳ Ｐゴシック"/>
              </a:rPr>
              <a:t> </a:t>
            </a:r>
            <a:endParaRPr b="0" lang="en-US" sz="1800" spc="-1" strike="noStrike">
              <a:solidFill>
                <a:srgbClr val="000000"/>
              </a:solidFill>
              <a:latin typeface="Arial"/>
            </a:endParaRPr>
          </a:p>
          <a:p>
            <a:pPr>
              <a:lnSpc>
                <a:spcPct val="110000"/>
              </a:lnSpc>
            </a:pPr>
            <a:r>
              <a:rPr b="0" lang="en-US" sz="1800" spc="-1" strike="noStrike">
                <a:solidFill>
                  <a:srgbClr val="000000"/>
                </a:solidFill>
                <a:latin typeface="Arial"/>
                <a:ea typeface="ＭＳ Ｐゴシック"/>
              </a:rPr>
              <a:t> </a:t>
            </a:r>
            <a:endParaRPr b="0" lang="en-US" sz="1800" spc="-1" strike="noStrike">
              <a:solidFill>
                <a:srgbClr val="000000"/>
              </a:solidFill>
              <a:latin typeface="Arial"/>
            </a:endParaRPr>
          </a:p>
        </p:txBody>
      </p:sp>
      <p:sp>
        <p:nvSpPr>
          <p:cNvPr id="362"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0BFBB8D0-4603-4727-B33D-0094A02EDEF3}"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63"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2C57AF2A-79A6-440E-9A13-E8B42F6A5002}" type="datetime1">
              <a:rPr b="0" lang="en-US" sz="1800" spc="-1" strike="noStrike">
                <a:solidFill>
                  <a:srgbClr val="000000"/>
                </a:solidFill>
                <a:latin typeface="Arial"/>
                <a:ea typeface="DejaVu Sans"/>
              </a:rPr>
              <a:t>04/08/2022</a:t>
            </a:fld>
            <a:endParaRPr b="0" lang="en-US" sz="1800" spc="-1" strike="noStrike">
              <a:latin typeface="Times New Roman"/>
            </a:endParaRPr>
          </a:p>
        </p:txBody>
      </p:sp>
      <p:pic>
        <p:nvPicPr>
          <p:cNvPr id="364" name="Picture 1" descr=""/>
          <p:cNvPicPr/>
          <p:nvPr/>
        </p:nvPicPr>
        <p:blipFill>
          <a:blip r:embed="rId1"/>
          <a:stretch/>
        </p:blipFill>
        <p:spPr>
          <a:xfrm>
            <a:off x="3048120" y="3886200"/>
            <a:ext cx="3962160" cy="118080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380880" y="365040"/>
            <a:ext cx="7886520" cy="92988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ea typeface="SimSun"/>
              </a:rPr>
              <a:t>IDF Weighting</a:t>
            </a:r>
            <a:endParaRPr b="0" lang="en-US" sz="3200" spc="-1" strike="noStrike">
              <a:solidFill>
                <a:srgbClr val="000000"/>
              </a:solidFill>
              <a:latin typeface="Arial"/>
            </a:endParaRPr>
          </a:p>
        </p:txBody>
      </p:sp>
      <p:sp>
        <p:nvSpPr>
          <p:cNvPr id="366" name="TextShape 2"/>
          <p:cNvSpPr txBox="1"/>
          <p:nvPr/>
        </p:nvSpPr>
        <p:spPr>
          <a:xfrm>
            <a:off x="628560" y="1825560"/>
            <a:ext cx="7886520" cy="4350960"/>
          </a:xfrm>
          <a:prstGeom prst="rect">
            <a:avLst/>
          </a:prstGeom>
          <a:noFill/>
          <a:ln>
            <a:noFill/>
          </a:ln>
        </p:spPr>
        <p:txBody>
          <a:bodyPr lIns="90000" rIns="90000" tIns="45000" bIns="45000">
            <a:normAutofit/>
          </a:bodyPr>
          <a:p>
            <a:pPr>
              <a:lnSpc>
                <a:spcPct val="100000"/>
              </a:lnSpc>
            </a:pPr>
            <a:r>
              <a:rPr b="0" lang="en-US" sz="2400" spc="-1" strike="noStrike">
                <a:solidFill>
                  <a:srgbClr val="000000"/>
                </a:solidFill>
                <a:latin typeface="Arial"/>
                <a:ea typeface="SimSun"/>
              </a:rPr>
              <a:t>Ideas:</a:t>
            </a:r>
            <a:endParaRPr b="0" lang="en-US" sz="2400" spc="-1" strike="noStrike">
              <a:solidFill>
                <a:srgbClr val="000000"/>
              </a:solidFill>
              <a:latin typeface="Arial"/>
            </a:endParaRPr>
          </a:p>
          <a:p>
            <a:pPr>
              <a:lnSpc>
                <a:spcPct val="100000"/>
              </a:lnSpc>
            </a:pPr>
            <a:r>
              <a:rPr b="0" lang="en-US" sz="2000" spc="-1" strike="noStrike">
                <a:solidFill>
                  <a:srgbClr val="000000"/>
                </a:solidFill>
                <a:latin typeface="Arial"/>
                <a:ea typeface="SimSun"/>
              </a:rPr>
              <a:t>Less frequent</a:t>
            </a:r>
            <a:r>
              <a:rPr b="1" i="1" lang="en-US" sz="2000" spc="-1" strike="noStrike">
                <a:solidFill>
                  <a:srgbClr val="ff0000"/>
                </a:solidFill>
                <a:latin typeface="Arial"/>
                <a:ea typeface="SimSun"/>
              </a:rPr>
              <a:t> among</a:t>
            </a:r>
            <a:r>
              <a:rPr b="0" lang="en-US" sz="2000" spc="-1" strike="noStrike">
                <a:solidFill>
                  <a:srgbClr val="ff0000"/>
                </a:solidFill>
                <a:latin typeface="Arial"/>
                <a:ea typeface="SimSun"/>
              </a:rPr>
              <a:t> documents </a:t>
            </a:r>
            <a:r>
              <a:rPr b="0" lang="en-US" sz="2000" spc="-1" strike="noStrike">
                <a:solidFill>
                  <a:srgbClr val="ff0000"/>
                </a:solidFill>
                <a:latin typeface="Wingdings"/>
                <a:ea typeface="SimSun"/>
              </a:rPr>
              <a:t> more discriminative</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400" spc="-1" strike="noStrike">
                <a:solidFill>
                  <a:srgbClr val="ff0000"/>
                </a:solidFill>
                <a:latin typeface="Wingdings"/>
                <a:ea typeface="ＭＳ Ｐゴシック"/>
              </a:rPr>
              <a:t>Formula:</a:t>
            </a:r>
            <a:r>
              <a:rPr b="0" lang="en-US" sz="2400" spc="-1" strike="noStrike">
                <a:solidFill>
                  <a:srgbClr val="ff0000"/>
                </a:solidFill>
                <a:latin typeface="Wingdings"/>
                <a:ea typeface="ＭＳ Ｐゴシック"/>
              </a:rPr>
              <a:t>	</a:t>
            </a:r>
            <a:r>
              <a:rPr b="0" lang="en-US" sz="2400" spc="-1" strike="noStrike">
                <a:solidFill>
                  <a:srgbClr val="ff0000"/>
                </a:solidFill>
                <a:latin typeface="Wingdings"/>
                <a:ea typeface="ＭＳ Ｐゴシック"/>
              </a:rPr>
              <a:t>	</a:t>
            </a:r>
            <a:r>
              <a:rPr b="0" lang="en-US" sz="2400" spc="-1" strike="noStrike">
                <a:solidFill>
                  <a:srgbClr val="ff0000"/>
                </a:solidFill>
                <a:latin typeface="Wingdings"/>
                <a:ea typeface="ＭＳ Ｐゴシック"/>
              </a:rPr>
              <a:t>	</a:t>
            </a:r>
            <a:r>
              <a:rPr b="0" lang="en-US" sz="2400" spc="-1" strike="noStrike">
                <a:solidFill>
                  <a:srgbClr val="ff0000"/>
                </a:solidFill>
                <a:latin typeface="Wingdings"/>
                <a:ea typeface="ＭＳ Ｐゴシック"/>
              </a:rPr>
              <a:t>	</a:t>
            </a:r>
            <a:r>
              <a:rPr b="0" lang="en-US" sz="2400" spc="-1" strike="noStrike">
                <a:solidFill>
                  <a:srgbClr val="ff0000"/>
                </a:solidFill>
                <a:latin typeface="Wingdings"/>
                <a:ea typeface="ＭＳ Ｐゴシック"/>
              </a:rPr>
              <a:t>	</a:t>
            </a:r>
            <a:r>
              <a:rPr b="0" lang="en-US" sz="2400" spc="-1" strike="noStrike">
                <a:solidFill>
                  <a:srgbClr val="ff0000"/>
                </a:solidFill>
                <a:latin typeface="Wingdings"/>
                <a:ea typeface="ＭＳ Ｐゴシック"/>
              </a:rPr>
              <a:t>	</a:t>
            </a:r>
            <a:r>
              <a:rPr b="0" lang="en-US" sz="2400" spc="-1" strike="noStrike">
                <a:solidFill>
                  <a:srgbClr val="ff0000"/>
                </a:solidFill>
                <a:latin typeface="Wingdings"/>
                <a:ea typeface="ＭＳ Ｐゴシック"/>
              </a:rPr>
              <a:t>	</a:t>
            </a:r>
            <a:r>
              <a:rPr b="0" lang="en-US" sz="2400" spc="-1" strike="noStrike">
                <a:solidFill>
                  <a:srgbClr val="ff0000"/>
                </a:solidFill>
                <a:latin typeface="Wingdings"/>
                <a:ea typeface="ＭＳ Ｐゴシック"/>
              </a:rPr>
              <a:t>	</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10000"/>
              </a:lnSpc>
            </a:pPr>
            <a:r>
              <a:rPr b="0" lang="en-US" sz="2400" spc="-1" strike="noStrike">
                <a:solidFill>
                  <a:srgbClr val="ff0000"/>
                </a:solidFill>
                <a:latin typeface="Wingdings"/>
                <a:ea typeface="ＭＳ Ｐゴシック"/>
              </a:rPr>
              <a:t>	</a:t>
            </a:r>
            <a:r>
              <a:rPr b="0" lang="en-US" sz="2400" spc="-1" strike="noStrike">
                <a:solidFill>
                  <a:srgbClr val="ff0000"/>
                </a:solidFill>
                <a:latin typeface="Wingdings"/>
                <a:ea typeface="ＭＳ Ｐゴシック"/>
              </a:rPr>
              <a:t>	</a:t>
            </a:r>
            <a:r>
              <a:rPr b="0" lang="en-US" sz="2400" spc="-1" strike="noStrike">
                <a:solidFill>
                  <a:srgbClr val="ff0000"/>
                </a:solidFill>
                <a:latin typeface="Wingdings"/>
                <a:ea typeface="ＭＳ Ｐゴシック"/>
              </a:rPr>
              <a:t>	</a:t>
            </a:r>
            <a:endParaRPr b="0" lang="en-US" sz="2400" spc="-1" strike="noStrike">
              <a:solidFill>
                <a:srgbClr val="000000"/>
              </a:solidFill>
              <a:latin typeface="Arial"/>
            </a:endParaRPr>
          </a:p>
        </p:txBody>
      </p:sp>
      <p:sp>
        <p:nvSpPr>
          <p:cNvPr id="367"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2389B45E-CCA3-49B4-A1B5-965BB46AECE1}"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68"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C5226C50-905C-4795-B688-23C842903F08}" type="datetime1">
              <a:rPr b="0" lang="en-US" sz="1800" spc="-1" strike="noStrike">
                <a:solidFill>
                  <a:srgbClr val="000000"/>
                </a:solidFill>
                <a:latin typeface="Arial"/>
                <a:ea typeface="DejaVu Sans"/>
              </a:rPr>
              <a:t>04/08/2022</a:t>
            </a:fld>
            <a:endParaRPr b="0" lang="en-US" sz="1800" spc="-1" strike="noStrike">
              <a:latin typeface="Times New Roman"/>
            </a:endParaRPr>
          </a:p>
        </p:txBody>
      </p:sp>
      <p:pic>
        <p:nvPicPr>
          <p:cNvPr id="369" name="Picture 1" descr=""/>
          <p:cNvPicPr/>
          <p:nvPr/>
        </p:nvPicPr>
        <p:blipFill>
          <a:blip r:embed="rId1"/>
          <a:stretch/>
        </p:blipFill>
        <p:spPr>
          <a:xfrm>
            <a:off x="2967120" y="3157560"/>
            <a:ext cx="4576320" cy="5425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407160" y="248040"/>
            <a:ext cx="7886520" cy="68544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ea typeface="SimSun"/>
              </a:rPr>
              <a:t>TF-IDF Weighting</a:t>
            </a:r>
            <a:endParaRPr b="0" lang="en-US" sz="3200" spc="-1" strike="noStrike">
              <a:solidFill>
                <a:srgbClr val="000000"/>
              </a:solidFill>
              <a:latin typeface="Arial"/>
            </a:endParaRPr>
          </a:p>
        </p:txBody>
      </p:sp>
      <p:sp>
        <p:nvSpPr>
          <p:cNvPr id="371" name="TextShape 2"/>
          <p:cNvSpPr txBox="1"/>
          <p:nvPr/>
        </p:nvSpPr>
        <p:spPr>
          <a:xfrm>
            <a:off x="380880" y="1295280"/>
            <a:ext cx="8381520" cy="4800240"/>
          </a:xfrm>
          <a:prstGeom prst="rect">
            <a:avLst/>
          </a:prstGeom>
          <a:noFill/>
          <a:ln>
            <a:noFill/>
          </a:ln>
        </p:spPr>
        <p:txBody>
          <a:bodyPr lIns="90000" rIns="90000" tIns="45000" bIns="45000">
            <a:normAutofit/>
          </a:bodyPr>
          <a:p>
            <a:pPr>
              <a:lnSpc>
                <a:spcPct val="110000"/>
              </a:lnSpc>
            </a:pPr>
            <a:r>
              <a:rPr b="0" lang="en-US" sz="2400" spc="-1" strike="noStrike">
                <a:solidFill>
                  <a:srgbClr val="000000"/>
                </a:solidFill>
                <a:latin typeface="Arial"/>
                <a:ea typeface="ＭＳ Ｐゴシック"/>
              </a:rPr>
              <a:t>TF-IDF weighting : </a:t>
            </a:r>
            <a:r>
              <a:rPr b="1" lang="en-US" sz="2400" spc="-1" strike="noStrike">
                <a:solidFill>
                  <a:srgbClr val="000000"/>
                </a:solidFill>
                <a:latin typeface="Arial"/>
                <a:ea typeface="ＭＳ Ｐゴシック"/>
              </a:rPr>
              <a:t>weight(t, d) = TF(t, d) * IDF(t)</a:t>
            </a:r>
            <a:endParaRPr b="0" lang="en-US" sz="2400" spc="-1" strike="noStrike">
              <a:solidFill>
                <a:srgbClr val="000000"/>
              </a:solidFill>
              <a:latin typeface="Arial"/>
            </a:endParaRPr>
          </a:p>
          <a:p>
            <a:pPr>
              <a:lnSpc>
                <a:spcPct val="110000"/>
              </a:lnSpc>
            </a:pPr>
            <a:r>
              <a:rPr b="0" lang="en-US" sz="2400" spc="-1" strike="noStrike">
                <a:solidFill>
                  <a:srgbClr val="000000"/>
                </a:solidFill>
                <a:latin typeface="Arial"/>
                <a:ea typeface="ＭＳ Ｐゴシック"/>
              </a:rPr>
              <a:t>Freqent within doc </a:t>
            </a:r>
            <a:r>
              <a:rPr b="0" lang="en-US" sz="2400" spc="-1" strike="noStrike">
                <a:solidFill>
                  <a:srgbClr val="000000"/>
                </a:solidFill>
                <a:latin typeface="Wingdings"/>
                <a:ea typeface="ＭＳ Ｐゴシック"/>
              </a:rPr>
              <a:t> high tf  high weight</a:t>
            </a:r>
            <a:endParaRPr b="0" lang="en-US" sz="2400" spc="-1" strike="noStrike">
              <a:solidFill>
                <a:srgbClr val="000000"/>
              </a:solidFill>
              <a:latin typeface="Arial"/>
            </a:endParaRPr>
          </a:p>
          <a:p>
            <a:pPr>
              <a:lnSpc>
                <a:spcPct val="110000"/>
              </a:lnSpc>
            </a:pPr>
            <a:r>
              <a:rPr b="0" lang="en-US" sz="2400" spc="-1" strike="noStrike">
                <a:solidFill>
                  <a:srgbClr val="000000"/>
                </a:solidFill>
                <a:latin typeface="Wingdings"/>
                <a:ea typeface="ＭＳ Ｐゴシック"/>
              </a:rPr>
              <a:t>Selective among docs  high idf  high weight</a:t>
            </a:r>
            <a:endParaRPr b="0" lang="en-US" sz="2400" spc="-1" strike="noStrike">
              <a:solidFill>
                <a:srgbClr val="000000"/>
              </a:solidFill>
              <a:latin typeface="Arial"/>
            </a:endParaRPr>
          </a:p>
          <a:p>
            <a:pPr>
              <a:lnSpc>
                <a:spcPct val="110000"/>
              </a:lnSpc>
            </a:pPr>
            <a:endParaRPr b="0" lang="en-US" sz="2400" spc="-1" strike="noStrike">
              <a:solidFill>
                <a:srgbClr val="000000"/>
              </a:solidFill>
              <a:latin typeface="Arial"/>
            </a:endParaRPr>
          </a:p>
        </p:txBody>
      </p:sp>
      <p:sp>
        <p:nvSpPr>
          <p:cNvPr id="372"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F3B4109D-115B-4F9C-BC4D-825DA6EBF9BC}"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73"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9D4B4E40-0559-4F2F-8684-C885B1BDF245}" type="datetime1">
              <a:rPr b="0" lang="en-US" sz="1800" spc="-1" strike="noStrike">
                <a:solidFill>
                  <a:srgbClr val="000000"/>
                </a:solidFill>
                <a:latin typeface="Arial"/>
                <a:ea typeface="DejaVu Sans"/>
              </a:rPr>
              <a:t>04/08/2022</a:t>
            </a:fld>
            <a:endParaRPr b="0" lang="en-US" sz="1800" spc="-1" strike="noStrike">
              <a:latin typeface="Times New Roman"/>
            </a:endParaRPr>
          </a:p>
        </p:txBody>
      </p:sp>
      <p:pic>
        <p:nvPicPr>
          <p:cNvPr id="374" name="Picture 1" descr=""/>
          <p:cNvPicPr/>
          <p:nvPr/>
        </p:nvPicPr>
        <p:blipFill>
          <a:blip r:embed="rId1"/>
          <a:stretch/>
        </p:blipFill>
        <p:spPr>
          <a:xfrm>
            <a:off x="1905120" y="3105000"/>
            <a:ext cx="3666600" cy="64728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628560" y="224280"/>
            <a:ext cx="7886520" cy="79848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ea typeface="SimSun"/>
              </a:rPr>
              <a:t>How to Measure Similarity?</a:t>
            </a:r>
            <a:endParaRPr b="0" lang="en-US" sz="3200" spc="-1" strike="noStrike">
              <a:solidFill>
                <a:srgbClr val="000000"/>
              </a:solidFill>
              <a:latin typeface="Arial"/>
            </a:endParaRPr>
          </a:p>
        </p:txBody>
      </p:sp>
      <p:sp>
        <p:nvSpPr>
          <p:cNvPr id="376" name="TextShape 2"/>
          <p:cNvSpPr txBox="1"/>
          <p:nvPr/>
        </p:nvSpPr>
        <p:spPr>
          <a:xfrm>
            <a:off x="616680" y="1530360"/>
            <a:ext cx="7886520" cy="4350960"/>
          </a:xfrm>
          <a:prstGeom prst="rect">
            <a:avLst/>
          </a:prstGeom>
          <a:noFill/>
          <a:ln>
            <a:noFill/>
          </a:ln>
        </p:spPr>
        <p:txBody>
          <a:bodyPr lIns="90000" rIns="90000" tIns="45000" bIns="45000"/>
          <a:p>
            <a:pPr>
              <a:lnSpc>
                <a:spcPct val="100000"/>
              </a:lnSpc>
            </a:pPr>
            <a:r>
              <a:rPr b="0" lang="en-US" sz="1800" spc="-1" strike="noStrike">
                <a:solidFill>
                  <a:srgbClr val="000000"/>
                </a:solidFill>
                <a:latin typeface="Arial"/>
                <a:ea typeface="SimSun"/>
              </a:rPr>
              <a:t>Given two document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Similarity definition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dot product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normalized dot product (or cosine)</a:t>
            </a:r>
            <a:endParaRPr b="0" lang="en-US" sz="1800" spc="-1" strike="noStrike">
              <a:solidFill>
                <a:srgbClr val="000000"/>
              </a:solidFill>
              <a:latin typeface="Arial"/>
            </a:endParaRPr>
          </a:p>
        </p:txBody>
      </p:sp>
      <p:sp>
        <p:nvSpPr>
          <p:cNvPr id="377"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BCF25E6A-5876-4BEB-B461-27F98908EECE}"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78"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5FA17ADD-CFA7-49AE-A162-012F8D0FAEB7}" type="datetime1">
              <a:rPr b="0" lang="en-US" sz="1800" spc="-1" strike="noStrike">
                <a:solidFill>
                  <a:srgbClr val="000000"/>
                </a:solidFill>
                <a:latin typeface="Arial"/>
                <a:ea typeface="DejaVu Sans"/>
              </a:rPr>
              <a:t>04/08/2022</a:t>
            </a:fld>
            <a:endParaRPr b="0" lang="en-US" sz="1800" spc="-1" strike="noStrike">
              <a:latin typeface="Times New Roman"/>
            </a:endParaRPr>
          </a:p>
        </p:txBody>
      </p:sp>
      <p:pic>
        <p:nvPicPr>
          <p:cNvPr id="379" name="Picture 4" descr=""/>
          <p:cNvPicPr/>
          <p:nvPr/>
        </p:nvPicPr>
        <p:blipFill>
          <a:blip r:embed="rId1"/>
          <a:stretch/>
        </p:blipFill>
        <p:spPr>
          <a:xfrm>
            <a:off x="1628640" y="1922400"/>
            <a:ext cx="3111120" cy="534600"/>
          </a:xfrm>
          <a:prstGeom prst="rect">
            <a:avLst/>
          </a:prstGeom>
          <a:ln>
            <a:noFill/>
          </a:ln>
        </p:spPr>
      </p:pic>
      <p:pic>
        <p:nvPicPr>
          <p:cNvPr id="380" name="Picture 5" descr=""/>
          <p:cNvPicPr/>
          <p:nvPr/>
        </p:nvPicPr>
        <p:blipFill>
          <a:blip r:embed="rId2"/>
          <a:stretch/>
        </p:blipFill>
        <p:spPr>
          <a:xfrm>
            <a:off x="4924440" y="1838160"/>
            <a:ext cx="3228480" cy="599760"/>
          </a:xfrm>
          <a:prstGeom prst="rect">
            <a:avLst/>
          </a:prstGeom>
          <a:ln>
            <a:noFill/>
          </a:ln>
        </p:spPr>
      </p:pic>
      <p:pic>
        <p:nvPicPr>
          <p:cNvPr id="381" name="Picture 6" descr=""/>
          <p:cNvPicPr/>
          <p:nvPr/>
        </p:nvPicPr>
        <p:blipFill>
          <a:blip r:embed="rId3"/>
          <a:stretch/>
        </p:blipFill>
        <p:spPr>
          <a:xfrm>
            <a:off x="4114800" y="2962440"/>
            <a:ext cx="3828600" cy="933120"/>
          </a:xfrm>
          <a:prstGeom prst="rect">
            <a:avLst/>
          </a:prstGeom>
          <a:ln>
            <a:noFill/>
          </a:ln>
        </p:spPr>
      </p:pic>
      <p:pic>
        <p:nvPicPr>
          <p:cNvPr id="382" name="Picture 7" descr=""/>
          <p:cNvPicPr/>
          <p:nvPr/>
        </p:nvPicPr>
        <p:blipFill>
          <a:blip r:embed="rId4"/>
          <a:stretch/>
        </p:blipFill>
        <p:spPr>
          <a:xfrm>
            <a:off x="1752480" y="4432320"/>
            <a:ext cx="5381280" cy="125712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723960" y="441000"/>
            <a:ext cx="7886520" cy="55152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ea typeface="SimSun"/>
              </a:rPr>
              <a:t>Illustrative Example</a:t>
            </a:r>
            <a:endParaRPr b="0" lang="en-US" sz="3200" spc="-1" strike="noStrike">
              <a:solidFill>
                <a:srgbClr val="000000"/>
              </a:solidFill>
              <a:latin typeface="Arial"/>
            </a:endParaRPr>
          </a:p>
        </p:txBody>
      </p:sp>
      <p:sp>
        <p:nvSpPr>
          <p:cNvPr id="384" name="TextShape 2"/>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0F3B3D4B-3258-4078-8B10-D738ECEE6A9E}"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385" name="TextShape 3"/>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26B3266B-A996-4246-A676-257B93CE1FE5}"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386" name="CustomShape 4"/>
          <p:cNvSpPr/>
          <p:nvPr/>
        </p:nvSpPr>
        <p:spPr>
          <a:xfrm>
            <a:off x="2233080" y="4286160"/>
            <a:ext cx="6525720" cy="1947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text     mining    travel </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map   search   engine  govern  president   congress</a:t>
            </a:r>
            <a:endParaRPr b="0" lang="en-US" sz="1400" spc="-1" strike="noStrike">
              <a:latin typeface="Arial"/>
            </a:endParaRPr>
          </a:p>
          <a:p>
            <a:pPr>
              <a:lnSpc>
                <a:spcPct val="100000"/>
              </a:lnSpc>
            </a:pPr>
            <a:r>
              <a:rPr b="0" lang="en-US" sz="1400" spc="-1" strike="noStrike">
                <a:solidFill>
                  <a:srgbClr val="000000"/>
                </a:solidFill>
                <a:latin typeface="Times New Roman"/>
                <a:ea typeface="ＭＳ Ｐゴシック"/>
              </a:rPr>
              <a:t>IDF(faked)    2.4         4.5</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         2.8        3.3       2.1         5.4         2.2        3.2           4.3</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Times New Roman"/>
                <a:ea typeface="ＭＳ Ｐゴシック"/>
              </a:rPr>
              <a:t>doc1</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2(4.8)    1(4.5)</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            1(2.1)     1(5.4)</a:t>
            </a:r>
            <a:endParaRPr b="0" lang="en-US" sz="1400" spc="-1" strike="noStrike">
              <a:latin typeface="Arial"/>
            </a:endParaRPr>
          </a:p>
          <a:p>
            <a:pPr>
              <a:lnSpc>
                <a:spcPct val="100000"/>
              </a:lnSpc>
            </a:pPr>
            <a:r>
              <a:rPr b="0" lang="en-US" sz="1400" spc="-1" strike="noStrike">
                <a:solidFill>
                  <a:srgbClr val="000000"/>
                </a:solidFill>
                <a:latin typeface="Times New Roman"/>
                <a:ea typeface="ＭＳ Ｐゴシック"/>
              </a:rPr>
              <a:t>doc2</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1(2.4 )                  2 (5.6)   1(3.3)         </a:t>
            </a:r>
            <a:endParaRPr b="0" lang="en-US" sz="1400" spc="-1" strike="noStrike">
              <a:latin typeface="Arial"/>
            </a:endParaRPr>
          </a:p>
          <a:p>
            <a:pPr>
              <a:lnSpc>
                <a:spcPct val="100000"/>
              </a:lnSpc>
            </a:pPr>
            <a:r>
              <a:rPr b="0" lang="en-US" sz="1400" spc="-1" strike="noStrike">
                <a:solidFill>
                  <a:srgbClr val="000000"/>
                </a:solidFill>
                <a:latin typeface="Times New Roman"/>
                <a:ea typeface="ＭＳ Ｐゴシック"/>
              </a:rPr>
              <a:t>doc3</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                  1 (2.2)    1(3.2)      1(4.3)</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Times New Roman"/>
                <a:ea typeface="ＭＳ Ｐゴシック"/>
              </a:rPr>
              <a:t>newdoc</a:t>
            </a:r>
            <a:r>
              <a:rPr b="0" lang="en-US" sz="1400" spc="-1" strike="noStrike">
                <a:solidFill>
                  <a:srgbClr val="000000"/>
                </a:solidFill>
                <a:latin typeface="Times New Roman"/>
                <a:ea typeface="ＭＳ Ｐゴシック"/>
              </a:rPr>
              <a:t>	</a:t>
            </a:r>
            <a:r>
              <a:rPr b="0" lang="en-US" sz="1400" spc="-1" strike="noStrike">
                <a:solidFill>
                  <a:srgbClr val="000000"/>
                </a:solidFill>
                <a:latin typeface="Times New Roman"/>
                <a:ea typeface="ＭＳ Ｐゴシック"/>
              </a:rPr>
              <a:t>1(2.4)    1(4.5)</a:t>
            </a:r>
            <a:endParaRPr b="0" lang="en-US" sz="1400" spc="-1" strike="noStrike">
              <a:latin typeface="Arial"/>
            </a:endParaRPr>
          </a:p>
        </p:txBody>
      </p:sp>
      <p:grpSp>
        <p:nvGrpSpPr>
          <p:cNvPr id="387" name="Group 5"/>
          <p:cNvGrpSpPr/>
          <p:nvPr/>
        </p:nvGrpSpPr>
        <p:grpSpPr>
          <a:xfrm>
            <a:off x="30240" y="1557360"/>
            <a:ext cx="1844280" cy="4883040"/>
            <a:chOff x="30240" y="1557360"/>
            <a:chExt cx="1844280" cy="4883040"/>
          </a:xfrm>
        </p:grpSpPr>
        <p:sp>
          <p:nvSpPr>
            <p:cNvPr id="388" name="CustomShape 6"/>
            <p:cNvSpPr/>
            <p:nvPr/>
          </p:nvSpPr>
          <p:spPr>
            <a:xfrm>
              <a:off x="30240" y="5419080"/>
              <a:ext cx="77580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ea typeface="ＭＳ Ｐゴシック"/>
                </a:rPr>
                <a:t>doc3</a:t>
              </a:r>
              <a:endParaRPr b="0" lang="en-US" sz="2000" spc="-1" strike="noStrike">
                <a:latin typeface="Arial"/>
              </a:endParaRPr>
            </a:p>
          </p:txBody>
        </p:sp>
        <p:grpSp>
          <p:nvGrpSpPr>
            <p:cNvPr id="389" name="Group 7"/>
            <p:cNvGrpSpPr/>
            <p:nvPr/>
          </p:nvGrpSpPr>
          <p:grpSpPr>
            <a:xfrm>
              <a:off x="115560" y="1557360"/>
              <a:ext cx="1758960" cy="4883040"/>
              <a:chOff x="115560" y="1557360"/>
              <a:chExt cx="1758960" cy="4883040"/>
            </a:xfrm>
          </p:grpSpPr>
          <p:sp>
            <p:nvSpPr>
              <p:cNvPr id="390" name="CustomShape 8"/>
              <p:cNvSpPr/>
              <p:nvPr/>
            </p:nvSpPr>
            <p:spPr>
              <a:xfrm>
                <a:off x="808200" y="1557360"/>
                <a:ext cx="1066320" cy="13726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Times New Roman"/>
                    <a:ea typeface="ＭＳ Ｐゴシック"/>
                  </a:rPr>
                  <a:t>text </a:t>
                </a:r>
                <a:endParaRPr b="0" lang="en-US" sz="1400" spc="-1" strike="noStrike">
                  <a:latin typeface="Arial"/>
                </a:endParaRPr>
              </a:p>
              <a:p>
                <a:pPr algn="ctr">
                  <a:lnSpc>
                    <a:spcPct val="100000"/>
                  </a:lnSpc>
                </a:pPr>
                <a:r>
                  <a:rPr b="0" lang="en-US" sz="1400" spc="-1" strike="noStrike">
                    <a:solidFill>
                      <a:srgbClr val="000000"/>
                    </a:solidFill>
                    <a:latin typeface="Times New Roman"/>
                    <a:ea typeface="ＭＳ Ｐゴシック"/>
                  </a:rPr>
                  <a:t>mining</a:t>
                </a:r>
                <a:endParaRPr b="0" lang="en-US" sz="1400" spc="-1" strike="noStrike">
                  <a:latin typeface="Arial"/>
                </a:endParaRPr>
              </a:p>
              <a:p>
                <a:pPr algn="ctr">
                  <a:lnSpc>
                    <a:spcPct val="100000"/>
                  </a:lnSpc>
                </a:pPr>
                <a:r>
                  <a:rPr b="0" lang="en-US" sz="1400" spc="-1" strike="noStrike">
                    <a:solidFill>
                      <a:srgbClr val="000000"/>
                    </a:solidFill>
                    <a:latin typeface="Times New Roman"/>
                    <a:ea typeface="ＭＳ Ｐゴシック"/>
                  </a:rPr>
                  <a:t>search</a:t>
                </a:r>
                <a:endParaRPr b="0" lang="en-US" sz="1400" spc="-1" strike="noStrike">
                  <a:latin typeface="Arial"/>
                </a:endParaRPr>
              </a:p>
              <a:p>
                <a:pPr algn="ctr">
                  <a:lnSpc>
                    <a:spcPct val="100000"/>
                  </a:lnSpc>
                </a:pPr>
                <a:r>
                  <a:rPr b="0" lang="en-US" sz="1400" spc="-1" strike="noStrike">
                    <a:solidFill>
                      <a:srgbClr val="000000"/>
                    </a:solidFill>
                    <a:latin typeface="Times New Roman"/>
                    <a:ea typeface="ＭＳ Ｐゴシック"/>
                  </a:rPr>
                  <a:t>engine</a:t>
                </a:r>
                <a:endParaRPr b="0" lang="en-US" sz="1400" spc="-1" strike="noStrike">
                  <a:latin typeface="Arial"/>
                </a:endParaRPr>
              </a:p>
              <a:p>
                <a:pPr algn="ctr">
                  <a:lnSpc>
                    <a:spcPct val="100000"/>
                  </a:lnSpc>
                </a:pPr>
                <a:r>
                  <a:rPr b="0" lang="en-US" sz="1400" spc="-1" strike="noStrike">
                    <a:solidFill>
                      <a:srgbClr val="000000"/>
                    </a:solidFill>
                    <a:latin typeface="Times New Roman"/>
                    <a:ea typeface="ＭＳ Ｐゴシック"/>
                  </a:rPr>
                  <a:t>text</a:t>
                </a:r>
                <a:endParaRPr b="0" lang="en-US" sz="1400" spc="-1" strike="noStrike">
                  <a:latin typeface="Arial"/>
                </a:endParaRPr>
              </a:p>
            </p:txBody>
          </p:sp>
          <p:sp>
            <p:nvSpPr>
              <p:cNvPr id="391" name="CustomShape 9"/>
              <p:cNvSpPr/>
              <p:nvPr/>
            </p:nvSpPr>
            <p:spPr>
              <a:xfrm>
                <a:off x="792000" y="3076920"/>
                <a:ext cx="1066320" cy="13726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Times New Roman"/>
                    <a:ea typeface="ＭＳ Ｐゴシック"/>
                  </a:rPr>
                  <a:t>travel</a:t>
                </a:r>
                <a:endParaRPr b="0" lang="en-US" sz="1400" spc="-1" strike="noStrike">
                  <a:latin typeface="Arial"/>
                </a:endParaRPr>
              </a:p>
              <a:p>
                <a:pPr algn="ctr">
                  <a:lnSpc>
                    <a:spcPct val="100000"/>
                  </a:lnSpc>
                </a:pPr>
                <a:r>
                  <a:rPr b="0" lang="en-US" sz="1400" spc="-1" strike="noStrike">
                    <a:solidFill>
                      <a:srgbClr val="000000"/>
                    </a:solidFill>
                    <a:latin typeface="Times New Roman"/>
                    <a:ea typeface="ＭＳ Ｐゴシック"/>
                  </a:rPr>
                  <a:t>text </a:t>
                </a:r>
                <a:endParaRPr b="0" lang="en-US" sz="1400" spc="-1" strike="noStrike">
                  <a:latin typeface="Arial"/>
                </a:endParaRPr>
              </a:p>
              <a:p>
                <a:pPr algn="ctr">
                  <a:lnSpc>
                    <a:spcPct val="100000"/>
                  </a:lnSpc>
                </a:pPr>
                <a:endParaRPr b="0" lang="en-US" sz="1400" spc="-1" strike="noStrike">
                  <a:latin typeface="Arial"/>
                </a:endParaRPr>
              </a:p>
              <a:p>
                <a:pPr algn="ctr">
                  <a:lnSpc>
                    <a:spcPct val="100000"/>
                  </a:lnSpc>
                </a:pPr>
                <a:r>
                  <a:rPr b="0" lang="en-US" sz="1400" spc="-1" strike="noStrike">
                    <a:solidFill>
                      <a:srgbClr val="000000"/>
                    </a:solidFill>
                    <a:latin typeface="Times New Roman"/>
                    <a:ea typeface="ＭＳ Ｐゴシック"/>
                  </a:rPr>
                  <a:t>map</a:t>
                </a:r>
                <a:endParaRPr b="0" lang="en-US" sz="1400" spc="-1" strike="noStrike">
                  <a:latin typeface="Arial"/>
                </a:endParaRPr>
              </a:p>
              <a:p>
                <a:pPr algn="ctr">
                  <a:lnSpc>
                    <a:spcPct val="100000"/>
                  </a:lnSpc>
                </a:pPr>
                <a:r>
                  <a:rPr b="0" lang="en-US" sz="1400" spc="-1" strike="noStrike">
                    <a:solidFill>
                      <a:srgbClr val="000000"/>
                    </a:solidFill>
                    <a:latin typeface="Times New Roman"/>
                    <a:ea typeface="ＭＳ Ｐゴシック"/>
                  </a:rPr>
                  <a:t>travel</a:t>
                </a:r>
                <a:endParaRPr b="0" lang="en-US" sz="1400" spc="-1" strike="noStrike">
                  <a:latin typeface="Arial"/>
                </a:endParaRPr>
              </a:p>
            </p:txBody>
          </p:sp>
          <p:sp>
            <p:nvSpPr>
              <p:cNvPr id="392" name="CustomShape 10"/>
              <p:cNvSpPr/>
              <p:nvPr/>
            </p:nvSpPr>
            <p:spPr>
              <a:xfrm>
                <a:off x="792000" y="4692240"/>
                <a:ext cx="1066320" cy="13726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Times New Roman"/>
                    <a:ea typeface="ＭＳ Ｐゴシック"/>
                  </a:rPr>
                  <a:t>government </a:t>
                </a:r>
                <a:endParaRPr b="0" lang="en-US" sz="1400" spc="-1" strike="noStrike">
                  <a:latin typeface="Arial"/>
                </a:endParaRPr>
              </a:p>
              <a:p>
                <a:pPr algn="ctr">
                  <a:lnSpc>
                    <a:spcPct val="100000"/>
                  </a:lnSpc>
                </a:pPr>
                <a:r>
                  <a:rPr b="0" lang="en-US" sz="1400" spc="-1" strike="noStrike">
                    <a:solidFill>
                      <a:srgbClr val="000000"/>
                    </a:solidFill>
                    <a:latin typeface="Times New Roman"/>
                    <a:ea typeface="ＭＳ Ｐゴシック"/>
                  </a:rPr>
                  <a:t>president</a:t>
                </a:r>
                <a:endParaRPr b="0" lang="en-US" sz="1400" spc="-1" strike="noStrike">
                  <a:latin typeface="Arial"/>
                </a:endParaRPr>
              </a:p>
              <a:p>
                <a:pPr algn="ctr">
                  <a:lnSpc>
                    <a:spcPct val="100000"/>
                  </a:lnSpc>
                </a:pPr>
                <a:r>
                  <a:rPr b="0" lang="en-US" sz="1400" spc="-1" strike="noStrike">
                    <a:solidFill>
                      <a:srgbClr val="000000"/>
                    </a:solidFill>
                    <a:latin typeface="Times New Roman"/>
                    <a:ea typeface="ＭＳ Ｐゴシック"/>
                  </a:rPr>
                  <a:t>congress</a:t>
                </a:r>
                <a:endParaRPr b="0" lang="en-US" sz="1400" spc="-1" strike="noStrike">
                  <a:latin typeface="Arial"/>
                </a:endParaRPr>
              </a:p>
            </p:txBody>
          </p:sp>
          <p:sp>
            <p:nvSpPr>
              <p:cNvPr id="393" name="CustomShape 11"/>
              <p:cNvSpPr/>
              <p:nvPr/>
            </p:nvSpPr>
            <p:spPr>
              <a:xfrm>
                <a:off x="115560" y="1703880"/>
                <a:ext cx="67788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ＭＳ Ｐゴシック"/>
                  </a:rPr>
                  <a:t>doc1</a:t>
                </a:r>
                <a:endParaRPr b="0" lang="en-US" sz="2000" spc="-1" strike="noStrike">
                  <a:latin typeface="Arial"/>
                </a:endParaRPr>
              </a:p>
            </p:txBody>
          </p:sp>
          <p:sp>
            <p:nvSpPr>
              <p:cNvPr id="394" name="CustomShape 12"/>
              <p:cNvSpPr/>
              <p:nvPr/>
            </p:nvSpPr>
            <p:spPr>
              <a:xfrm>
                <a:off x="115560" y="3803760"/>
                <a:ext cx="67788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ea typeface="ＭＳ Ｐゴシック"/>
                  </a:rPr>
                  <a:t>doc2</a:t>
                </a:r>
                <a:endParaRPr b="0" lang="en-US" sz="2000" spc="-1" strike="noStrike">
                  <a:latin typeface="Arial"/>
                </a:endParaRPr>
              </a:p>
            </p:txBody>
          </p:sp>
          <p:sp>
            <p:nvSpPr>
              <p:cNvPr id="395" name="CustomShape 13"/>
              <p:cNvSpPr/>
              <p:nvPr/>
            </p:nvSpPr>
            <p:spPr>
              <a:xfrm>
                <a:off x="869760" y="5984280"/>
                <a:ext cx="7905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ea typeface="ＭＳ Ｐゴシック"/>
                  </a:rPr>
                  <a:t>……</a:t>
                </a:r>
                <a:endParaRPr b="0" lang="en-US" sz="2400" spc="-1" strike="noStrike">
                  <a:latin typeface="Arial"/>
                </a:endParaRPr>
              </a:p>
            </p:txBody>
          </p:sp>
        </p:grpSp>
      </p:grpSp>
      <p:sp>
        <p:nvSpPr>
          <p:cNvPr id="396" name="CustomShape 14"/>
          <p:cNvSpPr/>
          <p:nvPr/>
        </p:nvSpPr>
        <p:spPr>
          <a:xfrm>
            <a:off x="5638680" y="2514600"/>
            <a:ext cx="2971440" cy="11869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Times New Roman"/>
                <a:ea typeface="ＭＳ Ｐゴシック"/>
              </a:rPr>
              <a:t>To whom is newdoc more similar?</a:t>
            </a:r>
            <a:endParaRPr b="0" lang="en-US" sz="2400" spc="-1" strike="noStrike">
              <a:latin typeface="Arial"/>
            </a:endParaRPr>
          </a:p>
          <a:p>
            <a:pPr>
              <a:lnSpc>
                <a:spcPct val="100000"/>
              </a:lnSpc>
            </a:pPr>
            <a:endParaRPr b="0" lang="en-US" sz="2400" spc="-1" strike="noStrike">
              <a:latin typeface="Arial"/>
            </a:endParaRPr>
          </a:p>
        </p:txBody>
      </p:sp>
      <p:grpSp>
        <p:nvGrpSpPr>
          <p:cNvPr id="397" name="Group 15"/>
          <p:cNvGrpSpPr/>
          <p:nvPr/>
        </p:nvGrpSpPr>
        <p:grpSpPr>
          <a:xfrm>
            <a:off x="1692000" y="1916280"/>
            <a:ext cx="4005360" cy="2746080"/>
            <a:chOff x="1692000" y="1916280"/>
            <a:chExt cx="4005360" cy="2746080"/>
          </a:xfrm>
        </p:grpSpPr>
        <p:sp>
          <p:nvSpPr>
            <p:cNvPr id="398" name="CustomShape 16"/>
            <p:cNvSpPr/>
            <p:nvPr/>
          </p:nvSpPr>
          <p:spPr>
            <a:xfrm>
              <a:off x="2148120" y="1916280"/>
              <a:ext cx="3549240" cy="2010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ＭＳ Ｐゴシック"/>
                </a:rPr>
                <a:t>Sim(newdoc,doc1)=4.8*2.4+4.5*4.5</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ea typeface="ＭＳ Ｐゴシック"/>
                </a:rPr>
                <a:t>Sim(newdoc,doc2)=2.4*2.4</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ea typeface="ＭＳ Ｐゴシック"/>
                </a:rPr>
                <a:t>Sim(newdoc,doc3)=0</a:t>
              </a:r>
              <a:endParaRPr b="0" lang="en-US" sz="1800" spc="-1" strike="noStrike">
                <a:latin typeface="Arial"/>
              </a:endParaRPr>
            </a:p>
          </p:txBody>
        </p:sp>
        <p:sp>
          <p:nvSpPr>
            <p:cNvPr id="399" name="Line 17"/>
            <p:cNvSpPr/>
            <p:nvPr/>
          </p:nvSpPr>
          <p:spPr>
            <a:xfrm flipV="1">
              <a:off x="1692000" y="2239200"/>
              <a:ext cx="3200400" cy="80640"/>
            </a:xfrm>
            <a:prstGeom prst="line">
              <a:avLst/>
            </a:prstGeom>
            <a:ln w="9360">
              <a:solidFill>
                <a:schemeClr val="tx1"/>
              </a:solidFill>
              <a:round/>
            </a:ln>
          </p:spPr>
          <p:style>
            <a:lnRef idx="0"/>
            <a:fillRef idx="0"/>
            <a:effectRef idx="0"/>
            <a:fontRef idx="minor"/>
          </p:style>
        </p:sp>
        <p:sp>
          <p:nvSpPr>
            <p:cNvPr id="400" name="Line 18"/>
            <p:cNvSpPr/>
            <p:nvPr/>
          </p:nvSpPr>
          <p:spPr>
            <a:xfrm flipV="1">
              <a:off x="1692000" y="2834640"/>
              <a:ext cx="1889280" cy="615960"/>
            </a:xfrm>
            <a:prstGeom prst="line">
              <a:avLst/>
            </a:prstGeom>
            <a:ln w="9360">
              <a:solidFill>
                <a:schemeClr val="tx1"/>
              </a:solidFill>
              <a:round/>
            </a:ln>
          </p:spPr>
          <p:style>
            <a:lnRef idx="0"/>
            <a:fillRef idx="0"/>
            <a:effectRef idx="0"/>
            <a:fontRef idx="minor"/>
          </p:style>
        </p:sp>
        <p:sp>
          <p:nvSpPr>
            <p:cNvPr id="401" name="Line 19"/>
            <p:cNvSpPr/>
            <p:nvPr/>
          </p:nvSpPr>
          <p:spPr>
            <a:xfrm flipV="1">
              <a:off x="1692000" y="3903480"/>
              <a:ext cx="1660680" cy="758880"/>
            </a:xfrm>
            <a:prstGeom prst="line">
              <a:avLst/>
            </a:prstGeom>
            <a:ln w="9360">
              <a:solidFill>
                <a:schemeClr val="tx1"/>
              </a:solidFill>
              <a:round/>
            </a:ln>
          </p:spPr>
          <p:style>
            <a:lnRef idx="0"/>
            <a:fillRef idx="0"/>
            <a:effectRef idx="0"/>
            <a:fontRef idx="minor"/>
          </p:style>
        </p:sp>
      </p:grpSp>
      <p:sp>
        <p:nvSpPr>
          <p:cNvPr id="402" name="CustomShape 20"/>
          <p:cNvSpPr/>
          <p:nvPr/>
        </p:nvSpPr>
        <p:spPr>
          <a:xfrm>
            <a:off x="4281480" y="4230720"/>
            <a:ext cx="183960" cy="456840"/>
          </a:xfrm>
          <a:prstGeom prst="rect">
            <a:avLst/>
          </a:prstGeom>
          <a:noFill/>
          <a:ln>
            <a:noFill/>
          </a:ln>
        </p:spPr>
        <p:style>
          <a:lnRef idx="0"/>
          <a:fillRef idx="0"/>
          <a:effectRef idx="0"/>
          <a:fontRef idx="minor"/>
        </p:style>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866520" y="480960"/>
            <a:ext cx="7886520" cy="624960"/>
          </a:xfrm>
          <a:prstGeom prst="rect">
            <a:avLst/>
          </a:prstGeom>
          <a:noFill/>
          <a:ln>
            <a:noFill/>
          </a:ln>
        </p:spPr>
        <p:txBody>
          <a:bodyPr lIns="0" rIns="0" tIns="0" bIns="0" anchor="ctr">
            <a:normAutofit/>
          </a:bodyPr>
          <a:p>
            <a:pPr>
              <a:lnSpc>
                <a:spcPct val="100000"/>
              </a:lnSpc>
            </a:pPr>
            <a:r>
              <a:rPr b="1" lang="en-US" sz="3200" spc="-1" strike="noStrike">
                <a:solidFill>
                  <a:srgbClr val="000000"/>
                </a:solidFill>
                <a:latin typeface="Arial"/>
              </a:rPr>
              <a:t>Structured data vs. Unstructured data</a:t>
            </a:r>
            <a:endParaRPr b="0" lang="en-US" sz="3200" spc="-1" strike="noStrike">
              <a:solidFill>
                <a:srgbClr val="000000"/>
              </a:solidFill>
              <a:latin typeface="Arial"/>
            </a:endParaRPr>
          </a:p>
        </p:txBody>
      </p:sp>
      <p:sp>
        <p:nvSpPr>
          <p:cNvPr id="216" name="TextShape 2"/>
          <p:cNvSpPr txBox="1"/>
          <p:nvPr/>
        </p:nvSpPr>
        <p:spPr>
          <a:xfrm>
            <a:off x="838080" y="1825560"/>
            <a:ext cx="7676640" cy="4422240"/>
          </a:xfrm>
          <a:prstGeom prst="rect">
            <a:avLst/>
          </a:prstGeom>
          <a:noFill/>
          <a:ln>
            <a:noFill/>
          </a:ln>
        </p:spPr>
        <p:txBody>
          <a:bodyPr lIns="90000" rIns="90000" tIns="45000" bIns="45000">
            <a:normAutofit/>
          </a:bodyPr>
          <a:p>
            <a:pPr>
              <a:lnSpc>
                <a:spcPct val="100000"/>
              </a:lnSpc>
              <a:spcAft>
                <a:spcPts val="601"/>
              </a:spcAft>
            </a:pPr>
            <a:r>
              <a:rPr b="1" i="1" lang="en-US" sz="2400" spc="-1" strike="noStrike">
                <a:solidFill>
                  <a:srgbClr val="000000"/>
                </a:solidFill>
                <a:latin typeface="Arial"/>
              </a:rPr>
              <a:t>Structured data </a:t>
            </a:r>
            <a:r>
              <a:rPr b="0" lang="en-US" sz="2400" spc="-1" strike="noStrike">
                <a:solidFill>
                  <a:srgbClr val="000000"/>
                </a:solidFill>
                <a:latin typeface="Arial"/>
              </a:rPr>
              <a:t> </a:t>
            </a:r>
            <a:endParaRPr b="0" lang="en-US" sz="2400" spc="-1" strike="noStrike">
              <a:solidFill>
                <a:srgbClr val="000000"/>
              </a:solidFill>
              <a:latin typeface="Arial"/>
            </a:endParaRPr>
          </a:p>
          <a:p>
            <a:pPr>
              <a:lnSpc>
                <a:spcPct val="100000"/>
              </a:lnSpc>
              <a:spcAft>
                <a:spcPts val="601"/>
              </a:spcAft>
            </a:pPr>
            <a:r>
              <a:rPr b="0" lang="en-US" sz="2400" spc="-1" strike="noStrike">
                <a:solidFill>
                  <a:srgbClr val="000000"/>
                </a:solidFill>
                <a:latin typeface="Arial"/>
              </a:rPr>
              <a:t>comprised of clearly defined data types whose pattern makes them easily searchable</a:t>
            </a:r>
            <a:endParaRPr b="0" lang="en-US" sz="2400" spc="-1" strike="noStrike">
              <a:solidFill>
                <a:srgbClr val="000000"/>
              </a:solidFill>
              <a:latin typeface="Arial"/>
            </a:endParaRPr>
          </a:p>
          <a:p>
            <a:pPr>
              <a:lnSpc>
                <a:spcPct val="100000"/>
              </a:lnSpc>
              <a:spcAft>
                <a:spcPts val="601"/>
              </a:spcAft>
            </a:pPr>
            <a:r>
              <a:rPr b="1" i="1" lang="en-US" sz="2400" spc="-1" strike="noStrike">
                <a:solidFill>
                  <a:srgbClr val="000000"/>
                </a:solidFill>
                <a:latin typeface="Arial"/>
              </a:rPr>
              <a:t>Unstructured data</a:t>
            </a:r>
            <a:r>
              <a:rPr b="0" lang="en-US" sz="2400" spc="-1" strike="noStrike">
                <a:solidFill>
                  <a:srgbClr val="000000"/>
                </a:solidFill>
                <a:latin typeface="Arial"/>
              </a:rPr>
              <a:t> – “everything else” </a:t>
            </a:r>
            <a:endParaRPr b="0" lang="en-US" sz="2400" spc="-1" strike="noStrike">
              <a:solidFill>
                <a:srgbClr val="000000"/>
              </a:solidFill>
              <a:latin typeface="Arial"/>
            </a:endParaRPr>
          </a:p>
          <a:p>
            <a:pPr>
              <a:lnSpc>
                <a:spcPct val="100000"/>
              </a:lnSpc>
              <a:spcAft>
                <a:spcPts val="601"/>
              </a:spcAft>
            </a:pPr>
            <a:r>
              <a:rPr b="0" lang="en-US" sz="2400" spc="-1" strike="noStrike">
                <a:solidFill>
                  <a:srgbClr val="000000"/>
                </a:solidFill>
                <a:latin typeface="Arial"/>
              </a:rPr>
              <a:t>comprised of data that is usually not as easily searchable, including formats like audio, video, and social media postings</a:t>
            </a:r>
            <a:endParaRPr b="0" lang="en-US" sz="2400" spc="-1" strike="noStrike">
              <a:solidFill>
                <a:srgbClr val="000000"/>
              </a:solidFill>
              <a:latin typeface="Arial"/>
            </a:endParaRPr>
          </a:p>
          <a:p>
            <a:pPr>
              <a:lnSpc>
                <a:spcPct val="100000"/>
              </a:lnSpc>
              <a:spcAft>
                <a:spcPts val="601"/>
              </a:spcAft>
            </a:pPr>
            <a:endParaRPr b="0" lang="en-US" sz="2400" spc="-1" strike="noStrike">
              <a:solidFill>
                <a:srgbClr val="000000"/>
              </a:solidFill>
              <a:latin typeface="Arial"/>
            </a:endParaRPr>
          </a:p>
        </p:txBody>
      </p:sp>
      <p:sp>
        <p:nvSpPr>
          <p:cNvPr id="217"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F55A9687-55B2-47FC-AA95-214FD9CD944E}"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218"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6816F6D6-1D56-44CD-8B0A-01B74371AF63}" type="datetime1">
              <a:rPr b="0" lang="en-US" sz="1800" spc="-1" strike="noStrike">
                <a:solidFill>
                  <a:srgbClr val="000000"/>
                </a:solidFill>
                <a:latin typeface="Arial"/>
                <a:ea typeface="DejaVu Sans"/>
              </a:rPr>
              <a:t>04/08/2022</a:t>
            </a:fld>
            <a:endParaRPr b="0" lang="en-US" sz="1800" spc="-1" strike="noStrike">
              <a:latin typeface="Times New Roman"/>
            </a:endParaRPr>
          </a:p>
        </p:txBody>
      </p:sp>
      <p:pic>
        <p:nvPicPr>
          <p:cNvPr id="219" name="Picture 5" descr=""/>
          <p:cNvPicPr/>
          <p:nvPr/>
        </p:nvPicPr>
        <p:blipFill>
          <a:blip r:embed="rId1"/>
          <a:stretch/>
        </p:blipFill>
        <p:spPr>
          <a:xfrm>
            <a:off x="4041720" y="4317840"/>
            <a:ext cx="4485960" cy="25142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628560" y="365040"/>
            <a:ext cx="7886520" cy="549000"/>
          </a:xfrm>
          <a:prstGeom prst="rect">
            <a:avLst/>
          </a:prstGeom>
          <a:noFill/>
          <a:ln>
            <a:noFill/>
          </a:ln>
        </p:spPr>
        <p:txBody>
          <a:bodyPr lIns="0" rIns="0" tIns="0" bIns="0" anchor="ctr"/>
          <a:p>
            <a:pPr algn="ctr">
              <a:lnSpc>
                <a:spcPct val="100000"/>
              </a:lnSpc>
            </a:pPr>
            <a:r>
              <a:rPr b="1" lang="en-US" sz="1800" spc="-1" strike="noStrike">
                <a:solidFill>
                  <a:srgbClr val="000000"/>
                </a:solidFill>
                <a:latin typeface="Arial"/>
              </a:rPr>
              <a:t>Probabilistic Retrieval Models</a:t>
            </a:r>
            <a:endParaRPr b="0" lang="en-US" sz="1800" spc="-1" strike="noStrike">
              <a:solidFill>
                <a:srgbClr val="000000"/>
              </a:solidFill>
              <a:latin typeface="Arial"/>
            </a:endParaRPr>
          </a:p>
        </p:txBody>
      </p:sp>
      <p:sp>
        <p:nvSpPr>
          <p:cNvPr id="404" name="TextShape 2"/>
          <p:cNvSpPr txBox="1"/>
          <p:nvPr/>
        </p:nvSpPr>
        <p:spPr>
          <a:xfrm>
            <a:off x="628560" y="1371600"/>
            <a:ext cx="7886520" cy="4804920"/>
          </a:xfrm>
          <a:prstGeom prst="rect">
            <a:avLst/>
          </a:prstGeom>
          <a:noFill/>
          <a:ln>
            <a:noFill/>
          </a:ln>
        </p:spPr>
        <p:txBody>
          <a:bodyPr lIns="90000" rIns="90000" tIns="45000" bIns="45000">
            <a:normAutofit/>
          </a:bodyPr>
          <a:p>
            <a:pPr marL="285840" indent="-285480">
              <a:lnSpc>
                <a:spcPct val="100000"/>
              </a:lnSpc>
              <a:spcAft>
                <a:spcPts val="601"/>
              </a:spcAft>
              <a:buClr>
                <a:srgbClr val="000000"/>
              </a:buClr>
              <a:buFont typeface="Arial"/>
              <a:buChar char="•"/>
            </a:pPr>
            <a:r>
              <a:rPr b="0" lang="en-US" sz="1800" spc="-1" strike="noStrike">
                <a:solidFill>
                  <a:srgbClr val="000000"/>
                </a:solidFill>
                <a:latin typeface="Arial"/>
              </a:rPr>
              <a:t>The ranking function based on the probability that a given document d is relevant to a query q, </a:t>
            </a:r>
            <a:endParaRPr b="0" lang="en-US" sz="1800" spc="-1" strike="noStrike">
              <a:solidFill>
                <a:srgbClr val="000000"/>
              </a:solidFill>
              <a:latin typeface="Arial"/>
            </a:endParaRPr>
          </a:p>
          <a:p>
            <a:pPr lvl="1" marL="343080" indent="-342720">
              <a:lnSpc>
                <a:spcPct val="100000"/>
              </a:lnSpc>
              <a:spcAft>
                <a:spcPts val="601"/>
              </a:spcAft>
              <a:buClr>
                <a:srgbClr val="000000"/>
              </a:buClr>
              <a:buFont typeface="Arial"/>
              <a:buChar char="•"/>
            </a:pPr>
            <a:r>
              <a:rPr b="0" lang="en-US" sz="2000" spc="-1" strike="noStrike">
                <a:solidFill>
                  <a:srgbClr val="000000"/>
                </a:solidFill>
                <a:latin typeface="Arial"/>
              </a:rPr>
              <a:t>or p(R = 1| d, q) where R ∈ {0, 1} is a binary random variable denoting relevance.</a:t>
            </a:r>
            <a:endParaRPr b="0" lang="en-US" sz="2000" spc="-1" strike="noStrike">
              <a:solidFill>
                <a:srgbClr val="000000"/>
              </a:solidFill>
              <a:latin typeface="Arial"/>
            </a:endParaRPr>
          </a:p>
          <a:p>
            <a:pPr marL="285840" indent="-285480">
              <a:lnSpc>
                <a:spcPct val="100000"/>
              </a:lnSpc>
              <a:spcAft>
                <a:spcPts val="601"/>
              </a:spcAft>
              <a:buClr>
                <a:srgbClr val="000000"/>
              </a:buClr>
              <a:buFont typeface="Arial"/>
              <a:buChar char="•"/>
            </a:pPr>
            <a:r>
              <a:rPr b="0" lang="en-US" sz="1800" spc="-1" strike="noStrike">
                <a:solidFill>
                  <a:srgbClr val="000000"/>
                </a:solidFill>
                <a:latin typeface="Arial"/>
              </a:rPr>
              <a:t>Intuitively, if a user likes document d, how likely would the user enter query q in order to retrieve document d? </a:t>
            </a:r>
            <a:endParaRPr b="0" lang="en-US" sz="1800" spc="-1" strike="noStrike">
              <a:solidFill>
                <a:srgbClr val="000000"/>
              </a:solidFill>
              <a:latin typeface="Arial"/>
            </a:endParaRPr>
          </a:p>
        </p:txBody>
      </p:sp>
      <p:sp>
        <p:nvSpPr>
          <p:cNvPr id="405"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DE482A78-9D2B-4167-B7E6-F3C1594F2BE6}"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406"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444E8A5B-9445-4A9C-8B78-EA29B51EE804}"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3809880" y="4199400"/>
            <a:ext cx="4800240" cy="905760"/>
          </a:xfrm>
          <a:prstGeom prst="rect">
            <a:avLst/>
          </a:prstGeom>
          <a:noFill/>
          <a:ln>
            <a:noFill/>
          </a:ln>
        </p:spPr>
        <p:txBody>
          <a:bodyPr lIns="90000" rIns="90000" tIns="45000" bIns="45000">
            <a:normAutofit/>
          </a:bodyPr>
          <a:p>
            <a:pPr>
              <a:lnSpc>
                <a:spcPct val="100000"/>
              </a:lnSpc>
            </a:pPr>
            <a:r>
              <a:rPr b="0" lang="en-US" sz="1800" spc="-1" strike="noStrike">
                <a:solidFill>
                  <a:srgbClr val="000000"/>
                </a:solidFill>
                <a:latin typeface="Arial"/>
              </a:rPr>
              <a:t>Clearly, </a:t>
            </a:r>
            <a:r>
              <a:rPr b="0" i="1" lang="en-US" sz="1800" spc="-1" strike="noStrike">
                <a:solidFill>
                  <a:srgbClr val="000000"/>
                </a:solidFill>
                <a:latin typeface="Arial"/>
              </a:rPr>
              <a:t>p(R </a:t>
            </a:r>
            <a:r>
              <a:rPr b="0" lang="en-US" sz="1800" spc="-1" strike="noStrike">
                <a:solidFill>
                  <a:srgbClr val="000000"/>
                </a:solidFill>
                <a:latin typeface="Arial"/>
              </a:rPr>
              <a:t>= 1 | </a:t>
            </a:r>
            <a:r>
              <a:rPr b="0" i="1" lang="en-US" sz="1800" spc="-1" strike="noStrike">
                <a:solidFill>
                  <a:srgbClr val="000000"/>
                </a:solidFill>
                <a:latin typeface="Arial"/>
              </a:rPr>
              <a:t>d</a:t>
            </a:r>
            <a:r>
              <a:rPr b="0" lang="en-US" sz="1800" spc="-1" strike="noStrike">
                <a:solidFill>
                  <a:srgbClr val="000000"/>
                </a:solidFill>
                <a:latin typeface="Arial"/>
              </a:rPr>
              <a:t>, </a:t>
            </a:r>
            <a:r>
              <a:rPr b="0" i="1" lang="en-US" sz="1800" spc="-1" strike="noStrike">
                <a:solidFill>
                  <a:srgbClr val="000000"/>
                </a:solidFill>
                <a:latin typeface="Arial"/>
              </a:rPr>
              <a:t>q) </a:t>
            </a:r>
            <a:r>
              <a:rPr b="0" lang="en-US" sz="1800" spc="-1" strike="noStrike">
                <a:solidFill>
                  <a:srgbClr val="000000"/>
                </a:solidFill>
                <a:latin typeface="Arial"/>
              </a:rPr>
              <a:t>+ </a:t>
            </a:r>
            <a:r>
              <a:rPr b="0" i="1" lang="en-US" sz="1800" spc="-1" strike="noStrike">
                <a:solidFill>
                  <a:srgbClr val="000000"/>
                </a:solidFill>
                <a:latin typeface="Arial"/>
              </a:rPr>
              <a:t>p(R </a:t>
            </a:r>
            <a:r>
              <a:rPr b="0" lang="en-US" sz="1800" spc="-1" strike="noStrike">
                <a:solidFill>
                  <a:srgbClr val="000000"/>
                </a:solidFill>
                <a:latin typeface="Arial"/>
              </a:rPr>
              <a:t>= 0 | </a:t>
            </a:r>
            <a:r>
              <a:rPr b="0" i="1" lang="en-US" sz="1800" spc="-1" strike="noStrike">
                <a:solidFill>
                  <a:srgbClr val="000000"/>
                </a:solidFill>
                <a:latin typeface="Arial"/>
              </a:rPr>
              <a:t>d</a:t>
            </a:r>
            <a:r>
              <a:rPr b="0" lang="en-US" sz="1800" spc="-1" strike="noStrike">
                <a:solidFill>
                  <a:srgbClr val="000000"/>
                </a:solidFill>
                <a:latin typeface="Arial"/>
              </a:rPr>
              <a:t>, </a:t>
            </a:r>
            <a:r>
              <a:rPr b="0" i="1" lang="en-US" sz="1800" spc="-1" strike="noStrike">
                <a:solidFill>
                  <a:srgbClr val="000000"/>
                </a:solidFill>
                <a:latin typeface="Arial"/>
              </a:rPr>
              <a:t>q) </a:t>
            </a:r>
            <a:r>
              <a:rPr b="0" lang="en-US" sz="1800" spc="-1" strike="noStrike">
                <a:solidFill>
                  <a:srgbClr val="000000"/>
                </a:solidFill>
                <a:latin typeface="Arial"/>
              </a:rPr>
              <a:t>= 1 </a:t>
            </a:r>
            <a:br/>
            <a:endParaRPr b="0" lang="en-US" sz="1800" spc="-1" strike="noStrike">
              <a:solidFill>
                <a:srgbClr val="000000"/>
              </a:solidFill>
              <a:latin typeface="Arial"/>
            </a:endParaRPr>
          </a:p>
        </p:txBody>
      </p:sp>
      <p:sp>
        <p:nvSpPr>
          <p:cNvPr id="408" name="TextShape 2"/>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B783BEC9-DC61-4927-A638-01D86BCF288B}"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409" name="TextShape 3"/>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8206C98C-3CB0-4EEB-8292-295ADB2C7CD7}"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410" name="TextShape 4"/>
          <p:cNvSpPr txBox="1"/>
          <p:nvPr/>
        </p:nvSpPr>
        <p:spPr>
          <a:xfrm>
            <a:off x="628560" y="365040"/>
            <a:ext cx="7886520" cy="549000"/>
          </a:xfrm>
          <a:prstGeom prst="rect">
            <a:avLst/>
          </a:prstGeom>
          <a:noFill/>
          <a:ln>
            <a:noFill/>
          </a:ln>
        </p:spPr>
        <p:txBody>
          <a:bodyPr lIns="0" rIns="0" tIns="0" bIns="0" anchor="ctr"/>
          <a:p>
            <a:pPr algn="ctr">
              <a:lnSpc>
                <a:spcPct val="100000"/>
              </a:lnSpc>
            </a:pPr>
            <a:r>
              <a:rPr b="1" lang="en-US" sz="1800" spc="-1" strike="noStrike">
                <a:solidFill>
                  <a:srgbClr val="000000"/>
                </a:solidFill>
                <a:latin typeface="Arial"/>
              </a:rPr>
              <a:t>Probabilistic Retrieval Models</a:t>
            </a:r>
            <a:endParaRPr b="0" lang="en-US" sz="1800" spc="-1" strike="noStrike">
              <a:solidFill>
                <a:srgbClr val="000000"/>
              </a:solidFill>
              <a:latin typeface="Arial"/>
            </a:endParaRPr>
          </a:p>
        </p:txBody>
      </p:sp>
      <p:pic>
        <p:nvPicPr>
          <p:cNvPr id="411" name="Picture 6" descr=""/>
          <p:cNvPicPr/>
          <p:nvPr/>
        </p:nvPicPr>
        <p:blipFill>
          <a:blip r:embed="rId1"/>
          <a:stretch/>
        </p:blipFill>
        <p:spPr>
          <a:xfrm>
            <a:off x="649080" y="1371600"/>
            <a:ext cx="2904840" cy="3943080"/>
          </a:xfrm>
          <a:prstGeom prst="rect">
            <a:avLst/>
          </a:prstGeom>
          <a:ln>
            <a:noFill/>
          </a:ln>
        </p:spPr>
      </p:pic>
      <p:pic>
        <p:nvPicPr>
          <p:cNvPr id="412" name="Picture 7" descr=""/>
          <p:cNvPicPr/>
          <p:nvPr/>
        </p:nvPicPr>
        <p:blipFill>
          <a:blip r:embed="rId2"/>
          <a:stretch/>
        </p:blipFill>
        <p:spPr>
          <a:xfrm>
            <a:off x="4267080" y="1447920"/>
            <a:ext cx="3504960" cy="1447560"/>
          </a:xfrm>
          <a:prstGeom prst="rect">
            <a:avLst/>
          </a:prstGeom>
          <a:ln>
            <a:noFill/>
          </a:ln>
        </p:spPr>
      </p:pic>
      <p:pic>
        <p:nvPicPr>
          <p:cNvPr id="413" name="Picture 8" descr=""/>
          <p:cNvPicPr/>
          <p:nvPr/>
        </p:nvPicPr>
        <p:blipFill>
          <a:blip r:embed="rId3"/>
          <a:stretch/>
        </p:blipFill>
        <p:spPr>
          <a:xfrm>
            <a:off x="4419720" y="3294000"/>
            <a:ext cx="3009600" cy="46620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152280" y="533520"/>
            <a:ext cx="7391160" cy="1068120"/>
          </a:xfrm>
          <a:prstGeom prst="rect">
            <a:avLst/>
          </a:prstGeom>
          <a:noFill/>
          <a:ln>
            <a:noFill/>
          </a:ln>
        </p:spPr>
        <p:txBody>
          <a:bodyPr lIns="0" rIns="0" tIns="0" bIns="0" anchor="ctr"/>
          <a:p>
            <a:pPr>
              <a:lnSpc>
                <a:spcPct val="100000"/>
              </a:lnSpc>
            </a:pPr>
            <a:r>
              <a:rPr b="1" lang="en-US" sz="3200" spc="-1" strike="noStrike">
                <a:solidFill>
                  <a:srgbClr val="000000"/>
                </a:solidFill>
                <a:latin typeface="Arial"/>
              </a:rPr>
              <a:t>What is Natural Language Processing?</a:t>
            </a:r>
            <a:endParaRPr b="0" lang="en-US" sz="3200" spc="-1" strike="noStrike">
              <a:solidFill>
                <a:srgbClr val="000000"/>
              </a:solidFill>
              <a:latin typeface="Arial"/>
            </a:endParaRPr>
          </a:p>
        </p:txBody>
      </p:sp>
      <p:sp>
        <p:nvSpPr>
          <p:cNvPr id="415" name="TextShape 2"/>
          <p:cNvSpPr txBox="1"/>
          <p:nvPr/>
        </p:nvSpPr>
        <p:spPr>
          <a:xfrm>
            <a:off x="685800" y="1752480"/>
            <a:ext cx="7924320" cy="4876560"/>
          </a:xfrm>
          <a:prstGeom prst="rect">
            <a:avLst/>
          </a:prstGeom>
          <a:noFill/>
          <a:ln>
            <a:noFill/>
          </a:ln>
        </p:spPr>
        <p:txBody>
          <a:bodyPr lIns="90000" rIns="90000" tIns="45000" bIns="45000">
            <a:normAutofit/>
          </a:bodyPr>
          <a:p>
            <a:pPr marL="339840" indent="-339480">
              <a:lnSpc>
                <a:spcPct val="100000"/>
              </a:lnSpc>
              <a:buClr>
                <a:srgbClr val="a50021"/>
              </a:buClr>
              <a:buSzPct val="60000"/>
              <a:buFont typeface="Wingdings" charset="2"/>
              <a:buChar char=""/>
            </a:pPr>
            <a:r>
              <a:rPr b="0" lang="en-US" sz="1800" spc="-1" strike="noStrike">
                <a:solidFill>
                  <a:srgbClr val="000000"/>
                </a:solidFill>
                <a:latin typeface="Arial"/>
              </a:rPr>
              <a:t>Natural Language Processing</a:t>
            </a:r>
            <a:endParaRPr b="0" lang="en-US" sz="1800" spc="-1" strike="noStrike">
              <a:solidFill>
                <a:srgbClr val="000000"/>
              </a:solidFill>
              <a:latin typeface="Arial"/>
            </a:endParaRPr>
          </a:p>
          <a:p>
            <a:pPr lvl="1" marL="739800" indent="-282240">
              <a:lnSpc>
                <a:spcPct val="100000"/>
              </a:lnSpc>
              <a:buClr>
                <a:srgbClr val="000000"/>
              </a:buClr>
              <a:buSzPct val="55000"/>
              <a:buFont typeface="Wingdings" charset="2"/>
              <a:buChar char=""/>
            </a:pPr>
            <a:r>
              <a:rPr b="0" lang="en-US" sz="1800" spc="-1" strike="noStrike">
                <a:solidFill>
                  <a:srgbClr val="000000"/>
                </a:solidFill>
                <a:latin typeface="Arial"/>
              </a:rPr>
              <a:t>Process information contained in natural language text.</a:t>
            </a:r>
            <a:endParaRPr b="0" lang="en-US" sz="1800" spc="-1" strike="noStrike">
              <a:solidFill>
                <a:srgbClr val="000000"/>
              </a:solidFill>
              <a:latin typeface="Arial"/>
            </a:endParaRPr>
          </a:p>
          <a:p>
            <a:pPr lvl="1" marL="739800" indent="-282240">
              <a:lnSpc>
                <a:spcPct val="100000"/>
              </a:lnSpc>
              <a:buClr>
                <a:srgbClr val="000000"/>
              </a:buClr>
              <a:buSzPct val="55000"/>
              <a:buFont typeface="Wingdings" charset="2"/>
              <a:buChar char=""/>
            </a:pPr>
            <a:r>
              <a:rPr b="0" lang="en-US" sz="1800" spc="-1" strike="noStrike">
                <a:solidFill>
                  <a:srgbClr val="000000"/>
                </a:solidFill>
                <a:latin typeface="Arial"/>
              </a:rPr>
              <a:t>Also known as Computational Linguistics (CL), Human Language Technology (HLT), Natural Language Engineering (NLE)</a:t>
            </a:r>
            <a:endParaRPr b="0" lang="en-US" sz="1800" spc="-1" strike="noStrike">
              <a:solidFill>
                <a:srgbClr val="000000"/>
              </a:solidFill>
              <a:latin typeface="Arial"/>
            </a:endParaRPr>
          </a:p>
        </p:txBody>
      </p:sp>
      <p:sp>
        <p:nvSpPr>
          <p:cNvPr id="416" name="TextShape 3"/>
          <p:cNvSpPr txBox="1"/>
          <p:nvPr/>
        </p:nvSpPr>
        <p:spPr>
          <a:xfrm>
            <a:off x="8532360" y="6237360"/>
            <a:ext cx="611280" cy="292680"/>
          </a:xfrm>
          <a:prstGeom prst="rect">
            <a:avLst/>
          </a:prstGeom>
          <a:noFill/>
          <a:ln>
            <a:noFill/>
          </a:ln>
        </p:spPr>
        <p:txBody>
          <a:bodyPr lIns="90000" rIns="90000" tIns="45000" bIns="45000" anchor="ctr"/>
          <a:p>
            <a:pPr>
              <a:lnSpc>
                <a:spcPct val="100000"/>
              </a:lnSpc>
            </a:pPr>
            <a:fld id="{F4D1F6EE-B53E-4DFB-86AC-2BF2B10280C2}"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Natural Language processing</a:t>
            </a:r>
            <a:endParaRPr b="0" lang="en-US" sz="1800" spc="-1" strike="noStrike">
              <a:solidFill>
                <a:srgbClr val="000000"/>
              </a:solidFill>
              <a:latin typeface="Arial"/>
            </a:endParaRPr>
          </a:p>
        </p:txBody>
      </p:sp>
      <p:sp>
        <p:nvSpPr>
          <p:cNvPr id="418" name="TextShape 2"/>
          <p:cNvSpPr txBox="1"/>
          <p:nvPr/>
        </p:nvSpPr>
        <p:spPr>
          <a:xfrm>
            <a:off x="457200" y="1600200"/>
            <a:ext cx="8229240" cy="4525560"/>
          </a:xfrm>
          <a:prstGeom prst="rect">
            <a:avLst/>
          </a:prstGeom>
          <a:noFill/>
          <a:ln>
            <a:noFill/>
          </a:ln>
        </p:spPr>
        <p:txBody>
          <a:bodyPr lIns="90000" rIns="90000" tIns="45000" bIns="45000"/>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Increase of online data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Process unstructured data and extract meaningful information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Challenges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Solution-Natural langue processing </a:t>
            </a:r>
            <a:endParaRPr b="0" lang="en-US" sz="1800" spc="-1" strike="noStrike">
              <a:solidFill>
                <a:srgbClr val="000000"/>
              </a:solidFill>
              <a:latin typeface="Arial"/>
            </a:endParaRPr>
          </a:p>
        </p:txBody>
      </p:sp>
      <p:pic>
        <p:nvPicPr>
          <p:cNvPr id="419" name="Picture 3" descr=""/>
          <p:cNvPicPr/>
          <p:nvPr/>
        </p:nvPicPr>
        <p:blipFill>
          <a:blip r:embed="rId1"/>
          <a:stretch/>
        </p:blipFill>
        <p:spPr>
          <a:xfrm>
            <a:off x="5394960" y="3699360"/>
            <a:ext cx="1886400" cy="132984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1" lang="en-US" sz="1800" spc="-1" strike="noStrike">
                <a:solidFill>
                  <a:srgbClr val="000000"/>
                </a:solidFill>
                <a:latin typeface="Arial"/>
              </a:rPr>
              <a:t>Application of NLP</a:t>
            </a:r>
            <a:endParaRPr b="0" lang="en-US" sz="1800" spc="-1" strike="noStrike">
              <a:solidFill>
                <a:srgbClr val="000000"/>
              </a:solidFill>
              <a:latin typeface="Arial"/>
            </a:endParaRPr>
          </a:p>
        </p:txBody>
      </p:sp>
      <p:pic>
        <p:nvPicPr>
          <p:cNvPr id="421" name="Picture 6" descr=""/>
          <p:cNvPicPr/>
          <p:nvPr/>
        </p:nvPicPr>
        <p:blipFill>
          <a:blip r:embed="rId1"/>
          <a:stretch/>
        </p:blipFill>
        <p:spPr>
          <a:xfrm>
            <a:off x="5753160" y="3937320"/>
            <a:ext cx="2437920" cy="2011680"/>
          </a:xfrm>
          <a:prstGeom prst="rect">
            <a:avLst/>
          </a:prstGeom>
          <a:ln>
            <a:noFill/>
          </a:ln>
        </p:spPr>
      </p:pic>
      <p:sp>
        <p:nvSpPr>
          <p:cNvPr id="422" name="TextShape 2"/>
          <p:cNvSpPr txBox="1"/>
          <p:nvPr/>
        </p:nvSpPr>
        <p:spPr>
          <a:xfrm>
            <a:off x="971640" y="5949360"/>
            <a:ext cx="7714800" cy="176400"/>
          </a:xfrm>
          <a:prstGeom prst="rect">
            <a:avLst/>
          </a:prstGeom>
          <a:noFill/>
          <a:ln>
            <a:noFill/>
          </a:ln>
        </p:spPr>
        <p:txBody>
          <a:bodyPr lIns="90000" rIns="90000" tIns="45000" bIns="45000">
            <a:normAutofit/>
          </a:bodyPr>
          <a:p>
            <a:endParaRPr b="0" lang="en-US" sz="1800" spc="-1" strike="noStrike">
              <a:solidFill>
                <a:srgbClr val="000000"/>
              </a:solidFill>
              <a:latin typeface="Arial"/>
            </a:endParaRPr>
          </a:p>
        </p:txBody>
      </p:sp>
      <p:pic>
        <p:nvPicPr>
          <p:cNvPr id="423" name="Picture 9" descr=""/>
          <p:cNvPicPr/>
          <p:nvPr/>
        </p:nvPicPr>
        <p:blipFill>
          <a:blip r:embed="rId2"/>
          <a:stretch/>
        </p:blipFill>
        <p:spPr>
          <a:xfrm>
            <a:off x="395640" y="3937320"/>
            <a:ext cx="4399200" cy="2123640"/>
          </a:xfrm>
          <a:prstGeom prst="rect">
            <a:avLst/>
          </a:prstGeom>
          <a:ln>
            <a:noFill/>
          </a:ln>
          <a:effectLst>
            <a:outerShdw algn="tl" blurRad="292100" dir="2700000" dist="139700" rotWithShape="0">
              <a:srgbClr val="333333">
                <a:alpha val="65000"/>
              </a:srgbClr>
            </a:outerShdw>
          </a:effectLst>
        </p:spPr>
      </p:pic>
      <p:pic>
        <p:nvPicPr>
          <p:cNvPr id="424" name="Picture 11" descr=""/>
          <p:cNvPicPr/>
          <p:nvPr/>
        </p:nvPicPr>
        <p:blipFill>
          <a:blip r:embed="rId3"/>
          <a:stretch/>
        </p:blipFill>
        <p:spPr>
          <a:xfrm>
            <a:off x="5257800" y="1323000"/>
            <a:ext cx="3428640" cy="2028600"/>
          </a:xfrm>
          <a:prstGeom prst="rect">
            <a:avLst/>
          </a:prstGeom>
          <a:ln>
            <a:noFill/>
          </a:ln>
        </p:spPr>
      </p:pic>
      <p:pic>
        <p:nvPicPr>
          <p:cNvPr id="425" name="Picture 12" descr=""/>
          <p:cNvPicPr/>
          <p:nvPr/>
        </p:nvPicPr>
        <p:blipFill>
          <a:blip r:embed="rId4"/>
          <a:stretch/>
        </p:blipFill>
        <p:spPr>
          <a:xfrm>
            <a:off x="539640" y="1343520"/>
            <a:ext cx="3171600" cy="215712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Why NLP hard?</a:t>
            </a:r>
            <a:br/>
            <a:endParaRPr b="0" lang="en-US" sz="1800" spc="-1" strike="noStrike">
              <a:solidFill>
                <a:srgbClr val="000000"/>
              </a:solidFill>
              <a:latin typeface="Arial"/>
            </a:endParaRPr>
          </a:p>
        </p:txBody>
      </p:sp>
      <p:sp>
        <p:nvSpPr>
          <p:cNvPr id="427" name="TextShape 2"/>
          <p:cNvSpPr txBox="1"/>
          <p:nvPr/>
        </p:nvSpPr>
        <p:spPr>
          <a:xfrm>
            <a:off x="457200" y="1600200"/>
            <a:ext cx="8229240" cy="4525560"/>
          </a:xfrm>
          <a:prstGeom prst="rect">
            <a:avLst/>
          </a:prstGeom>
          <a:noFill/>
          <a:ln>
            <a:noFill/>
          </a:ln>
        </p:spPr>
        <p:txBody>
          <a:bodyPr lIns="90000" rIns="90000" tIns="45000" bIns="45000"/>
          <a:p>
            <a:pPr>
              <a:lnSpc>
                <a:spcPct val="100000"/>
              </a:lnSpc>
            </a:pPr>
            <a:r>
              <a:rPr b="0" lang="en-US" sz="1800" spc="-1" strike="noStrike">
                <a:solidFill>
                  <a:srgbClr val="000000"/>
                </a:solidFill>
                <a:latin typeface="Arial"/>
              </a:rPr>
              <a:t>Ambiguity</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Eg: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Teacher strikes idle kids.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Sarah gave a bath to her dog wearing a pink t-shirt.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RBI raises interest rates.</a:t>
            </a:r>
            <a:endParaRPr b="0" lang="en-US" sz="1800" spc="-1" strike="noStrike">
              <a:solidFill>
                <a:srgbClr val="000000"/>
              </a:solidFill>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152280" y="380880"/>
            <a:ext cx="7546680" cy="107928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p:txBody>
      </p:sp>
      <p:sp>
        <p:nvSpPr>
          <p:cNvPr id="429" name="TextShape 2"/>
          <p:cNvSpPr txBox="1"/>
          <p:nvPr/>
        </p:nvSpPr>
        <p:spPr>
          <a:xfrm>
            <a:off x="1523880" y="2134800"/>
            <a:ext cx="7619760" cy="3882240"/>
          </a:xfrm>
          <a:prstGeom prst="rect">
            <a:avLst/>
          </a:prstGeom>
          <a:noFill/>
          <a:ln>
            <a:noFill/>
          </a:ln>
        </p:spPr>
        <p:txBody>
          <a:bodyPr lIns="90000" rIns="90000" tIns="45000" bIns="45000"/>
          <a:p>
            <a:pPr marL="787680" indent="-787320">
              <a:lnSpc>
                <a:spcPct val="90000"/>
              </a:lnSpc>
              <a:spcBef>
                <a:spcPts val="683"/>
              </a:spcBef>
              <a:buClr>
                <a:srgbClr val="996600"/>
              </a:buClr>
              <a:buFont typeface="Times New Roman"/>
              <a:buAutoNum type="romanUcPeriod"/>
            </a:pPr>
            <a:r>
              <a:rPr b="0" lang="en-US" sz="2740" spc="-1" strike="noStrike" u="sng">
                <a:solidFill>
                  <a:srgbClr val="000000"/>
                </a:solidFill>
                <a:uFillTx/>
                <a:latin typeface="Arial"/>
              </a:rPr>
              <a:t>Structural Ambiguities</a:t>
            </a:r>
            <a:r>
              <a:rPr b="0" lang="en-US" sz="2740" spc="-1" strike="noStrike">
                <a:solidFill>
                  <a:srgbClr val="000000"/>
                </a:solidFill>
                <a:latin typeface="Arial"/>
              </a:rPr>
              <a:t> </a:t>
            </a:r>
            <a:endParaRPr b="0" lang="en-US" sz="2740" spc="-1" strike="noStrike">
              <a:solidFill>
                <a:srgbClr val="000000"/>
              </a:solidFill>
              <a:latin typeface="Arial"/>
            </a:endParaRPr>
          </a:p>
          <a:p>
            <a:pPr marL="1828080" indent="-496800">
              <a:lnSpc>
                <a:spcPct val="90000"/>
              </a:lnSpc>
              <a:spcBef>
                <a:spcPts val="448"/>
              </a:spcBef>
            </a:pPr>
            <a:r>
              <a:rPr b="0" lang="en-US" sz="1800" spc="-1" strike="noStrike">
                <a:solidFill>
                  <a:srgbClr val="000000"/>
                </a:solidFill>
                <a:latin typeface="Arial"/>
              </a:rPr>
              <a:t>Namrata thinks she understands me.</a:t>
            </a:r>
            <a:endParaRPr b="0" lang="en-US" sz="1800" spc="-1" strike="noStrike">
              <a:solidFill>
                <a:srgbClr val="000000"/>
              </a:solidFill>
              <a:latin typeface="Arial"/>
            </a:endParaRPr>
          </a:p>
          <a:p>
            <a:pPr marL="1828080" indent="-496800">
              <a:lnSpc>
                <a:spcPct val="90000"/>
              </a:lnSpc>
              <a:spcBef>
                <a:spcPts val="448"/>
              </a:spcBef>
            </a:pPr>
            <a:r>
              <a:rPr b="0" lang="en-US" sz="1800" spc="-1" strike="noStrike">
                <a:solidFill>
                  <a:srgbClr val="000000"/>
                </a:solidFill>
                <a:latin typeface="Arial"/>
              </a:rPr>
              <a:t>She thinks Namrata understands me.</a:t>
            </a:r>
            <a:endParaRPr b="0" lang="en-US" sz="1800" spc="-1" strike="noStrike">
              <a:solidFill>
                <a:srgbClr val="000000"/>
              </a:solidFill>
              <a:latin typeface="Arial"/>
            </a:endParaRPr>
          </a:p>
          <a:p>
            <a:pPr marL="1828080" indent="-496800">
              <a:lnSpc>
                <a:spcPct val="90000"/>
              </a:lnSpc>
              <a:spcBef>
                <a:spcPts val="448"/>
              </a:spcBef>
            </a:pPr>
            <a:r>
              <a:rPr b="0" lang="en-US" sz="1800" spc="-1" strike="noStrike">
                <a:solidFill>
                  <a:srgbClr val="000000"/>
                </a:solidFill>
                <a:latin typeface="Arial"/>
              </a:rPr>
              <a:t>Visiting relatives can be nuisance. (two meanings)</a:t>
            </a:r>
            <a:endParaRPr b="0" lang="en-US" sz="1800" spc="-1" strike="noStrike">
              <a:solidFill>
                <a:srgbClr val="000000"/>
              </a:solidFill>
              <a:latin typeface="Arial"/>
            </a:endParaRPr>
          </a:p>
          <a:p>
            <a:pPr marL="787680" indent="-787320">
              <a:lnSpc>
                <a:spcPct val="90000"/>
              </a:lnSpc>
              <a:spcBef>
                <a:spcPts val="683"/>
              </a:spcBef>
              <a:buClr>
                <a:srgbClr val="996600"/>
              </a:buClr>
              <a:buFont typeface="Times New Roman"/>
              <a:buAutoNum type="romanUcPeriod"/>
            </a:pPr>
            <a:r>
              <a:rPr b="0" lang="en-US" sz="2740" spc="-1" strike="noStrike" u="sng">
                <a:solidFill>
                  <a:srgbClr val="000000"/>
                </a:solidFill>
                <a:uFillTx/>
                <a:latin typeface="Arial"/>
              </a:rPr>
              <a:t>Grammatical Ambiguities</a:t>
            </a:r>
            <a:r>
              <a:rPr b="0" lang="en-US" sz="2740" spc="-1" strike="noStrike">
                <a:solidFill>
                  <a:srgbClr val="000000"/>
                </a:solidFill>
                <a:latin typeface="Arial"/>
              </a:rPr>
              <a:t> </a:t>
            </a:r>
            <a:endParaRPr b="0" lang="en-US" sz="2740" spc="-1" strike="noStrike">
              <a:solidFill>
                <a:srgbClr val="000000"/>
              </a:solidFill>
              <a:latin typeface="Arial"/>
            </a:endParaRPr>
          </a:p>
          <a:p>
            <a:pPr marL="1828080" indent="-496800">
              <a:lnSpc>
                <a:spcPct val="90000"/>
              </a:lnSpc>
              <a:spcBef>
                <a:spcPts val="448"/>
              </a:spcBef>
            </a:pPr>
            <a:r>
              <a:rPr b="0" lang="en-US" sz="1800" spc="-1" strike="noStrike">
                <a:solidFill>
                  <a:srgbClr val="000000"/>
                </a:solidFill>
                <a:latin typeface="Arial"/>
              </a:rPr>
              <a:t>I (feminine or masculine) go.</a:t>
            </a:r>
            <a:endParaRPr b="0" lang="en-US" sz="1800" spc="-1" strike="noStrike">
              <a:solidFill>
                <a:srgbClr val="000000"/>
              </a:solidFill>
              <a:latin typeface="Arial"/>
            </a:endParaRPr>
          </a:p>
          <a:p>
            <a:pPr marL="1828080" indent="-496800">
              <a:lnSpc>
                <a:spcPct val="90000"/>
              </a:lnSpc>
              <a:spcBef>
                <a:spcPts val="448"/>
              </a:spcBef>
            </a:pPr>
            <a:r>
              <a:rPr b="0" lang="en-US" sz="1800" spc="-1" strike="noStrike">
                <a:solidFill>
                  <a:srgbClr val="000000"/>
                </a:solidFill>
                <a:latin typeface="Arial"/>
              </a:rPr>
              <a:t>Can- Noun = container, Can – Modal(auxiliary verb),</a:t>
            </a:r>
            <a:endParaRPr b="0" lang="en-US" sz="1800" spc="-1" strike="noStrike">
              <a:solidFill>
                <a:srgbClr val="000000"/>
              </a:solidFill>
              <a:latin typeface="Arial"/>
            </a:endParaRPr>
          </a:p>
          <a:p>
            <a:pPr marL="1828080" indent="-496800">
              <a:lnSpc>
                <a:spcPct val="90000"/>
              </a:lnSpc>
              <a:spcBef>
                <a:spcPts val="448"/>
              </a:spcBef>
            </a:pPr>
            <a:r>
              <a:rPr b="0" lang="en-US" sz="1800" spc="-1" strike="noStrike">
                <a:solidFill>
                  <a:srgbClr val="000000"/>
                </a:solidFill>
                <a:latin typeface="Arial"/>
              </a:rPr>
              <a:t>	</a:t>
            </a:r>
            <a:r>
              <a:rPr b="0" lang="en-US" sz="1800" spc="-1" strike="noStrike">
                <a:solidFill>
                  <a:srgbClr val="000000"/>
                </a:solidFill>
                <a:latin typeface="Arial"/>
              </a:rPr>
              <a:t>Can-verb = to can means to pack etc</a:t>
            </a:r>
            <a:endParaRPr b="0" lang="en-US" sz="1800" spc="-1" strike="noStrike">
              <a:solidFill>
                <a:srgbClr val="000000"/>
              </a:solidFill>
              <a:latin typeface="Arial"/>
            </a:endParaRPr>
          </a:p>
          <a:p>
            <a:pPr marL="787680" indent="-787320">
              <a:lnSpc>
                <a:spcPct val="90000"/>
              </a:lnSpc>
              <a:spcBef>
                <a:spcPts val="683"/>
              </a:spcBef>
              <a:buClr>
                <a:srgbClr val="996600"/>
              </a:buClr>
              <a:buFont typeface="Times New Roman"/>
              <a:buAutoNum type="romanUcPeriod"/>
            </a:pPr>
            <a:r>
              <a:rPr b="0" lang="en-US" sz="2740" spc="-1" strike="noStrike" u="sng">
                <a:solidFill>
                  <a:srgbClr val="000000"/>
                </a:solidFill>
                <a:uFillTx/>
                <a:latin typeface="Arial"/>
              </a:rPr>
              <a:t>Lexical Ambiguities:</a:t>
            </a:r>
            <a:endParaRPr b="0" lang="en-US" sz="2740" spc="-1" strike="noStrike">
              <a:solidFill>
                <a:srgbClr val="000000"/>
              </a:solidFill>
              <a:latin typeface="Arial"/>
            </a:endParaRPr>
          </a:p>
          <a:p>
            <a:pPr marL="1955520" indent="-386640">
              <a:lnSpc>
                <a:spcPct val="100000"/>
              </a:lnSpc>
            </a:pPr>
            <a:r>
              <a:rPr b="0" lang="en-US" sz="1800" spc="-1" strike="noStrike" u="sng">
                <a:solidFill>
                  <a:srgbClr val="000000"/>
                </a:solidFill>
                <a:uFillTx/>
                <a:latin typeface="Arial"/>
              </a:rPr>
              <a:t>Polysemy Ex: "understand" (I get it)</a:t>
            </a:r>
            <a:endParaRPr b="0" lang="en-US" sz="1800" spc="-1" strike="noStrike">
              <a:solidFill>
                <a:srgbClr val="000000"/>
              </a:solidFill>
              <a:latin typeface="Arial"/>
            </a:endParaRPr>
          </a:p>
          <a:p>
            <a:pPr marL="1828080" indent="-496800">
              <a:lnSpc>
                <a:spcPct val="90000"/>
              </a:lnSpc>
              <a:spcBef>
                <a:spcPts val="448"/>
              </a:spcBef>
            </a:pPr>
            <a:r>
              <a:rPr b="0" lang="en-US" sz="1800" spc="-1" strike="noStrike" u="sng">
                <a:solidFill>
                  <a:srgbClr val="000000"/>
                </a:solidFill>
                <a:uFillTx/>
                <a:latin typeface="Arial"/>
              </a:rPr>
              <a:t>Homonymy</a:t>
            </a:r>
            <a:r>
              <a:rPr b="0" lang="en-US" sz="1800" spc="-1" strike="noStrike">
                <a:solidFill>
                  <a:srgbClr val="000000"/>
                </a:solidFill>
                <a:latin typeface="Arial"/>
              </a:rPr>
              <a:t> Ex: Bank= river, financial bank</a:t>
            </a:r>
            <a:endParaRPr b="0" lang="en-US" sz="1800" spc="-1" strike="noStrike">
              <a:solidFill>
                <a:srgbClr val="000000"/>
              </a:solidFill>
              <a:latin typeface="Arial"/>
            </a:endParaRPr>
          </a:p>
        </p:txBody>
      </p:sp>
      <p:sp>
        <p:nvSpPr>
          <p:cNvPr id="430" name="TextShape 3"/>
          <p:cNvSpPr txBox="1"/>
          <p:nvPr/>
        </p:nvSpPr>
        <p:spPr>
          <a:xfrm>
            <a:off x="8532360" y="6237360"/>
            <a:ext cx="611280" cy="292680"/>
          </a:xfrm>
          <a:prstGeom prst="rect">
            <a:avLst/>
          </a:prstGeom>
          <a:noFill/>
          <a:ln>
            <a:noFill/>
          </a:ln>
        </p:spPr>
        <p:txBody>
          <a:bodyPr lIns="90000" rIns="90000" tIns="45000" bIns="45000" anchor="ctr"/>
          <a:p>
            <a:pPr>
              <a:lnSpc>
                <a:spcPct val="100000"/>
              </a:lnSpc>
            </a:pPr>
            <a:fld id="{AF0E812E-A47E-4842-A165-4CA32AC75011}"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431" name="CustomShape 4"/>
          <p:cNvSpPr/>
          <p:nvPr/>
        </p:nvSpPr>
        <p:spPr>
          <a:xfrm>
            <a:off x="-79560" y="1541160"/>
            <a:ext cx="4571640" cy="516960"/>
          </a:xfrm>
          <a:prstGeom prst="rect">
            <a:avLst/>
          </a:prstGeom>
          <a:noFill/>
          <a:ln>
            <a:noFill/>
          </a:ln>
        </p:spPr>
        <p:style>
          <a:lnRef idx="0"/>
          <a:fillRef idx="0"/>
          <a:effectRef idx="0"/>
          <a:fontRef idx="minor"/>
        </p:style>
        <p:txBody>
          <a:bodyPr wrap="none" lIns="90000" rIns="90000" tIns="45000" bIns="45000"/>
          <a:p>
            <a:pPr marL="457200" indent="-456840">
              <a:lnSpc>
                <a:spcPct val="100000"/>
              </a:lnSpc>
              <a:buClr>
                <a:srgbClr val="000000"/>
              </a:buClr>
              <a:buFont typeface="Arial"/>
              <a:buChar char="•"/>
            </a:pPr>
            <a:r>
              <a:rPr b="1" lang="en-US" sz="2800" spc="-1" strike="noStrike">
                <a:solidFill>
                  <a:srgbClr val="000000"/>
                </a:solidFill>
                <a:latin typeface="Arial"/>
                <a:ea typeface="DejaVu Sans"/>
              </a:rPr>
              <a:t>Ambiguities  at all level</a:t>
            </a:r>
            <a:endParaRPr b="0" lang="en-US" sz="2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Some of the tasks involved in NLP</a:t>
            </a:r>
            <a:endParaRPr b="0" lang="en-US" sz="1800" spc="-1" strike="noStrike">
              <a:solidFill>
                <a:srgbClr val="000000"/>
              </a:solidFill>
              <a:latin typeface="Arial"/>
            </a:endParaRPr>
          </a:p>
        </p:txBody>
      </p:sp>
      <p:sp>
        <p:nvSpPr>
          <p:cNvPr id="433" name="TextShape 2"/>
          <p:cNvSpPr txBox="1"/>
          <p:nvPr/>
        </p:nvSpPr>
        <p:spPr>
          <a:xfrm>
            <a:off x="457200" y="1600200"/>
            <a:ext cx="8229240" cy="4525560"/>
          </a:xfrm>
          <a:prstGeom prst="rect">
            <a:avLst/>
          </a:prstGeom>
          <a:noFill/>
          <a:ln>
            <a:noFill/>
          </a:ln>
        </p:spPr>
        <p:txBody>
          <a:bodyPr lIns="90000" rIns="90000" tIns="45000" bIns="45000">
            <a:normAutofit/>
          </a:bodyPr>
          <a:p>
            <a:pPr marL="432000" indent="-324000">
              <a:lnSpc>
                <a:spcPct val="100000"/>
              </a:lnSpc>
              <a:buClr>
                <a:srgbClr val="000000"/>
              </a:buClr>
              <a:buFont typeface="Wingdings" charset="2"/>
              <a:buChar char=""/>
            </a:pPr>
            <a:r>
              <a:rPr b="1" lang="en-US" sz="1800" spc="-1" strike="noStrike">
                <a:solidFill>
                  <a:srgbClr val="000000"/>
                </a:solidFill>
                <a:latin typeface="Arial"/>
              </a:rPr>
              <a:t>Tokeniztion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splits longer strings of text into smaller pieces, or </a:t>
            </a:r>
            <a:r>
              <a:rPr b="1" lang="en-US" sz="1800" spc="-1" strike="noStrike">
                <a:solidFill>
                  <a:srgbClr val="000000"/>
                </a:solidFill>
                <a:latin typeface="Arial"/>
              </a:rPr>
              <a:t>tokens</a:t>
            </a:r>
            <a:r>
              <a:rPr b="0" lang="en-US" sz="1800" spc="-1" strike="noStrike">
                <a:solidFill>
                  <a:srgbClr val="000000"/>
                </a:solidFill>
                <a:latin typeface="Arial"/>
              </a:rPr>
              <a: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Eg:JavaTpoint offers Corporate Training, Summer Training, Online Training, and Winter Training.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"JavaTpoint", "offers", "Corporate", "Training", "Summer", "Training", "Online", "Training", "and", "Winter", "Training",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432000" indent="-324000">
              <a:lnSpc>
                <a:spcPct val="100000"/>
              </a:lnSpc>
              <a:buClr>
                <a:srgbClr val="000000"/>
              </a:buClr>
              <a:buFont typeface="Wingdings" charset="2"/>
              <a:buChar char=""/>
            </a:pPr>
            <a:r>
              <a:rPr b="1" lang="en-US" sz="1800" spc="-1" strike="noStrike">
                <a:solidFill>
                  <a:srgbClr val="000000"/>
                </a:solidFill>
                <a:latin typeface="Arial"/>
              </a:rPr>
              <a:t>Lemmatization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capture canonical forms based on a word's </a:t>
            </a:r>
            <a:r>
              <a:rPr b="0" lang="en-US" sz="1800" spc="-1" strike="noStrike" u="sng">
                <a:solidFill>
                  <a:srgbClr val="0000ff"/>
                </a:solidFill>
                <a:uFillTx/>
                <a:latin typeface="Arial"/>
                <a:hlinkClick r:id="rId1"/>
              </a:rPr>
              <a:t>lemma</a:t>
            </a:r>
            <a:r>
              <a:rPr b="0" lang="en-US" sz="1800" spc="-1" strike="noStrike">
                <a:solidFill>
                  <a:srgbClr val="0000ff"/>
                </a:solidFill>
                <a:latin typeface="Arial"/>
              </a:rPr>
              <a:t>.</a:t>
            </a:r>
            <a:endParaRPr b="0" lang="en-US" sz="1800" spc="-1" strike="noStrike">
              <a:solidFill>
                <a:srgbClr val="000000"/>
              </a:solidFill>
              <a:latin typeface="Arial"/>
            </a:endParaRPr>
          </a:p>
          <a:p>
            <a:pPr>
              <a:lnSpc>
                <a:spcPct val="100000"/>
              </a:lnSpc>
            </a:pPr>
            <a:r>
              <a:rPr b="1" lang="en-US" sz="1800" spc="-1" strike="noStrike">
                <a:solidFill>
                  <a:srgbClr val="0000ff"/>
                </a:solidFill>
                <a:latin typeface="Arial"/>
              </a:rPr>
              <a:t>Eg:</a:t>
            </a:r>
            <a:r>
              <a:rPr b="0" lang="en-US" sz="1800" spc="-1" strike="noStrike">
                <a:solidFill>
                  <a:srgbClr val="0000ff"/>
                </a:solidFill>
                <a:latin typeface="Arial"/>
              </a:rPr>
              <a:t>better → good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434" name="CustomShape 3"/>
          <p:cNvSpPr/>
          <p:nvPr/>
        </p:nvSpPr>
        <p:spPr>
          <a:xfrm>
            <a:off x="0" y="90000"/>
            <a:ext cx="360" cy="276480"/>
          </a:xfrm>
          <a:prstGeom prst="rect">
            <a:avLst/>
          </a:prstGeom>
          <a:solidFill>
            <a:srgbClr val="ffffff"/>
          </a:solidFill>
          <a:ln>
            <a:noFill/>
          </a:ln>
        </p:spPr>
        <p:style>
          <a:lnRef idx="0"/>
          <a:fillRef idx="0"/>
          <a:effectRef idx="0"/>
          <a:fontRef idx="minor"/>
        </p:style>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Contd..</a:t>
            </a:r>
            <a:endParaRPr b="0" lang="en-US" sz="1800" spc="-1" strike="noStrike">
              <a:solidFill>
                <a:srgbClr val="000000"/>
              </a:solidFill>
              <a:latin typeface="Arial"/>
            </a:endParaRPr>
          </a:p>
        </p:txBody>
      </p:sp>
      <p:sp>
        <p:nvSpPr>
          <p:cNvPr id="436" name="TextShape 2"/>
          <p:cNvSpPr txBox="1"/>
          <p:nvPr/>
        </p:nvSpPr>
        <p:spPr>
          <a:xfrm>
            <a:off x="371880" y="2039400"/>
            <a:ext cx="8424720" cy="3887280"/>
          </a:xfrm>
          <a:prstGeom prst="rect">
            <a:avLst/>
          </a:prstGeom>
          <a:solidFill>
            <a:srgbClr val="ffffff"/>
          </a:solidFill>
          <a:ln>
            <a:noFill/>
          </a:ln>
        </p:spPr>
        <p:txBody>
          <a:bodyPr lIns="0" rIns="0" tIns="0" bIns="0" anchor="ctr"/>
          <a:p>
            <a:pPr marL="432000" indent="-324000">
              <a:lnSpc>
                <a:spcPct val="100000"/>
              </a:lnSpc>
              <a:buClr>
                <a:srgbClr val="000000"/>
              </a:buClr>
              <a:buFont typeface="Wingdings" charset="2"/>
              <a:buChar char=""/>
            </a:pPr>
            <a:r>
              <a:rPr b="1" lang="en-US" sz="1800" spc="-1" strike="noStrike">
                <a:solidFill>
                  <a:srgbClr val="000000"/>
                </a:solidFill>
                <a:latin typeface="Arial"/>
              </a:rPr>
              <a:t>Stemming</a:t>
            </a:r>
            <a:r>
              <a:rPr b="0" lang="en-US" sz="1800" spc="-1" strike="noStrike">
                <a:solidFill>
                  <a:srgbClr val="000000"/>
                </a:solidFill>
                <a:latin typeface="Arial"/>
              </a:rPr>
              <a:t> </a:t>
            </a:r>
            <a:endParaRPr b="0" lang="en-US" sz="1800" spc="-1" strike="noStrike">
              <a:solidFill>
                <a:srgbClr val="000000"/>
              </a:solidFill>
              <a:latin typeface="Arial"/>
            </a:endParaRPr>
          </a:p>
          <a:p>
            <a:pPr>
              <a:lnSpc>
                <a:spcPct val="100000"/>
              </a:lnSpc>
            </a:pPr>
            <a:r>
              <a:rPr b="0" lang="en-US" sz="1800" spc="-1" strike="noStrike">
                <a:solidFill>
                  <a:srgbClr val="111111"/>
                </a:solidFill>
                <a:latin typeface="Open Sans"/>
              </a:rPr>
              <a:t>process of eliminating affixes (suffixed, prefixes, infixes, circumfixes) from a word in order to obtain a word stem.</a:t>
            </a:r>
            <a:endParaRPr b="0" lang="en-US" sz="1800" spc="-1" strike="noStrike">
              <a:solidFill>
                <a:srgbClr val="000000"/>
              </a:solidFill>
              <a:latin typeface="Arial"/>
            </a:endParaRPr>
          </a:p>
          <a:p>
            <a:pPr>
              <a:lnSpc>
                <a:spcPct val="100000"/>
              </a:lnSpc>
            </a:pPr>
            <a:r>
              <a:rPr b="0" lang="en-US" sz="1800" spc="-1" strike="noStrike">
                <a:solidFill>
                  <a:srgbClr val="111111"/>
                </a:solidFill>
                <a:latin typeface="Open Sans"/>
              </a:rPr>
              <a:t>   </a:t>
            </a:r>
            <a:r>
              <a:rPr b="0" lang="en-US" sz="1800" spc="-1" strike="noStrike">
                <a:solidFill>
                  <a:srgbClr val="111111"/>
                </a:solidFill>
                <a:latin typeface="Open Sans"/>
              </a:rPr>
              <a:t>eg. running → run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432000" indent="-324000">
              <a:lnSpc>
                <a:spcPct val="100000"/>
              </a:lnSpc>
              <a:buClr>
                <a:srgbClr val="000000"/>
              </a:buClr>
              <a:buFont typeface="Wingdings" charset="2"/>
              <a:buChar char=""/>
            </a:pPr>
            <a:r>
              <a:rPr b="1" lang="en-US" sz="1800" spc="-1" strike="noStrike">
                <a:solidFill>
                  <a:srgbClr val="000000"/>
                </a:solidFill>
                <a:latin typeface="Arial"/>
              </a:rPr>
              <a:t>Stop Words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contribute little to overall meaning</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Arial"/>
              </a:rPr>
              <a:t>Eg:</a:t>
            </a:r>
            <a:r>
              <a:rPr b="0" lang="en-US" sz="1800" spc="-1" strike="noStrike">
                <a:solidFill>
                  <a:srgbClr val="000000"/>
                </a:solidFill>
                <a:latin typeface="Arial"/>
              </a:rPr>
              <a:t>He </a:t>
            </a:r>
            <a:r>
              <a:rPr b="1" lang="en-US" sz="1800" spc="-1" strike="noStrike">
                <a:solidFill>
                  <a:srgbClr val="000000"/>
                </a:solidFill>
                <a:latin typeface="Arial"/>
              </a:rPr>
              <a:t>is a</a:t>
            </a:r>
            <a:r>
              <a:rPr b="0" lang="en-US" sz="1800" spc="-1" strike="noStrike">
                <a:solidFill>
                  <a:srgbClr val="000000"/>
                </a:solidFill>
                <a:latin typeface="Arial"/>
              </a:rPr>
              <a:t> good boy.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N-gram language models </a:t>
            </a:r>
            <a:endParaRPr b="0" lang="en-US" sz="1800" spc="-1" strike="noStrike">
              <a:solidFill>
                <a:srgbClr val="000000"/>
              </a:solidFill>
              <a:latin typeface="Arial"/>
            </a:endParaRPr>
          </a:p>
        </p:txBody>
      </p:sp>
      <p:sp>
        <p:nvSpPr>
          <p:cNvPr id="438" name="TextShape 2"/>
          <p:cNvSpPr txBox="1"/>
          <p:nvPr/>
        </p:nvSpPr>
        <p:spPr>
          <a:xfrm>
            <a:off x="457200" y="1600200"/>
            <a:ext cx="8229240" cy="4525560"/>
          </a:xfrm>
          <a:prstGeom prst="rect">
            <a:avLst/>
          </a:prstGeom>
          <a:noFill/>
          <a:ln>
            <a:noFill/>
          </a:ln>
        </p:spPr>
        <p:txBody>
          <a:bodyPr lIns="90000" rIns="90000" tIns="45000" bIns="45000"/>
          <a:p>
            <a:pPr>
              <a:lnSpc>
                <a:spcPct val="100000"/>
              </a:lnSpc>
            </a:pPr>
            <a:r>
              <a:rPr b="0" lang="en-US" sz="1800" spc="-1" strike="noStrike">
                <a:solidFill>
                  <a:srgbClr val="626262"/>
                </a:solidFill>
                <a:latin typeface="Open Sans"/>
              </a:rPr>
              <a:t>An N-gram model is one type of a </a:t>
            </a:r>
            <a:r>
              <a:rPr b="1" lang="en-US" sz="1800" spc="-1" strike="noStrike">
                <a:solidFill>
                  <a:srgbClr val="626262"/>
                </a:solidFill>
                <a:latin typeface="Open Sans"/>
              </a:rPr>
              <a:t>Language Model (LM)</a:t>
            </a:r>
            <a:r>
              <a:rPr b="0" lang="en-US" sz="1800" spc="-1" strike="noStrike">
                <a:solidFill>
                  <a:srgbClr val="626262"/>
                </a:solidFill>
                <a:latin typeface="Open Sans"/>
              </a:rPr>
              <a:t>, which is about finding the probability distribution over word sequences</a:t>
            </a:r>
            <a:endParaRPr b="0" lang="en-US" sz="1800" spc="-1" strike="noStrike">
              <a:solidFill>
                <a:srgbClr val="000000"/>
              </a:solidFill>
              <a:latin typeface="Arial"/>
            </a:endParaRPr>
          </a:p>
          <a:p>
            <a:pPr>
              <a:lnSpc>
                <a:spcPct val="100000"/>
              </a:lnSpc>
            </a:pPr>
            <a:r>
              <a:rPr b="0" lang="en-US" sz="1800" spc="-1" strike="noStrike">
                <a:solidFill>
                  <a:srgbClr val="626262"/>
                </a:solidFill>
                <a:latin typeface="Open Sans"/>
              </a:rPr>
              <a:t>E.g:</a:t>
            </a:r>
            <a:endParaRPr b="0" lang="en-US" sz="1800" spc="-1" strike="noStrike">
              <a:solidFill>
                <a:srgbClr val="000000"/>
              </a:solidFill>
              <a:latin typeface="Arial"/>
            </a:endParaRPr>
          </a:p>
          <a:p>
            <a:pPr>
              <a:lnSpc>
                <a:spcPct val="100000"/>
              </a:lnSpc>
            </a:pPr>
            <a:r>
              <a:rPr b="0" lang="en-US" sz="1800" spc="-1" strike="noStrike">
                <a:solidFill>
                  <a:srgbClr val="626262"/>
                </a:solidFill>
                <a:latin typeface="Open Sans"/>
              </a:rPr>
              <a:t>There was heavy rain</a:t>
            </a:r>
            <a:endParaRPr b="0" lang="en-US" sz="1800" spc="-1" strike="noStrike">
              <a:solidFill>
                <a:srgbClr val="000000"/>
              </a:solidFill>
              <a:latin typeface="Arial"/>
            </a:endParaRPr>
          </a:p>
          <a:p>
            <a:pPr>
              <a:lnSpc>
                <a:spcPct val="100000"/>
              </a:lnSpc>
            </a:pPr>
            <a:r>
              <a:rPr b="0" lang="en-US" sz="1800" spc="-1" strike="noStrike">
                <a:solidFill>
                  <a:srgbClr val="626262"/>
                </a:solidFill>
                <a:latin typeface="Open Sans"/>
              </a:rPr>
              <a:t> </a:t>
            </a:r>
            <a:r>
              <a:rPr b="0" lang="en-US" sz="1800" spc="-1" strike="noStrike">
                <a:solidFill>
                  <a:srgbClr val="626262"/>
                </a:solidFill>
                <a:latin typeface="Open Sans"/>
              </a:rPr>
              <a:t>There was heavy flood.</a:t>
            </a:r>
            <a:endParaRPr b="0" lang="en-US" sz="1800" spc="-1" strike="noStrike">
              <a:solidFill>
                <a:srgbClr val="000000"/>
              </a:solidFill>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304920" y="533520"/>
            <a:ext cx="7886520" cy="624960"/>
          </a:xfrm>
          <a:prstGeom prst="rect">
            <a:avLst/>
          </a:prstGeom>
          <a:noFill/>
          <a:ln>
            <a:noFill/>
          </a:ln>
        </p:spPr>
        <p:txBody>
          <a:bodyPr lIns="0" rIns="0" tIns="0" bIns="0" anchor="ctr">
            <a:normAutofit/>
          </a:bodyPr>
          <a:p>
            <a:pPr>
              <a:lnSpc>
                <a:spcPct val="100000"/>
              </a:lnSpc>
            </a:pPr>
            <a:r>
              <a:rPr b="1" lang="en-US" sz="3200" spc="-1" strike="noStrike">
                <a:solidFill>
                  <a:srgbClr val="000000"/>
                </a:solidFill>
                <a:latin typeface="Arial"/>
              </a:rPr>
              <a:t>Unstructured Data</a:t>
            </a:r>
            <a:endParaRPr b="0" lang="en-US" sz="3200" spc="-1" strike="noStrike">
              <a:solidFill>
                <a:srgbClr val="000000"/>
              </a:solidFill>
              <a:latin typeface="Arial"/>
            </a:endParaRPr>
          </a:p>
        </p:txBody>
      </p:sp>
      <p:sp>
        <p:nvSpPr>
          <p:cNvPr id="221" name="TextShape 2"/>
          <p:cNvSpPr txBox="1"/>
          <p:nvPr/>
        </p:nvSpPr>
        <p:spPr>
          <a:xfrm>
            <a:off x="1447920" y="1825560"/>
            <a:ext cx="7067160" cy="3812760"/>
          </a:xfrm>
          <a:prstGeom prst="rect">
            <a:avLst/>
          </a:prstGeom>
          <a:noFill/>
          <a:ln>
            <a:noFill/>
          </a:ln>
        </p:spPr>
        <p:txBody>
          <a:bodyPr lIns="90000" rIns="90000" tIns="45000" bIns="45000">
            <a:normAutofit/>
          </a:bodyPr>
          <a:p>
            <a:pPr>
              <a:lnSpc>
                <a:spcPct val="100000"/>
              </a:lnSpc>
            </a:pPr>
            <a:r>
              <a:rPr b="0" lang="en-US" sz="2400" spc="-1" strike="noStrike">
                <a:solidFill>
                  <a:srgbClr val="000000"/>
                </a:solidFill>
                <a:latin typeface="Arial"/>
              </a:rPr>
              <a:t>Can be</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Text</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www</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Multimedia</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Graph</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Spatial data</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marL="343080">
              <a:lnSpc>
                <a:spcPct val="100000"/>
              </a:lnSpc>
            </a:pPr>
            <a:r>
              <a:rPr b="0" lang="en-US" sz="2400" spc="-1" strike="noStrike">
                <a:solidFill>
                  <a:srgbClr val="000000"/>
                </a:solidFill>
                <a:latin typeface="Arial"/>
              </a:rPr>
              <a:t>      ……</a:t>
            </a:r>
            <a:endParaRPr b="0" lang="en-US" sz="2400" spc="-1" strike="noStrike">
              <a:solidFill>
                <a:srgbClr val="000000"/>
              </a:solidFill>
              <a:latin typeface="Arial"/>
            </a:endParaRPr>
          </a:p>
        </p:txBody>
      </p:sp>
      <p:sp>
        <p:nvSpPr>
          <p:cNvPr id="222"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245046B2-59FC-499F-B6D9-1F62813B5CAE}"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223"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E84B5A44-6BA4-427D-A263-281B24780688}"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POS tagging</a:t>
            </a:r>
            <a:endParaRPr b="0" lang="en-US" sz="1800" spc="-1" strike="noStrike">
              <a:solidFill>
                <a:srgbClr val="000000"/>
              </a:solidFill>
              <a:latin typeface="Arial"/>
            </a:endParaRPr>
          </a:p>
        </p:txBody>
      </p:sp>
      <p:sp>
        <p:nvSpPr>
          <p:cNvPr id="440" name="TextShape 2"/>
          <p:cNvSpPr txBox="1"/>
          <p:nvPr/>
        </p:nvSpPr>
        <p:spPr>
          <a:xfrm>
            <a:off x="457200" y="1600200"/>
            <a:ext cx="8229240" cy="4525560"/>
          </a:xfrm>
          <a:prstGeom prst="rect">
            <a:avLst/>
          </a:prstGeom>
          <a:noFill/>
          <a:ln>
            <a:noFill/>
          </a:ln>
        </p:spPr>
        <p:txBody>
          <a:bodyPr lIns="90000" rIns="90000" tIns="45000" bIns="45000"/>
          <a:p>
            <a:pPr>
              <a:lnSpc>
                <a:spcPct val="100000"/>
              </a:lnSpc>
            </a:pPr>
            <a:r>
              <a:rPr b="0" lang="en-US" sz="1800" spc="-1" strike="noStrike">
                <a:solidFill>
                  <a:srgbClr val="000000"/>
                </a:solidFill>
                <a:latin typeface="Arial"/>
              </a:rPr>
              <a:t>The process of assigning a part-of-speech to each word in a sentence </a:t>
            </a:r>
            <a:endParaRPr b="0" lang="en-US" sz="1800" spc="-1" strike="noStrike">
              <a:solidFill>
                <a:srgbClr val="000000"/>
              </a:solidFill>
              <a:latin typeface="Arial"/>
            </a:endParaRPr>
          </a:p>
        </p:txBody>
      </p:sp>
      <p:pic>
        <p:nvPicPr>
          <p:cNvPr id="441" name="Picture 3" descr=""/>
          <p:cNvPicPr/>
          <p:nvPr/>
        </p:nvPicPr>
        <p:blipFill>
          <a:blip r:embed="rId1"/>
          <a:stretch/>
        </p:blipFill>
        <p:spPr>
          <a:xfrm>
            <a:off x="827640" y="2853000"/>
            <a:ext cx="6248160" cy="311004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Grammars and parsing</a:t>
            </a:r>
            <a:endParaRPr b="0" lang="en-US" sz="1800" spc="-1" strike="noStrike">
              <a:solidFill>
                <a:srgbClr val="000000"/>
              </a:solidFill>
              <a:latin typeface="Arial"/>
            </a:endParaRPr>
          </a:p>
        </p:txBody>
      </p:sp>
      <p:sp>
        <p:nvSpPr>
          <p:cNvPr id="443" name="TextShape 2"/>
          <p:cNvSpPr txBox="1"/>
          <p:nvPr/>
        </p:nvSpPr>
        <p:spPr>
          <a:xfrm>
            <a:off x="457200" y="1600200"/>
            <a:ext cx="8229240" cy="4525560"/>
          </a:xfrm>
          <a:prstGeom prst="rect">
            <a:avLst/>
          </a:prstGeom>
          <a:noFill/>
          <a:ln>
            <a:noFill/>
          </a:ln>
        </p:spPr>
        <p:txBody>
          <a:bodyPr lIns="90000" rIns="90000" tIns="45000" bIns="45000"/>
          <a:p>
            <a:pPr>
              <a:lnSpc>
                <a:spcPct val="100000"/>
              </a:lnSpc>
            </a:pPr>
            <a:r>
              <a:rPr b="0" lang="en-US" sz="1800" spc="-1" strike="noStrike">
                <a:solidFill>
                  <a:srgbClr val="000000"/>
                </a:solidFill>
                <a:latin typeface="Arial"/>
              </a:rPr>
              <a:t>list of rules that define the set of all well-formed sentences in a language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444" name="Picture 6" descr=""/>
          <p:cNvPicPr/>
          <p:nvPr/>
        </p:nvPicPr>
        <p:blipFill>
          <a:blip r:embed="rId1"/>
          <a:stretch/>
        </p:blipFill>
        <p:spPr>
          <a:xfrm>
            <a:off x="2123640" y="2925000"/>
            <a:ext cx="4536000" cy="2397960"/>
          </a:xfrm>
          <a:prstGeom prst="rect">
            <a:avLst/>
          </a:prstGeom>
          <a:ln>
            <a:noFill/>
          </a:ln>
        </p:spPr>
      </p:pic>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Parsing</a:t>
            </a:r>
            <a:endParaRPr b="0" lang="en-US" sz="1800" spc="-1" strike="noStrike">
              <a:solidFill>
                <a:srgbClr val="000000"/>
              </a:solidFill>
              <a:latin typeface="Arial"/>
            </a:endParaRPr>
          </a:p>
        </p:txBody>
      </p:sp>
      <p:pic>
        <p:nvPicPr>
          <p:cNvPr id="446" name="Content Placeholder 3" descr=""/>
          <p:cNvPicPr/>
          <p:nvPr/>
        </p:nvPicPr>
        <p:blipFill>
          <a:blip r:embed="rId1"/>
          <a:stretch/>
        </p:blipFill>
        <p:spPr>
          <a:xfrm>
            <a:off x="1229400" y="2637000"/>
            <a:ext cx="5315400" cy="2868840"/>
          </a:xfrm>
          <a:prstGeom prst="rect">
            <a:avLst/>
          </a:prstGeom>
          <a:ln>
            <a:noFill/>
          </a:ln>
        </p:spPr>
      </p:pic>
      <p:sp>
        <p:nvSpPr>
          <p:cNvPr id="447" name="CustomShape 2"/>
          <p:cNvSpPr/>
          <p:nvPr/>
        </p:nvSpPr>
        <p:spPr>
          <a:xfrm>
            <a:off x="1170000" y="1700640"/>
            <a:ext cx="671400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Arial"/>
                <a:ea typeface="Calibri"/>
              </a:rPr>
              <a:t>Find that how all the words in the sentence are related to each other</a:t>
            </a:r>
            <a:endParaRPr b="0" lang="en-US" sz="32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395640" y="274680"/>
            <a:ext cx="6120000" cy="849240"/>
          </a:xfrm>
          <a:prstGeom prst="rect">
            <a:avLst/>
          </a:prstGeom>
          <a:noFill/>
          <a:ln>
            <a:noFill/>
          </a:ln>
        </p:spPr>
        <p:txBody>
          <a:bodyPr lIns="0" rIns="0" tIns="0" bIns="0" anchor="ctr"/>
          <a:p>
            <a:pPr>
              <a:lnSpc>
                <a:spcPct val="100000"/>
              </a:lnSpc>
            </a:pPr>
            <a:r>
              <a:rPr b="0" lang="en-US" sz="1800" spc="-1" strike="noStrike">
                <a:solidFill>
                  <a:srgbClr val="000000"/>
                </a:solidFill>
                <a:latin typeface="Arial"/>
              </a:rPr>
              <a:t>Word sense disambiguation</a:t>
            </a:r>
            <a:endParaRPr b="0" lang="en-US" sz="1800" spc="-1" strike="noStrike">
              <a:solidFill>
                <a:srgbClr val="000000"/>
              </a:solidFill>
              <a:latin typeface="Arial"/>
            </a:endParaRPr>
          </a:p>
        </p:txBody>
      </p:sp>
      <p:sp>
        <p:nvSpPr>
          <p:cNvPr id="449" name="TextShape 2"/>
          <p:cNvSpPr txBox="1"/>
          <p:nvPr/>
        </p:nvSpPr>
        <p:spPr>
          <a:xfrm>
            <a:off x="457200" y="1600200"/>
            <a:ext cx="8229240" cy="4525560"/>
          </a:xfrm>
          <a:prstGeom prst="rect">
            <a:avLst/>
          </a:prstGeom>
          <a:noFill/>
          <a:ln>
            <a:noFill/>
          </a:ln>
        </p:spPr>
        <p:txBody>
          <a:bodyPr lIns="90000" rIns="90000" tIns="45000" bIns="45000"/>
          <a:p>
            <a:pPr>
              <a:lnSpc>
                <a:spcPct val="100000"/>
              </a:lnSpc>
            </a:pPr>
            <a:r>
              <a:rPr b="0" lang="en-US" sz="1800" spc="-1" strike="noStrike">
                <a:solidFill>
                  <a:srgbClr val="000000"/>
                </a:solidFill>
                <a:latin typeface="Arial"/>
              </a:rPr>
              <a:t>the task of determining which sense of a word is being used in a particular context.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Eg: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r>
              <a:rPr b="0" lang="en-US" sz="1800" spc="-1" strike="noStrike">
                <a:solidFill>
                  <a:srgbClr val="000000"/>
                </a:solidFill>
                <a:latin typeface="Arial"/>
              </a:rPr>
              <a:t>The </a:t>
            </a:r>
            <a:r>
              <a:rPr b="1" i="1" lang="en-US" sz="1800" spc="-1" strike="noStrike">
                <a:solidFill>
                  <a:srgbClr val="000000"/>
                </a:solidFill>
                <a:latin typeface="Arial"/>
              </a:rPr>
              <a:t>bank</a:t>
            </a:r>
            <a:r>
              <a:rPr b="0" lang="en-US" sz="1800" spc="-1" strike="noStrike">
                <a:solidFill>
                  <a:srgbClr val="000000"/>
                </a:solidFill>
                <a:latin typeface="Arial"/>
              </a:rPr>
              <a:t> will not be accepting cash on Saturdays.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r>
              <a:rPr b="0" lang="en-US" sz="1800" spc="-1" strike="noStrike">
                <a:solidFill>
                  <a:srgbClr val="000000"/>
                </a:solidFill>
                <a:latin typeface="Arial"/>
              </a:rPr>
              <a:t>The river overflowed the </a:t>
            </a:r>
            <a:r>
              <a:rPr b="1" i="1" lang="en-US" sz="1800" spc="-1" strike="noStrike">
                <a:solidFill>
                  <a:srgbClr val="000000"/>
                </a:solidFill>
                <a:latin typeface="Arial"/>
              </a:rPr>
              <a:t>bank</a:t>
            </a:r>
            <a:endParaRPr b="0" lang="en-US" sz="1800" spc="-1" strike="noStrike">
              <a:solidFill>
                <a:srgbClr val="000000"/>
              </a:solidFill>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50" name="Table 1"/>
          <p:cNvGraphicFramePr/>
          <p:nvPr/>
        </p:nvGraphicFramePr>
        <p:xfrm>
          <a:off x="1877760" y="2541960"/>
          <a:ext cx="5207760" cy="1375200"/>
        </p:xfrm>
        <a:graphic>
          <a:graphicData uri="http://schemas.openxmlformats.org/drawingml/2006/table">
            <a:tbl>
              <a:tblPr/>
              <a:tblGrid>
                <a:gridCol w="320760"/>
                <a:gridCol w="4887000"/>
              </a:tblGrid>
              <a:tr h="252000">
                <a:tc>
                  <a:tcPr marL="25920" marR="259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25920" rIns="25920" tIns="25920" bIns="25920"/>
                    <a:p>
                      <a:pPr algn="ctr">
                        <a:lnSpc>
                          <a:spcPct val="100000"/>
                        </a:lnSpc>
                      </a:pPr>
                      <a:r>
                        <a:rPr b="0" lang="en-US" sz="1400" spc="-1" strike="noStrike">
                          <a:solidFill>
                            <a:srgbClr val="000000"/>
                          </a:solidFill>
                          <a:latin typeface="Arial"/>
                        </a:rPr>
                        <a:t>Author(s), Title, Edition, Publishing House</a:t>
                      </a:r>
                      <a:endParaRPr b="0" lang="en-US" sz="1400" spc="-1" strike="noStrike">
                        <a:latin typeface="Arial"/>
                      </a:endParaRPr>
                    </a:p>
                  </a:txBody>
                  <a:tcPr marL="25920" marR="259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3240">
                <a:tc>
                  <a:txBody>
                    <a:bodyPr lIns="25920" rIns="25920" tIns="25920" bIns="25920"/>
                    <a:p>
                      <a:pPr>
                        <a:lnSpc>
                          <a:spcPct val="100000"/>
                        </a:lnSpc>
                      </a:pPr>
                      <a:r>
                        <a:rPr b="0" lang="en-US" sz="1400" spc="-1" strike="noStrike">
                          <a:solidFill>
                            <a:srgbClr val="000000"/>
                          </a:solidFill>
                          <a:latin typeface="Arial"/>
                        </a:rPr>
                        <a:t>T1</a:t>
                      </a:r>
                      <a:endParaRPr b="0" lang="en-US" sz="1400" spc="-1" strike="noStrike">
                        <a:latin typeface="Arial"/>
                      </a:endParaRPr>
                    </a:p>
                  </a:txBody>
                  <a:tcPr marL="25920" marR="259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25920" rIns="25920" tIns="25920" bIns="25920"/>
                    <a:p>
                      <a:pPr marL="457200" algn="just">
                        <a:lnSpc>
                          <a:spcPct val="100000"/>
                        </a:lnSpc>
                      </a:pPr>
                      <a:r>
                        <a:rPr b="0" lang="en-US" sz="1100" spc="-1" strike="noStrike">
                          <a:solidFill>
                            <a:srgbClr val="000000"/>
                          </a:solidFill>
                          <a:latin typeface="Arial"/>
                        </a:rPr>
                        <a:t>Tan P. N., Steinbach M &amp; Kumar V. “Introduction to Data Mining” Pearson Education</a:t>
                      </a:r>
                      <a:r>
                        <a:rPr b="0" lang="en-US" sz="900" spc="-1" strike="noStrike">
                          <a:solidFill>
                            <a:srgbClr val="000000"/>
                          </a:solidFill>
                          <a:latin typeface="Arial"/>
                        </a:rPr>
                        <a:t> </a:t>
                      </a:r>
                      <a:endParaRPr b="0" lang="en-US" sz="900" spc="-1" strike="noStrike">
                        <a:latin typeface="Arial"/>
                      </a:endParaRPr>
                    </a:p>
                  </a:txBody>
                  <a:tcPr marL="25920" marR="259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3240">
                <a:tc>
                  <a:txBody>
                    <a:bodyPr lIns="25920" rIns="25920" tIns="25920" bIns="25920"/>
                    <a:p>
                      <a:pPr>
                        <a:lnSpc>
                          <a:spcPct val="100000"/>
                        </a:lnSpc>
                      </a:pPr>
                      <a:r>
                        <a:rPr b="0" lang="en-US" sz="1400" spc="-1" strike="noStrike">
                          <a:solidFill>
                            <a:srgbClr val="000000"/>
                          </a:solidFill>
                          <a:latin typeface="Arial"/>
                        </a:rPr>
                        <a:t>T2</a:t>
                      </a:r>
                      <a:endParaRPr b="0" lang="en-US" sz="1400" spc="-1" strike="noStrike">
                        <a:latin typeface="Arial"/>
                      </a:endParaRPr>
                    </a:p>
                  </a:txBody>
                  <a:tcPr marL="25920" marR="259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25920" rIns="25920" tIns="25920" bIns="25920"/>
                    <a:p>
                      <a:pPr marL="457200" algn="just">
                        <a:lnSpc>
                          <a:spcPct val="100000"/>
                        </a:lnSpc>
                      </a:pPr>
                      <a:r>
                        <a:rPr b="0" lang="en-US" sz="1100" spc="-1" strike="noStrike">
                          <a:solidFill>
                            <a:srgbClr val="000000"/>
                          </a:solidFill>
                          <a:latin typeface="Arial"/>
                        </a:rPr>
                        <a:t>Data Mining: Concepts and Techniques, Third Edition  by  Jiawei Han, Micheline Kamber and Jian Pei Morgan Kaufmann Publishers</a:t>
                      </a:r>
                      <a:endParaRPr b="0" lang="en-US" sz="1100" spc="-1" strike="noStrike">
                        <a:latin typeface="Arial"/>
                      </a:endParaRPr>
                    </a:p>
                  </a:txBody>
                  <a:tcPr marL="25920" marR="259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18760">
                <a:tc>
                  <a:txBody>
                    <a:bodyPr lIns="25920" rIns="25920" tIns="25920" bIns="25920"/>
                    <a:p>
                      <a:pPr>
                        <a:lnSpc>
                          <a:spcPct val="100000"/>
                        </a:lnSpc>
                      </a:pPr>
                      <a:r>
                        <a:rPr b="0" lang="en-US" sz="1400" spc="-1" strike="noStrike">
                          <a:solidFill>
                            <a:srgbClr val="000000"/>
                          </a:solidFill>
                          <a:latin typeface="Arial"/>
                          <a:ea typeface="WenQuanYi Micro Hei"/>
                        </a:rPr>
                        <a:t>R1</a:t>
                      </a:r>
                      <a:endParaRPr b="0" lang="en-US" sz="1400" spc="-1" strike="noStrike">
                        <a:latin typeface="Arial"/>
                      </a:endParaRPr>
                    </a:p>
                  </a:txBody>
                  <a:tcPr marL="25920" marR="259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25920" rIns="25920" tIns="25920" bIns="25920"/>
                    <a:p>
                      <a:pPr marL="457200" algn="just">
                        <a:lnSpc>
                          <a:spcPct val="100000"/>
                        </a:lnSpc>
                      </a:pPr>
                      <a:r>
                        <a:rPr b="0" lang="en-US" sz="1100" spc="-1" strike="noStrike">
                          <a:solidFill>
                            <a:srgbClr val="000000"/>
                          </a:solidFill>
                          <a:latin typeface="Arial"/>
                          <a:ea typeface="DejaVu Sans"/>
                        </a:rPr>
                        <a:t>Predictive Analytics and Data Mining: Concepts and Practice with RapidMiner </a:t>
                      </a:r>
                      <a:endParaRPr b="0" lang="en-US" sz="1100" spc="-1" strike="noStrike">
                        <a:latin typeface="Arial"/>
                      </a:endParaRPr>
                    </a:p>
                    <a:p>
                      <a:pPr marL="457200" algn="just">
                        <a:lnSpc>
                          <a:spcPct val="100000"/>
                        </a:lnSpc>
                      </a:pPr>
                      <a:r>
                        <a:rPr b="0" lang="en-US" sz="1100" spc="-1" strike="noStrike">
                          <a:solidFill>
                            <a:srgbClr val="000000"/>
                          </a:solidFill>
                          <a:latin typeface="Arial"/>
                          <a:ea typeface="DejaVu Sans"/>
                        </a:rPr>
                        <a:t>by  Vijay Kotu and Bala Deshpande Morgan Kaufmann Publishers</a:t>
                      </a:r>
                      <a:endParaRPr b="0" lang="en-US" sz="1100" spc="-1" strike="noStrike">
                        <a:latin typeface="Arial"/>
                      </a:endParaRPr>
                    </a:p>
                  </a:txBody>
                  <a:tcPr marL="25920" marR="259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451" name="CustomShape 2"/>
          <p:cNvSpPr/>
          <p:nvPr/>
        </p:nvSpPr>
        <p:spPr>
          <a:xfrm>
            <a:off x="1536840" y="1720800"/>
            <a:ext cx="2073960" cy="555840"/>
          </a:xfrm>
          <a:prstGeom prst="rect">
            <a:avLst/>
          </a:prstGeom>
          <a:noFill/>
          <a:ln>
            <a:noFill/>
          </a:ln>
        </p:spPr>
        <p:style>
          <a:lnRef idx="0"/>
          <a:fillRef idx="0"/>
          <a:effectRef idx="0"/>
          <a:fontRef idx="minor"/>
        </p:style>
        <p:txBody>
          <a:bodyPr wrap="none" lIns="68760" rIns="68760" tIns="34200" bIns="34200" anchor="ctr"/>
          <a:p>
            <a:pPr>
              <a:lnSpc>
                <a:spcPct val="100000"/>
              </a:lnSpc>
            </a:pPr>
            <a:r>
              <a:rPr b="1" lang="en-US" sz="1600" spc="-1" strike="noStrike">
                <a:solidFill>
                  <a:srgbClr val="000000"/>
                </a:solidFill>
                <a:latin typeface="Times New Roman"/>
                <a:ea typeface="WenQuanYi Micro Hei"/>
              </a:rPr>
              <a:t>Prescribed Text Books</a:t>
            </a:r>
            <a:endParaRPr b="0" lang="en-US" sz="1600" spc="-1" strike="noStrike">
              <a:latin typeface="Arial"/>
            </a:endParaRPr>
          </a:p>
          <a:p>
            <a:pPr>
              <a:lnSpc>
                <a:spcPct val="100000"/>
              </a:lnSpc>
            </a:pPr>
            <a:endParaRPr b="0" lang="en-US" sz="1600" spc="-1" strike="noStrike">
              <a:latin typeface="Arial"/>
            </a:endParaRPr>
          </a:p>
        </p:txBody>
      </p:sp>
      <p:sp>
        <p:nvSpPr>
          <p:cNvPr id="452" name="TextShape 3"/>
          <p:cNvSpPr txBox="1"/>
          <p:nvPr/>
        </p:nvSpPr>
        <p:spPr>
          <a:xfrm>
            <a:off x="26640" y="6533280"/>
            <a:ext cx="2057040" cy="280440"/>
          </a:xfrm>
          <a:prstGeom prst="rect">
            <a:avLst/>
          </a:prstGeom>
          <a:solidFill>
            <a:srgbClr val="ff0000"/>
          </a:solidFill>
          <a:ln>
            <a:noFill/>
          </a:ln>
        </p:spPr>
        <p:txBody>
          <a:bodyPr lIns="90000" rIns="90000" tIns="45000" bIns="45000"/>
          <a:p>
            <a:pPr>
              <a:lnSpc>
                <a:spcPct val="100000"/>
              </a:lnSpc>
            </a:pPr>
            <a:fld id="{55BA1994-090F-4852-AE2D-7B8B8183A99E}" type="datetime">
              <a:rPr b="0" lang="en-US" sz="1800" spc="-1" strike="noStrike">
                <a:solidFill>
                  <a:srgbClr val="8b8b8b"/>
                </a:solidFill>
                <a:latin typeface="Arial"/>
                <a:ea typeface="DejaVu Sans"/>
              </a:rPr>
              <a:t>4/8/22</a:t>
            </a:fld>
            <a:endParaRPr b="0" lang="en-US" sz="1800" spc="-1" strike="noStrike">
              <a:latin typeface="Times New Roman"/>
            </a:endParaRPr>
          </a:p>
        </p:txBody>
      </p:sp>
      <p:sp>
        <p:nvSpPr>
          <p:cNvPr id="453" name="TextShape 4"/>
          <p:cNvSpPr txBox="1"/>
          <p:nvPr/>
        </p:nvSpPr>
        <p:spPr>
          <a:xfrm>
            <a:off x="7040880" y="6573240"/>
            <a:ext cx="2057040" cy="240840"/>
          </a:xfrm>
          <a:prstGeom prst="rect">
            <a:avLst/>
          </a:prstGeom>
          <a:noFill/>
          <a:ln>
            <a:noFill/>
          </a:ln>
        </p:spPr>
        <p:txBody>
          <a:bodyPr lIns="90000" rIns="90000" tIns="45000" bIns="45000" anchor="ctr"/>
          <a:p>
            <a:pPr>
              <a:lnSpc>
                <a:spcPct val="100000"/>
              </a:lnSpc>
            </a:pPr>
            <a:fld id="{1ABFF0E0-75A7-46DF-B376-34E894E1DB95}" type="slidenum">
              <a:rPr b="0" lang="en-US" sz="1800" spc="-1" strike="noStrike">
                <a:solidFill>
                  <a:srgbClr val="8b8b8b"/>
                </a:solidFill>
                <a:latin typeface="Arial"/>
                <a:ea typeface="DejaVu Sans"/>
              </a:rPr>
              <a:t>&lt;number&gt;</a:t>
            </a:fld>
            <a:endParaRPr b="0" lang="en-US" sz="1800" spc="-1" strike="noStrike">
              <a:latin typeface="Times New Roman"/>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1562040" y="2209680"/>
            <a:ext cx="6019560" cy="1523520"/>
          </a:xfrm>
          <a:prstGeom prst="rect">
            <a:avLst/>
          </a:prstGeom>
          <a:noFill/>
          <a:ln>
            <a:noFill/>
          </a:ln>
        </p:spPr>
        <p:txBody>
          <a:bodyPr lIns="90000" rIns="90000" tIns="45000" bIns="45000" anchor="ctr"/>
          <a:p>
            <a:pPr algn="ctr">
              <a:lnSpc>
                <a:spcPts val="4000"/>
              </a:lnSpc>
            </a:pPr>
            <a:r>
              <a:rPr b="1" lang="en-US" sz="3600" spc="-1" strike="noStrike">
                <a:solidFill>
                  <a:srgbClr val="000000"/>
                </a:solidFill>
                <a:latin typeface="Arial"/>
              </a:rPr>
              <a:t>Mining Text Data</a:t>
            </a:r>
            <a:endParaRPr b="0" lang="en-US" sz="3600" spc="-1" strike="noStrike">
              <a:solidFill>
                <a:srgbClr val="000000"/>
              </a:solidFill>
              <a:latin typeface="Arial"/>
            </a:endParaRPr>
          </a:p>
        </p:txBody>
      </p:sp>
      <p:sp>
        <p:nvSpPr>
          <p:cNvPr id="225" name="TextShape 2"/>
          <p:cNvSpPr txBox="1"/>
          <p:nvPr/>
        </p:nvSpPr>
        <p:spPr>
          <a:xfrm>
            <a:off x="0" y="6356520"/>
            <a:ext cx="2057040" cy="364680"/>
          </a:xfrm>
          <a:prstGeom prst="rect">
            <a:avLst/>
          </a:prstGeom>
          <a:solidFill>
            <a:srgbClr val="ff0000"/>
          </a:solidFill>
          <a:ln>
            <a:noFill/>
          </a:ln>
        </p:spPr>
        <p:txBody>
          <a:bodyPr lIns="90000" rIns="90000" tIns="45000" bIns="45000"/>
          <a:p>
            <a:pPr>
              <a:lnSpc>
                <a:spcPct val="100000"/>
              </a:lnSpc>
            </a:pPr>
            <a:fld id="{734D12AD-92CB-4E71-9D53-280050AB36EE}" type="datetime">
              <a:rPr b="0" lang="en-US" sz="1800" spc="-1" strike="noStrike">
                <a:solidFill>
                  <a:srgbClr val="000000"/>
                </a:solidFill>
                <a:latin typeface="Arial"/>
                <a:ea typeface="DejaVu Sans"/>
              </a:rPr>
              <a:t>4/8/22</a:t>
            </a:fld>
            <a:endParaRPr b="0" lang="en-US" sz="1800" spc="-1" strike="noStrike">
              <a:latin typeface="Times New Roman"/>
            </a:endParaRPr>
          </a:p>
        </p:txBody>
      </p:sp>
      <p:sp>
        <p:nvSpPr>
          <p:cNvPr id="226" name="TextShape 3"/>
          <p:cNvSpPr txBox="1"/>
          <p:nvPr/>
        </p:nvSpPr>
        <p:spPr>
          <a:xfrm>
            <a:off x="7238880" y="6629400"/>
            <a:ext cx="1904760" cy="228240"/>
          </a:xfrm>
          <a:prstGeom prst="rect">
            <a:avLst/>
          </a:prstGeom>
          <a:noFill/>
          <a:ln>
            <a:noFill/>
          </a:ln>
        </p:spPr>
        <p:txBody>
          <a:bodyPr lIns="90000" rIns="90000" tIns="45000" bIns="45000" anchor="ctr"/>
          <a:p>
            <a:pPr>
              <a:lnSpc>
                <a:spcPct val="100000"/>
              </a:lnSpc>
            </a:pPr>
            <a:fld id="{9F097FB8-3037-4A8A-8E69-A6AC92A9008F}" type="slidenum">
              <a:rPr b="0" lang="en-US" sz="1100" spc="-1" strike="noStrike">
                <a:solidFill>
                  <a:srgbClr val="000000"/>
                </a:solidFill>
                <a:latin typeface="Arial"/>
                <a:ea typeface="DejaVu Sans"/>
              </a:rPr>
              <a:t>&lt;number&gt;</a:t>
            </a:fld>
            <a:endParaRPr b="0" lang="en-US" sz="11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7" name="Picture 4" descr=""/>
          <p:cNvPicPr/>
          <p:nvPr/>
        </p:nvPicPr>
        <p:blipFill>
          <a:blip r:embed="rId1"/>
          <a:stretch/>
        </p:blipFill>
        <p:spPr>
          <a:xfrm>
            <a:off x="3200400" y="1725840"/>
            <a:ext cx="2742840" cy="1618920"/>
          </a:xfrm>
          <a:prstGeom prst="rect">
            <a:avLst/>
          </a:prstGeom>
          <a:ln>
            <a:noFill/>
          </a:ln>
        </p:spPr>
      </p:pic>
      <p:sp>
        <p:nvSpPr>
          <p:cNvPr id="228" name="TextShape 1"/>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36EF6680-A411-44D7-833E-B439CDF6070B}"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229" name="TextShape 2"/>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ABCB0F12-A13D-4A02-B4EC-73DA84A4AFBE}"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
        <p:nvSpPr>
          <p:cNvPr id="230" name="CustomShape 3"/>
          <p:cNvSpPr/>
          <p:nvPr/>
        </p:nvSpPr>
        <p:spPr>
          <a:xfrm>
            <a:off x="0" y="1355760"/>
            <a:ext cx="914364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0000"/>
                </a:solidFill>
                <a:latin typeface="Arial"/>
                <a:ea typeface="DejaVu Sans"/>
              </a:rPr>
              <a:t>Data Mining / Knowledge Discovery</a:t>
            </a:r>
            <a:endParaRPr b="0" lang="en-US" sz="2000" spc="-1" strike="noStrike">
              <a:latin typeface="Arial"/>
            </a:endParaRPr>
          </a:p>
        </p:txBody>
      </p:sp>
      <p:sp>
        <p:nvSpPr>
          <p:cNvPr id="231" name="CustomShape 4"/>
          <p:cNvSpPr/>
          <p:nvPr/>
        </p:nvSpPr>
        <p:spPr>
          <a:xfrm>
            <a:off x="0" y="3886200"/>
            <a:ext cx="914364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Structured Data              Multimedia                    </a:t>
            </a:r>
            <a:r>
              <a:rPr b="1" lang="en-US" sz="1800" spc="-1" strike="noStrike">
                <a:solidFill>
                  <a:srgbClr val="cc0000"/>
                </a:solidFill>
                <a:latin typeface="Arial"/>
                <a:ea typeface="DejaVu Sans"/>
              </a:rPr>
              <a:t>Free Text</a:t>
            </a:r>
            <a:r>
              <a:rPr b="1" lang="en-US" sz="1800" spc="-1" strike="noStrike">
                <a:solidFill>
                  <a:srgbClr val="000000"/>
                </a:solidFill>
                <a:latin typeface="Arial"/>
                <a:ea typeface="DejaVu Sans"/>
              </a:rPr>
              <a:t>                   Hypertext</a:t>
            </a:r>
            <a:endParaRPr b="0" lang="en-US" sz="1800" spc="-1" strike="noStrike">
              <a:latin typeface="Arial"/>
            </a:endParaRPr>
          </a:p>
        </p:txBody>
      </p:sp>
      <p:grpSp>
        <p:nvGrpSpPr>
          <p:cNvPr id="232" name="Group 5"/>
          <p:cNvGrpSpPr/>
          <p:nvPr/>
        </p:nvGrpSpPr>
        <p:grpSpPr>
          <a:xfrm>
            <a:off x="-295560" y="4267080"/>
            <a:ext cx="9746640" cy="1904760"/>
            <a:chOff x="-295560" y="4267080"/>
            <a:chExt cx="9746640" cy="1904760"/>
          </a:xfrm>
        </p:grpSpPr>
        <p:grpSp>
          <p:nvGrpSpPr>
            <p:cNvPr id="233" name="Group 6"/>
            <p:cNvGrpSpPr/>
            <p:nvPr/>
          </p:nvGrpSpPr>
          <p:grpSpPr>
            <a:xfrm>
              <a:off x="-295560" y="4267080"/>
              <a:ext cx="2851200" cy="1904760"/>
              <a:chOff x="-295560" y="4267080"/>
              <a:chExt cx="2851200" cy="1904760"/>
            </a:xfrm>
          </p:grpSpPr>
          <p:sp>
            <p:nvSpPr>
              <p:cNvPr id="234" name="CustomShape 7"/>
              <p:cNvSpPr/>
              <p:nvPr/>
            </p:nvSpPr>
            <p:spPr>
              <a:xfrm>
                <a:off x="-295560" y="4343400"/>
                <a:ext cx="2851200" cy="1793880"/>
              </a:xfrm>
              <a:prstGeom prst="rect">
                <a:avLst/>
              </a:prstGeom>
              <a:noFill/>
              <a:ln>
                <a:noFill/>
              </a:ln>
            </p:spPr>
            <p:style>
              <a:lnRef idx="0"/>
              <a:fillRef idx="0"/>
              <a:effectRef idx="0"/>
              <a:fontRef idx="minor"/>
            </p:style>
            <p:txBody>
              <a:bodyPr wrap="none" lIns="90000" rIns="90000" tIns="45000" bIns="45000"/>
              <a:p>
                <a:pPr marL="343080" indent="-342720">
                  <a:lnSpc>
                    <a:spcPct val="100000"/>
                  </a:lnSpc>
                </a:pPr>
                <a:r>
                  <a:rPr b="0" lang="en-US" sz="1600" spc="-1" strike="noStrike">
                    <a:solidFill>
                      <a:srgbClr val="0000ff"/>
                    </a:solidFill>
                    <a:latin typeface="Arial"/>
                    <a:ea typeface="DejaVu Sans"/>
                  </a:rPr>
                  <a:t>HomeLoan (</a:t>
                </a:r>
                <a:endParaRPr b="0" lang="en-US" sz="1600" spc="-1" strike="noStrike">
                  <a:latin typeface="Arial"/>
                </a:endParaRPr>
              </a:p>
              <a:p>
                <a:pPr marL="343080" indent="-342720">
                  <a:lnSpc>
                    <a:spcPct val="100000"/>
                  </a:lnSpc>
                </a:pPr>
                <a:r>
                  <a:rPr b="0" lang="en-US" sz="1600" spc="-1" strike="noStrike">
                    <a:solidFill>
                      <a:srgbClr val="0000ff"/>
                    </a:solidFill>
                    <a:latin typeface="Arial"/>
                    <a:ea typeface="DejaVu Sans"/>
                  </a:rPr>
                  <a:t> </a:t>
                </a:r>
                <a:r>
                  <a:rPr b="0" lang="en-US" sz="1600" spc="-1" strike="noStrike">
                    <a:solidFill>
                      <a:srgbClr val="0000ff"/>
                    </a:solidFill>
                    <a:latin typeface="Arial"/>
                    <a:ea typeface="DejaVu Sans"/>
                  </a:rPr>
                  <a:t>Loanee:</a:t>
                </a:r>
                <a:r>
                  <a:rPr b="0" i="1" lang="en-US" sz="1600" spc="-1" strike="noStrike">
                    <a:solidFill>
                      <a:srgbClr val="000000"/>
                    </a:solidFill>
                    <a:latin typeface="Arial"/>
                    <a:ea typeface="DejaVu Sans"/>
                  </a:rPr>
                  <a:t>  Frank Rizzo</a:t>
                </a:r>
                <a:endParaRPr b="0" lang="en-US" sz="1600" spc="-1" strike="noStrike">
                  <a:latin typeface="Arial"/>
                </a:endParaRPr>
              </a:p>
              <a:p>
                <a:pPr marL="343080" indent="-342720">
                  <a:lnSpc>
                    <a:spcPct val="100000"/>
                  </a:lnSpc>
                </a:pPr>
                <a:r>
                  <a:rPr b="0" lang="en-US" sz="1600" spc="-1" strike="noStrike">
                    <a:solidFill>
                      <a:srgbClr val="000000"/>
                    </a:solidFill>
                    <a:latin typeface="Arial"/>
                    <a:ea typeface="DejaVu Sans"/>
                  </a:rPr>
                  <a:t> </a:t>
                </a:r>
                <a:r>
                  <a:rPr b="0" lang="en-US" sz="1600" spc="-1" strike="noStrike">
                    <a:solidFill>
                      <a:srgbClr val="0000ff"/>
                    </a:solidFill>
                    <a:latin typeface="Arial"/>
                    <a:ea typeface="DejaVu Sans"/>
                  </a:rPr>
                  <a:t>Lender:</a:t>
                </a:r>
                <a:r>
                  <a:rPr b="0" i="1" lang="en-US" sz="1600" spc="-1" strike="noStrike">
                    <a:solidFill>
                      <a:srgbClr val="000000"/>
                    </a:solidFill>
                    <a:latin typeface="Arial"/>
                    <a:ea typeface="DejaVu Sans"/>
                  </a:rPr>
                  <a:t>   MWF</a:t>
                </a:r>
                <a:endParaRPr b="0" lang="en-US" sz="1600" spc="-1" strike="noStrike">
                  <a:latin typeface="Arial"/>
                </a:endParaRPr>
              </a:p>
              <a:p>
                <a:pPr marL="343080" indent="-342720">
                  <a:lnSpc>
                    <a:spcPct val="100000"/>
                  </a:lnSpc>
                </a:pPr>
                <a:r>
                  <a:rPr b="0" lang="en-US" sz="1600" spc="-1" strike="noStrike">
                    <a:solidFill>
                      <a:srgbClr val="000000"/>
                    </a:solidFill>
                    <a:latin typeface="Arial"/>
                    <a:ea typeface="DejaVu Sans"/>
                  </a:rPr>
                  <a:t> </a:t>
                </a:r>
                <a:r>
                  <a:rPr b="0" lang="en-US" sz="1600" spc="-1" strike="noStrike">
                    <a:solidFill>
                      <a:srgbClr val="0000ff"/>
                    </a:solidFill>
                    <a:latin typeface="Arial"/>
                    <a:ea typeface="DejaVu Sans"/>
                  </a:rPr>
                  <a:t>Agency:</a:t>
                </a:r>
                <a:r>
                  <a:rPr b="0" i="1" lang="en-US" sz="1600" spc="-1" strike="noStrike">
                    <a:solidFill>
                      <a:srgbClr val="000000"/>
                    </a:solidFill>
                    <a:latin typeface="Arial"/>
                    <a:ea typeface="DejaVu Sans"/>
                  </a:rPr>
                  <a:t>  Lake View</a:t>
                </a:r>
                <a:endParaRPr b="0" lang="en-US" sz="1600" spc="-1" strike="noStrike">
                  <a:latin typeface="Arial"/>
                </a:endParaRPr>
              </a:p>
              <a:p>
                <a:pPr marL="343080" indent="-342720">
                  <a:lnSpc>
                    <a:spcPct val="100000"/>
                  </a:lnSpc>
                </a:pPr>
                <a:r>
                  <a:rPr b="0" lang="en-US" sz="1600" spc="-1" strike="noStrike">
                    <a:solidFill>
                      <a:srgbClr val="000000"/>
                    </a:solidFill>
                    <a:latin typeface="Arial"/>
                    <a:ea typeface="DejaVu Sans"/>
                  </a:rPr>
                  <a:t> </a:t>
                </a:r>
                <a:r>
                  <a:rPr b="0" lang="en-US" sz="1600" spc="-1" strike="noStrike">
                    <a:solidFill>
                      <a:srgbClr val="0000ff"/>
                    </a:solidFill>
                    <a:latin typeface="Arial"/>
                    <a:ea typeface="DejaVu Sans"/>
                  </a:rPr>
                  <a:t>Amount:</a:t>
                </a:r>
                <a:r>
                  <a:rPr b="0" i="1" lang="en-US" sz="1600" spc="-1" strike="noStrike">
                    <a:solidFill>
                      <a:srgbClr val="000000"/>
                    </a:solidFill>
                    <a:latin typeface="Arial"/>
                    <a:ea typeface="DejaVu Sans"/>
                  </a:rPr>
                  <a:t> $200,000</a:t>
                </a:r>
                <a:endParaRPr b="0" lang="en-US" sz="1600" spc="-1" strike="noStrike">
                  <a:latin typeface="Arial"/>
                </a:endParaRPr>
              </a:p>
              <a:p>
                <a:pPr marL="343080" indent="-342720">
                  <a:lnSpc>
                    <a:spcPct val="100000"/>
                  </a:lnSpc>
                </a:pPr>
                <a:r>
                  <a:rPr b="0" lang="en-US" sz="1600" spc="-1" strike="noStrike">
                    <a:solidFill>
                      <a:srgbClr val="000000"/>
                    </a:solidFill>
                    <a:latin typeface="Arial"/>
                    <a:ea typeface="DejaVu Sans"/>
                  </a:rPr>
                  <a:t> </a:t>
                </a:r>
                <a:r>
                  <a:rPr b="0" lang="en-US" sz="1600" spc="-1" strike="noStrike">
                    <a:solidFill>
                      <a:srgbClr val="0000ff"/>
                    </a:solidFill>
                    <a:latin typeface="Arial"/>
                    <a:ea typeface="DejaVu Sans"/>
                  </a:rPr>
                  <a:t>Term:</a:t>
                </a:r>
                <a:r>
                  <a:rPr b="0" i="1" lang="en-US" sz="1600" spc="-1" strike="noStrike">
                    <a:solidFill>
                      <a:srgbClr val="000000"/>
                    </a:solidFill>
                    <a:latin typeface="Arial"/>
                    <a:ea typeface="DejaVu Sans"/>
                  </a:rPr>
                  <a:t>     15 years</a:t>
                </a:r>
                <a:endParaRPr b="0" lang="en-US" sz="1600" spc="-1" strike="noStrike">
                  <a:latin typeface="Arial"/>
                </a:endParaRPr>
              </a:p>
              <a:p>
                <a:pPr marL="343080" indent="-342720">
                  <a:lnSpc>
                    <a:spcPct val="100000"/>
                  </a:lnSpc>
                </a:pPr>
                <a:r>
                  <a:rPr b="0" lang="en-US" sz="1600" spc="-1" strike="noStrike">
                    <a:solidFill>
                      <a:srgbClr val="0000ff"/>
                    </a:solidFill>
                    <a:latin typeface="Arial"/>
                    <a:ea typeface="DejaVu Sans"/>
                  </a:rPr>
                  <a:t>)</a:t>
                </a:r>
                <a:endParaRPr b="0" lang="en-US" sz="1600" spc="-1" strike="noStrike">
                  <a:latin typeface="Arial"/>
                </a:endParaRPr>
              </a:p>
            </p:txBody>
          </p:sp>
          <p:sp>
            <p:nvSpPr>
              <p:cNvPr id="235" name="CustomShape 8"/>
              <p:cNvSpPr/>
              <p:nvPr/>
            </p:nvSpPr>
            <p:spPr>
              <a:xfrm>
                <a:off x="44280" y="4267080"/>
                <a:ext cx="2133360" cy="1904760"/>
              </a:xfrm>
              <a:prstGeom prst="rect">
                <a:avLst/>
              </a:prstGeom>
              <a:noFill/>
              <a:ln w="12600">
                <a:solidFill>
                  <a:schemeClr val="tx1"/>
                </a:solidFill>
                <a:miter/>
              </a:ln>
            </p:spPr>
            <p:style>
              <a:lnRef idx="0"/>
              <a:fillRef idx="0"/>
              <a:effectRef idx="0"/>
              <a:fontRef idx="minor"/>
            </p:style>
          </p:sp>
        </p:grpSp>
        <p:grpSp>
          <p:nvGrpSpPr>
            <p:cNvPr id="236" name="Group 9"/>
            <p:cNvGrpSpPr/>
            <p:nvPr/>
          </p:nvGrpSpPr>
          <p:grpSpPr>
            <a:xfrm>
              <a:off x="4429080" y="4267080"/>
              <a:ext cx="2738520" cy="1904760"/>
              <a:chOff x="4429080" y="4267080"/>
              <a:chExt cx="2738520" cy="1904760"/>
            </a:xfrm>
          </p:grpSpPr>
          <p:sp>
            <p:nvSpPr>
              <p:cNvPr id="237" name="CustomShape 10"/>
              <p:cNvSpPr/>
              <p:nvPr/>
            </p:nvSpPr>
            <p:spPr>
              <a:xfrm>
                <a:off x="4429080" y="4294080"/>
                <a:ext cx="2738520" cy="1793880"/>
              </a:xfrm>
              <a:prstGeom prst="rect">
                <a:avLst/>
              </a:prstGeom>
              <a:noFill/>
              <a:ln>
                <a:noFill/>
              </a:ln>
            </p:spPr>
            <p:style>
              <a:lnRef idx="0"/>
              <a:fillRef idx="0"/>
              <a:effectRef idx="0"/>
              <a:fontRef idx="minor"/>
            </p:style>
            <p:txBody>
              <a:bodyPr wrap="none" lIns="90000" rIns="90000" tIns="45000" bIns="45000"/>
              <a:p>
                <a:pPr marL="343080" indent="-342720">
                  <a:lnSpc>
                    <a:spcPct val="100000"/>
                  </a:lnSpc>
                </a:pPr>
                <a:r>
                  <a:rPr b="0" i="1" lang="en-US" sz="1600" spc="-1" strike="noStrike">
                    <a:solidFill>
                      <a:srgbClr val="000000"/>
                    </a:solidFill>
                    <a:latin typeface="Arial"/>
                    <a:ea typeface="DejaVu Sans"/>
                  </a:rPr>
                  <a:t>  </a:t>
                </a:r>
                <a:r>
                  <a:rPr b="0" i="1" lang="en-US" sz="1600" spc="-1" strike="noStrike">
                    <a:solidFill>
                      <a:srgbClr val="000000"/>
                    </a:solidFill>
                    <a:latin typeface="Arial"/>
                    <a:ea typeface="DejaVu Sans"/>
                  </a:rPr>
                  <a:t>Frank Rizzo bought</a:t>
                </a:r>
                <a:endParaRPr b="0" lang="en-US" sz="1600" spc="-1" strike="noStrike">
                  <a:latin typeface="Arial"/>
                </a:endParaRPr>
              </a:p>
              <a:p>
                <a:pPr marL="343080" indent="-342720">
                  <a:lnSpc>
                    <a:spcPct val="100000"/>
                  </a:lnSpc>
                </a:pPr>
                <a:r>
                  <a:rPr b="0" i="1" lang="en-US" sz="1600" spc="-1" strike="noStrike">
                    <a:solidFill>
                      <a:srgbClr val="000000"/>
                    </a:solidFill>
                    <a:latin typeface="Arial"/>
                    <a:ea typeface="DejaVu Sans"/>
                  </a:rPr>
                  <a:t>his home from Lake</a:t>
                </a:r>
                <a:endParaRPr b="0" lang="en-US" sz="1600" spc="-1" strike="noStrike">
                  <a:latin typeface="Arial"/>
                </a:endParaRPr>
              </a:p>
              <a:p>
                <a:pPr marL="343080" indent="-342720">
                  <a:lnSpc>
                    <a:spcPct val="100000"/>
                  </a:lnSpc>
                </a:pPr>
                <a:r>
                  <a:rPr b="0" i="1" lang="en-US" sz="1600" spc="-1" strike="noStrike">
                    <a:solidFill>
                      <a:srgbClr val="000000"/>
                    </a:solidFill>
                    <a:latin typeface="Arial"/>
                    <a:ea typeface="DejaVu Sans"/>
                  </a:rPr>
                  <a:t>View Real Estate in</a:t>
                </a:r>
                <a:endParaRPr b="0" lang="en-US" sz="1600" spc="-1" strike="noStrike">
                  <a:latin typeface="Arial"/>
                </a:endParaRPr>
              </a:p>
              <a:p>
                <a:pPr marL="343080" indent="-342720">
                  <a:lnSpc>
                    <a:spcPct val="100000"/>
                  </a:lnSpc>
                </a:pPr>
                <a:r>
                  <a:rPr b="0" i="1" lang="en-US" sz="1600" spc="-1" strike="noStrike">
                    <a:solidFill>
                      <a:srgbClr val="000000"/>
                    </a:solidFill>
                    <a:latin typeface="Arial"/>
                    <a:ea typeface="DejaVu Sans"/>
                  </a:rPr>
                  <a:t>1992.</a:t>
                </a:r>
                <a:endParaRPr b="0" lang="en-US" sz="1600" spc="-1" strike="noStrike">
                  <a:latin typeface="Arial"/>
                </a:endParaRPr>
              </a:p>
              <a:p>
                <a:pPr marL="343080" indent="-342720">
                  <a:lnSpc>
                    <a:spcPct val="100000"/>
                  </a:lnSpc>
                </a:pPr>
                <a:r>
                  <a:rPr b="0" i="1" lang="en-US" sz="1600" spc="-1" strike="noStrike">
                    <a:solidFill>
                      <a:srgbClr val="000000"/>
                    </a:solidFill>
                    <a:latin typeface="Arial"/>
                    <a:ea typeface="DejaVu Sans"/>
                  </a:rPr>
                  <a:t>  </a:t>
                </a:r>
                <a:r>
                  <a:rPr b="0" i="1" lang="en-US" sz="1600" spc="-1" strike="noStrike">
                    <a:solidFill>
                      <a:srgbClr val="000000"/>
                    </a:solidFill>
                    <a:latin typeface="Arial"/>
                    <a:ea typeface="DejaVu Sans"/>
                  </a:rPr>
                  <a:t>He paid $200,000</a:t>
                </a:r>
                <a:endParaRPr b="0" lang="en-US" sz="1600" spc="-1" strike="noStrike">
                  <a:latin typeface="Arial"/>
                </a:endParaRPr>
              </a:p>
              <a:p>
                <a:pPr marL="343080" indent="-342720">
                  <a:lnSpc>
                    <a:spcPct val="100000"/>
                  </a:lnSpc>
                </a:pPr>
                <a:r>
                  <a:rPr b="0" i="1" lang="en-US" sz="1600" spc="-1" strike="noStrike">
                    <a:solidFill>
                      <a:srgbClr val="000000"/>
                    </a:solidFill>
                    <a:latin typeface="Arial"/>
                    <a:ea typeface="DejaVu Sans"/>
                  </a:rPr>
                  <a:t>under a15-year loan</a:t>
                </a:r>
                <a:endParaRPr b="0" lang="en-US" sz="1600" spc="-1" strike="noStrike">
                  <a:latin typeface="Arial"/>
                </a:endParaRPr>
              </a:p>
              <a:p>
                <a:pPr marL="343080" indent="-342720">
                  <a:lnSpc>
                    <a:spcPct val="100000"/>
                  </a:lnSpc>
                </a:pPr>
                <a:r>
                  <a:rPr b="0" i="1" lang="en-US" sz="1600" spc="-1" strike="noStrike">
                    <a:solidFill>
                      <a:srgbClr val="000000"/>
                    </a:solidFill>
                    <a:latin typeface="Arial"/>
                    <a:ea typeface="DejaVu Sans"/>
                  </a:rPr>
                  <a:t>from MW Financial.</a:t>
                </a:r>
                <a:endParaRPr b="0" lang="en-US" sz="1600" spc="-1" strike="noStrike">
                  <a:latin typeface="Arial"/>
                </a:endParaRPr>
              </a:p>
            </p:txBody>
          </p:sp>
          <p:sp>
            <p:nvSpPr>
              <p:cNvPr id="238" name="CustomShape 11"/>
              <p:cNvSpPr/>
              <p:nvPr/>
            </p:nvSpPr>
            <p:spPr>
              <a:xfrm>
                <a:off x="4768920" y="4267080"/>
                <a:ext cx="2057040" cy="1904760"/>
              </a:xfrm>
              <a:prstGeom prst="rect">
                <a:avLst/>
              </a:prstGeom>
              <a:noFill/>
              <a:ln w="19080">
                <a:solidFill>
                  <a:srgbClr val="cc0000"/>
                </a:solidFill>
                <a:miter/>
              </a:ln>
            </p:spPr>
            <p:style>
              <a:lnRef idx="0"/>
              <a:fillRef idx="0"/>
              <a:effectRef idx="0"/>
              <a:fontRef idx="minor"/>
            </p:style>
          </p:sp>
        </p:grpSp>
        <p:grpSp>
          <p:nvGrpSpPr>
            <p:cNvPr id="239" name="Group 12"/>
            <p:cNvGrpSpPr/>
            <p:nvPr/>
          </p:nvGrpSpPr>
          <p:grpSpPr>
            <a:xfrm>
              <a:off x="6609240" y="4267080"/>
              <a:ext cx="2841840" cy="1904760"/>
              <a:chOff x="6609240" y="4267080"/>
              <a:chExt cx="2841840" cy="1904760"/>
            </a:xfrm>
          </p:grpSpPr>
          <p:sp>
            <p:nvSpPr>
              <p:cNvPr id="240" name="CustomShape 13"/>
              <p:cNvSpPr/>
              <p:nvPr/>
            </p:nvSpPr>
            <p:spPr>
              <a:xfrm>
                <a:off x="6609240" y="4267080"/>
                <a:ext cx="2841840" cy="1793880"/>
              </a:xfrm>
              <a:prstGeom prst="rect">
                <a:avLst/>
              </a:prstGeom>
              <a:noFill/>
              <a:ln>
                <a:noFill/>
              </a:ln>
            </p:spPr>
            <p:style>
              <a:lnRef idx="0"/>
              <a:fillRef idx="0"/>
              <a:effectRef idx="0"/>
              <a:fontRef idx="minor"/>
            </p:style>
            <p:txBody>
              <a:bodyPr wrap="none" lIns="90000" rIns="90000" tIns="45000" bIns="45000"/>
              <a:p>
                <a:pPr marL="343080" indent="-342720">
                  <a:lnSpc>
                    <a:spcPct val="100000"/>
                  </a:lnSpc>
                </a:pPr>
                <a:r>
                  <a:rPr b="0" i="1" lang="en-US" sz="1600" spc="-1" strike="noStrike">
                    <a:solidFill>
                      <a:srgbClr val="0000ff"/>
                    </a:solidFill>
                    <a:latin typeface="Arial"/>
                    <a:ea typeface="DejaVu Sans"/>
                  </a:rPr>
                  <a:t>&lt;a href&gt;</a:t>
                </a:r>
                <a:r>
                  <a:rPr b="0" i="1" lang="en-US" sz="1600" spc="-1" strike="noStrike">
                    <a:solidFill>
                      <a:srgbClr val="000000"/>
                    </a:solidFill>
                    <a:latin typeface="Arial"/>
                    <a:ea typeface="DejaVu Sans"/>
                  </a:rPr>
                  <a:t>Frank Rizzo</a:t>
                </a:r>
                <a:endParaRPr b="0" lang="en-US" sz="1600" spc="-1" strike="noStrike">
                  <a:latin typeface="Arial"/>
                </a:endParaRPr>
              </a:p>
              <a:p>
                <a:pPr marL="343080" indent="-342720">
                  <a:lnSpc>
                    <a:spcPct val="100000"/>
                  </a:lnSpc>
                </a:pPr>
                <a:r>
                  <a:rPr b="0" i="1" lang="en-US" sz="1600" spc="-1" strike="noStrike">
                    <a:solidFill>
                      <a:srgbClr val="0000ff"/>
                    </a:solidFill>
                    <a:latin typeface="Arial"/>
                    <a:ea typeface="DejaVu Sans"/>
                  </a:rPr>
                  <a:t>&lt;/a&gt;</a:t>
                </a:r>
                <a:r>
                  <a:rPr b="0" i="1" lang="en-US" sz="1600" spc="-1" strike="noStrike">
                    <a:solidFill>
                      <a:srgbClr val="000000"/>
                    </a:solidFill>
                    <a:latin typeface="Arial"/>
                    <a:ea typeface="DejaVu Sans"/>
                  </a:rPr>
                  <a:t> Bought</a:t>
                </a:r>
                <a:endParaRPr b="0" lang="en-US" sz="1600" spc="-1" strike="noStrike">
                  <a:latin typeface="Arial"/>
                </a:endParaRPr>
              </a:p>
              <a:p>
                <a:pPr marL="343080" indent="-342720">
                  <a:lnSpc>
                    <a:spcPct val="100000"/>
                  </a:lnSpc>
                </a:pPr>
                <a:r>
                  <a:rPr b="0" i="1" lang="en-US" sz="1600" spc="-1" strike="noStrike">
                    <a:solidFill>
                      <a:srgbClr val="0000ff"/>
                    </a:solidFill>
                    <a:latin typeface="Arial"/>
                    <a:ea typeface="DejaVu Sans"/>
                  </a:rPr>
                  <a:t>&lt;a hef&gt;</a:t>
                </a:r>
                <a:r>
                  <a:rPr b="0" i="1" lang="en-US" sz="1600" spc="-1" strike="noStrike">
                    <a:solidFill>
                      <a:srgbClr val="000000"/>
                    </a:solidFill>
                    <a:latin typeface="Arial"/>
                    <a:ea typeface="DejaVu Sans"/>
                  </a:rPr>
                  <a:t>this home</a:t>
                </a:r>
                <a:r>
                  <a:rPr b="0" i="1" lang="en-US" sz="1600" spc="-1" strike="noStrike">
                    <a:solidFill>
                      <a:srgbClr val="0000ff"/>
                    </a:solidFill>
                    <a:latin typeface="Arial"/>
                    <a:ea typeface="DejaVu Sans"/>
                  </a:rPr>
                  <a:t>&lt;/a&gt;</a:t>
                </a:r>
                <a:endParaRPr b="0" lang="en-US" sz="1600" spc="-1" strike="noStrike">
                  <a:latin typeface="Arial"/>
                </a:endParaRPr>
              </a:p>
              <a:p>
                <a:pPr marL="343080" indent="-342720">
                  <a:lnSpc>
                    <a:spcPct val="100000"/>
                  </a:lnSpc>
                </a:pPr>
                <a:r>
                  <a:rPr b="0" i="1" lang="en-US" sz="1600" spc="-1" strike="noStrike">
                    <a:solidFill>
                      <a:srgbClr val="000000"/>
                    </a:solidFill>
                    <a:latin typeface="Arial"/>
                    <a:ea typeface="DejaVu Sans"/>
                  </a:rPr>
                  <a:t>from </a:t>
                </a:r>
                <a:r>
                  <a:rPr b="0" i="1" lang="en-US" sz="1600" spc="-1" strike="noStrike">
                    <a:solidFill>
                      <a:srgbClr val="0000ff"/>
                    </a:solidFill>
                    <a:latin typeface="Arial"/>
                    <a:ea typeface="DejaVu Sans"/>
                  </a:rPr>
                  <a:t>&lt;a href&gt;</a:t>
                </a:r>
                <a:r>
                  <a:rPr b="0" i="1" lang="en-US" sz="1600" spc="-1" strike="noStrike">
                    <a:solidFill>
                      <a:srgbClr val="000000"/>
                    </a:solidFill>
                    <a:latin typeface="Arial"/>
                    <a:ea typeface="DejaVu Sans"/>
                  </a:rPr>
                  <a:t>Lake</a:t>
                </a:r>
                <a:endParaRPr b="0" lang="en-US" sz="1600" spc="-1" strike="noStrike">
                  <a:latin typeface="Arial"/>
                </a:endParaRPr>
              </a:p>
              <a:p>
                <a:pPr marL="343080" indent="-342720">
                  <a:lnSpc>
                    <a:spcPct val="100000"/>
                  </a:lnSpc>
                </a:pPr>
                <a:r>
                  <a:rPr b="0" i="1" lang="en-US" sz="1600" spc="-1" strike="noStrike">
                    <a:solidFill>
                      <a:srgbClr val="000000"/>
                    </a:solidFill>
                    <a:latin typeface="Arial"/>
                    <a:ea typeface="DejaVu Sans"/>
                  </a:rPr>
                  <a:t>View Real Estate</a:t>
                </a:r>
                <a:r>
                  <a:rPr b="0" i="1" lang="en-US" sz="1600" spc="-1" strike="noStrike">
                    <a:solidFill>
                      <a:srgbClr val="0000ff"/>
                    </a:solidFill>
                    <a:latin typeface="Arial"/>
                    <a:ea typeface="DejaVu Sans"/>
                  </a:rPr>
                  <a:t>&lt;/a&gt;</a:t>
                </a:r>
                <a:endParaRPr b="0" lang="en-US" sz="1600" spc="-1" strike="noStrike">
                  <a:latin typeface="Arial"/>
                </a:endParaRPr>
              </a:p>
              <a:p>
                <a:pPr marL="343080" indent="-342720">
                  <a:lnSpc>
                    <a:spcPct val="100000"/>
                  </a:lnSpc>
                </a:pPr>
                <a:r>
                  <a:rPr b="0" i="1" lang="en-US" sz="1600" spc="-1" strike="noStrike">
                    <a:solidFill>
                      <a:srgbClr val="000000"/>
                    </a:solidFill>
                    <a:latin typeface="Arial"/>
                    <a:ea typeface="DejaVu Sans"/>
                  </a:rPr>
                  <a:t>In </a:t>
                </a:r>
                <a:r>
                  <a:rPr b="0" i="1" lang="en-US" sz="1600" spc="-1" strike="noStrike">
                    <a:solidFill>
                      <a:srgbClr val="0000ff"/>
                    </a:solidFill>
                    <a:latin typeface="Arial"/>
                    <a:ea typeface="DejaVu Sans"/>
                  </a:rPr>
                  <a:t>&lt;b&gt;</a:t>
                </a:r>
                <a:r>
                  <a:rPr b="0" i="1" lang="en-US" sz="1600" spc="-1" strike="noStrike">
                    <a:solidFill>
                      <a:srgbClr val="000000"/>
                    </a:solidFill>
                    <a:latin typeface="Arial"/>
                    <a:ea typeface="DejaVu Sans"/>
                  </a:rPr>
                  <a:t>1992</a:t>
                </a:r>
                <a:r>
                  <a:rPr b="0" i="1" lang="en-US" sz="1600" spc="-1" strike="noStrike">
                    <a:solidFill>
                      <a:srgbClr val="0000ff"/>
                    </a:solidFill>
                    <a:latin typeface="Arial"/>
                    <a:ea typeface="DejaVu Sans"/>
                  </a:rPr>
                  <a:t>&lt;/b&gt;</a:t>
                </a:r>
                <a:r>
                  <a:rPr b="0" i="1" lang="en-US" sz="1600" spc="-1" strike="noStrike">
                    <a:solidFill>
                      <a:srgbClr val="000000"/>
                    </a:solidFill>
                    <a:latin typeface="Arial"/>
                    <a:ea typeface="DejaVu Sans"/>
                  </a:rPr>
                  <a:t>.</a:t>
                </a:r>
                <a:endParaRPr b="0" lang="en-US" sz="1600" spc="-1" strike="noStrike">
                  <a:latin typeface="Arial"/>
                </a:endParaRPr>
              </a:p>
              <a:p>
                <a:pPr marL="343080" indent="-342720">
                  <a:lnSpc>
                    <a:spcPct val="100000"/>
                  </a:lnSpc>
                </a:pPr>
                <a:r>
                  <a:rPr b="0" i="1" lang="en-US" sz="1600" spc="-1" strike="noStrike">
                    <a:solidFill>
                      <a:srgbClr val="0000ff"/>
                    </a:solidFill>
                    <a:latin typeface="Arial"/>
                    <a:ea typeface="DejaVu Sans"/>
                  </a:rPr>
                  <a:t>&lt;p&gt;</a:t>
                </a:r>
                <a:r>
                  <a:rPr b="0" i="1" lang="en-US" sz="1600" spc="-1" strike="noStrike">
                    <a:solidFill>
                      <a:srgbClr val="000000"/>
                    </a:solidFill>
                    <a:latin typeface="Arial"/>
                    <a:ea typeface="DejaVu Sans"/>
                  </a:rPr>
                  <a:t>...</a:t>
                </a:r>
                <a:endParaRPr b="0" lang="en-US" sz="1600" spc="-1" strike="noStrike">
                  <a:latin typeface="Arial"/>
                </a:endParaRPr>
              </a:p>
            </p:txBody>
          </p:sp>
          <p:sp>
            <p:nvSpPr>
              <p:cNvPr id="241" name="CustomShape 14"/>
              <p:cNvSpPr/>
              <p:nvPr/>
            </p:nvSpPr>
            <p:spPr>
              <a:xfrm>
                <a:off x="6966000" y="4267080"/>
                <a:ext cx="2133360" cy="1904760"/>
              </a:xfrm>
              <a:prstGeom prst="rect">
                <a:avLst/>
              </a:prstGeom>
              <a:noFill/>
              <a:ln w="12600">
                <a:solidFill>
                  <a:schemeClr val="tx1"/>
                </a:solidFill>
                <a:miter/>
              </a:ln>
            </p:spPr>
            <p:style>
              <a:lnRef idx="0"/>
              <a:fillRef idx="0"/>
              <a:effectRef idx="0"/>
              <a:fontRef idx="minor"/>
            </p:style>
          </p:sp>
        </p:grpSp>
        <p:grpSp>
          <p:nvGrpSpPr>
            <p:cNvPr id="242" name="Group 15"/>
            <p:cNvGrpSpPr/>
            <p:nvPr/>
          </p:nvGrpSpPr>
          <p:grpSpPr>
            <a:xfrm>
              <a:off x="2330280" y="4267080"/>
              <a:ext cx="2285640" cy="1904760"/>
              <a:chOff x="2330280" y="4267080"/>
              <a:chExt cx="2285640" cy="1904760"/>
            </a:xfrm>
          </p:grpSpPr>
          <p:sp>
            <p:nvSpPr>
              <p:cNvPr id="243" name="CustomShape 16"/>
              <p:cNvSpPr/>
              <p:nvPr/>
            </p:nvSpPr>
            <p:spPr>
              <a:xfrm>
                <a:off x="2330280" y="4267080"/>
                <a:ext cx="2285640" cy="1904760"/>
              </a:xfrm>
              <a:prstGeom prst="rect">
                <a:avLst/>
              </a:prstGeom>
              <a:noFill/>
              <a:ln w="12600">
                <a:solidFill>
                  <a:schemeClr val="tx1"/>
                </a:solidFill>
                <a:miter/>
              </a:ln>
            </p:spPr>
            <p:style>
              <a:lnRef idx="0"/>
              <a:fillRef idx="0"/>
              <a:effectRef idx="0"/>
              <a:fontRef idx="minor"/>
            </p:style>
          </p:sp>
          <p:grpSp>
            <p:nvGrpSpPr>
              <p:cNvPr id="244" name="Group 17"/>
              <p:cNvGrpSpPr/>
              <p:nvPr/>
            </p:nvGrpSpPr>
            <p:grpSpPr>
              <a:xfrm>
                <a:off x="2367000" y="4343400"/>
                <a:ext cx="1731600" cy="1733040"/>
                <a:chOff x="2367000" y="4343400"/>
                <a:chExt cx="1731600" cy="1733040"/>
              </a:xfrm>
            </p:grpSpPr>
            <p:pic>
              <p:nvPicPr>
                <p:cNvPr id="245" name="Picture 18" descr=""/>
                <p:cNvPicPr/>
                <p:nvPr/>
              </p:nvPicPr>
              <p:blipFill>
                <a:blip r:embed="rId2"/>
                <a:stretch/>
              </p:blipFill>
              <p:spPr>
                <a:xfrm>
                  <a:off x="2367000" y="4920120"/>
                  <a:ext cx="1137960" cy="1156320"/>
                </a:xfrm>
                <a:prstGeom prst="rect">
                  <a:avLst/>
                </a:prstGeom>
                <a:ln>
                  <a:noFill/>
                </a:ln>
              </p:spPr>
            </p:pic>
            <p:sp>
              <p:nvSpPr>
                <p:cNvPr id="246" name="CustomShape 18"/>
                <p:cNvSpPr/>
                <p:nvPr/>
              </p:nvSpPr>
              <p:spPr>
                <a:xfrm>
                  <a:off x="3343680" y="4343400"/>
                  <a:ext cx="754920" cy="767160"/>
                </a:xfrm>
                <a:prstGeom prst="wedgeRectCallout">
                  <a:avLst>
                    <a:gd name="adj1" fmla="val -142778"/>
                    <a:gd name="adj2" fmla="val 37944"/>
                  </a:avLst>
                </a:prstGeom>
                <a:solidFill>
                  <a:schemeClr val="tx1"/>
                </a:solidFill>
                <a:ln w="12600">
                  <a:solidFill>
                    <a:schemeClr val="tx1"/>
                  </a:solidFill>
                  <a:miter/>
                </a:ln>
              </p:spPr>
              <p:style>
                <a:lnRef idx="0"/>
                <a:fillRef idx="0"/>
                <a:effectRef idx="0"/>
                <a:fontRef idx="minor"/>
              </p:style>
            </p:sp>
            <p:pic>
              <p:nvPicPr>
                <p:cNvPr id="247" name="Picture 20" descr=""/>
                <p:cNvPicPr/>
                <p:nvPr/>
              </p:nvPicPr>
              <p:blipFill>
                <a:blip r:embed="rId3"/>
                <a:stretch/>
              </p:blipFill>
              <p:spPr>
                <a:xfrm>
                  <a:off x="3321720" y="4465440"/>
                  <a:ext cx="767520" cy="865440"/>
                </a:xfrm>
                <a:prstGeom prst="rect">
                  <a:avLst/>
                </a:prstGeom>
                <a:ln>
                  <a:noFill/>
                </a:ln>
              </p:spPr>
            </p:pic>
            <p:sp>
              <p:nvSpPr>
                <p:cNvPr id="248" name="CustomShape 19"/>
                <p:cNvSpPr/>
                <p:nvPr/>
              </p:nvSpPr>
              <p:spPr>
                <a:xfrm>
                  <a:off x="2588400" y="4946400"/>
                  <a:ext cx="150840" cy="164160"/>
                </a:xfrm>
                <a:prstGeom prst="star4">
                  <a:avLst>
                    <a:gd name="adj" fmla="val 22917"/>
                  </a:avLst>
                </a:prstGeom>
                <a:solidFill>
                  <a:schemeClr val="tx1"/>
                </a:solidFill>
                <a:ln w="12600">
                  <a:solidFill>
                    <a:schemeClr val="tx1"/>
                  </a:solidFill>
                  <a:miter/>
                </a:ln>
              </p:spPr>
              <p:style>
                <a:lnRef idx="0"/>
                <a:fillRef idx="0"/>
                <a:effectRef idx="0"/>
                <a:fontRef idx="minor"/>
              </p:style>
            </p:sp>
          </p:grpSp>
          <p:sp>
            <p:nvSpPr>
              <p:cNvPr id="249" name="CustomShape 20"/>
              <p:cNvSpPr/>
              <p:nvPr/>
            </p:nvSpPr>
            <p:spPr>
              <a:xfrm>
                <a:off x="2330280" y="5715000"/>
                <a:ext cx="2285640" cy="333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ff"/>
                    </a:solidFill>
                    <a:latin typeface="Arial"/>
                    <a:ea typeface="DejaVu Sans"/>
                  </a:rPr>
                  <a:t>Loans(</a:t>
                </a:r>
                <a:r>
                  <a:rPr b="0" i="1" lang="en-US" sz="1600" spc="-1" strike="noStrike">
                    <a:solidFill>
                      <a:srgbClr val="000000"/>
                    </a:solidFill>
                    <a:latin typeface="Arial"/>
                    <a:ea typeface="DejaVu Sans"/>
                  </a:rPr>
                  <a:t>$200K</a:t>
                </a:r>
                <a:r>
                  <a:rPr b="0" lang="en-US" sz="1600" spc="-1" strike="noStrike">
                    <a:solidFill>
                      <a:srgbClr val="000000"/>
                    </a:solidFill>
                    <a:latin typeface="Arial"/>
                    <a:ea typeface="DejaVu Sans"/>
                  </a:rPr>
                  <a:t>,[</a:t>
                </a:r>
                <a:r>
                  <a:rPr b="0" i="1" lang="en-US" sz="1600" spc="-1" strike="noStrike">
                    <a:solidFill>
                      <a:srgbClr val="000000"/>
                    </a:solidFill>
                    <a:latin typeface="Arial"/>
                    <a:ea typeface="DejaVu Sans"/>
                  </a:rPr>
                  <a:t>map</a:t>
                </a:r>
                <a:r>
                  <a:rPr b="0" lang="en-US" sz="1600" spc="-1" strike="noStrike">
                    <a:solidFill>
                      <a:srgbClr val="000000"/>
                    </a:solidFill>
                    <a:latin typeface="Arial"/>
                    <a:ea typeface="DejaVu Sans"/>
                  </a:rPr>
                  <a:t>],...</a:t>
                </a:r>
                <a:r>
                  <a:rPr b="0" lang="en-US" sz="1600" spc="-1" strike="noStrike">
                    <a:solidFill>
                      <a:srgbClr val="0000ff"/>
                    </a:solidFill>
                    <a:latin typeface="Arial"/>
                    <a:ea typeface="DejaVu Sans"/>
                  </a:rPr>
                  <a:t>)</a:t>
                </a:r>
                <a:endParaRPr b="0" lang="en-US" sz="1600" spc="-1" strike="noStrike">
                  <a:latin typeface="Arial"/>
                </a:endParaRPr>
              </a:p>
            </p:txBody>
          </p:sp>
          <p:pic>
            <p:nvPicPr>
              <p:cNvPr id="250" name="Picture 23" descr=""/>
              <p:cNvPicPr/>
              <p:nvPr/>
            </p:nvPicPr>
            <p:blipFill>
              <a:blip r:embed="rId4"/>
              <a:stretch/>
            </p:blipFill>
            <p:spPr>
              <a:xfrm>
                <a:off x="3919680" y="4896000"/>
                <a:ext cx="610920" cy="1074240"/>
              </a:xfrm>
              <a:prstGeom prst="rect">
                <a:avLst/>
              </a:prstGeom>
              <a:ln>
                <a:noFill/>
              </a:ln>
            </p:spPr>
          </p:pic>
        </p:grpSp>
      </p:grpSp>
      <p:sp>
        <p:nvSpPr>
          <p:cNvPr id="251" name="CustomShape 21"/>
          <p:cNvSpPr/>
          <p:nvPr/>
        </p:nvSpPr>
        <p:spPr>
          <a:xfrm>
            <a:off x="838080" y="254160"/>
            <a:ext cx="8042760" cy="533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600" spc="-1" strike="noStrike">
                <a:solidFill>
                  <a:srgbClr val="000000"/>
                </a:solidFill>
                <a:latin typeface="Arial"/>
                <a:ea typeface="DejaVu Sans"/>
              </a:rPr>
              <a:t>Mining Text Data: An Introduction</a:t>
            </a:r>
            <a:endParaRPr b="0" lang="en-US" sz="3600" spc="-1" strike="noStrike">
              <a:latin typeface="Arial"/>
            </a:endParaRPr>
          </a:p>
        </p:txBody>
      </p:sp>
      <p:sp>
        <p:nvSpPr>
          <p:cNvPr id="252" name="Line 22"/>
          <p:cNvSpPr/>
          <p:nvPr/>
        </p:nvSpPr>
        <p:spPr>
          <a:xfrm flipH="1">
            <a:off x="3733560" y="3512880"/>
            <a:ext cx="185760" cy="449280"/>
          </a:xfrm>
          <a:prstGeom prst="line">
            <a:avLst/>
          </a:prstGeom>
          <a:ln w="12600">
            <a:solidFill>
              <a:schemeClr val="tx1"/>
            </a:solidFill>
            <a:round/>
            <a:tailEnd len="med" type="triangle" w="med"/>
          </a:ln>
        </p:spPr>
        <p:style>
          <a:lnRef idx="0"/>
          <a:fillRef idx="0"/>
          <a:effectRef idx="0"/>
          <a:fontRef idx="minor"/>
        </p:style>
      </p:sp>
      <p:sp>
        <p:nvSpPr>
          <p:cNvPr id="253" name="Line 23"/>
          <p:cNvSpPr/>
          <p:nvPr/>
        </p:nvSpPr>
        <p:spPr>
          <a:xfrm flipH="1">
            <a:off x="1600200" y="2971800"/>
            <a:ext cx="1447560" cy="914400"/>
          </a:xfrm>
          <a:prstGeom prst="line">
            <a:avLst/>
          </a:prstGeom>
          <a:ln w="12600">
            <a:solidFill>
              <a:schemeClr val="tx1"/>
            </a:solidFill>
            <a:round/>
            <a:tailEnd len="med" type="triangle" w="med"/>
          </a:ln>
        </p:spPr>
        <p:style>
          <a:lnRef idx="0"/>
          <a:fillRef idx="0"/>
          <a:effectRef idx="0"/>
          <a:fontRef idx="minor"/>
        </p:style>
      </p:sp>
      <p:sp>
        <p:nvSpPr>
          <p:cNvPr id="254" name="Line 24"/>
          <p:cNvSpPr/>
          <p:nvPr/>
        </p:nvSpPr>
        <p:spPr>
          <a:xfrm>
            <a:off x="5333760" y="3429000"/>
            <a:ext cx="304920" cy="533160"/>
          </a:xfrm>
          <a:prstGeom prst="line">
            <a:avLst/>
          </a:prstGeom>
          <a:ln w="12600">
            <a:solidFill>
              <a:schemeClr val="tx1"/>
            </a:solidFill>
            <a:round/>
            <a:tailEnd len="med" type="triangle" w="med"/>
          </a:ln>
        </p:spPr>
        <p:style>
          <a:lnRef idx="0"/>
          <a:fillRef idx="0"/>
          <a:effectRef idx="0"/>
          <a:fontRef idx="minor"/>
        </p:style>
      </p:sp>
      <p:sp>
        <p:nvSpPr>
          <p:cNvPr id="255" name="Line 25"/>
          <p:cNvSpPr/>
          <p:nvPr/>
        </p:nvSpPr>
        <p:spPr>
          <a:xfrm>
            <a:off x="6095880" y="2971800"/>
            <a:ext cx="1523880" cy="990360"/>
          </a:xfrm>
          <a:prstGeom prst="line">
            <a:avLst/>
          </a:prstGeom>
          <a:ln w="12600">
            <a:solidFill>
              <a:schemeClr val="tx1"/>
            </a:solidFill>
            <a:round/>
            <a:tailEnd len="med" type="triangle" w="med"/>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628560" y="216720"/>
            <a:ext cx="7886520" cy="624960"/>
          </a:xfrm>
          <a:prstGeom prst="rect">
            <a:avLst/>
          </a:prstGeom>
          <a:noFill/>
          <a:ln>
            <a:noFill/>
          </a:ln>
        </p:spPr>
        <p:txBody>
          <a:bodyPr lIns="0" rIns="0" tIns="0" bIns="0" anchor="ctr">
            <a:normAutofit/>
          </a:bodyPr>
          <a:p>
            <a:pPr algn="ctr">
              <a:lnSpc>
                <a:spcPct val="100000"/>
              </a:lnSpc>
            </a:pPr>
            <a:r>
              <a:rPr b="1" lang="en-US" sz="3200" spc="-1" strike="noStrike">
                <a:solidFill>
                  <a:srgbClr val="000000"/>
                </a:solidFill>
                <a:latin typeface="Arial"/>
              </a:rPr>
              <a:t>Text Databases and IR</a:t>
            </a:r>
            <a:endParaRPr b="0" lang="en-US" sz="3200" spc="-1" strike="noStrike">
              <a:solidFill>
                <a:srgbClr val="000000"/>
              </a:solidFill>
              <a:latin typeface="Arial"/>
            </a:endParaRPr>
          </a:p>
        </p:txBody>
      </p:sp>
      <p:sp>
        <p:nvSpPr>
          <p:cNvPr id="257" name="TextShape 2"/>
          <p:cNvSpPr txBox="1"/>
          <p:nvPr/>
        </p:nvSpPr>
        <p:spPr>
          <a:xfrm>
            <a:off x="457200" y="1447920"/>
            <a:ext cx="8076960" cy="4723920"/>
          </a:xfrm>
          <a:prstGeom prst="rect">
            <a:avLst/>
          </a:prstGeom>
          <a:noFill/>
          <a:ln>
            <a:noFill/>
          </a:ln>
        </p:spPr>
        <p:txBody>
          <a:bodyPr lIns="90000" rIns="90000" tIns="45000" bIns="45000">
            <a:normAutofit/>
          </a:bodyPr>
          <a:p>
            <a:pPr marL="343080" indent="-342720">
              <a:lnSpc>
                <a:spcPct val="100000"/>
              </a:lnSpc>
              <a:buClr>
                <a:srgbClr val="000000"/>
              </a:buClr>
              <a:buFont typeface="Arial"/>
              <a:buChar char="•"/>
            </a:pPr>
            <a:r>
              <a:rPr b="0" lang="en-US" sz="2400" spc="-1" strike="noStrike">
                <a:solidFill>
                  <a:srgbClr val="000000"/>
                </a:solidFill>
                <a:latin typeface="Arial"/>
              </a:rPr>
              <a:t>Text databases (document databases) </a:t>
            </a:r>
            <a:endParaRPr b="0" lang="en-US" sz="24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00"/>
                </a:solidFill>
                <a:latin typeface="Arial"/>
              </a:rPr>
              <a:t>Data stored is usually </a:t>
            </a:r>
            <a:r>
              <a:rPr b="0" i="1" lang="en-US" sz="2400" spc="-1" strike="noStrike">
                <a:solidFill>
                  <a:srgbClr val="000000"/>
                </a:solidFill>
                <a:latin typeface="Arial"/>
              </a:rPr>
              <a:t>semi-structured</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       </a:t>
            </a:r>
            <a:r>
              <a:rPr b="1" lang="en-US" sz="2400" spc="-1" strike="noStrike">
                <a:solidFill>
                  <a:srgbClr val="000000"/>
                </a:solidFill>
                <a:latin typeface="Arial"/>
              </a:rPr>
              <a:t>Information retrieval techniques </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00"/>
                </a:solidFill>
                <a:latin typeface="Arial"/>
              </a:rPr>
              <a:t>field developed in parallel with database systems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lvl="1" marL="343080" indent="-342720">
              <a:lnSpc>
                <a:spcPct val="100000"/>
              </a:lnSpc>
              <a:buClr>
                <a:srgbClr val="000000"/>
              </a:buClr>
              <a:buFont typeface="Arial"/>
              <a:buChar char="•"/>
            </a:pPr>
            <a:r>
              <a:rPr b="0" lang="en-US" sz="2400" spc="-1" strike="noStrike">
                <a:solidFill>
                  <a:srgbClr val="000000"/>
                </a:solidFill>
                <a:latin typeface="Arial"/>
              </a:rPr>
              <a:t>Information retrieval problem: locating relevant documents based on user input, such as keywords or example documents</a:t>
            </a:r>
            <a:endParaRPr b="0" lang="en-US" sz="2400" spc="-1" strike="noStrike">
              <a:solidFill>
                <a:srgbClr val="000000"/>
              </a:solidFill>
              <a:latin typeface="Arial"/>
            </a:endParaRPr>
          </a:p>
        </p:txBody>
      </p:sp>
      <p:sp>
        <p:nvSpPr>
          <p:cNvPr id="258"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5FAB7C62-3C8C-4350-9DBC-53CB6555989D}"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259"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F6607B79-FFA0-4365-AD5A-DD83A38A7DD4}"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ransition>
    <p:diamond/>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533520" y="244440"/>
            <a:ext cx="7886520" cy="701280"/>
          </a:xfrm>
          <a:prstGeom prst="rect">
            <a:avLst/>
          </a:prstGeom>
          <a:noFill/>
          <a:ln>
            <a:noFill/>
          </a:ln>
        </p:spPr>
        <p:txBody>
          <a:bodyPr lIns="92160" rIns="92160" tIns="46080" bIns="46080" anchor="ctr">
            <a:normAutofit/>
          </a:bodyPr>
          <a:p>
            <a:pPr algn="ctr">
              <a:lnSpc>
                <a:spcPct val="100000"/>
              </a:lnSpc>
            </a:pPr>
            <a:r>
              <a:rPr b="1" lang="en-US" sz="3200" spc="-1" strike="noStrike">
                <a:solidFill>
                  <a:srgbClr val="000000"/>
                </a:solidFill>
                <a:latin typeface="Arial"/>
              </a:rPr>
              <a:t>Information Retrieval</a:t>
            </a:r>
            <a:endParaRPr b="0" lang="en-US" sz="3200" spc="-1" strike="noStrike">
              <a:solidFill>
                <a:srgbClr val="000000"/>
              </a:solidFill>
              <a:latin typeface="Arial"/>
            </a:endParaRPr>
          </a:p>
        </p:txBody>
      </p:sp>
      <p:sp>
        <p:nvSpPr>
          <p:cNvPr id="261" name="TextShape 2"/>
          <p:cNvSpPr txBox="1"/>
          <p:nvPr/>
        </p:nvSpPr>
        <p:spPr>
          <a:xfrm>
            <a:off x="533520" y="1400400"/>
            <a:ext cx="7886520" cy="4350960"/>
          </a:xfrm>
          <a:prstGeom prst="rect">
            <a:avLst/>
          </a:prstGeom>
          <a:noFill/>
          <a:ln>
            <a:noFill/>
          </a:ln>
        </p:spPr>
        <p:txBody>
          <a:bodyPr lIns="92160" rIns="92160" tIns="46080" bIns="46080">
            <a:normAutofit/>
          </a:bodyPr>
          <a:p>
            <a:pPr marL="343080" indent="-342720">
              <a:lnSpc>
                <a:spcPct val="130000"/>
              </a:lnSpc>
              <a:buClr>
                <a:srgbClr val="000000"/>
              </a:buClr>
              <a:buFont typeface="Wingdings" charset="2"/>
              <a:buChar char=""/>
            </a:pPr>
            <a:r>
              <a:rPr b="1" lang="en-US" sz="2400" spc="-1" strike="noStrike">
                <a:solidFill>
                  <a:srgbClr val="000000"/>
                </a:solidFill>
                <a:latin typeface="Arial"/>
              </a:rPr>
              <a:t>Typical IR systems</a:t>
            </a:r>
            <a:endParaRPr b="0" lang="en-US" sz="2400" spc="-1" strike="noStrike">
              <a:solidFill>
                <a:srgbClr val="000000"/>
              </a:solidFill>
              <a:latin typeface="Arial"/>
            </a:endParaRPr>
          </a:p>
          <a:p>
            <a:pPr lvl="1" marL="343080" indent="-342720">
              <a:lnSpc>
                <a:spcPct val="130000"/>
              </a:lnSpc>
              <a:buClr>
                <a:srgbClr val="000000"/>
              </a:buClr>
              <a:buFont typeface="Arial"/>
              <a:buChar char="•"/>
            </a:pPr>
            <a:r>
              <a:rPr b="0" lang="en-US" sz="2400" spc="-1" strike="noStrike">
                <a:solidFill>
                  <a:srgbClr val="000000"/>
                </a:solidFill>
                <a:latin typeface="Arial"/>
              </a:rPr>
              <a:t>Online library catalogs</a:t>
            </a:r>
            <a:endParaRPr b="0" lang="en-US" sz="2400" spc="-1" strike="noStrike">
              <a:solidFill>
                <a:srgbClr val="000000"/>
              </a:solidFill>
              <a:latin typeface="Arial"/>
            </a:endParaRPr>
          </a:p>
          <a:p>
            <a:pPr lvl="1" marL="343080" indent="-342720">
              <a:lnSpc>
                <a:spcPct val="130000"/>
              </a:lnSpc>
              <a:buClr>
                <a:srgbClr val="000000"/>
              </a:buClr>
              <a:buFont typeface="Arial"/>
              <a:buChar char="•"/>
            </a:pPr>
            <a:r>
              <a:rPr b="0" lang="en-US" sz="2400" spc="-1" strike="noStrike">
                <a:solidFill>
                  <a:srgbClr val="000000"/>
                </a:solidFill>
                <a:latin typeface="Arial"/>
              </a:rPr>
              <a:t>Online document management systems</a:t>
            </a:r>
            <a:endParaRPr b="0" lang="en-US" sz="2400" spc="-1" strike="noStrike">
              <a:solidFill>
                <a:srgbClr val="000000"/>
              </a:solidFill>
              <a:latin typeface="Arial"/>
            </a:endParaRPr>
          </a:p>
          <a:p>
            <a:pPr marL="343080" indent="-342720">
              <a:lnSpc>
                <a:spcPct val="130000"/>
              </a:lnSpc>
              <a:buClr>
                <a:srgbClr val="000000"/>
              </a:buClr>
              <a:buFont typeface="Wingdings" charset="2"/>
              <a:buChar char=""/>
            </a:pPr>
            <a:r>
              <a:rPr b="1" lang="en-US" sz="2400" spc="-1" strike="noStrike">
                <a:solidFill>
                  <a:srgbClr val="000000"/>
                </a:solidFill>
                <a:latin typeface="Arial"/>
              </a:rPr>
              <a:t>Information retrieval vs. database systems</a:t>
            </a:r>
            <a:endParaRPr b="0" lang="en-US" sz="2400" spc="-1" strike="noStrike">
              <a:solidFill>
                <a:srgbClr val="000000"/>
              </a:solidFill>
              <a:latin typeface="Arial"/>
            </a:endParaRPr>
          </a:p>
          <a:p>
            <a:pPr lvl="1" marL="343080" indent="-342720">
              <a:lnSpc>
                <a:spcPct val="130000"/>
              </a:lnSpc>
              <a:buClr>
                <a:srgbClr val="000000"/>
              </a:buClr>
              <a:buFont typeface="Arial"/>
              <a:buChar char="•"/>
            </a:pPr>
            <a:r>
              <a:rPr b="0" lang="en-US" sz="2400" spc="-1" strike="noStrike">
                <a:solidFill>
                  <a:srgbClr val="000000"/>
                </a:solidFill>
                <a:latin typeface="Arial"/>
              </a:rPr>
              <a:t>Some DB problems are not present in IR, e.g., update, transaction management, complex objects</a:t>
            </a:r>
            <a:endParaRPr b="0" lang="en-US" sz="2400" spc="-1" strike="noStrike">
              <a:solidFill>
                <a:srgbClr val="000000"/>
              </a:solidFill>
              <a:latin typeface="Arial"/>
            </a:endParaRPr>
          </a:p>
          <a:p>
            <a:pPr lvl="1" marL="343080" indent="-342720">
              <a:lnSpc>
                <a:spcPct val="130000"/>
              </a:lnSpc>
              <a:buClr>
                <a:srgbClr val="000000"/>
              </a:buClr>
              <a:buFont typeface="Arial"/>
              <a:buChar char="•"/>
            </a:pPr>
            <a:r>
              <a:rPr b="0" lang="en-US" sz="2400" spc="-1" strike="noStrike">
                <a:solidFill>
                  <a:srgbClr val="000000"/>
                </a:solidFill>
                <a:latin typeface="Arial"/>
              </a:rPr>
              <a:t>Some IR problems are not addressed well in DBMS, e.g., unstructured documents, approximate search using keywords and relevance</a:t>
            </a:r>
            <a:endParaRPr b="0" lang="en-US" sz="2400" spc="-1" strike="noStrike">
              <a:solidFill>
                <a:srgbClr val="000000"/>
              </a:solidFill>
              <a:latin typeface="Arial"/>
            </a:endParaRPr>
          </a:p>
        </p:txBody>
      </p:sp>
      <p:sp>
        <p:nvSpPr>
          <p:cNvPr id="262"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0E690368-13E2-4A20-8E6B-7791D221A3F9}"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
        <p:nvSpPr>
          <p:cNvPr id="263"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98EB8E95-F3F9-4EF1-92D8-5549EBBDA2E9}" type="datetime1">
              <a:rPr b="0" lang="en-US" sz="1800" spc="-1" strike="noStrike">
                <a:solidFill>
                  <a:srgbClr val="000000"/>
                </a:solidFill>
                <a:latin typeface="Arial"/>
                <a:ea typeface="DejaVu Sans"/>
              </a:rPr>
              <a:t>04/08/2022</a:t>
            </a:fld>
            <a:endParaRPr b="0" lang="en-US" sz="1800" spc="-1" strike="noStrike">
              <a:latin typeface="Times New Roman"/>
            </a:endParaRPr>
          </a:p>
        </p:txBody>
      </p:sp>
    </p:spTree>
  </p:cSld>
  <p:transition>
    <p:diamond/>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533520" y="248040"/>
            <a:ext cx="8210160" cy="617040"/>
          </a:xfrm>
          <a:prstGeom prst="rect">
            <a:avLst/>
          </a:prstGeom>
          <a:noFill/>
          <a:ln>
            <a:noFill/>
          </a:ln>
        </p:spPr>
        <p:txBody>
          <a:bodyPr lIns="0" rIns="0" tIns="0" bIns="0" anchor="ctr"/>
          <a:p>
            <a:pPr algn="ctr">
              <a:lnSpc>
                <a:spcPct val="100000"/>
              </a:lnSpc>
            </a:pPr>
            <a:r>
              <a:rPr b="1" lang="en-US" sz="3200" spc="-1" strike="noStrike">
                <a:solidFill>
                  <a:srgbClr val="000000"/>
                </a:solidFill>
                <a:latin typeface="Arial"/>
              </a:rPr>
              <a:t>Basic Measures for Text Retrieval</a:t>
            </a:r>
            <a:endParaRPr b="0" lang="en-US" sz="3200" spc="-1" strike="noStrike">
              <a:solidFill>
                <a:srgbClr val="000000"/>
              </a:solidFill>
              <a:latin typeface="Arial"/>
            </a:endParaRPr>
          </a:p>
        </p:txBody>
      </p:sp>
      <p:sp>
        <p:nvSpPr>
          <p:cNvPr id="265" name="TextShape 2"/>
          <p:cNvSpPr txBox="1"/>
          <p:nvPr/>
        </p:nvSpPr>
        <p:spPr>
          <a:xfrm>
            <a:off x="533520" y="3714840"/>
            <a:ext cx="7886520" cy="1618920"/>
          </a:xfrm>
          <a:prstGeom prst="rect">
            <a:avLst/>
          </a:prstGeom>
          <a:noFill/>
          <a:ln>
            <a:noFill/>
          </a:ln>
        </p:spPr>
        <p:txBody>
          <a:bodyPr lIns="90000" rIns="90000" tIns="45000" bIns="45000"/>
          <a:p>
            <a:pPr>
              <a:lnSpc>
                <a:spcPct val="90000"/>
              </a:lnSpc>
              <a:spcBef>
                <a:spcPts val="201"/>
              </a:spcBef>
            </a:pPr>
            <a:r>
              <a:rPr b="0" lang="en-US" sz="2000" spc="-1" strike="noStrike">
                <a:solidFill>
                  <a:srgbClr val="0000ff"/>
                </a:solidFill>
                <a:latin typeface="Arial"/>
              </a:rPr>
              <a:t>Precision: the percentage of retrieved documents that are in fact relevant to the query (i.e., “correct” responses)</a:t>
            </a:r>
            <a:endParaRPr b="0" lang="en-US" sz="2000" spc="-1" strike="noStrike">
              <a:solidFill>
                <a:srgbClr val="000000"/>
              </a:solidFill>
              <a:latin typeface="Arial"/>
            </a:endParaRPr>
          </a:p>
          <a:p>
            <a:pPr marL="343080">
              <a:lnSpc>
                <a:spcPct val="90000"/>
              </a:lnSpc>
              <a:spcBef>
                <a:spcPts val="201"/>
              </a:spcBef>
            </a:pPr>
            <a:endParaRPr b="0" lang="en-US" sz="2000" spc="-1" strike="noStrike">
              <a:solidFill>
                <a:srgbClr val="000000"/>
              </a:solidFill>
              <a:latin typeface="Arial"/>
            </a:endParaRPr>
          </a:p>
          <a:p>
            <a:pPr marL="343080">
              <a:lnSpc>
                <a:spcPct val="90000"/>
              </a:lnSpc>
              <a:spcBef>
                <a:spcPts val="201"/>
              </a:spcBef>
            </a:pPr>
            <a:r>
              <a:rPr b="0" lang="en-US" sz="2000" spc="-1" strike="noStrike">
                <a:solidFill>
                  <a:srgbClr val="0000ff"/>
                </a:solidFill>
                <a:latin typeface="Arial"/>
              </a:rPr>
              <a:t>Recall: the percentage of documents that are relevant to the query and were, in fact, retrieved</a:t>
            </a:r>
            <a:endParaRPr b="0" lang="en-US" sz="2000" spc="-1" strike="noStrike">
              <a:solidFill>
                <a:srgbClr val="000000"/>
              </a:solidFill>
              <a:latin typeface="Arial"/>
            </a:endParaRPr>
          </a:p>
        </p:txBody>
      </p:sp>
      <p:sp>
        <p:nvSpPr>
          <p:cNvPr id="266" name="TextShape 3"/>
          <p:cNvSpPr txBox="1"/>
          <p:nvPr/>
        </p:nvSpPr>
        <p:spPr>
          <a:xfrm>
            <a:off x="7010280" y="6324480"/>
            <a:ext cx="2133360" cy="364680"/>
          </a:xfrm>
          <a:prstGeom prst="rect">
            <a:avLst/>
          </a:prstGeom>
          <a:noFill/>
          <a:ln>
            <a:noFill/>
          </a:ln>
        </p:spPr>
        <p:txBody>
          <a:bodyPr lIns="90000" rIns="90000" tIns="45000" bIns="45000" anchor="ctr"/>
          <a:p>
            <a:pPr>
              <a:lnSpc>
                <a:spcPct val="100000"/>
              </a:lnSpc>
            </a:pPr>
            <a:fld id="{B94F6DD5-2B6E-411D-A182-86B85E6F27FF}" type="slidenum">
              <a:rPr b="0" lang="en-US" sz="1100" spc="-1" strike="noStrike">
                <a:solidFill>
                  <a:srgbClr val="000000"/>
                </a:solidFill>
                <a:latin typeface="Arial"/>
                <a:ea typeface="DejaVu Sans"/>
              </a:rPr>
              <a:t>&lt;number&gt;</a:t>
            </a:fld>
            <a:endParaRPr b="0" lang="en-US" sz="1100" spc="-1" strike="noStrike">
              <a:latin typeface="Times New Roman"/>
            </a:endParaRPr>
          </a:p>
        </p:txBody>
      </p:sp>
      <p:sp>
        <p:nvSpPr>
          <p:cNvPr id="267" name="TextShape 4"/>
          <p:cNvSpPr txBox="1"/>
          <p:nvPr/>
        </p:nvSpPr>
        <p:spPr>
          <a:xfrm>
            <a:off x="152280" y="6248520"/>
            <a:ext cx="2057040" cy="364680"/>
          </a:xfrm>
          <a:prstGeom prst="rect">
            <a:avLst/>
          </a:prstGeom>
          <a:solidFill>
            <a:srgbClr val="ff0000"/>
          </a:solidFill>
          <a:ln>
            <a:noFill/>
          </a:ln>
        </p:spPr>
        <p:txBody>
          <a:bodyPr lIns="90000" rIns="90000" tIns="45000" bIns="45000"/>
          <a:p>
            <a:pPr>
              <a:lnSpc>
                <a:spcPct val="100000"/>
              </a:lnSpc>
            </a:pPr>
            <a:fld id="{3E3BEFDE-2BE8-4F7D-B7D0-A158A03B3208}" type="datetime1">
              <a:rPr b="0" lang="en-US" sz="1800" spc="-1" strike="noStrike">
                <a:solidFill>
                  <a:srgbClr val="000000"/>
                </a:solidFill>
                <a:latin typeface="Arial"/>
                <a:ea typeface="DejaVu Sans"/>
              </a:rPr>
              <a:t>04/08/2022</a:t>
            </a:fld>
            <a:endParaRPr b="0" lang="en-US" sz="1800" spc="-1" strike="noStrike">
              <a:latin typeface="Times New Roman"/>
            </a:endParaRPr>
          </a:p>
        </p:txBody>
      </p:sp>
      <p:grpSp>
        <p:nvGrpSpPr>
          <p:cNvPr id="268" name="Group 5"/>
          <p:cNvGrpSpPr/>
          <p:nvPr/>
        </p:nvGrpSpPr>
        <p:grpSpPr>
          <a:xfrm>
            <a:off x="1752480" y="1523880"/>
            <a:ext cx="5257440" cy="2057040"/>
            <a:chOff x="1752480" y="1523880"/>
            <a:chExt cx="5257440" cy="2057040"/>
          </a:xfrm>
        </p:grpSpPr>
        <p:sp>
          <p:nvSpPr>
            <p:cNvPr id="269" name="CustomShape 6"/>
            <p:cNvSpPr/>
            <p:nvPr/>
          </p:nvSpPr>
          <p:spPr>
            <a:xfrm>
              <a:off x="1752480" y="1523880"/>
              <a:ext cx="5257440" cy="2057040"/>
            </a:xfrm>
            <a:prstGeom prst="ellipse">
              <a:avLst/>
            </a:prstGeom>
            <a:solidFill>
              <a:schemeClr val="bg1"/>
            </a:solidFill>
            <a:ln w="38160">
              <a:solidFill>
                <a:srgbClr val="990033"/>
              </a:solidFill>
              <a:round/>
            </a:ln>
          </p:spPr>
          <p:style>
            <a:lnRef idx="0"/>
            <a:fillRef idx="0"/>
            <a:effectRef idx="0"/>
            <a:fontRef idx="minor"/>
          </p:style>
        </p:sp>
        <p:sp>
          <p:nvSpPr>
            <p:cNvPr id="270" name="CustomShape 7"/>
            <p:cNvSpPr/>
            <p:nvPr/>
          </p:nvSpPr>
          <p:spPr>
            <a:xfrm>
              <a:off x="2064600" y="2065320"/>
              <a:ext cx="2851200" cy="974160"/>
            </a:xfrm>
            <a:prstGeom prst="ellipse">
              <a:avLst/>
            </a:prstGeom>
            <a:noFill/>
            <a:ln w="38160">
              <a:solidFill>
                <a:srgbClr val="008000"/>
              </a:solidFill>
              <a:round/>
            </a:ln>
          </p:spPr>
          <p:style>
            <a:lnRef idx="0"/>
            <a:fillRef idx="0"/>
            <a:effectRef idx="0"/>
            <a:fontRef idx="minor"/>
          </p:style>
        </p:sp>
        <p:sp>
          <p:nvSpPr>
            <p:cNvPr id="271" name="CustomShape 8"/>
            <p:cNvSpPr/>
            <p:nvPr/>
          </p:nvSpPr>
          <p:spPr>
            <a:xfrm>
              <a:off x="3846960" y="2065320"/>
              <a:ext cx="2851200" cy="974160"/>
            </a:xfrm>
            <a:prstGeom prst="ellipse">
              <a:avLst/>
            </a:prstGeom>
            <a:noFill/>
            <a:ln w="38160">
              <a:solidFill>
                <a:srgbClr val="339966"/>
              </a:solidFill>
              <a:round/>
            </a:ln>
          </p:spPr>
          <p:style>
            <a:lnRef idx="0"/>
            <a:fillRef idx="0"/>
            <a:effectRef idx="0"/>
            <a:fontRef idx="minor"/>
          </p:style>
        </p:sp>
        <p:sp>
          <p:nvSpPr>
            <p:cNvPr id="272" name="CustomShape 9"/>
            <p:cNvSpPr/>
            <p:nvPr/>
          </p:nvSpPr>
          <p:spPr>
            <a:xfrm>
              <a:off x="2331720" y="2282040"/>
              <a:ext cx="89820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Relevant</a:t>
              </a:r>
              <a:endParaRPr b="0" lang="en-US" sz="1200" spc="-1" strike="noStrike">
                <a:latin typeface="Arial"/>
              </a:endParaRPr>
            </a:p>
          </p:txBody>
        </p:sp>
        <p:sp>
          <p:nvSpPr>
            <p:cNvPr id="273" name="CustomShape 10"/>
            <p:cNvSpPr/>
            <p:nvPr/>
          </p:nvSpPr>
          <p:spPr>
            <a:xfrm>
              <a:off x="3809520" y="2282040"/>
              <a:ext cx="114156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a:solidFill>
                    <a:srgbClr val="000000"/>
                  </a:solidFill>
                  <a:latin typeface="Arial"/>
                  <a:ea typeface="DejaVu Sans"/>
                </a:rPr>
                <a:t>Relevant &amp; Retrieved</a:t>
              </a:r>
              <a:endParaRPr b="0" lang="en-US" sz="1000" spc="-1" strike="noStrike">
                <a:latin typeface="Arial"/>
              </a:endParaRPr>
            </a:p>
          </p:txBody>
        </p:sp>
        <p:sp>
          <p:nvSpPr>
            <p:cNvPr id="274" name="CustomShape 11"/>
            <p:cNvSpPr/>
            <p:nvPr/>
          </p:nvSpPr>
          <p:spPr>
            <a:xfrm>
              <a:off x="5450760" y="2390400"/>
              <a:ext cx="106920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Retrieved</a:t>
              </a:r>
              <a:endParaRPr b="0" lang="en-US" sz="1200" spc="-1" strike="noStrike">
                <a:latin typeface="Arial"/>
              </a:endParaRPr>
            </a:p>
          </p:txBody>
        </p:sp>
        <p:sp>
          <p:nvSpPr>
            <p:cNvPr id="275" name="CustomShape 12"/>
            <p:cNvSpPr/>
            <p:nvPr/>
          </p:nvSpPr>
          <p:spPr>
            <a:xfrm>
              <a:off x="3624120" y="3148200"/>
              <a:ext cx="151452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990033"/>
                  </a:solidFill>
                  <a:latin typeface="Arial"/>
                  <a:ea typeface="DejaVu Sans"/>
                </a:rPr>
                <a:t>All Documents</a:t>
              </a:r>
              <a:endParaRPr b="0" lang="en-US" sz="1200" spc="-1" strike="noStrike">
                <a:latin typeface="Arial"/>
              </a:endParaRPr>
            </a:p>
          </p:txBody>
        </p:sp>
      </p:grpSp>
      <p:pic>
        <p:nvPicPr>
          <p:cNvPr id="276" name="" descr=""/>
          <p:cNvPicPr/>
          <p:nvPr/>
        </p:nvPicPr>
        <p:blipFill>
          <a:blip r:embed="rId1"/>
          <a:stretch/>
        </p:blipFill>
        <p:spPr>
          <a:xfrm>
            <a:off x="4952880" y="5334120"/>
            <a:ext cx="4102200" cy="825480"/>
          </a:xfrm>
          <a:prstGeom prst="rect">
            <a:avLst/>
          </a:prstGeom>
          <a:ln>
            <a:noFill/>
          </a:ln>
        </p:spPr>
      </p:pic>
      <p:pic>
        <p:nvPicPr>
          <p:cNvPr id="277" name="" descr=""/>
          <p:cNvPicPr/>
          <p:nvPr/>
        </p:nvPicPr>
        <p:blipFill>
          <a:blip r:embed="rId2"/>
          <a:stretch/>
        </p:blipFill>
        <p:spPr>
          <a:xfrm>
            <a:off x="76320" y="5384880"/>
            <a:ext cx="4800600" cy="787320"/>
          </a:xfrm>
          <a:prstGeom prst="rect">
            <a:avLst/>
          </a:prstGeom>
          <a:ln>
            <a:noFill/>
          </a:ln>
        </p:spPr>
      </p:pic>
    </p:spTree>
  </p:cSld>
  <p:transition>
    <p:diamond/>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33832</TotalTime>
  <Application>LibreOffice/6.0.7.3$Linux_X86_64 LibreOffice_project/00m0$Build-3</Application>
  <Words>2310</Words>
  <Paragraphs>456</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2012-01-02T05:05:52Z</dcterms:created>
  <dc:creator>lakshya</dc:creator>
  <dc:description/>
  <dc:language>en-IN</dc:language>
  <cp:lastModifiedBy/>
  <dcterms:modified xsi:type="dcterms:W3CDTF">2022-04-08T13:36:47Z</dcterms:modified>
  <cp:revision>491</cp:revision>
  <dc:subject/>
  <dc:title>BITS Pilani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44</vt:i4>
  </property>
</Properties>
</file>