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257" r:id="rId3"/>
    <p:sldId id="320" r:id="rId4"/>
    <p:sldId id="399" r:id="rId5"/>
    <p:sldId id="400" r:id="rId6"/>
    <p:sldId id="401" r:id="rId7"/>
    <p:sldId id="384" r:id="rId8"/>
    <p:sldId id="386" r:id="rId9"/>
    <p:sldId id="394" r:id="rId10"/>
    <p:sldId id="396" r:id="rId11"/>
    <p:sldId id="397" r:id="rId12"/>
    <p:sldId id="402" r:id="rId13"/>
    <p:sldId id="398" r:id="rId14"/>
    <p:sldId id="403" r:id="rId15"/>
    <p:sldId id="377" r:id="rId16"/>
    <p:sldId id="378" r:id="rId17"/>
    <p:sldId id="379" r:id="rId18"/>
    <p:sldId id="380" r:id="rId19"/>
    <p:sldId id="381" r:id="rId20"/>
    <p:sldId id="369" r:id="rId21"/>
    <p:sldId id="404" r:id="rId22"/>
    <p:sldId id="406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/>
    <p:restoredTop sz="92531"/>
  </p:normalViewPr>
  <p:slideViewPr>
    <p:cSldViewPr>
      <p:cViewPr varScale="1">
        <p:scale>
          <a:sx n="101" d="100"/>
          <a:sy n="101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02/12/21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36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126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73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ea typeface="+mn-ea"/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ea typeface="+mn-ea"/>
                <a:cs typeface="Arial" pitchFamily="34" charset="0"/>
              </a:rPr>
              <a:t>Pilani,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9906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36117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Data Structures Algorithm and Design</a:t>
            </a:r>
            <a:br>
              <a:rPr lang="en-US" sz="2800" dirty="0"/>
            </a:br>
            <a:r>
              <a:rPr lang="en-US" sz="2800" dirty="0"/>
              <a:t>DSECLZG519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Mr. Chennupati R Prasanna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752600" y="304800"/>
            <a:ext cx="8229600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4" algn="just"/>
            <a:r>
              <a:rPr lang="en-US" b="0" spc="-150" dirty="0">
                <a:latin typeface="Arial" pitchFamily="34" charset="0"/>
                <a:cs typeface="Arial" pitchFamily="34" charset="0"/>
              </a:rPr>
              <a:t>Substitution</a:t>
            </a:r>
            <a:r>
              <a:rPr lang="en-US" sz="1400" dirty="0"/>
              <a:t> </a:t>
            </a:r>
            <a:r>
              <a:rPr lang="en-US" b="0" spc="-150" dirty="0">
                <a:latin typeface="Arial" pitchFamily="34" charset="0"/>
                <a:cs typeface="Arial" pitchFamily="34" charset="0"/>
              </a:rPr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93735" y="978403"/>
                <a:ext cx="353693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T(n)=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35" y="978403"/>
                <a:ext cx="3536930" cy="710194"/>
              </a:xfrm>
              <a:prstGeom prst="rect">
                <a:avLst/>
              </a:prstGeom>
              <a:blipFill>
                <a:blip r:embed="rId2"/>
                <a:stretch>
                  <a:fillRect l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1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			T(n)=T(n-1)+1			</a:t>
            </a:r>
            <a:r>
              <a:rPr lang="en-US" dirty="0">
                <a:sym typeface="Wingdings" panose="05000000000000000000" pitchFamily="2" charset="2"/>
              </a:rPr>
              <a:t> 1</a:t>
            </a:r>
          </a:p>
          <a:p>
            <a:r>
              <a:rPr lang="en-US" dirty="0"/>
              <a:t>			T(n-1)=T((n-1)-1)+1		</a:t>
            </a:r>
          </a:p>
          <a:p>
            <a:r>
              <a:rPr lang="en-US" dirty="0">
                <a:sym typeface="Wingdings" panose="05000000000000000000" pitchFamily="2" charset="2"/>
              </a:rPr>
              <a:t>			</a:t>
            </a:r>
            <a:r>
              <a:rPr lang="en-US" dirty="0"/>
              <a:t>T(n-1)=T((n-2)+1		</a:t>
            </a:r>
            <a:r>
              <a:rPr lang="en-US" dirty="0">
                <a:sym typeface="Wingdings" panose="05000000000000000000" pitchFamily="2" charset="2"/>
              </a:rPr>
              <a:t> 2</a:t>
            </a:r>
          </a:p>
          <a:p>
            <a:r>
              <a:rPr lang="en-US" dirty="0"/>
              <a:t>			T(n-2)=T((n-3)+1		</a:t>
            </a:r>
            <a:r>
              <a:rPr lang="en-US" dirty="0">
                <a:sym typeface="Wingdings" panose="05000000000000000000" pitchFamily="2" charset="2"/>
              </a:rPr>
              <a:t> 3  </a:t>
            </a:r>
          </a:p>
          <a:p>
            <a:r>
              <a:rPr lang="en-US" dirty="0">
                <a:sym typeface="Wingdings" panose="05000000000000000000" pitchFamily="2" charset="2"/>
              </a:rPr>
              <a:t>Substitute 2 in 1 ,</a:t>
            </a:r>
          </a:p>
          <a:p>
            <a:r>
              <a:rPr lang="en-US" dirty="0">
                <a:sym typeface="Wingdings" panose="05000000000000000000" pitchFamily="2" charset="2"/>
              </a:rPr>
              <a:t>			T(n)=</a:t>
            </a:r>
            <a:r>
              <a:rPr lang="en-US" dirty="0"/>
              <a:t> (T((n-2)+1)+1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T(n)=T(n-2)+2</a:t>
            </a:r>
          </a:p>
          <a:p>
            <a:r>
              <a:rPr lang="en-US" dirty="0"/>
              <a:t>Substitute T(n-2),</a:t>
            </a:r>
          </a:p>
          <a:p>
            <a:r>
              <a:rPr lang="en-US" dirty="0"/>
              <a:t>			T(n)=T(n-3)+3	</a:t>
            </a:r>
          </a:p>
          <a:p>
            <a:r>
              <a:rPr lang="en-US" dirty="0"/>
              <a:t>			……….for k times,</a:t>
            </a:r>
          </a:p>
          <a:p>
            <a:r>
              <a:rPr lang="en-US" dirty="0"/>
              <a:t>			T(n)=T(n-k)+k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4739668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1"/>
            <a:ext cx="8229600" cy="4953000"/>
          </a:xfrm>
        </p:spPr>
        <p:txBody>
          <a:bodyPr/>
          <a:lstStyle/>
          <a:p>
            <a:r>
              <a:rPr lang="en-US" dirty="0"/>
              <a:t>As per base condition,</a:t>
            </a:r>
          </a:p>
          <a:p>
            <a:r>
              <a:rPr lang="en-US" dirty="0"/>
              <a:t>Assume		n-k=0 =&gt; k=n</a:t>
            </a:r>
          </a:p>
          <a:p>
            <a:r>
              <a:rPr lang="en-US" dirty="0"/>
              <a:t> 				T(n)=T(n-k)+k</a:t>
            </a:r>
          </a:p>
          <a:p>
            <a:r>
              <a:rPr lang="en-US" dirty="0"/>
              <a:t>				 T(n)=T(n-n)+n</a:t>
            </a:r>
          </a:p>
          <a:p>
            <a:r>
              <a:rPr lang="en-US" dirty="0"/>
              <a:t>				 T(n)=T(0)+n</a:t>
            </a:r>
          </a:p>
          <a:p>
            <a:r>
              <a:rPr lang="en-US" dirty="0"/>
              <a:t>				T(n)=	1+n</a:t>
            </a:r>
          </a:p>
          <a:p>
            <a:endParaRPr lang="en-US" dirty="0"/>
          </a:p>
          <a:p>
            <a:r>
              <a:rPr lang="en-US" dirty="0"/>
              <a:t>			Time Complexity is O(n)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383164"/>
            <a:ext cx="6324600" cy="1143000"/>
          </a:xfrm>
        </p:spPr>
        <p:txBody>
          <a:bodyPr/>
          <a:lstStyle/>
          <a:p>
            <a:r>
              <a:rPr lang="en-US" b="0" dirty="0"/>
              <a:t>Substitution</a:t>
            </a:r>
            <a:r>
              <a:rPr lang="en-US" sz="2800" dirty="0"/>
              <a:t> </a:t>
            </a:r>
            <a:r>
              <a:rPr lang="en-US" b="0" dirty="0"/>
              <a:t>Method (cont..,)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8970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CFCC07-2FD6-C643-AFD6-98037567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Void test (int n)</a:t>
            </a:r>
          </a:p>
          <a:p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{</a:t>
            </a:r>
          </a:p>
          <a:p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	if(n&gt;0)</a:t>
            </a:r>
          </a:p>
          <a:p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	{</a:t>
            </a:r>
          </a:p>
          <a:p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	for(</a:t>
            </a:r>
            <a:r>
              <a:rPr lang="en-US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i</a:t>
            </a:r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=0;i&lt;</a:t>
            </a:r>
            <a:r>
              <a:rPr lang="en-US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n;i</a:t>
            </a:r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++)</a:t>
            </a:r>
          </a:p>
          <a:p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		{</a:t>
            </a:r>
          </a:p>
          <a:p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		</a:t>
            </a:r>
            <a:r>
              <a:rPr lang="en-US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printf</a:t>
            </a:r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(“%</a:t>
            </a:r>
            <a:r>
              <a:rPr lang="en-US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d’,n</a:t>
            </a:r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);</a:t>
            </a:r>
          </a:p>
          <a:p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		}</a:t>
            </a:r>
          </a:p>
          <a:p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	test(n-1);</a:t>
            </a:r>
          </a:p>
          <a:p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	}</a:t>
            </a:r>
          </a:p>
          <a:p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8748-65AD-054A-A6C0-2436FEAF96B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33123"/>
            <a:ext cx="6019800" cy="914400"/>
          </a:xfrm>
        </p:spPr>
        <p:txBody>
          <a:bodyPr/>
          <a:lstStyle/>
          <a:p>
            <a:r>
              <a:rPr lang="en-US" dirty="0"/>
              <a:t>Recurrence relation </a:t>
            </a:r>
          </a:p>
        </p:txBody>
      </p:sp>
    </p:spTree>
    <p:extLst>
      <p:ext uri="{BB962C8B-B14F-4D97-AF65-F5344CB8AC3E}">
        <p14:creationId xmlns:p14="http://schemas.microsoft.com/office/powerpoint/2010/main" val="27617685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74451"/>
            <a:ext cx="5908964" cy="916149"/>
          </a:xfrm>
        </p:spPr>
        <p:txBody>
          <a:bodyPr/>
          <a:lstStyle/>
          <a:p>
            <a:r>
              <a:rPr lang="en-US" b="0" dirty="0"/>
              <a:t>Recurrence Tree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76300"/>
                <a:ext cx="4656018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T(n)=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76300"/>
                <a:ext cx="4656018" cy="916148"/>
              </a:xfrm>
              <a:prstGeom prst="rect">
                <a:avLst/>
              </a:prstGeom>
              <a:blipFill>
                <a:blip r:embed="rId2"/>
                <a:stretch>
                  <a:fillRect l="-15804" t="-198630" b="-287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62264" y="1792448"/>
            <a:ext cx="8229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              		    T(n)=T(n-1)+n</a:t>
            </a:r>
          </a:p>
          <a:p>
            <a:r>
              <a:rPr lang="en-US" dirty="0"/>
              <a:t>                                                                                                  </a:t>
            </a:r>
            <a:r>
              <a:rPr lang="en-US" u="sng" dirty="0"/>
              <a:t>Time Taken</a:t>
            </a:r>
            <a:r>
              <a:rPr lang="en-US" dirty="0"/>
              <a:t>        </a:t>
            </a:r>
          </a:p>
          <a:p>
            <a:r>
              <a:rPr lang="en-US" dirty="0"/>
              <a:t>				T(n)			n	</a:t>
            </a:r>
          </a:p>
          <a:p>
            <a:r>
              <a:rPr lang="en-US" dirty="0"/>
              <a:t>	                                               </a:t>
            </a:r>
          </a:p>
          <a:p>
            <a:r>
              <a:rPr lang="en-US" dirty="0"/>
              <a:t>			             n     T(n-1)			n-1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			n-1     T(n-2)		n-2</a:t>
            </a:r>
          </a:p>
          <a:p>
            <a:endParaRPr lang="en-US" dirty="0"/>
          </a:p>
          <a:p>
            <a:r>
              <a:rPr lang="en-US" dirty="0"/>
              <a:t>				      n-2     T(n-3) 		n-3</a:t>
            </a:r>
          </a:p>
          <a:p>
            <a:r>
              <a:rPr lang="en-US" dirty="0"/>
              <a:t>			                                   ……                …..</a:t>
            </a:r>
          </a:p>
          <a:p>
            <a:r>
              <a:rPr lang="en-US" dirty="0"/>
              <a:t>					       T(2)		  2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                                                                             	   2     T(1)                    1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	         1     T(0)       0  Stops Here</a:t>
            </a:r>
          </a:p>
          <a:p>
            <a:r>
              <a:rPr lang="en-US" b="1" dirty="0"/>
              <a:t>				T(n)=0+1+2+3+……+(n-2)+(n-1)+n=n(n+1)/2</a:t>
            </a:r>
          </a:p>
          <a:p>
            <a:r>
              <a:rPr lang="en-US" b="1" dirty="0"/>
              <a:t>				Time Complexity= O(n²)</a:t>
            </a:r>
          </a:p>
          <a:p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047836" y="2667000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67200" y="2667000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343400" y="3200400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62764" y="3200400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724400" y="3810000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43764" y="3810000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461000" y="4928474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689600" y="4914900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753100" y="5488148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985164" y="5488148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739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B6C8D-666D-CD46-ADB6-A2EE7E1FB0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Substitution</a:t>
            </a:r>
            <a:r>
              <a:rPr lang="en-US" sz="2800" dirty="0"/>
              <a:t> </a:t>
            </a:r>
            <a:r>
              <a:rPr lang="en-US" b="0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E9F6D7-470E-7244-8F95-5BC0E2A1B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66018"/>
                <a:ext cx="8458200" cy="916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T(n)=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E9F6D7-470E-7244-8F95-5BC0E2A1B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66018"/>
                <a:ext cx="8458200" cy="916148"/>
              </a:xfrm>
              <a:prstGeom prst="rect">
                <a:avLst/>
              </a:prstGeom>
              <a:blipFill>
                <a:blip r:embed="rId2"/>
                <a:stretch>
                  <a:fillRect l="-8696" t="-194595" b="-283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5343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304800"/>
            <a:ext cx="8229600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600" dirty="0"/>
              <a:t>Master Theorem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5410200"/>
          </a:xfrm>
        </p:spPr>
        <p:txBody>
          <a:bodyPr/>
          <a:lstStyle/>
          <a:p>
            <a:r>
              <a:rPr lang="en-US" b="1" dirty="0"/>
              <a:t>			T(n) = </a:t>
            </a:r>
            <a:r>
              <a:rPr lang="en-US" b="1" dirty="0" err="1"/>
              <a:t>aT</a:t>
            </a:r>
            <a:r>
              <a:rPr lang="en-US" b="1" dirty="0"/>
              <a:t>(n/b) +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 </a:t>
            </a:r>
            <a:r>
              <a:rPr lang="en-US" dirty="0" err="1"/>
              <a:t>log</a:t>
            </a:r>
            <a:r>
              <a:rPr lang="en-US" baseline="30000" dirty="0" err="1"/>
              <a:t>p</a:t>
            </a:r>
            <a:r>
              <a:rPr lang="en-US" dirty="0" err="1"/>
              <a:t>n</a:t>
            </a:r>
            <a:r>
              <a:rPr lang="en-US" dirty="0"/>
              <a:t>)</a:t>
            </a:r>
          </a:p>
          <a:p>
            <a:r>
              <a:rPr lang="en-US" sz="1600" dirty="0"/>
              <a:t>where n = size of the problem</a:t>
            </a:r>
            <a:br>
              <a:rPr lang="en-US" sz="1600" dirty="0"/>
            </a:br>
            <a:r>
              <a:rPr lang="en-US" sz="1600" dirty="0"/>
              <a:t>a = number of sub-problems in the recursion and a &gt;= 1</a:t>
            </a:r>
            <a:br>
              <a:rPr lang="en-US" sz="1600" dirty="0"/>
            </a:br>
            <a:r>
              <a:rPr lang="en-US" sz="1600" dirty="0"/>
              <a:t>n/b = size of each sub-problem</a:t>
            </a:r>
            <a:br>
              <a:rPr lang="en-US" sz="1600" dirty="0"/>
            </a:br>
            <a:r>
              <a:rPr lang="en-US" sz="1600" dirty="0"/>
              <a:t>b &gt; 1, k &gt;= 0 and p is a real number.</a:t>
            </a:r>
          </a:p>
          <a:p>
            <a:pPr fontAlgn="base"/>
            <a:r>
              <a:rPr lang="en-US" sz="1800" dirty="0"/>
              <a:t>Then,</a:t>
            </a:r>
          </a:p>
          <a:p>
            <a:pPr fontAlgn="base"/>
            <a:r>
              <a:rPr lang="en-US" sz="1800" dirty="0"/>
              <a:t>Case 1:</a:t>
            </a:r>
          </a:p>
          <a:p>
            <a:pPr fontAlgn="base"/>
            <a:r>
              <a:rPr lang="en-US" sz="1800" dirty="0"/>
              <a:t>			if a &gt; </a:t>
            </a:r>
            <a:r>
              <a:rPr lang="en-US" sz="1800" dirty="0" err="1"/>
              <a:t>b</a:t>
            </a:r>
            <a:r>
              <a:rPr lang="en-US" sz="1800" baseline="30000" dirty="0" err="1"/>
              <a:t>k</a:t>
            </a:r>
            <a:r>
              <a:rPr lang="en-US" sz="1800" dirty="0"/>
              <a:t>, then T(n) = </a:t>
            </a:r>
            <a:r>
              <a:rPr lang="el-GR" sz="1800" dirty="0"/>
              <a:t>θ(</a:t>
            </a:r>
            <a:r>
              <a:rPr lang="en-US" sz="1800" dirty="0" err="1"/>
              <a:t>n</a:t>
            </a:r>
            <a:r>
              <a:rPr lang="en-US" sz="1800" baseline="30000" dirty="0" err="1"/>
              <a:t>log</a:t>
            </a:r>
            <a:r>
              <a:rPr lang="en-US" sz="1800" baseline="-25000" dirty="0" err="1"/>
              <a:t>b</a:t>
            </a:r>
            <a:r>
              <a:rPr lang="en-US" sz="1800" baseline="30000" dirty="0" err="1"/>
              <a:t>a</a:t>
            </a:r>
            <a:r>
              <a:rPr lang="en-US" sz="1800" dirty="0"/>
              <a:t>)</a:t>
            </a:r>
          </a:p>
          <a:p>
            <a:pPr fontAlgn="base"/>
            <a:r>
              <a:rPr lang="en-US" sz="1800" dirty="0"/>
              <a:t>Case 2:</a:t>
            </a:r>
          </a:p>
          <a:p>
            <a:pPr fontAlgn="base"/>
            <a:r>
              <a:rPr lang="en-US" sz="1800" dirty="0"/>
              <a:t>			if a = </a:t>
            </a:r>
            <a:r>
              <a:rPr lang="en-US" sz="1800" dirty="0" err="1"/>
              <a:t>b</a:t>
            </a:r>
            <a:r>
              <a:rPr lang="en-US" sz="1800" baseline="30000" dirty="0" err="1"/>
              <a:t>k</a:t>
            </a:r>
            <a:r>
              <a:rPr lang="en-US" sz="1800" dirty="0"/>
              <a:t>, then</a:t>
            </a:r>
            <a:br>
              <a:rPr lang="en-US" sz="1800" dirty="0"/>
            </a:br>
            <a:r>
              <a:rPr lang="en-US" sz="1800" dirty="0"/>
              <a:t>			(a) if p &gt; -1, then T(n) = </a:t>
            </a:r>
            <a:r>
              <a:rPr lang="el-GR" sz="1800" dirty="0"/>
              <a:t>θ(</a:t>
            </a:r>
            <a:r>
              <a:rPr lang="en-US" sz="1800" dirty="0" err="1"/>
              <a:t>n</a:t>
            </a:r>
            <a:r>
              <a:rPr lang="en-US" sz="1800" baseline="30000" dirty="0" err="1"/>
              <a:t>log</a:t>
            </a:r>
            <a:r>
              <a:rPr lang="en-US" sz="1800" baseline="-25000" dirty="0" err="1"/>
              <a:t>b</a:t>
            </a:r>
            <a:r>
              <a:rPr lang="en-US" sz="1800" baseline="30000" dirty="0" err="1"/>
              <a:t>a</a:t>
            </a:r>
            <a:r>
              <a:rPr lang="en-US" sz="1800" dirty="0"/>
              <a:t> log</a:t>
            </a:r>
            <a:r>
              <a:rPr lang="en-US" sz="1800" baseline="30000" dirty="0"/>
              <a:t>p+1</a:t>
            </a:r>
            <a:r>
              <a:rPr lang="en-US" sz="1800" dirty="0"/>
              <a:t>n)</a:t>
            </a:r>
            <a:br>
              <a:rPr lang="en-US" sz="1800" dirty="0"/>
            </a:br>
            <a:r>
              <a:rPr lang="en-US" sz="1800" dirty="0"/>
              <a:t>			(b) if p = -1, then T(n) = </a:t>
            </a:r>
            <a:r>
              <a:rPr lang="el-GR" sz="1800" dirty="0"/>
              <a:t>θ(</a:t>
            </a:r>
            <a:r>
              <a:rPr lang="en-US" sz="1800" dirty="0" err="1"/>
              <a:t>n</a:t>
            </a:r>
            <a:r>
              <a:rPr lang="en-US" sz="1800" baseline="30000" dirty="0" err="1"/>
              <a:t>log</a:t>
            </a:r>
            <a:r>
              <a:rPr lang="en-US" sz="1800" baseline="-25000" dirty="0" err="1"/>
              <a:t>b</a:t>
            </a:r>
            <a:r>
              <a:rPr lang="en-US" sz="1800" baseline="30000" dirty="0" err="1"/>
              <a:t>a</a:t>
            </a:r>
            <a:r>
              <a:rPr lang="en-US" sz="1800" dirty="0"/>
              <a:t> </a:t>
            </a:r>
            <a:r>
              <a:rPr lang="en-US" sz="1800" dirty="0" err="1"/>
              <a:t>loglogn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			(c) if p &lt; -1, then T(n) = </a:t>
            </a:r>
            <a:r>
              <a:rPr lang="el-GR" sz="1800" dirty="0"/>
              <a:t>θ(</a:t>
            </a:r>
            <a:r>
              <a:rPr lang="en-US" sz="1800" dirty="0" err="1"/>
              <a:t>n</a:t>
            </a:r>
            <a:r>
              <a:rPr lang="en-US" sz="1800" baseline="30000" dirty="0" err="1"/>
              <a:t>log</a:t>
            </a:r>
            <a:r>
              <a:rPr lang="en-US" sz="1800" baseline="-25000" dirty="0" err="1"/>
              <a:t>b</a:t>
            </a:r>
            <a:r>
              <a:rPr lang="en-US" sz="1800" baseline="30000" dirty="0" err="1"/>
              <a:t>a</a:t>
            </a:r>
            <a:r>
              <a:rPr lang="en-US" sz="1800" dirty="0"/>
              <a:t>)</a:t>
            </a:r>
          </a:p>
          <a:p>
            <a:pPr fontAlgn="base"/>
            <a:r>
              <a:rPr lang="en-US" sz="1800" dirty="0"/>
              <a:t>Case 3:</a:t>
            </a:r>
          </a:p>
          <a:p>
            <a:pPr fontAlgn="base"/>
            <a:r>
              <a:rPr lang="en-US" sz="1800" dirty="0"/>
              <a:t>			if a &lt; </a:t>
            </a:r>
            <a:r>
              <a:rPr lang="en-US" sz="1800" dirty="0" err="1"/>
              <a:t>b</a:t>
            </a:r>
            <a:r>
              <a:rPr lang="en-US" sz="1800" baseline="30000" dirty="0" err="1"/>
              <a:t>k</a:t>
            </a:r>
            <a:r>
              <a:rPr lang="en-US" sz="1800" dirty="0"/>
              <a:t>, then</a:t>
            </a:r>
            <a:br>
              <a:rPr lang="en-US" sz="1800" dirty="0"/>
            </a:br>
            <a:r>
              <a:rPr lang="en-US" sz="1800" dirty="0"/>
              <a:t>			(a) if p &gt;= 0, then T(n) = </a:t>
            </a:r>
            <a:r>
              <a:rPr lang="el-GR" sz="1800" dirty="0"/>
              <a:t>θ(</a:t>
            </a:r>
            <a:r>
              <a:rPr lang="en-US" sz="1800" dirty="0" err="1"/>
              <a:t>n</a:t>
            </a:r>
            <a:r>
              <a:rPr lang="en-US" sz="1800" baseline="30000" dirty="0" err="1"/>
              <a:t>k</a:t>
            </a:r>
            <a:r>
              <a:rPr lang="en-US" sz="1800" dirty="0"/>
              <a:t> </a:t>
            </a:r>
            <a:r>
              <a:rPr lang="en-US" sz="1800" dirty="0" err="1"/>
              <a:t>log</a:t>
            </a:r>
            <a:r>
              <a:rPr lang="en-US" sz="1800" baseline="30000" dirty="0" err="1"/>
              <a:t>p</a:t>
            </a:r>
            <a:r>
              <a:rPr lang="en-US" sz="1800" dirty="0" err="1"/>
              <a:t>n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			(b) if p &lt; 0, then T(n) = </a:t>
            </a:r>
            <a:r>
              <a:rPr lang="el-GR" sz="1800" dirty="0"/>
              <a:t>θ(</a:t>
            </a:r>
            <a:r>
              <a:rPr lang="en-US" sz="1800" dirty="0" err="1"/>
              <a:t>n</a:t>
            </a:r>
            <a:r>
              <a:rPr lang="en-US" sz="1800" baseline="30000" dirty="0" err="1"/>
              <a:t>k</a:t>
            </a:r>
            <a:r>
              <a:rPr lang="en-US" sz="1800" dirty="0"/>
              <a:t>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788982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5600" y="399329"/>
            <a:ext cx="8229600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600" dirty="0"/>
              <a:t>Master Theorem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5600" y="1295400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03030"/>
                </a:solidFill>
                <a:latin typeface="Arimo" panose="020B0604020202020204" pitchFamily="34" charset="0"/>
              </a:rPr>
              <a:t>Solve the following recurrence relation using Master’s theorem-</a:t>
            </a:r>
          </a:p>
          <a:p>
            <a:pPr algn="ctr"/>
            <a:r>
              <a:rPr lang="en-US" b="1" dirty="0">
                <a:solidFill>
                  <a:srgbClr val="303030"/>
                </a:solidFill>
                <a:latin typeface="Arimo" panose="020B0604020202020204" pitchFamily="34" charset="0"/>
              </a:rPr>
              <a:t>T(n) = √2T(n/2) + </a:t>
            </a:r>
            <a:r>
              <a:rPr lang="en-US" b="1" dirty="0" err="1">
                <a:solidFill>
                  <a:srgbClr val="303030"/>
                </a:solidFill>
                <a:latin typeface="Arimo" panose="020B0604020202020204" pitchFamily="34" charset="0"/>
              </a:rPr>
              <a:t>logn</a:t>
            </a:r>
            <a:endParaRPr lang="en-US" b="1" dirty="0">
              <a:solidFill>
                <a:srgbClr val="303030"/>
              </a:solidFill>
              <a:latin typeface="Arimo" panose="020B0604020202020204" pitchFamily="34" charset="0"/>
            </a:endParaRPr>
          </a:p>
          <a:p>
            <a:r>
              <a:rPr lang="en-US" b="1" u="sng" dirty="0">
                <a:solidFill>
                  <a:srgbClr val="303030"/>
                </a:solidFill>
                <a:latin typeface="Roboto Condensed"/>
              </a:rPr>
              <a:t>Solution-</a:t>
            </a:r>
            <a:endParaRPr lang="en-US" dirty="0">
              <a:solidFill>
                <a:srgbClr val="303030"/>
              </a:solidFill>
              <a:latin typeface="Arimo" panose="020B0604020202020204" pitchFamily="34" charset="0"/>
            </a:endParaRP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We compare the given recurrence relation with T(n) = 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aT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(n/b) + </a:t>
            </a:r>
            <a:r>
              <a:rPr lang="el-GR" dirty="0">
                <a:solidFill>
                  <a:srgbClr val="303030"/>
                </a:solidFill>
                <a:latin typeface="Arimo" panose="020B0604020202020204" pitchFamily="34" charset="0"/>
              </a:rPr>
              <a:t>θ (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n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log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p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n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).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Then,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a = √2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b = 2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k = 0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p = 1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Now, a = √2 = 1.414 and 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b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 = 2</a:t>
            </a:r>
            <a:r>
              <a:rPr lang="en-US" baseline="30000" dirty="0">
                <a:solidFill>
                  <a:srgbClr val="303030"/>
                </a:solidFill>
                <a:latin typeface="Arimo" panose="020B0604020202020204" pitchFamily="34" charset="0"/>
              </a:rPr>
              <a:t>0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 = 1.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Clearly, a &gt; b</a:t>
            </a:r>
            <a:r>
              <a:rPr lang="en-US" baseline="30000" dirty="0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.</a:t>
            </a:r>
          </a:p>
          <a:p>
            <a:r>
              <a:rPr lang="en-US" b="1" dirty="0">
                <a:solidFill>
                  <a:srgbClr val="303030"/>
                </a:solidFill>
                <a:latin typeface="Arimo" panose="020B0604020202020204" pitchFamily="34" charset="0"/>
              </a:rPr>
              <a:t> we follow case-01</a:t>
            </a:r>
            <a:endParaRPr lang="en-US" dirty="0">
              <a:solidFill>
                <a:srgbClr val="303030"/>
              </a:solidFill>
              <a:latin typeface="Arimo" panose="020B0604020202020204" pitchFamily="34" charset="0"/>
            </a:endParaRP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T(n) = </a:t>
            </a:r>
            <a:r>
              <a:rPr lang="el-GR" dirty="0">
                <a:solidFill>
                  <a:srgbClr val="303030"/>
                </a:solidFill>
                <a:latin typeface="Arimo" panose="020B0604020202020204" pitchFamily="34" charset="0"/>
              </a:rPr>
              <a:t>θ (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n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log</a:t>
            </a:r>
            <a:r>
              <a:rPr lang="en-US" baseline="-25000" dirty="0" err="1">
                <a:solidFill>
                  <a:srgbClr val="303030"/>
                </a:solidFill>
                <a:latin typeface="Arimo" panose="020B0604020202020204" pitchFamily="34" charset="0"/>
              </a:rPr>
              <a:t>b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a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)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T(n) = </a:t>
            </a:r>
            <a:r>
              <a:rPr lang="el-GR" dirty="0">
                <a:solidFill>
                  <a:srgbClr val="303030"/>
                </a:solidFill>
                <a:latin typeface="Arimo" panose="020B0604020202020204" pitchFamily="34" charset="0"/>
              </a:rPr>
              <a:t>θ (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n</a:t>
            </a:r>
            <a:r>
              <a:rPr lang="en-US" baseline="30000" dirty="0">
                <a:solidFill>
                  <a:srgbClr val="303030"/>
                </a:solidFill>
                <a:latin typeface="Arimo" panose="020B0604020202020204" pitchFamily="34" charset="0"/>
              </a:rPr>
              <a:t>log</a:t>
            </a:r>
            <a:r>
              <a:rPr lang="en-US" baseline="-25000" dirty="0">
                <a:solidFill>
                  <a:srgbClr val="303030"/>
                </a:solidFill>
                <a:latin typeface="Arimo" panose="020B0604020202020204" pitchFamily="34" charset="0"/>
              </a:rPr>
              <a:t>2</a:t>
            </a:r>
            <a:r>
              <a:rPr lang="en-US" baseline="30000" dirty="0">
                <a:solidFill>
                  <a:srgbClr val="303030"/>
                </a:solidFill>
                <a:latin typeface="Arimo" panose="020B0604020202020204" pitchFamily="34" charset="0"/>
              </a:rPr>
              <a:t>√2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)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T(n) = </a:t>
            </a:r>
            <a:r>
              <a:rPr lang="el-GR" dirty="0">
                <a:solidFill>
                  <a:srgbClr val="303030"/>
                </a:solidFill>
                <a:latin typeface="Arimo" panose="020B0604020202020204" pitchFamily="34" charset="0"/>
              </a:rPr>
              <a:t>θ (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n</a:t>
            </a:r>
            <a:r>
              <a:rPr lang="en-US" baseline="30000" dirty="0">
                <a:solidFill>
                  <a:srgbClr val="303030"/>
                </a:solidFill>
                <a:latin typeface="Arimo" panose="020B0604020202020204" pitchFamily="34" charset="0"/>
              </a:rPr>
              <a:t>1/2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)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Thus,</a:t>
            </a:r>
          </a:p>
          <a:p>
            <a:endParaRPr lang="en-US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  <a:p>
            <a:r>
              <a:rPr lang="en-US" b="1" dirty="0"/>
              <a:t>				T(n) = </a:t>
            </a:r>
            <a:r>
              <a:rPr lang="el-GR" b="1" dirty="0"/>
              <a:t>θ (√</a:t>
            </a:r>
            <a:r>
              <a:rPr lang="en-US" b="1" dirty="0"/>
              <a:t>n)</a:t>
            </a:r>
            <a:endParaRPr lang="en-US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051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5600" y="304800"/>
            <a:ext cx="8229600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600" dirty="0"/>
              <a:t>Master Theorem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5600" y="1295400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03030"/>
                </a:solidFill>
                <a:latin typeface="Arimo" panose="020B0604020202020204" pitchFamily="34" charset="0"/>
              </a:rPr>
              <a:t>Solve the following recurrence relation using Master’s theorem-</a:t>
            </a:r>
          </a:p>
          <a:p>
            <a:pPr algn="ctr"/>
            <a:r>
              <a:rPr lang="en-US" b="1" dirty="0"/>
              <a:t>T(n) = 2T(n/2) + </a:t>
            </a:r>
            <a:r>
              <a:rPr lang="en-US" b="1" dirty="0" err="1"/>
              <a:t>nlogn</a:t>
            </a:r>
            <a:endParaRPr lang="en-US" b="1" dirty="0">
              <a:solidFill>
                <a:srgbClr val="303030"/>
              </a:solidFill>
              <a:latin typeface="Arimo" panose="020B0604020202020204" pitchFamily="34" charset="0"/>
            </a:endParaRPr>
          </a:p>
          <a:p>
            <a:r>
              <a:rPr lang="en-US" b="1" u="sng" dirty="0">
                <a:solidFill>
                  <a:srgbClr val="303030"/>
                </a:solidFill>
                <a:latin typeface="Roboto Condensed"/>
              </a:rPr>
              <a:t>Solution-</a:t>
            </a:r>
            <a:endParaRPr lang="en-US" dirty="0">
              <a:solidFill>
                <a:srgbClr val="303030"/>
              </a:solidFill>
              <a:latin typeface="Arimo" panose="020B0604020202020204" pitchFamily="34" charset="0"/>
            </a:endParaRP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We compare the given recurrence relation with T(n) = 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aT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(n/b) + </a:t>
            </a:r>
            <a:r>
              <a:rPr lang="el-GR" dirty="0">
                <a:solidFill>
                  <a:srgbClr val="303030"/>
                </a:solidFill>
                <a:latin typeface="Arimo" panose="020B0604020202020204" pitchFamily="34" charset="0"/>
              </a:rPr>
              <a:t>θ (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n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log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p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n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).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Then,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a = 2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b = 2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k = 1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p = 1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Now, a = 2  and 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b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 = 2</a:t>
            </a:r>
            <a:r>
              <a:rPr lang="en-US" baseline="30000" dirty="0">
                <a:solidFill>
                  <a:srgbClr val="303030"/>
                </a:solidFill>
                <a:latin typeface="Arimo" panose="020B0604020202020204" pitchFamily="34" charset="0"/>
              </a:rPr>
              <a:t>1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 = 2.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Clearly, a = b</a:t>
            </a:r>
            <a:r>
              <a:rPr lang="en-US" baseline="30000" dirty="0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.</a:t>
            </a:r>
          </a:p>
          <a:p>
            <a:r>
              <a:rPr lang="en-US" b="1" dirty="0">
                <a:solidFill>
                  <a:srgbClr val="303030"/>
                </a:solidFill>
                <a:latin typeface="Arimo" panose="020B0604020202020204" pitchFamily="34" charset="0"/>
              </a:rPr>
              <a:t> we follow case-02</a:t>
            </a:r>
            <a:endParaRPr lang="en-US" dirty="0">
              <a:solidFill>
                <a:srgbClr val="303030"/>
              </a:solidFill>
              <a:latin typeface="Arimo" panose="020B0604020202020204" pitchFamily="34" charset="0"/>
            </a:endParaRPr>
          </a:p>
          <a:p>
            <a:r>
              <a:rPr lang="en-US" dirty="0"/>
              <a:t>	if a = 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dirty="0"/>
              <a:t>, then</a:t>
            </a:r>
            <a:br>
              <a:rPr lang="en-US" dirty="0"/>
            </a:br>
            <a:r>
              <a:rPr lang="en-US" dirty="0"/>
              <a:t>			(a) if p &gt; -1, then T(n) = </a:t>
            </a:r>
            <a:r>
              <a:rPr lang="el-GR" dirty="0"/>
              <a:t>θ(</a:t>
            </a:r>
            <a:r>
              <a:rPr lang="en-US" dirty="0" err="1"/>
              <a:t>n</a:t>
            </a:r>
            <a:r>
              <a:rPr lang="en-US" baseline="30000" dirty="0" err="1"/>
              <a:t>log</a:t>
            </a:r>
            <a:r>
              <a:rPr lang="en-US" baseline="-25000" dirty="0" err="1"/>
              <a:t>b</a:t>
            </a:r>
            <a:r>
              <a:rPr lang="en-US" baseline="30000" dirty="0" err="1"/>
              <a:t>a</a:t>
            </a:r>
            <a:r>
              <a:rPr lang="en-US" dirty="0"/>
              <a:t> log</a:t>
            </a:r>
            <a:r>
              <a:rPr lang="en-US" baseline="30000" dirty="0"/>
              <a:t>p+1</a:t>
            </a:r>
            <a:r>
              <a:rPr lang="en-US" dirty="0"/>
              <a:t>n)</a:t>
            </a:r>
          </a:p>
          <a:p>
            <a:r>
              <a:rPr lang="en-US" dirty="0"/>
              <a:t>					T(n) = </a:t>
            </a:r>
            <a:r>
              <a:rPr lang="el-GR" dirty="0"/>
              <a:t>θ(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 log</a:t>
            </a:r>
            <a:r>
              <a:rPr lang="en-US" baseline="30000" dirty="0"/>
              <a:t>1+1</a:t>
            </a:r>
            <a:r>
              <a:rPr lang="en-US" dirty="0"/>
              <a:t>n)		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Thus,</a:t>
            </a:r>
          </a:p>
          <a:p>
            <a:endParaRPr lang="en-US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  <a:p>
            <a:r>
              <a:rPr lang="en-US" b="1" dirty="0"/>
              <a:t>				 T(n) = </a:t>
            </a:r>
            <a:r>
              <a:rPr lang="el-GR" b="1" dirty="0"/>
              <a:t>θ (</a:t>
            </a:r>
            <a:r>
              <a:rPr lang="en-US" b="1" dirty="0"/>
              <a:t>nlog</a:t>
            </a:r>
            <a:r>
              <a:rPr lang="en-US" b="1" baseline="30000" dirty="0"/>
              <a:t>2</a:t>
            </a:r>
            <a:r>
              <a:rPr lang="en-US" b="1" dirty="0"/>
              <a:t>n)</a:t>
            </a:r>
            <a:endParaRPr lang="en-US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01619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1745" y="304800"/>
            <a:ext cx="8229600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600" dirty="0"/>
              <a:t>Master Theorem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5600" y="1295400"/>
            <a:ext cx="8915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03030"/>
                </a:solidFill>
                <a:latin typeface="Arimo" panose="020B0604020202020204" pitchFamily="34" charset="0"/>
              </a:rPr>
              <a:t>Solve the following recurrence relation using Master’s theorem-</a:t>
            </a:r>
          </a:p>
          <a:p>
            <a:pPr algn="ctr"/>
            <a:r>
              <a:rPr lang="en-US" b="1" dirty="0"/>
              <a:t>T(n) = 3T(n/2) + n</a:t>
            </a:r>
            <a:r>
              <a:rPr lang="en-US" b="1" baseline="30000" dirty="0"/>
              <a:t>2</a:t>
            </a:r>
          </a:p>
          <a:p>
            <a:r>
              <a:rPr lang="en-US" b="1" u="sng" dirty="0">
                <a:solidFill>
                  <a:srgbClr val="303030"/>
                </a:solidFill>
                <a:latin typeface="Roboto Condensed"/>
              </a:rPr>
              <a:t>Solution-</a:t>
            </a:r>
            <a:endParaRPr lang="en-US" dirty="0">
              <a:solidFill>
                <a:srgbClr val="303030"/>
              </a:solidFill>
              <a:latin typeface="Arimo" panose="020B0604020202020204" pitchFamily="34" charset="0"/>
            </a:endParaRP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We compare the given recurrence relation with T(n) = 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aT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(n/b) + </a:t>
            </a:r>
            <a:r>
              <a:rPr lang="el-GR" dirty="0">
                <a:solidFill>
                  <a:srgbClr val="303030"/>
                </a:solidFill>
                <a:latin typeface="Arimo" panose="020B0604020202020204" pitchFamily="34" charset="0"/>
              </a:rPr>
              <a:t>θ (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n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log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p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n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).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Then,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a = 3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b = 2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k = 2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p = 0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Now, a = 3  and 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b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 = 2</a:t>
            </a:r>
            <a:r>
              <a:rPr lang="en-US" baseline="30000" dirty="0">
                <a:solidFill>
                  <a:srgbClr val="303030"/>
                </a:solidFill>
                <a:latin typeface="Arimo" panose="020B0604020202020204" pitchFamily="34" charset="0"/>
              </a:rPr>
              <a:t>2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 = 4.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Clearly, a &lt; b</a:t>
            </a:r>
            <a:r>
              <a:rPr lang="en-US" baseline="30000" dirty="0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.</a:t>
            </a:r>
          </a:p>
          <a:p>
            <a:r>
              <a:rPr lang="en-US" b="1" dirty="0">
                <a:solidFill>
                  <a:srgbClr val="303030"/>
                </a:solidFill>
                <a:latin typeface="Arimo" panose="020B0604020202020204" pitchFamily="34" charset="0"/>
              </a:rPr>
              <a:t> we follow case-03</a:t>
            </a:r>
            <a:endParaRPr lang="en-US" dirty="0">
              <a:solidFill>
                <a:srgbClr val="303030"/>
              </a:solidFill>
              <a:latin typeface="Arimo" panose="020B0604020202020204" pitchFamily="34" charset="0"/>
            </a:endParaRPr>
          </a:p>
          <a:p>
            <a:r>
              <a:rPr lang="en-US" dirty="0"/>
              <a:t>	if a &lt; 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dirty="0"/>
              <a:t>, then</a:t>
            </a:r>
            <a:br>
              <a:rPr lang="en-US" dirty="0"/>
            </a:br>
            <a:r>
              <a:rPr lang="en-US" dirty="0"/>
              <a:t>			(a) if p &gt;= 0, then T(n) = </a:t>
            </a:r>
            <a:r>
              <a:rPr lang="el-GR" dirty="0"/>
              <a:t>θ(</a:t>
            </a:r>
            <a:r>
              <a:rPr lang="en-US" dirty="0"/>
              <a:t>n</a:t>
            </a:r>
            <a:r>
              <a:rPr lang="en-US" baseline="30000" dirty="0"/>
              <a:t>k</a:t>
            </a:r>
            <a:r>
              <a:rPr lang="en-US" dirty="0"/>
              <a:t> </a:t>
            </a:r>
            <a:r>
              <a:rPr lang="en-US" dirty="0" err="1"/>
              <a:t>log</a:t>
            </a:r>
            <a:r>
              <a:rPr lang="en-US" baseline="30000" dirty="0" err="1"/>
              <a:t>p</a:t>
            </a:r>
            <a:r>
              <a:rPr lang="en-US" dirty="0" err="1"/>
              <a:t>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			T(n) = </a:t>
            </a:r>
            <a:r>
              <a:rPr lang="el-GR" dirty="0"/>
              <a:t>θ(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 log</a:t>
            </a:r>
            <a:r>
              <a:rPr lang="en-US" baseline="30000" dirty="0"/>
              <a:t>0</a:t>
            </a:r>
            <a:r>
              <a:rPr lang="en-US" dirty="0"/>
              <a:t>n)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Thus,</a:t>
            </a:r>
          </a:p>
          <a:p>
            <a:endParaRPr lang="en-US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  <a:p>
            <a:r>
              <a:rPr lang="en-US" b="1" dirty="0"/>
              <a:t>				 T(n) = </a:t>
            </a:r>
            <a:r>
              <a:rPr lang="el-GR" b="1" dirty="0"/>
              <a:t>θ (</a:t>
            </a:r>
            <a:r>
              <a:rPr lang="en-US" b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endParaRPr lang="en-US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7129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5600" y="304800"/>
            <a:ext cx="8229600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600" dirty="0"/>
              <a:t>Master Theorem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5600" y="1295400"/>
            <a:ext cx="8915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03030"/>
                </a:solidFill>
                <a:latin typeface="Arimo" panose="020B0604020202020204" pitchFamily="34" charset="0"/>
              </a:rPr>
              <a:t>Solve the following recurrence relation using Master’s theorem-</a:t>
            </a:r>
          </a:p>
          <a:p>
            <a:pPr algn="ctr"/>
            <a:r>
              <a:rPr lang="en-US" b="1" dirty="0"/>
              <a:t>T(n) = 2T(n/4) + n</a:t>
            </a:r>
            <a:r>
              <a:rPr lang="en-US" b="1" baseline="30000" dirty="0"/>
              <a:t>0.51</a:t>
            </a:r>
            <a:endParaRPr lang="en-US" b="1" dirty="0">
              <a:solidFill>
                <a:srgbClr val="303030"/>
              </a:solidFill>
              <a:latin typeface="Arimo" panose="020B0604020202020204" pitchFamily="34" charset="0"/>
            </a:endParaRPr>
          </a:p>
          <a:p>
            <a:r>
              <a:rPr lang="en-US" b="1" u="sng" dirty="0">
                <a:solidFill>
                  <a:srgbClr val="303030"/>
                </a:solidFill>
                <a:latin typeface="Roboto Condensed"/>
              </a:rPr>
              <a:t>Solution-</a:t>
            </a:r>
            <a:endParaRPr lang="en-US" dirty="0">
              <a:solidFill>
                <a:srgbClr val="303030"/>
              </a:solidFill>
              <a:latin typeface="Arimo" panose="020B0604020202020204" pitchFamily="34" charset="0"/>
            </a:endParaRP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We compare the given recurrence relation with T(n) = 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aT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(n/b) + </a:t>
            </a:r>
            <a:r>
              <a:rPr lang="el-GR" dirty="0">
                <a:solidFill>
                  <a:srgbClr val="303030"/>
                </a:solidFill>
                <a:latin typeface="Arimo" panose="020B0604020202020204" pitchFamily="34" charset="0"/>
              </a:rPr>
              <a:t>θ (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n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log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p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n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).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Then,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a = 2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b = 4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k = 0.51</a:t>
            </a:r>
          </a:p>
          <a:p>
            <a:pPr algn="ctr"/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p = 0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Now, a = 2  and </a:t>
            </a:r>
            <a:r>
              <a:rPr lang="en-US" dirty="0" err="1">
                <a:solidFill>
                  <a:srgbClr val="303030"/>
                </a:solidFill>
                <a:latin typeface="Arimo" panose="020B0604020202020204" pitchFamily="34" charset="0"/>
              </a:rPr>
              <a:t>b</a:t>
            </a:r>
            <a:r>
              <a:rPr lang="en-US" baseline="30000" dirty="0" err="1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 = 4</a:t>
            </a:r>
            <a:r>
              <a:rPr lang="en-US" baseline="30000" dirty="0">
                <a:solidFill>
                  <a:srgbClr val="303030"/>
                </a:solidFill>
                <a:latin typeface="Arimo" panose="020B0604020202020204" pitchFamily="34" charset="0"/>
              </a:rPr>
              <a:t>0.51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 = 2.03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Clearly, a &lt; b</a:t>
            </a:r>
            <a:r>
              <a:rPr lang="en-US" baseline="30000" dirty="0">
                <a:solidFill>
                  <a:srgbClr val="303030"/>
                </a:solidFill>
                <a:latin typeface="Arimo" panose="020B0604020202020204" pitchFamily="34" charset="0"/>
              </a:rPr>
              <a:t>k</a:t>
            </a:r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.</a:t>
            </a:r>
          </a:p>
          <a:p>
            <a:r>
              <a:rPr lang="en-US" b="1" dirty="0">
                <a:solidFill>
                  <a:srgbClr val="303030"/>
                </a:solidFill>
                <a:latin typeface="Arimo" panose="020B0604020202020204" pitchFamily="34" charset="0"/>
              </a:rPr>
              <a:t> we follow case-03</a:t>
            </a:r>
            <a:endParaRPr lang="en-US" dirty="0">
              <a:solidFill>
                <a:srgbClr val="303030"/>
              </a:solidFill>
              <a:latin typeface="Arimo" panose="020B0604020202020204" pitchFamily="34" charset="0"/>
            </a:endParaRPr>
          </a:p>
          <a:p>
            <a:r>
              <a:rPr lang="en-US" dirty="0"/>
              <a:t>	if a &lt; 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dirty="0"/>
              <a:t>, then</a:t>
            </a:r>
            <a:br>
              <a:rPr lang="en-US" dirty="0"/>
            </a:br>
            <a:r>
              <a:rPr lang="en-US" dirty="0"/>
              <a:t>			(a) if p &gt;= 0, then T(n) = </a:t>
            </a:r>
            <a:r>
              <a:rPr lang="el-GR" dirty="0"/>
              <a:t>θ(</a:t>
            </a:r>
            <a:r>
              <a:rPr lang="en-US" dirty="0"/>
              <a:t>n</a:t>
            </a:r>
            <a:r>
              <a:rPr lang="en-US" baseline="30000" dirty="0"/>
              <a:t>k</a:t>
            </a:r>
            <a:r>
              <a:rPr lang="en-US" dirty="0"/>
              <a:t> </a:t>
            </a:r>
            <a:r>
              <a:rPr lang="en-US" dirty="0" err="1"/>
              <a:t>log</a:t>
            </a:r>
            <a:r>
              <a:rPr lang="en-US" baseline="30000" dirty="0" err="1"/>
              <a:t>p</a:t>
            </a:r>
            <a:r>
              <a:rPr lang="en-US" dirty="0" err="1"/>
              <a:t>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			T(n) = </a:t>
            </a:r>
            <a:r>
              <a:rPr lang="el-GR" dirty="0"/>
              <a:t>θ(</a:t>
            </a:r>
            <a:r>
              <a:rPr lang="en-US" dirty="0"/>
              <a:t>n</a:t>
            </a:r>
            <a:r>
              <a:rPr lang="en-US" baseline="30000" dirty="0"/>
              <a:t>0.51</a:t>
            </a:r>
            <a:r>
              <a:rPr lang="en-US" dirty="0"/>
              <a:t> log</a:t>
            </a:r>
            <a:r>
              <a:rPr lang="en-US" baseline="30000" dirty="0"/>
              <a:t>0</a:t>
            </a:r>
            <a:r>
              <a:rPr lang="en-US" dirty="0"/>
              <a:t>n)</a:t>
            </a:r>
            <a:br>
              <a:rPr lang="en-US" dirty="0"/>
            </a:br>
            <a:r>
              <a:rPr lang="en-US" dirty="0"/>
              <a:t>	</a:t>
            </a:r>
          </a:p>
          <a:p>
            <a:r>
              <a:rPr lang="en-US" dirty="0">
                <a:solidFill>
                  <a:srgbClr val="303030"/>
                </a:solidFill>
                <a:latin typeface="Arimo" panose="020B0604020202020204" pitchFamily="34" charset="0"/>
              </a:rPr>
              <a:t>Thus,</a:t>
            </a:r>
          </a:p>
          <a:p>
            <a:endParaRPr lang="en-US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  <a:p>
            <a:r>
              <a:rPr lang="en-US" b="1" dirty="0"/>
              <a:t>				 T(n) = </a:t>
            </a:r>
            <a:r>
              <a:rPr lang="el-GR" b="1" dirty="0"/>
              <a:t>θ (</a:t>
            </a:r>
            <a:r>
              <a:rPr lang="en-US" b="1" dirty="0"/>
              <a:t>n</a:t>
            </a:r>
            <a:r>
              <a:rPr lang="en-US" b="1" baseline="30000" dirty="0"/>
              <a:t>0.51</a:t>
            </a:r>
            <a:r>
              <a:rPr lang="en-US" b="1" dirty="0"/>
              <a:t>)</a:t>
            </a:r>
            <a:endParaRPr lang="en-US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657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/>
          <a:lstStyle/>
          <a:p>
            <a:r>
              <a:rPr lang="en-US" dirty="0"/>
              <a:t> Webinar 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4073" y="312738"/>
            <a:ext cx="8229600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600" dirty="0"/>
              <a:t>Master Theorem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4073" y="1181100"/>
            <a:ext cx="8603673" cy="4983163"/>
          </a:xfrm>
        </p:spPr>
        <p:txBody>
          <a:bodyPr/>
          <a:lstStyle/>
          <a:p>
            <a:pPr>
              <a:defRPr/>
            </a:pPr>
            <a:r>
              <a:rPr lang="en-US" sz="1600" b="1" dirty="0">
                <a:solidFill>
                  <a:srgbClr val="303030"/>
                </a:solidFill>
                <a:latin typeface="Arimo" panose="020B0604020202020204" pitchFamily="34" charset="0"/>
              </a:rPr>
              <a:t>	Solve the following recurrence relation using Master’s theorem-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  <a:p>
            <a:pPr marL="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i="1" dirty="0">
                <a:solidFill>
                  <a:srgbClr val="202122"/>
                </a:solidFill>
              </a:rPr>
              <a:t>	</a:t>
            </a:r>
            <a:r>
              <a:rPr lang="en-US" altLang="en-US" dirty="0">
                <a:ea typeface="ＭＳ Ｐゴシック" charset="0"/>
              </a:rPr>
              <a:t>a is not a constant; the number </a:t>
            </a:r>
            <a:r>
              <a:rPr lang="en-US" altLang="en-US">
                <a:ea typeface="ＭＳ Ｐゴシック" charset="0"/>
              </a:rPr>
              <a:t>of sub-problems </a:t>
            </a:r>
            <a:r>
              <a:rPr lang="en-US" altLang="en-US" dirty="0">
                <a:ea typeface="ＭＳ Ｐゴシック" charset="0"/>
              </a:rPr>
              <a:t>should be fixed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br>
              <a:rPr lang="en-US" altLang="en-US" sz="1000" dirty="0">
                <a:solidFill>
                  <a:srgbClr val="202122"/>
                </a:solidFill>
              </a:rPr>
            </a:br>
            <a:endParaRPr lang="en-US" altLang="en-US" sz="1000" dirty="0">
              <a:solidFill>
                <a:srgbClr val="202122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/>
              <a:t>			</a:t>
            </a:r>
            <a:r>
              <a:rPr lang="en-US" sz="1600" b="1" dirty="0"/>
              <a:t>T(n) = 8T(n/4) – n</a:t>
            </a:r>
            <a:r>
              <a:rPr lang="en-US" sz="1600" b="1" baseline="30000" dirty="0"/>
              <a:t>2</a:t>
            </a:r>
            <a:r>
              <a:rPr lang="en-US" sz="1600" b="1" dirty="0"/>
              <a:t>lognf(n)</a:t>
            </a:r>
            <a:r>
              <a:rPr lang="en-US" sz="1600" dirty="0"/>
              <a:t>,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/>
              <a:t>		f(n) , which is the combination time, is not positive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600" b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/>
          </a:p>
          <a:p>
            <a:pPr>
              <a:defRPr/>
            </a:pPr>
            <a:r>
              <a:rPr lang="en-US" sz="1600" dirty="0"/>
              <a:t>			a cannot have less than one sub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873" y="1516062"/>
            <a:ext cx="2019300" cy="533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93873" y="3796401"/>
            <a:ext cx="2089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T(n) = 0.5T(n/2) + n</a:t>
            </a:r>
            <a:r>
              <a:rPr lang="en-US" sz="1600" b="1" baseline="30000" dirty="0"/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559240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A0AAE5-7463-2048-AF8C-E33C529D9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101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Convert the following infix expression to postfix conversion : </a:t>
            </a:r>
          </a:p>
          <a:p>
            <a:r>
              <a:rPr lang="en-US" sz="1800" dirty="0">
                <a:solidFill>
                  <a:srgbClr val="101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(A+B/C*(D+E)-F)</a:t>
            </a:r>
          </a:p>
          <a:p>
            <a:endParaRPr lang="en-US" sz="2400" dirty="0">
              <a:solidFill>
                <a:srgbClr val="101141"/>
              </a:solidFill>
            </a:endParaRPr>
          </a:p>
          <a:p>
            <a:endParaRPr lang="en-US" sz="2400" dirty="0">
              <a:solidFill>
                <a:srgbClr val="10114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26AD-DD96-8F4F-A1B6-9FBE3AEF8F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Infix to postfix Conversion</a:t>
            </a:r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32D4AE76-F382-4D0A-B1E6-45378050AA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pPr>
              <a:spcAft>
                <a:spcPts val="600"/>
              </a:spcAft>
            </a:pPr>
            <a:fld id="{BC8D7E44-7D4F-4942-A8C9-2DF6BF8399E8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7C53D0-4B90-7341-AAC1-7B4BA2C6A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6158"/>
              </p:ext>
            </p:extLst>
          </p:nvPr>
        </p:nvGraphicFramePr>
        <p:xfrm>
          <a:off x="5116838" y="1600200"/>
          <a:ext cx="3710927" cy="452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311">
                  <a:extLst>
                    <a:ext uri="{9D8B030D-6E8A-4147-A177-3AD203B41FA5}">
                      <a16:colId xmlns:a16="http://schemas.microsoft.com/office/drawing/2014/main" val="3890953353"/>
                    </a:ext>
                  </a:extLst>
                </a:gridCol>
                <a:gridCol w="1237558">
                  <a:extLst>
                    <a:ext uri="{9D8B030D-6E8A-4147-A177-3AD203B41FA5}">
                      <a16:colId xmlns:a16="http://schemas.microsoft.com/office/drawing/2014/main" val="1435813494"/>
                    </a:ext>
                  </a:extLst>
                </a:gridCol>
                <a:gridCol w="1495058">
                  <a:extLst>
                    <a:ext uri="{9D8B030D-6E8A-4147-A177-3AD203B41FA5}">
                      <a16:colId xmlns:a16="http://schemas.microsoft.com/office/drawing/2014/main" val="1596197170"/>
                    </a:ext>
                  </a:extLst>
                </a:gridCol>
              </a:tblGrid>
              <a:tr h="250810">
                <a:tc>
                  <a:txBody>
                    <a:bodyPr/>
                    <a:lstStyle/>
                    <a:p>
                      <a:r>
                        <a:rPr lang="en-US" sz="1100"/>
                        <a:t>Symbol</a:t>
                      </a:r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Stack</a:t>
                      </a:r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Postfix </a:t>
                      </a:r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3349534074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1269245085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3111563261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1287092484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1383874883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2347151085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2515614373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3918280617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1524263850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2215051041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3087534420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1798586516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974082359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2581686541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1564709875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1339174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487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A0AAE5-7463-2048-AF8C-E33C529D9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101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Convert the following infix expression to postfix conversion : </a:t>
            </a:r>
          </a:p>
          <a:p>
            <a:r>
              <a:rPr lang="en-US" sz="1800" dirty="0">
                <a:solidFill>
                  <a:srgbClr val="1011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(A+B)*C—D+F</a:t>
            </a:r>
          </a:p>
          <a:p>
            <a:endParaRPr lang="en-US" sz="2400" dirty="0">
              <a:solidFill>
                <a:srgbClr val="101141"/>
              </a:solidFill>
            </a:endParaRPr>
          </a:p>
          <a:p>
            <a:endParaRPr lang="en-US" sz="2400" dirty="0">
              <a:solidFill>
                <a:srgbClr val="10114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26AD-DD96-8F4F-A1B6-9FBE3AEF8F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Infix to prefix Conversion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32D4AE76-F382-4D0A-B1E6-45378050AA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pPr>
              <a:spcAft>
                <a:spcPts val="600"/>
              </a:spcAft>
            </a:pPr>
            <a:fld id="{BC8D7E44-7D4F-4942-A8C9-2DF6BF8399E8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7C53D0-4B90-7341-AAC1-7B4BA2C6A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270254"/>
              </p:ext>
            </p:extLst>
          </p:nvPr>
        </p:nvGraphicFramePr>
        <p:xfrm>
          <a:off x="5116838" y="1600200"/>
          <a:ext cx="3710927" cy="452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311">
                  <a:extLst>
                    <a:ext uri="{9D8B030D-6E8A-4147-A177-3AD203B41FA5}">
                      <a16:colId xmlns:a16="http://schemas.microsoft.com/office/drawing/2014/main" val="3890953353"/>
                    </a:ext>
                  </a:extLst>
                </a:gridCol>
                <a:gridCol w="1237558">
                  <a:extLst>
                    <a:ext uri="{9D8B030D-6E8A-4147-A177-3AD203B41FA5}">
                      <a16:colId xmlns:a16="http://schemas.microsoft.com/office/drawing/2014/main" val="1435813494"/>
                    </a:ext>
                  </a:extLst>
                </a:gridCol>
                <a:gridCol w="1495058">
                  <a:extLst>
                    <a:ext uri="{9D8B030D-6E8A-4147-A177-3AD203B41FA5}">
                      <a16:colId xmlns:a16="http://schemas.microsoft.com/office/drawing/2014/main" val="1596197170"/>
                    </a:ext>
                  </a:extLst>
                </a:gridCol>
              </a:tblGrid>
              <a:tr h="250810">
                <a:tc>
                  <a:txBody>
                    <a:bodyPr/>
                    <a:lstStyle/>
                    <a:p>
                      <a:r>
                        <a:rPr lang="en-US" sz="1100"/>
                        <a:t>Symbol</a:t>
                      </a:r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Stack</a:t>
                      </a:r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Expression</a:t>
                      </a:r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3349534074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1269245085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3111563261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1287092484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1383874883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2347151085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2515614373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3918280617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1524263850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2215051041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3087534420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1798586516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974082359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2581686541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1564709875"/>
                  </a:ext>
                </a:extLst>
              </a:tr>
              <a:tr h="28501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7002" marR="57002" marT="28501" marB="28501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002" marR="57002" marT="28501" marB="28501"/>
                </a:tc>
                <a:extLst>
                  <a:ext uri="{0D108BD9-81ED-4DB2-BD59-A6C34878D82A}">
                    <a16:rowId xmlns:a16="http://schemas.microsoft.com/office/drawing/2014/main" val="1339174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916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2EE84-9E19-F745-A71D-DBB7A8F07C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5958AAB6-3EA7-1446-B940-65262E0FE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0"/>
            <a:ext cx="266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FF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0167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02D8A2-CF7B-394E-BE3C-C0DB7E4C3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1: what is the time complexity of the following code: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Miriam Fixed" panose="020F0502020204030204" pitchFamily="34" charset="0"/>
                <a:cs typeface="Miriam Fixed" panose="020F0502020204030204" pitchFamily="34" charset="0"/>
              </a:rPr>
              <a:t>int a = 0, b = 0; </a:t>
            </a:r>
          </a:p>
          <a:p>
            <a:r>
              <a:rPr lang="en-US" sz="1800" dirty="0">
                <a:latin typeface="Miriam Fixed" panose="020F0502020204030204" pitchFamily="34" charset="0"/>
                <a:cs typeface="Miriam Fixed" panose="020F0502020204030204" pitchFamily="34" charset="0"/>
              </a:rPr>
              <a:t>for (</a:t>
            </a:r>
            <a:r>
              <a:rPr lang="en-US" sz="1800" dirty="0" err="1">
                <a:latin typeface="Miriam Fixed" panose="020F0502020204030204" pitchFamily="34" charset="0"/>
                <a:cs typeface="Miriam Fixed" panose="020F0502020204030204" pitchFamily="34" charset="0"/>
              </a:rPr>
              <a:t>i</a:t>
            </a:r>
            <a:r>
              <a:rPr lang="en-US" sz="1800" dirty="0">
                <a:latin typeface="Miriam Fixed" panose="020F0502020204030204" pitchFamily="34" charset="0"/>
                <a:cs typeface="Miriam Fixed" panose="020F0502020204030204" pitchFamily="34" charset="0"/>
              </a:rPr>
              <a:t> = 0; </a:t>
            </a:r>
            <a:r>
              <a:rPr lang="en-US" sz="1800" dirty="0" err="1">
                <a:latin typeface="Miriam Fixed" panose="020F0502020204030204" pitchFamily="34" charset="0"/>
                <a:cs typeface="Miriam Fixed" panose="020F0502020204030204" pitchFamily="34" charset="0"/>
              </a:rPr>
              <a:t>i</a:t>
            </a:r>
            <a:r>
              <a:rPr lang="en-US" sz="1800" dirty="0">
                <a:latin typeface="Miriam Fixed" panose="020F0502020204030204" pitchFamily="34" charset="0"/>
                <a:cs typeface="Miriam Fixed" panose="020F0502020204030204" pitchFamily="34" charset="0"/>
              </a:rPr>
              <a:t> &lt; N; </a:t>
            </a:r>
            <a:r>
              <a:rPr lang="en-US" sz="1800" dirty="0" err="1">
                <a:latin typeface="Miriam Fixed" panose="020F0502020204030204" pitchFamily="34" charset="0"/>
                <a:cs typeface="Miriam Fixed" panose="020F0502020204030204" pitchFamily="34" charset="0"/>
              </a:rPr>
              <a:t>i</a:t>
            </a:r>
            <a:r>
              <a:rPr lang="en-US" sz="1800" dirty="0">
                <a:latin typeface="Miriam Fixed" panose="020F0502020204030204" pitchFamily="34" charset="0"/>
                <a:cs typeface="Miriam Fixed" panose="020F0502020204030204" pitchFamily="34" charset="0"/>
              </a:rPr>
              <a:t>++) { </a:t>
            </a:r>
          </a:p>
          <a:p>
            <a:r>
              <a:rPr lang="en-US" sz="1800" dirty="0">
                <a:latin typeface="Miriam Fixed" panose="020F0502020204030204" pitchFamily="34" charset="0"/>
                <a:cs typeface="Miriam Fixed" panose="020F0502020204030204" pitchFamily="34" charset="0"/>
              </a:rPr>
              <a:t>	a = a + rand(); </a:t>
            </a:r>
          </a:p>
          <a:p>
            <a:r>
              <a:rPr lang="en-US" sz="1800" dirty="0">
                <a:latin typeface="Miriam Fixed" panose="020F0502020204030204" pitchFamily="34" charset="0"/>
                <a:cs typeface="Miriam Fixed" panose="020F0502020204030204" pitchFamily="34" charset="0"/>
              </a:rPr>
              <a:t>} </a:t>
            </a:r>
          </a:p>
          <a:p>
            <a:r>
              <a:rPr lang="en-US" sz="1800" dirty="0">
                <a:latin typeface="Miriam Fixed" panose="020F0502020204030204" pitchFamily="34" charset="0"/>
                <a:cs typeface="Miriam Fixed" panose="020F0502020204030204" pitchFamily="34" charset="0"/>
              </a:rPr>
              <a:t>for (j = 0; j &lt; M; </a:t>
            </a:r>
            <a:r>
              <a:rPr lang="en-US" sz="1800" dirty="0" err="1">
                <a:latin typeface="Miriam Fixed" panose="020F0502020204030204" pitchFamily="34" charset="0"/>
                <a:cs typeface="Miriam Fixed" panose="020F0502020204030204" pitchFamily="34" charset="0"/>
              </a:rPr>
              <a:t>j++</a:t>
            </a:r>
            <a:r>
              <a:rPr lang="en-US" sz="1800" dirty="0">
                <a:latin typeface="Miriam Fixed" panose="020F0502020204030204" pitchFamily="34" charset="0"/>
                <a:cs typeface="Miriam Fixed" panose="020F0502020204030204" pitchFamily="34" charset="0"/>
              </a:rPr>
              <a:t>) { </a:t>
            </a:r>
          </a:p>
          <a:p>
            <a:r>
              <a:rPr lang="en-US" sz="1800" dirty="0">
                <a:latin typeface="Miriam Fixed" panose="020F0502020204030204" pitchFamily="34" charset="0"/>
                <a:cs typeface="Miriam Fixed" panose="020F0502020204030204" pitchFamily="34" charset="0"/>
              </a:rPr>
              <a:t>	b = b + rand(); </a:t>
            </a:r>
          </a:p>
          <a:p>
            <a:r>
              <a:rPr lang="en-US" sz="1800" dirty="0">
                <a:latin typeface="Miriam Fixed" panose="020F0502020204030204" pitchFamily="34" charset="0"/>
                <a:cs typeface="Miriam Fixed" panose="020F0502020204030204" pitchFamily="34" charset="0"/>
              </a:rPr>
              <a:t>}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5BB3-FCB6-5E46-B1F4-C844BA0CD1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Time Complexity Analysis- Counting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67CE4-E59D-5B45-BEED-C8B3484F89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8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FC6AC5-045D-B54E-BAB1-A41AC417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2: what is the time complexity of the following code: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int a = 0; </a:t>
            </a:r>
          </a:p>
          <a:p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for (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i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 = 0; 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i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 &lt; N; 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i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++) { </a:t>
            </a:r>
          </a:p>
          <a:p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	for (j = N; j &gt; 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i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; j--) { </a:t>
            </a:r>
          </a:p>
          <a:p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		a = a + </a:t>
            </a:r>
            <a:r>
              <a:rPr lang="en-IN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i</a:t>
            </a:r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 + j; </a:t>
            </a:r>
          </a:p>
          <a:p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	} </a:t>
            </a:r>
          </a:p>
          <a:p>
            <a:r>
              <a:rPr lang="en-IN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} 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1E8C5-E06A-0A4C-84A4-AAFF9ACBC7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BEC2A-2DFD-1E42-BD37-FF319F3F35C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6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DC4E30-ED6F-564B-B033-7ECB25AF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3: what is the time complexity of the following code:</a:t>
            </a:r>
          </a:p>
          <a:p>
            <a:endParaRPr lang="en-US" sz="1800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int </a:t>
            </a:r>
            <a:r>
              <a:rPr lang="en-US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i</a:t>
            </a:r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, j, k = 0; </a:t>
            </a:r>
          </a:p>
          <a:p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for (</a:t>
            </a:r>
            <a:r>
              <a:rPr lang="en-US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i</a:t>
            </a:r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 = n / 2; </a:t>
            </a:r>
            <a:r>
              <a:rPr lang="en-US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i</a:t>
            </a:r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 &lt;= n; </a:t>
            </a:r>
            <a:r>
              <a:rPr lang="en-US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i</a:t>
            </a:r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++) { </a:t>
            </a:r>
          </a:p>
          <a:p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	for (j = 2; j &lt;= n; j = j * 2) { </a:t>
            </a:r>
          </a:p>
          <a:p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		k = k + n / 2; </a:t>
            </a:r>
          </a:p>
          <a:p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	} </a:t>
            </a:r>
          </a:p>
          <a:p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} </a:t>
            </a:r>
          </a:p>
          <a:p>
            <a:endParaRPr lang="en-US" sz="1800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CB4F-0A10-2F47-907A-E3E8A0A2494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A546D-15CE-5044-BB95-EFFD29ED8AF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2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C4AEE1-BC6A-BF42-BD75-788E676FD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4: what is the time complexity of the following code:</a:t>
            </a:r>
          </a:p>
          <a:p>
            <a:r>
              <a:rPr lang="en-US" dirty="0">
                <a:latin typeface="Miriam Fixed" panose="020B0509050101010101" pitchFamily="49" charset="-79"/>
                <a:cs typeface="Miriam Fixed" panose="020B0509050101010101" pitchFamily="49" charset="-79"/>
              </a:rPr>
              <a:t>	</a:t>
            </a:r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int </a:t>
            </a:r>
            <a:r>
              <a:rPr lang="en-US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i</a:t>
            </a:r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 =0;</a:t>
            </a:r>
          </a:p>
          <a:p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	while (</a:t>
            </a:r>
            <a:r>
              <a:rPr lang="en-US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i</a:t>
            </a:r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&lt;n)</a:t>
            </a:r>
          </a:p>
          <a:p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	{</a:t>
            </a:r>
          </a:p>
          <a:p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	</a:t>
            </a:r>
            <a:r>
              <a:rPr lang="en-US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stmt</a:t>
            </a:r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;</a:t>
            </a:r>
          </a:p>
          <a:p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	</a:t>
            </a:r>
            <a:r>
              <a:rPr lang="en-US" sz="18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i</a:t>
            </a:r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++;</a:t>
            </a:r>
          </a:p>
          <a:p>
            <a:r>
              <a:rPr lang="en-US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	}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F795-0698-3E4E-98B6-85F4C4277F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Analysis of while loop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90E2E-5905-3442-885D-9F945F06221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8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6364" y="304800"/>
            <a:ext cx="8229600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b="0" dirty="0"/>
              <a:t>Recursion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46364" y="1498744"/>
            <a:ext cx="841663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 when used in a programming or computer science context simply means when a part of your program calls itself.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 Example</a:t>
            </a:r>
            <a:endParaRPr lang="en-US" sz="1600" dirty="0">
              <a:solidFill>
                <a:srgbClr val="4F4F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 algn="just"/>
            <a:r>
              <a:rPr 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 recur_factorial(n):  </a:t>
            </a:r>
          </a:p>
          <a:p>
            <a:pPr lvl="6" algn="just"/>
            <a:r>
              <a:rPr 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if n == 1:  </a:t>
            </a:r>
          </a:p>
          <a:p>
            <a:pPr lvl="6" algn="just"/>
            <a:r>
              <a:rPr 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return n  </a:t>
            </a:r>
          </a:p>
          <a:p>
            <a:pPr lvl="6" algn="just"/>
            <a:r>
              <a:rPr 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else:  </a:t>
            </a:r>
          </a:p>
          <a:p>
            <a:pPr lvl="6" algn="just"/>
            <a:r>
              <a:rPr 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return n*recur_factorial(n-1)  </a:t>
            </a:r>
          </a:p>
          <a:p>
            <a:pPr lvl="6" algn="just"/>
            <a:endParaRPr lang="pt-B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mainly three ways for solving recurrences.</a:t>
            </a:r>
          </a:p>
          <a:p>
            <a:pPr marL="2114550" lvl="4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Method</a:t>
            </a:r>
          </a:p>
          <a:p>
            <a:pPr marL="2114550" lvl="4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Tree Method</a:t>
            </a:r>
          </a:p>
          <a:p>
            <a:pPr marL="2114550" lvl="4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Method</a:t>
            </a:r>
            <a:endParaRPr lang="pt-B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301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6364" y="228600"/>
            <a:ext cx="8229600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b="0" dirty="0"/>
              <a:t>Steps to solve the problem</a:t>
            </a:r>
          </a:p>
        </p:txBody>
      </p:sp>
      <p:sp>
        <p:nvSpPr>
          <p:cNvPr id="2" name="Rectangle 1"/>
          <p:cNvSpPr/>
          <p:nvPr/>
        </p:nvSpPr>
        <p:spPr>
          <a:xfrm>
            <a:off x="346364" y="1498744"/>
            <a:ext cx="84166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follow below steps to find the time complexity for a given program</a:t>
            </a:r>
          </a:p>
          <a:p>
            <a:endParaRPr lang="en-US" dirty="0">
              <a:solidFill>
                <a:srgbClr val="4F4F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the </a:t>
            </a:r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</a:t>
            </a:r>
            <a:r>
              <a:rPr lang="en-US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given Program</a:t>
            </a:r>
          </a:p>
          <a:p>
            <a:pPr lvl="2"/>
            <a:endParaRPr lang="en-US" dirty="0">
              <a:solidFill>
                <a:srgbClr val="4F4F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any one of three ways to </a:t>
            </a:r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</a:t>
            </a:r>
            <a:r>
              <a:rPr lang="en-US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get the time complexity for a given program.</a:t>
            </a:r>
          </a:p>
          <a:p>
            <a:endParaRPr lang="en-US" dirty="0">
              <a:solidFill>
                <a:srgbClr val="4F4F4F"/>
              </a:solidFill>
              <a:latin typeface="ubuntu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3234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3427"/>
                <a:ext cx="8229600" cy="5287963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CC3300"/>
                    </a:solidFill>
                  </a:rPr>
                  <a:t>Def recur(n)</a:t>
                </a:r>
              </a:p>
              <a:p>
                <a:r>
                  <a:rPr lang="en-US" b="1" dirty="0">
                    <a:solidFill>
                      <a:srgbClr val="CC3300"/>
                    </a:solidFill>
                  </a:rPr>
                  <a:t>If(n&gt;0)</a:t>
                </a:r>
              </a:p>
              <a:p>
                <a:r>
                  <a:rPr lang="en-US" b="1" dirty="0">
                    <a:solidFill>
                      <a:srgbClr val="CC3300"/>
                    </a:solidFill>
                  </a:rPr>
                  <a:t>return recur(n-1)</a:t>
                </a:r>
              </a:p>
              <a:p>
                <a:endParaRPr lang="en-US" dirty="0"/>
              </a:p>
              <a:p>
                <a:r>
                  <a:rPr lang="en-US" dirty="0"/>
                  <a:t>Time taken to solve recur(n) is, T(n)</a:t>
                </a:r>
              </a:p>
              <a:p>
                <a:pPr lvl="3"/>
                <a:r>
                  <a:rPr lang="en-US" dirty="0"/>
                  <a:t>Def recur(n)            </a:t>
                </a:r>
                <a:r>
                  <a:rPr lang="en-US" dirty="0">
                    <a:sym typeface="Wingdings" panose="05000000000000000000" pitchFamily="2" charset="2"/>
                  </a:rPr>
                  <a:t> 	T(n)</a:t>
                </a:r>
                <a:endParaRPr lang="en-US" dirty="0"/>
              </a:p>
              <a:p>
                <a:pPr lvl="3"/>
                <a:r>
                  <a:rPr lang="en-US" dirty="0"/>
                  <a:t>If(n&gt;0)		</a:t>
                </a:r>
                <a:r>
                  <a:rPr lang="en-US" dirty="0">
                    <a:sym typeface="Wingdings" panose="05000000000000000000" pitchFamily="2" charset="2"/>
                  </a:rPr>
                  <a:t>  	1</a:t>
                </a:r>
                <a:endParaRPr lang="en-US" dirty="0"/>
              </a:p>
              <a:p>
                <a:pPr lvl="3"/>
                <a:r>
                  <a:rPr lang="en-US" dirty="0"/>
                  <a:t>return recur(n-1)	</a:t>
                </a:r>
                <a:r>
                  <a:rPr lang="en-US" dirty="0">
                    <a:sym typeface="Wingdings" panose="05000000000000000000" pitchFamily="2" charset="2"/>
                  </a:rPr>
                  <a:t>  	T(n-1)</a:t>
                </a:r>
              </a:p>
              <a:p>
                <a:pPr marL="1371600" lvl="3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______________________________</a:t>
                </a:r>
                <a:endParaRPr lang="en-US" dirty="0"/>
              </a:p>
              <a:p>
                <a:r>
                  <a:rPr lang="en-US" dirty="0"/>
                  <a:t>                                    So, T(n)=1+T(n-1)</a:t>
                </a:r>
              </a:p>
              <a:p>
                <a:r>
                  <a:rPr lang="en-US" dirty="0"/>
                  <a:t>				T(n)=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                             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3427"/>
                <a:ext cx="8229600" cy="5287963"/>
              </a:xfrm>
              <a:blipFill>
                <a:blip r:embed="rId2"/>
                <a:stretch>
                  <a:fillRect l="-1235" t="-957" b="-46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84018" y="32327"/>
            <a:ext cx="6324600" cy="1143000"/>
          </a:xfrm>
        </p:spPr>
        <p:txBody>
          <a:bodyPr/>
          <a:lstStyle/>
          <a:p>
            <a:r>
              <a:rPr lang="en-US" b="0" dirty="0"/>
              <a:t>Recursive Function</a:t>
            </a:r>
          </a:p>
        </p:txBody>
      </p:sp>
    </p:spTree>
    <p:extLst>
      <p:ext uri="{BB962C8B-B14F-4D97-AF65-F5344CB8AC3E}">
        <p14:creationId xmlns:p14="http://schemas.microsoft.com/office/powerpoint/2010/main" val="3162266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1870</Words>
  <Application>Microsoft Macintosh PowerPoint</Application>
  <PresentationFormat>On-screen Show (4:3)</PresentationFormat>
  <Paragraphs>246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Arimo</vt:lpstr>
      <vt:lpstr>Calibri</vt:lpstr>
      <vt:lpstr>Cambria Math</vt:lpstr>
      <vt:lpstr>Miriam Fixed</vt:lpstr>
      <vt:lpstr>Roboto Condensed</vt:lpstr>
      <vt:lpstr>Times New Roman</vt:lpstr>
      <vt:lpstr>ubuntu</vt:lpstr>
      <vt:lpstr>Office Theme</vt:lpstr>
      <vt:lpstr>Data Structures Algorithm and Design DSECLZG519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Algorithm and Design DSECLZG519 </dc:title>
  <dc:creator>Rakesh Prasanna</dc:creator>
  <cp:lastModifiedBy>Rakesh Prasanna</cp:lastModifiedBy>
  <cp:revision>10</cp:revision>
  <dcterms:created xsi:type="dcterms:W3CDTF">2020-12-08T12:19:55Z</dcterms:created>
  <dcterms:modified xsi:type="dcterms:W3CDTF">2021-12-02T12:44:33Z</dcterms:modified>
</cp:coreProperties>
</file>