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5"/>
  </p:notesMasterIdLst>
  <p:sldIdLst>
    <p:sldId id="279" r:id="rId3"/>
    <p:sldId id="319" r:id="rId4"/>
    <p:sldId id="566" r:id="rId5"/>
    <p:sldId id="498" r:id="rId6"/>
    <p:sldId id="660" r:id="rId7"/>
    <p:sldId id="661" r:id="rId8"/>
    <p:sldId id="499" r:id="rId9"/>
    <p:sldId id="567" r:id="rId10"/>
    <p:sldId id="526" r:id="rId11"/>
    <p:sldId id="527" r:id="rId12"/>
    <p:sldId id="570" r:id="rId13"/>
    <p:sldId id="601" r:id="rId14"/>
    <p:sldId id="571" r:id="rId15"/>
    <p:sldId id="572" r:id="rId16"/>
    <p:sldId id="568" r:id="rId17"/>
    <p:sldId id="569" r:id="rId18"/>
    <p:sldId id="656" r:id="rId19"/>
    <p:sldId id="662" r:id="rId20"/>
    <p:sldId id="657" r:id="rId21"/>
    <p:sldId id="658" r:id="rId22"/>
    <p:sldId id="606" r:id="rId23"/>
    <p:sldId id="607" r:id="rId24"/>
    <p:sldId id="609" r:id="rId25"/>
    <p:sldId id="610" r:id="rId26"/>
    <p:sldId id="611" r:id="rId27"/>
    <p:sldId id="612" r:id="rId28"/>
    <p:sldId id="613" r:id="rId29"/>
    <p:sldId id="614" r:id="rId30"/>
    <p:sldId id="619" r:id="rId31"/>
    <p:sldId id="620" r:id="rId32"/>
    <p:sldId id="663" r:id="rId33"/>
    <p:sldId id="621" r:id="rId34"/>
    <p:sldId id="622" r:id="rId35"/>
    <p:sldId id="623" r:id="rId36"/>
    <p:sldId id="624" r:id="rId37"/>
    <p:sldId id="626" r:id="rId38"/>
    <p:sldId id="627" r:id="rId39"/>
    <p:sldId id="665" r:id="rId40"/>
    <p:sldId id="666" r:id="rId41"/>
    <p:sldId id="664" r:id="rId42"/>
    <p:sldId id="628" r:id="rId43"/>
    <p:sldId id="667" r:id="rId44"/>
    <p:sldId id="630" r:id="rId45"/>
    <p:sldId id="631" r:id="rId46"/>
    <p:sldId id="633" r:id="rId47"/>
    <p:sldId id="634" r:id="rId48"/>
    <p:sldId id="635" r:id="rId49"/>
    <p:sldId id="636" r:id="rId50"/>
    <p:sldId id="668" r:id="rId51"/>
    <p:sldId id="672" r:id="rId52"/>
    <p:sldId id="669" r:id="rId53"/>
    <p:sldId id="670" r:id="rId54"/>
    <p:sldId id="671" r:id="rId55"/>
    <p:sldId id="637" r:id="rId56"/>
    <p:sldId id="638" r:id="rId57"/>
    <p:sldId id="639" r:id="rId58"/>
    <p:sldId id="640" r:id="rId59"/>
    <p:sldId id="642" r:id="rId60"/>
    <p:sldId id="643" r:id="rId61"/>
    <p:sldId id="644" r:id="rId62"/>
    <p:sldId id="645" r:id="rId63"/>
    <p:sldId id="646" r:id="rId64"/>
    <p:sldId id="647" r:id="rId65"/>
    <p:sldId id="648" r:id="rId66"/>
    <p:sldId id="649" r:id="rId67"/>
    <p:sldId id="650" r:id="rId68"/>
    <p:sldId id="651" r:id="rId69"/>
    <p:sldId id="652" r:id="rId70"/>
    <p:sldId id="653" r:id="rId71"/>
    <p:sldId id="654" r:id="rId72"/>
    <p:sldId id="659" r:id="rId73"/>
    <p:sldId id="655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3" d="100"/>
          <a:sy n="93" d="100"/>
        </p:scale>
        <p:origin x="7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30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8825" cy="3427413"/>
          </a:xfrm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84" tIns="44943" rIns="89884" bIns="44943"/>
          <a:lstStyle/>
          <a:p>
            <a:r>
              <a:rPr lang="en-US" sz="1200" dirty="0" smtClean="0"/>
              <a:t>Usually, the given data set is divided into training and test sets, with training set used to build the model and test set used to validate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773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4364FB-6018-4A0D-A364-779B7D45667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800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703263"/>
            <a:ext cx="4630737" cy="34734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12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0A9FD0C-4C03-425F-A28B-2F700D81C579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7209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0ED3DC5-7445-483A-872F-D75CE52DDA81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500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4EBB0C-6445-45C2-9A08-77968489498D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961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29203-AB65-4ADB-9E8F-2139E0036C6D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702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652B8-7B34-4530-9FA0-7FE334E7DAB7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50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89171-3371-4AE3-B731-769D4CAEDD5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8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6013" y="703263"/>
            <a:ext cx="4630737" cy="34734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46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348" tIns="43673" rIns="87348" bIns="436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5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</a:t>
            </a:r>
            <a:r>
              <a:rPr lang="en-US" sz="1100" dirty="0" err="1" smtClean="0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6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7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8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Microsoft_Word_97_-_2003_Document10.doc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11" Type="http://schemas.openxmlformats.org/officeDocument/2006/relationships/oleObject" Target="../embeddings/Microsoft_Word_97_-_2003_Document12.doc"/><Relationship Id="rId5" Type="http://schemas.openxmlformats.org/officeDocument/2006/relationships/oleObject" Target="../embeddings/Microsoft_Word_97_-_2003_Document9.doc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Microsoft_Word_97_-_2003_Document11.doc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Microsoft_Word_97_-_2003_Document13.doc"/><Relationship Id="rId7" Type="http://schemas.openxmlformats.org/officeDocument/2006/relationships/oleObject" Target="../embeddings/Microsoft_Word_97_-_2003_Document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Microsoft_Word_97_-_2003_Document14.doc"/><Relationship Id="rId10" Type="http://schemas.openxmlformats.org/officeDocument/2006/relationships/image" Target="../media/image31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8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6.doc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emf"/><Relationship Id="rId5" Type="http://schemas.openxmlformats.org/officeDocument/2006/relationships/oleObject" Target="../embeddings/Microsoft_Word_97_-_2003_Document17.doc"/><Relationship Id="rId4" Type="http://schemas.openxmlformats.org/officeDocument/2006/relationships/image" Target="../media/image3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Microsoft_Word_97_-_2003_Document18.doc"/><Relationship Id="rId7" Type="http://schemas.openxmlformats.org/officeDocument/2006/relationships/oleObject" Target="../embeddings/Microsoft_Word_97_-_2003_Document2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5" Type="http://schemas.openxmlformats.org/officeDocument/2006/relationships/oleObject" Target="../embeddings/Microsoft_Word_97_-_2003_Document19.doc"/><Relationship Id="rId4" Type="http://schemas.openxmlformats.org/officeDocument/2006/relationships/image" Target="../media/image4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Microsoft_Word_97_-_2003_Document23.doc"/><Relationship Id="rId7" Type="http://schemas.openxmlformats.org/officeDocument/2006/relationships/oleObject" Target="../embeddings/Microsoft_Word_97_-_2003_Document2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7.wmf"/><Relationship Id="rId5" Type="http://schemas.openxmlformats.org/officeDocument/2006/relationships/oleObject" Target="../embeddings/Microsoft_Word_97_-_2003_Document24.doc"/><Relationship Id="rId10" Type="http://schemas.openxmlformats.org/officeDocument/2006/relationships/image" Target="../media/image54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1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5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Microsoft_Word_97_-_2003_Document26.doc"/><Relationship Id="rId7" Type="http://schemas.openxmlformats.org/officeDocument/2006/relationships/oleObject" Target="../embeddings/Microsoft_Word_97_-_2003_Document2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7.wmf"/><Relationship Id="rId5" Type="http://schemas.openxmlformats.org/officeDocument/2006/relationships/oleObject" Target="../embeddings/Microsoft_Word_97_-_2003_Document27.doc"/><Relationship Id="rId10" Type="http://schemas.openxmlformats.org/officeDocument/2006/relationships/image" Target="../media/image55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3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6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79712" y="3501008"/>
            <a:ext cx="6696744" cy="1832992"/>
          </a:xfrm>
        </p:spPr>
        <p:txBody>
          <a:bodyPr/>
          <a:lstStyle/>
          <a:p>
            <a:r>
              <a:rPr lang="en-US" sz="3600" dirty="0" smtClean="0"/>
              <a:t>Classification &amp;Prediction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Vijayalakshmi Anand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48680"/>
            <a:ext cx="7886700" cy="536648"/>
          </a:xfrm>
        </p:spPr>
        <p:txBody>
          <a:bodyPr anchor="ctr"/>
          <a:lstStyle/>
          <a:p>
            <a:r>
              <a:rPr lang="en-US" altLang="en-US" b="1" dirty="0"/>
              <a:t>Supervised vs. Unsupervised Learning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208912" cy="49736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Supervised learning (classification)</a:t>
            </a:r>
          </a:p>
          <a:p>
            <a:pPr lvl="1"/>
            <a:r>
              <a:rPr lang="en-US" altLang="en-US" dirty="0"/>
              <a:t>Supervision: The training data (observations, measurements, etc.) are accompanied by labels indicating the class of the observations</a:t>
            </a:r>
          </a:p>
          <a:p>
            <a:pPr lvl="1"/>
            <a:r>
              <a:rPr lang="en-US" altLang="en-US" dirty="0"/>
              <a:t>New data is classified based on the training set</a:t>
            </a:r>
          </a:p>
          <a:p>
            <a:r>
              <a:rPr lang="en-US" altLang="en-US" dirty="0"/>
              <a:t>Unsupervised learning (clustering)</a:t>
            </a:r>
          </a:p>
          <a:p>
            <a:pPr lvl="1"/>
            <a:r>
              <a:rPr lang="en-US" altLang="en-US" dirty="0"/>
              <a:t>The class labels of training data is unknown</a:t>
            </a:r>
          </a:p>
          <a:p>
            <a:pPr lvl="1"/>
            <a:r>
              <a:rPr lang="en-US" altLang="en-US" dirty="0"/>
              <a:t>Given a set of measurements, observations, etc. with the aim of establishing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42074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Classification—A Two-Step Process</a:t>
            </a:r>
            <a:r>
              <a:rPr lang="en-US" altLang="en-US" sz="2800" dirty="0" smtClean="0"/>
              <a:t> </a:t>
            </a:r>
            <a:endParaRPr lang="en-US" altLang="en-US" sz="3200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423550" y="1449610"/>
            <a:ext cx="8162665" cy="483231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hlink"/>
                </a:solidFill>
              </a:rPr>
              <a:t>Model construction</a:t>
            </a:r>
            <a:r>
              <a:rPr lang="en-US" altLang="en-US" dirty="0" smtClean="0"/>
              <a:t>: describing a set of predetermined classes</a:t>
            </a:r>
          </a:p>
          <a:p>
            <a:pPr lvl="1" eaLnBrk="1" hangingPunct="1"/>
            <a:r>
              <a:rPr lang="en-US" altLang="en-US" dirty="0" smtClean="0"/>
              <a:t>Each tuple/sample is assumed to belong to a predefined class, as determined by the </a:t>
            </a:r>
            <a:r>
              <a:rPr lang="en-US" altLang="en-US" dirty="0" smtClean="0">
                <a:solidFill>
                  <a:schemeClr val="hlink"/>
                </a:solidFill>
              </a:rPr>
              <a:t>class label attribute</a:t>
            </a:r>
          </a:p>
          <a:p>
            <a:pPr lvl="1" eaLnBrk="1" hangingPunct="1"/>
            <a:r>
              <a:rPr lang="en-US" altLang="en-US" dirty="0" smtClean="0"/>
              <a:t>The set of tuples and their associated class labels, used for model construction is </a:t>
            </a:r>
            <a:r>
              <a:rPr lang="en-US" altLang="en-US" dirty="0" smtClean="0">
                <a:solidFill>
                  <a:schemeClr val="hlink"/>
                </a:solidFill>
              </a:rPr>
              <a:t>training set</a:t>
            </a:r>
          </a:p>
          <a:p>
            <a:pPr lvl="1" eaLnBrk="1" hangingPunct="1"/>
            <a:r>
              <a:rPr lang="en-US" altLang="en-US" dirty="0" smtClean="0"/>
              <a:t>The model is represented as classification rules, decision trees, or mathematical formulae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B1F4186-4174-45C0-B5D0-402DD45B6A4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5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</a:rPr>
              <a:t>Model usage</a:t>
            </a:r>
            <a:r>
              <a:rPr lang="en-US" alt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for </a:t>
            </a:r>
            <a:r>
              <a:rPr lang="en-US" altLang="en-US" dirty="0"/>
              <a:t>classifying future or unknown objects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Estimate accuracy</a:t>
            </a:r>
            <a:r>
              <a:rPr lang="en-US" altLang="en-US" dirty="0"/>
              <a:t> of the model</a:t>
            </a:r>
          </a:p>
          <a:p>
            <a:pPr lvl="2"/>
            <a:r>
              <a:rPr lang="en-US" altLang="en-US" dirty="0"/>
              <a:t>The known label of test sample is compared with the classified result from the model</a:t>
            </a:r>
          </a:p>
          <a:p>
            <a:pPr lvl="2"/>
            <a:r>
              <a:rPr lang="en-US" altLang="en-US" dirty="0">
                <a:solidFill>
                  <a:schemeClr val="hlink"/>
                </a:solidFill>
              </a:rPr>
              <a:t>Accuracy</a:t>
            </a:r>
            <a:r>
              <a:rPr lang="en-US" altLang="en-US" dirty="0"/>
              <a:t> rate is the percentage of test set samples that are correctly classified by the model</a:t>
            </a:r>
          </a:p>
          <a:p>
            <a:pPr lvl="2"/>
            <a:r>
              <a:rPr lang="en-US" altLang="en-US" dirty="0">
                <a:solidFill>
                  <a:schemeClr val="hlink"/>
                </a:solidFill>
              </a:rPr>
              <a:t>Test set</a:t>
            </a:r>
            <a:r>
              <a:rPr lang="en-US" altLang="en-US" dirty="0"/>
              <a:t> is independent of training set (otherwise overfitting) </a:t>
            </a:r>
          </a:p>
          <a:p>
            <a:pPr lvl="1"/>
            <a:r>
              <a:rPr lang="en-US" altLang="en-US" dirty="0"/>
              <a:t>If the accuracy is acceptable, use the model to </a:t>
            </a:r>
            <a:r>
              <a:rPr lang="en-US" altLang="en-US" dirty="0">
                <a:solidFill>
                  <a:schemeClr val="hlink"/>
                </a:solidFill>
              </a:rPr>
              <a:t>classify new data</a:t>
            </a:r>
          </a:p>
          <a:p>
            <a:r>
              <a:rPr lang="en-US" altLang="en-US" dirty="0"/>
              <a:t>Note: If </a:t>
            </a:r>
            <a:r>
              <a:rPr lang="en-US" altLang="en-US" i="1" dirty="0"/>
              <a:t>the test set </a:t>
            </a:r>
            <a:r>
              <a:rPr lang="en-US" altLang="en-US" dirty="0"/>
              <a:t>is used to select models, it is called </a:t>
            </a:r>
            <a:r>
              <a:rPr lang="en-US" altLang="en-US" dirty="0">
                <a:solidFill>
                  <a:srgbClr val="C00000"/>
                </a:solidFill>
              </a:rPr>
              <a:t>validation (test) set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4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 smtClean="0"/>
              <a:t>Process (1): Model Construction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6C0CE8B-A2B3-451C-A2C7-032F41307D1F}" type="slidenum">
              <a:rPr lang="en-US" altLang="en-US"/>
              <a:pPr eaLnBrk="1" hangingPunct="1"/>
              <a:t>13</a:t>
            </a:fld>
            <a:endParaRPr lang="en-US" altLang="en-US" dirty="0"/>
          </a:p>
        </p:txBody>
      </p:sp>
      <p:grpSp>
        <p:nvGrpSpPr>
          <p:cNvPr id="1029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1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2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Training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026" name="Object 0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Worksheet" r:id="rId5" imgW="5437188" imgH="2495550" progId="Excel.Sheet.8">
                  <p:embed/>
                </p:oleObj>
              </mc:Choice>
              <mc:Fallback>
                <p:oleObj name="Worksheet" r:id="rId5" imgW="5437188" imgH="249555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1033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dirty="0">
                <a:latin typeface="Times New Roman" panose="02020603050405020304" pitchFamily="18" charset="0"/>
              </a:rPr>
              <a:t>IF rank = ‘professor’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OR years &gt; 6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1035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39" name="Picture 13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0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036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6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mtClean="0"/>
              <a:t>Process (2): Using the Model in Prediction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E4EBDBC-0B5C-4728-8986-A7388670D11F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grpSp>
        <p:nvGrpSpPr>
          <p:cNvPr id="2053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0" name="Picture 4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68" name="Picture 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Worksheet" r:id="rId6" imgW="5438775" imgH="1765300" progId="Excel.Sheet.8">
                  <p:embed/>
                </p:oleObj>
              </mc:Choice>
              <mc:Fallback>
                <p:oleObj name="Worksheet" r:id="rId6" imgW="5438775" imgH="17653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8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59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6" name="Picture 15"/>
            <p:cNvPicPr>
              <a:picLocks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2060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2061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64" name="Picture 21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800">
                <a:latin typeface="Times New Roman" panose="02020603050405020304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248769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4997398" cy="759752"/>
          </a:xfrm>
        </p:spPr>
        <p:txBody>
          <a:bodyPr anchor="ctr"/>
          <a:lstStyle/>
          <a:p>
            <a:r>
              <a:rPr lang="en-US" altLang="en-US" b="1" dirty="0"/>
              <a:t>Lazy vs. Eager Learning</a:t>
            </a:r>
          </a:p>
        </p:txBody>
      </p:sp>
      <p:sp>
        <p:nvSpPr>
          <p:cNvPr id="1377283" name="Rectangle 3"/>
          <p:cNvSpPr>
            <a:spLocks noGrp="1" noChangeArrowheads="1"/>
          </p:cNvSpPr>
          <p:nvPr>
            <p:ph idx="1"/>
          </p:nvPr>
        </p:nvSpPr>
        <p:spPr>
          <a:xfrm>
            <a:off x="555914" y="1556792"/>
            <a:ext cx="7886700" cy="475252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en-US" dirty="0"/>
              <a:t>Lazy vs. eager learning</a:t>
            </a:r>
          </a:p>
          <a:p>
            <a:pPr lvl="1"/>
            <a:r>
              <a:rPr lang="en-US" altLang="en-US" dirty="0"/>
              <a:t>Lazy learning (e.g., instance-based learning): Simply stores training data (or only minor processing) and waits until it is given a test tuple</a:t>
            </a:r>
          </a:p>
          <a:p>
            <a:pPr lvl="1"/>
            <a:r>
              <a:rPr lang="en-US" altLang="en-US" dirty="0"/>
              <a:t>Eager learning (the above discussed methods): Given a set of training set, constructs a classification model before receiving new (e.g., test) data to classify</a:t>
            </a:r>
          </a:p>
          <a:p>
            <a:r>
              <a:rPr lang="en-US" altLang="en-US" dirty="0"/>
              <a:t>Lazy: less time in training but more time in </a:t>
            </a:r>
            <a:r>
              <a:rPr lang="en-US" altLang="en-US" dirty="0" smtClean="0"/>
              <a:t>predicting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78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2656"/>
            <a:ext cx="6840760" cy="880492"/>
          </a:xfrm>
        </p:spPr>
        <p:txBody>
          <a:bodyPr anchor="ctr"/>
          <a:lstStyle/>
          <a:p>
            <a:r>
              <a:rPr lang="en-US" altLang="en-US" b="1" dirty="0"/>
              <a:t>Lazy Learner: Instance-Based Methods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idx="1"/>
          </p:nvPr>
        </p:nvSpPr>
        <p:spPr>
          <a:xfrm>
            <a:off x="535130" y="1556792"/>
            <a:ext cx="8069317" cy="47525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Instance-based learning: </a:t>
            </a:r>
          </a:p>
          <a:p>
            <a:pPr lvl="1"/>
            <a:r>
              <a:rPr lang="en-US" altLang="en-US" dirty="0"/>
              <a:t>Store training examples and delay the processing (“lazy evaluation”) until a new instance must be classified</a:t>
            </a:r>
          </a:p>
          <a:p>
            <a:r>
              <a:rPr lang="en-US" altLang="en-US" dirty="0"/>
              <a:t>Typical approaches</a:t>
            </a:r>
          </a:p>
          <a:p>
            <a:pPr lvl="1"/>
            <a:r>
              <a:rPr lang="en-US" altLang="en-US" dirty="0" smtClean="0"/>
              <a:t>K-Nearest neighbors</a:t>
            </a:r>
          </a:p>
          <a:p>
            <a:pPr lvl="1"/>
            <a:r>
              <a:rPr lang="en-US" altLang="en-US" dirty="0" smtClean="0"/>
              <a:t>Case based reasoning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58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" y="332656"/>
            <a:ext cx="7416824" cy="1139188"/>
          </a:xfrm>
        </p:spPr>
        <p:txBody>
          <a:bodyPr anchor="ctr"/>
          <a:lstStyle/>
          <a:p>
            <a:r>
              <a:rPr lang="en-US" altLang="en-US" b="1" dirty="0" smtClean="0"/>
              <a:t>Evaluating </a:t>
            </a:r>
            <a:r>
              <a:rPr lang="en-US" altLang="en-US" b="1" dirty="0"/>
              <a:t>Classification Methods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idx="1"/>
          </p:nvPr>
        </p:nvSpPr>
        <p:spPr>
          <a:xfrm>
            <a:off x="555913" y="1471844"/>
            <a:ext cx="7886700" cy="476546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altLang="en-US" dirty="0"/>
              <a:t>Accuracy</a:t>
            </a:r>
          </a:p>
          <a:p>
            <a:pPr lvl="1"/>
            <a:r>
              <a:rPr lang="en-US" altLang="en-US" dirty="0"/>
              <a:t>classifier accuracy: predicting class label</a:t>
            </a:r>
          </a:p>
          <a:p>
            <a:pPr lvl="1"/>
            <a:r>
              <a:rPr lang="en-US" altLang="en-US" dirty="0"/>
              <a:t>predictor accuracy: guessing value of predicted attributes</a:t>
            </a:r>
          </a:p>
          <a:p>
            <a:r>
              <a:rPr lang="en-US" altLang="en-US" dirty="0"/>
              <a:t>Speed</a:t>
            </a:r>
          </a:p>
          <a:p>
            <a:pPr lvl="1"/>
            <a:r>
              <a:rPr lang="en-US" altLang="en-US" dirty="0"/>
              <a:t>time to construct the model (training time)</a:t>
            </a:r>
          </a:p>
          <a:p>
            <a:pPr lvl="1"/>
            <a:r>
              <a:rPr lang="en-US" altLang="en-US" dirty="0"/>
              <a:t>time to use the model (classification/prediction time)</a:t>
            </a:r>
          </a:p>
          <a:p>
            <a:r>
              <a:rPr lang="en-US" altLang="en-US" dirty="0"/>
              <a:t>Robustness: handling noise and missing values</a:t>
            </a:r>
          </a:p>
          <a:p>
            <a:r>
              <a:rPr lang="en-US" altLang="en-US" dirty="0"/>
              <a:t>Scalability: efficiency in disk-resident databases </a:t>
            </a:r>
          </a:p>
          <a:p>
            <a:r>
              <a:rPr lang="en-US" altLang="en-US" dirty="0"/>
              <a:t>Interpretability</a:t>
            </a:r>
          </a:p>
          <a:p>
            <a:pPr lvl="1"/>
            <a:r>
              <a:rPr lang="en-US" altLang="en-US" dirty="0"/>
              <a:t>understanding and insight provided by the </a:t>
            </a:r>
            <a:r>
              <a:rPr lang="en-US" altLang="en-US" dirty="0" smtClean="0"/>
              <a:t>model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469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Classification Techniques</a:t>
            </a:r>
            <a:endParaRPr lang="en-IN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000" dirty="0" smtClean="0"/>
              <a:t>Decision Tree based Methods</a:t>
            </a:r>
          </a:p>
          <a:p>
            <a:pPr algn="just"/>
            <a:r>
              <a:rPr lang="en-US" altLang="en-US" sz="2000" dirty="0" smtClean="0"/>
              <a:t>Rule-based Methods</a:t>
            </a:r>
          </a:p>
          <a:p>
            <a:pPr algn="just"/>
            <a:r>
              <a:rPr lang="en-US" altLang="en-US" sz="2000" dirty="0" smtClean="0"/>
              <a:t>Neural Networks</a:t>
            </a:r>
          </a:p>
          <a:p>
            <a:pPr lvl="1" algn="just">
              <a:buFont typeface="Calibri" panose="020F0502020204030204" pitchFamily="34" charset="0"/>
              <a:buChar char="-"/>
            </a:pPr>
            <a:r>
              <a:rPr lang="en-US" altLang="en-US" sz="2000" dirty="0" smtClean="0"/>
              <a:t>computational networks that simulate the decision process in neurons (networks of nerve cell) </a:t>
            </a:r>
          </a:p>
          <a:p>
            <a:pPr algn="just"/>
            <a:r>
              <a:rPr lang="en-US" altLang="en-US" sz="2000" dirty="0" smtClean="0"/>
              <a:t>Naïve Bayes and Bayesian Belief Networks</a:t>
            </a:r>
          </a:p>
          <a:p>
            <a:pPr lvl="1" algn="just">
              <a:buFont typeface="Calibri" panose="020F0502020204030204" pitchFamily="34" charset="0"/>
              <a:buChar char="-"/>
            </a:pPr>
            <a:r>
              <a:rPr lang="en-US" altLang="en-US" sz="2000" dirty="0" smtClean="0"/>
              <a:t>uses the </a:t>
            </a:r>
            <a:r>
              <a:rPr lang="en-US" altLang="en-US" sz="2000" i="1" dirty="0" smtClean="0"/>
              <a:t>probability theory</a:t>
            </a:r>
            <a:r>
              <a:rPr lang="en-US" altLang="en-US" sz="2000" dirty="0" smtClean="0"/>
              <a:t> to find the most likely of the possible classifications</a:t>
            </a:r>
          </a:p>
          <a:p>
            <a:pPr algn="just"/>
            <a:r>
              <a:rPr lang="en-US" altLang="en-US" sz="2000" dirty="0" smtClean="0"/>
              <a:t>Support Vector Machines</a:t>
            </a:r>
          </a:p>
          <a:p>
            <a:pPr lvl="1" algn="just">
              <a:buFont typeface="Calibri" panose="020F0502020204030204" pitchFamily="34" charset="0"/>
              <a:buChar char="-"/>
            </a:pPr>
            <a:r>
              <a:rPr lang="en-US" altLang="en-US" sz="2000" dirty="0" smtClean="0"/>
              <a:t>fits a boundary to a region of points that are all alike;  uses the boundary to classify a new point</a:t>
            </a:r>
          </a:p>
          <a:p>
            <a:pPr algn="just">
              <a:buFont typeface="Wingdings" panose="05000000000000000000" pitchFamily="2" charset="2"/>
              <a:buNone/>
            </a:pPr>
            <a:endParaRPr lang="en-IN" altLang="en-US" sz="2000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159CFFF-1E26-41AE-B985-AE5034A002FA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8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Decision tree classification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5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6552728" cy="850106"/>
          </a:xfrm>
        </p:spPr>
        <p:txBody>
          <a:bodyPr>
            <a:normAutofit/>
          </a:bodyPr>
          <a:lstStyle/>
          <a:p>
            <a:r>
              <a:rPr lang="en-IN" b="1" dirty="0" smtClean="0"/>
              <a:t>Classification </a:t>
            </a:r>
            <a:r>
              <a:rPr lang="en-IN" b="1" dirty="0"/>
              <a:t>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What is Classification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Classification vs Prediction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Decision trees for classification</a:t>
            </a: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Examples of </a:t>
            </a:r>
            <a:r>
              <a:rPr lang="en-US" dirty="0"/>
              <a:t>Decision trees </a:t>
            </a:r>
            <a:endParaRPr lang="en-IN" dirty="0" smtClean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Attribute splitting techniques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C</a:t>
            </a:r>
            <a:r>
              <a:rPr lang="en-IN" dirty="0" smtClean="0"/>
              <a:t>hallenges of classification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q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567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tree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alt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tree is a flowchart-like tree structure, 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internal node (denoted by rectangles) denotes a test on an attribute, 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each branch represents an outcome of the test, and 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each leaf node (or terminal node, denoted by ovals ) holds a class label. It represents the concept buys computer, that is, it predicts whether a customer at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Used for classification.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Easily converted to classification rules.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Does not require any domain knowledge.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Decision  tree algorithms: ID3(Iterative </a:t>
            </a:r>
            <a:r>
              <a:rPr lang="en-US" alt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Dichotomiser</a:t>
            </a:r>
            <a:r>
              <a:rPr lang="en-US" alt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), C4.5 (successor of ID3), CART(classification and regression trees).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3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55104" y="216053"/>
            <a:ext cx="5842992" cy="938043"/>
          </a:xfrm>
        </p:spPr>
        <p:txBody>
          <a:bodyPr anchor="ctr"/>
          <a:lstStyle/>
          <a:p>
            <a:pPr algn="l"/>
            <a:r>
              <a:rPr lang="en-US" sz="3200" b="1" dirty="0"/>
              <a:t>Example of a Decision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7020" y="1709638"/>
            <a:ext cx="3587750" cy="4311650"/>
            <a:chOff x="288" y="951"/>
            <a:chExt cx="2260" cy="2716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1" name="Document" r:id="rId3" imgW="5404104" imgH="5779008" progId="Word.Document.8">
                    <p:embed/>
                  </p:oleObj>
                </mc:Choice>
                <mc:Fallback>
                  <p:oleObj name="Document" r:id="rId3" imgW="5404104" imgH="577900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6" name="Text Box 5"/>
            <p:cNvSpPr txBox="1">
              <a:spLocks noChangeArrowheads="1"/>
            </p:cNvSpPr>
            <p:nvPr/>
          </p:nvSpPr>
          <p:spPr bwMode="auto">
            <a:xfrm rot="-2416809">
              <a:off x="672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categorical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3107" name="Text Box 6"/>
            <p:cNvSpPr txBox="1">
              <a:spLocks noChangeArrowheads="1"/>
            </p:cNvSpPr>
            <p:nvPr/>
          </p:nvSpPr>
          <p:spPr bwMode="auto">
            <a:xfrm rot="-2416809">
              <a:off x="1104" y="951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categorical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3108" name="Text Box 7"/>
            <p:cNvSpPr txBox="1">
              <a:spLocks noChangeArrowheads="1"/>
            </p:cNvSpPr>
            <p:nvPr/>
          </p:nvSpPr>
          <p:spPr bwMode="auto">
            <a:xfrm rot="-2416809">
              <a:off x="1632" y="951"/>
              <a:ext cx="80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continuous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3109" name="Text Box 8"/>
            <p:cNvSpPr txBox="1">
              <a:spLocks noChangeArrowheads="1"/>
            </p:cNvSpPr>
            <p:nvPr/>
          </p:nvSpPr>
          <p:spPr bwMode="auto">
            <a:xfrm rot="-2416809">
              <a:off x="2112" y="1047"/>
              <a:ext cx="43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class</a:t>
              </a:r>
              <a:endParaRPr 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80" name="Line 12"/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82" name="Line 14"/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83" name="Text Box 15"/>
          <p:cNvSpPr txBox="1">
            <a:spLocks noChangeArrowheads="1"/>
          </p:cNvSpPr>
          <p:nvPr/>
        </p:nvSpPr>
        <p:spPr bwMode="auto">
          <a:xfrm>
            <a:off x="5788025" y="27209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84" name="Text Box 16"/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85" name="Text Box 17"/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86" name="AutoShape 18"/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87" name="Text Box 19"/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88" name="AutoShape 20"/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89" name="Text Box 21"/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0" name="AutoShape 22"/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91" name="Text Box 23"/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3092" name="AutoShape 24"/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93" name="Text Box 25"/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4" name="Text Box 26"/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5" name="Text Box 27"/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6" name="Text Box 28"/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097" name="Text Box 29"/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8" name="Text Box 30"/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099" name="Text Box 31"/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3100" name="Text Box 32"/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3101" name="Line 33"/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02" name="AutoShape 34"/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03" name="Line 35"/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04" name="Text Box 36"/>
          <p:cNvSpPr txBox="1">
            <a:spLocks noChangeArrowheads="1"/>
          </p:cNvSpPr>
          <p:nvPr/>
        </p:nvSpPr>
        <p:spPr bwMode="auto">
          <a:xfrm>
            <a:off x="762000" y="6044778"/>
            <a:ext cx="2514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Training Data</a:t>
            </a:r>
            <a:endParaRPr lang="en-US" sz="2000" b="0" dirty="0">
              <a:solidFill>
                <a:schemeClr val="bg2"/>
              </a:solidFill>
            </a:endParaRPr>
          </a:p>
        </p:txBody>
      </p:sp>
      <p:sp>
        <p:nvSpPr>
          <p:cNvPr id="3105" name="Text Box 37"/>
          <p:cNvSpPr txBox="1">
            <a:spLocks noChangeArrowheads="1"/>
          </p:cNvSpPr>
          <p:nvPr/>
        </p:nvSpPr>
        <p:spPr bwMode="auto">
          <a:xfrm>
            <a:off x="5283201" y="6003925"/>
            <a:ext cx="3124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Model:  Decision Tree</a:t>
            </a:r>
            <a:endParaRPr lang="en-US" sz="2000" b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4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17848" y="200199"/>
            <a:ext cx="6172646" cy="1143000"/>
          </a:xfrm>
        </p:spPr>
        <p:txBody>
          <a:bodyPr anchor="ctr"/>
          <a:lstStyle/>
          <a:p>
            <a:pPr algn="l"/>
            <a:r>
              <a:rPr lang="en-US" sz="3200" b="1" dirty="0"/>
              <a:t>Another Example of Decision Tree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57200" y="2133600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Document" r:id="rId3" imgW="5404104" imgH="5779008" progId="Word.Document.8">
                  <p:embed/>
                </p:oleObj>
              </mc:Choice>
              <mc:Fallback>
                <p:oleObj name="Document" r:id="rId3" imgW="5404104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3565525" cy="368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 rot="-2416809">
            <a:off x="1066800" y="15097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categorical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 rot="-2416809">
            <a:off x="1752600" y="1509713"/>
            <a:ext cx="12573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categorical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 rot="-2416809">
            <a:off x="2590800" y="1509713"/>
            <a:ext cx="12779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</a:rPr>
              <a:t>continuous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 rot="-2416809">
            <a:off x="3352800" y="1662113"/>
            <a:ext cx="6921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rgbClr val="006600"/>
                </a:solidFill>
              </a:rPr>
              <a:t>class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6203950" y="24701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4127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8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4120" name="Text Box 25"/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1" name="Text Box 26"/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2" name="Text Box 27"/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123" name="Text Box 28"/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4" name="Text Box 29"/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5" name="Text Box 30"/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4126" name="Text Box 37"/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21325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194920" cy="1143000"/>
          </a:xfrm>
        </p:spPr>
        <p:txBody>
          <a:bodyPr anchor="ctr"/>
          <a:lstStyle/>
          <a:p>
            <a:pPr algn="l"/>
            <a:r>
              <a:rPr lang="en-US" sz="3200" b="1" dirty="0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6152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3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4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5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6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7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8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Refund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59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MarSt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0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TaxInc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1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2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3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4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5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6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6167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68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69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70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71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Married</a:t>
              </a:r>
              <a:r>
                <a:rPr 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6172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Single, Divorced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73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&lt;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6174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&gt;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6146" name="Object 27"/>
          <p:cNvGraphicFramePr>
            <a:graphicFrameLocks noChangeAspect="1"/>
          </p:cNvGraphicFramePr>
          <p:nvPr>
            <p:extLst/>
          </p:nvPr>
        </p:nvGraphicFramePr>
        <p:xfrm>
          <a:off x="5508104" y="2565088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565088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28"/>
          <p:cNvSpPr txBox="1">
            <a:spLocks noChangeArrowheads="1"/>
          </p:cNvSpPr>
          <p:nvPr/>
        </p:nvSpPr>
        <p:spPr bwMode="auto">
          <a:xfrm>
            <a:off x="6379641" y="205740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Test Data</a:t>
            </a:r>
            <a:endParaRPr lang="en-US" sz="2000" b="0" dirty="0">
              <a:solidFill>
                <a:schemeClr val="bg2"/>
              </a:solidFill>
            </a:endParaRPr>
          </a:p>
        </p:txBody>
      </p:sp>
      <p:sp>
        <p:nvSpPr>
          <p:cNvPr id="6150" name="Text Box 29"/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 dirty="0"/>
              <a:t>Start from the root of tree.</a:t>
            </a:r>
          </a:p>
        </p:txBody>
      </p:sp>
      <p:sp>
        <p:nvSpPr>
          <p:cNvPr id="6151" name="Line 30"/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762872" cy="1143000"/>
          </a:xfrm>
        </p:spPr>
        <p:txBody>
          <a:bodyPr anchor="ctr"/>
          <a:lstStyle/>
          <a:p>
            <a:pPr algn="l"/>
            <a:r>
              <a:rPr lang="en-US" sz="3200" b="1" dirty="0"/>
              <a:t>Apply Model to Test Data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2362200"/>
            <a:ext cx="4267200" cy="3298825"/>
            <a:chOff x="384" y="1584"/>
            <a:chExt cx="2451" cy="1694"/>
          </a:xfrm>
        </p:grpSpPr>
        <p:sp>
          <p:nvSpPr>
            <p:cNvPr id="7175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6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7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8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9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0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1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Refund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2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MarSt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3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</a:rPr>
                <a:t>TaxInc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4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5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6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7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88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9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7190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91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</a:rPr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2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Yes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3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No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4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Married</a:t>
              </a:r>
              <a:r>
                <a:rPr 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7195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Single, Divorced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6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&lt;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7197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0"/>
                <a:t>&gt; 80K</a:t>
              </a:r>
              <a:endParaRPr lang="en-US" sz="1600" b="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7170" name="Object 27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28"/>
          <p:cNvSpPr txBox="1">
            <a:spLocks noChangeArrowheads="1"/>
          </p:cNvSpPr>
          <p:nvPr/>
        </p:nvSpPr>
        <p:spPr bwMode="auto">
          <a:xfrm>
            <a:off x="7008083" y="12636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Test Data</a:t>
            </a:r>
            <a:endParaRPr lang="en-US" sz="2000" b="0" dirty="0">
              <a:solidFill>
                <a:schemeClr val="bg2"/>
              </a:solidFill>
            </a:endParaRPr>
          </a:p>
        </p:txBody>
      </p:sp>
      <p:sp>
        <p:nvSpPr>
          <p:cNvPr id="7174" name="Line 29"/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3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sz="3200" b="1"/>
              <a:t>Apply Model to Test Data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5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7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09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8211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8194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876256" y="1283494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Test Data</a:t>
            </a:r>
            <a:endParaRPr lang="en-US" sz="2000" b="0" dirty="0">
              <a:solidFill>
                <a:schemeClr val="bg2"/>
              </a:solidFill>
            </a:endParaRP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834880" cy="1143000"/>
          </a:xfrm>
        </p:spPr>
        <p:txBody>
          <a:bodyPr anchor="ctr"/>
          <a:lstStyle/>
          <a:p>
            <a:pPr algn="l"/>
            <a:r>
              <a:rPr lang="en-US" sz="3200" b="1" dirty="0"/>
              <a:t>Apply Model to Test Data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29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31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33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9235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Married</a:t>
            </a:r>
            <a:r>
              <a:rPr 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9218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6876256" y="1249363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Test Data</a:t>
            </a:r>
            <a:endParaRPr lang="en-US" sz="2000" b="0" dirty="0">
              <a:solidFill>
                <a:schemeClr val="bg2"/>
              </a:solidFill>
            </a:endParaRPr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194920" cy="1143000"/>
          </a:xfrm>
        </p:spPr>
        <p:txBody>
          <a:bodyPr anchor="ctr"/>
          <a:lstStyle/>
          <a:p>
            <a:pPr algn="l"/>
            <a:r>
              <a:rPr lang="en-US" sz="3200" b="1" dirty="0"/>
              <a:t>Apply Model to Test Data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8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5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57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10259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0242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7171357" y="1258094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Test Data</a:t>
            </a:r>
            <a:endParaRPr lang="en-US" sz="2000" b="0" dirty="0">
              <a:solidFill>
                <a:schemeClr val="bg2"/>
              </a:solidFill>
            </a:endParaRP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4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834880" cy="1143000"/>
          </a:xfrm>
        </p:spPr>
        <p:txBody>
          <a:bodyPr anchor="ctr"/>
          <a:lstStyle/>
          <a:p>
            <a:pPr algn="l"/>
            <a:r>
              <a:rPr lang="en-US" sz="3200" b="1" dirty="0"/>
              <a:t>Apply Model to Test Data</a:t>
            </a:r>
          </a:p>
        </p:txBody>
      </p:sp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1606550" y="2362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Refund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MarSt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</a:rPr>
              <a:t>TaxInc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77" name="AutoShape 12"/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79" name="AutoShape 14"/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81" name="AutoShape 16"/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rgbClr val="00FFFF"/>
              </a:solidFill>
            </a:endParaRPr>
          </a:p>
        </p:txBody>
      </p:sp>
      <p:sp>
        <p:nvSpPr>
          <p:cNvPr id="11283" name="AutoShape 18"/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84" name="Text Box 19"/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</a:rPr>
              <a:t>NO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Yes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Single, Divorced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&lt; 80K</a:t>
            </a:r>
            <a:endParaRPr 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0"/>
              <a:t>&gt; 80K</a:t>
            </a:r>
            <a:endParaRPr 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1266" name="Object 26"/>
          <p:cNvGraphicFramePr>
            <a:graphicFrameLocks noChangeAspect="1"/>
          </p:cNvGraphicFramePr>
          <p:nvPr/>
        </p:nvGraphicFramePr>
        <p:xfrm>
          <a:off x="4953000" y="1600200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Document" r:id="rId3" imgW="4651248" imgH="1575816" progId="Word.Document.8">
                  <p:embed/>
                </p:oleObj>
              </mc:Choice>
              <mc:Fallback>
                <p:oleObj name="Document" r:id="rId3" imgW="4651248" imgH="1575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00200"/>
                        <a:ext cx="3343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948264" y="1263650"/>
            <a:ext cx="160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dirty="0">
                <a:solidFill>
                  <a:schemeClr val="tx2"/>
                </a:solidFill>
              </a:rPr>
              <a:t>Test Data</a:t>
            </a:r>
            <a:endParaRPr lang="en-US" sz="2000" b="0" dirty="0">
              <a:solidFill>
                <a:schemeClr val="bg2"/>
              </a:solidFill>
            </a:endParaRPr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6019800" y="3581400"/>
            <a:ext cx="2667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0"/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37914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Tree Induction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Greedy strategy.</a:t>
            </a:r>
          </a:p>
          <a:p>
            <a:pPr lvl="1"/>
            <a:r>
              <a:rPr lang="en-US" dirty="0"/>
              <a:t>Split the records based on an attribute test that optimizes certain criterion.</a:t>
            </a:r>
          </a:p>
          <a:p>
            <a:endParaRPr lang="en-US" dirty="0"/>
          </a:p>
          <a:p>
            <a:r>
              <a:rPr lang="en-US" dirty="0"/>
              <a:t>Issues</a:t>
            </a:r>
          </a:p>
          <a:p>
            <a:pPr lvl="1"/>
            <a:r>
              <a:rPr lang="en-US" dirty="0" smtClean="0"/>
              <a:t>Determine how to split the records</a:t>
            </a:r>
          </a:p>
          <a:p>
            <a:pPr lvl="2"/>
            <a:r>
              <a:rPr lang="en-US" dirty="0" smtClean="0"/>
              <a:t>How to specify the attribute test condition?</a:t>
            </a:r>
          </a:p>
          <a:p>
            <a:pPr lvl="2"/>
            <a:r>
              <a:rPr lang="en-US" dirty="0" smtClean="0"/>
              <a:t>How to determine the best split?</a:t>
            </a:r>
          </a:p>
          <a:p>
            <a:pPr lvl="1"/>
            <a:r>
              <a:rPr lang="en-US" dirty="0" smtClean="0"/>
              <a:t>Determine when to stop splitting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6336704" cy="850106"/>
          </a:xfrm>
        </p:spPr>
        <p:txBody>
          <a:bodyPr/>
          <a:lstStyle/>
          <a:p>
            <a:r>
              <a:rPr lang="en-IN" b="1" dirty="0" smtClean="0"/>
              <a:t>Data mining process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447800"/>
            <a:ext cx="8143900" cy="464549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22" y="2132856"/>
            <a:ext cx="6552728" cy="289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4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How to Specify Test Condition?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Depends on attribute types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Ordinal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  <a:p>
            <a:r>
              <a:rPr lang="en-US" dirty="0"/>
              <a:t>Depends on number of ways to split</a:t>
            </a:r>
          </a:p>
          <a:p>
            <a:pPr lvl="1"/>
            <a:r>
              <a:rPr lang="en-US" dirty="0"/>
              <a:t>2-way split</a:t>
            </a:r>
          </a:p>
          <a:p>
            <a:pPr lvl="1"/>
            <a:r>
              <a:rPr lang="en-US" dirty="0"/>
              <a:t>Multi-way split</a:t>
            </a:r>
          </a:p>
        </p:txBody>
      </p:sp>
    </p:spTree>
    <p:extLst>
      <p:ext uri="{BB962C8B-B14F-4D97-AF65-F5344CB8AC3E}">
        <p14:creationId xmlns:p14="http://schemas.microsoft.com/office/powerpoint/2010/main" val="11312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Method for expressing attribute test condition for all type of attributes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1456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945" y="228600"/>
            <a:ext cx="5631160" cy="914400"/>
          </a:xfrm>
        </p:spPr>
        <p:txBody>
          <a:bodyPr anchor="ctr"/>
          <a:lstStyle/>
          <a:p>
            <a:r>
              <a:rPr lang="en-US" b="1" dirty="0"/>
              <a:t>Splitting Based on Nominal Attributes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945" y="1470025"/>
            <a:ext cx="8382000" cy="3733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Multi-way split: Use as many partitions as distinct values.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 split:  Divides values into two subsets. </a:t>
            </a:r>
            <a:br>
              <a:rPr lang="en-US" dirty="0"/>
            </a:br>
            <a:r>
              <a:rPr lang="en-US" dirty="0"/>
              <a:t>		      Need to find optimal partitioning.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86410" y="2636912"/>
            <a:ext cx="2546350" cy="946150"/>
            <a:chOff x="1824" y="1680"/>
            <a:chExt cx="1604" cy="596"/>
          </a:xfrm>
        </p:grpSpPr>
        <p:sp>
          <p:nvSpPr>
            <p:cNvPr id="57362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imes New Roman" charset="0"/>
                </a:rPr>
                <a:t>CarType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57363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4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5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6" name="Text Box 9"/>
            <p:cNvSpPr txBox="1">
              <a:spLocks noChangeArrowheads="1"/>
            </p:cNvSpPr>
            <p:nvPr/>
          </p:nvSpPr>
          <p:spPr bwMode="auto">
            <a:xfrm>
              <a:off x="1824" y="1872"/>
              <a:ext cx="4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Family</a:t>
              </a:r>
            </a:p>
          </p:txBody>
        </p:sp>
        <p:sp>
          <p:nvSpPr>
            <p:cNvPr id="57367" name="Text Box 10"/>
            <p:cNvSpPr txBox="1">
              <a:spLocks noChangeArrowheads="1"/>
            </p:cNvSpPr>
            <p:nvPr/>
          </p:nvSpPr>
          <p:spPr bwMode="auto">
            <a:xfrm>
              <a:off x="2208" y="2064"/>
              <a:ext cx="4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 dirty="0"/>
                <a:t>Sports</a:t>
              </a:r>
            </a:p>
          </p:txBody>
        </p:sp>
        <p:sp>
          <p:nvSpPr>
            <p:cNvPr id="57368" name="Text Box 11"/>
            <p:cNvSpPr txBox="1">
              <a:spLocks noChangeArrowheads="1"/>
            </p:cNvSpPr>
            <p:nvPr/>
          </p:nvSpPr>
          <p:spPr bwMode="auto">
            <a:xfrm>
              <a:off x="2928" y="1872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Luxury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15942" y="5226050"/>
            <a:ext cx="2752725" cy="914400"/>
            <a:chOff x="3552" y="3216"/>
            <a:chExt cx="1734" cy="576"/>
          </a:xfrm>
        </p:grpSpPr>
        <p:sp>
          <p:nvSpPr>
            <p:cNvPr id="57357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imes New Roman" charset="0"/>
                </a:rPr>
                <a:t>CarType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0" name="Text Box 16"/>
            <p:cNvSpPr txBox="1">
              <a:spLocks noChangeArrowheads="1"/>
            </p:cNvSpPr>
            <p:nvPr/>
          </p:nvSpPr>
          <p:spPr bwMode="auto">
            <a:xfrm>
              <a:off x="3552" y="3360"/>
              <a:ext cx="60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{Family, </a:t>
              </a:r>
              <a:br>
                <a:rPr lang="en-US" sz="1600" b="0"/>
              </a:br>
              <a:r>
                <a:rPr lang="en-US" sz="1600" b="0"/>
                <a:t>Luxury}</a:t>
              </a:r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4714" y="3456"/>
              <a:ext cx="5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{Sports}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71525" y="5302250"/>
            <a:ext cx="2905125" cy="914400"/>
            <a:chOff x="768" y="3216"/>
            <a:chExt cx="1830" cy="576"/>
          </a:xfrm>
        </p:grpSpPr>
        <p:sp>
          <p:nvSpPr>
            <p:cNvPr id="57352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 dirty="0" err="1">
                  <a:latin typeface="Times New Roman" charset="0"/>
                </a:rPr>
                <a:t>CarType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57353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4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5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0"/>
                <a:t>{Sports, Luxury}</a:t>
              </a:r>
            </a:p>
          </p:txBody>
        </p:sp>
        <p:sp>
          <p:nvSpPr>
            <p:cNvPr id="57356" name="Text Box 23"/>
            <p:cNvSpPr txBox="1">
              <a:spLocks noChangeArrowheads="1"/>
            </p:cNvSpPr>
            <p:nvPr/>
          </p:nvSpPr>
          <p:spPr bwMode="auto">
            <a:xfrm>
              <a:off x="2020" y="3456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{Family}</a:t>
              </a:r>
            </a:p>
          </p:txBody>
        </p:sp>
      </p:grpSp>
      <p:sp>
        <p:nvSpPr>
          <p:cNvPr id="57351" name="Text Box 24"/>
          <p:cNvSpPr txBox="1">
            <a:spLocks noChangeArrowheads="1"/>
          </p:cNvSpPr>
          <p:nvPr/>
        </p:nvSpPr>
        <p:spPr bwMode="auto">
          <a:xfrm>
            <a:off x="4191000" y="51054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2870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185738" y="1484784"/>
            <a:ext cx="8382000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Multi-way split: Use as many partitions as distinct values. </a:t>
            </a:r>
          </a:p>
          <a:p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r>
              <a:rPr lang="en-US" dirty="0"/>
              <a:t>Binary split:  Divides values into two subsets. </a:t>
            </a:r>
            <a:br>
              <a:rPr lang="en-US" dirty="0"/>
            </a:br>
            <a:r>
              <a:rPr lang="en-US" dirty="0"/>
              <a:t>		      Need to find optimal partitioning.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8371" name="Rectangle 27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Splitting Based on Ordinal Attributes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71800" y="2057400"/>
            <a:ext cx="2457450" cy="946150"/>
            <a:chOff x="1853" y="1248"/>
            <a:chExt cx="1548" cy="596"/>
          </a:xfrm>
        </p:grpSpPr>
        <p:sp>
          <p:nvSpPr>
            <p:cNvPr id="58392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imes New Roman" charset="0"/>
                </a:rPr>
                <a:t>Size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58393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4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5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6" name="Text Box 9"/>
            <p:cNvSpPr txBox="1">
              <a:spLocks noChangeArrowheads="1"/>
            </p:cNvSpPr>
            <p:nvPr/>
          </p:nvSpPr>
          <p:spPr bwMode="auto">
            <a:xfrm>
              <a:off x="1853" y="1440"/>
              <a:ext cx="4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Small</a:t>
              </a:r>
            </a:p>
          </p:txBody>
        </p:sp>
        <p:sp>
          <p:nvSpPr>
            <p:cNvPr id="58397" name="Text Box 10"/>
            <p:cNvSpPr txBox="1">
              <a:spLocks noChangeArrowheads="1"/>
            </p:cNvSpPr>
            <p:nvPr/>
          </p:nvSpPr>
          <p:spPr bwMode="auto">
            <a:xfrm>
              <a:off x="2167" y="1632"/>
              <a:ext cx="5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Medium</a:t>
              </a:r>
            </a:p>
          </p:txBody>
        </p:sp>
        <p:sp>
          <p:nvSpPr>
            <p:cNvPr id="58398" name="Text Box 11"/>
            <p:cNvSpPr txBox="1">
              <a:spLocks noChangeArrowheads="1"/>
            </p:cNvSpPr>
            <p:nvPr/>
          </p:nvSpPr>
          <p:spPr bwMode="auto">
            <a:xfrm>
              <a:off x="2958" y="1440"/>
              <a:ext cx="4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Large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618645" y="4443412"/>
            <a:ext cx="2774950" cy="914400"/>
            <a:chOff x="3513" y="3216"/>
            <a:chExt cx="1748" cy="576"/>
          </a:xfrm>
        </p:grpSpPr>
        <p:sp>
          <p:nvSpPr>
            <p:cNvPr id="58387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 dirty="0">
                  <a:latin typeface="Times New Roman" charset="0"/>
                </a:rPr>
                <a:t>Size</a:t>
              </a:r>
              <a:endParaRPr lang="en-US" sz="2400" b="0" dirty="0">
                <a:latin typeface="Times New Roman" charset="0"/>
              </a:endParaRPr>
            </a:p>
          </p:txBody>
        </p:sp>
        <p:sp>
          <p:nvSpPr>
            <p:cNvPr id="58388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9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90" name="Text Box 16"/>
            <p:cNvSpPr txBox="1">
              <a:spLocks noChangeArrowheads="1"/>
            </p:cNvSpPr>
            <p:nvPr/>
          </p:nvSpPr>
          <p:spPr bwMode="auto">
            <a:xfrm>
              <a:off x="3513" y="3360"/>
              <a:ext cx="68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 dirty="0"/>
                <a:t>{Medium, </a:t>
              </a:r>
              <a:br>
                <a:rPr lang="en-US" sz="1600" b="0" dirty="0"/>
              </a:br>
              <a:r>
                <a:rPr lang="en-US" sz="1600" b="0" dirty="0"/>
                <a:t>Large}</a:t>
              </a:r>
            </a:p>
          </p:txBody>
        </p:sp>
        <p:sp>
          <p:nvSpPr>
            <p:cNvPr id="58391" name="Text Box 17"/>
            <p:cNvSpPr txBox="1">
              <a:spLocks noChangeArrowheads="1"/>
            </p:cNvSpPr>
            <p:nvPr/>
          </p:nvSpPr>
          <p:spPr bwMode="auto">
            <a:xfrm>
              <a:off x="4740" y="3456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{Small}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847725" y="4381500"/>
            <a:ext cx="2997200" cy="914400"/>
            <a:chOff x="768" y="3216"/>
            <a:chExt cx="1794" cy="576"/>
          </a:xfrm>
        </p:grpSpPr>
        <p:sp>
          <p:nvSpPr>
            <p:cNvPr id="58382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imes New Roman" charset="0"/>
                </a:rPr>
                <a:t>Size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58383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4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5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0"/>
                <a:t>{Small, Medium}</a:t>
              </a:r>
            </a:p>
          </p:txBody>
        </p:sp>
        <p:sp>
          <p:nvSpPr>
            <p:cNvPr id="58386" name="Text Box 23"/>
            <p:cNvSpPr txBox="1">
              <a:spLocks noChangeArrowheads="1"/>
            </p:cNvSpPr>
            <p:nvPr/>
          </p:nvSpPr>
          <p:spPr bwMode="auto">
            <a:xfrm>
              <a:off x="2059" y="3456"/>
              <a:ext cx="5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{Large}</a:t>
              </a:r>
            </a:p>
          </p:txBody>
        </p:sp>
      </p:grpSp>
      <p:sp>
        <p:nvSpPr>
          <p:cNvPr id="58375" name="Text Box 24"/>
          <p:cNvSpPr txBox="1">
            <a:spLocks noChangeArrowheads="1"/>
          </p:cNvSpPr>
          <p:nvPr/>
        </p:nvSpPr>
        <p:spPr bwMode="auto">
          <a:xfrm>
            <a:off x="4267200" y="44196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b="0">
                <a:latin typeface="Times New Roman" charset="0"/>
              </a:rPr>
              <a:t>OR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571206" y="5652615"/>
            <a:ext cx="3101975" cy="914400"/>
            <a:chOff x="768" y="3216"/>
            <a:chExt cx="1856" cy="576"/>
          </a:xfrm>
        </p:grpSpPr>
        <p:sp>
          <p:nvSpPr>
            <p:cNvPr id="58377" name="Oval 32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0">
                  <a:latin typeface="Times New Roman" charset="0"/>
                </a:rPr>
                <a:t>Size</a:t>
              </a:r>
              <a:endParaRPr lang="en-US" sz="2400" b="0">
                <a:latin typeface="Times New Roman" charset="0"/>
              </a:endParaRPr>
            </a:p>
          </p:txBody>
        </p:sp>
        <p:sp>
          <p:nvSpPr>
            <p:cNvPr id="58378" name="Line 33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9" name="Line 34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0" name="Text Box 35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sz="1600" b="0"/>
                <a:t>{Small, Large}</a:t>
              </a:r>
            </a:p>
          </p:txBody>
        </p:sp>
        <p:sp>
          <p:nvSpPr>
            <p:cNvPr id="58381" name="Text Box 36"/>
            <p:cNvSpPr txBox="1">
              <a:spLocks noChangeArrowheads="1"/>
            </p:cNvSpPr>
            <p:nvPr/>
          </p:nvSpPr>
          <p:spPr bwMode="auto">
            <a:xfrm>
              <a:off x="2000" y="3456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0"/>
                <a:t>{Medium}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92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5631160" cy="1044352"/>
          </a:xfrm>
        </p:spPr>
        <p:txBody>
          <a:bodyPr anchor="ctr"/>
          <a:lstStyle/>
          <a:p>
            <a:r>
              <a:rPr lang="en-US" b="1" dirty="0"/>
              <a:t>Splitting Based on Continuous Attributes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ways of handling</a:t>
            </a:r>
          </a:p>
          <a:p>
            <a:pPr lvl="1"/>
            <a:r>
              <a:rPr lang="en-US" dirty="0" smtClean="0">
                <a:solidFill>
                  <a:srgbClr val="CC3300"/>
                </a:solidFill>
              </a:rPr>
              <a:t>Discretization</a:t>
            </a:r>
            <a:r>
              <a:rPr lang="en-US" dirty="0" smtClean="0"/>
              <a:t> to form an ordinal categorical attribute</a:t>
            </a:r>
          </a:p>
          <a:p>
            <a:pPr lvl="2"/>
            <a:r>
              <a:rPr lang="en-US" dirty="0" smtClean="0"/>
              <a:t> Static – discretize once at the beginning</a:t>
            </a:r>
          </a:p>
          <a:p>
            <a:pPr lvl="2"/>
            <a:r>
              <a:rPr lang="en-US" dirty="0" smtClean="0"/>
              <a:t> Dynamic – ranges can be found by equal interval 		bucketing, equal frequency bucketing</a:t>
            </a:r>
            <a:br>
              <a:rPr lang="en-US" dirty="0" smtClean="0"/>
            </a:br>
            <a:r>
              <a:rPr lang="en-US" dirty="0" smtClean="0"/>
              <a:t>		(percentiles), or clustering.</a:t>
            </a:r>
          </a:p>
          <a:p>
            <a:pPr lvl="4"/>
            <a:endParaRPr lang="en-US" dirty="0" smtClean="0">
              <a:solidFill>
                <a:srgbClr val="CC3300"/>
              </a:solidFill>
            </a:endParaRPr>
          </a:p>
          <a:p>
            <a:pPr lvl="1"/>
            <a:r>
              <a:rPr lang="en-US" dirty="0" smtClean="0">
                <a:solidFill>
                  <a:srgbClr val="CC3300"/>
                </a:solidFill>
              </a:rPr>
              <a:t>Binary Decision</a:t>
            </a:r>
            <a:r>
              <a:rPr lang="en-US" dirty="0" smtClean="0"/>
              <a:t>: (A &lt; v) or (A </a:t>
            </a:r>
            <a:r>
              <a:rPr lang="en-US" dirty="0" smtClean="0">
                <a:sym typeface="Symbol" pitchFamily="18" charset="2"/>
              </a:rPr>
              <a:t> v)</a:t>
            </a:r>
            <a:endParaRPr lang="en-US" dirty="0" smtClean="0"/>
          </a:p>
          <a:p>
            <a:pPr lvl="2"/>
            <a:r>
              <a:rPr lang="en-US" dirty="0" smtClean="0"/>
              <a:t> consider all possible splits and finds the best cut</a:t>
            </a:r>
          </a:p>
          <a:p>
            <a:pPr lvl="2"/>
            <a:r>
              <a:rPr lang="en-US" dirty="0" smtClean="0"/>
              <a:t> can be more compute intensive</a:t>
            </a:r>
          </a:p>
        </p:txBody>
      </p:sp>
    </p:spTree>
    <p:extLst>
      <p:ext uri="{BB962C8B-B14F-4D97-AF65-F5344CB8AC3E}">
        <p14:creationId xmlns:p14="http://schemas.microsoft.com/office/powerpoint/2010/main" val="1369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6135216" cy="1044352"/>
          </a:xfrm>
        </p:spPr>
        <p:txBody>
          <a:bodyPr anchor="ctr"/>
          <a:lstStyle/>
          <a:p>
            <a:r>
              <a:rPr lang="en-US" b="1" dirty="0"/>
              <a:t>Splitting Based on Continuous Attributes</a:t>
            </a:r>
          </a:p>
        </p:txBody>
      </p:sp>
      <p:graphicFrame>
        <p:nvGraphicFramePr>
          <p:cNvPr id="1536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0" name="Visio" r:id="rId3" imgW="8538667" imgH="3684287" progId="">
                  <p:embed/>
                </p:oleObj>
              </mc:Choice>
              <mc:Fallback>
                <p:oleObj name="Visio" r:id="rId3" imgW="8538667" imgH="368428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62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/>
              <a:t>How to determine the Best Split</a:t>
            </a:r>
          </a:p>
        </p:txBody>
      </p:sp>
      <p:graphicFrame>
        <p:nvGraphicFramePr>
          <p:cNvPr id="16386" name="Object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95536" y="2473672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Visio" r:id="rId3" imgW="9538614" imgH="2239584" progId="">
                  <p:embed/>
                </p:oleObj>
              </mc:Choice>
              <mc:Fallback>
                <p:oleObj name="Visio" r:id="rId3" imgW="9538614" imgH="223958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473672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1763688" y="1478533"/>
            <a:ext cx="5105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Before Splitting: 10 records of class 0,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smtClean="0"/>
              <a:t>            10 </a:t>
            </a:r>
            <a:r>
              <a:rPr lang="en-US" sz="1800" dirty="0"/>
              <a:t>records of class 1</a:t>
            </a: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3059832" y="5301208"/>
            <a:ext cx="51054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Which test condition is the best?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60432" y="6093296"/>
            <a:ext cx="45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85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576" y="260648"/>
            <a:ext cx="5760640" cy="720080"/>
          </a:xfrm>
        </p:spPr>
        <p:txBody>
          <a:bodyPr anchor="ctr"/>
          <a:lstStyle/>
          <a:p>
            <a:r>
              <a:rPr lang="en-US" altLang="en-US" b="1" dirty="0"/>
              <a:t>How to determine the Best Split</a:t>
            </a:r>
          </a:p>
        </p:txBody>
      </p:sp>
      <p:graphicFrame>
        <p:nvGraphicFramePr>
          <p:cNvPr id="912390" name="Object 6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702471" y="3875137"/>
          <a:ext cx="491728" cy="43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Visio" r:id="rId3" imgW="655371" imgH="585812" progId="">
                  <p:embed/>
                </p:oleObj>
              </mc:Choice>
              <mc:Fallback>
                <p:oleObj name="Visio" r:id="rId3" imgW="655371" imgH="58581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471" y="3875137"/>
                        <a:ext cx="491728" cy="439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8764" y="1628799"/>
            <a:ext cx="7886700" cy="3383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Greedy approach: </a:t>
            </a:r>
          </a:p>
          <a:p>
            <a:pPr lvl="1"/>
            <a:r>
              <a:rPr lang="en-US" altLang="en-US" dirty="0"/>
              <a:t>Nodes with </a:t>
            </a:r>
            <a:r>
              <a:rPr lang="en-US" altLang="en-US" dirty="0">
                <a:solidFill>
                  <a:srgbClr val="FF0000"/>
                </a:solidFill>
              </a:rPr>
              <a:t>homogeneous</a:t>
            </a:r>
            <a:r>
              <a:rPr lang="en-US" altLang="en-US" dirty="0"/>
              <a:t> class distribution are preferred</a:t>
            </a:r>
          </a:p>
          <a:p>
            <a:r>
              <a:rPr lang="en-US" altLang="en-US" dirty="0"/>
              <a:t>Need a measure of node impurity:</a:t>
            </a:r>
          </a:p>
          <a:p>
            <a:pPr lvl="1"/>
            <a:endParaRPr lang="en-US" altLang="en-US" dirty="0"/>
          </a:p>
        </p:txBody>
      </p:sp>
      <p:graphicFrame>
        <p:nvGraphicFramePr>
          <p:cNvPr id="912394" name="Object 10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5401866" y="3788818"/>
          <a:ext cx="684609" cy="61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Visio" r:id="rId5" imgW="655371" imgH="585812" progId="">
                  <p:embed/>
                </p:oleObj>
              </mc:Choice>
              <mc:Fallback>
                <p:oleObj name="Visio" r:id="rId5" imgW="655371" imgH="58581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866" y="3788818"/>
                        <a:ext cx="684609" cy="611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96" name="Text Box 12"/>
          <p:cNvSpPr txBox="1">
            <a:spLocks noChangeArrowheads="1"/>
          </p:cNvSpPr>
          <p:nvPr/>
        </p:nvSpPr>
        <p:spPr bwMode="auto">
          <a:xfrm>
            <a:off x="2171700" y="4400551"/>
            <a:ext cx="2114550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Non-homogeneous,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High degree of impurity</a:t>
            </a:r>
          </a:p>
        </p:txBody>
      </p:sp>
      <p:sp>
        <p:nvSpPr>
          <p:cNvPr id="912397" name="Text Box 13"/>
          <p:cNvSpPr txBox="1">
            <a:spLocks noChangeArrowheads="1"/>
          </p:cNvSpPr>
          <p:nvPr/>
        </p:nvSpPr>
        <p:spPr bwMode="auto">
          <a:xfrm>
            <a:off x="5029200" y="4400551"/>
            <a:ext cx="2114550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Homogeneous,</a:t>
            </a:r>
          </a:p>
          <a:p>
            <a:pPr>
              <a:spcBef>
                <a:spcPct val="50000"/>
              </a:spcBef>
            </a:pPr>
            <a:r>
              <a:rPr lang="en-US" altLang="en-US" sz="1350"/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28034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212" y="2386806"/>
            <a:ext cx="5743575" cy="341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1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396331"/>
            <a:ext cx="5810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 smtClean="0"/>
              <a:t>What is classification?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Classification is the task of assigning objects to one of the predefined categories</a:t>
            </a:r>
          </a:p>
          <a:p>
            <a:r>
              <a:rPr lang="en-US" dirty="0"/>
              <a:t>Following are some of </a:t>
            </a:r>
            <a:r>
              <a:rPr lang="en-US" b="1" dirty="0"/>
              <a:t>the examples </a:t>
            </a:r>
            <a:r>
              <a:rPr lang="en-US" dirty="0"/>
              <a:t>of classification tasks</a:t>
            </a:r>
          </a:p>
          <a:p>
            <a:pPr lvl="1"/>
            <a:r>
              <a:rPr lang="en-US" dirty="0"/>
              <a:t>Predicting tumor cells as benign or malignant</a:t>
            </a:r>
          </a:p>
          <a:p>
            <a:pPr lvl="1"/>
            <a:r>
              <a:rPr lang="en-US" dirty="0"/>
              <a:t>Classifying credit card transactions as legitimate or fraudulent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2780928"/>
            <a:ext cx="1763688" cy="835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657" y="3755630"/>
            <a:ext cx="1171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82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             Measure of Node Impurity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83643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5832648" cy="792088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Measures of Node Impurity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Gini Index</a:t>
            </a:r>
          </a:p>
          <a:p>
            <a:endParaRPr lang="en-US" altLang="en-US" dirty="0"/>
          </a:p>
          <a:p>
            <a:r>
              <a:rPr lang="en-US" altLang="en-US" dirty="0" smtClean="0"/>
              <a:t>Entropy (Information Gain)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283022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Gini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444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886700" cy="1037391"/>
          </a:xfrm>
        </p:spPr>
        <p:txBody>
          <a:bodyPr>
            <a:normAutofit/>
          </a:bodyPr>
          <a:lstStyle/>
          <a:p>
            <a:r>
              <a:rPr lang="en-US" altLang="en-US" b="1" dirty="0"/>
              <a:t>Measure of Impurity: GINI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15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(NOTE: </a:t>
            </a:r>
            <a:r>
              <a:rPr lang="en-US" altLang="en-US" i="1" dirty="0">
                <a:latin typeface="Times New Roman" panose="02020603050405020304" pitchFamily="18" charset="0"/>
              </a:rPr>
              <a:t>p( j | t) </a:t>
            </a:r>
            <a:r>
              <a:rPr lang="en-US" altLang="en-US" dirty="0"/>
              <a:t>is the relative frequency of class j at node t).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6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Maximum </a:t>
            </a:r>
            <a:r>
              <a:rPr lang="en-US" altLang="en-US" dirty="0" smtClean="0"/>
              <a:t>=when </a:t>
            </a:r>
            <a:r>
              <a:rPr lang="en-US" altLang="en-US" dirty="0"/>
              <a:t>records are equally distributed among all classes, implying least interesting information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Minimum </a:t>
            </a:r>
            <a:r>
              <a:rPr lang="en-US" altLang="en-US" dirty="0" smtClean="0"/>
              <a:t>-when </a:t>
            </a:r>
            <a:r>
              <a:rPr lang="en-US" altLang="en-US" dirty="0"/>
              <a:t>all records belong to one class, implying most interesting information</a:t>
            </a:r>
            <a:endParaRPr lang="en-US" altLang="en-US" baseline="-25000" dirty="0"/>
          </a:p>
        </p:txBody>
      </p:sp>
      <p:graphicFrame>
        <p:nvGraphicFramePr>
          <p:cNvPr id="816132" name="Object 4"/>
          <p:cNvGraphicFramePr>
            <a:graphicFrameLocks noChangeAspect="1"/>
          </p:cNvGraphicFramePr>
          <p:nvPr>
            <p:extLst/>
          </p:nvPr>
        </p:nvGraphicFramePr>
        <p:xfrm>
          <a:off x="3746500" y="1916832"/>
          <a:ext cx="2514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4" name="Equation" r:id="rId3" imgW="1612900" imgH="355600" progId="Equation.3">
                  <p:embed/>
                </p:oleObj>
              </mc:Choice>
              <mc:Fallback>
                <p:oleObj name="Equation" r:id="rId3" imgW="1612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1916832"/>
                        <a:ext cx="2514600" cy="552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3" name="Object 5"/>
          <p:cNvGraphicFramePr>
            <a:graphicFrameLocks noChangeAspect="1"/>
          </p:cNvGraphicFramePr>
          <p:nvPr>
            <p:extLst/>
          </p:nvPr>
        </p:nvGraphicFramePr>
        <p:xfrm>
          <a:off x="2267744" y="5520134"/>
          <a:ext cx="1028700" cy="606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5" name="Document" r:id="rId5" imgW="3284220" imgH="1970532" progId="Word.Document.8">
                  <p:embed/>
                </p:oleObj>
              </mc:Choice>
              <mc:Fallback>
                <p:oleObj name="Document" r:id="rId5" imgW="3284220" imgH="1970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520134"/>
                        <a:ext cx="1028700" cy="606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4" name="Object 6"/>
          <p:cNvGraphicFramePr>
            <a:graphicFrameLocks noChangeAspect="1"/>
          </p:cNvGraphicFramePr>
          <p:nvPr>
            <p:extLst/>
          </p:nvPr>
        </p:nvGraphicFramePr>
        <p:xfrm>
          <a:off x="4772248" y="5520133"/>
          <a:ext cx="1028700" cy="606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" name="Document" r:id="rId7" imgW="3284220" imgH="1970532" progId="Word.Document.8">
                  <p:embed/>
                </p:oleObj>
              </mc:Choice>
              <mc:Fallback>
                <p:oleObj name="Document" r:id="rId7" imgW="3284220" imgH="1970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248" y="5520133"/>
                        <a:ext cx="1028700" cy="606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5" name="Object 7"/>
          <p:cNvGraphicFramePr>
            <a:graphicFrameLocks noChangeAspect="1"/>
          </p:cNvGraphicFramePr>
          <p:nvPr>
            <p:extLst/>
          </p:nvPr>
        </p:nvGraphicFramePr>
        <p:xfrm>
          <a:off x="6106480" y="5520132"/>
          <a:ext cx="1028700" cy="606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" name="Document" r:id="rId9" imgW="3284220" imgH="1970532" progId="Word.Document.8">
                  <p:embed/>
                </p:oleObj>
              </mc:Choice>
              <mc:Fallback>
                <p:oleObj name="Document" r:id="rId9" imgW="3284220" imgH="1970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480" y="5520132"/>
                        <a:ext cx="1028700" cy="606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6" name="Object 8"/>
          <p:cNvGraphicFramePr>
            <a:graphicFrameLocks noChangeAspect="1"/>
          </p:cNvGraphicFramePr>
          <p:nvPr>
            <p:extLst/>
          </p:nvPr>
        </p:nvGraphicFramePr>
        <p:xfrm>
          <a:off x="3526160" y="5520134"/>
          <a:ext cx="1028700" cy="606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8" name="Document" r:id="rId11" imgW="3284220" imgH="1970532" progId="Word.Document.8">
                  <p:embed/>
                </p:oleObj>
              </mc:Choice>
              <mc:Fallback>
                <p:oleObj name="Document" r:id="rId11" imgW="3284220" imgH="19705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160" y="5520134"/>
                        <a:ext cx="1028700" cy="606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7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86266"/>
            <a:ext cx="6336704" cy="810982"/>
          </a:xfrm>
        </p:spPr>
        <p:txBody>
          <a:bodyPr>
            <a:normAutofit/>
          </a:bodyPr>
          <a:lstStyle/>
          <a:p>
            <a:r>
              <a:rPr lang="en-US" altLang="en-US" b="1" dirty="0"/>
              <a:t>Examples for computing GINI</a:t>
            </a:r>
          </a:p>
        </p:txBody>
      </p:sp>
      <p:graphicFrame>
        <p:nvGraphicFramePr>
          <p:cNvPr id="860165" name="Object 5"/>
          <p:cNvGraphicFramePr>
            <a:graphicFrameLocks noChangeAspect="1"/>
          </p:cNvGraphicFramePr>
          <p:nvPr/>
        </p:nvGraphicFramePr>
        <p:xfrm>
          <a:off x="1485900" y="2612232"/>
          <a:ext cx="1771650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6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612232"/>
                        <a:ext cx="1771650" cy="702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6" name="Object 6"/>
          <p:cNvGraphicFramePr>
            <a:graphicFrameLocks noChangeAspect="1"/>
          </p:cNvGraphicFramePr>
          <p:nvPr/>
        </p:nvGraphicFramePr>
        <p:xfrm>
          <a:off x="1543050" y="4743451"/>
          <a:ext cx="1714500" cy="70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7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743451"/>
                        <a:ext cx="1714500" cy="703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68" name="Object 8"/>
          <p:cNvGraphicFramePr>
            <a:graphicFrameLocks noChangeAspect="1"/>
          </p:cNvGraphicFramePr>
          <p:nvPr/>
        </p:nvGraphicFramePr>
        <p:xfrm>
          <a:off x="1543050" y="3720703"/>
          <a:ext cx="1714500" cy="67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8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720703"/>
                        <a:ext cx="1714500" cy="679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3429000" y="2612232"/>
            <a:ext cx="388620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dirty="0"/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altLang="en-US" sz="1500" dirty="0"/>
              <a:t>Gini = 1 – </a:t>
            </a:r>
            <a:r>
              <a:rPr lang="en-US" altLang="en-US" sz="1500" dirty="0" smtClean="0"/>
              <a:t>P(C1)</a:t>
            </a:r>
            <a:r>
              <a:rPr lang="en-US" altLang="en-US" sz="1500" baseline="30000" dirty="0" smtClean="0"/>
              <a:t>2</a:t>
            </a:r>
            <a:r>
              <a:rPr lang="en-US" altLang="en-US" sz="1500" dirty="0" smtClean="0"/>
              <a:t> </a:t>
            </a:r>
            <a:r>
              <a:rPr lang="en-US" altLang="en-US" sz="1500" dirty="0"/>
              <a:t>– </a:t>
            </a:r>
            <a:r>
              <a:rPr lang="en-US" altLang="en-US" sz="1500" dirty="0" smtClean="0"/>
              <a:t> P(C2)</a:t>
            </a:r>
            <a:r>
              <a:rPr lang="en-US" altLang="en-US" sz="1500" baseline="30000" dirty="0" smtClean="0"/>
              <a:t>2</a:t>
            </a:r>
            <a:r>
              <a:rPr lang="en-US" altLang="en-US" sz="1500" dirty="0" smtClean="0"/>
              <a:t> </a:t>
            </a:r>
            <a:r>
              <a:rPr lang="en-US" altLang="en-US" sz="1500" dirty="0"/>
              <a:t>= 1 – </a:t>
            </a:r>
            <a:r>
              <a:rPr lang="en-US" altLang="en-US" sz="1500" dirty="0" smtClean="0"/>
              <a:t>0 – 1 </a:t>
            </a:r>
            <a:r>
              <a:rPr lang="en-US" altLang="en-US" sz="1500" dirty="0"/>
              <a:t>= 0 </a:t>
            </a: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>
            <p:extLst/>
          </p:nvPr>
        </p:nvGraphicFramePr>
        <p:xfrm>
          <a:off x="2699792" y="1930005"/>
          <a:ext cx="2514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9" name="Equation" r:id="rId9" imgW="1612900" imgH="355600" progId="Equation.3">
                  <p:embed/>
                </p:oleObj>
              </mc:Choice>
              <mc:Fallback>
                <p:oleObj name="Equation" r:id="rId9" imgW="1612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30005"/>
                        <a:ext cx="2514600" cy="552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2" name="Text Box 12"/>
          <p:cNvSpPr txBox="1">
            <a:spLocks noChangeArrowheads="1"/>
          </p:cNvSpPr>
          <p:nvPr/>
        </p:nvSpPr>
        <p:spPr bwMode="auto">
          <a:xfrm>
            <a:off x="3486150" y="3720704"/>
            <a:ext cx="388620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dirty="0"/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altLang="en-US" sz="1500" dirty="0"/>
              <a:t>Gini = 1 – </a:t>
            </a:r>
            <a:r>
              <a:rPr lang="en-US" altLang="en-US" sz="1500" dirty="0" smtClean="0"/>
              <a:t>(</a:t>
            </a:r>
            <a:r>
              <a:rPr lang="en-US" altLang="en-US" sz="1500" dirty="0"/>
              <a:t>1/6)</a:t>
            </a:r>
            <a:r>
              <a:rPr lang="en-US" altLang="en-US" sz="1500" baseline="30000" dirty="0"/>
              <a:t>2 </a:t>
            </a:r>
            <a:r>
              <a:rPr lang="en-US" altLang="en-US" sz="1500" dirty="0" smtClean="0"/>
              <a:t>– (</a:t>
            </a:r>
            <a:r>
              <a:rPr lang="en-US" altLang="en-US" sz="1500" dirty="0"/>
              <a:t>5/6)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</a:t>
            </a:r>
            <a:r>
              <a:rPr lang="en-US" altLang="en-US" sz="1500" dirty="0" smtClean="0"/>
              <a:t>= </a:t>
            </a:r>
            <a:r>
              <a:rPr lang="en-US" altLang="en-US" sz="1500" dirty="0"/>
              <a:t>0.278</a:t>
            </a:r>
          </a:p>
        </p:txBody>
      </p:sp>
      <p:sp>
        <p:nvSpPr>
          <p:cNvPr id="860173" name="Text Box 13"/>
          <p:cNvSpPr txBox="1">
            <a:spLocks noChangeArrowheads="1"/>
          </p:cNvSpPr>
          <p:nvPr/>
        </p:nvSpPr>
        <p:spPr bwMode="auto">
          <a:xfrm>
            <a:off x="3486150" y="4686301"/>
            <a:ext cx="388620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altLang="en-US" sz="1500"/>
              <a:t>Gini = 1 – (2/6)</a:t>
            </a:r>
            <a:r>
              <a:rPr lang="en-US" altLang="en-US" sz="1500" baseline="30000"/>
              <a:t>2 </a:t>
            </a:r>
            <a:r>
              <a:rPr lang="en-US" altLang="en-US" sz="1500"/>
              <a:t>– (4/6)</a:t>
            </a:r>
            <a:r>
              <a:rPr lang="en-US" altLang="en-US" sz="1500" baseline="30000"/>
              <a:t>2</a:t>
            </a:r>
            <a:r>
              <a:rPr lang="en-US" altLang="en-US" sz="1500"/>
              <a:t> = 0.444</a:t>
            </a:r>
          </a:p>
        </p:txBody>
      </p:sp>
    </p:spTree>
    <p:extLst>
      <p:ext uri="{BB962C8B-B14F-4D97-AF65-F5344CB8AC3E}">
        <p14:creationId xmlns:p14="http://schemas.microsoft.com/office/powerpoint/2010/main" val="41444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584" y="474035"/>
            <a:ext cx="7886700" cy="845671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Binary Attributes: Computing GINI Index</a:t>
            </a:r>
            <a:endParaRPr lang="en-US" altLang="en-US" b="1" dirty="0"/>
          </a:p>
        </p:txBody>
      </p:sp>
      <p:sp>
        <p:nvSpPr>
          <p:cNvPr id="911363" name="Rectangle 3"/>
          <p:cNvSpPr>
            <a:spLocks noChangeArrowheads="1"/>
          </p:cNvSpPr>
          <p:nvPr/>
        </p:nvSpPr>
        <p:spPr bwMode="auto">
          <a:xfrm>
            <a:off x="1371600" y="1818414"/>
            <a:ext cx="6134100" cy="150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 smtClean="0"/>
              <a:t>Splits into two partitions</a:t>
            </a:r>
          </a:p>
          <a:p>
            <a:r>
              <a:rPr lang="en-US" altLang="en-US" sz="1800" dirty="0" smtClean="0"/>
              <a:t>Effect of Weighing partitions: </a:t>
            </a:r>
          </a:p>
          <a:p>
            <a:pPr lvl="1"/>
            <a:r>
              <a:rPr lang="en-US" altLang="en-US" sz="1800" dirty="0" smtClean="0"/>
              <a:t>Larger and Purer Partitions are sought for.</a:t>
            </a:r>
            <a:endParaRPr lang="en-US" altLang="en-US" sz="1800" dirty="0"/>
          </a:p>
        </p:txBody>
      </p:sp>
      <p:sp>
        <p:nvSpPr>
          <p:cNvPr id="911364" name="Oval 4"/>
          <p:cNvSpPr>
            <a:spLocks noChangeArrowheads="1"/>
          </p:cNvSpPr>
          <p:nvPr/>
        </p:nvSpPr>
        <p:spPr bwMode="auto">
          <a:xfrm>
            <a:off x="3932391" y="3125902"/>
            <a:ext cx="757238" cy="340519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500" dirty="0">
                <a:latin typeface="Times New Roman" panose="02020603050405020304" pitchFamily="18" charset="0"/>
              </a:rPr>
              <a:t>B?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11365" name="Line 5"/>
          <p:cNvSpPr>
            <a:spLocks noChangeShapeType="1"/>
          </p:cNvSpPr>
          <p:nvPr/>
        </p:nvSpPr>
        <p:spPr bwMode="auto">
          <a:xfrm flipH="1">
            <a:off x="3455195" y="3450761"/>
            <a:ext cx="831056" cy="544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11366" name="Line 6"/>
          <p:cNvSpPr>
            <a:spLocks noChangeShapeType="1"/>
          </p:cNvSpPr>
          <p:nvPr/>
        </p:nvSpPr>
        <p:spPr bwMode="auto">
          <a:xfrm>
            <a:off x="4286251" y="3450761"/>
            <a:ext cx="888206" cy="5441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3234484" y="3525152"/>
            <a:ext cx="43665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50" dirty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911368" name="Text Box 8"/>
          <p:cNvSpPr txBox="1">
            <a:spLocks noChangeArrowheads="1"/>
          </p:cNvSpPr>
          <p:nvPr/>
        </p:nvSpPr>
        <p:spPr bwMode="auto">
          <a:xfrm>
            <a:off x="5093007" y="3525152"/>
            <a:ext cx="39626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5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3143251" y="3994876"/>
            <a:ext cx="702469" cy="25598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4783932" y="3994876"/>
            <a:ext cx="702469" cy="25598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35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911371" name="Object 11"/>
          <p:cNvGraphicFramePr>
            <a:graphicFrameLocks noChangeAspect="1"/>
          </p:cNvGraphicFramePr>
          <p:nvPr>
            <p:extLst/>
          </p:nvPr>
        </p:nvGraphicFramePr>
        <p:xfrm>
          <a:off x="6057900" y="2904263"/>
          <a:ext cx="14859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2904263"/>
                        <a:ext cx="14859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72" name="Object 12"/>
          <p:cNvGraphicFramePr>
            <a:graphicFrameLocks noChangeAspect="1"/>
          </p:cNvGraphicFramePr>
          <p:nvPr>
            <p:extLst/>
          </p:nvPr>
        </p:nvGraphicFramePr>
        <p:xfrm>
          <a:off x="3600450" y="4447314"/>
          <a:ext cx="1428750" cy="110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Document" r:id="rId5" imgW="3267274" imgH="2544074" progId="Word.Document.8">
                  <p:embed/>
                </p:oleObj>
              </mc:Choice>
              <mc:Fallback>
                <p:oleObj name="Document" r:id="rId5" imgW="3267274" imgH="2544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447314"/>
                        <a:ext cx="1428750" cy="1103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3" name="Text Box 13"/>
          <p:cNvSpPr txBox="1">
            <a:spLocks noChangeArrowheads="1"/>
          </p:cNvSpPr>
          <p:nvPr/>
        </p:nvSpPr>
        <p:spPr bwMode="auto">
          <a:xfrm>
            <a:off x="1428750" y="4104413"/>
            <a:ext cx="1828800" cy="159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dirty="0"/>
              <a:t>Gini(N1) </a:t>
            </a:r>
            <a:br>
              <a:rPr lang="en-US" altLang="en-US" sz="1500" dirty="0"/>
            </a:br>
            <a:r>
              <a:rPr lang="en-US" altLang="en-US" sz="1500" dirty="0"/>
              <a:t>= 1 – (5/7)</a:t>
            </a:r>
            <a:r>
              <a:rPr lang="en-US" altLang="en-US" sz="1500" baseline="30000" dirty="0"/>
              <a:t>2 </a:t>
            </a:r>
            <a:r>
              <a:rPr lang="en-US" altLang="en-US" sz="1500" dirty="0"/>
              <a:t>– (2/7)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</a:t>
            </a:r>
            <a:br>
              <a:rPr lang="en-US" altLang="en-US" sz="1500" dirty="0"/>
            </a:br>
            <a:r>
              <a:rPr lang="en-US" altLang="en-US" sz="1500" dirty="0"/>
              <a:t>= 0.278 </a:t>
            </a:r>
          </a:p>
          <a:p>
            <a:pPr>
              <a:spcBef>
                <a:spcPct val="50000"/>
              </a:spcBef>
            </a:pPr>
            <a:r>
              <a:rPr lang="en-US" altLang="en-US" sz="1500" dirty="0"/>
              <a:t>Gini(N2) </a:t>
            </a:r>
            <a:br>
              <a:rPr lang="en-US" altLang="en-US" sz="1500" dirty="0"/>
            </a:br>
            <a:r>
              <a:rPr lang="en-US" altLang="en-US" sz="1500" dirty="0"/>
              <a:t>= 1 – (1/5)</a:t>
            </a:r>
            <a:r>
              <a:rPr lang="en-US" altLang="en-US" sz="1500" baseline="30000" dirty="0"/>
              <a:t>2 </a:t>
            </a:r>
            <a:r>
              <a:rPr lang="en-US" altLang="en-US" sz="1500" dirty="0"/>
              <a:t>– (4/5)</a:t>
            </a:r>
            <a:r>
              <a:rPr lang="en-US" altLang="en-US" sz="1500" baseline="30000" dirty="0"/>
              <a:t>2</a:t>
            </a:r>
            <a:r>
              <a:rPr lang="en-US" altLang="en-US" sz="1500" dirty="0"/>
              <a:t> </a:t>
            </a:r>
            <a:br>
              <a:rPr lang="en-US" altLang="en-US" sz="1500" dirty="0"/>
            </a:br>
            <a:r>
              <a:rPr lang="en-US" altLang="en-US" sz="1500" dirty="0"/>
              <a:t>= 0.32</a:t>
            </a:r>
          </a:p>
        </p:txBody>
      </p:sp>
      <p:sp>
        <p:nvSpPr>
          <p:cNvPr id="911374" name="Text Box 14"/>
          <p:cNvSpPr txBox="1">
            <a:spLocks noChangeArrowheads="1"/>
          </p:cNvSpPr>
          <p:nvPr/>
        </p:nvSpPr>
        <p:spPr bwMode="auto">
          <a:xfrm>
            <a:off x="5600700" y="4447314"/>
            <a:ext cx="1828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dirty="0"/>
              <a:t>Gini(Children) </a:t>
            </a:r>
            <a:br>
              <a:rPr lang="en-US" altLang="en-US" sz="1500" dirty="0"/>
            </a:br>
            <a:r>
              <a:rPr lang="en-US" altLang="en-US" sz="1500" dirty="0"/>
              <a:t>= 7/12 * 0.278 + </a:t>
            </a:r>
            <a:br>
              <a:rPr lang="en-US" altLang="en-US" sz="1500" dirty="0"/>
            </a:br>
            <a:r>
              <a:rPr lang="en-US" altLang="en-US" sz="1500" dirty="0"/>
              <a:t>   5/12 * 0.32</a:t>
            </a:r>
            <a:br>
              <a:rPr lang="en-US" altLang="en-US" sz="1500" dirty="0"/>
            </a:br>
            <a:r>
              <a:rPr lang="en-US" altLang="en-US" sz="1500" dirty="0"/>
              <a:t>= 0.295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613" y="257668"/>
            <a:ext cx="36195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459646"/>
            <a:ext cx="7886700" cy="872598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Categorical Attributes: Computing Gini Index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For each distinct value, gather counts for each class in the dataset</a:t>
            </a:r>
          </a:p>
          <a:p>
            <a:r>
              <a:rPr lang="en-US" altLang="en-US" sz="1800"/>
              <a:t>Use the count matrix to make decisions</a:t>
            </a:r>
          </a:p>
        </p:txBody>
      </p:sp>
      <p:graphicFrame>
        <p:nvGraphicFramePr>
          <p:cNvPr id="819204" name="Object 4"/>
          <p:cNvGraphicFramePr>
            <a:graphicFrameLocks noChangeAspect="1"/>
          </p:cNvGraphicFramePr>
          <p:nvPr/>
        </p:nvGraphicFramePr>
        <p:xfrm>
          <a:off x="4057650" y="3714751"/>
          <a:ext cx="1957388" cy="132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6" name="Document" r:id="rId3" imgW="5849112" imgH="4005072" progId="Word.Document.8">
                  <p:embed/>
                </p:oleObj>
              </mc:Choice>
              <mc:Fallback>
                <p:oleObj name="Document" r:id="rId3" imgW="5849112" imgH="4005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3714751"/>
                        <a:ext cx="1957388" cy="1326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5929312" y="3714751"/>
          <a:ext cx="1957388" cy="1326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7" name="Document" r:id="rId5" imgW="5849112" imgH="4005072" progId="Word.Document.8">
                  <p:embed/>
                </p:oleObj>
              </mc:Choice>
              <mc:Fallback>
                <p:oleObj name="Document" r:id="rId5" imgW="5849112" imgH="4005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2" y="3714751"/>
                        <a:ext cx="1957388" cy="1326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06" name="Object 6"/>
          <p:cNvGraphicFramePr>
            <a:graphicFrameLocks noChangeAspect="1"/>
          </p:cNvGraphicFramePr>
          <p:nvPr/>
        </p:nvGraphicFramePr>
        <p:xfrm>
          <a:off x="1371600" y="3714750"/>
          <a:ext cx="205859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8" name="Document" r:id="rId7" imgW="6205728" imgH="3191256" progId="Word.Document.8">
                  <p:embed/>
                </p:oleObj>
              </mc:Choice>
              <mc:Fallback>
                <p:oleObj name="Document" r:id="rId7" imgW="6205728" imgH="3191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14750"/>
                        <a:ext cx="2058591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7" name="Line 7"/>
          <p:cNvSpPr>
            <a:spLocks noChangeShapeType="1"/>
          </p:cNvSpPr>
          <p:nvPr/>
        </p:nvSpPr>
        <p:spPr bwMode="auto">
          <a:xfrm flipH="1">
            <a:off x="3829050" y="3086100"/>
            <a:ext cx="1191" cy="18288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19208" name="Text Box 8"/>
          <p:cNvSpPr txBox="1">
            <a:spLocks noChangeArrowheads="1"/>
          </p:cNvSpPr>
          <p:nvPr/>
        </p:nvSpPr>
        <p:spPr bwMode="auto">
          <a:xfrm>
            <a:off x="1829991" y="3008711"/>
            <a:ext cx="137409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50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819209" name="Text Box 9"/>
          <p:cNvSpPr txBox="1">
            <a:spLocks noChangeArrowheads="1"/>
          </p:cNvSpPr>
          <p:nvPr/>
        </p:nvSpPr>
        <p:spPr bwMode="auto">
          <a:xfrm>
            <a:off x="4647631" y="3008710"/>
            <a:ext cx="242406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500">
                <a:latin typeface="Times New Roman" panose="02020603050405020304" pitchFamily="18" charset="0"/>
              </a:rPr>
              <a:t>Two-way split </a:t>
            </a:r>
          </a:p>
          <a:p>
            <a:pPr algn="ctr"/>
            <a:r>
              <a:rPr lang="en-US" altLang="en-US" sz="1500">
                <a:latin typeface="Times New Roman" panose="02020603050405020304" pitchFamily="18" charset="0"/>
              </a:rPr>
              <a:t>(find best partition of values)</a:t>
            </a:r>
          </a:p>
        </p:txBody>
      </p:sp>
    </p:spTree>
    <p:extLst>
      <p:ext uri="{BB962C8B-B14F-4D97-AF65-F5344CB8AC3E}">
        <p14:creationId xmlns:p14="http://schemas.microsoft.com/office/powerpoint/2010/main" val="1433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76672"/>
            <a:ext cx="7886700" cy="780536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Continuous Attributes: Computing Gini Index</a:t>
            </a:r>
          </a:p>
        </p:txBody>
      </p:sp>
      <p:graphicFrame>
        <p:nvGraphicFramePr>
          <p:cNvPr id="820230" name="Object 6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4360233" y="1988840"/>
          <a:ext cx="3285408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8" name="Document" r:id="rId3" imgW="5415994" imgH="5779818" progId="Word.Document.8">
                  <p:embed/>
                </p:oleObj>
              </mc:Choice>
              <mc:Fallback>
                <p:oleObj name="Document" r:id="rId3" imgW="5415994" imgH="5779818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4360233" y="1988840"/>
                        <a:ext cx="3285408" cy="3672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29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697" y="1640187"/>
            <a:ext cx="3975154" cy="4824535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r>
              <a:rPr lang="en-US" altLang="en-US" dirty="0"/>
              <a:t>Use Binary Decisions based on one value</a:t>
            </a:r>
          </a:p>
          <a:p>
            <a:r>
              <a:rPr lang="en-US" altLang="en-US" dirty="0"/>
              <a:t>Several Choices for the splitting value</a:t>
            </a:r>
          </a:p>
          <a:p>
            <a:pPr lvl="1"/>
            <a:r>
              <a:rPr lang="en-US" altLang="en-US" dirty="0"/>
              <a:t>Number of possible splitting values </a:t>
            </a:r>
            <a:br>
              <a:rPr lang="en-US" altLang="en-US" dirty="0"/>
            </a:br>
            <a:r>
              <a:rPr lang="en-US" altLang="en-US" dirty="0"/>
              <a:t>= Number of distinct values</a:t>
            </a:r>
          </a:p>
          <a:p>
            <a:r>
              <a:rPr lang="en-US" altLang="en-US" dirty="0"/>
              <a:t>Each splitting value has a count matrix associated with it</a:t>
            </a:r>
          </a:p>
          <a:p>
            <a:pPr lvl="1"/>
            <a:r>
              <a:rPr lang="en-US" altLang="en-US" dirty="0"/>
              <a:t>Class counts in each of the partitions, A &lt; v and A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v</a:t>
            </a:r>
          </a:p>
          <a:p>
            <a:r>
              <a:rPr lang="en-US" altLang="en-US" dirty="0"/>
              <a:t>Simple method to choose best v</a:t>
            </a:r>
          </a:p>
          <a:p>
            <a:pPr lvl="1"/>
            <a:r>
              <a:rPr lang="en-US" altLang="en-US" dirty="0"/>
              <a:t>For each v, scan the database to gather count matrix and compute its Gini index</a:t>
            </a:r>
          </a:p>
          <a:p>
            <a:pPr lvl="1"/>
            <a:r>
              <a:rPr lang="en-US" altLang="en-US" dirty="0"/>
              <a:t>Computationally Inefficient! Repetition of work.</a:t>
            </a:r>
          </a:p>
        </p:txBody>
      </p:sp>
      <p:graphicFrame>
        <p:nvGraphicFramePr>
          <p:cNvPr id="820232" name="Object 8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7898607" y="3423805"/>
          <a:ext cx="788194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9" name="Visio" r:id="rId5" imgW="1611935" imgH="2570756" progId="">
                  <p:embed/>
                </p:oleObj>
              </mc:Choice>
              <mc:Fallback>
                <p:oleObj name="Visio" r:id="rId5" imgW="1611935" imgH="2570756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8607" y="3423805"/>
                        <a:ext cx="788194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8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9642"/>
            <a:ext cx="7886700" cy="1160625"/>
          </a:xfrm>
        </p:spPr>
        <p:txBody>
          <a:bodyPr anchor="ctr">
            <a:normAutofit/>
          </a:bodyPr>
          <a:lstStyle/>
          <a:p>
            <a:r>
              <a:rPr lang="en-US" altLang="en-US" b="1"/>
              <a:t>Continuous Attributes: Computing Gini Index...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idx="1"/>
          </p:nvPr>
        </p:nvSpPr>
        <p:spPr>
          <a:xfrm>
            <a:off x="535132" y="1700808"/>
            <a:ext cx="7886700" cy="237600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en-US" dirty="0"/>
              <a:t>For efficient computation: for each attribute,</a:t>
            </a:r>
          </a:p>
          <a:p>
            <a:pPr lvl="1"/>
            <a:r>
              <a:rPr lang="en-US" altLang="en-US" dirty="0"/>
              <a:t>Sort the attribute on values</a:t>
            </a:r>
          </a:p>
          <a:p>
            <a:pPr lvl="1"/>
            <a:r>
              <a:rPr lang="en-US" altLang="en-US" dirty="0"/>
              <a:t>Linearly scan these values, each time updating the count matrix and computing </a:t>
            </a:r>
            <a:r>
              <a:rPr lang="en-US" altLang="en-US" dirty="0" err="1"/>
              <a:t>gini</a:t>
            </a:r>
            <a:r>
              <a:rPr lang="en-US" altLang="en-US" dirty="0"/>
              <a:t> index</a:t>
            </a:r>
          </a:p>
          <a:p>
            <a:pPr lvl="1"/>
            <a:r>
              <a:rPr lang="en-US" altLang="en-US" dirty="0"/>
              <a:t>Choose the split position that has the least </a:t>
            </a:r>
            <a:r>
              <a:rPr lang="en-US" altLang="en-US" dirty="0" err="1"/>
              <a:t>gini</a:t>
            </a:r>
            <a:r>
              <a:rPr lang="en-US" altLang="en-US" dirty="0"/>
              <a:t> index</a:t>
            </a:r>
          </a:p>
        </p:txBody>
      </p:sp>
      <p:grpSp>
        <p:nvGrpSpPr>
          <p:cNvPr id="821258" name="Group 10"/>
          <p:cNvGrpSpPr>
            <a:grpSpLocks/>
          </p:cNvGrpSpPr>
          <p:nvPr/>
        </p:nvGrpSpPr>
        <p:grpSpPr bwMode="auto">
          <a:xfrm>
            <a:off x="983233" y="4076817"/>
            <a:ext cx="6886575" cy="2532461"/>
            <a:chOff x="144" y="2360"/>
            <a:chExt cx="5784" cy="1652"/>
          </a:xfrm>
        </p:grpSpPr>
        <p:graphicFrame>
          <p:nvGraphicFramePr>
            <p:cNvPr id="821252" name="Object 4"/>
            <p:cNvGraphicFramePr>
              <a:graphicFrameLocks noChangeAspect="1"/>
            </p:cNvGraphicFramePr>
            <p:nvPr/>
          </p:nvGraphicFramePr>
          <p:xfrm>
            <a:off x="956" y="2360"/>
            <a:ext cx="4972" cy="1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0" name="Document" r:id="rId3" imgW="10585704" imgH="3558540" progId="Word.Document.8">
                    <p:embed/>
                  </p:oleObj>
                </mc:Choice>
                <mc:Fallback>
                  <p:oleObj name="Document" r:id="rId3" imgW="10585704" imgH="35585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" y="2360"/>
                          <a:ext cx="4972" cy="16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53" name="Line 5"/>
            <p:cNvSpPr>
              <a:spLocks noChangeShapeType="1"/>
            </p:cNvSpPr>
            <p:nvPr/>
          </p:nvSpPr>
          <p:spPr bwMode="auto">
            <a:xfrm>
              <a:off x="1152" y="2880"/>
              <a:ext cx="192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grpSp>
          <p:nvGrpSpPr>
            <p:cNvPr id="821254" name="Group 6"/>
            <p:cNvGrpSpPr>
              <a:grpSpLocks/>
            </p:cNvGrpSpPr>
            <p:nvPr/>
          </p:nvGrpSpPr>
          <p:grpSpPr bwMode="auto">
            <a:xfrm>
              <a:off x="144" y="2928"/>
              <a:ext cx="1200" cy="233"/>
              <a:chOff x="144" y="2832"/>
              <a:chExt cx="1200" cy="233"/>
            </a:xfrm>
          </p:grpSpPr>
          <p:sp>
            <p:nvSpPr>
              <p:cNvPr id="821255" name="Text Box 7"/>
              <p:cNvSpPr txBox="1">
                <a:spLocks noChangeArrowheads="1"/>
              </p:cNvSpPr>
              <p:nvPr/>
            </p:nvSpPr>
            <p:spPr bwMode="auto">
              <a:xfrm>
                <a:off x="144" y="2832"/>
                <a:ext cx="96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7575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031875"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9271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9271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 typeface="Monotype Sorts" pitchFamily="2" charset="2"/>
                  <a:buNone/>
                </a:pPr>
                <a:r>
                  <a:rPr kumimoji="1" lang="en-US" altLang="en-US" sz="1200">
                    <a:latin typeface="Arial" panose="020B0604020202020204" pitchFamily="34" charset="0"/>
                  </a:rPr>
                  <a:t>Split Positions</a:t>
                </a:r>
              </a:p>
            </p:txBody>
          </p:sp>
          <p:sp>
            <p:nvSpPr>
              <p:cNvPr id="821256" name="Line 8"/>
              <p:cNvSpPr>
                <a:spLocks noChangeShapeType="1"/>
              </p:cNvSpPr>
              <p:nvPr/>
            </p:nvSpPr>
            <p:spPr bwMode="auto">
              <a:xfrm>
                <a:off x="1152" y="29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sp>
          <p:nvSpPr>
            <p:cNvPr id="821257" name="Text Box 9"/>
            <p:cNvSpPr txBox="1">
              <a:spLocks noChangeArrowheads="1"/>
            </p:cNvSpPr>
            <p:nvPr/>
          </p:nvSpPr>
          <p:spPr bwMode="auto">
            <a:xfrm>
              <a:off x="144" y="2736"/>
              <a:ext cx="10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/>
                <a:t>Sorted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00809"/>
            <a:ext cx="763284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516216" cy="850106"/>
          </a:xfrm>
        </p:spPr>
        <p:txBody>
          <a:bodyPr/>
          <a:lstStyle/>
          <a:p>
            <a:r>
              <a:rPr lang="en-US" dirty="0"/>
              <a:t>Categorizing news stories as finance, weather, entertainment, sports, </a:t>
            </a:r>
            <a:r>
              <a:rPr lang="en-US" dirty="0" err="1"/>
              <a:t>etc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6130"/>
            <a:ext cx="8229600" cy="44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05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600200"/>
            <a:ext cx="547260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55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Example-Computer buy prediction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136" y="1972353"/>
            <a:ext cx="6130315" cy="452596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924355"/>
              </p:ext>
            </p:extLst>
          </p:nvPr>
        </p:nvGraphicFramePr>
        <p:xfrm>
          <a:off x="1465096" y="1057953"/>
          <a:ext cx="613031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72"/>
                <a:gridCol w="700606"/>
                <a:gridCol w="758991"/>
                <a:gridCol w="817375"/>
                <a:gridCol w="1226064"/>
                <a:gridCol w="2160207"/>
              </a:tblGrid>
              <a:tr h="65887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Income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Creditraing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students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Buy computer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0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Step1:Compute the impurity of D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       Total Rows =14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yes=9,No=5</a:t>
                </a:r>
              </a:p>
              <a:p>
                <a:pPr marL="0" indent="0">
                  <a:buNone/>
                </a:pPr>
                <a:r>
                  <a:rPr lang="en-IN" dirty="0" smtClean="0"/>
                  <a:t>Using  Formula 1=				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          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          =1-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 = 0.459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3483010"/>
            <a:ext cx="3143250" cy="52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Step2-splitting each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Credit rating –</a:t>
            </a:r>
            <a:r>
              <a:rPr lang="en-IN" dirty="0" smtClean="0"/>
              <a:t>binary </a:t>
            </a:r>
            <a:r>
              <a:rPr lang="en-IN" dirty="0" smtClean="0"/>
              <a:t>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138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886700" cy="1099010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Alternative Splitting Criteria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236860"/>
            <a:ext cx="7886700" cy="378442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en-US" dirty="0"/>
              <a:t>Entropy at a given node t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4"/>
            <a:endParaRPr lang="en-US" altLang="en-US" dirty="0"/>
          </a:p>
          <a:p>
            <a:pPr lvl="2"/>
            <a:r>
              <a:rPr lang="en-US" altLang="en-US" dirty="0"/>
              <a:t>(NOTE: p( j | t) is the relative frequency of class j at node t).</a:t>
            </a:r>
          </a:p>
          <a:p>
            <a:pPr lvl="1"/>
            <a:r>
              <a:rPr lang="en-US" altLang="en-US" dirty="0"/>
              <a:t>Measures homogeneity of a node. </a:t>
            </a:r>
          </a:p>
          <a:p>
            <a:pPr lvl="2"/>
            <a:r>
              <a:rPr lang="en-US" altLang="en-US" dirty="0"/>
              <a:t>Maximum (log </a:t>
            </a:r>
            <a:r>
              <a:rPr lang="en-US" altLang="en-US" dirty="0" err="1"/>
              <a:t>nc</a:t>
            </a:r>
            <a:r>
              <a:rPr lang="en-US" altLang="en-US" dirty="0"/>
              <a:t>) when records are equally distributed among all classes implying least information</a:t>
            </a:r>
          </a:p>
          <a:p>
            <a:pPr lvl="2"/>
            <a:r>
              <a:rPr lang="en-US" altLang="en-US" dirty="0"/>
              <a:t>Minimum (0.0) when all records belong to one class, implying most information</a:t>
            </a:r>
          </a:p>
          <a:p>
            <a:pPr lvl="1"/>
            <a:r>
              <a:rPr lang="en-US" altLang="en-US" dirty="0"/>
              <a:t>Entropy based computations are similar to the GINI index computations</a:t>
            </a:r>
          </a:p>
        </p:txBody>
      </p:sp>
      <p:graphicFrame>
        <p:nvGraphicFramePr>
          <p:cNvPr id="822276" name="Object 4"/>
          <p:cNvGraphicFramePr>
            <a:graphicFrameLocks noChangeAspect="1"/>
          </p:cNvGraphicFramePr>
          <p:nvPr>
            <p:extLst/>
          </p:nvPr>
        </p:nvGraphicFramePr>
        <p:xfrm>
          <a:off x="2267744" y="1567277"/>
          <a:ext cx="43529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Equation" r:id="rId3" imgW="4165600" imgH="444500" progId="Equation.3">
                  <p:embed/>
                </p:oleObj>
              </mc:Choice>
              <mc:Fallback>
                <p:oleObj name="Equation" r:id="rId3" imgW="4165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567277"/>
                        <a:ext cx="4352925" cy="4619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6516216" y="527122"/>
            <a:ext cx="262778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b="1" dirty="0"/>
              <a:t>Examples for computing Entropy</a:t>
            </a:r>
          </a:p>
        </p:txBody>
      </p:sp>
      <p:graphicFrame>
        <p:nvGraphicFramePr>
          <p:cNvPr id="863235" name="Object 3"/>
          <p:cNvGraphicFramePr>
            <a:graphicFrameLocks noChangeAspect="1"/>
          </p:cNvGraphicFramePr>
          <p:nvPr/>
        </p:nvGraphicFramePr>
        <p:xfrm>
          <a:off x="1371600" y="2612232"/>
          <a:ext cx="1771650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4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12232"/>
                        <a:ext cx="1771650" cy="702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36" name="Object 4"/>
          <p:cNvGraphicFramePr>
            <a:graphicFrameLocks noChangeAspect="1"/>
          </p:cNvGraphicFramePr>
          <p:nvPr/>
        </p:nvGraphicFramePr>
        <p:xfrm>
          <a:off x="1428750" y="4743451"/>
          <a:ext cx="1714500" cy="70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5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743451"/>
                        <a:ext cx="1714500" cy="703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37" name="Object 5"/>
          <p:cNvGraphicFramePr>
            <a:graphicFrameLocks noChangeAspect="1"/>
          </p:cNvGraphicFramePr>
          <p:nvPr/>
        </p:nvGraphicFramePr>
        <p:xfrm>
          <a:off x="1428750" y="3720703"/>
          <a:ext cx="1714500" cy="67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6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720703"/>
                        <a:ext cx="1714500" cy="679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38" name="Text Box 6"/>
          <p:cNvSpPr txBox="1">
            <a:spLocks noChangeArrowheads="1"/>
          </p:cNvSpPr>
          <p:nvPr/>
        </p:nvSpPr>
        <p:spPr bwMode="auto">
          <a:xfrm>
            <a:off x="3314700" y="2612232"/>
            <a:ext cx="445770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altLang="en-US" sz="1500"/>
              <a:t>Entropy = – 0 log 0</a:t>
            </a:r>
            <a:r>
              <a:rPr lang="en-US" altLang="en-US" sz="1500" baseline="30000"/>
              <a:t> </a:t>
            </a:r>
            <a:r>
              <a:rPr lang="en-US" altLang="en-US" sz="1500"/>
              <a:t>– 1 log 1 = – 0 – 0 = 0 </a:t>
            </a: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3371850" y="3657601"/>
            <a:ext cx="462915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altLang="en-US" sz="1500"/>
              <a:t>Entropy = – (1/6) log</a:t>
            </a:r>
            <a:r>
              <a:rPr lang="en-US" altLang="en-US" sz="1500" baseline="-25000"/>
              <a:t>2</a:t>
            </a:r>
            <a:r>
              <a:rPr lang="en-US" altLang="en-US" sz="1500"/>
              <a:t> (1/6)</a:t>
            </a:r>
            <a:r>
              <a:rPr lang="en-US" altLang="en-US" sz="1500" baseline="30000"/>
              <a:t> </a:t>
            </a:r>
            <a:r>
              <a:rPr lang="en-US" altLang="en-US" sz="1500"/>
              <a:t>– (5/6) log</a:t>
            </a:r>
            <a:r>
              <a:rPr lang="en-US" altLang="en-US" sz="1500" baseline="-25000"/>
              <a:t>2</a:t>
            </a:r>
            <a:r>
              <a:rPr lang="en-US" altLang="en-US" sz="1500"/>
              <a:t> (1/6) = 0.65</a:t>
            </a:r>
          </a:p>
        </p:txBody>
      </p:sp>
      <p:sp>
        <p:nvSpPr>
          <p:cNvPr id="863241" name="Text Box 9"/>
          <p:cNvSpPr txBox="1">
            <a:spLocks noChangeArrowheads="1"/>
          </p:cNvSpPr>
          <p:nvPr/>
        </p:nvSpPr>
        <p:spPr bwMode="auto">
          <a:xfrm>
            <a:off x="3371850" y="4686301"/>
            <a:ext cx="462915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altLang="en-US" sz="1500"/>
              <a:t>Entropy = – (2/6) log</a:t>
            </a:r>
            <a:r>
              <a:rPr lang="en-US" altLang="en-US" sz="1500" baseline="-25000"/>
              <a:t>2</a:t>
            </a:r>
            <a:r>
              <a:rPr lang="en-US" altLang="en-US" sz="1500"/>
              <a:t> (2/6)</a:t>
            </a:r>
            <a:r>
              <a:rPr lang="en-US" altLang="en-US" sz="1500" baseline="30000"/>
              <a:t> </a:t>
            </a:r>
            <a:r>
              <a:rPr lang="en-US" altLang="en-US" sz="1500"/>
              <a:t>– (4/6) log</a:t>
            </a:r>
            <a:r>
              <a:rPr lang="en-US" altLang="en-US" sz="1500" baseline="-25000"/>
              <a:t>2</a:t>
            </a:r>
            <a:r>
              <a:rPr lang="en-US" altLang="en-US" sz="1500"/>
              <a:t> (4/6) = 0.92</a:t>
            </a:r>
          </a:p>
        </p:txBody>
      </p:sp>
      <p:graphicFrame>
        <p:nvGraphicFramePr>
          <p:cNvPr id="863242" name="Object 10"/>
          <p:cNvGraphicFramePr>
            <a:graphicFrameLocks noChangeAspect="1"/>
          </p:cNvGraphicFramePr>
          <p:nvPr>
            <p:extLst/>
          </p:nvPr>
        </p:nvGraphicFramePr>
        <p:xfrm>
          <a:off x="2286000" y="1728911"/>
          <a:ext cx="4458891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7" name="Equation" r:id="rId9" imgW="4267200" imgH="444500" progId="Equation.3">
                  <p:embed/>
                </p:oleObj>
              </mc:Choice>
              <mc:Fallback>
                <p:oleObj name="Equation" r:id="rId9" imgW="4267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28911"/>
                        <a:ext cx="4458891" cy="46196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8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664"/>
            <a:ext cx="7886700" cy="924548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Splitting Criteria based on Classification Error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r>
              <a:rPr lang="en-US" altLang="en-US" dirty="0"/>
              <a:t>Classification error at a node t 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Measures misclassification error made by a node. </a:t>
            </a:r>
          </a:p>
          <a:p>
            <a:pPr lvl="2"/>
            <a:r>
              <a:rPr lang="en-US" altLang="en-US" dirty="0"/>
              <a:t>Maximum (1 - 1/</a:t>
            </a:r>
            <a:r>
              <a:rPr lang="en-US" altLang="en-US" dirty="0" err="1"/>
              <a:t>nc</a:t>
            </a:r>
            <a:r>
              <a:rPr lang="en-US" altLang="en-US" dirty="0"/>
              <a:t>) when records are equally distributed among all classes, implying least interesting information</a:t>
            </a:r>
          </a:p>
          <a:p>
            <a:pPr lvl="2"/>
            <a:r>
              <a:rPr lang="en-US" altLang="en-US" dirty="0"/>
              <a:t>Minimum (0.0) when all records belong to one class, implying most interesting information</a:t>
            </a:r>
          </a:p>
        </p:txBody>
      </p:sp>
      <p:graphicFrame>
        <p:nvGraphicFramePr>
          <p:cNvPr id="831492" name="Object 4"/>
          <p:cNvGraphicFramePr>
            <a:graphicFrameLocks noChangeAspect="1"/>
          </p:cNvGraphicFramePr>
          <p:nvPr>
            <p:extLst/>
          </p:nvPr>
        </p:nvGraphicFramePr>
        <p:xfrm>
          <a:off x="2483768" y="2708920"/>
          <a:ext cx="3714750" cy="48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Equation" r:id="rId3" imgW="3073400" imgH="406400" progId="Equation.3">
                  <p:embed/>
                </p:oleObj>
              </mc:Choice>
              <mc:Fallback>
                <p:oleObj name="Equation" r:id="rId3" imgW="3073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708920"/>
                        <a:ext cx="3714750" cy="488156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5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12" y="405349"/>
            <a:ext cx="7886700" cy="759753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Examples for Computing Error</a:t>
            </a:r>
          </a:p>
        </p:txBody>
      </p:sp>
      <p:graphicFrame>
        <p:nvGraphicFramePr>
          <p:cNvPr id="864259" name="Object 3"/>
          <p:cNvGraphicFramePr>
            <a:graphicFrameLocks noChangeAspect="1"/>
          </p:cNvGraphicFramePr>
          <p:nvPr/>
        </p:nvGraphicFramePr>
        <p:xfrm>
          <a:off x="1371600" y="2612232"/>
          <a:ext cx="1771650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2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12232"/>
                        <a:ext cx="1771650" cy="702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0" name="Object 4"/>
          <p:cNvGraphicFramePr>
            <a:graphicFrameLocks noChangeAspect="1"/>
          </p:cNvGraphicFramePr>
          <p:nvPr/>
        </p:nvGraphicFramePr>
        <p:xfrm>
          <a:off x="1428750" y="4743451"/>
          <a:ext cx="1714500" cy="70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743451"/>
                        <a:ext cx="1714500" cy="703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4261" name="Object 5"/>
          <p:cNvGraphicFramePr>
            <a:graphicFrameLocks noChangeAspect="1"/>
          </p:cNvGraphicFramePr>
          <p:nvPr/>
        </p:nvGraphicFramePr>
        <p:xfrm>
          <a:off x="1428750" y="3720703"/>
          <a:ext cx="1714500" cy="67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4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720703"/>
                        <a:ext cx="1714500" cy="679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3314700" y="2612232"/>
            <a:ext cx="445770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P(C1) = 0/6 = 0     P(C2) = 6/6 = 1</a:t>
            </a:r>
          </a:p>
          <a:p>
            <a:pPr>
              <a:spcBef>
                <a:spcPct val="50000"/>
              </a:spcBef>
            </a:pPr>
            <a:r>
              <a:rPr lang="en-US" altLang="en-US" sz="1500"/>
              <a:t>Error = 1 – max (0, 1) = 1 – 1 = 0 </a:t>
            </a:r>
          </a:p>
        </p:txBody>
      </p:sp>
      <p:sp>
        <p:nvSpPr>
          <p:cNvPr id="864263" name="Text Box 7"/>
          <p:cNvSpPr txBox="1">
            <a:spLocks noChangeArrowheads="1"/>
          </p:cNvSpPr>
          <p:nvPr/>
        </p:nvSpPr>
        <p:spPr bwMode="auto">
          <a:xfrm>
            <a:off x="3371850" y="3657601"/>
            <a:ext cx="382905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P(C1) = 1/6          P(C2) = 5/6</a:t>
            </a:r>
          </a:p>
          <a:p>
            <a:pPr>
              <a:spcBef>
                <a:spcPct val="50000"/>
              </a:spcBef>
            </a:pPr>
            <a:r>
              <a:rPr lang="en-US" altLang="en-US" sz="1500"/>
              <a:t>Error = 1 – max (1/6, 5/6) = 1 – 5/6 = 1/6</a:t>
            </a:r>
          </a:p>
        </p:txBody>
      </p:sp>
      <p:sp>
        <p:nvSpPr>
          <p:cNvPr id="864264" name="Text Box 8"/>
          <p:cNvSpPr txBox="1">
            <a:spLocks noChangeArrowheads="1"/>
          </p:cNvSpPr>
          <p:nvPr/>
        </p:nvSpPr>
        <p:spPr bwMode="auto">
          <a:xfrm>
            <a:off x="3371850" y="4686301"/>
            <a:ext cx="462915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P(C1) = 2/6          P(C2) = 4/6</a:t>
            </a:r>
          </a:p>
          <a:p>
            <a:pPr>
              <a:spcBef>
                <a:spcPct val="50000"/>
              </a:spcBef>
            </a:pPr>
            <a:r>
              <a:rPr lang="en-US" altLang="en-US" sz="1500"/>
              <a:t>Error = 1 – max (2/6, 4/6) = 1 – 4/6 = 1/3</a:t>
            </a:r>
          </a:p>
        </p:txBody>
      </p:sp>
      <p:graphicFrame>
        <p:nvGraphicFramePr>
          <p:cNvPr id="864266" name="Object 10"/>
          <p:cNvGraphicFramePr>
            <a:graphicFrameLocks noChangeAspect="1"/>
          </p:cNvGraphicFramePr>
          <p:nvPr>
            <p:extLst/>
          </p:nvPr>
        </p:nvGraphicFramePr>
        <p:xfrm>
          <a:off x="2483768" y="1764790"/>
          <a:ext cx="3714750" cy="48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5" name="Equation" r:id="rId9" imgW="3073400" imgH="406400" progId="Equation.3">
                  <p:embed/>
                </p:oleObj>
              </mc:Choice>
              <mc:Fallback>
                <p:oleObj name="Equation" r:id="rId9" imgW="3073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64790"/>
                        <a:ext cx="3714750" cy="488156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4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b="1" dirty="0"/>
              <a:t>Stopping Criteria for Tree Induction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Stop expanding a node when all the records belong to the same class</a:t>
            </a:r>
          </a:p>
          <a:p>
            <a:endParaRPr lang="en-US" altLang="en-US" dirty="0"/>
          </a:p>
          <a:p>
            <a:r>
              <a:rPr lang="en-US" altLang="en-US" dirty="0"/>
              <a:t>Stop expanding a node when all the records have similar attribute values</a:t>
            </a:r>
          </a:p>
          <a:p>
            <a:endParaRPr lang="en-US" altLang="en-US" dirty="0"/>
          </a:p>
          <a:p>
            <a:r>
              <a:rPr lang="en-US" altLang="en-US" dirty="0"/>
              <a:t>Early termination</a:t>
            </a:r>
          </a:p>
        </p:txBody>
      </p:sp>
    </p:spTree>
    <p:extLst>
      <p:ext uri="{BB962C8B-B14F-4D97-AF65-F5344CB8AC3E}">
        <p14:creationId xmlns:p14="http://schemas.microsoft.com/office/powerpoint/2010/main" val="1684112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886700" cy="1047784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Decision Tree Based Classification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Inexpensive to construct</a:t>
            </a:r>
          </a:p>
          <a:p>
            <a:pPr lvl="1"/>
            <a:r>
              <a:rPr lang="en-US" altLang="en-US" dirty="0"/>
              <a:t>Extremely fast at classifying unknown records</a:t>
            </a:r>
          </a:p>
          <a:p>
            <a:pPr lvl="1"/>
            <a:r>
              <a:rPr lang="en-US" altLang="en-US" dirty="0"/>
              <a:t>Easy to interpret for small-sized trees</a:t>
            </a:r>
          </a:p>
          <a:p>
            <a:pPr lvl="1"/>
            <a:r>
              <a:rPr lang="en-US" altLang="en-US" dirty="0"/>
              <a:t>Accuracy is comparable to other classification techniques for many simple data sets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375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3073177"/>
            <a:ext cx="5328592" cy="30921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726" y="1720700"/>
            <a:ext cx="78536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Detecting spam email messages based upon the message header and contents</a:t>
            </a:r>
          </a:p>
        </p:txBody>
      </p:sp>
    </p:spTree>
    <p:extLst>
      <p:ext uri="{BB962C8B-B14F-4D97-AF65-F5344CB8AC3E}">
        <p14:creationId xmlns:p14="http://schemas.microsoft.com/office/powerpoint/2010/main" val="13247813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886700" cy="893378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Practical Issues of Classification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Underfitting and Overfitting</a:t>
            </a:r>
          </a:p>
          <a:p>
            <a:endParaRPr lang="en-US" altLang="en-US" dirty="0"/>
          </a:p>
          <a:p>
            <a:r>
              <a:rPr lang="en-US" altLang="en-US" dirty="0"/>
              <a:t>Missing Values</a:t>
            </a:r>
          </a:p>
          <a:p>
            <a:endParaRPr lang="en-US" altLang="en-US" dirty="0"/>
          </a:p>
          <a:p>
            <a:r>
              <a:rPr lang="en-US" altLang="en-US" dirty="0"/>
              <a:t>Costs of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413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7886700" cy="914160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Underfitting vs. Overfitting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Underfitting results in decision trees that are too simple to solve the problem. They may offer superior interpretability.</a:t>
            </a:r>
          </a:p>
          <a:p>
            <a:r>
              <a:rPr lang="en-US" altLang="en-US" dirty="0"/>
              <a:t>Overfitting results in decision trees that are more complex than necessary</a:t>
            </a:r>
          </a:p>
          <a:p>
            <a:pPr lvl="1"/>
            <a:r>
              <a:rPr lang="en-US" altLang="en-US" dirty="0"/>
              <a:t>Training error no longer provides a good estimate of how well the tree will perform on previously unseen records</a:t>
            </a:r>
          </a:p>
          <a:p>
            <a:pPr lvl="1"/>
            <a:r>
              <a:rPr lang="en-US" altLang="en-US" dirty="0"/>
              <a:t>Need new ways for estimating errors</a:t>
            </a:r>
          </a:p>
        </p:txBody>
      </p:sp>
    </p:spTree>
    <p:extLst>
      <p:ext uri="{BB962C8B-B14F-4D97-AF65-F5344CB8AC3E}">
        <p14:creationId xmlns:p14="http://schemas.microsoft.com/office/powerpoint/2010/main" val="3666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7886700" cy="1058175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How to Address Overfitting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136904" cy="496855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en-US" dirty="0"/>
              <a:t>Pre-Pruning (Early Stopping Rule)</a:t>
            </a:r>
          </a:p>
          <a:p>
            <a:pPr lvl="1"/>
            <a:r>
              <a:rPr lang="en-US" altLang="en-US" dirty="0"/>
              <a:t>Stop the algorithm before it becomes a fully-grown tree</a:t>
            </a:r>
          </a:p>
          <a:p>
            <a:pPr lvl="1"/>
            <a:r>
              <a:rPr lang="en-US" altLang="en-US" dirty="0"/>
              <a:t>General stopping conditions for a node:</a:t>
            </a:r>
          </a:p>
          <a:p>
            <a:pPr lvl="2"/>
            <a:r>
              <a:rPr lang="en-US" altLang="en-US" dirty="0"/>
              <a:t> Stop if all instances belong to the same class</a:t>
            </a:r>
          </a:p>
          <a:p>
            <a:pPr lvl="2"/>
            <a:r>
              <a:rPr lang="en-US" altLang="en-US" dirty="0"/>
              <a:t> Stop if all the attribute values are the same</a:t>
            </a:r>
          </a:p>
          <a:p>
            <a:pPr lvl="1"/>
            <a:r>
              <a:rPr lang="en-US" altLang="en-US" dirty="0"/>
              <a:t>More restrictive conditions (for pre-pruning) :</a:t>
            </a:r>
          </a:p>
          <a:p>
            <a:pPr lvl="2"/>
            <a:r>
              <a:rPr lang="en-US" altLang="en-US" dirty="0"/>
              <a:t> Stop if number of instances is less than some user-specified threshold</a:t>
            </a:r>
          </a:p>
          <a:p>
            <a:pPr lvl="2"/>
            <a:r>
              <a:rPr lang="en-US" altLang="en-US" dirty="0"/>
              <a:t> Stop if class distribution of instances are independent of the available features (e.g., using </a:t>
            </a:r>
            <a:r>
              <a:rPr lang="en-US" altLang="en-US" dirty="0">
                <a:sym typeface="Symbol" panose="05050102010706020507" pitchFamily="18" charset="2"/>
              </a:rPr>
              <a:t> 2 test)</a:t>
            </a:r>
            <a:endParaRPr lang="en-US" altLang="en-US" dirty="0"/>
          </a:p>
          <a:p>
            <a:pPr lvl="2"/>
            <a:r>
              <a:rPr lang="en-US" altLang="en-US" dirty="0"/>
              <a:t> Stop if expanding the current node does not improve impurity</a:t>
            </a:r>
            <a:br>
              <a:rPr lang="en-US" altLang="en-US" dirty="0"/>
            </a:br>
            <a:r>
              <a:rPr lang="en-US" altLang="en-US" dirty="0"/>
              <a:t>    measures (e.g., Gini or information gain).</a:t>
            </a:r>
          </a:p>
        </p:txBody>
      </p:sp>
    </p:spTree>
    <p:extLst>
      <p:ext uri="{BB962C8B-B14F-4D97-AF65-F5344CB8AC3E}">
        <p14:creationId xmlns:p14="http://schemas.microsoft.com/office/powerpoint/2010/main" val="22342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886700" cy="1140575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How to Address Overfitting…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Post-pruning</a:t>
            </a:r>
          </a:p>
          <a:p>
            <a:pPr lvl="1"/>
            <a:r>
              <a:rPr lang="en-US" altLang="en-US" dirty="0"/>
              <a:t>Grow decision tree to its entirety</a:t>
            </a:r>
          </a:p>
          <a:p>
            <a:pPr lvl="1"/>
            <a:r>
              <a:rPr lang="en-US" altLang="en-US" dirty="0"/>
              <a:t>Trim the nodes of the decision tree in a bottom-up fashion</a:t>
            </a:r>
          </a:p>
          <a:p>
            <a:pPr lvl="1"/>
            <a:r>
              <a:rPr lang="en-US" altLang="en-US" dirty="0"/>
              <a:t>If generalization error(i.e. expected error of the model on previously unseen records) improves after trimming, replace sub-tree by a leaf node.</a:t>
            </a:r>
          </a:p>
          <a:p>
            <a:pPr lvl="1"/>
            <a:r>
              <a:rPr lang="en-US" altLang="en-US" dirty="0"/>
              <a:t>Class label of leaf node is determined from majority class of instances in the sub-tree</a:t>
            </a:r>
          </a:p>
        </p:txBody>
      </p:sp>
    </p:spTree>
    <p:extLst>
      <p:ext uri="{BB962C8B-B14F-4D97-AF65-F5344CB8AC3E}">
        <p14:creationId xmlns:p14="http://schemas.microsoft.com/office/powerpoint/2010/main" val="22271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88640"/>
            <a:ext cx="7886700" cy="965385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Handling Missing Attribute Values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Missing values affect decision tree construction in three different ways:</a:t>
            </a:r>
          </a:p>
          <a:p>
            <a:pPr lvl="1"/>
            <a:r>
              <a:rPr lang="en-US" altLang="en-US" dirty="0"/>
              <a:t>Affects how impurity measures are computed</a:t>
            </a:r>
          </a:p>
          <a:p>
            <a:pPr lvl="1"/>
            <a:r>
              <a:rPr lang="en-US" altLang="en-US" dirty="0"/>
              <a:t>Affects how to distribute instance with missing value to child nodes</a:t>
            </a:r>
          </a:p>
          <a:p>
            <a:pPr lvl="1"/>
            <a:r>
              <a:rPr lang="en-US" altLang="en-US" dirty="0"/>
              <a:t>Affects how a test instance with missing value is classified</a:t>
            </a:r>
          </a:p>
        </p:txBody>
      </p:sp>
    </p:spTree>
    <p:extLst>
      <p:ext uri="{BB962C8B-B14F-4D97-AF65-F5344CB8AC3E}">
        <p14:creationId xmlns:p14="http://schemas.microsoft.com/office/powerpoint/2010/main" val="26140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b="1" dirty="0"/>
              <a:t>Decision Boundary</a:t>
            </a:r>
          </a:p>
        </p:txBody>
      </p:sp>
      <p:graphicFrame>
        <p:nvGraphicFramePr>
          <p:cNvPr id="958467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827584" y="1700808"/>
          <a:ext cx="6681788" cy="2870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Visio" r:id="rId3" imgW="8908491" imgH="3827261" progId="">
                  <p:embed/>
                </p:oleObj>
              </mc:Choice>
              <mc:Fallback>
                <p:oleObj name="Visio" r:id="rId3" imgW="8908491" imgH="382726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00808"/>
                        <a:ext cx="6681788" cy="2870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8468" name="Text Box 4"/>
          <p:cNvSpPr txBox="1">
            <a:spLocks noChangeArrowheads="1"/>
          </p:cNvSpPr>
          <p:nvPr/>
        </p:nvSpPr>
        <p:spPr bwMode="auto">
          <a:xfrm>
            <a:off x="1043608" y="4774623"/>
            <a:ext cx="7056784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350" dirty="0"/>
              <a:t> Border line between two neighboring regions of different classes is known as decision boundary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350" dirty="0"/>
              <a:t> Decision boundary is parallel to axes because test condition involves a single attribute at-a-time</a:t>
            </a:r>
          </a:p>
        </p:txBody>
      </p:sp>
    </p:spTree>
    <p:extLst>
      <p:ext uri="{BB962C8B-B14F-4D97-AF65-F5344CB8AC3E}">
        <p14:creationId xmlns:p14="http://schemas.microsoft.com/office/powerpoint/2010/main" val="7430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50461"/>
            <a:ext cx="7886700" cy="1126876"/>
          </a:xfrm>
        </p:spPr>
        <p:txBody>
          <a:bodyPr anchor="ctr">
            <a:normAutofit/>
          </a:bodyPr>
          <a:lstStyle/>
          <a:p>
            <a:r>
              <a:rPr lang="en-US" altLang="en-US" b="1" dirty="0"/>
              <a:t>Oblique Decision Trees</a:t>
            </a:r>
          </a:p>
        </p:txBody>
      </p:sp>
      <p:pic>
        <p:nvPicPr>
          <p:cNvPr id="959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6654" r="7353" b="5882"/>
          <a:stretch>
            <a:fillRect/>
          </a:stretch>
        </p:blipFill>
        <p:spPr bwMode="auto">
          <a:xfrm>
            <a:off x="1345622" y="1927514"/>
            <a:ext cx="37147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59492" name="Group 4"/>
          <p:cNvGrpSpPr>
            <a:grpSpLocks/>
          </p:cNvGrpSpPr>
          <p:nvPr/>
        </p:nvGrpSpPr>
        <p:grpSpPr bwMode="auto">
          <a:xfrm>
            <a:off x="5372100" y="2343150"/>
            <a:ext cx="2400300" cy="1714500"/>
            <a:chOff x="3552" y="1248"/>
            <a:chExt cx="2016" cy="1440"/>
          </a:xfrm>
        </p:grpSpPr>
        <p:sp>
          <p:nvSpPr>
            <p:cNvPr id="959493" name="Oval 5"/>
            <p:cNvSpPr>
              <a:spLocks noChangeArrowheads="1"/>
            </p:cNvSpPr>
            <p:nvPr/>
          </p:nvSpPr>
          <p:spPr bwMode="auto">
            <a:xfrm>
              <a:off x="4080" y="1248"/>
              <a:ext cx="1008" cy="4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500"/>
                <a:t>x + y &lt; 1</a:t>
              </a:r>
            </a:p>
          </p:txBody>
        </p:sp>
        <p:sp>
          <p:nvSpPr>
            <p:cNvPr id="959494" name="Line 6"/>
            <p:cNvSpPr>
              <a:spLocks noChangeShapeType="1"/>
            </p:cNvSpPr>
            <p:nvPr/>
          </p:nvSpPr>
          <p:spPr bwMode="auto">
            <a:xfrm flipH="1">
              <a:off x="4032" y="1728"/>
              <a:ext cx="52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9495" name="Line 7"/>
            <p:cNvSpPr>
              <a:spLocks noChangeShapeType="1"/>
            </p:cNvSpPr>
            <p:nvPr/>
          </p:nvSpPr>
          <p:spPr bwMode="auto">
            <a:xfrm>
              <a:off x="4560" y="1728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959496" name="Rectangle 8"/>
            <p:cNvSpPr>
              <a:spLocks noChangeArrowheads="1"/>
            </p:cNvSpPr>
            <p:nvPr/>
          </p:nvSpPr>
          <p:spPr bwMode="auto">
            <a:xfrm>
              <a:off x="35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Class = </a:t>
              </a:r>
              <a:r>
                <a:rPr lang="en-US" altLang="en-US">
                  <a:solidFill>
                    <a:srgbClr val="FF0000"/>
                  </a:solidFill>
                </a:rPr>
                <a:t>+</a:t>
              </a:r>
              <a:r>
                <a:rPr lang="en-US" altLang="en-US" sz="1350"/>
                <a:t> </a:t>
              </a:r>
            </a:p>
          </p:txBody>
        </p:sp>
        <p:sp>
          <p:nvSpPr>
            <p:cNvPr id="959497" name="Rectangle 9"/>
            <p:cNvSpPr>
              <a:spLocks noChangeArrowheads="1"/>
            </p:cNvSpPr>
            <p:nvPr/>
          </p:nvSpPr>
          <p:spPr bwMode="auto">
            <a:xfrm>
              <a:off x="4752" y="2208"/>
              <a:ext cx="816" cy="480"/>
            </a:xfrm>
            <a:prstGeom prst="rect">
              <a:avLst/>
            </a:prstGeom>
            <a:noFill/>
            <a:ln w="25400">
              <a:solidFill>
                <a:srgbClr val="1C5A6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350"/>
                <a:t>Class =     </a:t>
              </a:r>
            </a:p>
          </p:txBody>
        </p:sp>
        <p:sp>
          <p:nvSpPr>
            <p:cNvPr id="959498" name="Oval 10"/>
            <p:cNvSpPr>
              <a:spLocks noChangeArrowheads="1"/>
            </p:cNvSpPr>
            <p:nvPr/>
          </p:nvSpPr>
          <p:spPr bwMode="auto">
            <a:xfrm>
              <a:off x="5376" y="2400"/>
              <a:ext cx="96" cy="9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959499" name="Text Box 11"/>
          <p:cNvSpPr txBox="1">
            <a:spLocks noChangeArrowheads="1"/>
          </p:cNvSpPr>
          <p:nvPr/>
        </p:nvSpPr>
        <p:spPr bwMode="auto">
          <a:xfrm>
            <a:off x="1771650" y="5071377"/>
            <a:ext cx="60007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350" dirty="0"/>
              <a:t> Test condition may involve multiple attributes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350" dirty="0"/>
              <a:t> More expressive representation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350" dirty="0"/>
              <a:t> Finding optimal test condition is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6444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b="1" dirty="0"/>
              <a:t>Other Issues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Data Fragmentation</a:t>
            </a:r>
          </a:p>
          <a:p>
            <a:r>
              <a:rPr lang="en-US" altLang="en-US" dirty="0"/>
              <a:t>Search Strategy</a:t>
            </a:r>
          </a:p>
          <a:p>
            <a:r>
              <a:rPr lang="en-US" altLang="en-US" dirty="0"/>
              <a:t>Expressiveness</a:t>
            </a:r>
          </a:p>
          <a:p>
            <a:r>
              <a:rPr lang="en-US" altLang="en-US" dirty="0"/>
              <a:t>Tree Replication</a:t>
            </a:r>
          </a:p>
          <a:p>
            <a:pPr lvl="1"/>
            <a:r>
              <a:rPr lang="en-US" altLang="en-US" dirty="0"/>
              <a:t>Same subtree appears in multiple branches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36670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b="1" dirty="0"/>
              <a:t>Data Fragmentation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/>
              <a:t>Number of instances gets smaller as you traverse down the tree</a:t>
            </a:r>
          </a:p>
          <a:p>
            <a:endParaRPr lang="en-US" altLang="en-US" dirty="0"/>
          </a:p>
          <a:p>
            <a:r>
              <a:rPr lang="en-US" altLang="en-US" dirty="0"/>
              <a:t>Number of instances at the leaf nodes could be too small to make any statistically significant decision</a:t>
            </a:r>
          </a:p>
        </p:txBody>
      </p:sp>
    </p:spTree>
    <p:extLst>
      <p:ext uri="{BB962C8B-B14F-4D97-AF65-F5344CB8AC3E}">
        <p14:creationId xmlns:p14="http://schemas.microsoft.com/office/powerpoint/2010/main" val="3681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b="1" dirty="0"/>
              <a:t>Search Strategy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en-US" dirty="0"/>
              <a:t>Finding an optimal decision tree is NP-complete problem. Many algorithms employ heuristic-based approach.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The algorithm presented uses a greedy, top-down, recursive partitioning strategy to induce a reasonable solution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Other strategies?</a:t>
            </a:r>
          </a:p>
          <a:p>
            <a:pPr lvl="1"/>
            <a:r>
              <a:rPr lang="en-US" altLang="en-US" dirty="0"/>
              <a:t>Bottom-up</a:t>
            </a:r>
          </a:p>
          <a:p>
            <a:pPr lvl="1"/>
            <a:r>
              <a:rPr lang="en-US" altLang="en-US" dirty="0"/>
              <a:t>Bi-directional</a:t>
            </a:r>
          </a:p>
        </p:txBody>
      </p:sp>
    </p:spTree>
    <p:extLst>
      <p:ext uri="{BB962C8B-B14F-4D97-AF65-F5344CB8AC3E}">
        <p14:creationId xmlns:p14="http://schemas.microsoft.com/office/powerpoint/2010/main" val="25053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Classification: Definition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776"/>
            <a:ext cx="7924800" cy="52054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Given a collection of records (training set )</a:t>
            </a:r>
          </a:p>
          <a:p>
            <a:pPr lvl="1"/>
            <a:r>
              <a:rPr lang="en-US" dirty="0"/>
              <a:t>Each record contains a set of attributes, one of the attributes is the class.</a:t>
            </a:r>
          </a:p>
          <a:p>
            <a:r>
              <a:rPr lang="en-US" dirty="0"/>
              <a:t>Find a model  for class attribute as a function of the values of other attributes.</a:t>
            </a:r>
          </a:p>
          <a:p>
            <a:r>
              <a:rPr lang="en-US" dirty="0"/>
              <a:t>Goal: previously unseen records should be assigned a class as accurately as possible.</a:t>
            </a:r>
          </a:p>
          <a:p>
            <a:pPr lvl="1"/>
            <a:r>
              <a:rPr lang="en-US" dirty="0"/>
              <a:t>A test set is used to determine the accuracy of the model. </a:t>
            </a:r>
          </a:p>
        </p:txBody>
      </p:sp>
    </p:spTree>
    <p:extLst>
      <p:ext uri="{BB962C8B-B14F-4D97-AF65-F5344CB8AC3E}">
        <p14:creationId xmlns:p14="http://schemas.microsoft.com/office/powerpoint/2010/main" val="12068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b="1" dirty="0"/>
              <a:t>Expressiveness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en-US" dirty="0"/>
              <a:t>Decision tree provides expressive representation for learning discrete-valued function</a:t>
            </a:r>
          </a:p>
          <a:p>
            <a:pPr lvl="1"/>
            <a:r>
              <a:rPr lang="en-US" altLang="en-US" dirty="0"/>
              <a:t>But they do not generalize well to certain types of Boolean functions</a:t>
            </a:r>
          </a:p>
          <a:p>
            <a:pPr lvl="2"/>
            <a:r>
              <a:rPr lang="en-US" altLang="en-US" dirty="0"/>
              <a:t> Example: parity function: </a:t>
            </a:r>
          </a:p>
          <a:p>
            <a:pPr lvl="3"/>
            <a:r>
              <a:rPr lang="en-US" altLang="en-US" dirty="0"/>
              <a:t>Class = 1 if there is an even number of Boolean attributes with truth value = True</a:t>
            </a:r>
          </a:p>
          <a:p>
            <a:pPr lvl="3"/>
            <a:r>
              <a:rPr lang="en-US" altLang="en-US" dirty="0"/>
              <a:t>Class = 0 if there is an odd number of Boolean attributes with truth value = True</a:t>
            </a:r>
          </a:p>
          <a:p>
            <a:pPr lvl="2"/>
            <a:r>
              <a:rPr lang="en-US" altLang="en-US" dirty="0"/>
              <a:t> For accurate modeling, must have a complete tree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Not expressive enough for modeling continuous variables</a:t>
            </a:r>
          </a:p>
          <a:p>
            <a:pPr lvl="1"/>
            <a:r>
              <a:rPr lang="en-US" altLang="en-US" dirty="0"/>
              <a:t>Particularly when test condition involves only a single attribute at-a-time</a:t>
            </a:r>
          </a:p>
        </p:txBody>
      </p:sp>
    </p:spTree>
    <p:extLst>
      <p:ext uri="{BB962C8B-B14F-4D97-AF65-F5344CB8AC3E}">
        <p14:creationId xmlns:p14="http://schemas.microsoft.com/office/powerpoint/2010/main" val="6472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Decision Tree Induction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Algorithms:</a:t>
            </a:r>
          </a:p>
          <a:p>
            <a:pPr lvl="1"/>
            <a:r>
              <a:rPr lang="en-US" dirty="0" smtClean="0"/>
              <a:t>Hunt’s Algorithm (one of the earliest)</a:t>
            </a:r>
          </a:p>
          <a:p>
            <a:pPr lvl="1"/>
            <a:r>
              <a:rPr lang="en-US" dirty="0" smtClean="0"/>
              <a:t>CART</a:t>
            </a:r>
          </a:p>
          <a:p>
            <a:pPr lvl="1"/>
            <a:r>
              <a:rPr lang="en-US" dirty="0" smtClean="0"/>
              <a:t>ID3, C4.5</a:t>
            </a:r>
          </a:p>
          <a:p>
            <a:pPr lvl="1"/>
            <a:r>
              <a:rPr lang="en-US" dirty="0" smtClean="0"/>
              <a:t>SLIQ,SPRINT</a:t>
            </a:r>
          </a:p>
        </p:txBody>
      </p:sp>
    </p:spTree>
    <p:extLst>
      <p:ext uri="{BB962C8B-B14F-4D97-AF65-F5344CB8AC3E}">
        <p14:creationId xmlns:p14="http://schemas.microsoft.com/office/powerpoint/2010/main" val="7332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b="1" dirty="0" smtClean="0"/>
              <a:t>Thank you </a:t>
            </a:r>
            <a:r>
              <a:rPr lang="en-IN" b="1" dirty="0" smtClean="0">
                <a:sym typeface="Wingdings" panose="05000000000000000000" pitchFamily="2" charset="2"/>
              </a:rPr>
              <a:t>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7787208" cy="489654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Q&amp;A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/>
              <a:t>Suggestions / Feedback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Training data and Test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2276872"/>
            <a:ext cx="482453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1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" y="340024"/>
            <a:ext cx="8229600" cy="868346"/>
          </a:xfrm>
        </p:spPr>
        <p:txBody>
          <a:bodyPr anchor="ctr"/>
          <a:lstStyle/>
          <a:p>
            <a:pPr algn="l"/>
            <a:r>
              <a:rPr lang="en-US" sz="3200" b="1" dirty="0"/>
              <a:t>Classification </a:t>
            </a:r>
            <a:r>
              <a:rPr lang="en-US" sz="3200" b="1" dirty="0" err="1"/>
              <a:t>vs</a:t>
            </a:r>
            <a:r>
              <a:rPr lang="en-US" sz="3200" b="1" dirty="0"/>
              <a:t> Prediction</a:t>
            </a:r>
            <a:endParaRPr lang="en-IN" sz="32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034" y="1214422"/>
            <a:ext cx="4040188" cy="500066"/>
          </a:xfrm>
        </p:spPr>
        <p:txBody>
          <a:bodyPr/>
          <a:lstStyle/>
          <a:p>
            <a:r>
              <a:rPr lang="en-US" b="0" dirty="0" smtClean="0"/>
              <a:t>Classification</a:t>
            </a:r>
            <a:endParaRPr lang="en-IN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488"/>
            <a:ext cx="3971924" cy="46434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sz="2000" dirty="0"/>
              <a:t>Predicts categorical </a:t>
            </a:r>
            <a:r>
              <a:rPr lang="en-IN" sz="2000" dirty="0" smtClean="0"/>
              <a:t>class labels </a:t>
            </a:r>
          </a:p>
          <a:p>
            <a:pPr>
              <a:buNone/>
            </a:pPr>
            <a:r>
              <a:rPr lang="en-IN" sz="2000" dirty="0" smtClean="0"/>
              <a:t>Use </a:t>
            </a:r>
            <a:r>
              <a:rPr lang="en-IN" sz="2000" dirty="0"/>
              <a:t>labels of the training </a:t>
            </a:r>
            <a:r>
              <a:rPr lang="en-IN" sz="2000" dirty="0" smtClean="0"/>
              <a:t>data to </a:t>
            </a:r>
            <a:r>
              <a:rPr lang="en-IN" sz="2000" dirty="0"/>
              <a:t>classify new data</a:t>
            </a:r>
          </a:p>
          <a:p>
            <a:pPr>
              <a:buNone/>
            </a:pPr>
            <a:r>
              <a:rPr lang="en-IN" sz="1900" b="1" dirty="0" smtClean="0"/>
              <a:t>Example</a:t>
            </a:r>
          </a:p>
          <a:p>
            <a:pPr>
              <a:buNone/>
            </a:pPr>
            <a:endParaRPr lang="en-IN" sz="1900" b="1" dirty="0"/>
          </a:p>
          <a:p>
            <a:pPr>
              <a:buNone/>
            </a:pPr>
            <a:endParaRPr lang="en-IN" sz="1900" dirty="0" smtClean="0"/>
          </a:p>
          <a:p>
            <a:pPr>
              <a:buNone/>
            </a:pPr>
            <a:endParaRPr lang="en-IN" sz="1900" dirty="0" smtClean="0"/>
          </a:p>
          <a:p>
            <a:pPr>
              <a:buNone/>
            </a:pPr>
            <a:endParaRPr lang="en-IN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A </a:t>
            </a:r>
            <a:r>
              <a:rPr lang="en-IN" sz="2000" dirty="0">
                <a:solidFill>
                  <a:srgbClr val="FF0000"/>
                </a:solidFill>
              </a:rPr>
              <a:t>model or classifier </a:t>
            </a:r>
            <a:r>
              <a:rPr lang="en-IN" sz="2000" dirty="0" smtClean="0">
                <a:solidFill>
                  <a:srgbClr val="FF0000"/>
                </a:solidFill>
              </a:rPr>
              <a:t>is constructed 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to predict </a:t>
            </a:r>
            <a:r>
              <a:rPr lang="en-IN" sz="2000" b="1" dirty="0" smtClean="0">
                <a:solidFill>
                  <a:srgbClr val="FF0000"/>
                </a:solidFill>
              </a:rPr>
              <a:t>categorical </a:t>
            </a:r>
            <a:r>
              <a:rPr lang="en-IN" sz="2000" b="1" dirty="0">
                <a:solidFill>
                  <a:srgbClr val="FF0000"/>
                </a:solidFill>
              </a:rPr>
              <a:t>labels such </a:t>
            </a:r>
            <a:r>
              <a:rPr lang="en-IN" sz="2000" b="1" dirty="0" smtClean="0">
                <a:solidFill>
                  <a:srgbClr val="FF0000"/>
                </a:solidFill>
              </a:rPr>
              <a:t>as 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“</a:t>
            </a:r>
            <a:r>
              <a:rPr lang="en-IN" sz="2000" dirty="0">
                <a:solidFill>
                  <a:srgbClr val="FF0000"/>
                </a:solidFill>
              </a:rPr>
              <a:t>safe” or “risky” for a </a:t>
            </a:r>
            <a:r>
              <a:rPr lang="en-IN" sz="2000" dirty="0" smtClean="0">
                <a:solidFill>
                  <a:srgbClr val="FF0000"/>
                </a:solidFill>
              </a:rPr>
              <a:t>loan </a:t>
            </a:r>
            <a:endParaRPr lang="en-IN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000" dirty="0">
                <a:solidFill>
                  <a:srgbClr val="FF0000"/>
                </a:solidFill>
              </a:rPr>
              <a:t>application data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14876" y="1142984"/>
            <a:ext cx="4041775" cy="571504"/>
          </a:xfrm>
        </p:spPr>
        <p:txBody>
          <a:bodyPr>
            <a:normAutofit/>
          </a:bodyPr>
          <a:lstStyle/>
          <a:p>
            <a:r>
              <a:rPr lang="en-US" b="0" dirty="0" smtClean="0"/>
              <a:t>Prediction</a:t>
            </a:r>
            <a:endParaRPr lang="en-IN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7686" y="1714488"/>
            <a:ext cx="4500595" cy="441167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3200" dirty="0" smtClean="0"/>
              <a:t>Models continuous-valued functions, i.e., </a:t>
            </a:r>
          </a:p>
          <a:p>
            <a:pPr>
              <a:buNone/>
            </a:pPr>
            <a:r>
              <a:rPr lang="en-IN" sz="3200" dirty="0" smtClean="0"/>
              <a:t>predicts unknown or missing values</a:t>
            </a:r>
          </a:p>
          <a:p>
            <a:pPr>
              <a:buNone/>
            </a:pPr>
            <a:r>
              <a:rPr lang="en-IN" sz="3200" b="1" dirty="0" smtClean="0"/>
              <a:t>Example</a:t>
            </a:r>
          </a:p>
          <a:p>
            <a:r>
              <a:rPr lang="en-IN" sz="3200" dirty="0" smtClean="0"/>
              <a:t>A marketing manager would like to predict how much a given costumer will spend during a sale</a:t>
            </a:r>
          </a:p>
          <a:p>
            <a:endParaRPr lang="en-US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3200" dirty="0" smtClean="0"/>
              <a:t>Unlike classification, it provides ordered Values </a:t>
            </a:r>
          </a:p>
          <a:p>
            <a:r>
              <a:rPr lang="en-IN" sz="3200" dirty="0" smtClean="0"/>
              <a:t> </a:t>
            </a:r>
            <a:r>
              <a:rPr lang="en-IN" sz="3200" b="1" dirty="0" smtClean="0"/>
              <a:t>Regression analysis is used for</a:t>
            </a:r>
          </a:p>
          <a:p>
            <a:pPr>
              <a:buNone/>
            </a:pPr>
            <a:r>
              <a:rPr lang="en-IN" sz="3200" dirty="0" smtClean="0"/>
              <a:t>	Prediction </a:t>
            </a:r>
          </a:p>
          <a:p>
            <a:r>
              <a:rPr lang="en-IN" sz="3200" dirty="0" smtClean="0"/>
              <a:t>Prediction is a short name for </a:t>
            </a:r>
            <a:r>
              <a:rPr lang="en-IN" sz="3200" b="1" dirty="0" smtClean="0"/>
              <a:t>numeric </a:t>
            </a:r>
          </a:p>
          <a:p>
            <a:pPr>
              <a:buNone/>
            </a:pPr>
            <a:r>
              <a:rPr lang="en-IN" sz="3200" b="1" dirty="0" smtClean="0"/>
              <a:t>	prediction</a:t>
            </a:r>
            <a:endParaRPr lang="en-IN" sz="3200" dirty="0" smtClean="0"/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571876"/>
            <a:ext cx="30861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500438"/>
            <a:ext cx="31908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75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17705</TotalTime>
  <Words>2633</Words>
  <Application>Microsoft Office PowerPoint</Application>
  <PresentationFormat>On-screen Show (4:3)</PresentationFormat>
  <Paragraphs>559</Paragraphs>
  <Slides>72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Arial</vt:lpstr>
      <vt:lpstr>Calibri</vt:lpstr>
      <vt:lpstr>Cambria Math</vt:lpstr>
      <vt:lpstr>Monotype Sorts</vt:lpstr>
      <vt:lpstr>Symbol</vt:lpstr>
      <vt:lpstr>Tahoma</vt:lpstr>
      <vt:lpstr>Times New Roman</vt:lpstr>
      <vt:lpstr>Wingdings</vt:lpstr>
      <vt:lpstr>Office Theme</vt:lpstr>
      <vt:lpstr>1_Office Theme</vt:lpstr>
      <vt:lpstr>Worksheet</vt:lpstr>
      <vt:lpstr>Document</vt:lpstr>
      <vt:lpstr>Visio</vt:lpstr>
      <vt:lpstr>Equation</vt:lpstr>
      <vt:lpstr>Classification &amp;Prediction</vt:lpstr>
      <vt:lpstr>Classification and Prediction</vt:lpstr>
      <vt:lpstr>Data mining process</vt:lpstr>
      <vt:lpstr>What is classification?</vt:lpstr>
      <vt:lpstr>Categorizing news stories as finance, weather, entertainment, sports, etc </vt:lpstr>
      <vt:lpstr>Contd..</vt:lpstr>
      <vt:lpstr>Classification: Definition</vt:lpstr>
      <vt:lpstr>What is Training data and Test data</vt:lpstr>
      <vt:lpstr>Classification vs Prediction</vt:lpstr>
      <vt:lpstr>Supervised vs. Unsupervised Learning</vt:lpstr>
      <vt:lpstr>Classification—A Two-Step Process </vt:lpstr>
      <vt:lpstr>Model usage:</vt:lpstr>
      <vt:lpstr>Process (1): Model Construction</vt:lpstr>
      <vt:lpstr>Process (2): Using the Model in Prediction </vt:lpstr>
      <vt:lpstr>Lazy vs. Eager Learning</vt:lpstr>
      <vt:lpstr>Lazy Learner: Instance-Based Methods</vt:lpstr>
      <vt:lpstr>Evaluating Classification Methods</vt:lpstr>
      <vt:lpstr>Classification Techniques</vt:lpstr>
      <vt:lpstr>PowerPoint Presentation</vt:lpstr>
      <vt:lpstr>Decision tree </vt:lpstr>
      <vt:lpstr>Example of a Decision Tree</vt:lpstr>
      <vt:lpstr>Another Example of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Tree Induction</vt:lpstr>
      <vt:lpstr>How to Specify Test Condition?</vt:lpstr>
      <vt:lpstr>PowerPoint Presentation</vt:lpstr>
      <vt:lpstr>Splitting Based on Nominal Attributes</vt:lpstr>
      <vt:lpstr>Splitting Based on Ordinal Attributes</vt:lpstr>
      <vt:lpstr>Splitting Based on Continuous Attributes</vt:lpstr>
      <vt:lpstr>Splitting Based on Continuous Attributes</vt:lpstr>
      <vt:lpstr>How to determine the Best Split</vt:lpstr>
      <vt:lpstr>How to determine the Best Split</vt:lpstr>
      <vt:lpstr>Example</vt:lpstr>
      <vt:lpstr>Contd..</vt:lpstr>
      <vt:lpstr>PowerPoint Presentation</vt:lpstr>
      <vt:lpstr>Measures of Node Impurity</vt:lpstr>
      <vt:lpstr>PowerPoint Presentation</vt:lpstr>
      <vt:lpstr>Measure of Impurity: GINI</vt:lpstr>
      <vt:lpstr>Examples for computing GINI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PowerPoint Presentation</vt:lpstr>
      <vt:lpstr>Example1</vt:lpstr>
      <vt:lpstr>Example-Computer buy prediction</vt:lpstr>
      <vt:lpstr>PowerPoint Presentation</vt:lpstr>
      <vt:lpstr>Step2-splitting each attribute</vt:lpstr>
      <vt:lpstr>Alternative Splitting Criteria</vt:lpstr>
      <vt:lpstr>Examples for computing Entropy</vt:lpstr>
      <vt:lpstr>Splitting Criteria based on Classification Error</vt:lpstr>
      <vt:lpstr>Examples for Computing Error</vt:lpstr>
      <vt:lpstr>Stopping Criteria for Tree Induction</vt:lpstr>
      <vt:lpstr>Decision Tree Based Classification</vt:lpstr>
      <vt:lpstr>Practical Issues of Classification</vt:lpstr>
      <vt:lpstr>Underfitting vs. Overfitting</vt:lpstr>
      <vt:lpstr>How to Address Overfitting</vt:lpstr>
      <vt:lpstr>How to Address Overfitting…</vt:lpstr>
      <vt:lpstr>Handling Missing Attribute Values</vt:lpstr>
      <vt:lpstr>Decision Boundary</vt:lpstr>
      <vt:lpstr>Oblique Decision Trees</vt:lpstr>
      <vt:lpstr>Other Issues</vt:lpstr>
      <vt:lpstr>Data Fragmentation</vt:lpstr>
      <vt:lpstr>Search Strategy</vt:lpstr>
      <vt:lpstr>Expressiveness</vt:lpstr>
      <vt:lpstr>Decision Tree Induction</vt:lpstr>
      <vt:lpstr>Thank you 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HP</cp:lastModifiedBy>
  <cp:revision>301</cp:revision>
  <dcterms:created xsi:type="dcterms:W3CDTF">2012-01-02T05:05:52Z</dcterms:created>
  <dcterms:modified xsi:type="dcterms:W3CDTF">2021-12-04T07:52:45Z</dcterms:modified>
</cp:coreProperties>
</file>