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83" r:id="rId4"/>
    <p:sldId id="284" r:id="rId5"/>
    <p:sldId id="285" r:id="rId6"/>
    <p:sldId id="286" r:id="rId7"/>
    <p:sldId id="287" r:id="rId8"/>
    <p:sldId id="288" r:id="rId9"/>
    <p:sldId id="290" r:id="rId10"/>
    <p:sldId id="289" r:id="rId11"/>
    <p:sldId id="291" r:id="rId12"/>
    <p:sldId id="292" r:id="rId13"/>
    <p:sldId id="293" r:id="rId14"/>
    <p:sldId id="294" r:id="rId15"/>
    <p:sldId id="295" r:id="rId16"/>
    <p:sldId id="296" r:id="rId17"/>
    <p:sldId id="282" r:id="rId18"/>
  </p:sldIdLst>
  <p:sldSz cx="5765800" cy="3244850"/>
  <p:notesSz cx="5765800" cy="3244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70" d="100"/>
          <a:sy n="170" d="100"/>
        </p:scale>
        <p:origin x="76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murali Shankar" userId="3e48da758a287f0f" providerId="LiveId" clId="{D9C4C5D8-8978-4C5E-92A0-3BED6E7BD939}"/>
    <pc:docChg chg="modSld">
      <pc:chgData name="Balamurali Shankar" userId="3e48da758a287f0f" providerId="LiveId" clId="{D9C4C5D8-8978-4C5E-92A0-3BED6E7BD939}" dt="2022-06-18T01:50:33.616" v="0" actId="20577"/>
      <pc:docMkLst>
        <pc:docMk/>
      </pc:docMkLst>
      <pc:sldChg chg="modSp mod">
        <pc:chgData name="Balamurali Shankar" userId="3e48da758a287f0f" providerId="LiveId" clId="{D9C4C5D8-8978-4C5E-92A0-3BED6E7BD939}" dt="2022-06-18T01:50:33.616" v="0" actId="20577"/>
        <pc:sldMkLst>
          <pc:docMk/>
          <pc:sldMk cId="1052414258" sldId="286"/>
        </pc:sldMkLst>
        <pc:spChg chg="mod">
          <ac:chgData name="Balamurali Shankar" userId="3e48da758a287f0f" providerId="LiveId" clId="{D9C4C5D8-8978-4C5E-92A0-3BED6E7BD939}" dt="2022-06-18T01:50:33.616" v="0" actId="20577"/>
          <ac:spMkLst>
            <pc:docMk/>
            <pc:sldMk cId="1052414258" sldId="286"/>
            <ac:spMk id="1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253537"/>
            <a:ext cx="5575198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25" dirty="0"/>
              <a:t>‹#›</a:t>
            </a:fld>
            <a:r>
              <a:rPr spc="55" dirty="0"/>
              <a:t> </a:t>
            </a:r>
            <a:r>
              <a:rPr spc="95" dirty="0"/>
              <a:t>/</a:t>
            </a:r>
            <a:r>
              <a:rPr spc="60" dirty="0"/>
              <a:t> </a:t>
            </a:r>
            <a:r>
              <a:rPr spc="25" dirty="0"/>
              <a:t>27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25" dirty="0"/>
              <a:t>‹#›</a:t>
            </a:fld>
            <a:r>
              <a:rPr spc="55" dirty="0"/>
              <a:t> </a:t>
            </a:r>
            <a:r>
              <a:rPr spc="95" dirty="0"/>
              <a:t>/</a:t>
            </a:r>
            <a:r>
              <a:rPr spc="60" dirty="0"/>
              <a:t> </a:t>
            </a:r>
            <a:r>
              <a:rPr spc="25" dirty="0"/>
              <a:t>27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25" dirty="0"/>
              <a:t>‹#›</a:t>
            </a:fld>
            <a:r>
              <a:rPr spc="55" dirty="0"/>
              <a:t> </a:t>
            </a:r>
            <a:r>
              <a:rPr spc="95" dirty="0"/>
              <a:t>/</a:t>
            </a:r>
            <a:r>
              <a:rPr spc="60" dirty="0"/>
              <a:t> </a:t>
            </a:r>
            <a:r>
              <a:rPr spc="25" dirty="0"/>
              <a:t>27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25" dirty="0"/>
              <a:t>‹#›</a:t>
            </a:fld>
            <a:r>
              <a:rPr spc="55" dirty="0"/>
              <a:t> </a:t>
            </a:r>
            <a:r>
              <a:rPr spc="95" dirty="0"/>
              <a:t>/</a:t>
            </a:r>
            <a:r>
              <a:rPr spc="60" dirty="0"/>
              <a:t> </a:t>
            </a:r>
            <a:r>
              <a:rPr spc="25" dirty="0"/>
              <a:t>27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25" dirty="0"/>
              <a:t>‹#›</a:t>
            </a:fld>
            <a:r>
              <a:rPr spc="55" dirty="0"/>
              <a:t> </a:t>
            </a:r>
            <a:r>
              <a:rPr spc="95" dirty="0"/>
              <a:t>/</a:t>
            </a:r>
            <a:r>
              <a:rPr spc="60" dirty="0"/>
              <a:t> </a:t>
            </a:r>
            <a:r>
              <a:rPr spc="25" dirty="0"/>
              <a:t>27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" y="0"/>
            <a:ext cx="5759913" cy="321887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3298" y="1101354"/>
            <a:ext cx="2447925" cy="20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376" y="950352"/>
            <a:ext cx="5483047" cy="179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15995" y="3137672"/>
            <a:ext cx="356235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25" dirty="0"/>
              <a:t>‹#›</a:t>
            </a:fld>
            <a:r>
              <a:rPr spc="55" dirty="0"/>
              <a:t> </a:t>
            </a:r>
            <a:r>
              <a:rPr spc="95" dirty="0"/>
              <a:t>/</a:t>
            </a:r>
            <a:r>
              <a:rPr spc="60" dirty="0"/>
              <a:t> </a:t>
            </a:r>
            <a:r>
              <a:rPr spc="25" dirty="0"/>
              <a:t>27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standing-the-roc-curve-in-three-visual-steps-795b1399481c" TargetMode="External"/><Relationship Id="rId2" Type="http://schemas.openxmlformats.org/officeDocument/2006/relationships/hyperlink" Target="https://www.analyticsvidhya.com/blog/2020/06/auc-roc-curve-machine-learn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760085" cy="3240405"/>
            <a:chOff x="0" y="0"/>
            <a:chExt cx="5760085" cy="3240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759937" cy="3239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91198" y="1745321"/>
              <a:ext cx="3837940" cy="998219"/>
            </a:xfrm>
            <a:custGeom>
              <a:avLst/>
              <a:gdLst/>
              <a:ahLst/>
              <a:cxnLst/>
              <a:rect l="l" t="t" r="r" b="b"/>
              <a:pathLst>
                <a:path w="3837940" h="998219">
                  <a:moveTo>
                    <a:pt x="3837656" y="0"/>
                  </a:moveTo>
                  <a:lnTo>
                    <a:pt x="0" y="0"/>
                  </a:lnTo>
                  <a:lnTo>
                    <a:pt x="0" y="997862"/>
                  </a:lnTo>
                  <a:lnTo>
                    <a:pt x="3837656" y="997862"/>
                  </a:lnTo>
                  <a:lnTo>
                    <a:pt x="3837656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91198" y="1745321"/>
              <a:ext cx="3837940" cy="998219"/>
            </a:xfrm>
            <a:custGeom>
              <a:avLst/>
              <a:gdLst/>
              <a:ahLst/>
              <a:cxnLst/>
              <a:rect l="l" t="t" r="r" b="b"/>
              <a:pathLst>
                <a:path w="3837940" h="998219">
                  <a:moveTo>
                    <a:pt x="0" y="997862"/>
                  </a:moveTo>
                  <a:lnTo>
                    <a:pt x="0" y="0"/>
                  </a:lnTo>
                  <a:lnTo>
                    <a:pt x="3837656" y="0"/>
                  </a:lnTo>
                  <a:lnTo>
                    <a:pt x="3837656" y="997862"/>
                  </a:lnTo>
                  <a:lnTo>
                    <a:pt x="0" y="997862"/>
                  </a:lnTo>
                  <a:close/>
                </a:path>
              </a:pathLst>
            </a:custGeom>
            <a:ln w="25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91198" y="1745321"/>
            <a:ext cx="3837940" cy="998219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ts val="1660"/>
              </a:lnSpc>
              <a:spcBef>
                <a:spcPts val="600"/>
              </a:spcBef>
            </a:pPr>
            <a:r>
              <a:rPr sz="1400" spc="100" dirty="0">
                <a:latin typeface="Cambria"/>
                <a:cs typeface="Cambria"/>
              </a:rPr>
              <a:t>I</a:t>
            </a:r>
            <a:r>
              <a:rPr sz="1150" spc="100" dirty="0">
                <a:latin typeface="Cambria"/>
                <a:cs typeface="Cambria"/>
              </a:rPr>
              <a:t>NTRODUCTION</a:t>
            </a:r>
            <a:r>
              <a:rPr sz="1150" spc="195" dirty="0">
                <a:latin typeface="Cambria"/>
                <a:cs typeface="Cambria"/>
              </a:rPr>
              <a:t> </a:t>
            </a:r>
            <a:r>
              <a:rPr sz="1150" spc="80" dirty="0">
                <a:latin typeface="Cambria"/>
                <a:cs typeface="Cambria"/>
              </a:rPr>
              <a:t>TO</a:t>
            </a:r>
            <a:r>
              <a:rPr sz="1150" spc="195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D</a:t>
            </a:r>
            <a:r>
              <a:rPr sz="1150" spc="5" dirty="0">
                <a:latin typeface="Cambria"/>
                <a:cs typeface="Cambria"/>
              </a:rPr>
              <a:t>ATA</a:t>
            </a:r>
            <a:r>
              <a:rPr sz="1150" spc="195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S</a:t>
            </a:r>
            <a:r>
              <a:rPr sz="1150" spc="100" dirty="0">
                <a:latin typeface="Cambria"/>
                <a:cs typeface="Cambria"/>
              </a:rPr>
              <a:t>CIENCE</a:t>
            </a:r>
            <a:endParaRPr sz="1150" dirty="0">
              <a:latin typeface="Cambria"/>
              <a:cs typeface="Cambria"/>
            </a:endParaRPr>
          </a:p>
          <a:p>
            <a:pPr algn="ctr">
              <a:lnSpc>
                <a:spcPts val="1420"/>
              </a:lnSpc>
            </a:pPr>
            <a:r>
              <a:rPr sz="1200" spc="80" dirty="0">
                <a:latin typeface="Cambria"/>
                <a:cs typeface="Cambria"/>
              </a:rPr>
              <a:t>M</a:t>
            </a:r>
            <a:r>
              <a:rPr sz="950" spc="80" dirty="0">
                <a:latin typeface="Cambria"/>
                <a:cs typeface="Cambria"/>
              </a:rPr>
              <a:t>ODULE</a:t>
            </a:r>
            <a:r>
              <a:rPr sz="950" spc="170" dirty="0">
                <a:latin typeface="Cambria"/>
                <a:cs typeface="Cambria"/>
              </a:rPr>
              <a:t> </a:t>
            </a:r>
            <a:r>
              <a:rPr sz="1200" spc="145" dirty="0">
                <a:latin typeface="Cambria"/>
                <a:cs typeface="Cambria"/>
              </a:rPr>
              <a:t>#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3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:</a:t>
            </a:r>
            <a:r>
              <a:rPr sz="1200" spc="19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D</a:t>
            </a:r>
            <a:r>
              <a:rPr sz="950" dirty="0">
                <a:latin typeface="Cambria"/>
                <a:cs typeface="Cambria"/>
              </a:rPr>
              <a:t>ATA</a:t>
            </a:r>
            <a:r>
              <a:rPr sz="950" spc="175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S</a:t>
            </a:r>
            <a:r>
              <a:rPr sz="950" spc="85" dirty="0">
                <a:latin typeface="Cambria"/>
                <a:cs typeface="Cambria"/>
              </a:rPr>
              <a:t>CIENCE</a:t>
            </a:r>
            <a:r>
              <a:rPr sz="950" spc="170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P</a:t>
            </a:r>
            <a:r>
              <a:rPr sz="950" spc="90" dirty="0">
                <a:latin typeface="Cambria"/>
                <a:cs typeface="Cambria"/>
              </a:rPr>
              <a:t>ROCESS</a:t>
            </a:r>
            <a:endParaRPr sz="950" dirty="0">
              <a:latin typeface="Cambria"/>
              <a:cs typeface="Cambria"/>
            </a:endParaRPr>
          </a:p>
          <a:p>
            <a:pPr marL="1539875" marR="1532255" algn="ctr">
              <a:lnSpc>
                <a:spcPct val="150500"/>
              </a:lnSpc>
              <a:spcBef>
                <a:spcPts val="835"/>
              </a:spcBef>
            </a:pPr>
            <a:r>
              <a:rPr sz="800" spc="20" dirty="0">
                <a:latin typeface="Cambria"/>
                <a:cs typeface="Cambria"/>
              </a:rPr>
              <a:t>IDS</a:t>
            </a:r>
            <a:r>
              <a:rPr sz="800" spc="10" dirty="0">
                <a:latin typeface="Cambria"/>
                <a:cs typeface="Cambria"/>
              </a:rPr>
              <a:t> </a:t>
            </a:r>
            <a:r>
              <a:rPr sz="800" dirty="0">
                <a:latin typeface="Cambria"/>
                <a:cs typeface="Cambria"/>
              </a:rPr>
              <a:t>Course</a:t>
            </a:r>
            <a:r>
              <a:rPr sz="800" spc="10" dirty="0">
                <a:latin typeface="Cambria"/>
                <a:cs typeface="Cambria"/>
              </a:rPr>
              <a:t> </a:t>
            </a:r>
            <a:r>
              <a:rPr sz="800" spc="-15" dirty="0">
                <a:latin typeface="Cambria"/>
                <a:cs typeface="Cambria"/>
              </a:rPr>
              <a:t>Team </a:t>
            </a:r>
            <a:r>
              <a:rPr sz="800" spc="-160" dirty="0">
                <a:latin typeface="Cambria"/>
                <a:cs typeface="Cambria"/>
              </a:rPr>
              <a:t> </a:t>
            </a:r>
            <a:r>
              <a:rPr sz="800" spc="5" dirty="0">
                <a:latin typeface="Cambria"/>
                <a:cs typeface="Cambria"/>
              </a:rPr>
              <a:t>BITS</a:t>
            </a:r>
            <a:r>
              <a:rPr sz="800" spc="35" dirty="0">
                <a:latin typeface="Cambria"/>
                <a:cs typeface="Cambria"/>
              </a:rPr>
              <a:t> </a:t>
            </a:r>
            <a:r>
              <a:rPr sz="800" dirty="0">
                <a:latin typeface="Cambria"/>
                <a:cs typeface="Cambria"/>
              </a:rPr>
              <a:t>Pilani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3537"/>
            <a:ext cx="39306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700" spc="370" dirty="0">
                <a:solidFill>
                  <a:srgbClr val="3333B2"/>
                </a:solidFill>
                <a:latin typeface="Calibri"/>
                <a:cs typeface="Calibri"/>
              </a:rPr>
              <a:t>Case Study – CHF Prediction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133775"/>
            <a:ext cx="1728470" cy="106680"/>
          </a:xfrm>
          <a:custGeom>
            <a:avLst/>
            <a:gdLst/>
            <a:ahLst/>
            <a:cxnLst/>
            <a:rect l="l" t="t" r="r" b="b"/>
            <a:pathLst>
              <a:path w="1728470" h="106680">
                <a:moveTo>
                  <a:pt x="1728012" y="0"/>
                </a:moveTo>
                <a:lnTo>
                  <a:pt x="0" y="0"/>
                </a:lnTo>
                <a:lnTo>
                  <a:pt x="0" y="106222"/>
                </a:lnTo>
                <a:lnTo>
                  <a:pt x="1728012" y="106222"/>
                </a:lnTo>
                <a:lnTo>
                  <a:pt x="1728012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8379" y="3137672"/>
            <a:ext cx="11995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600" cap="small" spc="8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nt</a:t>
            </a:r>
            <a:r>
              <a:rPr sz="600" cap="small" spc="6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roduction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cap="small" spc="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to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10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D</a:t>
            </a:r>
            <a:r>
              <a:rPr sz="600" cap="small" spc="3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600" cap="small" spc="6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t</a:t>
            </a:r>
            <a:r>
              <a:rPr sz="600" cap="small" spc="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S</a:t>
            </a:r>
            <a:r>
              <a:rPr sz="600" cap="small" spc="7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115995" y="3137672"/>
            <a:ext cx="35623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25" dirty="0"/>
              <a:t>10</a:t>
            </a:fld>
            <a:r>
              <a:rPr spc="55" dirty="0"/>
              <a:t> </a:t>
            </a:r>
            <a:r>
              <a:rPr spc="95" dirty="0"/>
              <a:t>/</a:t>
            </a:r>
            <a:r>
              <a:rPr spc="60" dirty="0"/>
              <a:t> </a:t>
            </a:r>
            <a:r>
              <a:rPr lang="en-US" spc="25" dirty="0"/>
              <a:t>1</a:t>
            </a:r>
            <a:r>
              <a:rPr spc="25" dirty="0"/>
              <a:t>7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062093"/>
              </p:ext>
            </p:extLst>
          </p:nvPr>
        </p:nvGraphicFramePr>
        <p:xfrm>
          <a:off x="63500" y="1012825"/>
          <a:ext cx="2971801" cy="1138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3">
                  <a:extLst>
                    <a:ext uri="{9D8B030D-6E8A-4147-A177-3AD203B41FA5}">
                      <a16:colId xmlns:a16="http://schemas.microsoft.com/office/drawing/2014/main" val="1808636376"/>
                    </a:ext>
                  </a:extLst>
                </a:gridCol>
                <a:gridCol w="356107">
                  <a:extLst>
                    <a:ext uri="{9D8B030D-6E8A-4147-A177-3AD203B41FA5}">
                      <a16:colId xmlns:a16="http://schemas.microsoft.com/office/drawing/2014/main" val="1897591109"/>
                    </a:ext>
                  </a:extLst>
                </a:gridCol>
                <a:gridCol w="940055">
                  <a:extLst>
                    <a:ext uri="{9D8B030D-6E8A-4147-A177-3AD203B41FA5}">
                      <a16:colId xmlns:a16="http://schemas.microsoft.com/office/drawing/2014/main" val="3064448307"/>
                    </a:ext>
                  </a:extLst>
                </a:gridCol>
                <a:gridCol w="958596">
                  <a:extLst>
                    <a:ext uri="{9D8B030D-6E8A-4147-A177-3AD203B41FA5}">
                      <a16:colId xmlns:a16="http://schemas.microsoft.com/office/drawing/2014/main" val="1152675721"/>
                    </a:ext>
                  </a:extLst>
                </a:gridCol>
              </a:tblGrid>
              <a:tr h="255603">
                <a:tc>
                  <a:txBody>
                    <a:bodyPr/>
                    <a:lstStyle/>
                    <a:p>
                      <a:endParaRPr lang="en-IN" sz="10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Actual Values</a:t>
                      </a:r>
                      <a:endParaRPr lang="en-IN" sz="10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092355"/>
                  </a:ext>
                </a:extLst>
              </a:tr>
              <a:tr h="255603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Predicted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Values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Y</a:t>
                      </a:r>
                      <a:endParaRPr lang="en-IN" sz="10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N</a:t>
                      </a:r>
                      <a:endParaRPr lang="en-IN" sz="10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18884"/>
                  </a:ext>
                </a:extLst>
              </a:tr>
              <a:tr h="258973">
                <a:tc vMerge="1">
                  <a:txBody>
                    <a:bodyPr/>
                    <a:lstStyle/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Y                                </a:t>
                      </a:r>
                      <a:endParaRPr lang="en-IN" sz="10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100 (TP)</a:t>
                      </a:r>
                      <a:endParaRPr lang="en-IN" sz="10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10 (FP)</a:t>
                      </a:r>
                      <a:endParaRPr lang="en-IN" sz="10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800967"/>
                  </a:ext>
                </a:extLst>
              </a:tr>
              <a:tr h="368317">
                <a:tc vMerge="1">
                  <a:txBody>
                    <a:bodyPr/>
                    <a:lstStyle/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N                               </a:t>
                      </a:r>
                      <a:endParaRPr lang="en-IN" sz="10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5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50 (TN)</a:t>
                      </a:r>
                      <a:endParaRPr lang="en-IN" sz="10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4106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187700" y="708025"/>
            <a:ext cx="2497913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Calculate the following metrics for the given confusion matrix:</a:t>
            </a:r>
          </a:p>
          <a:p>
            <a:pPr marL="0" lvl="1" algn="just">
              <a:lnSpc>
                <a:spcPct val="150000"/>
              </a:lnSpc>
            </a:pP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1. True Positive Rate (TPR)  [Recall / Sensitivity]</a:t>
            </a:r>
          </a:p>
          <a:p>
            <a:pPr marL="0" lvl="1" algn="just">
              <a:lnSpc>
                <a:spcPct val="150000"/>
              </a:lnSpc>
            </a:pP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2. False Positive Rate (FPR)</a:t>
            </a:r>
          </a:p>
          <a:p>
            <a:pPr marL="0" lvl="1" algn="just">
              <a:lnSpc>
                <a:spcPct val="150000"/>
              </a:lnSpc>
            </a:pP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3. False Negative Rate (FNR)</a:t>
            </a:r>
          </a:p>
          <a:p>
            <a:pPr marL="0" lvl="1" algn="just">
              <a:lnSpc>
                <a:spcPct val="150000"/>
              </a:lnSpc>
            </a:pP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4. True Negative Rate (TNR) [Specificity]</a:t>
            </a:r>
          </a:p>
          <a:p>
            <a:pPr marL="0" lvl="1" algn="just">
              <a:lnSpc>
                <a:spcPct val="150000"/>
              </a:lnSpc>
            </a:pP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5. Precision</a:t>
            </a:r>
          </a:p>
          <a:p>
            <a:pPr marL="0" lvl="1" algn="just">
              <a:lnSpc>
                <a:spcPct val="150000"/>
              </a:lnSpc>
            </a:pP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6. F1 Score</a:t>
            </a:r>
          </a:p>
          <a:p>
            <a:pPr marL="0" lvl="1" algn="just">
              <a:lnSpc>
                <a:spcPct val="150000"/>
              </a:lnSpc>
            </a:pP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7. Accuracy</a:t>
            </a:r>
          </a:p>
          <a:p>
            <a:pPr marL="0" lvl="1" algn="just">
              <a:lnSpc>
                <a:spcPct val="150000"/>
              </a:lnSpc>
            </a:pP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8. Error Rate or Miscalculation Rate</a:t>
            </a:r>
          </a:p>
        </p:txBody>
      </p:sp>
    </p:spTree>
    <p:extLst>
      <p:ext uri="{BB962C8B-B14F-4D97-AF65-F5344CB8AC3E}">
        <p14:creationId xmlns:p14="http://schemas.microsoft.com/office/powerpoint/2010/main" val="971004403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3537"/>
            <a:ext cx="39306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700" spc="370" dirty="0">
                <a:solidFill>
                  <a:srgbClr val="3333B2"/>
                </a:solidFill>
                <a:latin typeface="Calibri"/>
                <a:cs typeface="Calibri"/>
              </a:rPr>
              <a:t>Case Study – CHF Prediction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133775"/>
            <a:ext cx="1728470" cy="106680"/>
          </a:xfrm>
          <a:custGeom>
            <a:avLst/>
            <a:gdLst/>
            <a:ahLst/>
            <a:cxnLst/>
            <a:rect l="l" t="t" r="r" b="b"/>
            <a:pathLst>
              <a:path w="1728470" h="106680">
                <a:moveTo>
                  <a:pt x="1728012" y="0"/>
                </a:moveTo>
                <a:lnTo>
                  <a:pt x="0" y="0"/>
                </a:lnTo>
                <a:lnTo>
                  <a:pt x="0" y="106222"/>
                </a:lnTo>
                <a:lnTo>
                  <a:pt x="1728012" y="106222"/>
                </a:lnTo>
                <a:lnTo>
                  <a:pt x="1728012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8379" y="3137672"/>
            <a:ext cx="11995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600" cap="small" spc="8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nt</a:t>
            </a:r>
            <a:r>
              <a:rPr sz="600" cap="small" spc="6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roduction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cap="small" spc="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to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10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D</a:t>
            </a:r>
            <a:r>
              <a:rPr sz="600" cap="small" spc="3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600" cap="small" spc="6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t</a:t>
            </a:r>
            <a:r>
              <a:rPr sz="600" cap="small" spc="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S</a:t>
            </a:r>
            <a:r>
              <a:rPr sz="600" cap="small" spc="7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115995" y="3137672"/>
            <a:ext cx="35623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25" dirty="0"/>
              <a:t>11</a:t>
            </a:fld>
            <a:r>
              <a:rPr spc="55" dirty="0"/>
              <a:t> </a:t>
            </a:r>
            <a:r>
              <a:rPr spc="95" dirty="0"/>
              <a:t>/</a:t>
            </a:r>
            <a:r>
              <a:rPr spc="60" dirty="0"/>
              <a:t> </a:t>
            </a:r>
            <a:r>
              <a:rPr lang="en-US" spc="25" dirty="0"/>
              <a:t>1</a:t>
            </a:r>
            <a:r>
              <a:rPr spc="25" dirty="0"/>
              <a:t>7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37150"/>
              </p:ext>
            </p:extLst>
          </p:nvPr>
        </p:nvGraphicFramePr>
        <p:xfrm>
          <a:off x="63501" y="1012825"/>
          <a:ext cx="2590800" cy="1138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114">
                  <a:extLst>
                    <a:ext uri="{9D8B030D-6E8A-4147-A177-3AD203B41FA5}">
                      <a16:colId xmlns:a16="http://schemas.microsoft.com/office/drawing/2014/main" val="1808636376"/>
                    </a:ext>
                  </a:extLst>
                </a:gridCol>
                <a:gridCol w="310452">
                  <a:extLst>
                    <a:ext uri="{9D8B030D-6E8A-4147-A177-3AD203B41FA5}">
                      <a16:colId xmlns:a16="http://schemas.microsoft.com/office/drawing/2014/main" val="1897591109"/>
                    </a:ext>
                  </a:extLst>
                </a:gridCol>
                <a:gridCol w="819535">
                  <a:extLst>
                    <a:ext uri="{9D8B030D-6E8A-4147-A177-3AD203B41FA5}">
                      <a16:colId xmlns:a16="http://schemas.microsoft.com/office/drawing/2014/main" val="3064448307"/>
                    </a:ext>
                  </a:extLst>
                </a:gridCol>
                <a:gridCol w="835699">
                  <a:extLst>
                    <a:ext uri="{9D8B030D-6E8A-4147-A177-3AD203B41FA5}">
                      <a16:colId xmlns:a16="http://schemas.microsoft.com/office/drawing/2014/main" val="1152675721"/>
                    </a:ext>
                  </a:extLst>
                </a:gridCol>
              </a:tblGrid>
              <a:tr h="255603">
                <a:tc>
                  <a:txBody>
                    <a:bodyPr/>
                    <a:lstStyle/>
                    <a:p>
                      <a:endParaRPr lang="en-IN" sz="10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Actual Values</a:t>
                      </a:r>
                      <a:endParaRPr lang="en-IN" sz="10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092355"/>
                  </a:ext>
                </a:extLst>
              </a:tr>
              <a:tr h="255603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Predicted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Values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Y</a:t>
                      </a:r>
                      <a:endParaRPr lang="en-IN" sz="10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N</a:t>
                      </a:r>
                      <a:endParaRPr lang="en-IN" sz="10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18884"/>
                  </a:ext>
                </a:extLst>
              </a:tr>
              <a:tr h="258973">
                <a:tc vMerge="1">
                  <a:txBody>
                    <a:bodyPr/>
                    <a:lstStyle/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Y                                </a:t>
                      </a:r>
                      <a:endParaRPr lang="en-IN" sz="10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100 (TP)</a:t>
                      </a:r>
                      <a:endParaRPr lang="en-IN" sz="10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10 (FP)</a:t>
                      </a:r>
                      <a:endParaRPr lang="en-IN" sz="10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800967"/>
                  </a:ext>
                </a:extLst>
              </a:tr>
              <a:tr h="368317">
                <a:tc vMerge="1">
                  <a:txBody>
                    <a:bodyPr/>
                    <a:lstStyle/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N                               </a:t>
                      </a:r>
                      <a:endParaRPr lang="en-IN" sz="10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5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50 (TN)</a:t>
                      </a:r>
                      <a:endParaRPr lang="en-IN" sz="10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4106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882900" y="860425"/>
            <a:ext cx="2802713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1. True Positive Rate (TPR)  [Recall / Sensitivity] = </a:t>
            </a:r>
            <a:r>
              <a:rPr lang="en-US" sz="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0.95</a:t>
            </a:r>
          </a:p>
          <a:p>
            <a:pPr marL="0" lvl="1" algn="just">
              <a:lnSpc>
                <a:spcPct val="150000"/>
              </a:lnSpc>
            </a:pP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2. False Positive Rate (FPR) = </a:t>
            </a:r>
            <a:r>
              <a:rPr lang="en-US" sz="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0.17</a:t>
            </a:r>
          </a:p>
          <a:p>
            <a:pPr marL="0" lvl="1" algn="just">
              <a:lnSpc>
                <a:spcPct val="150000"/>
              </a:lnSpc>
            </a:pP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3. False Negative Rate (FNR) = </a:t>
            </a:r>
            <a:r>
              <a:rPr lang="en-US" sz="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0.047</a:t>
            </a:r>
          </a:p>
          <a:p>
            <a:pPr marL="0" lvl="1" algn="just">
              <a:lnSpc>
                <a:spcPct val="150000"/>
              </a:lnSpc>
            </a:pP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4. True Negative Rate (TNR) [Specificity] = </a:t>
            </a:r>
            <a:r>
              <a:rPr lang="en-US" sz="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0.83</a:t>
            </a:r>
          </a:p>
          <a:p>
            <a:pPr marL="0" lvl="1" algn="just">
              <a:lnSpc>
                <a:spcPct val="150000"/>
              </a:lnSpc>
            </a:pP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5. Precision = </a:t>
            </a:r>
            <a:r>
              <a:rPr lang="en-US" sz="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0.91</a:t>
            </a:r>
          </a:p>
          <a:p>
            <a:pPr marL="0" lvl="1" algn="just">
              <a:lnSpc>
                <a:spcPct val="150000"/>
              </a:lnSpc>
            </a:pP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6. F1 Score = </a:t>
            </a:r>
            <a:r>
              <a:rPr lang="en-US" sz="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0.93</a:t>
            </a:r>
          </a:p>
          <a:p>
            <a:pPr marL="0" lvl="1" algn="just">
              <a:lnSpc>
                <a:spcPct val="150000"/>
              </a:lnSpc>
            </a:pP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7. Accuracy = 150/165 = </a:t>
            </a:r>
            <a:r>
              <a:rPr lang="en-US" sz="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0.91</a:t>
            </a:r>
          </a:p>
          <a:p>
            <a:pPr marL="0" lvl="1" algn="just">
              <a:lnSpc>
                <a:spcPct val="150000"/>
              </a:lnSpc>
            </a:pP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8. Error Rate or Miscalculation Rate = 15/165 = </a:t>
            </a:r>
            <a:r>
              <a:rPr lang="en-US" sz="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0.09</a:t>
            </a:r>
          </a:p>
        </p:txBody>
      </p:sp>
    </p:spTree>
    <p:extLst>
      <p:ext uri="{BB962C8B-B14F-4D97-AF65-F5344CB8AC3E}">
        <p14:creationId xmlns:p14="http://schemas.microsoft.com/office/powerpoint/2010/main" val="776892209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713" y="254783"/>
            <a:ext cx="39306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700" spc="370" dirty="0">
                <a:solidFill>
                  <a:srgbClr val="3333B2"/>
                </a:solidFill>
                <a:latin typeface="Calibri"/>
                <a:cs typeface="Calibri"/>
              </a:rPr>
              <a:t>ROC Curve</a:t>
            </a:r>
            <a:endParaRPr sz="1700" spc="370" dirty="0">
              <a:solidFill>
                <a:srgbClr val="3333B2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133775"/>
            <a:ext cx="1728470" cy="106680"/>
          </a:xfrm>
          <a:custGeom>
            <a:avLst/>
            <a:gdLst/>
            <a:ahLst/>
            <a:cxnLst/>
            <a:rect l="l" t="t" r="r" b="b"/>
            <a:pathLst>
              <a:path w="1728470" h="106680">
                <a:moveTo>
                  <a:pt x="1728012" y="0"/>
                </a:moveTo>
                <a:lnTo>
                  <a:pt x="0" y="0"/>
                </a:lnTo>
                <a:lnTo>
                  <a:pt x="0" y="106222"/>
                </a:lnTo>
                <a:lnTo>
                  <a:pt x="1728012" y="106222"/>
                </a:lnTo>
                <a:lnTo>
                  <a:pt x="1728012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 sz="800"/>
          </a:p>
        </p:txBody>
      </p:sp>
      <p:sp>
        <p:nvSpPr>
          <p:cNvPr id="7" name="object 7"/>
          <p:cNvSpPr txBox="1"/>
          <p:nvPr/>
        </p:nvSpPr>
        <p:spPr>
          <a:xfrm>
            <a:off x="138379" y="3137672"/>
            <a:ext cx="1590091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800" spc="9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800" cap="small" spc="8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nt</a:t>
            </a:r>
            <a:r>
              <a:rPr sz="800" cap="small" spc="6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roduction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800" cap="small" spc="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to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800" spc="10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D</a:t>
            </a:r>
            <a:r>
              <a:rPr sz="800" cap="small" spc="3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800" cap="small" spc="6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t</a:t>
            </a:r>
            <a:r>
              <a:rPr sz="800" cap="small" spc="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800" spc="8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S</a:t>
            </a:r>
            <a:r>
              <a:rPr sz="800" cap="small" spc="7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cience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115995" y="3137672"/>
            <a:ext cx="46210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25" dirty="0"/>
              <a:t>12</a:t>
            </a:fld>
            <a:r>
              <a:rPr spc="55" dirty="0"/>
              <a:t> </a:t>
            </a:r>
            <a:r>
              <a:rPr spc="95" dirty="0"/>
              <a:t>/</a:t>
            </a:r>
            <a:r>
              <a:rPr spc="60" dirty="0"/>
              <a:t> </a:t>
            </a:r>
            <a:r>
              <a:rPr lang="en-US" spc="25" dirty="0"/>
              <a:t>1</a:t>
            </a:r>
            <a:r>
              <a:rPr spc="25" dirty="0"/>
              <a:t>7</a:t>
            </a:r>
          </a:p>
        </p:txBody>
      </p:sp>
      <p:sp>
        <p:nvSpPr>
          <p:cNvPr id="3" name="Rectangle 2"/>
          <p:cNvSpPr/>
          <p:nvPr/>
        </p:nvSpPr>
        <p:spPr>
          <a:xfrm>
            <a:off x="95300" y="631825"/>
            <a:ext cx="2882900" cy="16594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">
              <a:lnSpc>
                <a:spcPct val="150000"/>
              </a:lnSpc>
              <a:spcBef>
                <a:spcPts val="95"/>
              </a:spcBef>
            </a:pP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 ROC curve (receiver operating characteristic curve) is </a:t>
            </a:r>
            <a:r>
              <a:rPr lang="en-US" sz="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graph showing the performance of a classification model at all classification thresholds</a:t>
            </a: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 </a:t>
            </a:r>
          </a:p>
          <a:p>
            <a:pPr marL="0" lvl="1" algn="just">
              <a:lnSpc>
                <a:spcPct val="150000"/>
              </a:lnSpc>
            </a:pP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shows the </a:t>
            </a:r>
            <a:r>
              <a:rPr lang="en-US" sz="800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trade-off between Sensitivity and Specificity</a:t>
            </a:r>
          </a:p>
          <a:p>
            <a:pPr marL="38100">
              <a:lnSpc>
                <a:spcPct val="150000"/>
              </a:lnSpc>
              <a:spcBef>
                <a:spcPts val="95"/>
              </a:spcBef>
            </a:pP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ROC curve plots two parameters:</a:t>
            </a:r>
          </a:p>
          <a:p>
            <a:pPr marL="364490" indent="-171450">
              <a:lnSpc>
                <a:spcPct val="15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True Positive Rate</a:t>
            </a:r>
          </a:p>
          <a:p>
            <a:pPr marL="364490" indent="-171450">
              <a:lnSpc>
                <a:spcPct val="15000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False Positive Rate</a:t>
            </a:r>
          </a:p>
          <a:p>
            <a:pPr marL="193040">
              <a:lnSpc>
                <a:spcPct val="150000"/>
              </a:lnSpc>
              <a:spcBef>
                <a:spcPts val="215"/>
              </a:spcBef>
            </a:pPr>
            <a:r>
              <a:rPr lang="en-US" sz="8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Scikit-learn’s</a:t>
            </a: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confusion matrix uses 0.5 as threshold.</a:t>
            </a:r>
          </a:p>
        </p:txBody>
      </p:sp>
      <p:pic>
        <p:nvPicPr>
          <p:cNvPr id="12" name="Picture 2" descr="Receiver operating characteristic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784225"/>
            <a:ext cx="1804186" cy="18041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686966"/>
            <a:ext cx="4565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https://www.analyticsvidhya.com/blog/2020/06/auc-roc-curve-machine-learning/</a:t>
            </a:r>
          </a:p>
          <a:p>
            <a:r>
              <a:rPr lang="en-IN" sz="7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https://towardsdatascience.com/understanding-the-roc-curve-in-three-visual-steps-795b1399481c</a:t>
            </a:r>
          </a:p>
        </p:txBody>
      </p:sp>
    </p:spTree>
    <p:extLst>
      <p:ext uri="{BB962C8B-B14F-4D97-AF65-F5344CB8AC3E}">
        <p14:creationId xmlns:p14="http://schemas.microsoft.com/office/powerpoint/2010/main" val="248589631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713" y="254783"/>
            <a:ext cx="3930600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Data points for Likelihood of Repaying a Loan</a:t>
            </a:r>
            <a:endParaRPr lang="en-IN" sz="1600" dirty="0">
              <a:solidFill>
                <a:srgbClr val="00206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133775"/>
            <a:ext cx="1728470" cy="106680"/>
          </a:xfrm>
          <a:custGeom>
            <a:avLst/>
            <a:gdLst/>
            <a:ahLst/>
            <a:cxnLst/>
            <a:rect l="l" t="t" r="r" b="b"/>
            <a:pathLst>
              <a:path w="1728470" h="106680">
                <a:moveTo>
                  <a:pt x="1728012" y="0"/>
                </a:moveTo>
                <a:lnTo>
                  <a:pt x="0" y="0"/>
                </a:lnTo>
                <a:lnTo>
                  <a:pt x="0" y="106222"/>
                </a:lnTo>
                <a:lnTo>
                  <a:pt x="1728012" y="106222"/>
                </a:lnTo>
                <a:lnTo>
                  <a:pt x="1728012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 sz="800"/>
          </a:p>
        </p:txBody>
      </p:sp>
      <p:sp>
        <p:nvSpPr>
          <p:cNvPr id="7" name="object 7"/>
          <p:cNvSpPr txBox="1"/>
          <p:nvPr/>
        </p:nvSpPr>
        <p:spPr>
          <a:xfrm>
            <a:off x="138379" y="3137672"/>
            <a:ext cx="1590091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800" spc="9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800" cap="small" spc="8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nt</a:t>
            </a:r>
            <a:r>
              <a:rPr sz="800" cap="small" spc="6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roduction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800" cap="small" spc="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to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800" spc="10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D</a:t>
            </a:r>
            <a:r>
              <a:rPr sz="800" cap="small" spc="3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800" cap="small" spc="6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t</a:t>
            </a:r>
            <a:r>
              <a:rPr sz="800" cap="small" spc="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800" spc="8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S</a:t>
            </a:r>
            <a:r>
              <a:rPr sz="800" cap="small" spc="7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cience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115995" y="3137672"/>
            <a:ext cx="46210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25" dirty="0"/>
              <a:t>13</a:t>
            </a:fld>
            <a:r>
              <a:rPr spc="55" dirty="0"/>
              <a:t> </a:t>
            </a:r>
            <a:r>
              <a:rPr spc="95" dirty="0"/>
              <a:t>/</a:t>
            </a:r>
            <a:r>
              <a:rPr spc="60" dirty="0"/>
              <a:t> </a:t>
            </a:r>
            <a:r>
              <a:rPr lang="en-US" spc="60" dirty="0"/>
              <a:t>1</a:t>
            </a:r>
            <a:r>
              <a:rPr spc="25" dirty="0"/>
              <a:t>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30" y="708025"/>
            <a:ext cx="2599070" cy="23043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2806700" y="698791"/>
            <a:ext cx="28829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rgbClr val="292929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probabilities usually range between 0 and 1.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rgbClr val="292929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higher the value, the more likely the person is to repay a loan.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rgbClr val="292929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 the example on Fig, we’ve selected a threshold at 0.35: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rgbClr val="292929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All predictions at or </a:t>
            </a:r>
            <a:r>
              <a:rPr lang="en-US" sz="700" b="1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above this threshold</a:t>
            </a:r>
            <a:r>
              <a:rPr lang="en-US" sz="700" dirty="0">
                <a:solidFill>
                  <a:srgbClr val="292929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are </a:t>
            </a:r>
            <a:r>
              <a:rPr lang="en-US" sz="700" b="1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classified as “will repay”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rgbClr val="292929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All predictions </a:t>
            </a:r>
            <a:r>
              <a:rPr lang="en-US" sz="700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below this threshold</a:t>
            </a:r>
            <a:r>
              <a:rPr lang="en-US" sz="700" dirty="0">
                <a:solidFill>
                  <a:srgbClr val="292929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are classified as </a:t>
            </a:r>
            <a:r>
              <a:rPr lang="en-US" sz="700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“won’t repay”</a:t>
            </a:r>
          </a:p>
        </p:txBody>
      </p:sp>
      <p:pic>
        <p:nvPicPr>
          <p:cNvPr id="11" name="Picture 2" descr="https://miro.medium.com/max/1400/1*K2WjRy6UolGW0xkb5Hm9D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21" y="1698625"/>
            <a:ext cx="2460849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59048332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713" y="254783"/>
            <a:ext cx="3930600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Altering the Threshold values</a:t>
            </a:r>
            <a:endParaRPr lang="en-IN" sz="1600" dirty="0">
              <a:solidFill>
                <a:srgbClr val="00206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133775"/>
            <a:ext cx="1728470" cy="106680"/>
          </a:xfrm>
          <a:custGeom>
            <a:avLst/>
            <a:gdLst/>
            <a:ahLst/>
            <a:cxnLst/>
            <a:rect l="l" t="t" r="r" b="b"/>
            <a:pathLst>
              <a:path w="1728470" h="106680">
                <a:moveTo>
                  <a:pt x="1728012" y="0"/>
                </a:moveTo>
                <a:lnTo>
                  <a:pt x="0" y="0"/>
                </a:lnTo>
                <a:lnTo>
                  <a:pt x="0" y="106222"/>
                </a:lnTo>
                <a:lnTo>
                  <a:pt x="1728012" y="106222"/>
                </a:lnTo>
                <a:lnTo>
                  <a:pt x="1728012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 sz="800"/>
          </a:p>
        </p:txBody>
      </p:sp>
      <p:sp>
        <p:nvSpPr>
          <p:cNvPr id="7" name="object 7"/>
          <p:cNvSpPr txBox="1"/>
          <p:nvPr/>
        </p:nvSpPr>
        <p:spPr>
          <a:xfrm>
            <a:off x="138379" y="3137672"/>
            <a:ext cx="1590091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800" spc="9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800" cap="small" spc="8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nt</a:t>
            </a:r>
            <a:r>
              <a:rPr sz="800" cap="small" spc="6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roduction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800" cap="small" spc="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to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800" spc="10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D</a:t>
            </a:r>
            <a:r>
              <a:rPr sz="800" cap="small" spc="3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800" cap="small" spc="6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t</a:t>
            </a:r>
            <a:r>
              <a:rPr sz="800" cap="small" spc="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800" spc="8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S</a:t>
            </a:r>
            <a:r>
              <a:rPr sz="800" cap="small" spc="7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cience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115995" y="3137672"/>
            <a:ext cx="46210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25" dirty="0"/>
              <a:t>14</a:t>
            </a:fld>
            <a:r>
              <a:rPr spc="55" dirty="0"/>
              <a:t> </a:t>
            </a:r>
            <a:r>
              <a:rPr spc="95" dirty="0"/>
              <a:t>/</a:t>
            </a:r>
            <a:r>
              <a:rPr spc="60" dirty="0"/>
              <a:t> </a:t>
            </a:r>
            <a:r>
              <a:rPr lang="en-US" spc="25" dirty="0"/>
              <a:t>1</a:t>
            </a:r>
            <a:r>
              <a:rPr spc="25" dirty="0"/>
              <a:t>7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79" y="708025"/>
            <a:ext cx="5030521" cy="167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Rectangle 2"/>
          <p:cNvSpPr/>
          <p:nvPr/>
        </p:nvSpPr>
        <p:spPr>
          <a:xfrm>
            <a:off x="32472" y="2423894"/>
            <a:ext cx="5365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292929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Altering the threshold to 0, 0.35, 0.5, 0.65 and 1 levels. Notice how the FPR and TPR changes accordingly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Overall, we can see this is a </a:t>
            </a:r>
            <a:r>
              <a:rPr lang="en-US" sz="800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trade-off</a:t>
            </a: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 As we increase our threshold, we’ll be </a:t>
            </a:r>
            <a:r>
              <a:rPr lang="en-US" sz="800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better at classifying negatives</a:t>
            </a: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but this is at the </a:t>
            </a:r>
            <a:r>
              <a:rPr lang="en-US" sz="800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expense of </a:t>
            </a:r>
            <a:r>
              <a:rPr lang="en-US" sz="800" dirty="0" err="1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mis</a:t>
            </a:r>
            <a:r>
              <a:rPr lang="en-US" sz="800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-classifying more positives</a:t>
            </a:r>
          </a:p>
        </p:txBody>
      </p:sp>
    </p:spTree>
    <p:extLst>
      <p:ext uri="{BB962C8B-B14F-4D97-AF65-F5344CB8AC3E}">
        <p14:creationId xmlns:p14="http://schemas.microsoft.com/office/powerpoint/2010/main" val="2287903069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713" y="254783"/>
            <a:ext cx="3930600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ROC Curves: Plot TPR and FPR for every Cutoff</a:t>
            </a:r>
            <a:endParaRPr lang="en-IN" sz="1400" dirty="0">
              <a:solidFill>
                <a:srgbClr val="00206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133775"/>
            <a:ext cx="1728470" cy="106680"/>
          </a:xfrm>
          <a:custGeom>
            <a:avLst/>
            <a:gdLst/>
            <a:ahLst/>
            <a:cxnLst/>
            <a:rect l="l" t="t" r="r" b="b"/>
            <a:pathLst>
              <a:path w="1728470" h="106680">
                <a:moveTo>
                  <a:pt x="1728012" y="0"/>
                </a:moveTo>
                <a:lnTo>
                  <a:pt x="0" y="0"/>
                </a:lnTo>
                <a:lnTo>
                  <a:pt x="0" y="106222"/>
                </a:lnTo>
                <a:lnTo>
                  <a:pt x="1728012" y="106222"/>
                </a:lnTo>
                <a:lnTo>
                  <a:pt x="1728012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 sz="800"/>
          </a:p>
        </p:txBody>
      </p:sp>
      <p:sp>
        <p:nvSpPr>
          <p:cNvPr id="7" name="object 7"/>
          <p:cNvSpPr txBox="1"/>
          <p:nvPr/>
        </p:nvSpPr>
        <p:spPr>
          <a:xfrm>
            <a:off x="138379" y="3137672"/>
            <a:ext cx="1590091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800" spc="9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800" cap="small" spc="8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nt</a:t>
            </a:r>
            <a:r>
              <a:rPr sz="800" cap="small" spc="6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roduction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800" cap="small" spc="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to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800" spc="10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D</a:t>
            </a:r>
            <a:r>
              <a:rPr sz="800" cap="small" spc="3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800" cap="small" spc="6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t</a:t>
            </a:r>
            <a:r>
              <a:rPr sz="800" cap="small" spc="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800" spc="8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S</a:t>
            </a:r>
            <a:r>
              <a:rPr sz="800" cap="small" spc="7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cience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115995" y="3137672"/>
            <a:ext cx="46210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25" dirty="0"/>
              <a:t>15</a:t>
            </a:fld>
            <a:r>
              <a:rPr spc="55" dirty="0"/>
              <a:t> </a:t>
            </a:r>
            <a:r>
              <a:rPr spc="95" dirty="0"/>
              <a:t>/</a:t>
            </a:r>
            <a:r>
              <a:rPr spc="60" dirty="0"/>
              <a:t> </a:t>
            </a:r>
            <a:r>
              <a:rPr lang="en-US" spc="25" dirty="0"/>
              <a:t>1</a:t>
            </a:r>
            <a:r>
              <a:rPr spc="25" dirty="0"/>
              <a:t>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708025"/>
            <a:ext cx="4085923" cy="2286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959100" y="2384425"/>
            <a:ext cx="19812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40300" y="257492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Area under ROC Curve (AUC)</a:t>
            </a:r>
            <a:endParaRPr lang="en-IN" sz="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951803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713" y="254783"/>
            <a:ext cx="3930600" cy="1692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Ideal Classifier - Example</a:t>
            </a:r>
            <a:endParaRPr lang="en-IN" sz="1000" dirty="0">
              <a:solidFill>
                <a:srgbClr val="00206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133775"/>
            <a:ext cx="1728470" cy="106680"/>
          </a:xfrm>
          <a:custGeom>
            <a:avLst/>
            <a:gdLst/>
            <a:ahLst/>
            <a:cxnLst/>
            <a:rect l="l" t="t" r="r" b="b"/>
            <a:pathLst>
              <a:path w="1728470" h="106680">
                <a:moveTo>
                  <a:pt x="1728012" y="0"/>
                </a:moveTo>
                <a:lnTo>
                  <a:pt x="0" y="0"/>
                </a:lnTo>
                <a:lnTo>
                  <a:pt x="0" y="106222"/>
                </a:lnTo>
                <a:lnTo>
                  <a:pt x="1728012" y="106222"/>
                </a:lnTo>
                <a:lnTo>
                  <a:pt x="1728012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 sz="100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379" y="3137672"/>
            <a:ext cx="1590091" cy="94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800" spc="90" dirty="0">
                <a:solidFill>
                  <a:srgbClr val="FFFFFF"/>
                </a:solidFill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  <a:hlinkClick r:id="rId2" action="ppaction://hlinksldjump"/>
              </a:rPr>
              <a:t>I</a:t>
            </a:r>
            <a:r>
              <a:rPr sz="800" cap="small" spc="80" dirty="0">
                <a:solidFill>
                  <a:srgbClr val="FFFFFF"/>
                </a:solidFill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  <a:hlinkClick r:id="rId2" action="ppaction://hlinksldjump"/>
              </a:rPr>
              <a:t>nt</a:t>
            </a:r>
            <a:r>
              <a:rPr sz="800" cap="small" spc="60" dirty="0">
                <a:solidFill>
                  <a:srgbClr val="FFFFFF"/>
                </a:solidFill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  <a:hlinkClick r:id="rId2" action="ppaction://hlinksldjump"/>
              </a:rPr>
              <a:t>roduction</a:t>
            </a:r>
            <a:r>
              <a:rPr sz="800" dirty="0">
                <a:solidFill>
                  <a:srgbClr val="FFFFFF"/>
                </a:solidFill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  <a:hlinkClick r:id="rId2" action="ppaction://hlinksldjump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  <a:hlinkClick r:id="rId2" action="ppaction://hlinksldjump"/>
              </a:rPr>
              <a:t> </a:t>
            </a:r>
            <a:r>
              <a:rPr sz="800" cap="small" spc="75" dirty="0">
                <a:solidFill>
                  <a:srgbClr val="FFFFFF"/>
                </a:solidFill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  <a:hlinkClick r:id="rId2" action="ppaction://hlinksldjump"/>
              </a:rPr>
              <a:t>to</a:t>
            </a:r>
            <a:r>
              <a:rPr sz="800" dirty="0">
                <a:solidFill>
                  <a:srgbClr val="FFFFFF"/>
                </a:solidFill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  <a:hlinkClick r:id="rId2" action="ppaction://hlinksldjump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  <a:hlinkClick r:id="rId2" action="ppaction://hlinksldjump"/>
              </a:rPr>
              <a:t> </a:t>
            </a:r>
            <a:r>
              <a:rPr sz="800" spc="105" dirty="0">
                <a:solidFill>
                  <a:srgbClr val="FFFFFF"/>
                </a:solidFill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  <a:hlinkClick r:id="rId2" action="ppaction://hlinksldjump"/>
              </a:rPr>
              <a:t>D</a:t>
            </a:r>
            <a:r>
              <a:rPr sz="800" cap="small" spc="35" dirty="0">
                <a:solidFill>
                  <a:srgbClr val="FFFFFF"/>
                </a:solidFill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  <a:hlinkClick r:id="rId2" action="ppaction://hlinksldjump"/>
              </a:rPr>
              <a:t>a</a:t>
            </a:r>
            <a:r>
              <a:rPr sz="800" cap="small" spc="65" dirty="0">
                <a:solidFill>
                  <a:srgbClr val="FFFFFF"/>
                </a:solidFill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  <a:hlinkClick r:id="rId2" action="ppaction://hlinksldjump"/>
              </a:rPr>
              <a:t>t</a:t>
            </a:r>
            <a:r>
              <a:rPr sz="800" cap="small" spc="75" dirty="0">
                <a:solidFill>
                  <a:srgbClr val="FFFFFF"/>
                </a:solidFill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  <a:hlinkClick r:id="rId2" action="ppaction://hlinksldjump"/>
              </a:rPr>
              <a:t>a</a:t>
            </a:r>
            <a:r>
              <a:rPr sz="800" dirty="0">
                <a:solidFill>
                  <a:srgbClr val="FFFFFF"/>
                </a:solidFill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  <a:hlinkClick r:id="rId2" action="ppaction://hlinksldjump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  <a:hlinkClick r:id="rId2" action="ppaction://hlinksldjump"/>
              </a:rPr>
              <a:t> </a:t>
            </a:r>
            <a:r>
              <a:rPr sz="800" spc="85" dirty="0">
                <a:solidFill>
                  <a:srgbClr val="FFFFFF"/>
                </a:solidFill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  <a:hlinkClick r:id="rId2" action="ppaction://hlinksldjump"/>
              </a:rPr>
              <a:t>S</a:t>
            </a:r>
            <a:r>
              <a:rPr sz="800" cap="small" spc="70" dirty="0">
                <a:solidFill>
                  <a:srgbClr val="FFFFFF"/>
                </a:solidFill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  <a:hlinkClick r:id="rId2" action="ppaction://hlinksldjump"/>
              </a:rPr>
              <a:t>cience</a:t>
            </a:r>
            <a:endParaRPr sz="800" dirty="0">
              <a:latin typeface="+mj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115995" y="3137672"/>
            <a:ext cx="46210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25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16</a:t>
            </a:fld>
            <a:r>
              <a:rPr spc="55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pc="95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/</a:t>
            </a:r>
            <a:r>
              <a:rPr spc="60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pc="25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  <a:r>
              <a:rPr spc="25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7</a:t>
            </a:r>
          </a:p>
        </p:txBody>
      </p:sp>
      <p:pic>
        <p:nvPicPr>
          <p:cNvPr id="10" name="Picture 2" descr="ROC cur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24" y="839909"/>
            <a:ext cx="4121567" cy="19255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2" name="TextBox 11"/>
          <p:cNvSpPr txBox="1"/>
          <p:nvPr/>
        </p:nvSpPr>
        <p:spPr>
          <a:xfrm>
            <a:off x="1587500" y="2801830"/>
            <a:ext cx="3352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higher the AUC, the better is the classifier model</a:t>
            </a:r>
            <a:endParaRPr lang="en-IN" sz="800" b="1" dirty="0">
              <a:solidFill>
                <a:srgbClr val="C000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883361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38380" y="1245590"/>
            <a:ext cx="5480964" cy="15440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200" dirty="0">
                <a:latin typeface="Trebuchet MS"/>
                <a:cs typeface="Trebuchet MS"/>
                <a:hlinkClick r:id="rId2"/>
              </a:rPr>
              <a:t>https://www.analyticsvidhya.com/blog/2020/06/auc-roc-curve-machine-learning/</a:t>
            </a:r>
            <a:endParaRPr lang="en-IN"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lang="en-IN"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latin typeface="Trebuchet MS"/>
                <a:cs typeface="Trebuchet MS"/>
                <a:hlinkClick r:id="rId3"/>
              </a:rPr>
              <a:t>https://towardsdatascience.com/understanding-the-roc-curve-in-three-visual-steps-795b1399481c</a:t>
            </a:r>
            <a:endParaRPr lang="en-IN"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lang="en-IN"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 dirty="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550" spc="80" dirty="0">
                <a:solidFill>
                  <a:srgbClr val="0000FF"/>
                </a:solidFill>
                <a:latin typeface="Microsoft Sans Serif"/>
                <a:cs typeface="Microsoft Sans Serif"/>
              </a:rPr>
              <a:t>T</a:t>
            </a:r>
            <a:r>
              <a:rPr sz="1200" spc="80" dirty="0">
                <a:solidFill>
                  <a:srgbClr val="0000FF"/>
                </a:solidFill>
                <a:latin typeface="Microsoft Sans Serif"/>
                <a:cs typeface="Microsoft Sans Serif"/>
              </a:rPr>
              <a:t>HANK</a:t>
            </a:r>
            <a:r>
              <a:rPr sz="1200" spc="15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550" spc="25" dirty="0">
                <a:solidFill>
                  <a:srgbClr val="0000FF"/>
                </a:solidFill>
                <a:latin typeface="Microsoft Sans Serif"/>
                <a:cs typeface="Microsoft Sans Serif"/>
              </a:rPr>
              <a:t>Y</a:t>
            </a:r>
            <a:r>
              <a:rPr sz="1200" spc="25" dirty="0">
                <a:solidFill>
                  <a:srgbClr val="0000FF"/>
                </a:solidFill>
                <a:latin typeface="Microsoft Sans Serif"/>
                <a:cs typeface="Microsoft Sans Serif"/>
              </a:rPr>
              <a:t>OU</a:t>
            </a:r>
            <a:endParaRPr sz="1200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133775"/>
            <a:ext cx="1728470" cy="106680"/>
          </a:xfrm>
          <a:custGeom>
            <a:avLst/>
            <a:gdLst/>
            <a:ahLst/>
            <a:cxnLst/>
            <a:rect l="l" t="t" r="r" b="b"/>
            <a:pathLst>
              <a:path w="1728470" h="106680">
                <a:moveTo>
                  <a:pt x="1728012" y="0"/>
                </a:moveTo>
                <a:lnTo>
                  <a:pt x="0" y="0"/>
                </a:lnTo>
                <a:lnTo>
                  <a:pt x="0" y="106222"/>
                </a:lnTo>
                <a:lnTo>
                  <a:pt x="1728012" y="106222"/>
                </a:lnTo>
                <a:lnTo>
                  <a:pt x="1728012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8379" y="3137672"/>
            <a:ext cx="11995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I</a:t>
            </a:r>
            <a:r>
              <a:rPr sz="600" cap="small" spc="8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nt</a:t>
            </a:r>
            <a:r>
              <a:rPr sz="600" cap="small" spc="6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roduction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600" cap="small" spc="7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to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600" spc="10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D</a:t>
            </a:r>
            <a:r>
              <a:rPr sz="600" cap="small" spc="3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a</a:t>
            </a:r>
            <a:r>
              <a:rPr sz="600" cap="small" spc="6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t</a:t>
            </a:r>
            <a:r>
              <a:rPr sz="600" cap="small" spc="7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a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S</a:t>
            </a:r>
            <a:r>
              <a:rPr sz="600" cap="small" spc="70" dirty="0">
                <a:solidFill>
                  <a:srgbClr val="FFFFFF"/>
                </a:solidFill>
                <a:latin typeface="Calibri"/>
                <a:cs typeface="Calibri"/>
                <a:hlinkClick r:id="rId4" action="ppaction://hlinksldjump"/>
              </a:rPr>
              <a:t>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2115995" y="3137672"/>
            <a:ext cx="35623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25" dirty="0"/>
              <a:t>17</a:t>
            </a:fld>
            <a:r>
              <a:rPr spc="55" dirty="0"/>
              <a:t> </a:t>
            </a:r>
            <a:r>
              <a:rPr spc="95" dirty="0"/>
              <a:t>/</a:t>
            </a:r>
            <a:r>
              <a:rPr spc="60" dirty="0"/>
              <a:t> </a:t>
            </a:r>
            <a:r>
              <a:rPr lang="en-US" spc="25" dirty="0"/>
              <a:t>1</a:t>
            </a:r>
            <a:r>
              <a:rPr spc="25" dirty="0"/>
              <a:t>7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3537"/>
            <a:ext cx="21539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370" dirty="0">
                <a:solidFill>
                  <a:srgbClr val="3333B2"/>
                </a:solidFill>
                <a:latin typeface="Calibri"/>
                <a:cs typeface="Calibri"/>
              </a:rPr>
              <a:t>T</a:t>
            </a:r>
            <a:r>
              <a:rPr sz="1700" cap="small" spc="285" dirty="0">
                <a:solidFill>
                  <a:srgbClr val="3333B2"/>
                </a:solidFill>
                <a:latin typeface="Calibri"/>
                <a:cs typeface="Calibri"/>
              </a:rPr>
              <a:t>able</a:t>
            </a:r>
            <a:r>
              <a:rPr sz="170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700" spc="-12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700" cap="small" spc="250" dirty="0">
                <a:solidFill>
                  <a:srgbClr val="3333B2"/>
                </a:solidFill>
                <a:latin typeface="Calibri"/>
                <a:cs typeface="Calibri"/>
              </a:rPr>
              <a:t>of</a:t>
            </a:r>
            <a:r>
              <a:rPr sz="170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700" spc="-12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700" spc="445" dirty="0">
                <a:solidFill>
                  <a:srgbClr val="3333B2"/>
                </a:solidFill>
                <a:latin typeface="Calibri"/>
                <a:cs typeface="Calibri"/>
              </a:rPr>
              <a:t>C</a:t>
            </a:r>
            <a:r>
              <a:rPr sz="1700" cap="small" spc="250" dirty="0">
                <a:solidFill>
                  <a:srgbClr val="3333B2"/>
                </a:solidFill>
                <a:latin typeface="Calibri"/>
                <a:cs typeface="Calibri"/>
              </a:rPr>
              <a:t>ontents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631" y="1689644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30" dirty="0">
                <a:solidFill>
                  <a:srgbClr val="EAEAF7"/>
                </a:solidFill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600" y="796763"/>
            <a:ext cx="2588899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5"/>
              </a:spcBef>
              <a:buAutoNum type="arabicPeriod"/>
            </a:pPr>
            <a:r>
              <a:rPr lang="en-US" sz="1400" spc="280" dirty="0">
                <a:solidFill>
                  <a:srgbClr val="3333B2"/>
                </a:solidFill>
                <a:latin typeface="Calibri"/>
                <a:cs typeface="Calibri"/>
              </a:rPr>
              <a:t>Confusion Matrix</a:t>
            </a:r>
          </a:p>
          <a:p>
            <a:pPr marL="355600" indent="-342900">
              <a:lnSpc>
                <a:spcPct val="100000"/>
              </a:lnSpc>
              <a:spcBef>
                <a:spcPts val="135"/>
              </a:spcBef>
              <a:buAutoNum type="arabicPeriod"/>
            </a:pPr>
            <a:r>
              <a:rPr lang="en-US" sz="1400" spc="280" dirty="0">
                <a:solidFill>
                  <a:srgbClr val="3333B2"/>
                </a:solidFill>
                <a:latin typeface="Calibri"/>
                <a:cs typeface="Calibri"/>
              </a:rPr>
              <a:t>ROC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3133775"/>
            <a:ext cx="1728470" cy="106680"/>
          </a:xfrm>
          <a:custGeom>
            <a:avLst/>
            <a:gdLst/>
            <a:ahLst/>
            <a:cxnLst/>
            <a:rect l="l" t="t" r="r" b="b"/>
            <a:pathLst>
              <a:path w="1728470" h="106680">
                <a:moveTo>
                  <a:pt x="1728012" y="0"/>
                </a:moveTo>
                <a:lnTo>
                  <a:pt x="0" y="0"/>
                </a:lnTo>
                <a:lnTo>
                  <a:pt x="0" y="106222"/>
                </a:lnTo>
                <a:lnTo>
                  <a:pt x="1728012" y="106222"/>
                </a:lnTo>
                <a:lnTo>
                  <a:pt x="1728012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8379" y="3137672"/>
            <a:ext cx="11995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600" cap="small" spc="8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nt</a:t>
            </a:r>
            <a:r>
              <a:rPr sz="600" cap="small" spc="6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roduction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cap="small" spc="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to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10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D</a:t>
            </a:r>
            <a:r>
              <a:rPr sz="600" cap="small" spc="3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600" cap="small" spc="6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t</a:t>
            </a:r>
            <a:r>
              <a:rPr sz="600" cap="small" spc="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S</a:t>
            </a:r>
            <a:r>
              <a:rPr sz="600" cap="small" spc="7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115995" y="3137672"/>
            <a:ext cx="35623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25" dirty="0"/>
              <a:t>2</a:t>
            </a:fld>
            <a:r>
              <a:rPr spc="55" dirty="0"/>
              <a:t> </a:t>
            </a:r>
            <a:r>
              <a:rPr spc="95" dirty="0"/>
              <a:t>/</a:t>
            </a:r>
            <a:r>
              <a:rPr spc="60" dirty="0"/>
              <a:t> </a:t>
            </a:r>
            <a:r>
              <a:rPr lang="en-US" spc="25" dirty="0"/>
              <a:t>17</a:t>
            </a:r>
            <a:endParaRPr spc="25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3537"/>
            <a:ext cx="24828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700" spc="370" dirty="0">
                <a:solidFill>
                  <a:srgbClr val="3333B2"/>
                </a:solidFill>
                <a:latin typeface="Calibri"/>
                <a:cs typeface="Calibri"/>
              </a:rPr>
              <a:t>Confusion Matrix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631" y="1689644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30" dirty="0">
                <a:solidFill>
                  <a:srgbClr val="EAEAF7"/>
                </a:solidFill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133775"/>
            <a:ext cx="1728470" cy="106680"/>
          </a:xfrm>
          <a:custGeom>
            <a:avLst/>
            <a:gdLst/>
            <a:ahLst/>
            <a:cxnLst/>
            <a:rect l="l" t="t" r="r" b="b"/>
            <a:pathLst>
              <a:path w="1728470" h="106680">
                <a:moveTo>
                  <a:pt x="1728012" y="0"/>
                </a:moveTo>
                <a:lnTo>
                  <a:pt x="0" y="0"/>
                </a:lnTo>
                <a:lnTo>
                  <a:pt x="0" y="106222"/>
                </a:lnTo>
                <a:lnTo>
                  <a:pt x="1728012" y="106222"/>
                </a:lnTo>
                <a:lnTo>
                  <a:pt x="1728012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8379" y="3137672"/>
            <a:ext cx="11995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600" cap="small" spc="8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nt</a:t>
            </a:r>
            <a:r>
              <a:rPr sz="600" cap="small" spc="6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roduction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cap="small" spc="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to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10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D</a:t>
            </a:r>
            <a:r>
              <a:rPr sz="600" cap="small" spc="3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600" cap="small" spc="6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t</a:t>
            </a:r>
            <a:r>
              <a:rPr sz="600" cap="small" spc="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S</a:t>
            </a:r>
            <a:r>
              <a:rPr sz="600" cap="small" spc="7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115995" y="3137672"/>
            <a:ext cx="35623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25" dirty="0"/>
              <a:t>3</a:t>
            </a:fld>
            <a:r>
              <a:rPr spc="55" dirty="0"/>
              <a:t> </a:t>
            </a:r>
            <a:r>
              <a:rPr spc="95" dirty="0"/>
              <a:t>/</a:t>
            </a:r>
            <a:r>
              <a:rPr spc="60" dirty="0"/>
              <a:t> </a:t>
            </a:r>
            <a:r>
              <a:rPr lang="en-US" spc="60" dirty="0"/>
              <a:t>1</a:t>
            </a:r>
            <a:r>
              <a:rPr spc="25" dirty="0"/>
              <a:t>7</a:t>
            </a:r>
          </a:p>
        </p:txBody>
      </p:sp>
      <p:sp>
        <p:nvSpPr>
          <p:cNvPr id="3" name="Rectangle 2"/>
          <p:cNvSpPr/>
          <p:nvPr/>
        </p:nvSpPr>
        <p:spPr>
          <a:xfrm>
            <a:off x="62839" y="655579"/>
            <a:ext cx="54870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 Confusion matrix is a table that is often used to </a:t>
            </a:r>
            <a:r>
              <a:rPr lang="en-US" sz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evaluate the performance of a  classification model (or “classifier”)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 Confusion Matrix shows what the machine learning algorithm </a:t>
            </a:r>
            <a:r>
              <a:rPr lang="en-US" sz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did right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and what the algorithm </a:t>
            </a:r>
            <a:r>
              <a:rPr lang="en-US" sz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did wrong (misclassification).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It works on a set of test data for which the true values are known. There are two possible predicted classes: “YES”  and “NO”.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794705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3537"/>
            <a:ext cx="24828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700" spc="370" dirty="0">
                <a:solidFill>
                  <a:srgbClr val="3333B2"/>
                </a:solidFill>
                <a:latin typeface="Calibri"/>
                <a:cs typeface="Calibri"/>
              </a:rPr>
              <a:t>Confusion Matrix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631" y="1689644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30" dirty="0">
                <a:solidFill>
                  <a:srgbClr val="EAEAF7"/>
                </a:solidFill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133775"/>
            <a:ext cx="1728470" cy="106680"/>
          </a:xfrm>
          <a:custGeom>
            <a:avLst/>
            <a:gdLst/>
            <a:ahLst/>
            <a:cxnLst/>
            <a:rect l="l" t="t" r="r" b="b"/>
            <a:pathLst>
              <a:path w="1728470" h="106680">
                <a:moveTo>
                  <a:pt x="1728012" y="0"/>
                </a:moveTo>
                <a:lnTo>
                  <a:pt x="0" y="0"/>
                </a:lnTo>
                <a:lnTo>
                  <a:pt x="0" y="106222"/>
                </a:lnTo>
                <a:lnTo>
                  <a:pt x="1728012" y="106222"/>
                </a:lnTo>
                <a:lnTo>
                  <a:pt x="1728012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8379" y="3137672"/>
            <a:ext cx="11995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600" cap="small" spc="8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nt</a:t>
            </a:r>
            <a:r>
              <a:rPr sz="600" cap="small" spc="6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roduction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cap="small" spc="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to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10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D</a:t>
            </a:r>
            <a:r>
              <a:rPr sz="600" cap="small" spc="3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600" cap="small" spc="6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t</a:t>
            </a:r>
            <a:r>
              <a:rPr sz="600" cap="small" spc="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S</a:t>
            </a:r>
            <a:r>
              <a:rPr sz="600" cap="small" spc="7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115995" y="3137672"/>
            <a:ext cx="35623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25" dirty="0"/>
              <a:t>4</a:t>
            </a:fld>
            <a:r>
              <a:rPr spc="55" dirty="0"/>
              <a:t> </a:t>
            </a:r>
            <a:r>
              <a:rPr spc="95" dirty="0"/>
              <a:t>/</a:t>
            </a:r>
            <a:r>
              <a:rPr spc="60" dirty="0"/>
              <a:t> </a:t>
            </a:r>
            <a:r>
              <a:rPr lang="en-US" spc="25" dirty="0"/>
              <a:t>1</a:t>
            </a:r>
            <a:r>
              <a:rPr spc="25" dirty="0"/>
              <a:t>7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074557"/>
              </p:ext>
            </p:extLst>
          </p:nvPr>
        </p:nvGraphicFramePr>
        <p:xfrm>
          <a:off x="864235" y="677545"/>
          <a:ext cx="35813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127">
                  <a:extLst>
                    <a:ext uri="{9D8B030D-6E8A-4147-A177-3AD203B41FA5}">
                      <a16:colId xmlns:a16="http://schemas.microsoft.com/office/drawing/2014/main" val="1808636376"/>
                    </a:ext>
                  </a:extLst>
                </a:gridCol>
                <a:gridCol w="380179">
                  <a:extLst>
                    <a:ext uri="{9D8B030D-6E8A-4147-A177-3AD203B41FA5}">
                      <a16:colId xmlns:a16="http://schemas.microsoft.com/office/drawing/2014/main" val="1897591109"/>
                    </a:ext>
                  </a:extLst>
                </a:gridCol>
                <a:gridCol w="1181862">
                  <a:extLst>
                    <a:ext uri="{9D8B030D-6E8A-4147-A177-3AD203B41FA5}">
                      <a16:colId xmlns:a16="http://schemas.microsoft.com/office/drawing/2014/main" val="3064448307"/>
                    </a:ext>
                  </a:extLst>
                </a:gridCol>
                <a:gridCol w="1155230">
                  <a:extLst>
                    <a:ext uri="{9D8B030D-6E8A-4147-A177-3AD203B41FA5}">
                      <a16:colId xmlns:a16="http://schemas.microsoft.com/office/drawing/2014/main" val="1152675721"/>
                    </a:ext>
                  </a:extLst>
                </a:gridCol>
              </a:tblGrid>
              <a:tr h="154445">
                <a:tc>
                  <a:txBody>
                    <a:bodyPr/>
                    <a:lstStyle/>
                    <a:p>
                      <a:endParaRPr lang="en-IN" sz="8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8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Actual Values</a:t>
                      </a:r>
                      <a:endParaRPr lang="en-IN" sz="8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092355"/>
                  </a:ext>
                </a:extLst>
              </a:tr>
              <a:tr h="154445">
                <a:tc rowSpan="3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Predicted</a:t>
                      </a:r>
                      <a:r>
                        <a:rPr lang="en-US" sz="800" b="1" baseline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Values</a:t>
                      </a:r>
                      <a:endParaRPr lang="en-IN" sz="800" b="1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8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Y</a:t>
                      </a:r>
                      <a:endParaRPr lang="en-IN" sz="8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N</a:t>
                      </a:r>
                      <a:endParaRPr lang="en-IN" sz="8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18884"/>
                  </a:ext>
                </a:extLst>
              </a:tr>
              <a:tr h="266577">
                <a:tc vMerge="1">
                  <a:txBody>
                    <a:bodyPr/>
                    <a:lstStyle/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Y                                </a:t>
                      </a:r>
                      <a:endParaRPr lang="en-IN" sz="8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True Positive</a:t>
                      </a:r>
                      <a:endParaRPr lang="en-IN" sz="8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False</a:t>
                      </a:r>
                      <a:r>
                        <a:rPr lang="en-US" sz="800" baseline="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Positive (Type I Error)</a:t>
                      </a:r>
                      <a:endParaRPr lang="en-IN" sz="8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800967"/>
                  </a:ext>
                </a:extLst>
              </a:tr>
              <a:tr h="266577">
                <a:tc vMerge="1">
                  <a:txBody>
                    <a:bodyPr/>
                    <a:lstStyle/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N                               </a:t>
                      </a:r>
                      <a:endParaRPr lang="en-IN" sz="8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False</a:t>
                      </a:r>
                      <a:r>
                        <a:rPr lang="en-US" sz="800" baseline="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Negative </a:t>
                      </a:r>
                    </a:p>
                    <a:p>
                      <a:r>
                        <a:rPr lang="en-US" sz="800" baseline="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(Type II Error)</a:t>
                      </a:r>
                      <a:endParaRPr lang="en-IN" sz="8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True Negative</a:t>
                      </a:r>
                      <a:endParaRPr lang="en-IN" sz="8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4106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2292" y="1921834"/>
            <a:ext cx="5373269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There are four quadrants in the confusion matrix, which are symbolized as below.</a:t>
            </a:r>
          </a:p>
          <a:p>
            <a:pPr algn="just"/>
            <a:r>
              <a:rPr lang="en-US" sz="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True Positive</a:t>
            </a:r>
            <a:r>
              <a:rPr lang="en-US" sz="800" b="1" dirty="0">
                <a:solidFill>
                  <a:srgbClr val="0B5ED7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(TP) :</a:t>
            </a: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The number of instances that were positive and correctly classified as positive.</a:t>
            </a:r>
          </a:p>
          <a:p>
            <a:pPr algn="just"/>
            <a:r>
              <a:rPr lang="en-US" sz="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False Positive (FP):</a:t>
            </a: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sz="800" dirty="0">
                <a:solidFill>
                  <a:prstClr val="black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number of instances that were negative and incorrectly classified as positive. </a:t>
            </a:r>
          </a:p>
          <a:p>
            <a:pPr algn="just"/>
            <a:r>
              <a:rPr lang="en-US" sz="800" dirty="0">
                <a:solidFill>
                  <a:prstClr val="black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also known as </a:t>
            </a:r>
            <a:r>
              <a:rPr lang="en-US" sz="800" b="1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Type 1 Error.</a:t>
            </a:r>
          </a:p>
          <a:p>
            <a:pPr algn="just"/>
            <a:r>
              <a:rPr lang="en-US" sz="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False Negative (FN):</a:t>
            </a: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The number of instances that were positive and incorrectly classified as negative. </a:t>
            </a:r>
          </a:p>
          <a:p>
            <a:pPr algn="just"/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is also known as </a:t>
            </a:r>
            <a:r>
              <a:rPr lang="en-US" sz="800" b="1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Type 2 Error</a:t>
            </a: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  <a:p>
            <a:pPr algn="just"/>
            <a:r>
              <a:rPr lang="en-US" sz="800" b="1" dirty="0">
                <a:solidFill>
                  <a:prstClr val="black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True Negative (TN): </a:t>
            </a:r>
            <a:r>
              <a:rPr lang="en-US" sz="800" dirty="0">
                <a:solidFill>
                  <a:prstClr val="black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number of instances that were negative and correctly classified as negative.</a:t>
            </a:r>
          </a:p>
        </p:txBody>
      </p:sp>
    </p:spTree>
    <p:extLst>
      <p:ext uri="{BB962C8B-B14F-4D97-AF65-F5344CB8AC3E}">
        <p14:creationId xmlns:p14="http://schemas.microsoft.com/office/powerpoint/2010/main" val="2923973751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3537"/>
            <a:ext cx="24828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700" spc="370" dirty="0">
                <a:solidFill>
                  <a:srgbClr val="3333B2"/>
                </a:solidFill>
                <a:latin typeface="Calibri"/>
                <a:cs typeface="Calibri"/>
              </a:rPr>
              <a:t>Confusion Matrix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631" y="1689644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30" dirty="0">
                <a:solidFill>
                  <a:srgbClr val="EAEAF7"/>
                </a:solidFill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133775"/>
            <a:ext cx="1728470" cy="106680"/>
          </a:xfrm>
          <a:custGeom>
            <a:avLst/>
            <a:gdLst/>
            <a:ahLst/>
            <a:cxnLst/>
            <a:rect l="l" t="t" r="r" b="b"/>
            <a:pathLst>
              <a:path w="1728470" h="106680">
                <a:moveTo>
                  <a:pt x="1728012" y="0"/>
                </a:moveTo>
                <a:lnTo>
                  <a:pt x="0" y="0"/>
                </a:lnTo>
                <a:lnTo>
                  <a:pt x="0" y="106222"/>
                </a:lnTo>
                <a:lnTo>
                  <a:pt x="1728012" y="106222"/>
                </a:lnTo>
                <a:lnTo>
                  <a:pt x="1728012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8379" y="3137672"/>
            <a:ext cx="11995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600" cap="small" spc="8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nt</a:t>
            </a:r>
            <a:r>
              <a:rPr sz="600" cap="small" spc="6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roduction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cap="small" spc="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to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10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D</a:t>
            </a:r>
            <a:r>
              <a:rPr sz="600" cap="small" spc="3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600" cap="small" spc="6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t</a:t>
            </a:r>
            <a:r>
              <a:rPr sz="600" cap="small" spc="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S</a:t>
            </a:r>
            <a:r>
              <a:rPr sz="600" cap="small" spc="7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115995" y="3137672"/>
            <a:ext cx="35623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25" dirty="0"/>
              <a:t>5</a:t>
            </a:fld>
            <a:r>
              <a:rPr spc="55" dirty="0"/>
              <a:t> </a:t>
            </a:r>
            <a:r>
              <a:rPr spc="95" dirty="0"/>
              <a:t>/</a:t>
            </a:r>
            <a:r>
              <a:rPr spc="60" dirty="0"/>
              <a:t> </a:t>
            </a:r>
            <a:r>
              <a:rPr lang="en-US" spc="25" dirty="0"/>
              <a:t>1</a:t>
            </a:r>
            <a:r>
              <a:rPr spc="25" dirty="0"/>
              <a:t>7</a:t>
            </a:r>
          </a:p>
        </p:txBody>
      </p:sp>
      <p:sp>
        <p:nvSpPr>
          <p:cNvPr id="3" name="Rectangle 2"/>
          <p:cNvSpPr/>
          <p:nvPr/>
        </p:nvSpPr>
        <p:spPr>
          <a:xfrm>
            <a:off x="225043" y="637283"/>
            <a:ext cx="5175250" cy="269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 marR="407034" algn="just">
              <a:lnSpc>
                <a:spcPct val="114700"/>
              </a:lnSpc>
              <a:spcBef>
                <a:spcPts val="95"/>
              </a:spcBef>
            </a:pPr>
            <a:r>
              <a:rPr lang="en-US" sz="1000" b="1" spc="10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Which type of misclassification is more serious?? Type-I Error or Type-II Error?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1172" y="944412"/>
            <a:ext cx="54010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u="sng" dirty="0">
                <a:solidFill>
                  <a:schemeClr val="accent6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Case I : Predicting whether a convict should be hanged or not? [Type I Error more Serious]</a:t>
            </a:r>
          </a:p>
          <a:p>
            <a:r>
              <a:rPr lang="en-IN" sz="900" dirty="0">
                <a:solidFill>
                  <a:schemeClr val="accent6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False Positive – Algorithm predicts that the convict has committed the crime, in reality, he is innocent. </a:t>
            </a:r>
            <a:r>
              <a:rPr lang="en-IN" sz="900" b="1" dirty="0">
                <a:solidFill>
                  <a:srgbClr val="FF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Verdict: He will be hanged.</a:t>
            </a:r>
          </a:p>
          <a:p>
            <a:r>
              <a:rPr lang="en-IN" sz="900" dirty="0">
                <a:solidFill>
                  <a:schemeClr val="accent6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False Negative – Algorithm predicts that the convict is innocent, in reality, he has done the crime. </a:t>
            </a:r>
          </a:p>
          <a:p>
            <a:r>
              <a:rPr lang="en-IN" sz="900" b="1" dirty="0">
                <a:solidFill>
                  <a:srgbClr val="00B05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Verdict: He is released. </a:t>
            </a:r>
          </a:p>
          <a:p>
            <a:endParaRPr lang="en-IN" sz="900" b="1" u="sng" dirty="0">
              <a:solidFill>
                <a:srgbClr val="00206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IN" sz="900" b="1" u="sng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Case II : Predicting Smog in a region and alerting the public  [Type II Error more Serious]</a:t>
            </a:r>
          </a:p>
          <a:p>
            <a:r>
              <a:rPr lang="en-IN" sz="9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False Positive – Algorithm predicts smog, in reality, there is NO SMOG. </a:t>
            </a:r>
          </a:p>
          <a:p>
            <a:r>
              <a:rPr lang="en-IN" sz="900" b="1" dirty="0">
                <a:solidFill>
                  <a:srgbClr val="00B05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Verdict: People will take precaution unnecessarily.</a:t>
            </a:r>
          </a:p>
          <a:p>
            <a:r>
              <a:rPr lang="en-IN" sz="9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False Negative – Algorithm predicts NO SMOG, in reality, there is SMOG. </a:t>
            </a:r>
          </a:p>
          <a:p>
            <a:r>
              <a:rPr lang="en-IN" sz="900" b="1" dirty="0">
                <a:solidFill>
                  <a:srgbClr val="FF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Verdict: The high Smog may cause health issues in the people, since they have not taken precaution.</a:t>
            </a:r>
          </a:p>
          <a:p>
            <a:endParaRPr lang="en-IN" sz="9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597891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3537"/>
            <a:ext cx="24828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700" spc="370" dirty="0">
                <a:solidFill>
                  <a:srgbClr val="3333B2"/>
                </a:solidFill>
                <a:latin typeface="Calibri"/>
                <a:cs typeface="Calibri"/>
              </a:rPr>
              <a:t>Confusion Matrix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133775"/>
            <a:ext cx="1728470" cy="106680"/>
          </a:xfrm>
          <a:custGeom>
            <a:avLst/>
            <a:gdLst/>
            <a:ahLst/>
            <a:cxnLst/>
            <a:rect l="l" t="t" r="r" b="b"/>
            <a:pathLst>
              <a:path w="1728470" h="106680">
                <a:moveTo>
                  <a:pt x="1728012" y="0"/>
                </a:moveTo>
                <a:lnTo>
                  <a:pt x="0" y="0"/>
                </a:lnTo>
                <a:lnTo>
                  <a:pt x="0" y="106222"/>
                </a:lnTo>
                <a:lnTo>
                  <a:pt x="1728012" y="106222"/>
                </a:lnTo>
                <a:lnTo>
                  <a:pt x="1728012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8379" y="3137672"/>
            <a:ext cx="11995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600" cap="small" spc="8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nt</a:t>
            </a:r>
            <a:r>
              <a:rPr sz="600" cap="small" spc="6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roduction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cap="small" spc="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to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10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D</a:t>
            </a:r>
            <a:r>
              <a:rPr sz="600" cap="small" spc="3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600" cap="small" spc="6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t</a:t>
            </a:r>
            <a:r>
              <a:rPr sz="600" cap="small" spc="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S</a:t>
            </a:r>
            <a:r>
              <a:rPr sz="600" cap="small" spc="7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115995" y="3137672"/>
            <a:ext cx="35623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25" dirty="0"/>
              <a:t>6</a:t>
            </a:fld>
            <a:r>
              <a:rPr spc="55" dirty="0"/>
              <a:t> </a:t>
            </a:r>
            <a:r>
              <a:rPr spc="95" dirty="0"/>
              <a:t>/</a:t>
            </a:r>
            <a:r>
              <a:rPr spc="60" dirty="0"/>
              <a:t> </a:t>
            </a:r>
            <a:r>
              <a:rPr lang="en-US" spc="60" dirty="0"/>
              <a:t>1</a:t>
            </a:r>
            <a:r>
              <a:rPr spc="25" dirty="0"/>
              <a:t>7</a:t>
            </a:r>
          </a:p>
        </p:txBody>
      </p:sp>
      <p:pic>
        <p:nvPicPr>
          <p:cNvPr id="9" name="Picture 2" descr="Confusion matr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00" y="1881582"/>
            <a:ext cx="1144710" cy="110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59676" y="612334"/>
            <a:ext cx="4707575" cy="237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 marR="407034" algn="just">
              <a:lnSpc>
                <a:spcPct val="114700"/>
              </a:lnSpc>
              <a:spcBef>
                <a:spcPts val="95"/>
              </a:spcBef>
            </a:pPr>
            <a:r>
              <a:rPr lang="en-US" sz="900" spc="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Let us consider an example of model predicting a </a:t>
            </a:r>
            <a:r>
              <a:rPr lang="en-US" sz="900" spc="1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Tumour</a:t>
            </a:r>
            <a:r>
              <a:rPr lang="en-US" sz="900" spc="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for a patient.</a:t>
            </a:r>
            <a:endParaRPr lang="en-US" sz="9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7765"/>
              </p:ext>
            </p:extLst>
          </p:nvPr>
        </p:nvGraphicFramePr>
        <p:xfrm>
          <a:off x="3949700" y="803069"/>
          <a:ext cx="1752600" cy="1064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240">
                  <a:extLst>
                    <a:ext uri="{9D8B030D-6E8A-4147-A177-3AD203B41FA5}">
                      <a16:colId xmlns:a16="http://schemas.microsoft.com/office/drawing/2014/main" val="1808636376"/>
                    </a:ext>
                  </a:extLst>
                </a:gridCol>
                <a:gridCol w="303979">
                  <a:extLst>
                    <a:ext uri="{9D8B030D-6E8A-4147-A177-3AD203B41FA5}">
                      <a16:colId xmlns:a16="http://schemas.microsoft.com/office/drawing/2014/main" val="1897591109"/>
                    </a:ext>
                  </a:extLst>
                </a:gridCol>
                <a:gridCol w="356845">
                  <a:extLst>
                    <a:ext uri="{9D8B030D-6E8A-4147-A177-3AD203B41FA5}">
                      <a16:colId xmlns:a16="http://schemas.microsoft.com/office/drawing/2014/main" val="3064448307"/>
                    </a:ext>
                  </a:extLst>
                </a:gridCol>
                <a:gridCol w="429536">
                  <a:extLst>
                    <a:ext uri="{9D8B030D-6E8A-4147-A177-3AD203B41FA5}">
                      <a16:colId xmlns:a16="http://schemas.microsoft.com/office/drawing/2014/main" val="1152675721"/>
                    </a:ext>
                  </a:extLst>
                </a:gridCol>
              </a:tblGrid>
              <a:tr h="242939">
                <a:tc>
                  <a:txBody>
                    <a:bodyPr/>
                    <a:lstStyle/>
                    <a:p>
                      <a:endParaRPr lang="en-IN" sz="8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8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Actual Values</a:t>
                      </a:r>
                      <a:endParaRPr lang="en-IN" sz="8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092355"/>
                  </a:ext>
                </a:extLst>
              </a:tr>
              <a:tr h="242939">
                <a:tc rowSpan="3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Predicted</a:t>
                      </a:r>
                      <a:r>
                        <a:rPr lang="en-US" sz="800" b="1" baseline="0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Values</a:t>
                      </a:r>
                      <a:endParaRPr lang="en-IN" sz="800" b="1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8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Y</a:t>
                      </a:r>
                      <a:endParaRPr lang="en-IN" sz="8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N</a:t>
                      </a:r>
                      <a:endParaRPr lang="en-IN" sz="8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18884"/>
                  </a:ext>
                </a:extLst>
              </a:tr>
              <a:tr h="242939">
                <a:tc vMerge="1">
                  <a:txBody>
                    <a:bodyPr/>
                    <a:lstStyle/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Y                                </a:t>
                      </a:r>
                      <a:endParaRPr lang="en-IN" sz="8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10</a:t>
                      </a:r>
                      <a:endParaRPr lang="en-IN" sz="8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22</a:t>
                      </a:r>
                      <a:endParaRPr lang="en-IN" sz="8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800967"/>
                  </a:ext>
                </a:extLst>
              </a:tr>
              <a:tr h="242939">
                <a:tc vMerge="1">
                  <a:txBody>
                    <a:bodyPr/>
                    <a:lstStyle/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N                     </a:t>
                      </a:r>
                      <a:endParaRPr lang="en-IN" sz="8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8</a:t>
                      </a:r>
                      <a:endParaRPr lang="en-IN" sz="8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60</a:t>
                      </a:r>
                      <a:endParaRPr lang="en-IN" sz="80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41069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222" y="817006"/>
            <a:ext cx="3721099" cy="1546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Interpretation:</a:t>
            </a:r>
          </a:p>
          <a:p>
            <a:pPr algn="just">
              <a:lnSpc>
                <a:spcPct val="150000"/>
              </a:lnSpc>
            </a:pPr>
            <a:r>
              <a:rPr lang="en-US" sz="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True Positive</a:t>
            </a:r>
            <a:r>
              <a:rPr lang="en-US" sz="800" b="1" dirty="0">
                <a:solidFill>
                  <a:srgbClr val="0B5ED7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(TP)</a:t>
            </a: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Model predicted ‘</a:t>
            </a:r>
            <a:r>
              <a:rPr lang="en-US" sz="8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Tumour</a:t>
            </a: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’ and the patient has </a:t>
            </a:r>
            <a:r>
              <a:rPr lang="en-US" sz="8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tumour</a:t>
            </a: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False Positive (FP):</a:t>
            </a: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sz="800" dirty="0">
                <a:solidFill>
                  <a:prstClr val="black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Model predicted ‘</a:t>
            </a:r>
            <a:r>
              <a:rPr lang="en-US" sz="800" dirty="0" err="1">
                <a:solidFill>
                  <a:prstClr val="black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Tumour</a:t>
            </a:r>
            <a:r>
              <a:rPr lang="en-US" sz="800" dirty="0">
                <a:solidFill>
                  <a:prstClr val="black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’, the patient has ‘No </a:t>
            </a:r>
            <a:r>
              <a:rPr lang="en-US" sz="800" dirty="0" err="1">
                <a:solidFill>
                  <a:prstClr val="black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Tumour</a:t>
            </a:r>
            <a:r>
              <a:rPr lang="en-US" sz="800" dirty="0">
                <a:solidFill>
                  <a:prstClr val="black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’.  This also known as </a:t>
            </a:r>
            <a:r>
              <a:rPr lang="en-US" sz="800" b="1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Type 1 Error.</a:t>
            </a:r>
          </a:p>
          <a:p>
            <a:pPr algn="just">
              <a:lnSpc>
                <a:spcPct val="150000"/>
              </a:lnSpc>
            </a:pPr>
            <a:r>
              <a:rPr lang="en-US" sz="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False Negative (FN):</a:t>
            </a: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Model predicted ‘No </a:t>
            </a:r>
            <a:r>
              <a:rPr lang="en-US" sz="8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Tumour</a:t>
            </a: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’ but the patient actually has </a:t>
            </a:r>
            <a:r>
              <a:rPr lang="en-US" sz="8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tumour</a:t>
            </a: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 It is also known as </a:t>
            </a:r>
            <a:r>
              <a:rPr lang="en-US" sz="800" b="1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Type 2 Error</a:t>
            </a:r>
            <a:r>
              <a:rPr lang="en-US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800" b="1" dirty="0">
                <a:solidFill>
                  <a:prstClr val="black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True Negative (TN):</a:t>
            </a:r>
            <a:r>
              <a:rPr lang="en-US" sz="800" dirty="0">
                <a:solidFill>
                  <a:prstClr val="black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Model predicted ‘No </a:t>
            </a:r>
            <a:r>
              <a:rPr lang="en-US" sz="800" dirty="0" err="1">
                <a:solidFill>
                  <a:prstClr val="black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Tumour</a:t>
            </a:r>
            <a:r>
              <a:rPr lang="en-US" sz="800" dirty="0">
                <a:solidFill>
                  <a:prstClr val="black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’ and the patient has no </a:t>
            </a:r>
            <a:r>
              <a:rPr lang="en-US" sz="800" dirty="0" err="1">
                <a:solidFill>
                  <a:prstClr val="black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tumour</a:t>
            </a:r>
            <a:r>
              <a:rPr lang="en-US" sz="800" dirty="0">
                <a:solidFill>
                  <a:prstClr val="black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2414258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3537"/>
            <a:ext cx="24828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700" spc="370" dirty="0">
                <a:solidFill>
                  <a:srgbClr val="3333B2"/>
                </a:solidFill>
                <a:latin typeface="Calibri"/>
                <a:cs typeface="Calibri"/>
              </a:rPr>
              <a:t>Confusion Matrix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133775"/>
            <a:ext cx="1728470" cy="106680"/>
          </a:xfrm>
          <a:custGeom>
            <a:avLst/>
            <a:gdLst/>
            <a:ahLst/>
            <a:cxnLst/>
            <a:rect l="l" t="t" r="r" b="b"/>
            <a:pathLst>
              <a:path w="1728470" h="106680">
                <a:moveTo>
                  <a:pt x="1728012" y="0"/>
                </a:moveTo>
                <a:lnTo>
                  <a:pt x="0" y="0"/>
                </a:lnTo>
                <a:lnTo>
                  <a:pt x="0" y="106222"/>
                </a:lnTo>
                <a:lnTo>
                  <a:pt x="1728012" y="106222"/>
                </a:lnTo>
                <a:lnTo>
                  <a:pt x="1728012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8379" y="3137672"/>
            <a:ext cx="11995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600" cap="small" spc="8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nt</a:t>
            </a:r>
            <a:r>
              <a:rPr sz="600" cap="small" spc="6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roduction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cap="small" spc="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to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10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D</a:t>
            </a:r>
            <a:r>
              <a:rPr sz="600" cap="small" spc="3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600" cap="small" spc="6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t</a:t>
            </a:r>
            <a:r>
              <a:rPr sz="600" cap="small" spc="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S</a:t>
            </a:r>
            <a:r>
              <a:rPr sz="600" cap="small" spc="7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115995" y="3137672"/>
            <a:ext cx="35623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25" dirty="0"/>
              <a:t>7</a:t>
            </a:fld>
            <a:r>
              <a:rPr spc="55" dirty="0"/>
              <a:t> </a:t>
            </a:r>
            <a:r>
              <a:rPr spc="95" dirty="0"/>
              <a:t>/</a:t>
            </a:r>
            <a:r>
              <a:rPr spc="60" dirty="0"/>
              <a:t> </a:t>
            </a:r>
            <a:r>
              <a:rPr lang="en-US" spc="25" dirty="0"/>
              <a:t>1</a:t>
            </a:r>
            <a:r>
              <a:rPr spc="25" dirty="0"/>
              <a:t>7</a:t>
            </a:r>
          </a:p>
        </p:txBody>
      </p:sp>
      <p:pic>
        <p:nvPicPr>
          <p:cNvPr id="9" name="Picture 2" descr="Confusion matri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462" y="795109"/>
            <a:ext cx="993130" cy="95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6200" y="689957"/>
                <a:ext cx="2197100" cy="12815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1" algn="just">
                  <a:lnSpc>
                    <a:spcPct val="150000"/>
                  </a:lnSpc>
                </a:pPr>
                <a:r>
                  <a:rPr lang="en-US" sz="800" b="1" dirty="0">
                    <a:solidFill>
                      <a:srgbClr val="0B5ED7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True Positive Rate </a:t>
                </a:r>
                <a:r>
                  <a:rPr lang="en-US" sz="800" b="1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(</a:t>
                </a:r>
                <a:r>
                  <a:rPr lang="en-US" sz="800" b="1" dirty="0">
                    <a:solidFill>
                      <a:srgbClr val="0B5ED7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TPR</a:t>
                </a:r>
                <a:r>
                  <a:rPr lang="en-US" sz="800" b="1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): </a:t>
                </a:r>
                <a:r>
                  <a:rPr lang="en-US" sz="8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It is defined as the fraction of the positive examples predicted correctly by the classifier. This metrics is also known as</a:t>
                </a:r>
                <a:r>
                  <a:rPr lang="en-US" sz="800" dirty="0">
                    <a:solidFill>
                      <a:srgbClr val="A5002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</a:t>
                </a:r>
                <a:r>
                  <a:rPr lang="en-US" sz="800" b="1" i="1" dirty="0">
                    <a:solidFill>
                      <a:srgbClr val="C00000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Recall</a:t>
                </a:r>
                <a:r>
                  <a:rPr lang="en-US" sz="800" dirty="0">
                    <a:solidFill>
                      <a:srgbClr val="C00000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,  </a:t>
                </a:r>
                <a:r>
                  <a:rPr lang="en-US" sz="800" b="1" i="1" dirty="0">
                    <a:solidFill>
                      <a:srgbClr val="C00000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Sensitivity</a:t>
                </a:r>
                <a:r>
                  <a:rPr lang="en-US" sz="800" dirty="0">
                    <a:solidFill>
                      <a:srgbClr val="C00000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 or </a:t>
                </a:r>
                <a:r>
                  <a:rPr lang="en-US" sz="800" b="1" i="1" dirty="0">
                    <a:solidFill>
                      <a:srgbClr val="C00000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Hit rate</a:t>
                </a:r>
                <a:r>
                  <a:rPr lang="en-US" sz="800" dirty="0">
                    <a:solidFill>
                      <a:srgbClr val="C00000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800">
                        <a:latin typeface="Cambria Math"/>
                      </a:rPr>
                      <m:t>TPR</m:t>
                    </m:r>
                    <m:r>
                      <a:rPr lang="en-IN" sz="800">
                        <a:latin typeface="Cambria Math"/>
                      </a:rPr>
                      <m:t>=</m:t>
                    </m:r>
                  </m:oMath>
                </a14:m>
                <a:r>
                  <a:rPr lang="en-US" sz="8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00" i="1" dirty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800" dirty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800" dirty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TP</m:t>
                        </m:r>
                        <m:r>
                          <a:rPr lang="en-IN" sz="800" dirty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IN" sz="800" dirty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FN</m:t>
                        </m:r>
                      </m:den>
                    </m:f>
                  </m:oMath>
                </a14:m>
                <a:endParaRPr lang="en-IN" sz="8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689957"/>
                <a:ext cx="2197100" cy="1281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6200" y="2090879"/>
                <a:ext cx="2730500" cy="94038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1"/>
                <a:r>
                  <a:rPr lang="en-US" sz="800" b="1" dirty="0">
                    <a:solidFill>
                      <a:srgbClr val="0070C0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False Positive Rate (FPR): </a:t>
                </a:r>
                <a:r>
                  <a:rPr lang="en-US" sz="8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It is defined as the fraction of negative examples classified as positive class by the classifier. This metric is also known as </a:t>
                </a:r>
                <a:r>
                  <a:rPr lang="en-US" sz="800" b="1" i="1" dirty="0">
                    <a:solidFill>
                      <a:srgbClr val="C00000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False Alarm Rate</a:t>
                </a:r>
                <a:r>
                  <a:rPr lang="en-US" sz="800" b="1" dirty="0">
                    <a:solidFill>
                      <a:srgbClr val="C00000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.</a:t>
                </a:r>
              </a:p>
              <a:p>
                <a:endParaRPr lang="en-US" sz="8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800"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m:t>FPR</m:t>
                      </m:r>
                      <m:r>
                        <a:rPr lang="en-IN" sz="800"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IN" sz="800" i="1"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800"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FP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sz="800"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FP</m:t>
                          </m:r>
                          <m:r>
                            <a:rPr lang="en-IN" sz="800"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IN" sz="800"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TN</m:t>
                          </m:r>
                        </m:den>
                      </m:f>
                    </m:oMath>
                  </m:oMathPara>
                </a14:m>
                <a:endParaRPr lang="en-IN" sz="8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090879"/>
                <a:ext cx="2730500" cy="9403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396755" y="684708"/>
                <a:ext cx="2254365" cy="81727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800" b="1" dirty="0">
                    <a:solidFill>
                      <a:srgbClr val="0B5ED7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False Negative Rate </a:t>
                </a:r>
                <a:r>
                  <a:rPr lang="en-US" sz="800" b="1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(</a:t>
                </a:r>
                <a:r>
                  <a:rPr lang="en-US" sz="800" b="1" dirty="0">
                    <a:solidFill>
                      <a:srgbClr val="0B5ED7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FNR</a:t>
                </a:r>
                <a:r>
                  <a:rPr lang="en-US" sz="800" b="1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): </a:t>
                </a:r>
                <a:r>
                  <a:rPr lang="en-US" sz="8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It is defined as the fraction of positive examples classified as a negative class by the classifier.</a:t>
                </a:r>
              </a:p>
              <a:p>
                <a:pPr lvl="8"/>
                <a:endParaRPr lang="en-US" sz="8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800">
                          <a:latin typeface="Cambria Math"/>
                        </a:rPr>
                        <m:t>FNR</m:t>
                      </m:r>
                      <m:r>
                        <a:rPr lang="en-IN" sz="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800">
                              <a:latin typeface="Cambria Math"/>
                            </a:rPr>
                            <m:t>FN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sz="800">
                              <a:latin typeface="Cambria Math"/>
                            </a:rPr>
                            <m:t>TP</m:t>
                          </m:r>
                          <m:r>
                            <a:rPr lang="en-IN" sz="80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IN" sz="800">
                              <a:latin typeface="Cambria Math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en-IN" sz="8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755" y="684708"/>
                <a:ext cx="2254365" cy="8172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270651" y="2090879"/>
                <a:ext cx="2267823" cy="94038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800" b="1" dirty="0">
                    <a:solidFill>
                      <a:srgbClr val="0B5ED7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True Negative Rate </a:t>
                </a:r>
                <a:r>
                  <a:rPr lang="en-US" sz="800" b="1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(</a:t>
                </a:r>
                <a:r>
                  <a:rPr lang="en-US" sz="800" b="1" dirty="0">
                    <a:solidFill>
                      <a:srgbClr val="0B5ED7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TNR</a:t>
                </a:r>
                <a:r>
                  <a:rPr lang="en-US" sz="800" b="1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): </a:t>
                </a:r>
                <a:r>
                  <a:rPr lang="en-US" sz="8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It is defined as the fraction of negative examples classified correctly by the classifier. This metric is also known as </a:t>
                </a:r>
                <a:r>
                  <a:rPr lang="en-US" sz="800" b="1" i="1" dirty="0">
                    <a:solidFill>
                      <a:srgbClr val="A5002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Specificity</a:t>
                </a:r>
                <a:r>
                  <a:rPr lang="en-US" sz="8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.</a:t>
                </a:r>
              </a:p>
              <a:p>
                <a:pPr lvl="8"/>
                <a:endParaRPr lang="en-US" sz="800" i="1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800">
                          <a:latin typeface="Cambria Math"/>
                        </a:rPr>
                        <m:t>TNR</m:t>
                      </m:r>
                      <m:r>
                        <a:rPr lang="en-IN" sz="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800">
                              <a:latin typeface="Cambria Math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sz="800">
                              <a:latin typeface="Cambria Math"/>
                            </a:rPr>
                            <m:t>TN</m:t>
                          </m:r>
                          <m:r>
                            <a:rPr lang="en-IN" sz="80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IN" sz="800">
                              <a:latin typeface="Cambria Math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en-IN" sz="8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651" y="2090879"/>
                <a:ext cx="2267823" cy="9403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475868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3537"/>
            <a:ext cx="24828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700" spc="370" dirty="0">
                <a:solidFill>
                  <a:srgbClr val="3333B2"/>
                </a:solidFill>
                <a:latin typeface="Calibri"/>
                <a:cs typeface="Calibri"/>
              </a:rPr>
              <a:t>Confusion Matrix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133775"/>
            <a:ext cx="1728470" cy="106680"/>
          </a:xfrm>
          <a:custGeom>
            <a:avLst/>
            <a:gdLst/>
            <a:ahLst/>
            <a:cxnLst/>
            <a:rect l="l" t="t" r="r" b="b"/>
            <a:pathLst>
              <a:path w="1728470" h="106680">
                <a:moveTo>
                  <a:pt x="1728012" y="0"/>
                </a:moveTo>
                <a:lnTo>
                  <a:pt x="0" y="0"/>
                </a:lnTo>
                <a:lnTo>
                  <a:pt x="0" y="106222"/>
                </a:lnTo>
                <a:lnTo>
                  <a:pt x="1728012" y="106222"/>
                </a:lnTo>
                <a:lnTo>
                  <a:pt x="1728012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8379" y="3137672"/>
            <a:ext cx="11995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600" cap="small" spc="8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nt</a:t>
            </a:r>
            <a:r>
              <a:rPr sz="600" cap="small" spc="6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roduction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cap="small" spc="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to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10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D</a:t>
            </a:r>
            <a:r>
              <a:rPr sz="600" cap="small" spc="3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600" cap="small" spc="6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t</a:t>
            </a:r>
            <a:r>
              <a:rPr sz="600" cap="small" spc="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S</a:t>
            </a:r>
            <a:r>
              <a:rPr sz="600" cap="small" spc="7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115995" y="3137672"/>
            <a:ext cx="35623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25" dirty="0"/>
              <a:t>8</a:t>
            </a:fld>
            <a:r>
              <a:rPr spc="55" dirty="0"/>
              <a:t> </a:t>
            </a:r>
            <a:r>
              <a:rPr spc="95" dirty="0"/>
              <a:t>/</a:t>
            </a:r>
            <a:r>
              <a:rPr spc="60" dirty="0"/>
              <a:t> </a:t>
            </a:r>
            <a:r>
              <a:rPr lang="en-US" spc="25" dirty="0"/>
              <a:t>1</a:t>
            </a:r>
            <a:r>
              <a:rPr spc="25" dirty="0"/>
              <a:t>7</a:t>
            </a:r>
          </a:p>
        </p:txBody>
      </p:sp>
      <p:pic>
        <p:nvPicPr>
          <p:cNvPr id="9" name="Picture 2" descr="Confusion matri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462" y="795109"/>
            <a:ext cx="993130" cy="95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6200" y="689957"/>
                <a:ext cx="2197100" cy="94038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1">
                  <a:buClr>
                    <a:srgbClr val="0BD0D9"/>
                  </a:buClr>
                </a:pPr>
                <a:r>
                  <a:rPr lang="en-US" sz="800" b="1" dirty="0">
                    <a:solidFill>
                      <a:srgbClr val="0B5ED7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Positive Predictive Value </a:t>
                </a:r>
                <a:r>
                  <a:rPr lang="en-US" sz="800" b="1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(</a:t>
                </a:r>
                <a:r>
                  <a:rPr lang="en-US" sz="800" b="1" dirty="0">
                    <a:solidFill>
                      <a:srgbClr val="0B5ED7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PPV</a:t>
                </a:r>
                <a:r>
                  <a:rPr lang="en-US" sz="800" b="1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): </a:t>
                </a:r>
                <a:r>
                  <a:rPr lang="en-US" sz="8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It is defined as the fraction of the positive examples classified as positive that are really positive. It is also known as </a:t>
                </a:r>
                <a:r>
                  <a:rPr lang="en-US" sz="800" b="1" i="1" dirty="0">
                    <a:solidFill>
                      <a:srgbClr val="A5002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Precision</a:t>
                </a:r>
                <a:r>
                  <a:rPr lang="en-US" sz="800" b="1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.</a:t>
                </a:r>
              </a:p>
              <a:p>
                <a:pPr lvl="8">
                  <a:buClr>
                    <a:srgbClr val="0BD0D9"/>
                  </a:buClr>
                </a:pPr>
                <a:endParaRPr lang="en-US" sz="8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>
                  <a:buClr>
                    <a:srgbClr val="0BD0D9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800">
                          <a:latin typeface="Cambria Math"/>
                        </a:rPr>
                        <m:t>PPV</m:t>
                      </m:r>
                      <m:r>
                        <a:rPr lang="en-IN" sz="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800">
                              <a:latin typeface="Cambria Math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sz="800">
                              <a:latin typeface="Cambria Math"/>
                            </a:rPr>
                            <m:t>TP</m:t>
                          </m:r>
                          <m:r>
                            <a:rPr lang="en-IN" sz="80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IN" sz="800">
                              <a:latin typeface="Cambria Math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en-IN" sz="8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689957"/>
                <a:ext cx="2197100" cy="9403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5300" y="1914788"/>
                <a:ext cx="2730500" cy="105278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buClr>
                    <a:srgbClr val="0BD0D9"/>
                  </a:buClr>
                </a:pPr>
                <a:r>
                  <a:rPr lang="en-US" sz="700" b="1" dirty="0">
                    <a:solidFill>
                      <a:srgbClr val="0B5ED7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F</a:t>
                </a:r>
                <a:r>
                  <a:rPr lang="en-US" sz="700" b="1" baseline="-25000" dirty="0">
                    <a:solidFill>
                      <a:srgbClr val="0B5ED7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1</a:t>
                </a:r>
                <a:r>
                  <a:rPr lang="en-US" sz="700" b="1" dirty="0">
                    <a:solidFill>
                      <a:srgbClr val="0B5ED7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Score </a:t>
                </a:r>
                <a:r>
                  <a:rPr lang="en-US" sz="700" b="1" dirty="0">
                    <a:solidFill>
                      <a:prstClr val="black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(</a:t>
                </a:r>
                <a:r>
                  <a:rPr lang="en-US" sz="700" b="1" dirty="0">
                    <a:solidFill>
                      <a:srgbClr val="0B5ED7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F</a:t>
                </a:r>
                <a:r>
                  <a:rPr lang="en-US" sz="700" b="1" baseline="-25000" dirty="0">
                    <a:solidFill>
                      <a:srgbClr val="0B5ED7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1</a:t>
                </a:r>
                <a:r>
                  <a:rPr lang="en-US" sz="700" b="1" dirty="0">
                    <a:solidFill>
                      <a:prstClr val="black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):  </a:t>
                </a:r>
                <a:r>
                  <a:rPr lang="en-US" sz="700" dirty="0">
                    <a:solidFill>
                      <a:prstClr val="black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Recall (</a:t>
                </a:r>
                <a:r>
                  <a:rPr lang="en-US" sz="700" i="1" dirty="0">
                    <a:solidFill>
                      <a:prstClr val="black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r</a:t>
                </a:r>
                <a:r>
                  <a:rPr lang="en-US" sz="700" dirty="0">
                    <a:solidFill>
                      <a:prstClr val="black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 and Precision (</a:t>
                </a:r>
                <a:r>
                  <a:rPr lang="en-US" sz="700" i="1" dirty="0">
                    <a:solidFill>
                      <a:prstClr val="black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p</a:t>
                </a:r>
                <a:r>
                  <a:rPr lang="en-US" sz="700" dirty="0">
                    <a:solidFill>
                      <a:prstClr val="black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  are two widely used metrics employed in analysis, where detection of one of the classes is considered more significant than the others.</a:t>
                </a:r>
              </a:p>
              <a:p>
                <a:pPr>
                  <a:buClr>
                    <a:srgbClr val="0BD0D9"/>
                  </a:buClr>
                </a:pPr>
                <a:endParaRPr lang="en-US" sz="700" dirty="0">
                  <a:solidFill>
                    <a:prstClr val="black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>
                  <a:buClr>
                    <a:srgbClr val="0BD0D9"/>
                  </a:buClr>
                </a:pPr>
                <a:r>
                  <a:rPr lang="en-US" sz="700" dirty="0">
                    <a:solidFill>
                      <a:prstClr val="black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It is defined in terms of  (TPR) and (PPV) as follows.   </a:t>
                </a:r>
              </a:p>
              <a:p>
                <a:pPr lvl="8">
                  <a:buClr>
                    <a:srgbClr val="0BD0D9"/>
                  </a:buClr>
                </a:pPr>
                <a:endParaRPr lang="en-US" sz="700" dirty="0">
                  <a:solidFill>
                    <a:prstClr val="black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algn="ctr">
                  <a:buClr>
                    <a:srgbClr val="0BD0D9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7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sz="7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sz="7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7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sz="7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marL="0" lvl="1"/>
                <a:endParaRPr lang="en-IN" sz="7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0" y="1914788"/>
                <a:ext cx="2730500" cy="10527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396755" y="684708"/>
                <a:ext cx="2254365" cy="99604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1">
                  <a:buClr>
                    <a:srgbClr val="0BD0D9"/>
                  </a:buClr>
                </a:pPr>
                <a:r>
                  <a:rPr lang="en-US" sz="1000" b="1" dirty="0">
                    <a:solidFill>
                      <a:srgbClr val="0070C0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Accuracy</a:t>
                </a:r>
                <a:r>
                  <a:rPr lang="en-US" sz="1000" b="1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: </a:t>
                </a:r>
                <a:r>
                  <a:rPr lang="en-US" sz="10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How often is the classifier correct.</a:t>
                </a:r>
                <a:endParaRPr lang="en-US" sz="1000" b="1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lvl="8">
                  <a:buClr>
                    <a:srgbClr val="0BD0D9"/>
                  </a:buClr>
                </a:pPr>
                <a:endParaRPr lang="en-US" sz="1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>
                  <a:buClr>
                    <a:srgbClr val="0BD0D9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>
                          <a:latin typeface="Cambria Math" panose="02040503050406030204" pitchFamily="18" charset="0"/>
                        </a:rPr>
                        <m:t>Accuracy</m:t>
                      </m:r>
                      <m:r>
                        <a:rPr lang="en-IN" sz="1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1000">
                              <a:latin typeface="Cambria Math"/>
                            </a:rPr>
                            <m:t>TP</m:t>
                          </m:r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Total</m:t>
                          </m:r>
                        </m:den>
                      </m:f>
                    </m:oMath>
                  </m:oMathPara>
                </a14:m>
                <a:endParaRPr lang="en-IN" sz="1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endParaRPr lang="en-IN" sz="1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755" y="684708"/>
                <a:ext cx="2254365" cy="9960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396755" y="1914788"/>
                <a:ext cx="2267823" cy="7671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1">
                  <a:buClr>
                    <a:srgbClr val="0BD0D9"/>
                  </a:buClr>
                </a:pPr>
                <a:r>
                  <a:rPr lang="en-US" sz="900" b="1" dirty="0">
                    <a:solidFill>
                      <a:srgbClr val="0B5ED7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True </a:t>
                </a:r>
                <a:r>
                  <a:rPr lang="en-US" sz="900" b="1" dirty="0">
                    <a:solidFill>
                      <a:srgbClr val="0070C0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Miscalculation Rate or Error Rate</a:t>
                </a:r>
                <a:r>
                  <a:rPr lang="en-US" sz="900" b="1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: </a:t>
                </a:r>
                <a:r>
                  <a:rPr lang="en-US" sz="9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How often is the classifier wrong.</a:t>
                </a:r>
                <a:endParaRPr lang="en-US" sz="900" b="1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lvl="8">
                  <a:buClr>
                    <a:srgbClr val="0BD0D9"/>
                  </a:buClr>
                </a:pPr>
                <a:endParaRPr lang="en-US" sz="9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>
                  <a:buClr>
                    <a:srgbClr val="0BD0D9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900">
                          <a:latin typeface="Cambria Math" panose="02040503050406030204" pitchFamily="18" charset="0"/>
                        </a:rPr>
                        <m:t>Error</m:t>
                      </m:r>
                      <m:r>
                        <a:rPr lang="en-US" sz="9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900"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en-IN" sz="9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90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IN" sz="900">
                              <a:latin typeface="Cambria Math"/>
                            </a:rPr>
                            <m:t>P</m:t>
                          </m:r>
                          <m:r>
                            <a:rPr lang="en-US" sz="9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900">
                              <a:latin typeface="Cambria Math" panose="02040503050406030204" pitchFamily="18" charset="0"/>
                            </a:rPr>
                            <m:t>FN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900">
                              <a:latin typeface="Cambria Math" panose="02040503050406030204" pitchFamily="18" charset="0"/>
                            </a:rPr>
                            <m:t>Total</m:t>
                          </m:r>
                        </m:den>
                      </m:f>
                    </m:oMath>
                  </m:oMathPara>
                </a14:m>
                <a:endParaRPr lang="en-IN" sz="9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755" y="1914788"/>
                <a:ext cx="2267823" cy="7671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211418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7500" y="225393"/>
            <a:ext cx="24828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700" spc="370" dirty="0">
                <a:solidFill>
                  <a:srgbClr val="3333B2"/>
                </a:solidFill>
                <a:latin typeface="Calibri"/>
                <a:cs typeface="Calibri"/>
              </a:rPr>
              <a:t>All Formulae 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133775"/>
            <a:ext cx="1728470" cy="106680"/>
          </a:xfrm>
          <a:custGeom>
            <a:avLst/>
            <a:gdLst/>
            <a:ahLst/>
            <a:cxnLst/>
            <a:rect l="l" t="t" r="r" b="b"/>
            <a:pathLst>
              <a:path w="1728470" h="106680">
                <a:moveTo>
                  <a:pt x="1728012" y="0"/>
                </a:moveTo>
                <a:lnTo>
                  <a:pt x="0" y="0"/>
                </a:lnTo>
                <a:lnTo>
                  <a:pt x="0" y="106222"/>
                </a:lnTo>
                <a:lnTo>
                  <a:pt x="1728012" y="106222"/>
                </a:lnTo>
                <a:lnTo>
                  <a:pt x="1728012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8379" y="3137672"/>
            <a:ext cx="11995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600" cap="small" spc="8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nt</a:t>
            </a:r>
            <a:r>
              <a:rPr sz="600" cap="small" spc="6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roduction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cap="small" spc="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to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10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D</a:t>
            </a:r>
            <a:r>
              <a:rPr sz="600" cap="small" spc="3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600" cap="small" spc="6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t</a:t>
            </a:r>
            <a:r>
              <a:rPr sz="600" cap="small" spc="7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-5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S</a:t>
            </a:r>
            <a:r>
              <a:rPr sz="600" cap="small" spc="7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cience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115995" y="3137672"/>
            <a:ext cx="35623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25" dirty="0"/>
              <a:t>9</a:t>
            </a:fld>
            <a:r>
              <a:rPr spc="55" dirty="0"/>
              <a:t> </a:t>
            </a:r>
            <a:r>
              <a:rPr spc="95" dirty="0"/>
              <a:t>/</a:t>
            </a:r>
            <a:r>
              <a:rPr spc="60" dirty="0"/>
              <a:t> </a:t>
            </a:r>
            <a:r>
              <a:rPr lang="en-US" spc="25" dirty="0"/>
              <a:t>1</a:t>
            </a:r>
            <a:r>
              <a:rPr spc="25" dirty="0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7006" y="764057"/>
                <a:ext cx="1335621" cy="35830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TPR</m:t>
                    </m:r>
                    <m:r>
                      <a:rPr lang="en-IN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Microsoft Sans Serif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Sans Serif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Sans Serif" panose="020B0604020202020204" pitchFamily="34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Sans Serif" panose="020B0604020202020204" pitchFamily="34" charset="0"/>
                          </a:rPr>
                          <m:t>TP</m:t>
                        </m:r>
                        <m:r>
                          <a:rPr lang="en-IN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Sans Serif" panose="020B0604020202020204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IN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Sans Serif" panose="020B0604020202020204" pitchFamily="34" charset="0"/>
                          </a:rPr>
                          <m:t>FN</m:t>
                        </m:r>
                      </m:den>
                    </m:f>
                  </m:oMath>
                </a14:m>
                <a:endParaRPr lang="en-IN" sz="1200" dirty="0">
                  <a:latin typeface="Cambria Math" panose="02040503050406030204" pitchFamily="18" charset="0"/>
                  <a:ea typeface="Cambria Math" panose="02040503050406030204" pitchFamily="18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06" y="764057"/>
                <a:ext cx="1335621" cy="3583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115995" y="734728"/>
                <a:ext cx="1126056" cy="3830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000"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m:t>FPR</m:t>
                      </m:r>
                      <m:r>
                        <a:rPr lang="en-IN" sz="1000"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IN" sz="1000" i="1"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1000"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FP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sz="1000"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FP</m:t>
                          </m:r>
                          <m:r>
                            <a:rPr lang="en-IN" sz="1000"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IN" sz="1000"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TN</m:t>
                          </m:r>
                        </m:den>
                      </m:f>
                    </m:oMath>
                  </m:oMathPara>
                </a14:m>
                <a:endParaRPr lang="en-IN" sz="1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995" y="734728"/>
                <a:ext cx="1126056" cy="383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198350" y="2353335"/>
                <a:ext cx="1077539" cy="3830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000">
                          <a:latin typeface="Cambria Math"/>
                        </a:rPr>
                        <m:t>FNR</m:t>
                      </m:r>
                      <m:r>
                        <a:rPr lang="en-IN" sz="1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1000">
                              <a:latin typeface="Cambria Math"/>
                            </a:rPr>
                            <m:t>FN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sz="1000">
                              <a:latin typeface="Cambria Math"/>
                            </a:rPr>
                            <m:t>TP</m:t>
                          </m:r>
                          <m:r>
                            <a:rPr lang="en-IN" sz="100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IN" sz="1000">
                              <a:latin typeface="Cambria Math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en-IN" sz="1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350" y="2353335"/>
                <a:ext cx="1077539" cy="383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873500" y="743919"/>
                <a:ext cx="1406853" cy="3830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000">
                          <a:latin typeface="Cambria Math"/>
                        </a:rPr>
                        <m:t>TNR</m:t>
                      </m:r>
                      <m:r>
                        <a:rPr lang="en-IN" sz="1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1000">
                              <a:latin typeface="Cambria Math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sz="1000">
                              <a:latin typeface="Cambria Math"/>
                            </a:rPr>
                            <m:t>TN</m:t>
                          </m:r>
                          <m:r>
                            <a:rPr lang="en-IN" sz="100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IN" sz="1000">
                              <a:latin typeface="Cambria Math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en-IN" sz="1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00" y="743919"/>
                <a:ext cx="1406853" cy="383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7006" y="1494763"/>
                <a:ext cx="1335622" cy="3830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a:rPr lang="en-IN" sz="1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1000">
                              <a:latin typeface="Cambria Math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sz="1000">
                              <a:latin typeface="Cambria Math"/>
                            </a:rPr>
                            <m:t>TP</m:t>
                          </m:r>
                          <m:r>
                            <a:rPr lang="en-IN" sz="100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IN" sz="1000">
                              <a:latin typeface="Cambria Math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en-IN" sz="1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06" y="1494763"/>
                <a:ext cx="1335622" cy="383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898052" y="1493737"/>
                <a:ext cx="1382301" cy="38408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sz="10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IN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IN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𝑇𝑃</m:t>
                          </m:r>
                          <m:r>
                            <a:rPr lang="en-IN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𝐹𝑃</m:t>
                          </m:r>
                          <m:r>
                            <a:rPr lang="en-IN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IN" sz="1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052" y="1493737"/>
                <a:ext cx="1382301" cy="3840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482628" y="-357312"/>
            <a:ext cx="3643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Formulae</a:t>
            </a:r>
            <a:endParaRPr lang="en-IN" sz="10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38379" y="2329982"/>
                <a:ext cx="1346843" cy="38048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>
                          <a:latin typeface="Cambria Math" panose="02040503050406030204" pitchFamily="18" charset="0"/>
                        </a:rPr>
                        <m:t>Accuracy</m:t>
                      </m:r>
                      <m:r>
                        <a:rPr lang="en-IN" sz="1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1000">
                              <a:latin typeface="Cambria Math"/>
                            </a:rPr>
                            <m:t>TP</m:t>
                          </m:r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Total</m:t>
                          </m:r>
                        </m:den>
                      </m:f>
                    </m:oMath>
                  </m:oMathPara>
                </a14:m>
                <a:endParaRPr lang="en-IN" sz="1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79" y="2329982"/>
                <a:ext cx="1346843" cy="3804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907430" y="2327490"/>
                <a:ext cx="1412566" cy="38048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>
                          <a:latin typeface="Cambria Math" panose="02040503050406030204" pitchFamily="18" charset="0"/>
                        </a:rPr>
                        <m:t>Error</m:t>
                      </m:r>
                      <m:r>
                        <a:rPr lang="en-US" sz="1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000"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en-IN" sz="1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en-IN" sz="1000">
                              <a:latin typeface="Cambria Math"/>
                            </a:rPr>
                            <m:t>P</m:t>
                          </m:r>
                          <m:r>
                            <a:rPr lang="en-US" sz="1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FN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Total</m:t>
                          </m:r>
                        </m:den>
                      </m:f>
                    </m:oMath>
                  </m:oMathPara>
                </a14:m>
                <a:endParaRPr lang="en-IN" sz="1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30" y="2327490"/>
                <a:ext cx="1412566" cy="3804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709953" y="4750292"/>
                <a:ext cx="1726948" cy="387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sz="10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IN" sz="1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953" y="4750292"/>
                <a:ext cx="1726948" cy="3870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338871" y="4316398"/>
            <a:ext cx="4353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Alternative formula for F1 calculation</a:t>
            </a:r>
            <a:endParaRPr lang="en-IN" sz="10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24" name="Picture 2" descr="Confusion matrix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930" y="1208284"/>
            <a:ext cx="993130" cy="95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009298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1404</Words>
  <Application>Microsoft Office PowerPoint</Application>
  <PresentationFormat>Custom</PresentationFormat>
  <Paragraphs>202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</vt:lpstr>
      <vt:lpstr>Cambria Math</vt:lpstr>
      <vt:lpstr>Microsoft Sans Serif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Balamurali Shankar</cp:lastModifiedBy>
  <cp:revision>44</cp:revision>
  <dcterms:created xsi:type="dcterms:W3CDTF">2022-06-02T06:17:25Z</dcterms:created>
  <dcterms:modified xsi:type="dcterms:W3CDTF">2022-06-18T01:50:42Z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2022-06-02T00:00:00Z</vt:filetime>
  </property>
</Properties>
</file>