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3.png" ContentType="image/png"/>
  <Override PartName="/ppt/media/image52.png" ContentType="image/png"/>
  <Override PartName="/ppt/media/image51.png" ContentType="image/png"/>
  <Override PartName="/ppt/media/image50.wmf" ContentType="image/x-wmf"/>
  <Override PartName="/ppt/media/image54.png" ContentType="image/png"/>
  <Override PartName="/ppt/media/image49.wmf" ContentType="image/x-wmf"/>
  <Override PartName="/ppt/media/image43.png" ContentType="image/png"/>
  <Override PartName="/ppt/media/image39.png" ContentType="image/png"/>
  <Override PartName="/ppt/media/image44.png" ContentType="image/png"/>
  <Override PartName="/ppt/media/image14.wmf" ContentType="image/x-wmf"/>
  <Override PartName="/ppt/media/image42.png" ContentType="image/png"/>
  <Override PartName="/ppt/media/image37.wmf" ContentType="image/x-wmf"/>
  <Override PartName="/ppt/media/image12.wmf" ContentType="image/x-wmf"/>
  <Override PartName="/ppt/media/image34.wmf" ContentType="image/x-wmf"/>
  <Override PartName="/ppt/media/image40.png" ContentType="image/png"/>
  <Override PartName="/ppt/media/image10.wmf" ContentType="image/x-wmf"/>
  <Override PartName="/ppt/media/image35.wmf" ContentType="image/x-wmf"/>
  <Override PartName="/ppt/media/image41.png" ContentType="image/png"/>
  <Override PartName="/ppt/media/image36.wmf" ContentType="image/x-wmf"/>
  <Override PartName="/ppt/media/image38.png" ContentType="image/png"/>
  <Override PartName="/ppt/media/image13.png" ContentType="image/png"/>
  <Override PartName="/ppt/media/image11.png" ContentType="image/png"/>
  <Override PartName="/ppt/media/image16.png" ContentType="image/png"/>
  <Override PartName="/ppt/media/image1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15.wmf" ContentType="image/x-wmf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9.wmf" ContentType="image/x-wmf"/>
  <Override PartName="/ppt/media/image8.wmf" ContentType="image/x-wmf"/>
  <Override PartName="/ppt/media/image7.wmf" ContentType="image/x-wmf"/>
  <Override PartName="/ppt/media/image2.png" ContentType="image/pn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70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69.xml" ContentType="application/vnd.openxmlformats-officedocument.presentationml.slide+xml"/>
  <Override PartName="/ppt/slides/slide44.xml" ContentType="application/vnd.openxmlformats-officedocument.presentationml.slide+xml"/>
  <Override PartName="/ppt/slides/slide68.xml" ContentType="application/vnd.openxmlformats-officedocument.presentationml.slide+xml"/>
  <Override PartName="/ppt/slides/slide43.xml" ContentType="application/vnd.openxmlformats-officedocument.presentationml.slide+xml"/>
  <Override PartName="/ppt/slides/slide67.xml" ContentType="application/vnd.openxmlformats-officedocument.presentationml.slide+xml"/>
  <Override PartName="/ppt/slides/slide42.xml" ContentType="application/vnd.openxmlformats-officedocument.presentationml.slide+xml"/>
  <Override PartName="/ppt/slides/slide66.xml" ContentType="application/vnd.openxmlformats-officedocument.presentationml.slide+xml"/>
  <Override PartName="/ppt/slides/slide41.xml" ContentType="application/vnd.openxmlformats-officedocument.presentationml.slide+xml"/>
  <Override PartName="/ppt/slides/slide65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57.xml" ContentType="application/vnd.openxmlformats-officedocument.presentationml.slide+xml"/>
  <Override PartName="/ppt/slides/slide32.xml" ContentType="application/vnd.openxmlformats-officedocument.presentationml.slide+xml"/>
  <Override PartName="/ppt/slides/slide58.xml" ContentType="application/vnd.openxmlformats-officedocument.presentationml.slide+xml"/>
  <Override PartName="/ppt/slides/slide33.xml" ContentType="application/vnd.openxmlformats-officedocument.presentationml.slide+xml"/>
  <Override PartName="/ppt/slides/slide59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68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69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9.xml.rels" ContentType="application/vnd.openxmlformats-package.relationships+xml"/>
  <Override PartName="/ppt/slides/_rels/slide12.xml.rels" ContentType="application/vnd.openxmlformats-package.relationships+xml"/>
  <Override PartName="/ppt/slides/_rels/slide58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70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60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352680"/>
            <a:ext cx="8686080" cy="2742480"/>
          </a:xfrm>
          <a:prstGeom prst="rect">
            <a:avLst/>
          </a:prstGeom>
          <a:solidFill>
            <a:srgbClr val="10114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2895480" y="6095880"/>
            <a:ext cx="2894760" cy="7560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6095880"/>
            <a:ext cx="2894760" cy="7560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5791320" y="6095880"/>
            <a:ext cx="2894760" cy="756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" name="Picture 12" descr=""/>
          <p:cNvPicPr/>
          <p:nvPr/>
        </p:nvPicPr>
        <p:blipFill>
          <a:blip r:embed="rId3"/>
          <a:srcRect l="0" t="0" r="0" b="28589"/>
          <a:stretch/>
        </p:blipFill>
        <p:spPr>
          <a:xfrm>
            <a:off x="76320" y="3352680"/>
            <a:ext cx="2056680" cy="197928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-76320" y="5257800"/>
            <a:ext cx="220896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900" spc="-145" strike="noStrike">
                <a:solidFill>
                  <a:srgbClr val="ffffff"/>
                </a:solidFill>
                <a:latin typeface="Arial"/>
                <a:ea typeface="DejaVu Sans"/>
              </a:rPr>
              <a:t>BITS</a:t>
            </a:r>
            <a:r>
              <a:rPr b="0" lang="en-US" sz="2900" spc="-145" strike="noStrike">
                <a:solidFill>
                  <a:srgbClr val="ffffff"/>
                </a:solidFill>
                <a:latin typeface="Arial"/>
                <a:ea typeface="DejaVu Sans"/>
              </a:rPr>
              <a:t> Pilani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6" name="CustomShape 6"/>
          <p:cNvSpPr/>
          <p:nvPr/>
        </p:nvSpPr>
        <p:spPr>
          <a:xfrm>
            <a:off x="152280" y="5666760"/>
            <a:ext cx="19044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Pilani Campus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276720" y="6596280"/>
            <a:ext cx="58665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100" spc="-1" strike="noStrike">
                <a:solidFill>
                  <a:srgbClr val="101141"/>
                </a:solidFill>
                <a:latin typeface="Arial"/>
                <a:ea typeface="DejaVu Sans"/>
              </a:rPr>
              <a:t>BITS </a:t>
            </a:r>
            <a:r>
              <a:rPr b="0" lang="en-US" sz="1100" spc="-1" strike="noStrike">
                <a:solidFill>
                  <a:srgbClr val="101141"/>
                </a:solidFill>
                <a:latin typeface="Arial"/>
                <a:ea typeface="DejaVu Sans"/>
              </a:rPr>
              <a:t>Pilani, Pilani Campus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46" name="Picture 7" descr=""/>
          <p:cNvPicPr/>
          <p:nvPr/>
        </p:nvPicPr>
        <p:blipFill>
          <a:blip r:embed="rId2"/>
          <a:srcRect l="1916" t="0" r="0" b="5315"/>
          <a:stretch/>
        </p:blipFill>
        <p:spPr>
          <a:xfrm>
            <a:off x="6629400" y="0"/>
            <a:ext cx="2192400" cy="69192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4495680" y="6553080"/>
            <a:ext cx="2327760" cy="4500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2133720" y="6553080"/>
            <a:ext cx="2361600" cy="4500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815520" y="6553080"/>
            <a:ext cx="2327760" cy="45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2362320" y="1295280"/>
            <a:ext cx="2327760" cy="4500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" name="CustomShape 6"/>
          <p:cNvSpPr/>
          <p:nvPr/>
        </p:nvSpPr>
        <p:spPr>
          <a:xfrm>
            <a:off x="0" y="1295280"/>
            <a:ext cx="2361600" cy="4500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" name="CustomShape 7"/>
          <p:cNvSpPr/>
          <p:nvPr/>
        </p:nvSpPr>
        <p:spPr>
          <a:xfrm>
            <a:off x="4681800" y="1295280"/>
            <a:ext cx="2327760" cy="45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771640" y="6307560"/>
            <a:ext cx="367164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Data Mining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92" name="Picture 9" descr=""/>
          <p:cNvPicPr/>
          <p:nvPr/>
        </p:nvPicPr>
        <p:blipFill>
          <a:blip r:embed="rId2"/>
          <a:srcRect l="1916" t="0" r="0" b="5315"/>
          <a:stretch/>
        </p:blipFill>
        <p:spPr>
          <a:xfrm>
            <a:off x="6629400" y="0"/>
            <a:ext cx="2193120" cy="69156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2362320" y="1295280"/>
            <a:ext cx="2328120" cy="4536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0" y="1295280"/>
            <a:ext cx="2361600" cy="4536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5" name="CustomShape 4"/>
          <p:cNvSpPr/>
          <p:nvPr/>
        </p:nvSpPr>
        <p:spPr>
          <a:xfrm>
            <a:off x="4681440" y="1295280"/>
            <a:ext cx="2328120" cy="453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CustomShape 5"/>
          <p:cNvSpPr/>
          <p:nvPr/>
        </p:nvSpPr>
        <p:spPr>
          <a:xfrm>
            <a:off x="3276720" y="6623280"/>
            <a:ext cx="5866560" cy="2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830" spc="-1" strike="noStrike">
                <a:solidFill>
                  <a:srgbClr val="101141"/>
                </a:solidFill>
                <a:latin typeface="Arial"/>
                <a:ea typeface="DejaVu Sans"/>
              </a:rPr>
              <a:t>BITS </a:t>
            </a:r>
            <a:r>
              <a:rPr b="0" lang="en-US" sz="830" spc="-1" strike="noStrike">
                <a:solidFill>
                  <a:srgbClr val="101141"/>
                </a:solidFill>
                <a:latin typeface="Arial"/>
                <a:ea typeface="DejaVu Sans"/>
              </a:rPr>
              <a:t>Pilani, Deemed to be University under Section 3 of UGC Act, 1956</a:t>
            </a:r>
            <a:endParaRPr b="0" lang="en-US" sz="830" spc="-1" strike="noStrike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4495680" y="6553080"/>
            <a:ext cx="2328120" cy="4536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8" name="CustomShape 7"/>
          <p:cNvSpPr/>
          <p:nvPr/>
        </p:nvSpPr>
        <p:spPr>
          <a:xfrm>
            <a:off x="2133720" y="6553080"/>
            <a:ext cx="2361600" cy="4536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9" name="CustomShape 8"/>
          <p:cNvSpPr/>
          <p:nvPr/>
        </p:nvSpPr>
        <p:spPr>
          <a:xfrm>
            <a:off x="6815160" y="6553080"/>
            <a:ext cx="2328120" cy="453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0" name="PlaceHolder 9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000" cy="849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10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771640" y="6307560"/>
            <a:ext cx="3671640" cy="3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Data Mining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139" name="Picture 9" descr=""/>
          <p:cNvPicPr/>
          <p:nvPr/>
        </p:nvPicPr>
        <p:blipFill>
          <a:blip r:embed="rId2"/>
          <a:srcRect l="1916" t="0" r="0" b="5315"/>
          <a:stretch/>
        </p:blipFill>
        <p:spPr>
          <a:xfrm>
            <a:off x="6629400" y="0"/>
            <a:ext cx="2193120" cy="69156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2362320" y="1295280"/>
            <a:ext cx="2328120" cy="4536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1" name="CustomShape 3"/>
          <p:cNvSpPr/>
          <p:nvPr/>
        </p:nvSpPr>
        <p:spPr>
          <a:xfrm>
            <a:off x="0" y="1295280"/>
            <a:ext cx="2361600" cy="4536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4681440" y="1295280"/>
            <a:ext cx="2328120" cy="453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" name="CustomShape 5"/>
          <p:cNvSpPr/>
          <p:nvPr/>
        </p:nvSpPr>
        <p:spPr>
          <a:xfrm>
            <a:off x="3276720" y="6623280"/>
            <a:ext cx="5866560" cy="2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830" spc="-1" strike="noStrike">
                <a:solidFill>
                  <a:srgbClr val="101141"/>
                </a:solidFill>
                <a:latin typeface="Arial"/>
                <a:ea typeface="DejaVu Sans"/>
              </a:rPr>
              <a:t>BITS </a:t>
            </a:r>
            <a:r>
              <a:rPr b="0" lang="en-US" sz="830" spc="-1" strike="noStrike">
                <a:solidFill>
                  <a:srgbClr val="101141"/>
                </a:solidFill>
                <a:latin typeface="Arial"/>
                <a:ea typeface="DejaVu Sans"/>
              </a:rPr>
              <a:t>Pilani, Deemed to be University under Section 3 of UGC Act, 1956</a:t>
            </a:r>
            <a:endParaRPr b="0" lang="en-US" sz="83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4495680" y="6553080"/>
            <a:ext cx="2328120" cy="4536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5" name="CustomShape 7"/>
          <p:cNvSpPr/>
          <p:nvPr/>
        </p:nvSpPr>
        <p:spPr>
          <a:xfrm>
            <a:off x="2133720" y="6553080"/>
            <a:ext cx="2361600" cy="4536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6" name="CustomShape 8"/>
          <p:cNvSpPr/>
          <p:nvPr/>
        </p:nvSpPr>
        <p:spPr>
          <a:xfrm>
            <a:off x="6815160" y="6553080"/>
            <a:ext cx="2328120" cy="453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7" name="CustomShape 9" hidden="1"/>
          <p:cNvSpPr/>
          <p:nvPr/>
        </p:nvSpPr>
        <p:spPr>
          <a:xfrm>
            <a:off x="0" y="0"/>
            <a:ext cx="12240" cy="12240"/>
          </a:xfrm>
          <a:prstGeom prst="octagon">
            <a:avLst>
              <a:gd name="adj" fmla="val 2928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PlaceHolder 10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CustomShape 11"/>
          <p:cNvSpPr/>
          <p:nvPr/>
        </p:nvSpPr>
        <p:spPr>
          <a:xfrm>
            <a:off x="3276720" y="6596280"/>
            <a:ext cx="5866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100" spc="-1" strike="noStrike">
                <a:solidFill>
                  <a:srgbClr val="101141"/>
                </a:solidFill>
                <a:latin typeface="Arial"/>
                <a:ea typeface="DejaVu Sans"/>
              </a:rPr>
              <a:t>BITS </a:t>
            </a:r>
            <a:r>
              <a:rPr b="0" lang="en-US" sz="1100" spc="-1" strike="noStrike">
                <a:solidFill>
                  <a:srgbClr val="101141"/>
                </a:solidFill>
                <a:latin typeface="Arial"/>
                <a:ea typeface="DejaVu Sans"/>
              </a:rPr>
              <a:t>Pilani, Deemed to be University under Section 3 of UGC Act, 1956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50" name="Group 12"/>
          <p:cNvGrpSpPr/>
          <p:nvPr/>
        </p:nvGrpSpPr>
        <p:grpSpPr>
          <a:xfrm>
            <a:off x="2084040" y="6550560"/>
            <a:ext cx="7059600" cy="48240"/>
            <a:chOff x="2084040" y="6550560"/>
            <a:chExt cx="7059600" cy="48240"/>
          </a:xfrm>
        </p:grpSpPr>
        <p:sp>
          <p:nvSpPr>
            <p:cNvPr id="151" name="CustomShape 13"/>
            <p:cNvSpPr/>
            <p:nvPr/>
          </p:nvSpPr>
          <p:spPr>
            <a:xfrm>
              <a:off x="4630320" y="6550560"/>
              <a:ext cx="2328120" cy="4824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2" name="CustomShape 14"/>
            <p:cNvSpPr/>
            <p:nvPr/>
          </p:nvSpPr>
          <p:spPr>
            <a:xfrm>
              <a:off x="6908040" y="6550560"/>
              <a:ext cx="2235600" cy="4536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3" name="CustomShape 15"/>
            <p:cNvSpPr/>
            <p:nvPr/>
          </p:nvSpPr>
          <p:spPr>
            <a:xfrm>
              <a:off x="2084040" y="6550560"/>
              <a:ext cx="2580480" cy="4824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pic>
        <p:nvPicPr>
          <p:cNvPr id="154" name="Picture 15" descr=""/>
          <p:cNvPicPr/>
          <p:nvPr/>
        </p:nvPicPr>
        <p:blipFill>
          <a:blip r:embed="rId3"/>
          <a:srcRect l="1916" t="0" r="0" b="5315"/>
          <a:stretch/>
        </p:blipFill>
        <p:spPr>
          <a:xfrm>
            <a:off x="6629400" y="0"/>
            <a:ext cx="2192760" cy="692280"/>
          </a:xfrm>
          <a:prstGeom prst="rect">
            <a:avLst/>
          </a:prstGeom>
          <a:ln>
            <a:noFill/>
          </a:ln>
        </p:spPr>
      </p:pic>
      <p:grpSp>
        <p:nvGrpSpPr>
          <p:cNvPr id="155" name="Group 16"/>
          <p:cNvGrpSpPr/>
          <p:nvPr/>
        </p:nvGrpSpPr>
        <p:grpSpPr>
          <a:xfrm>
            <a:off x="2133720" y="6558120"/>
            <a:ext cx="7009920" cy="45360"/>
            <a:chOff x="2133720" y="6558120"/>
            <a:chExt cx="7009920" cy="45360"/>
          </a:xfrm>
        </p:grpSpPr>
        <p:sp>
          <p:nvSpPr>
            <p:cNvPr id="156" name="CustomShape 17"/>
            <p:cNvSpPr/>
            <p:nvPr/>
          </p:nvSpPr>
          <p:spPr>
            <a:xfrm>
              <a:off x="4495680" y="655812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7" name="CustomShape 18"/>
            <p:cNvSpPr/>
            <p:nvPr/>
          </p:nvSpPr>
          <p:spPr>
            <a:xfrm>
              <a:off x="2133720" y="655812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8" name="CustomShape 19"/>
            <p:cNvSpPr/>
            <p:nvPr/>
          </p:nvSpPr>
          <p:spPr>
            <a:xfrm>
              <a:off x="6815520" y="655812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59" name="Group 20"/>
          <p:cNvGrpSpPr/>
          <p:nvPr/>
        </p:nvGrpSpPr>
        <p:grpSpPr>
          <a:xfrm>
            <a:off x="0" y="1295280"/>
            <a:ext cx="7009920" cy="45360"/>
            <a:chOff x="0" y="1295280"/>
            <a:chExt cx="7009920" cy="45360"/>
          </a:xfrm>
        </p:grpSpPr>
        <p:sp>
          <p:nvSpPr>
            <p:cNvPr id="160" name="CustomShape 21"/>
            <p:cNvSpPr/>
            <p:nvPr/>
          </p:nvSpPr>
          <p:spPr>
            <a:xfrm>
              <a:off x="2362320" y="12952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1" name="CustomShape 22"/>
            <p:cNvSpPr/>
            <p:nvPr/>
          </p:nvSpPr>
          <p:spPr>
            <a:xfrm>
              <a:off x="0" y="12952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2" name="CustomShape 23"/>
            <p:cNvSpPr/>
            <p:nvPr/>
          </p:nvSpPr>
          <p:spPr>
            <a:xfrm>
              <a:off x="4681800" y="12952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63" name="PlaceHolder 24"/>
          <p:cNvSpPr>
            <a:spLocks noGrp="1"/>
          </p:cNvSpPr>
          <p:nvPr>
            <p:ph type="dt"/>
          </p:nvPr>
        </p:nvSpPr>
        <p:spPr>
          <a:xfrm>
            <a:off x="0" y="6644160"/>
            <a:ext cx="2057040" cy="2134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3348CCD5-FBF2-449C-9CB1-DFAED0A53964}" type="datetime"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2/10/22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64" name="PlaceHolder 25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65" name="PlaceHolder 26"/>
          <p:cNvSpPr>
            <a:spLocks noGrp="1"/>
          </p:cNvSpPr>
          <p:nvPr>
            <p:ph type="sldNum"/>
          </p:nvPr>
        </p:nvSpPr>
        <p:spPr>
          <a:xfrm>
            <a:off x="7010280" y="6101640"/>
            <a:ext cx="213336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F5C7565E-1266-4892-8E19-C3835E49E76F}" type="slidenum"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66" name="PlaceHolder 2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Relationship Id="rId3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wmf"/><Relationship Id="rId3" Type="http://schemas.openxmlformats.org/officeDocument/2006/relationships/slideLayout" Target="../slideLayouts/slideLayout3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6.wmf"/><Relationship Id="rId2" Type="http://schemas.openxmlformats.org/officeDocument/2006/relationships/slideLayout" Target="../slideLayouts/slideLayout3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3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37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37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37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37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37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9.wmf"/><Relationship Id="rId2" Type="http://schemas.openxmlformats.org/officeDocument/2006/relationships/image" Target="../media/image50.wmf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Relationship Id="rId4" Type="http://schemas.openxmlformats.org/officeDocument/2006/relationships/slideLayout" Target="../slideLayouts/slideLayout37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slideLayout" Target="../slideLayouts/slideLayout37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37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926720" y="3505320"/>
            <a:ext cx="669600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2"/>
          <p:cNvSpPr/>
          <p:nvPr/>
        </p:nvSpPr>
        <p:spPr>
          <a:xfrm>
            <a:off x="1949040" y="3891960"/>
            <a:ext cx="40705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49" strike="noStrike">
                <a:solidFill>
                  <a:srgbClr val="eeece1"/>
                </a:solidFill>
                <a:latin typeface="Arial"/>
                <a:ea typeface="DejaVu Sans"/>
              </a:rPr>
              <a:t>Association Analysis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5029200" y="4802040"/>
            <a:ext cx="2895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Prof.Vijayalakshmi Anand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BITS -Pilani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Frequent Itemset Generation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6248520" y="5257800"/>
            <a:ext cx="274284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Given d items, there are 2</a:t>
            </a:r>
            <a:r>
              <a:rPr b="0" lang="en-US" sz="20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possible candidate itemsets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304920" y="990720"/>
            <a:ext cx="7023240" cy="530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304920" y="1494000"/>
            <a:ext cx="8229240" cy="487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Brute-force approach: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Each itemset in the lattice is a </a:t>
            </a:r>
            <a:r>
              <a:rPr b="0" lang="en-US" sz="1600" spc="-1" strike="noStrike">
                <a:solidFill>
                  <a:srgbClr val="ff0000"/>
                </a:solidFill>
                <a:latin typeface="Times New Roman"/>
              </a:rPr>
              <a:t>candidate frequent itemset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ff0000"/>
                </a:solidFill>
                <a:latin typeface="Times New Roman"/>
              </a:rPr>
              <a:t>Count the support of each candidate by scanning the database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ff0000"/>
                </a:solidFill>
                <a:latin typeface="Times New Roman"/>
              </a:rPr>
              <a:t>Match each transaction against every candidate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ff0000"/>
                </a:solidFill>
                <a:latin typeface="Times New Roman"/>
              </a:rPr>
              <a:t>Complexity ~ O(NMw) =&gt; Expensive since M = 2</a:t>
            </a:r>
            <a:r>
              <a:rPr b="0" lang="en-US" sz="1600" spc="-1" strike="noStrike" baseline="30000">
                <a:solidFill>
                  <a:srgbClr val="ff0000"/>
                </a:solidFill>
                <a:latin typeface="Times New Roman"/>
              </a:rPr>
              <a:t>d</a:t>
            </a:r>
            <a:r>
              <a:rPr b="0" lang="en-US" sz="1600" spc="-1" strike="noStrike">
                <a:solidFill>
                  <a:srgbClr val="ff0000"/>
                </a:solidFill>
                <a:latin typeface="Times New Roman"/>
              </a:rPr>
              <a:t> !!!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Frequent Itemset Generation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Picture 7" descr=""/>
          <p:cNvPicPr/>
          <p:nvPr/>
        </p:nvPicPr>
        <p:blipFill>
          <a:blip r:embed="rId1"/>
          <a:stretch/>
        </p:blipFill>
        <p:spPr>
          <a:xfrm>
            <a:off x="980640" y="2590560"/>
            <a:ext cx="7182360" cy="2590920"/>
          </a:xfrm>
          <a:prstGeom prst="rect">
            <a:avLst/>
          </a:prstGeom>
          <a:ln>
            <a:noFill/>
          </a:ln>
        </p:spPr>
      </p:pic>
      <p:graphicFrame>
        <p:nvGraphicFramePr>
          <p:cNvPr id="242" name="Table 3"/>
          <p:cNvGraphicFramePr/>
          <p:nvPr/>
        </p:nvGraphicFramePr>
        <p:xfrm>
          <a:off x="1676520" y="2971800"/>
          <a:ext cx="3504960" cy="1843200"/>
        </p:xfrm>
        <a:graphic>
          <a:graphicData uri="http://schemas.openxmlformats.org/drawingml/2006/table">
            <a:tbl>
              <a:tblPr/>
              <a:tblGrid>
                <a:gridCol w="569880"/>
                <a:gridCol w="2935080"/>
              </a:tblGrid>
              <a:tr h="30996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TID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Items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</a:tr>
              <a:tr h="30636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Bread, Milk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636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Bread, Diaper, Butter, Beans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636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Milk, Diaper, Butter, Coke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636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Bread, Milk, Diaper, Butter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780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Bread, Milk, Diaper, Coke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213480" y="17524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101141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Reduce the </a:t>
            </a:r>
            <a:r>
              <a:rPr b="0" lang="en-US" sz="2400" spc="-1" strike="noStrike">
                <a:solidFill>
                  <a:srgbClr val="376092"/>
                </a:solidFill>
                <a:latin typeface="Times New Roman"/>
              </a:rPr>
              <a:t>number of candidates (M)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101141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376092"/>
                </a:solidFill>
                <a:latin typeface="Times New Roman"/>
              </a:rPr>
              <a:t>Reduce the number of transactions (N)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101141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376092"/>
                </a:solidFill>
                <a:latin typeface="Times New Roman"/>
              </a:rPr>
              <a:t>Reduce the number of comparisons (NM)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213480" y="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Frequent Itemset Generation Strategies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3200400" y="3044880"/>
            <a:ext cx="4686120" cy="35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Apriori Algorithm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609480" y="15238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533520" indent="-5331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Two-step approach: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6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Frequent Itemset Generation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5280" indent="-3805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Generate all itemsets whose support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 minsup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295280" indent="-38052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6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Rule Generation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5280" indent="-3805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Generate high confidence rules from each frequent itemset, where each rule is a binary partitioning of a frequent itemset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33520" indent="-53316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33520" indent="-533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Frequent itemset generation is computationally expensive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90720" indent="-5331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Apriori principle can be used to reduce computations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33520" indent="-533160"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190440" y="743400"/>
            <a:ext cx="7886520" cy="47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Mining Association Rules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Apriori principle: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If an itemset is frequent, then all of its subsets must also be frequent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Apriori principle holds due to the following property of the support measure: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Support of an itemset never exceeds the support of its subsets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This is known as the anti-monotone property of support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199800" y="838080"/>
            <a:ext cx="7886520" cy="39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Reducing Number of Candidates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1676520" y="4876920"/>
            <a:ext cx="5715000" cy="57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Content Placeholder 2" descr=""/>
          <p:cNvPicPr/>
          <p:nvPr/>
        </p:nvPicPr>
        <p:blipFill>
          <a:blip r:embed="rId1"/>
          <a:stretch/>
        </p:blipFill>
        <p:spPr>
          <a:xfrm>
            <a:off x="685800" y="1828800"/>
            <a:ext cx="7752960" cy="4419360"/>
          </a:xfrm>
          <a:prstGeom prst="rect">
            <a:avLst/>
          </a:prstGeom>
          <a:ln>
            <a:noFill/>
          </a:ln>
        </p:spPr>
      </p:pic>
      <p:sp>
        <p:nvSpPr>
          <p:cNvPr id="252" name="CustomShape 1"/>
          <p:cNvSpPr/>
          <p:nvPr/>
        </p:nvSpPr>
        <p:spPr>
          <a:xfrm>
            <a:off x="406080" y="457200"/>
            <a:ext cx="48492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Illustrating Apriori Principle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1"/>
          <p:cNvGrpSpPr/>
          <p:nvPr/>
        </p:nvGrpSpPr>
        <p:grpSpPr>
          <a:xfrm>
            <a:off x="228600" y="1295280"/>
            <a:ext cx="8830800" cy="5235120"/>
            <a:chOff x="228600" y="1295280"/>
            <a:chExt cx="8830800" cy="5235120"/>
          </a:xfrm>
        </p:grpSpPr>
        <p:sp>
          <p:nvSpPr>
            <p:cNvPr id="254" name="Line 2"/>
            <p:cNvSpPr/>
            <p:nvPr/>
          </p:nvSpPr>
          <p:spPr>
            <a:xfrm flipV="1">
              <a:off x="1371600" y="3254040"/>
              <a:ext cx="914400" cy="3049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3"/>
            <p:cNvSpPr/>
            <p:nvPr/>
          </p:nvSpPr>
          <p:spPr>
            <a:xfrm>
              <a:off x="228600" y="3559320"/>
              <a:ext cx="1599840" cy="70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2000" spc="-1" strike="noStrike">
                  <a:solidFill>
                    <a:srgbClr val="0c6d9c"/>
                  </a:solidFill>
                  <a:latin typeface="Arial"/>
                  <a:ea typeface="DejaVu Sans"/>
                </a:rPr>
                <a:t>Found to be Infrequent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256" name="TextShape 4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TextShape 5"/>
          <p:cNvSpPr txBox="1"/>
          <p:nvPr/>
        </p:nvSpPr>
        <p:spPr>
          <a:xfrm>
            <a:off x="0" y="669960"/>
            <a:ext cx="7886520" cy="47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Illustrating Apriori Principle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8" name="Group 6"/>
          <p:cNvGrpSpPr/>
          <p:nvPr/>
        </p:nvGrpSpPr>
        <p:grpSpPr>
          <a:xfrm>
            <a:off x="2209680" y="1295280"/>
            <a:ext cx="6849720" cy="5235120"/>
            <a:chOff x="2209680" y="1295280"/>
            <a:chExt cx="6849720" cy="5235120"/>
          </a:xfrm>
        </p:grpSpPr>
        <p:sp>
          <p:nvSpPr>
            <p:cNvPr id="259" name="CustomShape 7"/>
            <p:cNvSpPr/>
            <p:nvPr/>
          </p:nvSpPr>
          <p:spPr>
            <a:xfrm>
              <a:off x="2362320" y="5753160"/>
              <a:ext cx="1447560" cy="70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20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Pruned supersets</a:t>
              </a:r>
              <a:endParaRPr b="0" lang="en-US" sz="2000" spc="-1" strike="noStrike">
                <a:latin typeface="Arial"/>
              </a:endParaRPr>
            </a:p>
          </p:txBody>
        </p:sp>
      </p:grp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2209680" y="1295280"/>
            <a:ext cx="6845400" cy="5232240"/>
          </a:xfrm>
          <a:prstGeom prst="rect">
            <a:avLst/>
          </a:prstGeom>
          <a:ln>
            <a:noFill/>
          </a:ln>
        </p:spPr>
      </p:pic>
      <p:pic>
        <p:nvPicPr>
          <p:cNvPr id="261" name="" descr=""/>
          <p:cNvPicPr/>
          <p:nvPr/>
        </p:nvPicPr>
        <p:blipFill>
          <a:blip r:embed="rId2"/>
          <a:stretch/>
        </p:blipFill>
        <p:spPr>
          <a:xfrm>
            <a:off x="2209680" y="1295280"/>
            <a:ext cx="6845400" cy="523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nodeType="clickEffect" fill="hold">
                      <p:stCondLst>
                        <p:cond delay="indefinite"/>
                      </p:stCondLst>
                      <p:childTnLst>
                        <p:par>
                          <p:cTn id="1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Method: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Let k=1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Generate frequent itemsets of length 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Repeat until no new frequent itemsets are identified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Generate length (k+1) candidate itemsets from length k frequent itemsets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Prune candidate itemsets containing subsets of length k that are infrequent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Count the support of each candidate by scanning the DB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Eliminate candidates that are infrequent, leaving only those that are frequent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129600" y="869760"/>
            <a:ext cx="7886520" cy="47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Apriori Algorithm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How to generate candidates?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Step 1: self-joining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</a:rPr>
              <a:t>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Step 2: pruning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Example of Candidate-generation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</a:rPr>
              <a:t>3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=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{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abc, abd, acd, ace, bcd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Self-joining: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</a:rPr>
              <a:t>3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*L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abcd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from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abc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and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abd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acde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from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acd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and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Pruning: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acde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is removed because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ade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is not in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Times New Roman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={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abcd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59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How to count supports of candidates?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360"/>
              </a:spcBef>
            </a:pP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304920" y="869760"/>
            <a:ext cx="7886520" cy="47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Important Details of Apriori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79640" y="404640"/>
            <a:ext cx="6552000" cy="8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Association Analysis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57200" y="1484640"/>
            <a:ext cx="822888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Association analysis concepts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Apriori Algorithm for frequent itemsets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Closed pattern and Max pattern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FB growth algorithm 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Rule generation 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Evaluation measure</a:t>
            </a:r>
            <a:endParaRPr b="0" lang="en-US" sz="32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156960" y="816840"/>
            <a:ext cx="7886520" cy="41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Illustrating Apriori Principle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2401200" y="1636560"/>
            <a:ext cx="2282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Items (1-itemsets)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5900040" y="2397240"/>
            <a:ext cx="31820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Pairs (2-itemsets)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(No need to generate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candidates involving Coke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or Beans)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CustomShape 5"/>
          <p:cNvSpPr/>
          <p:nvPr/>
        </p:nvSpPr>
        <p:spPr>
          <a:xfrm>
            <a:off x="6660720" y="4379760"/>
            <a:ext cx="246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Triplets (3-itemsets)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Line 6"/>
          <p:cNvSpPr/>
          <p:nvPr/>
        </p:nvSpPr>
        <p:spPr>
          <a:xfrm>
            <a:off x="5410080" y="4379760"/>
            <a:ext cx="304920" cy="304560"/>
          </a:xfrm>
          <a:prstGeom prst="line">
            <a:avLst/>
          </a:prstGeom>
          <a:ln w="7308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7"/>
          <p:cNvSpPr/>
          <p:nvPr/>
        </p:nvSpPr>
        <p:spPr>
          <a:xfrm>
            <a:off x="2819160" y="2322360"/>
            <a:ext cx="304920" cy="304560"/>
          </a:xfrm>
          <a:prstGeom prst="line">
            <a:avLst/>
          </a:prstGeom>
          <a:ln w="7308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Line 8"/>
          <p:cNvSpPr/>
          <p:nvPr/>
        </p:nvSpPr>
        <p:spPr>
          <a:xfrm>
            <a:off x="6933960" y="5751360"/>
            <a:ext cx="304920" cy="304560"/>
          </a:xfrm>
          <a:prstGeom prst="line">
            <a:avLst/>
          </a:prstGeom>
          <a:ln cap="rnd" w="38160">
            <a:solidFill>
              <a:srgbClr val="cc000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9"/>
          <p:cNvSpPr/>
          <p:nvPr/>
        </p:nvSpPr>
        <p:spPr>
          <a:xfrm>
            <a:off x="143280" y="3473640"/>
            <a:ext cx="2982240" cy="395640"/>
          </a:xfrm>
          <a:prstGeom prst="rect">
            <a:avLst/>
          </a:prstGeom>
          <a:solidFill>
            <a:srgbClr val="ffff99"/>
          </a:solidFill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DejaVu Sans"/>
              </a:rPr>
              <a:t>Minimum Support = 3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275" name="Table 10"/>
          <p:cNvGraphicFramePr/>
          <p:nvPr/>
        </p:nvGraphicFramePr>
        <p:xfrm>
          <a:off x="304920" y="1636560"/>
          <a:ext cx="2182680" cy="33120"/>
        </p:xfrm>
        <a:graphic>
          <a:graphicData uri="http://schemas.openxmlformats.org/drawingml/2006/table">
            <a:tbl>
              <a:tblPr/>
              <a:tblGrid>
                <a:gridCol w="1097280"/>
                <a:gridCol w="1085760"/>
              </a:tblGrid>
              <a:tr h="24372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Item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Count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</a:tr>
              <a:tr h="24372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Bread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2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Coke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2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Milk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2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Butter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2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Diaper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2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Beans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6" name="Table 11"/>
          <p:cNvGraphicFramePr/>
          <p:nvPr/>
        </p:nvGraphicFramePr>
        <p:xfrm>
          <a:off x="3276720" y="2444400"/>
          <a:ext cx="2706120" cy="33120"/>
        </p:xfrm>
        <a:graphic>
          <a:graphicData uri="http://schemas.openxmlformats.org/drawingml/2006/table">
            <a:tbl>
              <a:tblPr/>
              <a:tblGrid>
                <a:gridCol w="1725840"/>
                <a:gridCol w="980280"/>
              </a:tblGrid>
              <a:tr h="24372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Itemset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Count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</a:tr>
              <a:tr h="24372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{Bread,Milk}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2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{Bread,Butter}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2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{Bread,Diaper}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2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{Milk,Butter}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2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{Milk,Diaper}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372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{Butter,Diaper}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7" name="Table 12"/>
          <p:cNvGraphicFramePr/>
          <p:nvPr/>
        </p:nvGraphicFramePr>
        <p:xfrm>
          <a:off x="5322600" y="4913280"/>
          <a:ext cx="2808720" cy="223920"/>
        </p:xfrm>
        <a:graphic>
          <a:graphicData uri="http://schemas.openxmlformats.org/drawingml/2006/table">
            <a:tbl>
              <a:tblPr/>
              <a:tblGrid>
                <a:gridCol w="2068560"/>
                <a:gridCol w="740160"/>
              </a:tblGrid>
              <a:tr h="48708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Itemset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Count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08080"/>
                    </a:solidFill>
                  </a:tcPr>
                </a:tc>
              </a:tr>
              <a:tr h="24372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{Bread,Milk,Diaper}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8" name="Table 13"/>
          <p:cNvGraphicFramePr/>
          <p:nvPr/>
        </p:nvGraphicFramePr>
        <p:xfrm>
          <a:off x="380880" y="4303800"/>
          <a:ext cx="3276360" cy="1766880"/>
        </p:xfrm>
        <a:graphic>
          <a:graphicData uri="http://schemas.openxmlformats.org/drawingml/2006/table">
            <a:tbl>
              <a:tblPr/>
              <a:tblGrid>
                <a:gridCol w="532800"/>
                <a:gridCol w="2743560"/>
              </a:tblGrid>
              <a:tr h="29700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TID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Items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</a:tr>
              <a:tr h="29376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Bread, Milk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376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Bread, Diaper, Butter, Beans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376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Milk, Diaper, Butter, Coke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376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Bread, Milk, Diaper, Butter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484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Bread, Milk, Diaper, Coke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9" name="CustomShape 14"/>
          <p:cNvSpPr/>
          <p:nvPr/>
        </p:nvSpPr>
        <p:spPr>
          <a:xfrm>
            <a:off x="5524920" y="989280"/>
            <a:ext cx="3603960" cy="1224000"/>
          </a:xfrm>
          <a:prstGeom prst="rect">
            <a:avLst/>
          </a:prstGeom>
          <a:solidFill>
            <a:srgbClr val="ccff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If every subset is considered,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en-US" sz="1800" spc="-1" strike="noStrike" baseline="30000">
                <a:solidFill>
                  <a:srgbClr val="000000"/>
                </a:solidFill>
                <a:latin typeface="Tahoma"/>
                <a:ea typeface="DejaVu Sans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 + </a:t>
            </a:r>
            <a:r>
              <a:rPr b="0" lang="en-US" sz="1800" spc="-1" strike="noStrike" baseline="30000">
                <a:solidFill>
                  <a:srgbClr val="000000"/>
                </a:solidFill>
                <a:latin typeface="Tahoma"/>
                <a:ea typeface="DejaVu Sans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 + </a:t>
            </a:r>
            <a:r>
              <a:rPr b="0" lang="en-US" sz="1800" spc="-1" strike="noStrike" baseline="30000">
                <a:solidFill>
                  <a:srgbClr val="000000"/>
                </a:solidFill>
                <a:latin typeface="Tahoma"/>
                <a:ea typeface="DejaVu Sans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ahoma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 = 41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With support-based pruning,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6 + 6 + 1 = 13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Content Placeholder 7" descr=""/>
          <p:cNvPicPr/>
          <p:nvPr/>
        </p:nvPicPr>
        <p:blipFill>
          <a:blip r:embed="rId1"/>
          <a:stretch/>
        </p:blipFill>
        <p:spPr>
          <a:xfrm>
            <a:off x="1010520" y="1768320"/>
            <a:ext cx="2457000" cy="2781000"/>
          </a:xfrm>
          <a:prstGeom prst="rect">
            <a:avLst/>
          </a:prstGeom>
          <a:ln>
            <a:noFill/>
          </a:ln>
        </p:spPr>
      </p:pic>
      <p:sp>
        <p:nvSpPr>
          <p:cNvPr id="281" name="CustomShape 1"/>
          <p:cNvSpPr/>
          <p:nvPr/>
        </p:nvSpPr>
        <p:spPr>
          <a:xfrm>
            <a:off x="445320" y="175680"/>
            <a:ext cx="4430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1181880" y="4578480"/>
            <a:ext cx="4571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DejaVu Sans"/>
              </a:rPr>
              <a:t>minimum support count is 2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DejaVu Sans"/>
              </a:rPr>
              <a:t>minimum confidence is 60%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Step-1: 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K=1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(I) Create a table containing support count of each item present in dataset – Called 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C1(candidate set)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4" name="Picture 3" descr=""/>
          <p:cNvPicPr/>
          <p:nvPr/>
        </p:nvPicPr>
        <p:blipFill>
          <a:blip r:embed="rId1"/>
          <a:stretch/>
        </p:blipFill>
        <p:spPr>
          <a:xfrm>
            <a:off x="5581080" y="2160000"/>
            <a:ext cx="2028600" cy="1790280"/>
          </a:xfrm>
          <a:prstGeom prst="rect">
            <a:avLst/>
          </a:prstGeom>
          <a:ln>
            <a:noFill/>
          </a:ln>
        </p:spPr>
      </p:pic>
      <p:sp>
        <p:nvSpPr>
          <p:cNvPr id="285" name="CustomShape 2"/>
          <p:cNvSpPr/>
          <p:nvPr/>
        </p:nvSpPr>
        <p:spPr>
          <a:xfrm>
            <a:off x="304920" y="4359960"/>
            <a:ext cx="87332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DejaVu Sans"/>
              </a:rPr>
              <a:t>(II) compare candidate set item’s support count with minimum support count(here min_support=2 if support_count of candidate set items is less than min_support then remove those items). This gives us itemset L1.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6" name="Picture 5" descr=""/>
          <p:cNvPicPr/>
          <p:nvPr/>
        </p:nvPicPr>
        <p:blipFill>
          <a:blip r:embed="rId2"/>
          <a:stretch/>
        </p:blipFill>
        <p:spPr>
          <a:xfrm>
            <a:off x="5581080" y="4993920"/>
            <a:ext cx="2037960" cy="155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9" dur="indefinite" restart="never" nodeType="tmRoot">
          <p:childTnLst>
            <p:seq>
              <p:cTn id="1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Step-2: 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K=2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Generate candidate set C2 using L1 (this is called join step). Condition of joining L</a:t>
            </a:r>
            <a:r>
              <a:rPr b="0" lang="en-US" sz="1400" spc="-1" strike="noStrike" baseline="-25000">
                <a:solidFill>
                  <a:srgbClr val="000000"/>
                </a:solidFill>
                <a:latin typeface="Times New Roman"/>
              </a:rPr>
              <a:t>k-1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 and L</a:t>
            </a:r>
            <a:r>
              <a:rPr b="0" lang="en-US" sz="1400" spc="-1" strike="noStrike" baseline="-25000">
                <a:solidFill>
                  <a:srgbClr val="000000"/>
                </a:solidFill>
                <a:latin typeface="Times New Roman"/>
              </a:rPr>
              <a:t>k-1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 is that it should have (K-2) elements in common.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Check all subsets of an itemset are frequent or not and if not frequent remove that itemset.(Example subset of{I1, I2} are {I1}, {I2} they are frequent.Check for each itemset)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Now find support count of these itemsets by searching in dataset.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504000" y="316440"/>
            <a:ext cx="5239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Step2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9" name="Picture 4" descr=""/>
          <p:cNvPicPr/>
          <p:nvPr/>
        </p:nvPicPr>
        <p:blipFill>
          <a:blip r:embed="rId1"/>
          <a:stretch/>
        </p:blipFill>
        <p:spPr>
          <a:xfrm>
            <a:off x="504000" y="3075480"/>
            <a:ext cx="2085480" cy="267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1" dur="indefinite" restart="never" nodeType="tmRoot">
          <p:childTnLst>
            <p:seq>
              <p:cTn id="1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Content Placeholder 3" descr=""/>
          <p:cNvPicPr/>
          <p:nvPr/>
        </p:nvPicPr>
        <p:blipFill>
          <a:blip r:embed="rId1"/>
          <a:stretch/>
        </p:blipFill>
        <p:spPr>
          <a:xfrm>
            <a:off x="1461960" y="2056680"/>
            <a:ext cx="5914800" cy="340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3" dur="indefinite" restart="never" nodeType="tmRoot">
          <p:childTnLst>
            <p:seq>
              <p:cTn id="1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Content Placeholder 3" descr=""/>
          <p:cNvPicPr/>
          <p:nvPr/>
        </p:nvPicPr>
        <p:blipFill>
          <a:blip r:embed="rId1"/>
          <a:stretch/>
        </p:blipFill>
        <p:spPr>
          <a:xfrm>
            <a:off x="99360" y="1393200"/>
            <a:ext cx="9044280" cy="3085920"/>
          </a:xfrm>
          <a:prstGeom prst="rect">
            <a:avLst/>
          </a:prstGeom>
          <a:ln>
            <a:noFill/>
          </a:ln>
        </p:spPr>
      </p:pic>
      <p:pic>
        <p:nvPicPr>
          <p:cNvPr id="292" name="Picture 4" descr=""/>
          <p:cNvPicPr/>
          <p:nvPr/>
        </p:nvPicPr>
        <p:blipFill>
          <a:blip r:embed="rId2"/>
          <a:stretch/>
        </p:blipFill>
        <p:spPr>
          <a:xfrm>
            <a:off x="2817000" y="4149720"/>
            <a:ext cx="2619000" cy="141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5" dur="indefinite" restart="never" nodeType="tmRoot">
          <p:childTnLst>
            <p:seq>
              <p:cTn id="1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Content Placeholder 4" descr=""/>
          <p:cNvPicPr/>
          <p:nvPr/>
        </p:nvPicPr>
        <p:blipFill>
          <a:blip r:embed="rId1"/>
          <a:stretch/>
        </p:blipFill>
        <p:spPr>
          <a:xfrm>
            <a:off x="2162880" y="2417040"/>
            <a:ext cx="1980720" cy="1056960"/>
          </a:xfrm>
          <a:prstGeom prst="rect">
            <a:avLst/>
          </a:prstGeom>
          <a:ln>
            <a:noFill/>
          </a:ln>
        </p:spPr>
      </p:pic>
      <p:sp>
        <p:nvSpPr>
          <p:cNvPr id="294" name="CustomShape 1"/>
          <p:cNvSpPr/>
          <p:nvPr/>
        </p:nvSpPr>
        <p:spPr>
          <a:xfrm>
            <a:off x="410400" y="1494000"/>
            <a:ext cx="79477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DejaVu Sans"/>
              </a:rPr>
              <a:t>II) Compare candidate (C3) support count with minimum support count(here min_support=2 if support_count of candidate set item is less than min_support then remove those items) this gives us itemset L3.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51720" y="4220280"/>
            <a:ext cx="8264520" cy="177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DejaVu Sans"/>
              </a:rPr>
              <a:t>Generate candidate set C4 using L3 (join step). Condition of joining L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Roboto"/>
                <a:ea typeface="DejaVu Sans"/>
              </a:rPr>
              <a:t>k-1</a:t>
            </a: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DejaVu Sans"/>
              </a:rPr>
              <a:t> and L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Roboto"/>
                <a:ea typeface="DejaVu Sans"/>
              </a:rPr>
              <a:t>k-1</a:t>
            </a: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DejaVu Sans"/>
              </a:rPr>
              <a:t> (K=4) is that, they should have (K-2) elements in common. So here, for L3, first 2 elements (items) should match.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DejaVu Sans"/>
              </a:rPr>
              <a:t>Check all subsets of these itemsets are frequent or not (Here itemset formed by joining L3 is {I1, I2, I3, I5} so its subset contains {I1, I3, I5}, which is not frequent). So no itemset in C4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586080" y="3575520"/>
            <a:ext cx="3557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step4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[I1,I2]=&gt;[I3]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b0f0"/>
                </a:solidFill>
                <a:latin typeface="Times New Roman"/>
              </a:rPr>
              <a:t>confidence = sup(I1,I2,I3)/sup(I1,I2) = 2/4*100=50%</a:t>
            </a:r>
            <a:br/>
            <a:r>
              <a:rPr b="0" lang="en-US" sz="2400" spc="-1" strike="noStrike">
                <a:solidFill>
                  <a:srgbClr val="00b0f0"/>
                </a:solidFill>
                <a:latin typeface="Times New Roman"/>
              </a:rPr>
              <a:t>[I1,I3]=&gt;[I2]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b0f0"/>
                </a:solidFill>
                <a:latin typeface="Times New Roman"/>
              </a:rPr>
              <a:t>confidence = sup(I1,I2,I3)/sup(I1,I3) = 2/4*100=50%</a:t>
            </a:r>
            <a:br/>
            <a:r>
              <a:rPr b="0" lang="en-US" sz="2400" spc="-1" strike="noStrike">
                <a:solidFill>
                  <a:srgbClr val="00b0f0"/>
                </a:solidFill>
                <a:latin typeface="Times New Roman"/>
              </a:rPr>
              <a:t>[I2,I3]=&gt;[I1]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b0f0"/>
                </a:solidFill>
                <a:latin typeface="Times New Roman"/>
              </a:rPr>
              <a:t>confidence = sup(I1,I2,I3)/sup(I2,I3) = 2/4*100=50%</a:t>
            </a:r>
            <a:br/>
            <a:r>
              <a:rPr b="0" lang="en-US" sz="2400" spc="-1" strike="noStrike">
                <a:solidFill>
                  <a:srgbClr val="00b0f0"/>
                </a:solidFill>
                <a:latin typeface="Times New Roman"/>
              </a:rPr>
              <a:t>[I1]=&gt;[I2,I3]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b0f0"/>
                </a:solidFill>
                <a:latin typeface="Times New Roman"/>
              </a:rPr>
              <a:t>confidence = sup(I1,I2,I3)/sup(I1) = 2/6*100=33%</a:t>
            </a:r>
            <a:br/>
            <a:r>
              <a:rPr b="0" lang="en-US" sz="2400" spc="-1" strike="noStrike">
                <a:solidFill>
                  <a:srgbClr val="00b0f0"/>
                </a:solidFill>
                <a:latin typeface="Times New Roman"/>
              </a:rPr>
              <a:t>[I2]=&gt;[I1,I3]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b0f0"/>
                </a:solidFill>
                <a:latin typeface="Times New Roman"/>
              </a:rPr>
              <a:t>confidence = sup(I1,I2,I3)/sup(I2) = 2/7*100=28%</a:t>
            </a:r>
            <a:br/>
            <a:r>
              <a:rPr b="0" lang="en-US" sz="2400" spc="-1" strike="noStrike">
                <a:solidFill>
                  <a:srgbClr val="00b0f0"/>
                </a:solidFill>
                <a:latin typeface="Times New Roman"/>
              </a:rPr>
              <a:t>[I3]=&gt;[I1,I2]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b0f0"/>
                </a:solidFill>
                <a:latin typeface="Times New Roman"/>
              </a:rPr>
              <a:t>confidence = sup(I1,I2,I3)/sup(I3) = 2/6*100=33%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9" dur="indefinite" restart="never" nodeType="tmRoot">
          <p:childTnLst>
            <p:seq>
              <p:cTn id="1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01141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Choice of minimum support threshold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01141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Dimensionality (number of items) of the data set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01141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Number of Transactions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01141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Average transaction width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53280" y="882000"/>
            <a:ext cx="788652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Factors Affecting Complexity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41" dur="indefinite" restart="never" nodeType="tmRoot">
          <p:childTnLst>
            <p:seq>
              <p:cTn id="1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743040" indent="-74268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101141"/>
              </a:buClr>
              <a:buFont typeface="Arial"/>
              <a:buAutoNum type="arabicPeriod"/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</a:rPr>
              <a:t>Hash-based technique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3040" indent="-74268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101141"/>
              </a:buClr>
              <a:buFont typeface="Arial"/>
              <a:buAutoNum type="arabicPeriod"/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</a:rPr>
              <a:t>Transaction reduction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3040" indent="-74268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101141"/>
              </a:buClr>
              <a:buFont typeface="Arial"/>
              <a:buAutoNum type="arabicPeriod"/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</a:rPr>
              <a:t>Partitioning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743040" indent="-74268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101141"/>
              </a:buClr>
              <a:buFont typeface="Arial"/>
              <a:buAutoNum type="arabicPeriod"/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</a:rPr>
              <a:t>Sampling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br/>
            <a:br/>
            <a:br/>
            <a:br/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Can we improve Apriori Efficiency?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43" dur="indefinite" restart="never" nodeType="tmRoot">
          <p:childTnLst>
            <p:seq>
              <p:cTn id="1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228600" y="395640"/>
            <a:ext cx="6057720" cy="68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Association Analysis?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609480" y="1600200"/>
            <a:ext cx="7886520" cy="4343040"/>
          </a:xfrm>
          <a:prstGeom prst="rect">
            <a:avLst/>
          </a:prstGeom>
          <a:noFill/>
          <a:ln>
            <a:noFill/>
          </a:ln>
        </p:spPr>
        <p:txBody>
          <a:bodyPr lIns="69120" rIns="69120" tIns="34560" bIns="34560">
            <a:normAutofit/>
          </a:bodyPr>
          <a:p>
            <a:pPr>
              <a:lnSpc>
                <a:spcPct val="93000"/>
              </a:lnSpc>
              <a:spcAft>
                <a:spcPts val="601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Association analysis measures the strength of co-occurrence between one item and another.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601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Association algorithms are widely used in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601"/>
              </a:spcAft>
            </a:pPr>
            <a:r>
              <a:rPr b="1" lang="en-US" sz="2000" spc="-1" strike="noStrike">
                <a:solidFill>
                  <a:srgbClr val="00b050"/>
                </a:solidFill>
                <a:latin typeface="Arial"/>
              </a:rPr>
              <a:t>1.Retail analysis of transactions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          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Market basket analysis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Aft>
                <a:spcPts val="601"/>
              </a:spcAft>
              <a:buClr>
                <a:srgbClr val="558ed5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558ed5"/>
                </a:solidFill>
                <a:latin typeface="Arial"/>
              </a:rPr>
              <a:t>change the store layout according to trends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3000"/>
              </a:lnSpc>
              <a:spcAft>
                <a:spcPts val="601"/>
              </a:spcAft>
              <a:buClr>
                <a:srgbClr val="558ed5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558ed5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58ed5"/>
                </a:solidFill>
                <a:latin typeface="Arial"/>
              </a:rPr>
              <a:t>customer behavior analysis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601"/>
              </a:spcAft>
            </a:pPr>
            <a:r>
              <a:rPr b="1" lang="en-US" sz="2000" spc="-1" strike="noStrike">
                <a:solidFill>
                  <a:srgbClr val="00b050"/>
                </a:solidFill>
                <a:latin typeface="Arial"/>
              </a:rPr>
              <a:t>2.</a:t>
            </a:r>
            <a:r>
              <a:rPr b="1" lang="en-US" sz="1800" spc="-1" strike="noStrike">
                <a:solidFill>
                  <a:srgbClr val="00b050"/>
                </a:solidFill>
                <a:latin typeface="Arial"/>
              </a:rPr>
              <a:t>Online clickstream analysis across web pages.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601"/>
              </a:spcAft>
            </a:pPr>
            <a:r>
              <a:rPr b="1" lang="en-US" sz="1800" spc="-1" strike="noStrike">
                <a:solidFill>
                  <a:srgbClr val="00b050"/>
                </a:solidFill>
                <a:latin typeface="Arial"/>
              </a:rPr>
              <a:t>3. Medical diagnosis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601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Step1: In the first iteration, find out the support count of each items 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Step2:In second iteration i.e 2 item set generation ,for every combinations of two item, map them into the diverse bucket of hash table structure and increment the bucket count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Step3:Remove the bucket which count is less than minimum support.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533520" y="609480"/>
            <a:ext cx="5866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Hash Based Techniques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45" dur="indefinite" restart="never" nodeType="tmRoot">
          <p:childTnLst>
            <p:seq>
              <p:cTn id="1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Content Placeholder 2" descr=""/>
          <p:cNvPicPr/>
          <p:nvPr/>
        </p:nvPicPr>
        <p:blipFill>
          <a:blip r:embed="rId1"/>
          <a:stretch/>
        </p:blipFill>
        <p:spPr>
          <a:xfrm>
            <a:off x="838080" y="1447920"/>
            <a:ext cx="6781320" cy="4647960"/>
          </a:xfrm>
          <a:prstGeom prst="rect">
            <a:avLst/>
          </a:prstGeom>
          <a:ln>
            <a:noFill/>
          </a:ln>
        </p:spPr>
      </p:pic>
      <p:sp>
        <p:nvSpPr>
          <p:cNvPr id="305" name="CustomShape 1"/>
          <p:cNvSpPr/>
          <p:nvPr/>
        </p:nvSpPr>
        <p:spPr>
          <a:xfrm>
            <a:off x="838080" y="380880"/>
            <a:ext cx="3885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Hash Based technique -Example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47" dur="indefinite" restart="never" nodeType="tmRoot">
          <p:childTnLst>
            <p:seq>
              <p:cTn id="1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52200" y="304920"/>
            <a:ext cx="4532040" cy="43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7" name="Picture 6" descr=""/>
          <p:cNvPicPr/>
          <p:nvPr/>
        </p:nvPicPr>
        <p:blipFill>
          <a:blip r:embed="rId1"/>
          <a:stretch/>
        </p:blipFill>
        <p:spPr>
          <a:xfrm>
            <a:off x="264240" y="1828800"/>
            <a:ext cx="7400520" cy="221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9" dur="indefinite" restart="never" nodeType="tmRoot">
          <p:childTnLst>
            <p:seq>
              <p:cTn id="1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Transaction reduction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 transaction that does not contain any frequent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k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-itemsets cannot contain any frequent (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k +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1)-itemsets. Such a transaction can be removed from further consideration 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Times New Roman"/>
              </a:rPr>
              <a:t>Example</a:t>
            </a:r>
            <a:br/>
            <a:br/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Efficiency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0" name="Content Placeholder 2" descr=""/>
          <p:cNvPicPr/>
          <p:nvPr/>
        </p:nvPicPr>
        <p:blipFill>
          <a:blip r:embed="rId1"/>
          <a:stretch/>
        </p:blipFill>
        <p:spPr>
          <a:xfrm>
            <a:off x="762120" y="2974320"/>
            <a:ext cx="5181120" cy="1761840"/>
          </a:xfrm>
          <a:prstGeom prst="rect">
            <a:avLst/>
          </a:prstGeom>
          <a:ln>
            <a:noFill/>
          </a:ln>
        </p:spPr>
      </p:pic>
      <p:pic>
        <p:nvPicPr>
          <p:cNvPr id="311" name="Picture 5" descr=""/>
          <p:cNvPicPr/>
          <p:nvPr/>
        </p:nvPicPr>
        <p:blipFill>
          <a:blip r:embed="rId2"/>
          <a:stretch/>
        </p:blipFill>
        <p:spPr>
          <a:xfrm>
            <a:off x="5914440" y="3163320"/>
            <a:ext cx="1342800" cy="1418760"/>
          </a:xfrm>
          <a:prstGeom prst="rect">
            <a:avLst/>
          </a:prstGeom>
          <a:ln>
            <a:noFill/>
          </a:ln>
        </p:spPr>
      </p:pic>
      <p:pic>
        <p:nvPicPr>
          <p:cNvPr id="312" name="Picture 6" descr=""/>
          <p:cNvPicPr/>
          <p:nvPr/>
        </p:nvPicPr>
        <p:blipFill>
          <a:blip r:embed="rId3"/>
          <a:stretch/>
        </p:blipFill>
        <p:spPr>
          <a:xfrm>
            <a:off x="6400800" y="2685600"/>
            <a:ext cx="1752120" cy="323640"/>
          </a:xfrm>
          <a:prstGeom prst="rect">
            <a:avLst/>
          </a:prstGeom>
          <a:ln>
            <a:noFill/>
          </a:ln>
        </p:spPr>
      </p:pic>
      <p:pic>
        <p:nvPicPr>
          <p:cNvPr id="313" name="Picture 7" descr=""/>
          <p:cNvPicPr/>
          <p:nvPr/>
        </p:nvPicPr>
        <p:blipFill>
          <a:blip r:embed="rId4"/>
          <a:stretch/>
        </p:blipFill>
        <p:spPr>
          <a:xfrm>
            <a:off x="1671480" y="4797360"/>
            <a:ext cx="3362040" cy="1647360"/>
          </a:xfrm>
          <a:prstGeom prst="rect">
            <a:avLst/>
          </a:prstGeom>
          <a:ln>
            <a:noFill/>
          </a:ln>
        </p:spPr>
      </p:pic>
      <p:pic>
        <p:nvPicPr>
          <p:cNvPr id="314" name="Picture 8" descr=""/>
          <p:cNvPicPr/>
          <p:nvPr/>
        </p:nvPicPr>
        <p:blipFill>
          <a:blip r:embed="rId5"/>
          <a:stretch/>
        </p:blipFill>
        <p:spPr>
          <a:xfrm>
            <a:off x="5610240" y="4797360"/>
            <a:ext cx="3647880" cy="114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1" dur="indefinite" restart="never" nodeType="tmRoot">
          <p:childTnLst>
            <p:seq>
              <p:cTn id="1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Partitioning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It has two phases. In phase I, divide the transactions of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into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partitions. Each partition has proportionally lower threshold. For each partition, all the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local frequent itemsets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are found.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ff0000"/>
                </a:solidFill>
                <a:latin typeface="Minion-Italic"/>
              </a:rPr>
              <a:t>Any itemset that is potentially frequent with respect to D must be a frequent itemset in at least one of the partitions</a:t>
            </a:r>
            <a:r>
              <a:rPr b="1" lang="en-US" sz="2000" spc="-1" strike="noStrike">
                <a:solidFill>
                  <a:srgbClr val="ff0000"/>
                </a:solidFill>
                <a:latin typeface="Minion-Regular"/>
              </a:rPr>
              <a:t>. </a:t>
            </a:r>
            <a:r>
              <a:rPr b="0" lang="en-US" sz="2000" spc="-1" strike="noStrike">
                <a:solidFill>
                  <a:srgbClr val="000000"/>
                </a:solidFill>
                <a:latin typeface="Minion-Regular"/>
              </a:rPr>
              <a:t>Therefore, all local frequent itemsets are candidate itemsets with respect to </a:t>
            </a:r>
            <a:r>
              <a:rPr b="0" lang="en-US" sz="2000" spc="-1" strike="noStrike">
                <a:solidFill>
                  <a:srgbClr val="000000"/>
                </a:solidFill>
                <a:latin typeface="Minion-Italic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6" name="Picture 4" descr=""/>
          <p:cNvPicPr/>
          <p:nvPr/>
        </p:nvPicPr>
        <p:blipFill>
          <a:blip r:embed="rId1"/>
          <a:stretch/>
        </p:blipFill>
        <p:spPr>
          <a:xfrm>
            <a:off x="1447920" y="4540320"/>
            <a:ext cx="4971600" cy="151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3" dur="indefinite" restart="never" nodeType="tmRoot">
          <p:childTnLst>
            <p:seq>
              <p:cTn id="1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Content Placeholder 3" descr=""/>
          <p:cNvPicPr/>
          <p:nvPr/>
        </p:nvPicPr>
        <p:blipFill>
          <a:blip r:embed="rId1"/>
          <a:stretch/>
        </p:blipFill>
        <p:spPr>
          <a:xfrm>
            <a:off x="380880" y="1600200"/>
            <a:ext cx="2819160" cy="2361960"/>
          </a:xfrm>
          <a:prstGeom prst="rect">
            <a:avLst/>
          </a:prstGeom>
          <a:ln>
            <a:noFill/>
          </a:ln>
        </p:spPr>
      </p:pic>
      <p:sp>
        <p:nvSpPr>
          <p:cNvPr id="318" name="CustomShape 1"/>
          <p:cNvSpPr/>
          <p:nvPr/>
        </p:nvSpPr>
        <p:spPr>
          <a:xfrm>
            <a:off x="762120" y="685800"/>
            <a:ext cx="3962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9" name="Picture 4" descr=""/>
          <p:cNvPicPr/>
          <p:nvPr/>
        </p:nvPicPr>
        <p:blipFill>
          <a:blip r:embed="rId2"/>
          <a:stretch/>
        </p:blipFill>
        <p:spPr>
          <a:xfrm>
            <a:off x="3733920" y="1600200"/>
            <a:ext cx="4581000" cy="280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5" dur="indefinite" restart="never" nodeType="tmRoot">
          <p:childTnLst>
            <p:seq>
              <p:cTn id="1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               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Closed Patterns and Max-Patterns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7" dur="indefinite" restart="never" nodeType="tmRoot">
          <p:childTnLst>
            <p:seq>
              <p:cTn id="1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01141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Maximal and Closed Frequent Item sets are two representations that are subsets of the larger frequent item set.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01141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Max patterns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It is a frequent itemset for which </a:t>
            </a:r>
            <a:r>
              <a:rPr b="1" lang="en-US" sz="2400" spc="-1" strike="noStrike" u="sng">
                <a:solidFill>
                  <a:srgbClr val="558ed5"/>
                </a:solidFill>
                <a:uFillTx/>
                <a:latin typeface="Times New Roman"/>
              </a:rPr>
              <a:t>none of its immediate supersets </a:t>
            </a:r>
            <a:r>
              <a:rPr b="0" lang="en-US" sz="2400" spc="-1" strike="noStrike">
                <a:solidFill>
                  <a:srgbClr val="558ed5"/>
                </a:solidFill>
                <a:latin typeface="Times New Roman"/>
              </a:rPr>
              <a:t>are frequent.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01141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558ed5"/>
                </a:solidFill>
                <a:latin typeface="Times New Roman"/>
              </a:rPr>
              <a:t>Closed patterns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558ed5"/>
                </a:solidFill>
                <a:latin typeface="Times New Roman"/>
              </a:rPr>
              <a:t>It is a frequent itemset that is both closed and its support is greater than or equal to minsup.</a:t>
            </a:r>
            <a:br/>
            <a:r>
              <a:rPr b="0" lang="en-US" sz="2400" spc="-1" strike="noStrike">
                <a:solidFill>
                  <a:srgbClr val="558ed5"/>
                </a:solidFill>
                <a:latin typeface="Times New Roman"/>
              </a:rPr>
              <a:t>An itemset is closed in a data set if </a:t>
            </a:r>
            <a:r>
              <a:rPr b="1" lang="en-US" sz="2400" spc="-1" strike="noStrike" u="sng">
                <a:solidFill>
                  <a:srgbClr val="558ed5"/>
                </a:solidFill>
                <a:uFillTx/>
                <a:latin typeface="Times New Roman"/>
              </a:rPr>
              <a:t>there exists no superset that has the same support count as this original itemset</a:t>
            </a:r>
            <a:r>
              <a:rPr b="0" lang="en-US" sz="2400" spc="-1" strike="noStrike">
                <a:solidFill>
                  <a:srgbClr val="558ed5"/>
                </a:solidFill>
                <a:latin typeface="Times New Roman"/>
              </a:rPr>
              <a:t>.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0" y="304920"/>
            <a:ext cx="5333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Closed Patterns and Max-Patterns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9" dur="indefinite" restart="never" nodeType="tmRoot">
          <p:childTnLst>
            <p:seq>
              <p:cTn id="1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01141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minimum support count is 2.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suppose there are a total of 3 items: a, b, c.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Suppose a pattern ab has support count of 2 and a pattern abc has support count of 2.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Is the pattern ab is a closed pattern?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2.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suppose there are a total of 3 items: x, y, z.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suppose a pattern xy has support count of 3 and a pattern xyz has support count of 2.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Is the pattern xy is a closed pattern?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914400" y="380880"/>
            <a:ext cx="41144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Example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61" dur="indefinite" restart="never" nodeType="tmRoot">
          <p:childTnLst>
            <p:seq>
              <p:cTn id="1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minimum support count is 2.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1,suppose there are a total of 3 items: a, b, 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Suppose a pattern ab has support count of 3 and a pattern abc has support count of 2.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Is the pattern ab is a max pattern?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2.suppose there are a total of 3 items: x, y, z.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Suppose a pattern xy has support count of 3 and a pattern xyz has support count of 1.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Is the pattern xy is a max pattern?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533520" y="228600"/>
            <a:ext cx="3276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Example-Max Pattern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63" dur="indefinite" restart="never" nodeType="tmRoot">
          <p:childTnLst>
            <p:seq>
              <p:cTn id="1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Given a set of transactions, find rules that will predict the occurrence of an item based on the occurrences of other items in the transaction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Association Rule Mining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71160" y="3057840"/>
            <a:ext cx="41907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c6d9c"/>
                </a:solidFill>
                <a:latin typeface="Arial"/>
                <a:ea typeface="DejaVu Sans"/>
              </a:rPr>
              <a:t>Market-Basket transactions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4876920" y="3048120"/>
            <a:ext cx="3809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Example of Association Rules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5334120" y="3657600"/>
            <a:ext cx="35049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{Diaper}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DejaVu Sans"/>
              </a:rPr>
              <a:t>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{Butter},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{Milk, Bread}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DejaVu Sans"/>
              </a:rPr>
              <a:t>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{Beans, Coke},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{Butter, Bread}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DejaVu Sans"/>
              </a:rPr>
              <a:t>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{Milk},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15" name="Table 6"/>
          <p:cNvGraphicFramePr/>
          <p:nvPr/>
        </p:nvGraphicFramePr>
        <p:xfrm>
          <a:off x="828360" y="3697200"/>
          <a:ext cx="3504960" cy="1811880"/>
        </p:xfrm>
        <a:graphic>
          <a:graphicData uri="http://schemas.openxmlformats.org/drawingml/2006/table">
            <a:tbl>
              <a:tblPr/>
              <a:tblGrid>
                <a:gridCol w="569880"/>
                <a:gridCol w="2935080"/>
              </a:tblGrid>
              <a:tr h="30456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TID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Items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</a:tr>
              <a:tr h="30132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Bread, Milk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132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Bread, Diaper, Butter, Beans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132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Milk, Diaper, Butter, Coke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132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Bread, Milk, Diaper, Butter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204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Bread, Milk, Diaper, Coke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258840" y="865440"/>
            <a:ext cx="7886520" cy="47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Maximal vs Closed Itemsets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7238880" y="1025280"/>
            <a:ext cx="15235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Transaction Ids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" name="Line 4"/>
          <p:cNvSpPr/>
          <p:nvPr/>
        </p:nvSpPr>
        <p:spPr>
          <a:xfrm flipH="1">
            <a:off x="6476760" y="1329840"/>
            <a:ext cx="838440" cy="38088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Line 5"/>
          <p:cNvSpPr/>
          <p:nvPr/>
        </p:nvSpPr>
        <p:spPr>
          <a:xfrm flipH="1">
            <a:off x="7848360" y="1405800"/>
            <a:ext cx="76320" cy="2286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6"/>
          <p:cNvSpPr/>
          <p:nvPr/>
        </p:nvSpPr>
        <p:spPr>
          <a:xfrm>
            <a:off x="1153080" y="5749560"/>
            <a:ext cx="18813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 supported by any transactions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Line 7"/>
          <p:cNvSpPr/>
          <p:nvPr/>
        </p:nvSpPr>
        <p:spPr>
          <a:xfrm>
            <a:off x="2895480" y="6054120"/>
            <a:ext cx="2286000" cy="7632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Line 8"/>
          <p:cNvSpPr/>
          <p:nvPr/>
        </p:nvSpPr>
        <p:spPr>
          <a:xfrm flipV="1">
            <a:off x="2895480" y="5520600"/>
            <a:ext cx="1523880" cy="53352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35" name="" descr=""/>
          <p:cNvPicPr/>
          <p:nvPr/>
        </p:nvPicPr>
        <p:blipFill>
          <a:blip r:embed="rId1"/>
          <a:stretch/>
        </p:blipFill>
        <p:spPr>
          <a:xfrm>
            <a:off x="152280" y="1511280"/>
            <a:ext cx="1600200" cy="2197080"/>
          </a:xfrm>
          <a:prstGeom prst="rect">
            <a:avLst/>
          </a:prstGeom>
          <a:ln>
            <a:noFill/>
          </a:ln>
        </p:spPr>
      </p:pic>
      <p:pic>
        <p:nvPicPr>
          <p:cNvPr id="336" name="" descr=""/>
          <p:cNvPicPr/>
          <p:nvPr/>
        </p:nvPicPr>
        <p:blipFill>
          <a:blip r:embed="rId2"/>
          <a:stretch/>
        </p:blipFill>
        <p:spPr>
          <a:xfrm>
            <a:off x="1905120" y="1092240"/>
            <a:ext cx="6972480" cy="510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5" dur="indefinite" restart="never" nodeType="tmRoot">
          <p:childTnLst>
            <p:seq>
              <p:cTn id="1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266760" y="738360"/>
            <a:ext cx="788652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Maximal vs Closed Frequent Itemsets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380880" y="1387440"/>
            <a:ext cx="22856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Minimum support =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7010280" y="5425920"/>
            <a:ext cx="1523520" cy="102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# Closed = 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# Maximal =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7543800" y="2225520"/>
            <a:ext cx="12189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Closed and maximal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" name="Line 5"/>
          <p:cNvSpPr/>
          <p:nvPr/>
        </p:nvSpPr>
        <p:spPr>
          <a:xfrm flipH="1">
            <a:off x="6476760" y="2530440"/>
            <a:ext cx="1067040" cy="6094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6"/>
          <p:cNvSpPr/>
          <p:nvPr/>
        </p:nvSpPr>
        <p:spPr>
          <a:xfrm flipH="1">
            <a:off x="7238880" y="2530440"/>
            <a:ext cx="304920" cy="6094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Line 7"/>
          <p:cNvSpPr/>
          <p:nvPr/>
        </p:nvSpPr>
        <p:spPr>
          <a:xfrm flipH="1">
            <a:off x="4876560" y="1692000"/>
            <a:ext cx="609840" cy="3812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8"/>
          <p:cNvSpPr/>
          <p:nvPr/>
        </p:nvSpPr>
        <p:spPr>
          <a:xfrm>
            <a:off x="5486400" y="1311120"/>
            <a:ext cx="1417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Closed but not maximal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5" name="Line 9"/>
          <p:cNvSpPr/>
          <p:nvPr/>
        </p:nvSpPr>
        <p:spPr>
          <a:xfrm flipH="1">
            <a:off x="3962160" y="1539720"/>
            <a:ext cx="1524240" cy="53352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Line 10"/>
          <p:cNvSpPr/>
          <p:nvPr/>
        </p:nvSpPr>
        <p:spPr>
          <a:xfrm>
            <a:off x="5715000" y="1768320"/>
            <a:ext cx="360" cy="30492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47" name="" descr=""/>
          <p:cNvPicPr/>
          <p:nvPr/>
        </p:nvPicPr>
        <p:blipFill>
          <a:blip r:embed="rId1"/>
          <a:stretch/>
        </p:blipFill>
        <p:spPr>
          <a:xfrm>
            <a:off x="228600" y="1384200"/>
            <a:ext cx="7086600" cy="514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7" dur="indefinite" restart="never" nodeType="tmRoot">
          <p:childTnLst>
            <p:seq>
              <p:cTn id="1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0" y="593640"/>
            <a:ext cx="7886520" cy="54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Maximal vs Closed Itemsets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9" name="" descr=""/>
          <p:cNvPicPr/>
          <p:nvPr/>
        </p:nvPicPr>
        <p:blipFill>
          <a:blip r:embed="rId1"/>
          <a:stretch/>
        </p:blipFill>
        <p:spPr>
          <a:xfrm>
            <a:off x="1981080" y="1486080"/>
            <a:ext cx="4851360" cy="452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9" dur="indefinite" restart="never" nodeType="tmRoot">
          <p:childTnLst>
            <p:seq>
              <p:cTn id="1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1257480" y="2765520"/>
            <a:ext cx="7886520" cy="52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FP-growth Algorithm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1" dur="indefinite" restart="never" nodeType="tmRoot">
          <p:childTnLst>
            <p:seq>
              <p:cTn id="1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Multiple database scans are costly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Mining long patterns needs many passes of scanning and generates lots of candidates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1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To find frequent itemset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…i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Times New Roman"/>
              </a:rPr>
              <a:t>100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# of scans: 100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# of Candidates: (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imes New Roman"/>
              </a:rPr>
              <a:t>100</a:t>
            </a:r>
            <a:r>
              <a:rPr b="0" lang="en-US" sz="2400" spc="-1" strike="noStrike" baseline="30000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 + (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imes New Roman"/>
              </a:rPr>
              <a:t>100</a:t>
            </a:r>
            <a:r>
              <a:rPr b="0" lang="en-US" sz="2400" spc="-1" strike="noStrike" baseline="30000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 + … + (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en-US" sz="2400" spc="-1" strike="noStrike" baseline="30000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imes New Roman"/>
              </a:rPr>
              <a:t>0</a:t>
            </a:r>
            <a:r>
              <a:rPr b="0" lang="en-US" sz="2400" spc="-1" strike="noStrike" baseline="30000">
                <a:solidFill>
                  <a:srgbClr val="000000"/>
                </a:solidFill>
                <a:latin typeface="Times New Roman"/>
              </a:rPr>
              <a:t>0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imes New Roman"/>
              </a:rPr>
              <a:t>0</a:t>
            </a:r>
            <a:r>
              <a:rPr b="0" lang="en-US" sz="2400" spc="-1" strike="noStrike" baseline="30000">
                <a:solidFill>
                  <a:srgbClr val="000000"/>
                </a:solidFill>
                <a:latin typeface="Times New Roman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 = 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Times New Roman"/>
              </a:rPr>
              <a:t>100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-1 = 1.27*10</a:t>
            </a:r>
            <a:r>
              <a:rPr b="0" lang="en-US" sz="2400" spc="-1" strike="noStrike" baseline="30000">
                <a:solidFill>
                  <a:srgbClr val="000000"/>
                </a:solidFill>
                <a:latin typeface="Times New Roman"/>
              </a:rPr>
              <a:t>30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Bottleneck: candidate-generation-and-test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Can we avoid candidate generation?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190440" y="710280"/>
            <a:ext cx="7886520" cy="70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Bottleneck of Frequent-pattern Mining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3" dur="indefinite" restart="never" nodeType="tmRoot">
          <p:childTnLst>
            <p:seq>
              <p:cTn id="1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Use a compressed representation of the database using an FP-tree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Once an FP-tree has been constructed, it uses a recursive divide-and-conquer approach to mine the frequent itemsets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TextShape 2"/>
          <p:cNvSpPr txBox="1"/>
          <p:nvPr/>
        </p:nvSpPr>
        <p:spPr>
          <a:xfrm>
            <a:off x="304920" y="734040"/>
            <a:ext cx="7886520" cy="52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FP-growth Algorithm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1472400" y="2971800"/>
            <a:ext cx="6375600" cy="18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8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Scan DB once, find frequent 1-itemset (single item pattern)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8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Sort frequent items in frequency descending order, f-list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8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Scan DB again, construct FP-tree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75" dur="indefinite" restart="never" nodeType="tmRoot">
          <p:childTnLst>
            <p:seq>
              <p:cTn id="1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                                               </a:t>
            </a:r>
            <a:r>
              <a:rPr b="0" lang="en-US" sz="4000" spc="-1" strike="noStrike">
                <a:solidFill>
                  <a:srgbClr val="000000"/>
                </a:solidFill>
                <a:latin typeface="Times New Roman"/>
              </a:rPr>
              <a:t>Example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7" dur="indefinite" restart="never" nodeType="tmRoot">
          <p:childTnLst>
            <p:seq>
              <p:cTn id="1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Content Placeholder 3" descr=""/>
          <p:cNvPicPr/>
          <p:nvPr/>
        </p:nvPicPr>
        <p:blipFill>
          <a:blip r:embed="rId1"/>
          <a:stretch/>
        </p:blipFill>
        <p:spPr>
          <a:xfrm>
            <a:off x="692280" y="1718280"/>
            <a:ext cx="6000480" cy="2295000"/>
          </a:xfrm>
          <a:prstGeom prst="rect">
            <a:avLst/>
          </a:prstGeom>
          <a:ln>
            <a:noFill/>
          </a:ln>
        </p:spPr>
      </p:pic>
      <p:sp>
        <p:nvSpPr>
          <p:cNvPr id="358" name="CustomShape 1"/>
          <p:cNvSpPr/>
          <p:nvPr/>
        </p:nvSpPr>
        <p:spPr>
          <a:xfrm>
            <a:off x="1080720" y="4419720"/>
            <a:ext cx="2791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DejaVu Sans"/>
              </a:rPr>
              <a:t>minimum support be 3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Content Placeholder 3" descr=""/>
          <p:cNvPicPr/>
          <p:nvPr/>
        </p:nvPicPr>
        <p:blipFill>
          <a:blip r:embed="rId1"/>
          <a:stretch/>
        </p:blipFill>
        <p:spPr>
          <a:xfrm>
            <a:off x="1537920" y="1848960"/>
            <a:ext cx="4590720" cy="2790360"/>
          </a:xfrm>
          <a:prstGeom prst="rect">
            <a:avLst/>
          </a:prstGeom>
          <a:ln>
            <a:noFill/>
          </a:ln>
        </p:spPr>
      </p:pic>
      <p:sp>
        <p:nvSpPr>
          <p:cNvPr id="360" name="CustomShape 1"/>
          <p:cNvSpPr/>
          <p:nvPr/>
        </p:nvSpPr>
        <p:spPr>
          <a:xfrm>
            <a:off x="574560" y="1571040"/>
            <a:ext cx="4899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Frequency of all individual items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475200" y="5732280"/>
            <a:ext cx="4629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Roboto"/>
                <a:ea typeface="DejaVu Sans"/>
              </a:rPr>
              <a:t>L = {K : 5, E : 4, M : 3, O : 3, Y : 3}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Content Placeholder 3" descr=""/>
          <p:cNvPicPr/>
          <p:nvPr/>
        </p:nvPicPr>
        <p:blipFill>
          <a:blip r:embed="rId1"/>
          <a:stretch/>
        </p:blipFill>
        <p:spPr>
          <a:xfrm>
            <a:off x="1533600" y="2642400"/>
            <a:ext cx="5771880" cy="222840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Itemset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 collection of one or more items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Example: {Milk, Bread, Diaper}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k-itemset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An itemset that contains k items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Support count (</a:t>
            </a:r>
            <a:r>
              <a:rPr b="1" lang="en-US" sz="2000" spc="-1" strike="noStrike">
                <a:solidFill>
                  <a:srgbClr val="000000"/>
                </a:solidFill>
                <a:latin typeface="Symbol"/>
              </a:rPr>
              <a:t>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Frequency of occurrence of an itemset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E.g.  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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({Milk, Bread,  Diaper}) = 2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Support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Fraction of transactions that contain an itemset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E.g.   s({Milk, Bread, Diaper}) = 2/5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Frequent Itemset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An itemset whose support is greater than or equal to a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minsup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Terminologies used in association rule mining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18" name="Table 3"/>
          <p:cNvGraphicFramePr/>
          <p:nvPr/>
        </p:nvGraphicFramePr>
        <p:xfrm>
          <a:off x="5238720" y="1661760"/>
          <a:ext cx="3276360" cy="1766880"/>
        </p:xfrm>
        <a:graphic>
          <a:graphicData uri="http://schemas.openxmlformats.org/drawingml/2006/table">
            <a:tbl>
              <a:tblPr/>
              <a:tblGrid>
                <a:gridCol w="532800"/>
                <a:gridCol w="2743560"/>
              </a:tblGrid>
              <a:tr h="29700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TID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Items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</a:tr>
              <a:tr h="29376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Bread, Milk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376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Bread, Diaper, Butter, Beans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376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Milk, Diaper, Butter, Coke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376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Bread, Milk, Diaper, Butter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484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Bread, Milk, Diaper, Coke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nodeType="clickEffect" fill="hold">
                      <p:stCondLst>
                        <p:cond delay="indefinite"/>
                      </p:stCondLst>
                      <p:childTnLst>
                        <p:par>
                          <p:cTn id="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nodeType="clickEffect" fill="hold">
                      <p:stCondLst>
                        <p:cond delay="indefinite"/>
                      </p:stCondLst>
                      <p:childTnLst>
                        <p:par>
                          <p:cTn id="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nodeType="clickEffect" fill="hold">
                      <p:stCondLst>
                        <p:cond delay="indefinite"/>
                      </p:stCondLst>
                      <p:childTnLst>
                        <p:par>
                          <p:cTn id="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nodeType="clickEffect" fill="hold">
                      <p:stCondLst>
                        <p:cond delay="indefinite"/>
                      </p:stCondLst>
                      <p:childTnLst>
                        <p:par>
                          <p:cTn id="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Content Placeholder 3" descr=""/>
          <p:cNvPicPr/>
          <p:nvPr/>
        </p:nvPicPr>
        <p:blipFill>
          <a:blip r:embed="rId1"/>
          <a:stretch/>
        </p:blipFill>
        <p:spPr>
          <a:xfrm>
            <a:off x="0" y="1729800"/>
            <a:ext cx="3752640" cy="3028680"/>
          </a:xfrm>
          <a:prstGeom prst="rect">
            <a:avLst/>
          </a:prstGeom>
          <a:ln>
            <a:noFill/>
          </a:ln>
        </p:spPr>
      </p:pic>
      <p:sp>
        <p:nvSpPr>
          <p:cNvPr id="364" name="CustomShape 1"/>
          <p:cNvSpPr/>
          <p:nvPr/>
        </p:nvSpPr>
        <p:spPr>
          <a:xfrm>
            <a:off x="222840" y="1287000"/>
            <a:ext cx="4746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Roboto"/>
                <a:ea typeface="DejaVu Sans"/>
              </a:rPr>
              <a:t>a) Inserting the set {K, E, M, O, Y}: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4543920" y="1334160"/>
            <a:ext cx="4323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DejaVu Sans"/>
              </a:rPr>
              <a:t>b) </a:t>
            </a:r>
            <a:r>
              <a:rPr b="1" lang="en-US" sz="1800" spc="-1" strike="noStrike">
                <a:solidFill>
                  <a:srgbClr val="000000"/>
                </a:solidFill>
                <a:latin typeface="Roboto"/>
                <a:ea typeface="DejaVu Sans"/>
              </a:rPr>
              <a:t>Inserting the set {K, E, O, Y}: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66" name="Picture 6" descr=""/>
          <p:cNvPicPr/>
          <p:nvPr/>
        </p:nvPicPr>
        <p:blipFill>
          <a:blip r:embed="rId2"/>
          <a:stretch/>
        </p:blipFill>
        <p:spPr>
          <a:xfrm>
            <a:off x="4753440" y="1815840"/>
            <a:ext cx="3552480" cy="2999880"/>
          </a:xfrm>
          <a:prstGeom prst="rect">
            <a:avLst/>
          </a:prstGeom>
          <a:ln>
            <a:noFill/>
          </a:ln>
        </p:spPr>
      </p:pic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304920" y="1494000"/>
            <a:ext cx="35870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c) 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Inserting the set {K, E, M}: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8" name="Picture 3" descr=""/>
          <p:cNvPicPr/>
          <p:nvPr/>
        </p:nvPicPr>
        <p:blipFill>
          <a:blip r:embed="rId1"/>
          <a:stretch/>
        </p:blipFill>
        <p:spPr>
          <a:xfrm>
            <a:off x="304920" y="2256480"/>
            <a:ext cx="4019040" cy="2999880"/>
          </a:xfrm>
          <a:prstGeom prst="rect">
            <a:avLst/>
          </a:prstGeom>
          <a:ln>
            <a:noFill/>
          </a:ln>
        </p:spPr>
      </p:pic>
      <p:sp>
        <p:nvSpPr>
          <p:cNvPr id="369" name="CustomShape 2"/>
          <p:cNvSpPr/>
          <p:nvPr/>
        </p:nvSpPr>
        <p:spPr>
          <a:xfrm>
            <a:off x="4990320" y="1494000"/>
            <a:ext cx="4039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DejaVu Sans"/>
              </a:rPr>
              <a:t>d) </a:t>
            </a:r>
            <a:r>
              <a:rPr b="1" lang="en-US" sz="1800" spc="-1" strike="noStrike">
                <a:solidFill>
                  <a:srgbClr val="000000"/>
                </a:solidFill>
                <a:latin typeface="Roboto"/>
                <a:ea typeface="DejaVu Sans"/>
              </a:rPr>
              <a:t>Inserting the set {K, M, Y}: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70" name="Picture 5" descr=""/>
          <p:cNvPicPr/>
          <p:nvPr/>
        </p:nvPicPr>
        <p:blipFill>
          <a:blip r:embed="rId2"/>
          <a:stretch/>
        </p:blipFill>
        <p:spPr>
          <a:xfrm>
            <a:off x="5209200" y="2118600"/>
            <a:ext cx="3817440" cy="327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9" dur="indefinite" restart="never" nodeType="tmRoot">
          <p:childTnLst>
            <p:seq>
              <p:cTn id="1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e) 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Inserting the set {K, E, O}: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2" name="Picture 3" descr=""/>
          <p:cNvPicPr/>
          <p:nvPr/>
        </p:nvPicPr>
        <p:blipFill>
          <a:blip r:embed="rId1"/>
          <a:stretch/>
        </p:blipFill>
        <p:spPr>
          <a:xfrm>
            <a:off x="641160" y="2463480"/>
            <a:ext cx="5047920" cy="3009600"/>
          </a:xfrm>
          <a:prstGeom prst="rect">
            <a:avLst/>
          </a:prstGeom>
          <a:ln>
            <a:noFill/>
          </a:ln>
        </p:spPr>
      </p:pic>
      <p:pic>
        <p:nvPicPr>
          <p:cNvPr id="373" name="Picture 4" descr=""/>
          <p:cNvPicPr/>
          <p:nvPr/>
        </p:nvPicPr>
        <p:blipFill>
          <a:blip r:embed="rId2"/>
          <a:stretch/>
        </p:blipFill>
        <p:spPr>
          <a:xfrm>
            <a:off x="5025240" y="2213640"/>
            <a:ext cx="3970080" cy="219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1" dur="indefinite" restart="never" nodeType="tmRoot">
          <p:childTnLst>
            <p:seq>
              <p:cTn id="1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Content Placeholder 3" descr=""/>
          <p:cNvPicPr/>
          <p:nvPr/>
        </p:nvPicPr>
        <p:blipFill>
          <a:blip r:embed="rId1"/>
          <a:stretch/>
        </p:blipFill>
        <p:spPr>
          <a:xfrm>
            <a:off x="506520" y="1203840"/>
            <a:ext cx="6372000" cy="2409480"/>
          </a:xfrm>
          <a:prstGeom prst="rect">
            <a:avLst/>
          </a:prstGeom>
          <a:ln>
            <a:noFill/>
          </a:ln>
        </p:spPr>
      </p:pic>
      <p:pic>
        <p:nvPicPr>
          <p:cNvPr id="375" name="Picture 4" descr=""/>
          <p:cNvPicPr/>
          <p:nvPr/>
        </p:nvPicPr>
        <p:blipFill>
          <a:blip r:embed="rId2"/>
          <a:stretch/>
        </p:blipFill>
        <p:spPr>
          <a:xfrm>
            <a:off x="616320" y="3613680"/>
            <a:ext cx="6262200" cy="196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3" dur="indefinite" restart="never" nodeType="tmRoot">
          <p:childTnLst>
            <p:seq>
              <p:cTn id="1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01141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Completeness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01141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Compactness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Benefits of the FP-tree Structure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85" dur="indefinite" restart="never" nodeType="tmRoot">
          <p:childTnLst>
            <p:seq>
              <p:cTn id="1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43080" indent="-342720">
              <a:lnSpc>
                <a:spcPct val="110000"/>
              </a:lnSpc>
              <a:spcBef>
                <a:spcPts val="479"/>
              </a:spcBef>
              <a:buClr>
                <a:srgbClr val="101141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Divide-and-conquer: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10000"/>
              </a:lnSpc>
              <a:spcBef>
                <a:spcPts val="479"/>
              </a:spcBef>
              <a:buClr>
                <a:srgbClr val="101141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Other factors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1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no candidate generation, no candidate test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1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compressed database: FP-tree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1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no repeated scan of entire database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1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basic ops—counting local freq items and building sub FP-tree, no pattern search and matching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Why Is FP-Growth the Winner?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87" dur="indefinite" restart="never" nodeType="tmRoot">
          <p:childTnLst>
            <p:seq>
              <p:cTn id="1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0" y="2859120"/>
            <a:ext cx="7886520" cy="54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Association Rule Generation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89" dur="indefinite" restart="never" nodeType="tmRoot">
          <p:childTnLst>
            <p:seq>
              <p:cTn id="1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Given a frequent itemset L, find all non-empty subsets f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</a:rPr>
              <a:t>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L such that f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L – f satisfies the minimum confidence requirement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If {A,B,C,D} is a frequent itemset, candidate rules: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ABC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D,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ABD C,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ACD B,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BCD A,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A BCD,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B ACD,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C ABD,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D ABC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AB CD,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AC  BD,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AD  BC,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BC AD,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BD AC,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CD AB,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	</a:t>
            </a:r>
            <a:b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If |L| = k, then there are 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Times New Roman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– 2 candidate association rules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TextShape 2"/>
          <p:cNvSpPr txBox="1"/>
          <p:nvPr/>
        </p:nvSpPr>
        <p:spPr>
          <a:xfrm>
            <a:off x="251640" y="720000"/>
            <a:ext cx="7886520" cy="54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Rule Generation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1" dur="indefinite" restart="never" nodeType="tmRoot">
          <p:childTnLst>
            <p:seq>
              <p:cTn id="1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228600" y="15238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How to efficiently generate rules from frequent itemsets?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 general, confidence does not have an anti-monotone property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c(ABC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D) can be larger or smaller than c(AB D)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But confidence of rules generated from the same itemset has an anti-monotone property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if a rule X→(Y-X) does not satisfy the confidence threshold, then any rule X’→(Y-X’), where X’ is a subset of X, must not satisfy the confidence threshold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TextShape 2"/>
          <p:cNvSpPr txBox="1"/>
          <p:nvPr/>
        </p:nvSpPr>
        <p:spPr>
          <a:xfrm>
            <a:off x="53280" y="745920"/>
            <a:ext cx="7886520" cy="54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Rule Generation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3" dur="indefinite" restart="never" nodeType="tmRoot">
          <p:childTnLst>
            <p:seq>
              <p:cTn id="1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0" y="304920"/>
            <a:ext cx="7886520" cy="60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Rule Generation for Apriori Algorithm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607320" y="1263600"/>
            <a:ext cx="2029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Lattice of rules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387" name="Group 3"/>
          <p:cNvGrpSpPr/>
          <p:nvPr/>
        </p:nvGrpSpPr>
        <p:grpSpPr>
          <a:xfrm>
            <a:off x="533520" y="1616040"/>
            <a:ext cx="8152920" cy="4782240"/>
            <a:chOff x="533520" y="1616040"/>
            <a:chExt cx="8152920" cy="4782240"/>
          </a:xfrm>
        </p:grpSpPr>
        <p:sp>
          <p:nvSpPr>
            <p:cNvPr id="388" name="CustomShape 4"/>
            <p:cNvSpPr/>
            <p:nvPr/>
          </p:nvSpPr>
          <p:spPr>
            <a:xfrm>
              <a:off x="888840" y="1886040"/>
              <a:ext cx="5892480" cy="4457520"/>
            </a:xfrm>
            <a:custGeom>
              <a:avLst/>
              <a:gdLst/>
              <a:ahLst/>
              <a:rect l="l" t="t" r="r" b="b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60">
              <a:solidFill>
                <a:srgbClr val="ff0000"/>
              </a:solidFill>
              <a:custDash>
                <a:ds d="4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5"/>
            <p:cNvSpPr/>
            <p:nvPr/>
          </p:nvSpPr>
          <p:spPr>
            <a:xfrm>
              <a:off x="533520" y="5759280"/>
              <a:ext cx="114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Pruned Rules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0" name="Line 6"/>
          <p:cNvSpPr/>
          <p:nvPr/>
        </p:nvSpPr>
        <p:spPr>
          <a:xfrm>
            <a:off x="1218960" y="2482560"/>
            <a:ext cx="914400" cy="1526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7"/>
          <p:cNvSpPr/>
          <p:nvPr/>
        </p:nvSpPr>
        <p:spPr>
          <a:xfrm>
            <a:off x="457200" y="1797120"/>
            <a:ext cx="13712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Low Confidence Rule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92" name="" descr=""/>
          <p:cNvPicPr/>
          <p:nvPr/>
        </p:nvPicPr>
        <p:blipFill>
          <a:blip r:embed="rId1"/>
          <a:stretch/>
        </p:blipFill>
        <p:spPr>
          <a:xfrm>
            <a:off x="1066680" y="1612800"/>
            <a:ext cx="7620120" cy="4292640"/>
          </a:xfrm>
          <a:prstGeom prst="rect">
            <a:avLst/>
          </a:prstGeom>
          <a:ln>
            <a:noFill/>
          </a:ln>
        </p:spPr>
      </p:pic>
      <p:pic>
        <p:nvPicPr>
          <p:cNvPr id="393" name="" descr=""/>
          <p:cNvPicPr/>
          <p:nvPr/>
        </p:nvPicPr>
        <p:blipFill>
          <a:blip r:embed="rId2"/>
          <a:stretch/>
        </p:blipFill>
        <p:spPr>
          <a:xfrm>
            <a:off x="1066680" y="1612800"/>
            <a:ext cx="7620120" cy="429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5" dur="indefinite" restart="never" nodeType="tmRoot">
          <p:childTnLst>
            <p:seq>
              <p:cTn id="196" dur="indefinite" nodeType="mainSeq">
                <p:childTnLst>
                  <p:par>
                    <p:cTn id="197" nodeType="clickEffect" fill="hold">
                      <p:stCondLst>
                        <p:cond delay="indefinite"/>
                      </p:stCondLst>
                      <p:childTnLst>
                        <p:par>
                          <p:cTn id="1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Definition: Association Rule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0" name="Group 2"/>
          <p:cNvGrpSpPr/>
          <p:nvPr/>
        </p:nvGrpSpPr>
        <p:grpSpPr>
          <a:xfrm>
            <a:off x="5105520" y="3657600"/>
            <a:ext cx="3517200" cy="2361600"/>
            <a:chOff x="5105520" y="3657600"/>
            <a:chExt cx="3517200" cy="2361600"/>
          </a:xfrm>
        </p:grpSpPr>
        <p:sp>
          <p:nvSpPr>
            <p:cNvPr id="221" name="CustomShape 3"/>
            <p:cNvSpPr/>
            <p:nvPr/>
          </p:nvSpPr>
          <p:spPr>
            <a:xfrm>
              <a:off x="5181480" y="3657600"/>
              <a:ext cx="115524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Example: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222" name="CustomShape 4"/>
          <p:cNvSpPr/>
          <p:nvPr/>
        </p:nvSpPr>
        <p:spPr>
          <a:xfrm>
            <a:off x="152280" y="1247040"/>
            <a:ext cx="4876560" cy="53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3080" indent="-3427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Association Rule</a:t>
            </a:r>
            <a:endParaRPr b="0" lang="en-US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 implication expression of the form X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DejaVu Sans"/>
              </a:rPr>
              <a:t>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Y, where X and Y are itemsets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{Milk, Diaper}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DejaVu Sans"/>
              </a:rPr>
              <a:t>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{Butter} </a:t>
            </a:r>
            <a:endParaRPr b="0" lang="en-US" sz="1800" spc="-1" strike="noStrike"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181"/>
              </a:spcBef>
              <a:spcAft>
                <a:spcPts val="400"/>
              </a:spcAft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Rule Evaluation Metrics</a:t>
            </a:r>
            <a:endParaRPr b="0" lang="en-US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Support (s)</a:t>
            </a:r>
            <a:endParaRPr b="0" lang="en-US" sz="1800" spc="-1" strike="noStrike"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159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Fraction of transactions that contain both X and Y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81"/>
              </a:spcBef>
              <a:spcAft>
                <a:spcPts val="400"/>
              </a:spcAft>
              <a:buClr>
                <a:srgbClr val="0c7b9c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Confidence (c)</a:t>
            </a:r>
            <a:endParaRPr b="0" lang="en-US" sz="1800" spc="-1" strike="noStrike"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159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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Measures how often items in Y 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appear in transactions that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contain X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223" name="Table 5"/>
          <p:cNvGraphicFramePr/>
          <p:nvPr/>
        </p:nvGraphicFramePr>
        <p:xfrm>
          <a:off x="5264280" y="1316880"/>
          <a:ext cx="3276360" cy="1766880"/>
        </p:xfrm>
        <a:graphic>
          <a:graphicData uri="http://schemas.openxmlformats.org/drawingml/2006/table">
            <a:tbl>
              <a:tblPr/>
              <a:tblGrid>
                <a:gridCol w="532800"/>
                <a:gridCol w="2743560"/>
              </a:tblGrid>
              <a:tr h="29700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TID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Items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</a:tr>
              <a:tr h="29376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Bread, Milk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376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Bread, Diaper, Butter, Beans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376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Milk, Diaper, Butter, Coke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376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Bread, Milk, Diaper, Butter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484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Bread, Milk, Diaper, Coke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5168880" y="4114800"/>
            <a:ext cx="2908440" cy="368280"/>
          </a:xfrm>
          <a:prstGeom prst="rect">
            <a:avLst/>
          </a:prstGeom>
          <a:ln>
            <a:noFill/>
          </a:ln>
        </p:spPr>
      </p:pic>
      <p:pic>
        <p:nvPicPr>
          <p:cNvPr id="225" name="" descr=""/>
          <p:cNvPicPr/>
          <p:nvPr/>
        </p:nvPicPr>
        <p:blipFill>
          <a:blip r:embed="rId2"/>
          <a:stretch/>
        </p:blipFill>
        <p:spPr>
          <a:xfrm>
            <a:off x="5105520" y="4635360"/>
            <a:ext cx="3352680" cy="622440"/>
          </a:xfrm>
          <a:prstGeom prst="rect">
            <a:avLst/>
          </a:prstGeom>
          <a:ln>
            <a:noFill/>
          </a:ln>
        </p:spPr>
      </p:pic>
      <p:pic>
        <p:nvPicPr>
          <p:cNvPr id="226" name="" descr=""/>
          <p:cNvPicPr/>
          <p:nvPr/>
        </p:nvPicPr>
        <p:blipFill>
          <a:blip r:embed="rId3"/>
          <a:stretch/>
        </p:blipFill>
        <p:spPr>
          <a:xfrm>
            <a:off x="5181480" y="5435640"/>
            <a:ext cx="3441600" cy="57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nodeType="clickEffect" fill="hold">
                      <p:stCondLst>
                        <p:cond delay="indefinite"/>
                      </p:stCondLst>
                      <p:childTnLst>
                        <p:par>
                          <p:cTn id="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nodeType="clickEffect" fill="hold">
                      <p:stCondLst>
                        <p:cond delay="indefinite"/>
                      </p:stCondLst>
                      <p:childTnLst>
                        <p:par>
                          <p:cTn id="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nodeType="clickEffect" fill="hold">
                      <p:stCondLst>
                        <p:cond delay="indefinite"/>
                      </p:stCondLst>
                      <p:childTnLst>
                        <p:par>
                          <p:cTn id="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228600" y="15238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How to set the appropriate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minsup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threshold?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If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minsup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is set too high, we could miss itemsets involving interesting rare items (e.g., expensive products)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If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minsup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is set too low, it is computationally expensive and the number of itemsets is very large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Using a single minimum support threshold may not be effective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TextShape 2"/>
          <p:cNvSpPr txBox="1"/>
          <p:nvPr/>
        </p:nvSpPr>
        <p:spPr>
          <a:xfrm>
            <a:off x="91440" y="691200"/>
            <a:ext cx="7886520" cy="62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Effect of Support Distribution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How to apply multiple minimum supports?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MS(i): minimum support for item i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e.g.:     MS(Milk)=5%, 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   MS(Coke) = 3%,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           MS(Broccoli)=0.1%,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   MS(Salmon)=0.5%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MS({Milk, Broccoli}) = min (MS(Milk), MS(Broccoli))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         = 0.1%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TextShape 2"/>
          <p:cNvSpPr txBox="1"/>
          <p:nvPr/>
        </p:nvSpPr>
        <p:spPr>
          <a:xfrm>
            <a:off x="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Multiple Minimum Support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304920" y="15238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Association rule algorithms tend to produce too many rules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many of them are uninteresting or redundant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Redundant if {A,B,C}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{D} and {A,B}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{D} 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have same support &amp; confidence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Interestingness measures can be used to prune/rank the derived patterns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TextShape 2"/>
          <p:cNvSpPr txBox="1"/>
          <p:nvPr/>
        </p:nvSpPr>
        <p:spPr>
          <a:xfrm>
            <a:off x="0" y="0"/>
            <a:ext cx="788652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Pattern Evaluation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Objective measure: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Rank patterns based on statistics computed from 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e.g., many measures of association (support, confidence, Laplace, Gini, mutual information, Jaccard, etc).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Subjective measure: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Rank patterns according to user’s interpretation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       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TextShape 2"/>
          <p:cNvSpPr txBox="1"/>
          <p:nvPr/>
        </p:nvSpPr>
        <p:spPr>
          <a:xfrm>
            <a:off x="190440" y="838080"/>
            <a:ext cx="7886520" cy="39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Subjective Interestingness Measure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84040" indent="-28368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Given a rule X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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Y, information needed to compute rule interestingness can be obtained from a contingency table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TextShape 2"/>
          <p:cNvSpPr txBox="1"/>
          <p:nvPr/>
        </p:nvSpPr>
        <p:spPr>
          <a:xfrm>
            <a:off x="0" y="345960"/>
            <a:ext cx="7886520" cy="54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Computing Interestingness Measure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04" name="Table 3"/>
          <p:cNvGraphicFramePr/>
          <p:nvPr/>
        </p:nvGraphicFramePr>
        <p:xfrm>
          <a:off x="533520" y="2595600"/>
          <a:ext cx="3580920" cy="1676160"/>
        </p:xfrm>
        <a:graphic>
          <a:graphicData uri="http://schemas.openxmlformats.org/drawingml/2006/table">
            <a:tbl>
              <a:tblPr/>
              <a:tblGrid>
                <a:gridCol w="895320"/>
                <a:gridCol w="933120"/>
                <a:gridCol w="857160"/>
                <a:gridCol w="895320"/>
              </a:tblGrid>
              <a:tr h="41904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81"/>
                        </a:spcBef>
                        <a:spcAft>
                          <a:spcPts val="400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81"/>
                        </a:spcBef>
                        <a:spcAft>
                          <a:spcPts val="400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9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81"/>
                        </a:spcBef>
                        <a:spcAft>
                          <a:spcPts val="400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81"/>
                        </a:spcBef>
                        <a:spcAft>
                          <a:spcPts val="400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r>
                        <a:rPr b="0" lang="en-US" sz="1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81"/>
                        </a:spcBef>
                        <a:spcAft>
                          <a:spcPts val="400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r>
                        <a:rPr b="0" lang="en-US" sz="1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81"/>
                        </a:spcBef>
                        <a:spcAft>
                          <a:spcPts val="400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r>
                        <a:rPr b="0" lang="en-US" sz="1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1+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9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81"/>
                        </a:spcBef>
                        <a:spcAft>
                          <a:spcPts val="400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81"/>
                        </a:spcBef>
                        <a:spcAft>
                          <a:spcPts val="400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r>
                        <a:rPr b="0" lang="en-US" sz="1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81"/>
                        </a:spcBef>
                        <a:spcAft>
                          <a:spcPts val="400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r>
                        <a:rPr b="0" lang="en-US" sz="1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81"/>
                        </a:spcBef>
                        <a:spcAft>
                          <a:spcPts val="400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r>
                        <a:rPr b="0" lang="en-US" sz="1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o+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904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81"/>
                        </a:spcBef>
                        <a:spcAft>
                          <a:spcPts val="400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r>
                        <a:rPr b="0" lang="en-US" sz="1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+1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81"/>
                        </a:spcBef>
                        <a:spcAft>
                          <a:spcPts val="400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r>
                        <a:rPr b="0" lang="en-US" sz="1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+0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81"/>
                        </a:spcBef>
                        <a:spcAft>
                          <a:spcPts val="400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|T|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05" name="CustomShape 4"/>
          <p:cNvSpPr/>
          <p:nvPr/>
        </p:nvSpPr>
        <p:spPr>
          <a:xfrm>
            <a:off x="380880" y="2133720"/>
            <a:ext cx="4190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Contingency table for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X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DejaVu Sans"/>
              </a:rPr>
              <a:t>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Y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406" name="Group 5"/>
          <p:cNvGrpSpPr/>
          <p:nvPr/>
        </p:nvGrpSpPr>
        <p:grpSpPr>
          <a:xfrm>
            <a:off x="4800600" y="2590920"/>
            <a:ext cx="4114440" cy="1679400"/>
            <a:chOff x="4800600" y="2590920"/>
            <a:chExt cx="4114440" cy="1679400"/>
          </a:xfrm>
        </p:grpSpPr>
        <p:sp>
          <p:nvSpPr>
            <p:cNvPr id="407" name="CustomShape 6"/>
            <p:cNvSpPr/>
            <p:nvPr/>
          </p:nvSpPr>
          <p:spPr>
            <a:xfrm>
              <a:off x="4800600" y="2590920"/>
              <a:ext cx="4114440" cy="1679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1199"/>
                </a:spcBef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</a:t>
              </a:r>
              <a:r>
                <a:rPr b="0" lang="en-US" sz="2000" spc="-1" strike="noStrike" baseline="-25000">
                  <a:solidFill>
                    <a:srgbClr val="000000"/>
                  </a:solidFill>
                  <a:latin typeface="Arial"/>
                  <a:ea typeface="DejaVu Sans"/>
                </a:rPr>
                <a:t>11</a:t>
              </a:r>
              <a:r>
                <a:rPr b="0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: support of X and Y</a:t>
              </a:r>
              <a:br/>
              <a:r>
                <a:rPr b="0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</a:t>
              </a:r>
              <a:r>
                <a:rPr b="0" lang="en-US" sz="2000" spc="-1" strike="noStrike" baseline="-25000">
                  <a:solidFill>
                    <a:srgbClr val="000000"/>
                  </a:solidFill>
                  <a:latin typeface="Arial"/>
                  <a:ea typeface="DejaVu Sans"/>
                </a:rPr>
                <a:t>10</a:t>
              </a:r>
              <a:r>
                <a:rPr b="0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: support of X and Y</a:t>
              </a:r>
              <a:br/>
              <a:r>
                <a:rPr b="0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</a:t>
              </a:r>
              <a:r>
                <a:rPr b="0" lang="en-US" sz="2000" spc="-1" strike="noStrike" baseline="-25000">
                  <a:solidFill>
                    <a:srgbClr val="000000"/>
                  </a:solidFill>
                  <a:latin typeface="Arial"/>
                  <a:ea typeface="DejaVu Sans"/>
                </a:rPr>
                <a:t>01</a:t>
              </a:r>
              <a:r>
                <a:rPr b="0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: support of X and Y</a:t>
              </a:r>
              <a:br/>
              <a:r>
                <a:rPr b="0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</a:t>
              </a:r>
              <a:r>
                <a:rPr b="0" lang="en-US" sz="2000" spc="-1" strike="noStrike" baseline="-25000">
                  <a:solidFill>
                    <a:srgbClr val="000000"/>
                  </a:solidFill>
                  <a:latin typeface="Arial"/>
                  <a:ea typeface="DejaVu Sans"/>
                </a:rPr>
                <a:t>00</a:t>
              </a:r>
              <a:r>
                <a:rPr b="0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: support of X and Y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08" name="Line 7"/>
            <p:cNvSpPr/>
            <p:nvPr/>
          </p:nvSpPr>
          <p:spPr>
            <a:xfrm>
              <a:off x="7619760" y="3047760"/>
              <a:ext cx="228600" cy="3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Line 8"/>
            <p:cNvSpPr/>
            <p:nvPr/>
          </p:nvSpPr>
          <p:spPr>
            <a:xfrm>
              <a:off x="6781680" y="3733560"/>
              <a:ext cx="228600" cy="3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Line 9"/>
            <p:cNvSpPr/>
            <p:nvPr/>
          </p:nvSpPr>
          <p:spPr>
            <a:xfrm>
              <a:off x="6764040" y="3365280"/>
              <a:ext cx="228600" cy="3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Line 10"/>
            <p:cNvSpPr/>
            <p:nvPr/>
          </p:nvSpPr>
          <p:spPr>
            <a:xfrm>
              <a:off x="7619760" y="3733560"/>
              <a:ext cx="228600" cy="3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2" name="CustomShape 11"/>
          <p:cNvSpPr/>
          <p:nvPr/>
        </p:nvSpPr>
        <p:spPr>
          <a:xfrm>
            <a:off x="4038480" y="4724280"/>
            <a:ext cx="4876560" cy="13399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Used to define various measures</a:t>
            </a:r>
            <a:endParaRPr b="0" lang="en-US" sz="2400" spc="-1" strike="noStrike"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1199"/>
              </a:spcBef>
              <a:buClr>
                <a:srgbClr val="c0504d"/>
              </a:buClr>
              <a:buSzPct val="75000"/>
              <a:buFont typeface="Monotype Sort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support, confidence, lift, Gini,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J-measure, etc.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3" name="Line 12"/>
          <p:cNvSpPr/>
          <p:nvPr/>
        </p:nvSpPr>
        <p:spPr>
          <a:xfrm flipH="1" flipV="1">
            <a:off x="2743200" y="4271760"/>
            <a:ext cx="1295280" cy="762120"/>
          </a:xfrm>
          <a:prstGeom prst="line">
            <a:avLst/>
          </a:prstGeom>
          <a:ln w="25560">
            <a:solidFill>
              <a:schemeClr val="tx1"/>
            </a:solidFill>
            <a:round/>
            <a:head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Line 13"/>
          <p:cNvSpPr/>
          <p:nvPr/>
        </p:nvSpPr>
        <p:spPr>
          <a:xfrm flipH="1">
            <a:off x="2666880" y="2666880"/>
            <a:ext cx="22860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Line 14"/>
          <p:cNvSpPr/>
          <p:nvPr/>
        </p:nvSpPr>
        <p:spPr>
          <a:xfrm>
            <a:off x="914400" y="3504960"/>
            <a:ext cx="15228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Shape 1"/>
          <p:cNvSpPr txBox="1"/>
          <p:nvPr/>
        </p:nvSpPr>
        <p:spPr>
          <a:xfrm>
            <a:off x="0" y="533520"/>
            <a:ext cx="7886520" cy="47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Drawback of Confidence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17" name="Table 2"/>
          <p:cNvGraphicFramePr/>
          <p:nvPr/>
        </p:nvGraphicFramePr>
        <p:xfrm>
          <a:off x="1066680" y="1442880"/>
          <a:ext cx="4038120" cy="1971360"/>
        </p:xfrm>
        <a:graphic>
          <a:graphicData uri="http://schemas.openxmlformats.org/drawingml/2006/table">
            <a:tbl>
              <a:tblPr/>
              <a:tblGrid>
                <a:gridCol w="1009440"/>
                <a:gridCol w="1009440"/>
                <a:gridCol w="1009440"/>
                <a:gridCol w="1009800"/>
              </a:tblGrid>
              <a:tr h="78228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Coffee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Coffee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Tea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Tea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36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8" name="Line 3"/>
          <p:cNvSpPr/>
          <p:nvPr/>
        </p:nvSpPr>
        <p:spPr>
          <a:xfrm>
            <a:off x="3200400" y="1823760"/>
            <a:ext cx="76176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Line 4"/>
          <p:cNvSpPr/>
          <p:nvPr/>
        </p:nvSpPr>
        <p:spPr>
          <a:xfrm>
            <a:off x="1371600" y="2662200"/>
            <a:ext cx="38088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0" name="Group 5"/>
          <p:cNvGrpSpPr/>
          <p:nvPr/>
        </p:nvGrpSpPr>
        <p:grpSpPr>
          <a:xfrm>
            <a:off x="685800" y="3668760"/>
            <a:ext cx="7391160" cy="2549880"/>
            <a:chOff x="685800" y="3668760"/>
            <a:chExt cx="7391160" cy="2549880"/>
          </a:xfrm>
        </p:grpSpPr>
        <p:sp>
          <p:nvSpPr>
            <p:cNvPr id="421" name="CustomShape 6"/>
            <p:cNvSpPr/>
            <p:nvPr/>
          </p:nvSpPr>
          <p:spPr>
            <a:xfrm>
              <a:off x="685800" y="3668760"/>
              <a:ext cx="7391160" cy="2549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1199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Tahoma"/>
                  <a:ea typeface="DejaVu Sans"/>
                </a:rPr>
                <a:t>           </a:t>
              </a:r>
              <a:r>
                <a:rPr b="0" lang="en-US" sz="2400" spc="-1" strike="noStrike">
                  <a:solidFill>
                    <a:srgbClr val="cc3300"/>
                  </a:solidFill>
                  <a:latin typeface="Tahoma"/>
                  <a:ea typeface="DejaVu Sans"/>
                </a:rPr>
                <a:t>Association Rule: Tea </a:t>
              </a:r>
              <a:r>
                <a:rPr b="0" lang="en-US" sz="2400" spc="-1" strike="noStrike">
                  <a:solidFill>
                    <a:srgbClr val="cc3300"/>
                  </a:solidFill>
                  <a:latin typeface="Symbol"/>
                  <a:ea typeface="DejaVu Sans"/>
                </a:rPr>
                <a:t></a:t>
              </a:r>
              <a:r>
                <a:rPr b="0" lang="en-US" sz="2400" spc="-1" strike="noStrike">
                  <a:solidFill>
                    <a:srgbClr val="cc3300"/>
                  </a:solidFill>
                  <a:latin typeface="Tahoma"/>
                  <a:ea typeface="DejaVu Sans"/>
                </a:rPr>
                <a:t> Coffee</a:t>
              </a:r>
              <a:br/>
              <a:endParaRPr b="0" lang="en-US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Tahoma"/>
                  <a:ea typeface="DejaVu Sans"/>
                </a:rPr>
                <a:t>Confidence= P(Coffee|Tea) = </a:t>
              </a:r>
              <a:r>
                <a:rPr b="0" lang="en-US" sz="2000" spc="-1" strike="noStrike">
                  <a:solidFill>
                    <a:srgbClr val="ff0000"/>
                  </a:solidFill>
                  <a:latin typeface="Tahoma"/>
                  <a:ea typeface="DejaVu Sans"/>
                </a:rPr>
                <a:t>0.75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2000" spc="-1" strike="noStrike">
                  <a:solidFill>
                    <a:srgbClr val="000000"/>
                  </a:solidFill>
                  <a:latin typeface="Tahoma"/>
                  <a:ea typeface="DejaVu Sans"/>
                </a:rPr>
                <a:t>but P(Coffee) = </a:t>
              </a:r>
              <a:r>
                <a:rPr b="0" lang="en-US" sz="2000" spc="-1" strike="noStrike">
                  <a:solidFill>
                    <a:srgbClr val="ff0000"/>
                  </a:solidFill>
                  <a:latin typeface="Tahoma"/>
                  <a:ea typeface="DejaVu Sans"/>
                </a:rPr>
                <a:t>0.9</a:t>
              </a:r>
              <a:endParaRPr b="0" lang="en-US" sz="2000" spc="-1" strike="noStrike">
                <a:latin typeface="Arial"/>
              </a:endParaRPr>
            </a:p>
            <a:p>
              <a:pPr indent="-216000">
                <a:lnSpc>
                  <a:spcPct val="100000"/>
                </a:lnSpc>
                <a:spcBef>
                  <a:spcPts val="1001"/>
                </a:spcBef>
                <a:buClr>
                  <a:srgbClr val="000000"/>
                </a:buClr>
                <a:buFont typeface="Symbol"/>
                <a:buChar char="Þ"/>
              </a:pPr>
              <a:r>
                <a:rPr b="0" lang="en-US" sz="2000" spc="-1" strike="noStrike">
                  <a:solidFill>
                    <a:srgbClr val="000000"/>
                  </a:solidFill>
                  <a:latin typeface="Tahoma"/>
                  <a:ea typeface="DejaVu Sans"/>
                </a:rPr>
                <a:t> </a:t>
              </a:r>
              <a:r>
                <a:rPr b="0" lang="en-US" sz="2000" spc="-1" strike="noStrike">
                  <a:solidFill>
                    <a:srgbClr val="000000"/>
                  </a:solidFill>
                  <a:latin typeface="Tahoma"/>
                  <a:ea typeface="DejaVu Sans"/>
                </a:rPr>
                <a:t>Although confidence is high, rule is misleading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001"/>
                </a:spcBef>
              </a:pP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422" name="Line 7"/>
            <p:cNvSpPr/>
            <p:nvPr/>
          </p:nvSpPr>
          <p:spPr>
            <a:xfrm>
              <a:off x="2209680" y="5938560"/>
              <a:ext cx="304920" cy="360"/>
            </a:xfrm>
            <a:prstGeom prst="line">
              <a:avLst/>
            </a:prstGeom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Measures that take into account statistical dependence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TextShape 2"/>
          <p:cNvSpPr txBox="1"/>
          <p:nvPr/>
        </p:nvSpPr>
        <p:spPr>
          <a:xfrm>
            <a:off x="190440" y="615960"/>
            <a:ext cx="7886520" cy="62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Statistical-based Measures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5" name="Picture 1" descr=""/>
          <p:cNvPicPr/>
          <p:nvPr/>
        </p:nvPicPr>
        <p:blipFill>
          <a:blip r:embed="rId1"/>
          <a:stretch/>
        </p:blipFill>
        <p:spPr>
          <a:xfrm>
            <a:off x="1981080" y="2838600"/>
            <a:ext cx="3628800" cy="1047240"/>
          </a:xfrm>
          <a:prstGeom prst="rect">
            <a:avLst/>
          </a:prstGeom>
          <a:ln>
            <a:noFill/>
          </a:ln>
        </p:spPr>
      </p:pic>
      <p:pic>
        <p:nvPicPr>
          <p:cNvPr id="426" name="Picture 2" descr=""/>
          <p:cNvPicPr/>
          <p:nvPr/>
        </p:nvPicPr>
        <p:blipFill>
          <a:blip r:embed="rId2"/>
          <a:stretch/>
        </p:blipFill>
        <p:spPr>
          <a:xfrm>
            <a:off x="1828800" y="3809880"/>
            <a:ext cx="4343040" cy="1537920"/>
          </a:xfrm>
          <a:prstGeom prst="rect">
            <a:avLst/>
          </a:prstGeom>
          <a:ln>
            <a:noFill/>
          </a:ln>
        </p:spPr>
      </p:pic>
      <p:pic>
        <p:nvPicPr>
          <p:cNvPr id="427" name="Picture 3" descr=""/>
          <p:cNvPicPr/>
          <p:nvPr/>
        </p:nvPicPr>
        <p:blipFill>
          <a:blip r:embed="rId3"/>
          <a:stretch/>
        </p:blipFill>
        <p:spPr>
          <a:xfrm>
            <a:off x="5334120" y="4952880"/>
            <a:ext cx="3638160" cy="1590480"/>
          </a:xfrm>
          <a:prstGeom prst="rect">
            <a:avLst/>
          </a:prstGeom>
          <a:ln>
            <a:noFill/>
          </a:ln>
        </p:spPr>
      </p:pic>
    </p:spTree>
  </p:cSld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1257480" y="441360"/>
            <a:ext cx="7886520" cy="39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Example: Lift/Interest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29" name="Table 2"/>
          <p:cNvGraphicFramePr/>
          <p:nvPr/>
        </p:nvGraphicFramePr>
        <p:xfrm>
          <a:off x="1411200" y="1552680"/>
          <a:ext cx="4038120" cy="1971360"/>
        </p:xfrm>
        <a:graphic>
          <a:graphicData uri="http://schemas.openxmlformats.org/drawingml/2006/table">
            <a:tbl>
              <a:tblPr/>
              <a:tblGrid>
                <a:gridCol w="1009440"/>
                <a:gridCol w="1009440"/>
                <a:gridCol w="1009440"/>
                <a:gridCol w="1009800"/>
              </a:tblGrid>
              <a:tr h="78228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Coffee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Coffee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Tea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Tea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36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201"/>
                        </a:spcBef>
                        <a:spcAft>
                          <a:spcPts val="400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0" name="Line 3"/>
          <p:cNvSpPr/>
          <p:nvPr/>
        </p:nvSpPr>
        <p:spPr>
          <a:xfrm>
            <a:off x="3544560" y="1933560"/>
            <a:ext cx="76212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Line 4"/>
          <p:cNvSpPr/>
          <p:nvPr/>
        </p:nvSpPr>
        <p:spPr>
          <a:xfrm>
            <a:off x="1715760" y="2771640"/>
            <a:ext cx="38088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5"/>
          <p:cNvSpPr/>
          <p:nvPr/>
        </p:nvSpPr>
        <p:spPr>
          <a:xfrm>
            <a:off x="662040" y="3825720"/>
            <a:ext cx="8076960" cy="24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DejaVu Sans"/>
              </a:rPr>
              <a:t>           </a:t>
            </a:r>
            <a:r>
              <a:rPr b="0" lang="en-US" sz="2400" spc="-1" strike="noStrike">
                <a:solidFill>
                  <a:srgbClr val="cc3300"/>
                </a:solidFill>
                <a:latin typeface="Tahoma"/>
                <a:ea typeface="DejaVu Sans"/>
              </a:rPr>
              <a:t>Association Rule: Tea </a:t>
            </a:r>
            <a:r>
              <a:rPr b="0" lang="en-US" sz="2400" spc="-1" strike="noStrike">
                <a:solidFill>
                  <a:srgbClr val="cc3300"/>
                </a:solidFill>
                <a:latin typeface="Symbol"/>
                <a:ea typeface="DejaVu Sans"/>
              </a:rPr>
              <a:t></a:t>
            </a:r>
            <a:r>
              <a:rPr b="0" lang="en-US" sz="2400" spc="-1" strike="noStrike">
                <a:solidFill>
                  <a:srgbClr val="cc3300"/>
                </a:solidFill>
                <a:latin typeface="Tahoma"/>
                <a:ea typeface="DejaVu Sans"/>
              </a:rPr>
              <a:t> Coffee</a:t>
            </a:r>
            <a:br/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DejaVu Sans"/>
              </a:rPr>
              <a:t>Confidence= P(Coffee|Tea) = </a:t>
            </a:r>
            <a:r>
              <a:rPr b="0" lang="en-US" sz="2000" spc="-1" strike="noStrike">
                <a:solidFill>
                  <a:srgbClr val="ff0000"/>
                </a:solidFill>
                <a:latin typeface="Tahoma"/>
                <a:ea typeface="DejaVu Sans"/>
              </a:rPr>
              <a:t>0.75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DejaVu Sans"/>
              </a:rPr>
              <a:t>but P(Coffee) = </a:t>
            </a:r>
            <a:r>
              <a:rPr b="0" lang="en-US" sz="2000" spc="-1" strike="noStrike">
                <a:solidFill>
                  <a:srgbClr val="ff0000"/>
                </a:solidFill>
                <a:latin typeface="Tahoma"/>
                <a:ea typeface="DejaVu Sans"/>
              </a:rPr>
              <a:t>0.9</a:t>
            </a:r>
            <a:endParaRPr b="0" lang="en-US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Þ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DejaVu Sans"/>
              </a:rPr>
              <a:t>Lift = 0.75/0.9= 0.8333 (&lt; 1, therefore is negatively associated)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Content Placeholder 2" descr=""/>
          <p:cNvPicPr/>
          <p:nvPr/>
        </p:nvPicPr>
        <p:blipFill>
          <a:blip r:embed="rId1"/>
          <a:stretch/>
        </p:blipFill>
        <p:spPr>
          <a:xfrm>
            <a:off x="990720" y="1752480"/>
            <a:ext cx="6774840" cy="2203920"/>
          </a:xfrm>
          <a:prstGeom prst="rect">
            <a:avLst/>
          </a:prstGeom>
          <a:ln>
            <a:noFill/>
          </a:ln>
        </p:spPr>
      </p:pic>
      <p:sp>
        <p:nvSpPr>
          <p:cNvPr id="434" name="CustomShape 1"/>
          <p:cNvSpPr/>
          <p:nvPr/>
        </p:nvSpPr>
        <p:spPr>
          <a:xfrm>
            <a:off x="533520" y="228600"/>
            <a:ext cx="5333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Drawback of lift /interest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762120" y="4114800"/>
            <a:ext cx="3123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Lift=1000*880/930*930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=1.017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CustomShape 3"/>
          <p:cNvSpPr/>
          <p:nvPr/>
        </p:nvSpPr>
        <p:spPr>
          <a:xfrm>
            <a:off x="5638680" y="4114800"/>
            <a:ext cx="2126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Lift=4.08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7" name="Table 1"/>
          <p:cNvGraphicFramePr/>
          <p:nvPr/>
        </p:nvGraphicFramePr>
        <p:xfrm>
          <a:off x="1877760" y="2541960"/>
          <a:ext cx="5207760" cy="1747440"/>
        </p:xfrm>
        <a:graphic>
          <a:graphicData uri="http://schemas.openxmlformats.org/drawingml/2006/table">
            <a:tbl>
              <a:tblPr/>
              <a:tblGrid>
                <a:gridCol w="320760"/>
                <a:gridCol w="4887000"/>
              </a:tblGrid>
              <a:tr h="252000">
                <a:tc>
                  <a:tcPr marL="25920" marR="25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25920" rIns="25920" tIns="25920" bIns="259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Author(s), Title, Edition, Publishing House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25920" marR="25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3240">
                <a:tc>
                  <a:txBody>
                    <a:bodyPr lIns="25920" rIns="25920" tIns="25920" bIns="25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25920" marR="25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25920" rIns="25920" tIns="25920" bIns="25920"/>
                    <a:p>
                      <a:pPr marL="457200" algn="just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Tan P. N., Steinbach M &amp; Kumar V. “Introduction to Data Mining” Pearson Education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25920" marR="25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3240">
                <a:tc>
                  <a:txBody>
                    <a:bodyPr lIns="25920" rIns="25920" tIns="25920" bIns="25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25920" marR="25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25920" rIns="25920" tIns="25920" bIns="25920"/>
                    <a:p>
                      <a:pPr marL="457200" algn="just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Mining: Concepts and Techniques, Third Edition  by  Jiawei Han, Micheline Kamber and Jian Pei Morgan Kaufmann Publishers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25920" marR="25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18760">
                <a:tc>
                  <a:txBody>
                    <a:bodyPr lIns="25920" rIns="25920" tIns="25920" bIns="25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WenQuanYi Micro Hei"/>
                        </a:rPr>
                        <a:t>R1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25920" marR="25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25920" rIns="25920" tIns="25920" bIns="25920"/>
                    <a:p>
                      <a:pPr marL="457200" algn="just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Predictive Analytics and Data Mining: Concepts and Practice with RapidMiner 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 marL="457200" algn="just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by  Vijay Kotu and Bala Deshpande Morgan Kaufmann Publishers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25920" marR="25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18760">
                <a:tc>
                  <a:txBody>
                    <a:bodyPr lIns="25920" rIns="25920" tIns="25920" bIns="25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WenQuanYi Micro Hei"/>
                        </a:rPr>
                        <a:t>R2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25920" marR="25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25920" rIns="25920" tIns="25920" bIns="25920"/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Oracle Documentation (http://docs.oracle.com/cd/B28359_01/datamine.111/b28129/regress.htm)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25920" marR="25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38" name="CustomShape 2"/>
          <p:cNvSpPr/>
          <p:nvPr/>
        </p:nvSpPr>
        <p:spPr>
          <a:xfrm>
            <a:off x="1535760" y="1720800"/>
            <a:ext cx="207576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WenQuanYi Micro Hei"/>
              </a:rPr>
              <a:t>Prescribed Text Books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Given a set of transactions T, the goal of association rule mining is to find all rules having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support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≥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minsup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threshold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confidence ≥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minconf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threshold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Brute-force approach: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List all possible association rules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Compute the support and confidence for each rule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Prune rules that fail the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minsup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and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minconf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thresholds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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0" y="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Association Rule Mining Task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nodeType="clickEffect" fill="hold">
                      <p:stCondLst>
                        <p:cond delay="indefinite"/>
                      </p:stCondLst>
                      <p:childTnLst>
                        <p:par>
                          <p:cTn id="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nodeType="clickEffect" fill="hold">
                      <p:stCondLst>
                        <p:cond delay="indefinite"/>
                      </p:stCondLst>
                      <p:childTnLst>
                        <p:par>
                          <p:cTn id="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395640" y="274680"/>
            <a:ext cx="6120000" cy="8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Thank you </a:t>
            </a:r>
            <a:r>
              <a:rPr b="1" lang="en-US" sz="3200" spc="-1" strike="noStrike">
                <a:solidFill>
                  <a:srgbClr val="000000"/>
                </a:solidFill>
                <a:latin typeface="Wingdings"/>
                <a:ea typeface="DejaVu Sans"/>
              </a:rPr>
              <a:t>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457200" y="1484640"/>
            <a:ext cx="7786440" cy="48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Q&amp;A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Suggestions / Feedback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01" dur="indefinite" restart="never" nodeType="tmRoot">
          <p:childTnLst>
            <p:seq>
              <p:cTn id="2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0" y="14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Mining Association Rules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4419720" y="1153080"/>
            <a:ext cx="4723920" cy="24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Example of Rules:</a:t>
            </a:r>
            <a:br/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{Milk,Diaper}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DejaVu Sans"/>
              </a:rPr>
              <a:t>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{Butter} (s=0.4, c=0.67)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{Milk,Butter}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DejaVu Sans"/>
              </a:rPr>
              <a:t>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{Diaper} (s=0.4, c=1.0)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{Diaper,Butter}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DejaVu Sans"/>
              </a:rPr>
              <a:t>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{Milk} (s=0.4, c=0.67)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{Butter}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DejaVu Sans"/>
              </a:rPr>
              <a:t>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{Milk,Diaper} (s=0.4, c=0.67)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{Diaper}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DejaVu Sans"/>
              </a:rPr>
              <a:t>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{Milk,Butter} (s=0.4, c=0.5)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{Milk}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DejaVu Sans"/>
              </a:rPr>
              <a:t>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{Diaper,Butter} (s=0.4, c=0.5)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606240" y="3733920"/>
            <a:ext cx="7924320" cy="23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Observations:</a:t>
            </a:r>
            <a:endParaRPr b="0" lang="en-US" sz="2400" spc="-1" strike="noStrike"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All the above rules are binary partitions of the same itemset: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{Milk, Diaper, Butter}</a:t>
            </a:r>
            <a:endParaRPr b="0" lang="en-US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Rules originating from the same itemset have identical support but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can have different confidence</a:t>
            </a:r>
            <a:endParaRPr b="0" lang="en-US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Thus, we may decouple the support and confidence requirements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232" name="Table 4"/>
          <p:cNvGraphicFramePr/>
          <p:nvPr/>
        </p:nvGraphicFramePr>
        <p:xfrm>
          <a:off x="628560" y="1542960"/>
          <a:ext cx="3251880" cy="1885680"/>
        </p:xfrm>
        <a:graphic>
          <a:graphicData uri="http://schemas.openxmlformats.org/drawingml/2006/table">
            <a:tbl>
              <a:tblPr/>
              <a:tblGrid>
                <a:gridCol w="528840"/>
                <a:gridCol w="2723040"/>
              </a:tblGrid>
              <a:tr h="31716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TID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Items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</a:tr>
              <a:tr h="31356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Bread, Milk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356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Bread, Diaper, Butter, Beans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356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Milk, Diaper, Butter, Coke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356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Bread, Milk, Diaper, Butter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1428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86a644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Bread, Milk, Diaper, Coke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nodeType="clickEffect" fill="hold">
                      <p:stCondLst>
                        <p:cond delay="indefinite"/>
                      </p:stCondLst>
                      <p:childTnLst>
                        <p:par>
                          <p:cTn id="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533520" indent="-533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Two-step approach: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6840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376092"/>
                </a:solidFill>
                <a:latin typeface="Times New Roman"/>
              </a:rPr>
              <a:t>Frequent Itemset Generation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5280" indent="-3805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376092"/>
                </a:solidFill>
                <a:latin typeface="Times New Roman"/>
              </a:rPr>
              <a:t>Generate all itemsets whose support </a:t>
            </a:r>
            <a:r>
              <a:rPr b="0" lang="en-US" sz="2000" spc="-1" strike="noStrike">
                <a:solidFill>
                  <a:srgbClr val="376092"/>
                </a:solidFill>
                <a:latin typeface="Symbol"/>
              </a:rPr>
              <a:t> minsup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295280" indent="-38052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6840">
              <a:lnSpc>
                <a:spcPct val="100000"/>
              </a:lnSpc>
              <a:spcBef>
                <a:spcPts val="400"/>
              </a:spcBef>
              <a:buClr>
                <a:srgbClr val="376092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376092"/>
                </a:solidFill>
                <a:latin typeface="Times New Roman"/>
              </a:rPr>
              <a:t>Rule Generation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5280" indent="-3805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376092"/>
                </a:solidFill>
                <a:latin typeface="Times New Roman"/>
              </a:rPr>
              <a:t>Generate high confidence rules from each frequent itemset, where each rule is a binary partitioning of a frequent itemset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33520" indent="-53316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33520" indent="-5331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376092"/>
                </a:solidFill>
                <a:latin typeface="Times New Roman"/>
              </a:rPr>
              <a:t>Frequent itemset generation is still computationally expensive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33520" indent="-53316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304920" y="258840"/>
            <a:ext cx="8838720" cy="46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Mining Association Rules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29052</TotalTime>
  <Application>LibreOffice/6.0.7.3$Linux_X86_64 LibreOffice_project/00m0$Build-3</Application>
  <Words>2329</Words>
  <Paragraphs>512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2012-01-02T05:05:52Z</dcterms:created>
  <dc:creator>lakshya</dc:creator>
  <dc:description/>
  <dc:language>en-IN</dc:language>
  <cp:lastModifiedBy/>
  <dcterms:modified xsi:type="dcterms:W3CDTF">2022-02-10T20:30:23Z</dcterms:modified>
  <cp:revision>414</cp:revision>
  <dc:subject/>
  <dc:title>BITS Pilani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70</vt:i4>
  </property>
</Properties>
</file>