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700" r:id="rId4"/>
  </p:sldMasterIdLst>
  <p:notesMasterIdLst>
    <p:notesMasterId r:id="rId44"/>
  </p:notesMasterIdLst>
  <p:handoutMasterIdLst>
    <p:handoutMasterId r:id="rId45"/>
  </p:handoutMasterIdLst>
  <p:sldIdLst>
    <p:sldId id="256" r:id="rId5"/>
    <p:sldId id="554" r:id="rId6"/>
    <p:sldId id="555" r:id="rId7"/>
    <p:sldId id="556" r:id="rId8"/>
    <p:sldId id="557" r:id="rId9"/>
    <p:sldId id="558" r:id="rId10"/>
    <p:sldId id="559" r:id="rId11"/>
    <p:sldId id="560" r:id="rId12"/>
    <p:sldId id="561" r:id="rId13"/>
    <p:sldId id="562" r:id="rId14"/>
    <p:sldId id="563" r:id="rId15"/>
    <p:sldId id="564" r:id="rId16"/>
    <p:sldId id="565" r:id="rId17"/>
    <p:sldId id="566" r:id="rId18"/>
    <p:sldId id="567" r:id="rId19"/>
    <p:sldId id="568" r:id="rId20"/>
    <p:sldId id="569" r:id="rId21"/>
    <p:sldId id="570" r:id="rId22"/>
    <p:sldId id="571" r:id="rId23"/>
    <p:sldId id="572" r:id="rId24"/>
    <p:sldId id="573" r:id="rId25"/>
    <p:sldId id="574" r:id="rId26"/>
    <p:sldId id="575" r:id="rId27"/>
    <p:sldId id="576" r:id="rId28"/>
    <p:sldId id="577" r:id="rId29"/>
    <p:sldId id="578" r:id="rId30"/>
    <p:sldId id="584" r:id="rId31"/>
    <p:sldId id="579" r:id="rId32"/>
    <p:sldId id="580" r:id="rId33"/>
    <p:sldId id="582" r:id="rId34"/>
    <p:sldId id="583" r:id="rId35"/>
    <p:sldId id="585" r:id="rId36"/>
    <p:sldId id="586" r:id="rId37"/>
    <p:sldId id="587" r:id="rId38"/>
    <p:sldId id="588" r:id="rId39"/>
    <p:sldId id="589" r:id="rId40"/>
    <p:sldId id="590" r:id="rId41"/>
    <p:sldId id="591" r:id="rId42"/>
    <p:sldId id="336"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44" autoAdjust="0"/>
    <p:restoredTop sz="94434" autoAdjust="0"/>
  </p:normalViewPr>
  <p:slideViewPr>
    <p:cSldViewPr>
      <p:cViewPr varScale="1">
        <p:scale>
          <a:sx n="71" d="100"/>
          <a:sy n="71" d="100"/>
        </p:scale>
        <p:origin x="1212" y="72"/>
      </p:cViewPr>
      <p:guideLst>
        <p:guide orient="horz" pos="2160"/>
        <p:guide pos="2880"/>
      </p:guideLst>
    </p:cSldViewPr>
  </p:slideViewPr>
  <p:outlineViewPr>
    <p:cViewPr>
      <p:scale>
        <a:sx n="33" d="100"/>
        <a:sy n="33" d="100"/>
      </p:scale>
      <p:origin x="0" y="-53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2127EBB-8FBF-4474-9565-F813E94C756F}" type="datetimeFigureOut">
              <a:rPr lang="en-IN" smtClean="0"/>
              <a:t>09-08-2020</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D90AF4-CAD9-46E6-BF5B-7F3323C8B5BC}" type="slidenum">
              <a:rPr lang="en-IN" smtClean="0"/>
              <a:t>‹#›</a:t>
            </a:fld>
            <a:endParaRPr lang="en-IN"/>
          </a:p>
        </p:txBody>
      </p:sp>
    </p:spTree>
    <p:extLst>
      <p:ext uri="{BB962C8B-B14F-4D97-AF65-F5344CB8AC3E}">
        <p14:creationId xmlns:p14="http://schemas.microsoft.com/office/powerpoint/2010/main" val="340345457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8"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solidFill>
                  <a:srgbClr val="000000"/>
                </a:solidFill>
                <a:uFill>
                  <a:solidFill>
                    <a:srgbClr val="FFFFFF"/>
                  </a:solidFill>
                </a:uFill>
                <a:latin typeface="Arial"/>
              </a:rPr>
              <a:t>Click to edit the notes format</a:t>
            </a:r>
          </a:p>
        </p:txBody>
      </p:sp>
      <p:sp>
        <p:nvSpPr>
          <p:cNvPr id="279" name="PlaceHolder 2"/>
          <p:cNvSpPr>
            <a:spLocks noGrp="1"/>
          </p:cNvSpPr>
          <p:nvPr>
            <p:ph type="hdr"/>
          </p:nvPr>
        </p:nvSpPr>
        <p:spPr>
          <a:xfrm>
            <a:off x="0" y="0"/>
            <a:ext cx="3280680" cy="534240"/>
          </a:xfrm>
          <a:prstGeom prst="rect">
            <a:avLst/>
          </a:prstGeom>
        </p:spPr>
        <p:txBody>
          <a:bodyPr lIns="0" tIns="0" rIns="0" bIns="0"/>
          <a:lstStyle/>
          <a:p>
            <a:r>
              <a:rPr lang="en-IN" sz="1400" b="0" strike="noStrike" spc="-1">
                <a:solidFill>
                  <a:srgbClr val="000000"/>
                </a:solidFill>
                <a:uFill>
                  <a:solidFill>
                    <a:srgbClr val="FFFFFF"/>
                  </a:solidFill>
                </a:uFill>
                <a:latin typeface="Times New Roman"/>
              </a:rPr>
              <a:t>&lt;header&gt;</a:t>
            </a:r>
          </a:p>
        </p:txBody>
      </p:sp>
      <p:sp>
        <p:nvSpPr>
          <p:cNvPr id="280" name="PlaceHolder 3"/>
          <p:cNvSpPr>
            <a:spLocks noGrp="1"/>
          </p:cNvSpPr>
          <p:nvPr>
            <p:ph type="dt"/>
          </p:nvPr>
        </p:nvSpPr>
        <p:spPr>
          <a:xfrm>
            <a:off x="4278960" y="0"/>
            <a:ext cx="3280680" cy="534240"/>
          </a:xfrm>
          <a:prstGeom prst="rect">
            <a:avLst/>
          </a:prstGeom>
        </p:spPr>
        <p:txBody>
          <a:bodyPr lIns="0" tIns="0" rIns="0" bIns="0"/>
          <a:lstStyle/>
          <a:p>
            <a:pPr algn="r"/>
            <a:r>
              <a:rPr lang="en-IN" sz="1400" b="0" strike="noStrike" spc="-1">
                <a:solidFill>
                  <a:srgbClr val="000000"/>
                </a:solidFill>
                <a:uFill>
                  <a:solidFill>
                    <a:srgbClr val="FFFFFF"/>
                  </a:solidFill>
                </a:uFill>
                <a:latin typeface="Times New Roman"/>
              </a:rPr>
              <a:t>&lt;date/time&gt;</a:t>
            </a:r>
          </a:p>
        </p:txBody>
      </p:sp>
      <p:sp>
        <p:nvSpPr>
          <p:cNvPr id="281" name="PlaceHolder 4"/>
          <p:cNvSpPr>
            <a:spLocks noGrp="1"/>
          </p:cNvSpPr>
          <p:nvPr>
            <p:ph type="ftr"/>
          </p:nvPr>
        </p:nvSpPr>
        <p:spPr>
          <a:xfrm>
            <a:off x="0" y="10157400"/>
            <a:ext cx="3280680" cy="534240"/>
          </a:xfrm>
          <a:prstGeom prst="rect">
            <a:avLst/>
          </a:prstGeom>
        </p:spPr>
        <p:txBody>
          <a:bodyPr lIns="0" tIns="0" rIns="0" bIns="0" anchor="b"/>
          <a:lstStyle/>
          <a:p>
            <a:r>
              <a:rPr lang="en-IN" sz="1400" b="0" strike="noStrike" spc="-1">
                <a:solidFill>
                  <a:srgbClr val="000000"/>
                </a:solidFill>
                <a:uFill>
                  <a:solidFill>
                    <a:srgbClr val="FFFFFF"/>
                  </a:solidFill>
                </a:uFill>
                <a:latin typeface="Times New Roman"/>
              </a:rPr>
              <a:t>&lt;footer&gt;</a:t>
            </a:r>
          </a:p>
        </p:txBody>
      </p:sp>
      <p:sp>
        <p:nvSpPr>
          <p:cNvPr id="282" name="PlaceHolder 5"/>
          <p:cNvSpPr>
            <a:spLocks noGrp="1"/>
          </p:cNvSpPr>
          <p:nvPr>
            <p:ph type="sldNum"/>
          </p:nvPr>
        </p:nvSpPr>
        <p:spPr>
          <a:xfrm>
            <a:off x="4278960" y="10157400"/>
            <a:ext cx="3280680" cy="534240"/>
          </a:xfrm>
          <a:prstGeom prst="rect">
            <a:avLst/>
          </a:prstGeom>
        </p:spPr>
        <p:txBody>
          <a:bodyPr lIns="0" tIns="0" rIns="0" bIns="0" anchor="b"/>
          <a:lstStyle/>
          <a:p>
            <a:pPr algn="r"/>
            <a:fld id="{9AB58A77-0547-4997-B57B-BB169281CDC2}" type="slidenum">
              <a:rPr lang="en-IN" sz="1400" b="0" strike="noStrike" spc="-1">
                <a:solidFill>
                  <a:srgbClr val="000000"/>
                </a:solidFill>
                <a:uFill>
                  <a:solidFill>
                    <a:srgbClr val="FFFFFF"/>
                  </a:solidFill>
                </a:uFill>
                <a:latin typeface="Times New Roman"/>
              </a:rPr>
              <a:pPr algn="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63997777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xfrm>
            <a:off x="3971925" y="8831263"/>
            <a:ext cx="3038475" cy="4651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2A548BC2-B6AD-4178-BD9E-11D8FE16BC79}" type="slidenum">
              <a:rPr lang="en-US" altLang="en-US" sz="1200">
                <a:latin typeface="Times New Roman" panose="02020603050405020304" pitchFamily="18" charset="0"/>
              </a:rPr>
              <a:pPr/>
              <a:t>3</a:t>
            </a:fld>
            <a:endParaRPr lang="en-US" altLang="en-US" sz="1200">
              <a:latin typeface="Times New Roman" panose="02020603050405020304" pitchFamily="18" charset="0"/>
            </a:endParaRPr>
          </a:p>
        </p:txBody>
      </p:sp>
      <p:sp>
        <p:nvSpPr>
          <p:cNvPr id="151555" name="Rectangle 2"/>
          <p:cNvSpPr>
            <a:spLocks noGrp="1" noRot="1" noChangeAspect="1" noChangeArrowheads="1" noTextEdit="1"/>
          </p:cNvSpPr>
          <p:nvPr>
            <p:ph type="sldImg"/>
          </p:nvPr>
        </p:nvSpPr>
        <p:spPr>
          <a:xfrm>
            <a:off x="1270000" y="728663"/>
            <a:ext cx="4778375" cy="3584575"/>
          </a:xfrm>
          <a:prstGeom prst="rect">
            <a:avLst/>
          </a:prstGeom>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560767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xfrm>
            <a:off x="3971925" y="8831263"/>
            <a:ext cx="3038475" cy="4651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BDA55EB1-283C-4A3A-9B84-C94D67BCDBF3}" type="slidenum">
              <a:rPr lang="en-US" altLang="en-US" sz="1200">
                <a:latin typeface="Times New Roman" panose="02020603050405020304" pitchFamily="18" charset="0"/>
              </a:rPr>
              <a:pPr/>
              <a:t>4</a:t>
            </a:fld>
            <a:endParaRPr lang="en-US" altLang="en-US" sz="1200">
              <a:latin typeface="Times New Roman" panose="02020603050405020304" pitchFamily="18" charset="0"/>
            </a:endParaRPr>
          </a:p>
        </p:txBody>
      </p:sp>
      <p:sp>
        <p:nvSpPr>
          <p:cNvPr id="152579" name="Rectangle 2"/>
          <p:cNvSpPr>
            <a:spLocks noGrp="1" noRot="1" noChangeAspect="1" noChangeArrowheads="1" noTextEdit="1"/>
          </p:cNvSpPr>
          <p:nvPr>
            <p:ph type="sldImg"/>
          </p:nvPr>
        </p:nvSpPr>
        <p:spPr>
          <a:xfrm>
            <a:off x="1270000" y="728663"/>
            <a:ext cx="4778375" cy="3584575"/>
          </a:xfrm>
          <a:prstGeom prst="rect">
            <a:avLst/>
          </a:prstGeom>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243116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xfrm>
            <a:off x="3971925" y="8831263"/>
            <a:ext cx="3038475" cy="4651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A60A36C2-5419-4887-8347-6F83E0D1582C}" type="slidenum">
              <a:rPr lang="en-US" altLang="en-US" sz="1200">
                <a:latin typeface="Times New Roman" panose="02020603050405020304" pitchFamily="18" charset="0"/>
              </a:rPr>
              <a:pPr/>
              <a:t>11</a:t>
            </a:fld>
            <a:endParaRPr lang="en-US" altLang="en-US" sz="1200">
              <a:latin typeface="Times New Roman" panose="02020603050405020304" pitchFamily="18" charset="0"/>
            </a:endParaRPr>
          </a:p>
        </p:txBody>
      </p:sp>
      <p:sp>
        <p:nvSpPr>
          <p:cNvPr id="156675" name="Rectangle 2"/>
          <p:cNvSpPr>
            <a:spLocks noGrp="1" noRot="1" noChangeAspect="1" noChangeArrowheads="1" noTextEdit="1"/>
          </p:cNvSpPr>
          <p:nvPr>
            <p:ph type="sldImg"/>
          </p:nvPr>
        </p:nvSpPr>
        <p:spPr>
          <a:xfrm>
            <a:off x="1270000" y="728663"/>
            <a:ext cx="4778375" cy="3584575"/>
          </a:xfrm>
          <a:prstGeom prst="rect">
            <a:avLst/>
          </a:prstGeom>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928134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a:extLst>
              <a:ext uri="{FF2B5EF4-FFF2-40B4-BE49-F238E27FC236}">
                <a16:creationId xmlns:a16="http://schemas.microsoft.com/office/drawing/2014/main" xmlns="" id="{B3520E6C-0F41-407D-9257-568E5AAFC91B}"/>
              </a:ext>
            </a:extLst>
          </p:cNvPr>
          <p:cNvSpPr>
            <a:spLocks noGrp="1" noRot="1" noChangeAspect="1" noChangeArrowheads="1" noTextEdit="1"/>
          </p:cNvSpPr>
          <p:nvPr>
            <p:ph type="sldImg"/>
          </p:nvPr>
        </p:nvSpPr>
        <p:spPr>
          <a:xfrm>
            <a:off x="3028950" y="857250"/>
            <a:ext cx="3086100" cy="2314575"/>
          </a:xfrm>
          <a:prstGeom prst="rect">
            <a:avLst/>
          </a:prstGeom>
          <a:ln/>
        </p:spPr>
      </p:sp>
      <p:sp>
        <p:nvSpPr>
          <p:cNvPr id="179203" name="Rectangle 3">
            <a:extLst>
              <a:ext uri="{FF2B5EF4-FFF2-40B4-BE49-F238E27FC236}">
                <a16:creationId xmlns:a16="http://schemas.microsoft.com/office/drawing/2014/main" xmlns="" id="{26C67B4E-1A5D-42F8-87E3-73383452B1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192930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31" name="PlaceHolder 2"/>
          <p:cNvSpPr>
            <a:spLocks noGrp="1"/>
          </p:cNvSpPr>
          <p:nvPr>
            <p:ph type="body"/>
          </p:nvPr>
        </p:nvSpPr>
        <p:spPr>
          <a:xfrm>
            <a:off x="457200" y="160020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2" name="PlaceHolder 3"/>
          <p:cNvSpPr>
            <a:spLocks noGrp="1"/>
          </p:cNvSpPr>
          <p:nvPr>
            <p:ph type="body"/>
          </p:nvPr>
        </p:nvSpPr>
        <p:spPr>
          <a:xfrm>
            <a:off x="457200" y="396432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34"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5"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6" name="PlaceHolder 4"/>
          <p:cNvSpPr>
            <a:spLocks noGrp="1"/>
          </p:cNvSpPr>
          <p:nvPr>
            <p:ph type="body"/>
          </p:nvPr>
        </p:nvSpPr>
        <p:spPr>
          <a:xfrm>
            <a:off x="467424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7" name="PlaceHolder 5"/>
          <p:cNvSpPr>
            <a:spLocks noGrp="1"/>
          </p:cNvSpPr>
          <p:nvPr>
            <p:ph type="body"/>
          </p:nvPr>
        </p:nvSpPr>
        <p:spPr>
          <a:xfrm>
            <a:off x="45720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39" name="PlaceHolder 2"/>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40" name="PlaceHolder 3"/>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pic>
        <p:nvPicPr>
          <p:cNvPr id="41" name="Picture 40"/>
          <p:cNvPicPr/>
          <p:nvPr/>
        </p:nvPicPr>
        <p:blipFill>
          <a:blip r:embed="rId2"/>
          <a:stretch/>
        </p:blipFill>
        <p:spPr>
          <a:xfrm>
            <a:off x="1735560" y="1599840"/>
            <a:ext cx="5671800" cy="4525560"/>
          </a:xfrm>
          <a:prstGeom prst="rect">
            <a:avLst/>
          </a:prstGeom>
          <a:ln>
            <a:noFill/>
          </a:ln>
        </p:spPr>
      </p:pic>
      <p:pic>
        <p:nvPicPr>
          <p:cNvPr id="42" name="Picture 41"/>
          <p:cNvPicPr/>
          <p:nvPr/>
        </p:nvPicPr>
        <p:blipFill>
          <a:blip r:embed="rId2"/>
          <a:stretch/>
        </p:blipFill>
        <p:spPr>
          <a:xfrm>
            <a:off x="1735560" y="1599840"/>
            <a:ext cx="5671800" cy="45255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56"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58" name="PlaceHolder 2"/>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1" name="PlaceHolder 3"/>
          <p:cNvSpPr>
            <a:spLocks noGrp="1"/>
          </p:cNvSpPr>
          <p:nvPr>
            <p:ph type="body"/>
          </p:nvPr>
        </p:nvSpPr>
        <p:spPr>
          <a:xfrm>
            <a:off x="467424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395640" y="274680"/>
            <a:ext cx="6120360" cy="39394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5"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6" name="PlaceHolder 3"/>
          <p:cNvSpPr>
            <a:spLocks noGrp="1"/>
          </p:cNvSpPr>
          <p:nvPr>
            <p:ph type="body"/>
          </p:nvPr>
        </p:nvSpPr>
        <p:spPr>
          <a:xfrm>
            <a:off x="45720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7" name="PlaceHolder 4"/>
          <p:cNvSpPr>
            <a:spLocks noGrp="1"/>
          </p:cNvSpPr>
          <p:nvPr>
            <p:ph type="body"/>
          </p:nvPr>
        </p:nvSpPr>
        <p:spPr>
          <a:xfrm>
            <a:off x="467424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0"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9" name="PlaceHolder 2"/>
          <p:cNvSpPr>
            <a:spLocks noGrp="1"/>
          </p:cNvSpPr>
          <p:nvPr>
            <p:ph type="body"/>
          </p:nvPr>
        </p:nvSpPr>
        <p:spPr>
          <a:xfrm>
            <a:off x="45720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0"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1" name="PlaceHolder 4"/>
          <p:cNvSpPr>
            <a:spLocks noGrp="1"/>
          </p:cNvSpPr>
          <p:nvPr>
            <p:ph type="body"/>
          </p:nvPr>
        </p:nvSpPr>
        <p:spPr>
          <a:xfrm>
            <a:off x="467424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73"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4"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5" name="PlaceHolder 4"/>
          <p:cNvSpPr>
            <a:spLocks noGrp="1"/>
          </p:cNvSpPr>
          <p:nvPr>
            <p:ph type="body"/>
          </p:nvPr>
        </p:nvSpPr>
        <p:spPr>
          <a:xfrm>
            <a:off x="457200" y="396432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77" name="PlaceHolder 2"/>
          <p:cNvSpPr>
            <a:spLocks noGrp="1"/>
          </p:cNvSpPr>
          <p:nvPr>
            <p:ph type="body"/>
          </p:nvPr>
        </p:nvSpPr>
        <p:spPr>
          <a:xfrm>
            <a:off x="457200" y="160020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8" name="PlaceHolder 3"/>
          <p:cNvSpPr>
            <a:spLocks noGrp="1"/>
          </p:cNvSpPr>
          <p:nvPr>
            <p:ph type="body"/>
          </p:nvPr>
        </p:nvSpPr>
        <p:spPr>
          <a:xfrm>
            <a:off x="457200" y="396432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80"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81"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82" name="PlaceHolder 4"/>
          <p:cNvSpPr>
            <a:spLocks noGrp="1"/>
          </p:cNvSpPr>
          <p:nvPr>
            <p:ph type="body"/>
          </p:nvPr>
        </p:nvSpPr>
        <p:spPr>
          <a:xfrm>
            <a:off x="467424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83" name="PlaceHolder 5"/>
          <p:cNvSpPr>
            <a:spLocks noGrp="1"/>
          </p:cNvSpPr>
          <p:nvPr>
            <p:ph type="body"/>
          </p:nvPr>
        </p:nvSpPr>
        <p:spPr>
          <a:xfrm>
            <a:off x="45720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85" name="PlaceHolder 2"/>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86" name="PlaceHolder 3"/>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pic>
        <p:nvPicPr>
          <p:cNvPr id="87" name="Picture 86"/>
          <p:cNvPicPr/>
          <p:nvPr/>
        </p:nvPicPr>
        <p:blipFill>
          <a:blip r:embed="rId2"/>
          <a:stretch/>
        </p:blipFill>
        <p:spPr>
          <a:xfrm>
            <a:off x="1735560" y="1599840"/>
            <a:ext cx="5671800" cy="4525560"/>
          </a:xfrm>
          <a:prstGeom prst="rect">
            <a:avLst/>
          </a:prstGeom>
          <a:ln>
            <a:noFill/>
          </a:ln>
        </p:spPr>
      </p:pic>
      <p:pic>
        <p:nvPicPr>
          <p:cNvPr id="88" name="Picture 87"/>
          <p:cNvPicPr/>
          <p:nvPr/>
        </p:nvPicPr>
        <p:blipFill>
          <a:blip r:embed="rId2"/>
          <a:stretch/>
        </p:blipFill>
        <p:spPr>
          <a:xfrm>
            <a:off x="1735560" y="1599840"/>
            <a:ext cx="5671800" cy="452556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5"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06"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08" name="PlaceHolder 2"/>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10" name="PlaceHolder 2"/>
          <p:cNvSpPr>
            <a:spLocks noGrp="1"/>
          </p:cNvSpPr>
          <p:nvPr>
            <p:ph type="body"/>
          </p:nvPr>
        </p:nvSpPr>
        <p:spPr>
          <a:xfrm>
            <a:off x="45720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11" name="PlaceHolder 3"/>
          <p:cNvSpPr>
            <a:spLocks noGrp="1"/>
          </p:cNvSpPr>
          <p:nvPr>
            <p:ph type="body"/>
          </p:nvPr>
        </p:nvSpPr>
        <p:spPr>
          <a:xfrm>
            <a:off x="467424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2"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2" name="PlaceHolder 2"/>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3" name="PlaceHolder 1"/>
          <p:cNvSpPr>
            <a:spLocks noGrp="1"/>
          </p:cNvSpPr>
          <p:nvPr>
            <p:ph type="subTitle"/>
          </p:nvPr>
        </p:nvSpPr>
        <p:spPr>
          <a:xfrm>
            <a:off x="395640" y="274680"/>
            <a:ext cx="6120360" cy="39394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15"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16" name="PlaceHolder 3"/>
          <p:cNvSpPr>
            <a:spLocks noGrp="1"/>
          </p:cNvSpPr>
          <p:nvPr>
            <p:ph type="body"/>
          </p:nvPr>
        </p:nvSpPr>
        <p:spPr>
          <a:xfrm>
            <a:off x="45720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17" name="PlaceHolder 4"/>
          <p:cNvSpPr>
            <a:spLocks noGrp="1"/>
          </p:cNvSpPr>
          <p:nvPr>
            <p:ph type="body"/>
          </p:nvPr>
        </p:nvSpPr>
        <p:spPr>
          <a:xfrm>
            <a:off x="467424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19" name="PlaceHolder 2"/>
          <p:cNvSpPr>
            <a:spLocks noGrp="1"/>
          </p:cNvSpPr>
          <p:nvPr>
            <p:ph type="body"/>
          </p:nvPr>
        </p:nvSpPr>
        <p:spPr>
          <a:xfrm>
            <a:off x="45720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20"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21" name="PlaceHolder 4"/>
          <p:cNvSpPr>
            <a:spLocks noGrp="1"/>
          </p:cNvSpPr>
          <p:nvPr>
            <p:ph type="body"/>
          </p:nvPr>
        </p:nvSpPr>
        <p:spPr>
          <a:xfrm>
            <a:off x="467424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23"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24"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25" name="PlaceHolder 4"/>
          <p:cNvSpPr>
            <a:spLocks noGrp="1"/>
          </p:cNvSpPr>
          <p:nvPr>
            <p:ph type="body"/>
          </p:nvPr>
        </p:nvSpPr>
        <p:spPr>
          <a:xfrm>
            <a:off x="457200" y="396432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27" name="PlaceHolder 2"/>
          <p:cNvSpPr>
            <a:spLocks noGrp="1"/>
          </p:cNvSpPr>
          <p:nvPr>
            <p:ph type="body"/>
          </p:nvPr>
        </p:nvSpPr>
        <p:spPr>
          <a:xfrm>
            <a:off x="457200" y="160020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28" name="PlaceHolder 3"/>
          <p:cNvSpPr>
            <a:spLocks noGrp="1"/>
          </p:cNvSpPr>
          <p:nvPr>
            <p:ph type="body"/>
          </p:nvPr>
        </p:nvSpPr>
        <p:spPr>
          <a:xfrm>
            <a:off x="457200" y="396432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30"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31"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32" name="PlaceHolder 4"/>
          <p:cNvSpPr>
            <a:spLocks noGrp="1"/>
          </p:cNvSpPr>
          <p:nvPr>
            <p:ph type="body"/>
          </p:nvPr>
        </p:nvSpPr>
        <p:spPr>
          <a:xfrm>
            <a:off x="467424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33" name="PlaceHolder 5"/>
          <p:cNvSpPr>
            <a:spLocks noGrp="1"/>
          </p:cNvSpPr>
          <p:nvPr>
            <p:ph type="body"/>
          </p:nvPr>
        </p:nvSpPr>
        <p:spPr>
          <a:xfrm>
            <a:off x="45720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35" name="PlaceHolder 2"/>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36" name="PlaceHolder 3"/>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pic>
        <p:nvPicPr>
          <p:cNvPr id="137" name="Picture 136"/>
          <p:cNvPicPr/>
          <p:nvPr/>
        </p:nvPicPr>
        <p:blipFill>
          <a:blip r:embed="rId2"/>
          <a:stretch/>
        </p:blipFill>
        <p:spPr>
          <a:xfrm>
            <a:off x="1735560" y="1599840"/>
            <a:ext cx="5671800" cy="4525560"/>
          </a:xfrm>
          <a:prstGeom prst="rect">
            <a:avLst/>
          </a:prstGeom>
          <a:ln>
            <a:noFill/>
          </a:ln>
        </p:spPr>
      </p:pic>
      <p:pic>
        <p:nvPicPr>
          <p:cNvPr id="138" name="Picture 137"/>
          <p:cNvPicPr/>
          <p:nvPr/>
        </p:nvPicPr>
        <p:blipFill>
          <a:blip r:embed="rId2"/>
          <a:stretch/>
        </p:blipFill>
        <p:spPr>
          <a:xfrm>
            <a:off x="1735560" y="1599840"/>
            <a:ext cx="5671800" cy="452556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8"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99"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201" name="PlaceHolder 2"/>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4" name="PlaceHolder 2"/>
          <p:cNvSpPr>
            <a:spLocks noGrp="1"/>
          </p:cNvSpPr>
          <p:nvPr>
            <p:ph type="body"/>
          </p:nvPr>
        </p:nvSpPr>
        <p:spPr>
          <a:xfrm>
            <a:off x="45720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5" name="PlaceHolder 3"/>
          <p:cNvSpPr>
            <a:spLocks noGrp="1"/>
          </p:cNvSpPr>
          <p:nvPr>
            <p:ph type="body"/>
          </p:nvPr>
        </p:nvSpPr>
        <p:spPr>
          <a:xfrm>
            <a:off x="467424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203" name="PlaceHolder 2"/>
          <p:cNvSpPr>
            <a:spLocks noGrp="1"/>
          </p:cNvSpPr>
          <p:nvPr>
            <p:ph type="body"/>
          </p:nvPr>
        </p:nvSpPr>
        <p:spPr>
          <a:xfrm>
            <a:off x="45720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04" name="PlaceHolder 3"/>
          <p:cNvSpPr>
            <a:spLocks noGrp="1"/>
          </p:cNvSpPr>
          <p:nvPr>
            <p:ph type="body"/>
          </p:nvPr>
        </p:nvSpPr>
        <p:spPr>
          <a:xfrm>
            <a:off x="467424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5"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6" name="PlaceHolder 1"/>
          <p:cNvSpPr>
            <a:spLocks noGrp="1"/>
          </p:cNvSpPr>
          <p:nvPr>
            <p:ph type="subTitle"/>
          </p:nvPr>
        </p:nvSpPr>
        <p:spPr>
          <a:xfrm>
            <a:off x="395640" y="274680"/>
            <a:ext cx="6120360" cy="39394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208"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09" name="PlaceHolder 3"/>
          <p:cNvSpPr>
            <a:spLocks noGrp="1"/>
          </p:cNvSpPr>
          <p:nvPr>
            <p:ph type="body"/>
          </p:nvPr>
        </p:nvSpPr>
        <p:spPr>
          <a:xfrm>
            <a:off x="45720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10" name="PlaceHolder 4"/>
          <p:cNvSpPr>
            <a:spLocks noGrp="1"/>
          </p:cNvSpPr>
          <p:nvPr>
            <p:ph type="body"/>
          </p:nvPr>
        </p:nvSpPr>
        <p:spPr>
          <a:xfrm>
            <a:off x="467424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212" name="PlaceHolder 2"/>
          <p:cNvSpPr>
            <a:spLocks noGrp="1"/>
          </p:cNvSpPr>
          <p:nvPr>
            <p:ph type="body"/>
          </p:nvPr>
        </p:nvSpPr>
        <p:spPr>
          <a:xfrm>
            <a:off x="45720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13"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14" name="PlaceHolder 4"/>
          <p:cNvSpPr>
            <a:spLocks noGrp="1"/>
          </p:cNvSpPr>
          <p:nvPr>
            <p:ph type="body"/>
          </p:nvPr>
        </p:nvSpPr>
        <p:spPr>
          <a:xfrm>
            <a:off x="467424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216"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17"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18" name="PlaceHolder 4"/>
          <p:cNvSpPr>
            <a:spLocks noGrp="1"/>
          </p:cNvSpPr>
          <p:nvPr>
            <p:ph type="body"/>
          </p:nvPr>
        </p:nvSpPr>
        <p:spPr>
          <a:xfrm>
            <a:off x="457200" y="396432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220" name="PlaceHolder 2"/>
          <p:cNvSpPr>
            <a:spLocks noGrp="1"/>
          </p:cNvSpPr>
          <p:nvPr>
            <p:ph type="body"/>
          </p:nvPr>
        </p:nvSpPr>
        <p:spPr>
          <a:xfrm>
            <a:off x="457200" y="160020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21" name="PlaceHolder 3"/>
          <p:cNvSpPr>
            <a:spLocks noGrp="1"/>
          </p:cNvSpPr>
          <p:nvPr>
            <p:ph type="body"/>
          </p:nvPr>
        </p:nvSpPr>
        <p:spPr>
          <a:xfrm>
            <a:off x="457200" y="396432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223"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24"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25" name="PlaceHolder 4"/>
          <p:cNvSpPr>
            <a:spLocks noGrp="1"/>
          </p:cNvSpPr>
          <p:nvPr>
            <p:ph type="body"/>
          </p:nvPr>
        </p:nvSpPr>
        <p:spPr>
          <a:xfrm>
            <a:off x="467424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26" name="PlaceHolder 5"/>
          <p:cNvSpPr>
            <a:spLocks noGrp="1"/>
          </p:cNvSpPr>
          <p:nvPr>
            <p:ph type="body"/>
          </p:nvPr>
        </p:nvSpPr>
        <p:spPr>
          <a:xfrm>
            <a:off x="45720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228" name="PlaceHolder 2"/>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29" name="PlaceHolder 3"/>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pic>
        <p:nvPicPr>
          <p:cNvPr id="230" name="Picture 229"/>
          <p:cNvPicPr/>
          <p:nvPr/>
        </p:nvPicPr>
        <p:blipFill>
          <a:blip r:embed="rId2"/>
          <a:stretch/>
        </p:blipFill>
        <p:spPr>
          <a:xfrm>
            <a:off x="1735560" y="1599840"/>
            <a:ext cx="5671800" cy="4525560"/>
          </a:xfrm>
          <a:prstGeom prst="rect">
            <a:avLst/>
          </a:prstGeom>
          <a:ln>
            <a:noFill/>
          </a:ln>
        </p:spPr>
      </p:pic>
      <p:pic>
        <p:nvPicPr>
          <p:cNvPr id="231" name="Picture 230"/>
          <p:cNvPicPr/>
          <p:nvPr/>
        </p:nvPicPr>
        <p:blipFill>
          <a:blip r:embed="rId2"/>
          <a:stretch/>
        </p:blipFill>
        <p:spPr>
          <a:xfrm>
            <a:off x="1735560" y="1599840"/>
            <a:ext cx="5671800" cy="452556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310917" y="6418314"/>
            <a:ext cx="593089" cy="139700"/>
          </a:xfrm>
          <a:prstGeom prst="rect">
            <a:avLst/>
          </a:prstGeom>
        </p:spPr>
        <p:txBody>
          <a:bodyPr/>
          <a:lstStyle/>
          <a:p>
            <a:r>
              <a:rPr lang="en-US" smtClean="0">
                <a:solidFill>
                  <a:prstClr val="black">
                    <a:tint val="75000"/>
                  </a:prstClr>
                </a:solidFill>
              </a:rPr>
              <a:t>Data Mining</a:t>
            </a:r>
            <a:endParaRPr lang="en-US">
              <a:solidFill>
                <a:prstClr val="black">
                  <a:tint val="75000"/>
                </a:prstClr>
              </a:solidFill>
            </a:endParaRPr>
          </a:p>
        </p:txBody>
      </p:sp>
      <p:sp>
        <p:nvSpPr>
          <p:cNvPr id="5" name="Footer Placeholder 4"/>
          <p:cNvSpPr>
            <a:spLocks noGrp="1"/>
          </p:cNvSpPr>
          <p:nvPr>
            <p:ph type="ftr" sz="quarter" idx="11"/>
          </p:nvPr>
        </p:nvSpPr>
        <p:spPr>
          <a:xfrm>
            <a:off x="5683495" y="6654430"/>
            <a:ext cx="3382645" cy="143509"/>
          </a:xfrm>
          <a:prstGeom prst="rect">
            <a:avLst/>
          </a:prstGeom>
        </p:spPr>
        <p:txBody>
          <a:bodyPr/>
          <a:lstStyle/>
          <a:p>
            <a:r>
              <a:rPr lang="en-US" smtClean="0">
                <a:solidFill>
                  <a:prstClr val="black">
                    <a:tint val="75000"/>
                  </a:prstClr>
                </a:solidFill>
              </a:rPr>
              <a:t>BITS Pilani, Deemed to be University under Section 3 of UGC Act, 1956</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61AFFF-E2F4-402D-873F-F9B1B7CF2E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00254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95640" y="274680"/>
            <a:ext cx="6120360" cy="39394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9"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0" name="PlaceHolder 3"/>
          <p:cNvSpPr>
            <a:spLocks noGrp="1"/>
          </p:cNvSpPr>
          <p:nvPr>
            <p:ph type="body"/>
          </p:nvPr>
        </p:nvSpPr>
        <p:spPr>
          <a:xfrm>
            <a:off x="45720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1" name="PlaceHolder 4"/>
          <p:cNvSpPr>
            <a:spLocks noGrp="1"/>
          </p:cNvSpPr>
          <p:nvPr>
            <p:ph type="body"/>
          </p:nvPr>
        </p:nvSpPr>
        <p:spPr>
          <a:xfrm>
            <a:off x="467424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23" name="PlaceHolder 2"/>
          <p:cNvSpPr>
            <a:spLocks noGrp="1"/>
          </p:cNvSpPr>
          <p:nvPr>
            <p:ph type="body"/>
          </p:nvPr>
        </p:nvSpPr>
        <p:spPr>
          <a:xfrm>
            <a:off x="45720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5" name="PlaceHolder 4"/>
          <p:cNvSpPr>
            <a:spLocks noGrp="1"/>
          </p:cNvSpPr>
          <p:nvPr>
            <p:ph type="body"/>
          </p:nvPr>
        </p:nvSpPr>
        <p:spPr>
          <a:xfrm>
            <a:off x="467424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27"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8"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9" name="PlaceHolder 4"/>
          <p:cNvSpPr>
            <a:spLocks noGrp="1"/>
          </p:cNvSpPr>
          <p:nvPr>
            <p:ph type="body"/>
          </p:nvPr>
        </p:nvSpPr>
        <p:spPr>
          <a:xfrm>
            <a:off x="457200" y="396432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4.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9" name="CustomShape 1"/>
          <p:cNvSpPr/>
          <p:nvPr/>
        </p:nvSpPr>
        <p:spPr>
          <a:xfrm>
            <a:off x="0" y="3352680"/>
            <a:ext cx="8686440" cy="2742840"/>
          </a:xfrm>
          <a:prstGeom prst="rect">
            <a:avLst/>
          </a:prstGeom>
          <a:solidFill>
            <a:srgbClr val="101141"/>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CustomShape 2"/>
          <p:cNvSpPr/>
          <p:nvPr/>
        </p:nvSpPr>
        <p:spPr>
          <a:xfrm>
            <a:off x="2895480" y="6095880"/>
            <a:ext cx="2895120" cy="75960"/>
          </a:xfrm>
          <a:prstGeom prst="rect">
            <a:avLst/>
          </a:prstGeom>
          <a:solidFill>
            <a:srgbClr val="76C2E5"/>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0" y="6095880"/>
            <a:ext cx="2895120" cy="75960"/>
          </a:xfrm>
          <a:prstGeom prst="rect">
            <a:avLst/>
          </a:prstGeom>
          <a:solidFill>
            <a:srgbClr val="FCB017"/>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 name="CustomShape 4"/>
          <p:cNvSpPr/>
          <p:nvPr/>
        </p:nvSpPr>
        <p:spPr>
          <a:xfrm>
            <a:off x="5791320" y="6095880"/>
            <a:ext cx="2895120" cy="75960"/>
          </a:xfrm>
          <a:prstGeom prst="rect">
            <a:avLst/>
          </a:prstGeom>
          <a:solidFill>
            <a:srgbClr val="FF0000"/>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PlaceHolder 5"/>
          <p:cNvSpPr>
            <a:spLocks noGrp="1"/>
          </p:cNvSpPr>
          <p:nvPr>
            <p:ph type="body"/>
          </p:nvPr>
        </p:nvSpPr>
        <p:spPr>
          <a:xfrm>
            <a:off x="2514600" y="5410080"/>
            <a:ext cx="6019560" cy="533160"/>
          </a:xfrm>
          <a:prstGeom prst="rect">
            <a:avLst/>
          </a:prstGeom>
        </p:spPr>
        <p:txBody>
          <a:bodyPr anchor="b"/>
          <a:lstStyle/>
          <a:p>
            <a:pPr marL="432000" indent="-324000">
              <a:buClr>
                <a:srgbClr val="000000"/>
              </a:buClr>
              <a:buSzPct val="45000"/>
              <a:buFont typeface="Wingdings" charset="2"/>
              <a:buChar char=""/>
            </a:pPr>
            <a:r>
              <a:rPr lang="en-US" sz="1800" b="0" strike="noStrike" spc="-1">
                <a:solidFill>
                  <a:srgbClr val="FFFFFF"/>
                </a:solidFill>
                <a:uFill>
                  <a:solidFill>
                    <a:srgbClr val="FFFFFF"/>
                  </a:solidFill>
                </a:uFill>
                <a:latin typeface="Arial"/>
              </a:rPr>
              <a:t>Click to edit the outline text format</a:t>
            </a:r>
            <a:endParaRPr lang="en-US" sz="1800" b="0" strike="noStrike" spc="-1">
              <a:solidFill>
                <a:srgbClr val="000000"/>
              </a:solidFill>
              <a:uFill>
                <a:solidFill>
                  <a:srgbClr val="FFFFFF"/>
                </a:solidFill>
              </a:uFill>
              <a:latin typeface="Arial"/>
            </a:endParaRPr>
          </a:p>
          <a:p>
            <a:pPr marL="864000" lvl="1" indent="-324000">
              <a:buClr>
                <a:srgbClr val="000000"/>
              </a:buClr>
              <a:buSzPct val="75000"/>
              <a:buFont typeface="Symbol" charset="2"/>
              <a:buChar char=""/>
            </a:pPr>
            <a:r>
              <a:rPr lang="en-US" sz="1800" b="0" strike="noStrike" spc="-1">
                <a:solidFill>
                  <a:srgbClr val="FFFFFF"/>
                </a:solidFill>
                <a:uFill>
                  <a:solidFill>
                    <a:srgbClr val="FFFFFF"/>
                  </a:solidFill>
                </a:uFill>
                <a:latin typeface="Arial"/>
              </a:rPr>
              <a:t>Second Outline Level</a:t>
            </a:r>
            <a:endParaRPr lang="en-US" sz="1800" b="0" strike="noStrike" spc="-1">
              <a:solidFill>
                <a:srgbClr val="000000"/>
              </a:solidFill>
              <a:uFill>
                <a:solidFill>
                  <a:srgbClr val="FFFFFF"/>
                </a:solidFill>
              </a:uFill>
              <a:latin typeface="Arial"/>
            </a:endParaRPr>
          </a:p>
          <a:p>
            <a:pPr marL="1296000" lvl="2" indent="-288000">
              <a:buClr>
                <a:srgbClr val="000000"/>
              </a:buClr>
              <a:buSzPct val="45000"/>
              <a:buFont typeface="Wingdings" charset="2"/>
              <a:buChar char=""/>
            </a:pPr>
            <a:r>
              <a:rPr lang="en-US" sz="1800" b="0" strike="noStrike" spc="-1">
                <a:solidFill>
                  <a:srgbClr val="FFFFFF"/>
                </a:solidFill>
                <a:uFill>
                  <a:solidFill>
                    <a:srgbClr val="FFFFFF"/>
                  </a:solidFill>
                </a:uFill>
                <a:latin typeface="Arial"/>
              </a:rPr>
              <a:t>Third Outline Level</a:t>
            </a:r>
            <a:endParaRPr lang="en-US" sz="1800" b="0" strike="noStrike" spc="-1">
              <a:solidFill>
                <a:srgbClr val="000000"/>
              </a:solidFill>
              <a:uFill>
                <a:solidFill>
                  <a:srgbClr val="FFFFFF"/>
                </a:solidFill>
              </a:uFill>
              <a:latin typeface="Arial"/>
            </a:endParaRPr>
          </a:p>
          <a:p>
            <a:pPr marL="1728000" lvl="3" indent="-216000">
              <a:buClr>
                <a:srgbClr val="000000"/>
              </a:buClr>
              <a:buSzPct val="75000"/>
              <a:buFont typeface="Symbol" charset="2"/>
              <a:buChar char=""/>
            </a:pPr>
            <a:r>
              <a:rPr lang="en-US" sz="1800" b="0" strike="noStrike" spc="-1">
                <a:solidFill>
                  <a:srgbClr val="FFFFFF"/>
                </a:solidFill>
                <a:uFill>
                  <a:solidFill>
                    <a:srgbClr val="FFFFFF"/>
                  </a:solidFill>
                </a:uFill>
                <a:latin typeface="Arial"/>
              </a:rPr>
              <a:t>Fourth Outline Level</a:t>
            </a:r>
            <a:endParaRPr lang="en-US" sz="1800" b="0" strike="noStrike" spc="-1">
              <a:solidFill>
                <a:srgbClr val="000000"/>
              </a:solidFill>
              <a:uFill>
                <a:solidFill>
                  <a:srgbClr val="FFFFFF"/>
                </a:solidFill>
              </a:uFill>
              <a:latin typeface="Arial"/>
            </a:endParaRPr>
          </a:p>
          <a:p>
            <a:pPr marL="2160000" lvl="4" indent="-216000">
              <a:buClr>
                <a:srgbClr val="000000"/>
              </a:buClr>
              <a:buSzPct val="45000"/>
              <a:buFont typeface="Wingdings" charset="2"/>
              <a:buChar char=""/>
            </a:pPr>
            <a:r>
              <a:rPr lang="en-US" sz="1800" b="0" strike="noStrike" spc="-1">
                <a:solidFill>
                  <a:srgbClr val="FFFFFF"/>
                </a:solidFill>
                <a:uFill>
                  <a:solidFill>
                    <a:srgbClr val="FFFFFF"/>
                  </a:solidFill>
                </a:uFill>
                <a:latin typeface="Arial"/>
              </a:rPr>
              <a:t>Fifth Outline Level</a:t>
            </a:r>
            <a:endParaRPr lang="en-US" sz="1800" b="0" strike="noStrike" spc="-1">
              <a:solidFill>
                <a:srgbClr val="000000"/>
              </a:solidFill>
              <a:uFill>
                <a:solidFill>
                  <a:srgbClr val="FFFFFF"/>
                </a:solidFill>
              </a:uFill>
              <a:latin typeface="Arial"/>
            </a:endParaRPr>
          </a:p>
          <a:p>
            <a:pPr marL="2592000" lvl="5" indent="-216000">
              <a:buClr>
                <a:srgbClr val="000000"/>
              </a:buClr>
              <a:buSzPct val="45000"/>
              <a:buFont typeface="Wingdings" charset="2"/>
              <a:buChar char=""/>
            </a:pPr>
            <a:r>
              <a:rPr lang="en-US" sz="1800" b="0" strike="noStrike" spc="-1">
                <a:solidFill>
                  <a:srgbClr val="FFFFFF"/>
                </a:solidFill>
                <a:uFill>
                  <a:solidFill>
                    <a:srgbClr val="FFFFFF"/>
                  </a:solidFill>
                </a:uFill>
                <a:latin typeface="Arial"/>
              </a:rPr>
              <a:t>Sixth Outline Level</a:t>
            </a:r>
            <a:endParaRPr lang="en-US" sz="1800" b="0" strike="noStrike" spc="-1">
              <a:solidFill>
                <a:srgbClr val="000000"/>
              </a:solidFill>
              <a:uFill>
                <a:solidFill>
                  <a:srgbClr val="FFFFFF"/>
                </a:solidFill>
              </a:uFill>
              <a:latin typeface="Arial"/>
            </a:endParaRPr>
          </a:p>
          <a:p>
            <a:pPr algn="r">
              <a:lnSpc>
                <a:spcPct val="100000"/>
              </a:lnSpc>
            </a:pPr>
            <a:r>
              <a:rPr lang="en-US" sz="1800" b="0" strike="noStrike" spc="-1">
                <a:solidFill>
                  <a:srgbClr val="FFFFFF"/>
                </a:solidFill>
                <a:uFill>
                  <a:solidFill>
                    <a:srgbClr val="FFFFFF"/>
                  </a:solidFill>
                </a:uFill>
                <a:latin typeface="Arial"/>
              </a:rPr>
              <a:t>Seventh Outline LevelPresenter details comes here</a:t>
            </a:r>
            <a:endParaRPr lang="en-US" sz="1800" b="0" strike="noStrike" spc="-1">
              <a:solidFill>
                <a:srgbClr val="000000"/>
              </a:solidFill>
              <a:uFill>
                <a:solidFill>
                  <a:srgbClr val="FFFFFF"/>
                </a:solidFill>
              </a:uFill>
              <a:latin typeface="Arial"/>
            </a:endParaRPr>
          </a:p>
          <a:p>
            <a:pPr algn="r">
              <a:lnSpc>
                <a:spcPct val="100000"/>
              </a:lnSpc>
            </a:pPr>
            <a:r>
              <a:rPr lang="en-US" sz="1800" b="0" strike="noStrike" spc="-1">
                <a:solidFill>
                  <a:srgbClr val="FFFFFF"/>
                </a:solidFill>
                <a:uFill>
                  <a:solidFill>
                    <a:srgbClr val="FFFFFF"/>
                  </a:solidFill>
                </a:uFill>
                <a:latin typeface="Arial"/>
              </a:rPr>
              <a:t>Date and other details can come here</a:t>
            </a:r>
            <a:endParaRPr lang="en-US" sz="1800" b="0" strike="noStrike" spc="-1">
              <a:solidFill>
                <a:srgbClr val="000000"/>
              </a:solidFill>
              <a:uFill>
                <a:solidFill>
                  <a:srgbClr val="FFFFFF"/>
                </a:solidFill>
              </a:uFill>
              <a:latin typeface="Arial"/>
            </a:endParaRPr>
          </a:p>
        </p:txBody>
      </p:sp>
      <p:sp>
        <p:nvSpPr>
          <p:cNvPr id="5" name="PlaceHolder 6"/>
          <p:cNvSpPr>
            <a:spLocks noGrp="1"/>
          </p:cNvSpPr>
          <p:nvPr>
            <p:ph type="title"/>
          </p:nvPr>
        </p:nvSpPr>
        <p:spPr>
          <a:xfrm>
            <a:off x="2514600" y="3809880"/>
            <a:ext cx="6019560" cy="1523520"/>
          </a:xfrm>
          <a:prstGeom prst="rect">
            <a:avLst/>
          </a:prstGeom>
        </p:spPr>
        <p:txBody>
          <a:bodyPr anchor="ctr"/>
          <a:lstStyle/>
          <a:p>
            <a:pPr>
              <a:lnSpc>
                <a:spcPts val="1411"/>
              </a:lnSpc>
            </a:pPr>
            <a:r>
              <a:rPr lang="en-US" sz="4400" b="1" strike="noStrike" spc="-148">
                <a:solidFill>
                  <a:srgbClr val="FFFFFF"/>
                </a:solidFill>
                <a:uFill>
                  <a:solidFill>
                    <a:srgbClr val="FFFFFF"/>
                  </a:solidFill>
                </a:uFill>
                <a:latin typeface="Arial"/>
              </a:rPr>
              <a:t>Please enter the presentation title here</a:t>
            </a:r>
            <a:endParaRPr lang="en-US" sz="1800" b="0" strike="noStrike" spc="-1">
              <a:solidFill>
                <a:srgbClr val="000000"/>
              </a:solidFill>
              <a:uFill>
                <a:solidFill>
                  <a:srgbClr val="FFFFFF"/>
                </a:solidFill>
              </a:uFill>
              <a:latin typeface="Calibri"/>
            </a:endParaRPr>
          </a:p>
        </p:txBody>
      </p:sp>
      <p:pic>
        <p:nvPicPr>
          <p:cNvPr id="6" name="Picture 12"/>
          <p:cNvPicPr/>
          <p:nvPr/>
        </p:nvPicPr>
        <p:blipFill>
          <a:blip r:embed="rId15"/>
          <a:srcRect b="28589"/>
          <a:stretch/>
        </p:blipFill>
        <p:spPr>
          <a:xfrm>
            <a:off x="76320" y="3352680"/>
            <a:ext cx="2057040" cy="1979640"/>
          </a:xfrm>
          <a:prstGeom prst="rect">
            <a:avLst/>
          </a:prstGeom>
          <a:ln>
            <a:noFill/>
          </a:ln>
        </p:spPr>
      </p:pic>
      <p:sp>
        <p:nvSpPr>
          <p:cNvPr id="7" name="CustomShape 7"/>
          <p:cNvSpPr/>
          <p:nvPr/>
        </p:nvSpPr>
        <p:spPr>
          <a:xfrm>
            <a:off x="-76320" y="5257800"/>
            <a:ext cx="2209320" cy="53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2900" b="1" strike="noStrike" spc="-148">
                <a:solidFill>
                  <a:srgbClr val="FFFFFF"/>
                </a:solidFill>
                <a:uFill>
                  <a:solidFill>
                    <a:srgbClr val="FFFFFF"/>
                  </a:solidFill>
                </a:uFill>
                <a:latin typeface="Arial"/>
              </a:rPr>
              <a:t>BITS</a:t>
            </a:r>
            <a:r>
              <a:rPr lang="en-IN" sz="2900" b="0" strike="noStrike" spc="-148">
                <a:solidFill>
                  <a:srgbClr val="FFFFFF"/>
                </a:solidFill>
                <a:uFill>
                  <a:solidFill>
                    <a:srgbClr val="FFFFFF"/>
                  </a:solidFill>
                </a:uFill>
                <a:latin typeface="Arial"/>
              </a:rPr>
              <a:t> Pilani</a:t>
            </a:r>
            <a:endParaRPr lang="en-IN" sz="1800" b="0" strike="noStrike" spc="-1">
              <a:solidFill>
                <a:srgbClr val="000000"/>
              </a:solidFill>
              <a:uFill>
                <a:solidFill>
                  <a:srgbClr val="FFFFFF"/>
                </a:solidFill>
              </a:uFill>
              <a:latin typeface="Arial"/>
            </a:endParaRPr>
          </a:p>
        </p:txBody>
      </p:sp>
      <p:sp>
        <p:nvSpPr>
          <p:cNvPr id="8" name="CustomShape 8"/>
          <p:cNvSpPr/>
          <p:nvPr/>
        </p:nvSpPr>
        <p:spPr>
          <a:xfrm>
            <a:off x="152280" y="5666760"/>
            <a:ext cx="190476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200" b="0" strike="noStrike" spc="-1">
                <a:solidFill>
                  <a:srgbClr val="FFFFFF"/>
                </a:solidFill>
                <a:uFill>
                  <a:solidFill>
                    <a:srgbClr val="FFFFFF"/>
                  </a:solidFill>
                </a:uFill>
                <a:latin typeface="Arial"/>
              </a:rPr>
              <a:t>Pilani Campus</a:t>
            </a:r>
            <a:endParaRPr lang="en-IN" sz="1800" b="0" strike="noStrike" spc="-1">
              <a:solidFill>
                <a:srgbClr val="000000"/>
              </a:solidFill>
              <a:uFill>
                <a:solidFill>
                  <a:srgbClr val="FFFFFF"/>
                </a:solidFill>
              </a:uFill>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CustomShape 1"/>
          <p:cNvSpPr/>
          <p:nvPr/>
        </p:nvSpPr>
        <p:spPr>
          <a:xfrm>
            <a:off x="3276720" y="6596280"/>
            <a:ext cx="5866920" cy="25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IN" sz="1100" b="1" strike="noStrike" spc="-1">
                <a:solidFill>
                  <a:srgbClr val="101141"/>
                </a:solidFill>
                <a:uFill>
                  <a:solidFill>
                    <a:srgbClr val="FFFFFF"/>
                  </a:solidFill>
                </a:uFill>
                <a:latin typeface="Arial"/>
              </a:rPr>
              <a:t>BITS </a:t>
            </a:r>
            <a:r>
              <a:rPr lang="en-IN" sz="1100" b="0" strike="noStrike" spc="-1">
                <a:solidFill>
                  <a:srgbClr val="101141"/>
                </a:solidFill>
                <a:uFill>
                  <a:solidFill>
                    <a:srgbClr val="FFFFFF"/>
                  </a:solidFill>
                </a:uFill>
                <a:latin typeface="Arial"/>
              </a:rPr>
              <a:t>Pilani, Pilani Campus</a:t>
            </a:r>
            <a:endParaRPr lang="en-IN" sz="1800" b="0" strike="noStrike" spc="-1">
              <a:solidFill>
                <a:srgbClr val="000000"/>
              </a:solidFill>
              <a:uFill>
                <a:solidFill>
                  <a:srgbClr val="FFFFFF"/>
                </a:solidFill>
              </a:uFill>
              <a:latin typeface="Arial"/>
            </a:endParaRPr>
          </a:p>
        </p:txBody>
      </p:sp>
      <p:pic>
        <p:nvPicPr>
          <p:cNvPr id="44" name="Picture 7"/>
          <p:cNvPicPr/>
          <p:nvPr/>
        </p:nvPicPr>
        <p:blipFill>
          <a:blip r:embed="rId14"/>
          <a:srcRect l="1916" b="5315"/>
          <a:stretch/>
        </p:blipFill>
        <p:spPr>
          <a:xfrm>
            <a:off x="6629400" y="0"/>
            <a:ext cx="2192760" cy="692280"/>
          </a:xfrm>
          <a:prstGeom prst="rect">
            <a:avLst/>
          </a:prstGeom>
          <a:ln>
            <a:noFill/>
          </a:ln>
        </p:spPr>
      </p:pic>
      <p:sp>
        <p:nvSpPr>
          <p:cNvPr id="45" name="CustomShape 2"/>
          <p:cNvSpPr/>
          <p:nvPr/>
        </p:nvSpPr>
        <p:spPr>
          <a:xfrm>
            <a:off x="4495680" y="6553080"/>
            <a:ext cx="2328120" cy="45360"/>
          </a:xfrm>
          <a:prstGeom prst="rect">
            <a:avLst/>
          </a:prstGeom>
          <a:solidFill>
            <a:srgbClr val="76C2E5"/>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6" name="CustomShape 3"/>
          <p:cNvSpPr/>
          <p:nvPr/>
        </p:nvSpPr>
        <p:spPr>
          <a:xfrm>
            <a:off x="2133720" y="6553080"/>
            <a:ext cx="2361960" cy="45360"/>
          </a:xfrm>
          <a:prstGeom prst="rect">
            <a:avLst/>
          </a:prstGeom>
          <a:solidFill>
            <a:srgbClr val="FCB017"/>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7" name="CustomShape 4"/>
          <p:cNvSpPr/>
          <p:nvPr/>
        </p:nvSpPr>
        <p:spPr>
          <a:xfrm>
            <a:off x="6815520" y="6553080"/>
            <a:ext cx="2328120" cy="45360"/>
          </a:xfrm>
          <a:prstGeom prst="rect">
            <a:avLst/>
          </a:prstGeom>
          <a:solidFill>
            <a:srgbClr val="FF0000"/>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8" name="CustomShape 5"/>
          <p:cNvSpPr/>
          <p:nvPr/>
        </p:nvSpPr>
        <p:spPr>
          <a:xfrm>
            <a:off x="2362320" y="1295280"/>
            <a:ext cx="2328120" cy="45360"/>
          </a:xfrm>
          <a:prstGeom prst="rect">
            <a:avLst/>
          </a:prstGeom>
          <a:solidFill>
            <a:srgbClr val="76C2E5"/>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9" name="CustomShape 6"/>
          <p:cNvSpPr/>
          <p:nvPr/>
        </p:nvSpPr>
        <p:spPr>
          <a:xfrm>
            <a:off x="0" y="1295280"/>
            <a:ext cx="2361960" cy="45360"/>
          </a:xfrm>
          <a:prstGeom prst="rect">
            <a:avLst/>
          </a:prstGeom>
          <a:solidFill>
            <a:srgbClr val="FCB017"/>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0" name="CustomShape 7"/>
          <p:cNvSpPr/>
          <p:nvPr/>
        </p:nvSpPr>
        <p:spPr>
          <a:xfrm>
            <a:off x="4681800" y="1295280"/>
            <a:ext cx="2328120" cy="45360"/>
          </a:xfrm>
          <a:prstGeom prst="rect">
            <a:avLst/>
          </a:prstGeom>
          <a:solidFill>
            <a:srgbClr val="FF0000"/>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1" name="PlaceHolder 8"/>
          <p:cNvSpPr>
            <a:spLocks noGrp="1"/>
          </p:cNvSpPr>
          <p:nvPr>
            <p:ph type="title"/>
          </p:nvPr>
        </p:nvSpPr>
        <p:spPr>
          <a:xfrm>
            <a:off x="395640" y="274680"/>
            <a:ext cx="6120360" cy="849600"/>
          </a:xfrm>
          <a:prstGeom prst="rect">
            <a:avLst/>
          </a:prstGeom>
        </p:spPr>
        <p:txBody>
          <a:bodyPr lIns="90000" tIns="45000" rIns="90000" bIns="45000" anchor="ctr"/>
          <a:lstStyle/>
          <a:p>
            <a:pPr>
              <a:lnSpc>
                <a:spcPct val="100000"/>
              </a:lnSpc>
            </a:pPr>
            <a:r>
              <a:rPr lang="en-US" sz="3200" b="0" strike="noStrike" spc="-1">
                <a:solidFill>
                  <a:srgbClr val="000000"/>
                </a:solidFill>
                <a:uFill>
                  <a:solidFill>
                    <a:srgbClr val="FFFFFF"/>
                  </a:solidFill>
                </a:uFill>
                <a:latin typeface="Calibri"/>
              </a:rPr>
              <a:t>Click to edit Master title style</a:t>
            </a:r>
            <a:endParaRPr lang="en-US" sz="1800" b="0" strike="noStrike" spc="-1">
              <a:solidFill>
                <a:srgbClr val="000000"/>
              </a:solidFill>
              <a:uFill>
                <a:solidFill>
                  <a:srgbClr val="FFFFFF"/>
                </a:solidFill>
              </a:uFill>
              <a:latin typeface="Calibri"/>
            </a:endParaRPr>
          </a:p>
        </p:txBody>
      </p:sp>
      <p:sp>
        <p:nvSpPr>
          <p:cNvPr id="52" name="PlaceHolder 9"/>
          <p:cNvSpPr>
            <a:spLocks noGrp="1"/>
          </p:cNvSpPr>
          <p:nvPr>
            <p:ph type="body"/>
          </p:nvPr>
        </p:nvSpPr>
        <p:spPr>
          <a:xfrm>
            <a:off x="457200" y="1600200"/>
            <a:ext cx="8229240" cy="4525560"/>
          </a:xfrm>
          <a:prstGeom prst="rect">
            <a:avLst/>
          </a:prstGeom>
        </p:spPr>
        <p:txBody>
          <a:bodyPr/>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en-US" sz="32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en-US" sz="320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Sixth Outline Level</a:t>
            </a: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Seventh Outline LevelClick to edit Master text styles</a:t>
            </a:r>
          </a:p>
          <a:p>
            <a:pPr marL="743040" lvl="1" indent="-28548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Second level</a:t>
            </a:r>
            <a:endParaRPr lang="en-US" sz="3200" b="0" strike="noStrike" spc="-1">
              <a:solidFill>
                <a:srgbClr val="000000"/>
              </a:solidFill>
              <a:uFill>
                <a:solidFill>
                  <a:srgbClr val="FFFFFF"/>
                </a:solidFill>
              </a:uFill>
              <a:latin typeface="Calibri"/>
            </a:endParaRPr>
          </a:p>
          <a:p>
            <a:pPr marL="1143000" lvl="2" indent="-228240">
              <a:lnSpc>
                <a:spcPct val="100000"/>
              </a:lnSpc>
              <a:buClr>
                <a:srgbClr val="000000"/>
              </a:buClr>
              <a:buFont typeface="Arial"/>
              <a:buChar char="•"/>
            </a:pPr>
            <a:r>
              <a:rPr lang="en-US" sz="2400" b="0" strike="noStrike" spc="-1">
                <a:solidFill>
                  <a:srgbClr val="000000"/>
                </a:solidFill>
                <a:uFill>
                  <a:solidFill>
                    <a:srgbClr val="FFFFFF"/>
                  </a:solidFill>
                </a:uFill>
                <a:latin typeface="Calibri"/>
              </a:rPr>
              <a:t>Third level</a:t>
            </a:r>
            <a:endParaRPr lang="en-US" sz="3200" b="0" strike="noStrike" spc="-1">
              <a:solidFill>
                <a:srgbClr val="000000"/>
              </a:solidFill>
              <a:uFill>
                <a:solidFill>
                  <a:srgbClr val="FFFFFF"/>
                </a:solidFill>
              </a:uFill>
              <a:latin typeface="Calibri"/>
            </a:endParaRPr>
          </a:p>
          <a:p>
            <a:pPr marL="1600200" lvl="3" indent="-228240">
              <a:lnSpc>
                <a:spcPct val="100000"/>
              </a:lnSpc>
              <a:buClr>
                <a:srgbClr val="000000"/>
              </a:buClr>
              <a:buFont typeface="Arial"/>
              <a:buChar char="–"/>
            </a:pPr>
            <a:r>
              <a:rPr lang="en-US" sz="2000" b="0" strike="noStrike" spc="-1">
                <a:solidFill>
                  <a:srgbClr val="000000"/>
                </a:solidFill>
                <a:uFill>
                  <a:solidFill>
                    <a:srgbClr val="FFFFFF"/>
                  </a:solidFill>
                </a:uFill>
                <a:latin typeface="Calibri"/>
              </a:rPr>
              <a:t>Fourth level</a:t>
            </a:r>
            <a:endParaRPr lang="en-US" sz="3200" b="0" strike="noStrike" spc="-1">
              <a:solidFill>
                <a:srgbClr val="000000"/>
              </a:solidFill>
              <a:uFill>
                <a:solidFill>
                  <a:srgbClr val="FFFFFF"/>
                </a:solidFill>
              </a:uFill>
              <a:latin typeface="Calibri"/>
            </a:endParaRPr>
          </a:p>
          <a:p>
            <a:pPr marL="2057400" lvl="4" indent="-228240">
              <a:lnSpc>
                <a:spcPct val="100000"/>
              </a:lnSpc>
              <a:buClr>
                <a:srgbClr val="000000"/>
              </a:buClr>
              <a:buFont typeface="Arial"/>
              <a:buChar char="»"/>
            </a:pPr>
            <a:r>
              <a:rPr lang="en-US" sz="2000" b="0" strike="noStrike" spc="-1">
                <a:solidFill>
                  <a:srgbClr val="000000"/>
                </a:solidFill>
                <a:uFill>
                  <a:solidFill>
                    <a:srgbClr val="FFFFFF"/>
                  </a:solidFill>
                </a:uFill>
                <a:latin typeface="Calibri"/>
              </a:rPr>
              <a:t>Fifth level</a:t>
            </a:r>
            <a:endParaRPr lang="en-US" sz="3200" b="0" strike="noStrike" spc="-1">
              <a:solidFill>
                <a:srgbClr val="000000"/>
              </a:solidFill>
              <a:uFill>
                <a:solidFill>
                  <a:srgbClr val="FFFFFF"/>
                </a:solidFill>
              </a:uFill>
              <a:latin typeface="Calibri"/>
            </a:endParaRPr>
          </a:p>
        </p:txBody>
      </p:sp>
      <p:sp>
        <p:nvSpPr>
          <p:cNvPr id="53" name="PlaceHolder 10"/>
          <p:cNvSpPr>
            <a:spLocks noGrp="1"/>
          </p:cNvSpPr>
          <p:nvPr>
            <p:ph type="ftr"/>
          </p:nvPr>
        </p:nvSpPr>
        <p:spPr>
          <a:xfrm>
            <a:off x="2195640" y="6237360"/>
            <a:ext cx="4392000" cy="364680"/>
          </a:xfrm>
          <a:prstGeom prst="rect">
            <a:avLst/>
          </a:prstGeom>
        </p:spPr>
        <p:txBody>
          <a:bodyPr lIns="90000" tIns="45000" rIns="90000" bIns="45000" anchor="ctr"/>
          <a:lstStyle/>
          <a:p>
            <a:pPr algn="ctr">
              <a:lnSpc>
                <a:spcPct val="100000"/>
              </a:lnSpc>
            </a:pPr>
            <a:endParaRPr lang="en-IN" sz="1400" b="0" strike="noStrike" spc="-1">
              <a:solidFill>
                <a:srgbClr val="000000"/>
              </a:solidFill>
              <a:uFill>
                <a:solidFill>
                  <a:srgbClr val="FFFFFF"/>
                </a:solidFill>
              </a:uFill>
              <a:latin typeface="Times New Roman"/>
            </a:endParaRPr>
          </a:p>
        </p:txBody>
      </p:sp>
      <p:sp>
        <p:nvSpPr>
          <p:cNvPr id="54" name="PlaceHolder 11"/>
          <p:cNvSpPr>
            <a:spLocks noGrp="1"/>
          </p:cNvSpPr>
          <p:nvPr>
            <p:ph type="sldNum"/>
          </p:nvPr>
        </p:nvSpPr>
        <p:spPr>
          <a:xfrm>
            <a:off x="8532360" y="6237360"/>
            <a:ext cx="611280" cy="292680"/>
          </a:xfrm>
          <a:prstGeom prst="rect">
            <a:avLst/>
          </a:prstGeom>
        </p:spPr>
        <p:txBody>
          <a:bodyPr lIns="90000" tIns="45000" rIns="90000" bIns="45000" anchor="ctr"/>
          <a:lstStyle/>
          <a:p>
            <a:pPr>
              <a:lnSpc>
                <a:spcPct val="100000"/>
              </a:lnSpc>
            </a:pPr>
            <a:fld id="{997C1F84-1B22-4EDD-975B-DD2708592C0C}" type="slidenum">
              <a:rPr lang="en-IN" sz="1600" b="1" strike="noStrike" spc="-1">
                <a:solidFill>
                  <a:srgbClr val="000000"/>
                </a:solidFill>
                <a:uFill>
                  <a:solidFill>
                    <a:srgbClr val="FFFFFF"/>
                  </a:solidFill>
                </a:uFill>
                <a:latin typeface="Calibri"/>
              </a:rPr>
              <a:pPr>
                <a:lnSpc>
                  <a:spcPct val="100000"/>
                </a:lnSpc>
              </a:pPr>
              <a:t>‹#›</a:t>
            </a:fld>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CustomShape 1"/>
          <p:cNvSpPr/>
          <p:nvPr/>
        </p:nvSpPr>
        <p:spPr>
          <a:xfrm>
            <a:off x="3276720" y="6596280"/>
            <a:ext cx="5866920" cy="25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IN" sz="1100" b="1" strike="noStrike" spc="-1">
                <a:solidFill>
                  <a:srgbClr val="101141"/>
                </a:solidFill>
                <a:uFill>
                  <a:solidFill>
                    <a:srgbClr val="FFFFFF"/>
                  </a:solidFill>
                </a:uFill>
                <a:latin typeface="Arial"/>
              </a:rPr>
              <a:t>BITS </a:t>
            </a:r>
            <a:r>
              <a:rPr lang="en-IN" sz="1100" b="0" strike="noStrike" spc="-1">
                <a:solidFill>
                  <a:srgbClr val="101141"/>
                </a:solidFill>
                <a:uFill>
                  <a:solidFill>
                    <a:srgbClr val="FFFFFF"/>
                  </a:solidFill>
                </a:uFill>
                <a:latin typeface="Arial"/>
              </a:rPr>
              <a:t>Pilani, Pilani Campus</a:t>
            </a:r>
            <a:endParaRPr lang="en-IN" sz="1800" b="0" strike="noStrike" spc="-1">
              <a:solidFill>
                <a:srgbClr val="000000"/>
              </a:solidFill>
              <a:uFill>
                <a:solidFill>
                  <a:srgbClr val="FFFFFF"/>
                </a:solidFill>
              </a:uFill>
              <a:latin typeface="Arial"/>
            </a:endParaRPr>
          </a:p>
        </p:txBody>
      </p:sp>
      <p:pic>
        <p:nvPicPr>
          <p:cNvPr id="90" name="Picture 7"/>
          <p:cNvPicPr/>
          <p:nvPr/>
        </p:nvPicPr>
        <p:blipFill>
          <a:blip r:embed="rId14"/>
          <a:srcRect l="1916" b="5315"/>
          <a:stretch/>
        </p:blipFill>
        <p:spPr>
          <a:xfrm>
            <a:off x="6629400" y="0"/>
            <a:ext cx="2192760" cy="692280"/>
          </a:xfrm>
          <a:prstGeom prst="rect">
            <a:avLst/>
          </a:prstGeom>
          <a:ln>
            <a:noFill/>
          </a:ln>
        </p:spPr>
      </p:pic>
      <p:sp>
        <p:nvSpPr>
          <p:cNvPr id="91" name="CustomShape 2"/>
          <p:cNvSpPr/>
          <p:nvPr/>
        </p:nvSpPr>
        <p:spPr>
          <a:xfrm>
            <a:off x="4495680" y="6553080"/>
            <a:ext cx="2328120" cy="45360"/>
          </a:xfrm>
          <a:prstGeom prst="rect">
            <a:avLst/>
          </a:prstGeom>
          <a:solidFill>
            <a:srgbClr val="76C2E5"/>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2" name="CustomShape 3"/>
          <p:cNvSpPr/>
          <p:nvPr/>
        </p:nvSpPr>
        <p:spPr>
          <a:xfrm>
            <a:off x="2133720" y="6553080"/>
            <a:ext cx="2361960" cy="45360"/>
          </a:xfrm>
          <a:prstGeom prst="rect">
            <a:avLst/>
          </a:prstGeom>
          <a:solidFill>
            <a:srgbClr val="FCB017"/>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3" name="CustomShape 4"/>
          <p:cNvSpPr/>
          <p:nvPr/>
        </p:nvSpPr>
        <p:spPr>
          <a:xfrm>
            <a:off x="6815520" y="6553080"/>
            <a:ext cx="2328120" cy="45360"/>
          </a:xfrm>
          <a:prstGeom prst="rect">
            <a:avLst/>
          </a:prstGeom>
          <a:solidFill>
            <a:srgbClr val="FF0000"/>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4" name="CustomShape 5"/>
          <p:cNvSpPr/>
          <p:nvPr/>
        </p:nvSpPr>
        <p:spPr>
          <a:xfrm>
            <a:off x="2362320" y="1295280"/>
            <a:ext cx="2328120" cy="45360"/>
          </a:xfrm>
          <a:prstGeom prst="rect">
            <a:avLst/>
          </a:prstGeom>
          <a:solidFill>
            <a:srgbClr val="76C2E5"/>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5" name="CustomShape 6"/>
          <p:cNvSpPr/>
          <p:nvPr/>
        </p:nvSpPr>
        <p:spPr>
          <a:xfrm>
            <a:off x="0" y="1295280"/>
            <a:ext cx="2361960" cy="45360"/>
          </a:xfrm>
          <a:prstGeom prst="rect">
            <a:avLst/>
          </a:prstGeom>
          <a:solidFill>
            <a:srgbClr val="FCB017"/>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6" name="CustomShape 7"/>
          <p:cNvSpPr/>
          <p:nvPr/>
        </p:nvSpPr>
        <p:spPr>
          <a:xfrm>
            <a:off x="4681800" y="1295280"/>
            <a:ext cx="2328120" cy="45360"/>
          </a:xfrm>
          <a:prstGeom prst="rect">
            <a:avLst/>
          </a:prstGeom>
          <a:solidFill>
            <a:srgbClr val="FF0000"/>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7" name="PlaceHolder 8"/>
          <p:cNvSpPr>
            <a:spLocks noGrp="1"/>
          </p:cNvSpPr>
          <p:nvPr>
            <p:ph type="title"/>
          </p:nvPr>
        </p:nvSpPr>
        <p:spPr>
          <a:xfrm>
            <a:off x="457200" y="274680"/>
            <a:ext cx="8229240" cy="1142640"/>
          </a:xfrm>
          <a:prstGeom prst="rect">
            <a:avLst/>
          </a:prstGeom>
        </p:spPr>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Click to edit Master title style</a:t>
            </a:r>
            <a:endParaRPr lang="en-US" sz="1800" b="0" strike="noStrike" spc="-1">
              <a:solidFill>
                <a:srgbClr val="000000"/>
              </a:solidFill>
              <a:uFill>
                <a:solidFill>
                  <a:srgbClr val="FFFFFF"/>
                </a:solidFill>
              </a:uFill>
              <a:latin typeface="Calibri"/>
            </a:endParaRPr>
          </a:p>
        </p:txBody>
      </p:sp>
      <p:sp>
        <p:nvSpPr>
          <p:cNvPr id="98" name="PlaceHolder 9"/>
          <p:cNvSpPr>
            <a:spLocks noGrp="1"/>
          </p:cNvSpPr>
          <p:nvPr>
            <p:ph type="body"/>
          </p:nvPr>
        </p:nvSpPr>
        <p:spPr>
          <a:xfrm>
            <a:off x="457200" y="1535040"/>
            <a:ext cx="4039920" cy="639360"/>
          </a:xfrm>
          <a:prstGeom prst="rect">
            <a:avLst/>
          </a:prstGeom>
        </p:spPr>
        <p:txBody>
          <a:bodyPr anchor="b"/>
          <a:lstStyle/>
          <a:p>
            <a:pPr marL="432000" indent="-324000">
              <a:buClr>
                <a:srgbClr val="000000"/>
              </a:buClr>
              <a:buSzPct val="45000"/>
              <a:buFont typeface="Wingdings" charset="2"/>
              <a:buChar char=""/>
            </a:pPr>
            <a:r>
              <a:rPr lang="en-US" sz="2400" b="1" strike="noStrike" spc="-1">
                <a:solidFill>
                  <a:srgbClr val="000000"/>
                </a:solidFill>
                <a:uFill>
                  <a:solidFill>
                    <a:srgbClr val="FFFFFF"/>
                  </a:solidFill>
                </a:uFill>
                <a:latin typeface="Calibri"/>
              </a:rPr>
              <a:t>Click to edit the outline text format</a:t>
            </a:r>
            <a:endParaRPr lang="en-US" sz="2400" b="0" strike="noStrike" spc="-1">
              <a:solidFill>
                <a:srgbClr val="000000"/>
              </a:solidFill>
              <a:uFill>
                <a:solidFill>
                  <a:srgbClr val="FFFFFF"/>
                </a:solidFill>
              </a:uFill>
              <a:latin typeface="Calibri"/>
            </a:endParaRPr>
          </a:p>
          <a:p>
            <a:pPr marL="864000" lvl="1" indent="-324000">
              <a:buClr>
                <a:srgbClr val="000000"/>
              </a:buClr>
              <a:buSzPct val="75000"/>
              <a:buFont typeface="Symbol" charset="2"/>
              <a:buChar char=""/>
            </a:pPr>
            <a:r>
              <a:rPr lang="en-US" sz="2400" b="1" strike="noStrike" spc="-1">
                <a:solidFill>
                  <a:srgbClr val="000000"/>
                </a:solidFill>
                <a:uFill>
                  <a:solidFill>
                    <a:srgbClr val="FFFFFF"/>
                  </a:solidFill>
                </a:uFill>
                <a:latin typeface="Calibri"/>
              </a:rPr>
              <a:t>Second Outline Level</a:t>
            </a:r>
            <a:endParaRPr lang="en-US" sz="2400" b="0" strike="noStrike" spc="-1">
              <a:solidFill>
                <a:srgbClr val="000000"/>
              </a:solidFill>
              <a:uFill>
                <a:solidFill>
                  <a:srgbClr val="FFFFFF"/>
                </a:solidFill>
              </a:uFill>
              <a:latin typeface="Calibri"/>
            </a:endParaRPr>
          </a:p>
          <a:p>
            <a:pPr marL="1296000" lvl="2" indent="-288000">
              <a:buClr>
                <a:srgbClr val="000000"/>
              </a:buClr>
              <a:buSzPct val="45000"/>
              <a:buFont typeface="Wingdings" charset="2"/>
              <a:buChar char=""/>
            </a:pPr>
            <a:r>
              <a:rPr lang="en-US" sz="2400" b="1" strike="noStrike" spc="-1">
                <a:solidFill>
                  <a:srgbClr val="000000"/>
                </a:solidFill>
                <a:uFill>
                  <a:solidFill>
                    <a:srgbClr val="FFFFFF"/>
                  </a:solidFill>
                </a:uFill>
                <a:latin typeface="Calibri"/>
              </a:rPr>
              <a:t>Third Outline Level</a:t>
            </a:r>
            <a:endParaRPr lang="en-US" sz="2400" b="0" strike="noStrike" spc="-1">
              <a:solidFill>
                <a:srgbClr val="000000"/>
              </a:solidFill>
              <a:uFill>
                <a:solidFill>
                  <a:srgbClr val="FFFFFF"/>
                </a:solidFill>
              </a:uFill>
              <a:latin typeface="Calibri"/>
            </a:endParaRPr>
          </a:p>
          <a:p>
            <a:pPr marL="1728000" lvl="3" indent="-216000">
              <a:buClr>
                <a:srgbClr val="000000"/>
              </a:buClr>
              <a:buSzPct val="75000"/>
              <a:buFont typeface="Symbol" charset="2"/>
              <a:buChar char=""/>
            </a:pPr>
            <a:r>
              <a:rPr lang="en-US" sz="2400" b="1" strike="noStrike" spc="-1">
                <a:solidFill>
                  <a:srgbClr val="000000"/>
                </a:solidFill>
                <a:uFill>
                  <a:solidFill>
                    <a:srgbClr val="FFFFFF"/>
                  </a:solidFill>
                </a:uFill>
                <a:latin typeface="Calibri"/>
              </a:rPr>
              <a:t>Fourth Outline Level</a:t>
            </a:r>
            <a:endParaRPr lang="en-US" sz="2400" b="0" strike="noStrike" spc="-1">
              <a:solidFill>
                <a:srgbClr val="000000"/>
              </a:solidFill>
              <a:uFill>
                <a:solidFill>
                  <a:srgbClr val="FFFFFF"/>
                </a:solidFill>
              </a:uFill>
              <a:latin typeface="Calibri"/>
            </a:endParaRPr>
          </a:p>
          <a:p>
            <a:pPr marL="2160000" lvl="4" indent="-216000">
              <a:buClr>
                <a:srgbClr val="000000"/>
              </a:buClr>
              <a:buSzPct val="45000"/>
              <a:buFont typeface="Wingdings" charset="2"/>
              <a:buChar char=""/>
            </a:pPr>
            <a:r>
              <a:rPr lang="en-US" sz="2400" b="1" strike="noStrike" spc="-1">
                <a:solidFill>
                  <a:srgbClr val="000000"/>
                </a:solidFill>
                <a:uFill>
                  <a:solidFill>
                    <a:srgbClr val="FFFFFF"/>
                  </a:solidFill>
                </a:uFill>
                <a:latin typeface="Calibri"/>
              </a:rPr>
              <a:t>Fifth Outline Level</a:t>
            </a:r>
            <a:endParaRPr lang="en-US" sz="2400" b="0" strike="noStrike" spc="-1">
              <a:solidFill>
                <a:srgbClr val="000000"/>
              </a:solidFill>
              <a:uFill>
                <a:solidFill>
                  <a:srgbClr val="FFFFFF"/>
                </a:solidFill>
              </a:uFill>
              <a:latin typeface="Calibri"/>
            </a:endParaRPr>
          </a:p>
          <a:p>
            <a:pPr marL="2592000" lvl="5" indent="-216000">
              <a:buClr>
                <a:srgbClr val="000000"/>
              </a:buClr>
              <a:buSzPct val="45000"/>
              <a:buFont typeface="Wingdings" charset="2"/>
              <a:buChar char=""/>
            </a:pPr>
            <a:r>
              <a:rPr lang="en-US" sz="2400" b="1" strike="noStrike" spc="-1">
                <a:solidFill>
                  <a:srgbClr val="000000"/>
                </a:solidFill>
                <a:uFill>
                  <a:solidFill>
                    <a:srgbClr val="FFFFFF"/>
                  </a:solidFill>
                </a:uFill>
                <a:latin typeface="Calibri"/>
              </a:rPr>
              <a:t>Sixth Outline Level</a:t>
            </a:r>
            <a:endParaRPr lang="en-US" sz="2400" b="0" strike="noStrike" spc="-1">
              <a:solidFill>
                <a:srgbClr val="000000"/>
              </a:solidFill>
              <a:uFill>
                <a:solidFill>
                  <a:srgbClr val="FFFFFF"/>
                </a:solidFill>
              </a:uFill>
              <a:latin typeface="Calibri"/>
            </a:endParaRPr>
          </a:p>
          <a:p>
            <a:pPr>
              <a:lnSpc>
                <a:spcPct val="100000"/>
              </a:lnSpc>
            </a:pPr>
            <a:r>
              <a:rPr lang="en-US" sz="2400" b="1" strike="noStrike" spc="-1">
                <a:solidFill>
                  <a:srgbClr val="000000"/>
                </a:solidFill>
                <a:uFill>
                  <a:solidFill>
                    <a:srgbClr val="FFFFFF"/>
                  </a:solidFill>
                </a:uFill>
                <a:latin typeface="Calibri"/>
              </a:rPr>
              <a:t>Seventh Outline LevelClick to edit Master text styles</a:t>
            </a:r>
            <a:endParaRPr lang="en-US" sz="2400" b="0" strike="noStrike" spc="-1">
              <a:solidFill>
                <a:srgbClr val="000000"/>
              </a:solidFill>
              <a:uFill>
                <a:solidFill>
                  <a:srgbClr val="FFFFFF"/>
                </a:solidFill>
              </a:uFill>
              <a:latin typeface="Calibri"/>
            </a:endParaRPr>
          </a:p>
        </p:txBody>
      </p:sp>
      <p:sp>
        <p:nvSpPr>
          <p:cNvPr id="99" name="PlaceHolder 10"/>
          <p:cNvSpPr>
            <a:spLocks noGrp="1"/>
          </p:cNvSpPr>
          <p:nvPr>
            <p:ph type="body"/>
          </p:nvPr>
        </p:nvSpPr>
        <p:spPr>
          <a:xfrm>
            <a:off x="457200" y="2174760"/>
            <a:ext cx="4039920" cy="3951000"/>
          </a:xfrm>
          <a:prstGeom prst="rect">
            <a:avLst/>
          </a:prstGeom>
        </p:spPr>
        <p:txBody>
          <a:bodyPr/>
          <a:lstStyle/>
          <a:p>
            <a:pPr marL="432000" indent="-324000">
              <a:buClr>
                <a:srgbClr val="000000"/>
              </a:buClr>
              <a:buSzPct val="45000"/>
              <a:buFont typeface="Wingdings" charset="2"/>
              <a:buChar char=""/>
            </a:pPr>
            <a:r>
              <a:rPr lang="en-US" sz="24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en-US" sz="24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en-US" sz="240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en-US" sz="24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en-US" sz="2400" b="0" strike="noStrike" spc="-1">
                <a:solidFill>
                  <a:srgbClr val="000000"/>
                </a:solidFill>
                <a:uFill>
                  <a:solidFill>
                    <a:srgbClr val="FFFFFF"/>
                  </a:solidFill>
                </a:uFill>
                <a:latin typeface="Calibri"/>
              </a:rPr>
              <a:t>Sixth Outline Level</a:t>
            </a: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Calibri"/>
              </a:rPr>
              <a:t>Seventh Outline LevelClick to edit Master text styles</a:t>
            </a:r>
          </a:p>
          <a:p>
            <a:pPr marL="743040" lvl="1" indent="-285480">
              <a:lnSpc>
                <a:spcPct val="100000"/>
              </a:lnSpc>
              <a:buClr>
                <a:srgbClr val="000000"/>
              </a:buClr>
              <a:buFont typeface="Arial"/>
              <a:buChar char="–"/>
            </a:pPr>
            <a:r>
              <a:rPr lang="en-US" sz="2000" b="0" strike="noStrike" spc="-1">
                <a:solidFill>
                  <a:srgbClr val="000000"/>
                </a:solidFill>
                <a:uFill>
                  <a:solidFill>
                    <a:srgbClr val="FFFFFF"/>
                  </a:solidFill>
                </a:uFill>
                <a:latin typeface="Calibri"/>
              </a:rPr>
              <a:t>Second level</a:t>
            </a:r>
            <a:endParaRPr lang="en-US" sz="2400" b="0" strike="noStrike" spc="-1">
              <a:solidFill>
                <a:srgbClr val="000000"/>
              </a:solidFill>
              <a:uFill>
                <a:solidFill>
                  <a:srgbClr val="FFFFFF"/>
                </a:solidFill>
              </a:uFill>
              <a:latin typeface="Calibri"/>
            </a:endParaRPr>
          </a:p>
          <a:p>
            <a:pPr marL="1143000" lvl="2" indent="-228240">
              <a:lnSpc>
                <a:spcPct val="100000"/>
              </a:lnSpc>
              <a:buClr>
                <a:srgbClr val="000000"/>
              </a:buClr>
              <a:buFont typeface="Arial"/>
              <a:buChar char="•"/>
            </a:pPr>
            <a:r>
              <a:rPr lang="en-US" sz="1800" b="0" strike="noStrike" spc="-1">
                <a:solidFill>
                  <a:srgbClr val="000000"/>
                </a:solidFill>
                <a:uFill>
                  <a:solidFill>
                    <a:srgbClr val="FFFFFF"/>
                  </a:solidFill>
                </a:uFill>
                <a:latin typeface="Calibri"/>
              </a:rPr>
              <a:t>Third level</a:t>
            </a:r>
            <a:endParaRPr lang="en-US" sz="2400" b="0" strike="noStrike" spc="-1">
              <a:solidFill>
                <a:srgbClr val="000000"/>
              </a:solidFill>
              <a:uFill>
                <a:solidFill>
                  <a:srgbClr val="FFFFFF"/>
                </a:solidFill>
              </a:uFill>
              <a:latin typeface="Calibri"/>
            </a:endParaRPr>
          </a:p>
          <a:p>
            <a:pPr marL="1600200" lvl="3" indent="-228240">
              <a:lnSpc>
                <a:spcPct val="100000"/>
              </a:lnSpc>
              <a:buClr>
                <a:srgbClr val="000000"/>
              </a:buClr>
              <a:buFont typeface="Arial"/>
              <a:buChar char="–"/>
            </a:pPr>
            <a:r>
              <a:rPr lang="en-US" sz="1600" b="0" strike="noStrike" spc="-1">
                <a:solidFill>
                  <a:srgbClr val="000000"/>
                </a:solidFill>
                <a:uFill>
                  <a:solidFill>
                    <a:srgbClr val="FFFFFF"/>
                  </a:solidFill>
                </a:uFill>
                <a:latin typeface="Calibri"/>
              </a:rPr>
              <a:t>Fourth level</a:t>
            </a:r>
            <a:endParaRPr lang="en-US" sz="2400" b="0" strike="noStrike" spc="-1">
              <a:solidFill>
                <a:srgbClr val="000000"/>
              </a:solidFill>
              <a:uFill>
                <a:solidFill>
                  <a:srgbClr val="FFFFFF"/>
                </a:solidFill>
              </a:uFill>
              <a:latin typeface="Calibri"/>
            </a:endParaRPr>
          </a:p>
          <a:p>
            <a:pPr marL="2057400" lvl="4" indent="-228240">
              <a:lnSpc>
                <a:spcPct val="100000"/>
              </a:lnSpc>
              <a:buClr>
                <a:srgbClr val="000000"/>
              </a:buClr>
              <a:buFont typeface="Arial"/>
              <a:buChar char="»"/>
            </a:pPr>
            <a:r>
              <a:rPr lang="en-US" sz="1600" b="0" strike="noStrike" spc="-1">
                <a:solidFill>
                  <a:srgbClr val="000000"/>
                </a:solidFill>
                <a:uFill>
                  <a:solidFill>
                    <a:srgbClr val="FFFFFF"/>
                  </a:solidFill>
                </a:uFill>
                <a:latin typeface="Calibri"/>
              </a:rPr>
              <a:t>Fifth level</a:t>
            </a:r>
            <a:endParaRPr lang="en-US" sz="2400" b="0" strike="noStrike" spc="-1">
              <a:solidFill>
                <a:srgbClr val="000000"/>
              </a:solidFill>
              <a:uFill>
                <a:solidFill>
                  <a:srgbClr val="FFFFFF"/>
                </a:solidFill>
              </a:uFill>
              <a:latin typeface="Calibri"/>
            </a:endParaRPr>
          </a:p>
        </p:txBody>
      </p:sp>
      <p:sp>
        <p:nvSpPr>
          <p:cNvPr id="100" name="PlaceHolder 11"/>
          <p:cNvSpPr>
            <a:spLocks noGrp="1"/>
          </p:cNvSpPr>
          <p:nvPr>
            <p:ph type="body"/>
          </p:nvPr>
        </p:nvSpPr>
        <p:spPr>
          <a:xfrm>
            <a:off x="4645080" y="1535040"/>
            <a:ext cx="4041360" cy="639360"/>
          </a:xfrm>
          <a:prstGeom prst="rect">
            <a:avLst/>
          </a:prstGeom>
        </p:spPr>
        <p:txBody>
          <a:bodyPr anchor="b"/>
          <a:lstStyle/>
          <a:p>
            <a:pPr marL="432000" indent="-324000">
              <a:buClr>
                <a:srgbClr val="000000"/>
              </a:buClr>
              <a:buSzPct val="45000"/>
              <a:buFont typeface="Wingdings" charset="2"/>
              <a:buChar char=""/>
            </a:pPr>
            <a:r>
              <a:rPr lang="en-US" sz="2400" b="1" strike="noStrike" spc="-1">
                <a:solidFill>
                  <a:srgbClr val="000000"/>
                </a:solidFill>
                <a:uFill>
                  <a:solidFill>
                    <a:srgbClr val="FFFFFF"/>
                  </a:solidFill>
                </a:uFill>
                <a:latin typeface="Calibri"/>
              </a:rPr>
              <a:t>Click to edit the outline text format</a:t>
            </a:r>
            <a:endParaRPr lang="en-US" sz="2400" b="0" strike="noStrike" spc="-1">
              <a:solidFill>
                <a:srgbClr val="000000"/>
              </a:solidFill>
              <a:uFill>
                <a:solidFill>
                  <a:srgbClr val="FFFFFF"/>
                </a:solidFill>
              </a:uFill>
              <a:latin typeface="Calibri"/>
            </a:endParaRPr>
          </a:p>
          <a:p>
            <a:pPr marL="864000" lvl="1" indent="-324000">
              <a:buClr>
                <a:srgbClr val="000000"/>
              </a:buClr>
              <a:buSzPct val="75000"/>
              <a:buFont typeface="Symbol" charset="2"/>
              <a:buChar char=""/>
            </a:pPr>
            <a:r>
              <a:rPr lang="en-US" sz="2400" b="1" strike="noStrike" spc="-1">
                <a:solidFill>
                  <a:srgbClr val="000000"/>
                </a:solidFill>
                <a:uFill>
                  <a:solidFill>
                    <a:srgbClr val="FFFFFF"/>
                  </a:solidFill>
                </a:uFill>
                <a:latin typeface="Calibri"/>
              </a:rPr>
              <a:t>Second Outline Level</a:t>
            </a:r>
            <a:endParaRPr lang="en-US" sz="2400" b="0" strike="noStrike" spc="-1">
              <a:solidFill>
                <a:srgbClr val="000000"/>
              </a:solidFill>
              <a:uFill>
                <a:solidFill>
                  <a:srgbClr val="FFFFFF"/>
                </a:solidFill>
              </a:uFill>
              <a:latin typeface="Calibri"/>
            </a:endParaRPr>
          </a:p>
          <a:p>
            <a:pPr marL="1296000" lvl="2" indent="-288000">
              <a:buClr>
                <a:srgbClr val="000000"/>
              </a:buClr>
              <a:buSzPct val="45000"/>
              <a:buFont typeface="Wingdings" charset="2"/>
              <a:buChar char=""/>
            </a:pPr>
            <a:r>
              <a:rPr lang="en-US" sz="2400" b="1" strike="noStrike" spc="-1">
                <a:solidFill>
                  <a:srgbClr val="000000"/>
                </a:solidFill>
                <a:uFill>
                  <a:solidFill>
                    <a:srgbClr val="FFFFFF"/>
                  </a:solidFill>
                </a:uFill>
                <a:latin typeface="Calibri"/>
              </a:rPr>
              <a:t>Third Outline Level</a:t>
            </a:r>
            <a:endParaRPr lang="en-US" sz="2400" b="0" strike="noStrike" spc="-1">
              <a:solidFill>
                <a:srgbClr val="000000"/>
              </a:solidFill>
              <a:uFill>
                <a:solidFill>
                  <a:srgbClr val="FFFFFF"/>
                </a:solidFill>
              </a:uFill>
              <a:latin typeface="Calibri"/>
            </a:endParaRPr>
          </a:p>
          <a:p>
            <a:pPr marL="1728000" lvl="3" indent="-216000">
              <a:buClr>
                <a:srgbClr val="000000"/>
              </a:buClr>
              <a:buSzPct val="75000"/>
              <a:buFont typeface="Symbol" charset="2"/>
              <a:buChar char=""/>
            </a:pPr>
            <a:r>
              <a:rPr lang="en-US" sz="2400" b="1" strike="noStrike" spc="-1">
                <a:solidFill>
                  <a:srgbClr val="000000"/>
                </a:solidFill>
                <a:uFill>
                  <a:solidFill>
                    <a:srgbClr val="FFFFFF"/>
                  </a:solidFill>
                </a:uFill>
                <a:latin typeface="Calibri"/>
              </a:rPr>
              <a:t>Fourth Outline Level</a:t>
            </a:r>
            <a:endParaRPr lang="en-US" sz="2400" b="0" strike="noStrike" spc="-1">
              <a:solidFill>
                <a:srgbClr val="000000"/>
              </a:solidFill>
              <a:uFill>
                <a:solidFill>
                  <a:srgbClr val="FFFFFF"/>
                </a:solidFill>
              </a:uFill>
              <a:latin typeface="Calibri"/>
            </a:endParaRPr>
          </a:p>
          <a:p>
            <a:pPr marL="2160000" lvl="4" indent="-216000">
              <a:buClr>
                <a:srgbClr val="000000"/>
              </a:buClr>
              <a:buSzPct val="45000"/>
              <a:buFont typeface="Wingdings" charset="2"/>
              <a:buChar char=""/>
            </a:pPr>
            <a:r>
              <a:rPr lang="en-US" sz="2400" b="1" strike="noStrike" spc="-1">
                <a:solidFill>
                  <a:srgbClr val="000000"/>
                </a:solidFill>
                <a:uFill>
                  <a:solidFill>
                    <a:srgbClr val="FFFFFF"/>
                  </a:solidFill>
                </a:uFill>
                <a:latin typeface="Calibri"/>
              </a:rPr>
              <a:t>Fifth Outline Level</a:t>
            </a:r>
            <a:endParaRPr lang="en-US" sz="2400" b="0" strike="noStrike" spc="-1">
              <a:solidFill>
                <a:srgbClr val="000000"/>
              </a:solidFill>
              <a:uFill>
                <a:solidFill>
                  <a:srgbClr val="FFFFFF"/>
                </a:solidFill>
              </a:uFill>
              <a:latin typeface="Calibri"/>
            </a:endParaRPr>
          </a:p>
          <a:p>
            <a:pPr marL="2592000" lvl="5" indent="-216000">
              <a:buClr>
                <a:srgbClr val="000000"/>
              </a:buClr>
              <a:buSzPct val="45000"/>
              <a:buFont typeface="Wingdings" charset="2"/>
              <a:buChar char=""/>
            </a:pPr>
            <a:r>
              <a:rPr lang="en-US" sz="2400" b="1" strike="noStrike" spc="-1">
                <a:solidFill>
                  <a:srgbClr val="000000"/>
                </a:solidFill>
                <a:uFill>
                  <a:solidFill>
                    <a:srgbClr val="FFFFFF"/>
                  </a:solidFill>
                </a:uFill>
                <a:latin typeface="Calibri"/>
              </a:rPr>
              <a:t>Sixth Outline Level</a:t>
            </a:r>
            <a:endParaRPr lang="en-US" sz="2400" b="0" strike="noStrike" spc="-1">
              <a:solidFill>
                <a:srgbClr val="000000"/>
              </a:solidFill>
              <a:uFill>
                <a:solidFill>
                  <a:srgbClr val="FFFFFF"/>
                </a:solidFill>
              </a:uFill>
              <a:latin typeface="Calibri"/>
            </a:endParaRPr>
          </a:p>
          <a:p>
            <a:pPr>
              <a:lnSpc>
                <a:spcPct val="100000"/>
              </a:lnSpc>
            </a:pPr>
            <a:r>
              <a:rPr lang="en-US" sz="2400" b="1" strike="noStrike" spc="-1">
                <a:solidFill>
                  <a:srgbClr val="000000"/>
                </a:solidFill>
                <a:uFill>
                  <a:solidFill>
                    <a:srgbClr val="FFFFFF"/>
                  </a:solidFill>
                </a:uFill>
                <a:latin typeface="Calibri"/>
              </a:rPr>
              <a:t>Seventh Outline LevelClick to edit Master text styles</a:t>
            </a:r>
            <a:endParaRPr lang="en-US" sz="2400" b="0" strike="noStrike" spc="-1">
              <a:solidFill>
                <a:srgbClr val="000000"/>
              </a:solidFill>
              <a:uFill>
                <a:solidFill>
                  <a:srgbClr val="FFFFFF"/>
                </a:solidFill>
              </a:uFill>
              <a:latin typeface="Calibri"/>
            </a:endParaRPr>
          </a:p>
        </p:txBody>
      </p:sp>
      <p:sp>
        <p:nvSpPr>
          <p:cNvPr id="101" name="PlaceHolder 12"/>
          <p:cNvSpPr>
            <a:spLocks noGrp="1"/>
          </p:cNvSpPr>
          <p:nvPr>
            <p:ph type="body"/>
          </p:nvPr>
        </p:nvSpPr>
        <p:spPr>
          <a:xfrm>
            <a:off x="4645080" y="2174760"/>
            <a:ext cx="4041360" cy="3951000"/>
          </a:xfrm>
          <a:prstGeom prst="rect">
            <a:avLst/>
          </a:prstGeom>
        </p:spPr>
        <p:txBody>
          <a:bodyPr/>
          <a:lstStyle/>
          <a:p>
            <a:pPr marL="432000" indent="-324000">
              <a:buClr>
                <a:srgbClr val="000000"/>
              </a:buClr>
              <a:buSzPct val="45000"/>
              <a:buFont typeface="Wingdings" charset="2"/>
              <a:buChar char=""/>
            </a:pPr>
            <a:r>
              <a:rPr lang="en-US" sz="24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en-US" sz="24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en-US" sz="240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en-US" sz="24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en-US" sz="2400" b="0" strike="noStrike" spc="-1">
                <a:solidFill>
                  <a:srgbClr val="000000"/>
                </a:solidFill>
                <a:uFill>
                  <a:solidFill>
                    <a:srgbClr val="FFFFFF"/>
                  </a:solidFill>
                </a:uFill>
                <a:latin typeface="Calibri"/>
              </a:rPr>
              <a:t>Sixth Outline Level</a:t>
            </a: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Calibri"/>
              </a:rPr>
              <a:t>Seventh Outline LevelClick to edit Master text styles</a:t>
            </a:r>
          </a:p>
          <a:p>
            <a:pPr marL="743040" lvl="1" indent="-285480">
              <a:lnSpc>
                <a:spcPct val="100000"/>
              </a:lnSpc>
              <a:buClr>
                <a:srgbClr val="000000"/>
              </a:buClr>
              <a:buFont typeface="Arial"/>
              <a:buChar char="–"/>
            </a:pPr>
            <a:r>
              <a:rPr lang="en-US" sz="2000" b="0" strike="noStrike" spc="-1">
                <a:solidFill>
                  <a:srgbClr val="000000"/>
                </a:solidFill>
                <a:uFill>
                  <a:solidFill>
                    <a:srgbClr val="FFFFFF"/>
                  </a:solidFill>
                </a:uFill>
                <a:latin typeface="Calibri"/>
              </a:rPr>
              <a:t>Second level</a:t>
            </a:r>
            <a:endParaRPr lang="en-US" sz="2400" b="0" strike="noStrike" spc="-1">
              <a:solidFill>
                <a:srgbClr val="000000"/>
              </a:solidFill>
              <a:uFill>
                <a:solidFill>
                  <a:srgbClr val="FFFFFF"/>
                </a:solidFill>
              </a:uFill>
              <a:latin typeface="Calibri"/>
            </a:endParaRPr>
          </a:p>
          <a:p>
            <a:pPr marL="1143000" lvl="2" indent="-228240">
              <a:lnSpc>
                <a:spcPct val="100000"/>
              </a:lnSpc>
              <a:buClr>
                <a:srgbClr val="000000"/>
              </a:buClr>
              <a:buFont typeface="Arial"/>
              <a:buChar char="•"/>
            </a:pPr>
            <a:r>
              <a:rPr lang="en-US" sz="1800" b="0" strike="noStrike" spc="-1">
                <a:solidFill>
                  <a:srgbClr val="000000"/>
                </a:solidFill>
                <a:uFill>
                  <a:solidFill>
                    <a:srgbClr val="FFFFFF"/>
                  </a:solidFill>
                </a:uFill>
                <a:latin typeface="Calibri"/>
              </a:rPr>
              <a:t>Third level</a:t>
            </a:r>
            <a:endParaRPr lang="en-US" sz="2400" b="0" strike="noStrike" spc="-1">
              <a:solidFill>
                <a:srgbClr val="000000"/>
              </a:solidFill>
              <a:uFill>
                <a:solidFill>
                  <a:srgbClr val="FFFFFF"/>
                </a:solidFill>
              </a:uFill>
              <a:latin typeface="Calibri"/>
            </a:endParaRPr>
          </a:p>
          <a:p>
            <a:pPr marL="1600200" lvl="3" indent="-228240">
              <a:lnSpc>
                <a:spcPct val="100000"/>
              </a:lnSpc>
              <a:buClr>
                <a:srgbClr val="000000"/>
              </a:buClr>
              <a:buFont typeface="Arial"/>
              <a:buChar char="–"/>
            </a:pPr>
            <a:r>
              <a:rPr lang="en-US" sz="1600" b="0" strike="noStrike" spc="-1">
                <a:solidFill>
                  <a:srgbClr val="000000"/>
                </a:solidFill>
                <a:uFill>
                  <a:solidFill>
                    <a:srgbClr val="FFFFFF"/>
                  </a:solidFill>
                </a:uFill>
                <a:latin typeface="Calibri"/>
              </a:rPr>
              <a:t>Fourth level</a:t>
            </a:r>
            <a:endParaRPr lang="en-US" sz="2400" b="0" strike="noStrike" spc="-1">
              <a:solidFill>
                <a:srgbClr val="000000"/>
              </a:solidFill>
              <a:uFill>
                <a:solidFill>
                  <a:srgbClr val="FFFFFF"/>
                </a:solidFill>
              </a:uFill>
              <a:latin typeface="Calibri"/>
            </a:endParaRPr>
          </a:p>
          <a:p>
            <a:pPr marL="2057400" lvl="4" indent="-228240">
              <a:lnSpc>
                <a:spcPct val="100000"/>
              </a:lnSpc>
              <a:buClr>
                <a:srgbClr val="000000"/>
              </a:buClr>
              <a:buFont typeface="Arial"/>
              <a:buChar char="»"/>
            </a:pPr>
            <a:r>
              <a:rPr lang="en-US" sz="1600" b="0" strike="noStrike" spc="-1">
                <a:solidFill>
                  <a:srgbClr val="000000"/>
                </a:solidFill>
                <a:uFill>
                  <a:solidFill>
                    <a:srgbClr val="FFFFFF"/>
                  </a:solidFill>
                </a:uFill>
                <a:latin typeface="Calibri"/>
              </a:rPr>
              <a:t>Fifth level</a:t>
            </a:r>
            <a:endParaRPr lang="en-US" sz="2400" b="0" strike="noStrike" spc="-1">
              <a:solidFill>
                <a:srgbClr val="000000"/>
              </a:solidFill>
              <a:uFill>
                <a:solidFill>
                  <a:srgbClr val="FFFFFF"/>
                </a:solidFill>
              </a:uFill>
              <a:latin typeface="Calibri"/>
            </a:endParaRPr>
          </a:p>
        </p:txBody>
      </p:sp>
      <p:sp>
        <p:nvSpPr>
          <p:cNvPr id="102" name="PlaceHolder 13"/>
          <p:cNvSpPr>
            <a:spLocks noGrp="1"/>
          </p:cNvSpPr>
          <p:nvPr>
            <p:ph type="dt"/>
          </p:nvPr>
        </p:nvSpPr>
        <p:spPr>
          <a:xfrm>
            <a:off x="457200" y="6356520"/>
            <a:ext cx="2133360" cy="364680"/>
          </a:xfrm>
          <a:prstGeom prst="rect">
            <a:avLst/>
          </a:prstGeom>
        </p:spPr>
        <p:txBody>
          <a:bodyPr lIns="90000" tIns="45000" rIns="90000" bIns="45000" anchor="ctr"/>
          <a:lstStyle/>
          <a:p>
            <a:pPr>
              <a:lnSpc>
                <a:spcPct val="100000"/>
              </a:lnSpc>
            </a:pPr>
            <a:fld id="{D5328970-1DDC-4254-8D30-42D1544234F7}" type="datetime4">
              <a:rPr lang="en-US" sz="1400" b="0" strike="noStrike" spc="-1" smtClean="0">
                <a:solidFill>
                  <a:srgbClr val="000000"/>
                </a:solidFill>
                <a:uFill>
                  <a:solidFill>
                    <a:srgbClr val="FFFFFF"/>
                  </a:solidFill>
                </a:uFill>
                <a:latin typeface="Times New Roman"/>
              </a:rPr>
              <a:t>August 9, 2020</a:t>
            </a:fld>
            <a:endParaRPr lang="en-IN" sz="1400" b="0" strike="noStrike" spc="-1">
              <a:solidFill>
                <a:srgbClr val="000000"/>
              </a:solidFill>
              <a:uFill>
                <a:solidFill>
                  <a:srgbClr val="FFFFFF"/>
                </a:solidFill>
              </a:uFill>
              <a:latin typeface="Times New Roman"/>
            </a:endParaRPr>
          </a:p>
        </p:txBody>
      </p:sp>
      <p:sp>
        <p:nvSpPr>
          <p:cNvPr id="103" name="PlaceHolder 14"/>
          <p:cNvSpPr>
            <a:spLocks noGrp="1"/>
          </p:cNvSpPr>
          <p:nvPr>
            <p:ph type="ftr"/>
          </p:nvPr>
        </p:nvSpPr>
        <p:spPr>
          <a:xfrm>
            <a:off x="3124080" y="6356520"/>
            <a:ext cx="2895120" cy="364680"/>
          </a:xfrm>
          <a:prstGeom prst="rect">
            <a:avLst/>
          </a:prstGeom>
        </p:spPr>
        <p:txBody>
          <a:bodyPr lIns="90000" tIns="45000" rIns="90000" bIns="45000" anchor="ctr"/>
          <a:lstStyle/>
          <a:p>
            <a:pPr>
              <a:lnSpc>
                <a:spcPct val="100000"/>
              </a:lnSpc>
            </a:pPr>
            <a:endParaRPr lang="en-IN" sz="1400" b="0" strike="noStrike" spc="-1">
              <a:solidFill>
                <a:srgbClr val="000000"/>
              </a:solidFill>
              <a:uFill>
                <a:solidFill>
                  <a:srgbClr val="FFFFFF"/>
                </a:solidFill>
              </a:uFill>
              <a:latin typeface="Times New Roman"/>
            </a:endParaRPr>
          </a:p>
        </p:txBody>
      </p:sp>
      <p:sp>
        <p:nvSpPr>
          <p:cNvPr id="104" name="PlaceHolder 15"/>
          <p:cNvSpPr>
            <a:spLocks noGrp="1"/>
          </p:cNvSpPr>
          <p:nvPr>
            <p:ph type="sldNum"/>
          </p:nvPr>
        </p:nvSpPr>
        <p:spPr>
          <a:xfrm>
            <a:off x="6553080" y="6356520"/>
            <a:ext cx="2133360" cy="364680"/>
          </a:xfrm>
          <a:prstGeom prst="rect">
            <a:avLst/>
          </a:prstGeom>
        </p:spPr>
        <p:txBody>
          <a:bodyPr lIns="90000" tIns="45000" rIns="90000" bIns="45000" anchor="ctr"/>
          <a:lstStyle/>
          <a:p>
            <a:pPr>
              <a:lnSpc>
                <a:spcPct val="100000"/>
              </a:lnSpc>
            </a:pPr>
            <a:fld id="{F6D7049C-10D5-4ED6-9D7C-65855756BF90}" type="slidenum">
              <a:rPr lang="en-IN" sz="1800" b="0" strike="noStrike" spc="-1">
                <a:solidFill>
                  <a:srgbClr val="000000"/>
                </a:solidFill>
                <a:uFill>
                  <a:solidFill>
                    <a:srgbClr val="FFFFFF"/>
                  </a:solidFill>
                </a:uFill>
                <a:latin typeface="Calibri"/>
              </a:rPr>
              <a:pPr>
                <a:lnSpc>
                  <a:spcPct val="100000"/>
                </a:lnSpc>
              </a:pPr>
              <a:t>‹#›</a:t>
            </a:fld>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6" name="PlaceHolder 1"/>
          <p:cNvSpPr>
            <a:spLocks noGrp="1"/>
          </p:cNvSpPr>
          <p:nvPr>
            <p:ph type="title"/>
          </p:nvPr>
        </p:nvSpPr>
        <p:spPr>
          <a:xfrm>
            <a:off x="628560" y="365040"/>
            <a:ext cx="7886520" cy="1325160"/>
          </a:xfrm>
          <a:prstGeom prst="rect">
            <a:avLst/>
          </a:prstGeom>
        </p:spPr>
        <p:txBody>
          <a:bodyPr anchor="ctr"/>
          <a:lstStyle/>
          <a:p>
            <a:pPr>
              <a:lnSpc>
                <a:spcPct val="100000"/>
              </a:lnSpc>
            </a:pPr>
            <a:r>
              <a:rPr lang="en-US" sz="3000" b="0" strike="noStrike" spc="-1">
                <a:solidFill>
                  <a:srgbClr val="000000"/>
                </a:solidFill>
                <a:uFill>
                  <a:solidFill>
                    <a:srgbClr val="FFFFFF"/>
                  </a:solidFill>
                </a:uFill>
                <a:latin typeface="Calibri"/>
              </a:rPr>
              <a:t>Click to edit Master title style</a:t>
            </a:r>
            <a:endParaRPr lang="en-US" sz="1400" b="0" strike="noStrike" spc="-1">
              <a:solidFill>
                <a:srgbClr val="000000"/>
              </a:solidFill>
              <a:uFill>
                <a:solidFill>
                  <a:srgbClr val="FFFFFF"/>
                </a:solidFill>
              </a:uFill>
              <a:latin typeface="Arial"/>
            </a:endParaRPr>
          </a:p>
        </p:txBody>
      </p:sp>
      <p:sp>
        <p:nvSpPr>
          <p:cNvPr id="187" name="PlaceHolder 2"/>
          <p:cNvSpPr>
            <a:spLocks noGrp="1"/>
          </p:cNvSpPr>
          <p:nvPr>
            <p:ph type="body"/>
          </p:nvPr>
        </p:nvSpPr>
        <p:spPr>
          <a:xfrm>
            <a:off x="628560" y="1825560"/>
            <a:ext cx="7886520" cy="4350960"/>
          </a:xfrm>
          <a:prstGeom prst="rect">
            <a:avLst/>
          </a:prstGeom>
        </p:spPr>
        <p:txBody>
          <a:bodyPr/>
          <a:lstStyle/>
          <a:p>
            <a:pPr marL="432000" indent="-324000">
              <a:buClr>
                <a:srgbClr val="000000"/>
              </a:buClr>
              <a:buSzPct val="45000"/>
              <a:buFont typeface="Wingdings" charset="2"/>
              <a:buChar char=""/>
            </a:pPr>
            <a:r>
              <a:rPr lang="en-US" sz="21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en-US" sz="21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en-US" sz="210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en-US" sz="210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en-US" sz="21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en-US" sz="2100" b="0" strike="noStrike" spc="-1">
                <a:solidFill>
                  <a:srgbClr val="000000"/>
                </a:solidFill>
                <a:uFill>
                  <a:solidFill>
                    <a:srgbClr val="FFFFFF"/>
                  </a:solidFill>
                </a:uFill>
                <a:latin typeface="Calibri"/>
              </a:rPr>
              <a:t>Sixth Outline Level</a:t>
            </a:r>
          </a:p>
          <a:p>
            <a:pPr marL="171360" indent="-171000">
              <a:lnSpc>
                <a:spcPct val="100000"/>
              </a:lnSpc>
              <a:buClr>
                <a:srgbClr val="000000"/>
              </a:buClr>
              <a:buFont typeface="Arial"/>
              <a:buChar char="•"/>
            </a:pPr>
            <a:r>
              <a:rPr lang="en-US" sz="2100" b="0" strike="noStrike" spc="-1">
                <a:solidFill>
                  <a:srgbClr val="000000"/>
                </a:solidFill>
                <a:uFill>
                  <a:solidFill>
                    <a:srgbClr val="FFFFFF"/>
                  </a:solidFill>
                </a:uFill>
                <a:latin typeface="Calibri"/>
              </a:rPr>
              <a:t>Seventh Outline LevelClick to edit Master text styles</a:t>
            </a:r>
          </a:p>
          <a:p>
            <a:pPr marL="514440" lvl="1" indent="-171000">
              <a:lnSpc>
                <a:spcPct val="100000"/>
              </a:lnSpc>
              <a:buClr>
                <a:srgbClr val="000000"/>
              </a:buClr>
              <a:buFont typeface="Arial"/>
              <a:buChar char="•"/>
            </a:pPr>
            <a:r>
              <a:rPr lang="en-US" sz="1800" b="0" strike="noStrike" spc="-1">
                <a:solidFill>
                  <a:srgbClr val="000000"/>
                </a:solidFill>
                <a:uFill>
                  <a:solidFill>
                    <a:srgbClr val="FFFFFF"/>
                  </a:solidFill>
                </a:uFill>
                <a:latin typeface="Calibri"/>
              </a:rPr>
              <a:t>Second level</a:t>
            </a:r>
            <a:endParaRPr lang="en-US" sz="2100" b="0" strike="noStrike" spc="-1">
              <a:solidFill>
                <a:srgbClr val="000000"/>
              </a:solidFill>
              <a:uFill>
                <a:solidFill>
                  <a:srgbClr val="FFFFFF"/>
                </a:solidFill>
              </a:uFill>
              <a:latin typeface="Calibri"/>
            </a:endParaRPr>
          </a:p>
          <a:p>
            <a:pPr marL="857160" lvl="2" indent="-171000">
              <a:lnSpc>
                <a:spcPct val="100000"/>
              </a:lnSpc>
              <a:buClr>
                <a:srgbClr val="000000"/>
              </a:buClr>
              <a:buFont typeface="Arial"/>
              <a:buChar char="•"/>
            </a:pPr>
            <a:r>
              <a:rPr lang="en-US" sz="1500" b="0" strike="noStrike" spc="-1">
                <a:solidFill>
                  <a:srgbClr val="000000"/>
                </a:solidFill>
                <a:uFill>
                  <a:solidFill>
                    <a:srgbClr val="FFFFFF"/>
                  </a:solidFill>
                </a:uFill>
                <a:latin typeface="Calibri"/>
              </a:rPr>
              <a:t>Third level</a:t>
            </a:r>
            <a:endParaRPr lang="en-US" sz="2100" b="0" strike="noStrike" spc="-1">
              <a:solidFill>
                <a:srgbClr val="000000"/>
              </a:solidFill>
              <a:uFill>
                <a:solidFill>
                  <a:srgbClr val="FFFFFF"/>
                </a:solidFill>
              </a:uFill>
              <a:latin typeface="Calibri"/>
            </a:endParaRPr>
          </a:p>
          <a:p>
            <a:pPr marL="1200240" lvl="3" indent="-171000">
              <a:lnSpc>
                <a:spcPct val="100000"/>
              </a:lnSpc>
              <a:buClr>
                <a:srgbClr val="000000"/>
              </a:buClr>
              <a:buFont typeface="Arial"/>
              <a:buChar char="•"/>
            </a:pPr>
            <a:r>
              <a:rPr lang="en-US" sz="1350" b="0" strike="noStrike" spc="-1">
                <a:solidFill>
                  <a:srgbClr val="000000"/>
                </a:solidFill>
                <a:uFill>
                  <a:solidFill>
                    <a:srgbClr val="FFFFFF"/>
                  </a:solidFill>
                </a:uFill>
                <a:latin typeface="Calibri"/>
              </a:rPr>
              <a:t>Fourth level</a:t>
            </a:r>
            <a:endParaRPr lang="en-US" sz="2100" b="0" strike="noStrike" spc="-1">
              <a:solidFill>
                <a:srgbClr val="000000"/>
              </a:solidFill>
              <a:uFill>
                <a:solidFill>
                  <a:srgbClr val="FFFFFF"/>
                </a:solidFill>
              </a:uFill>
              <a:latin typeface="Calibri"/>
            </a:endParaRPr>
          </a:p>
          <a:p>
            <a:pPr marL="1542960" lvl="4" indent="-171000">
              <a:lnSpc>
                <a:spcPct val="100000"/>
              </a:lnSpc>
              <a:buClr>
                <a:srgbClr val="000000"/>
              </a:buClr>
              <a:buFont typeface="Arial"/>
              <a:buChar char="•"/>
            </a:pPr>
            <a:r>
              <a:rPr lang="en-US" sz="1350" b="0" strike="noStrike" spc="-1">
                <a:solidFill>
                  <a:srgbClr val="000000"/>
                </a:solidFill>
                <a:uFill>
                  <a:solidFill>
                    <a:srgbClr val="FFFFFF"/>
                  </a:solidFill>
                </a:uFill>
                <a:latin typeface="Calibri"/>
              </a:rPr>
              <a:t>Fifth level</a:t>
            </a:r>
            <a:endParaRPr lang="en-US" sz="2100" b="0" strike="noStrike" spc="-1">
              <a:solidFill>
                <a:srgbClr val="000000"/>
              </a:solidFill>
              <a:uFill>
                <a:solidFill>
                  <a:srgbClr val="FFFFFF"/>
                </a:solidFill>
              </a:uFill>
              <a:latin typeface="Calibri"/>
            </a:endParaRPr>
          </a:p>
        </p:txBody>
      </p:sp>
      <p:sp>
        <p:nvSpPr>
          <p:cNvPr id="188" name="PlaceHolder 3"/>
          <p:cNvSpPr>
            <a:spLocks noGrp="1"/>
          </p:cNvSpPr>
          <p:nvPr>
            <p:ph type="sldNum"/>
          </p:nvPr>
        </p:nvSpPr>
        <p:spPr>
          <a:xfrm>
            <a:off x="7010280" y="6492960"/>
            <a:ext cx="2133360" cy="364680"/>
          </a:xfrm>
          <a:prstGeom prst="rect">
            <a:avLst/>
          </a:prstGeom>
        </p:spPr>
        <p:txBody>
          <a:bodyPr anchor="ctr"/>
          <a:lstStyle/>
          <a:p>
            <a:pPr algn="r">
              <a:lnSpc>
                <a:spcPct val="100000"/>
              </a:lnSpc>
            </a:pPr>
            <a:fld id="{191D38D7-BD7F-4B21-8CD2-8B86718FCEFD}" type="slidenum">
              <a:rPr lang="en-IN" sz="900" b="1" strike="noStrike" spc="-1">
                <a:solidFill>
                  <a:srgbClr val="8B8B8B"/>
                </a:solidFill>
                <a:uFill>
                  <a:solidFill>
                    <a:srgbClr val="FFFFFF"/>
                  </a:solidFill>
                </a:uFill>
                <a:latin typeface="Arial"/>
              </a:rPr>
              <a:pPr algn="r">
                <a:lnSpc>
                  <a:spcPct val="100000"/>
                </a:lnSpc>
              </a:pPr>
              <a:t>‹#›</a:t>
            </a:fld>
            <a:endParaRPr lang="en-IN" sz="1400" b="0" strike="noStrike" spc="-1">
              <a:solidFill>
                <a:srgbClr val="000000"/>
              </a:solidFill>
              <a:uFill>
                <a:solidFill>
                  <a:srgbClr val="FFFFFF"/>
                </a:solidFill>
              </a:uFill>
              <a:latin typeface="Times New Roman"/>
            </a:endParaRPr>
          </a:p>
        </p:txBody>
      </p:sp>
      <p:sp>
        <p:nvSpPr>
          <p:cNvPr id="189" name="CustomShape 4"/>
          <p:cNvSpPr/>
          <p:nvPr/>
        </p:nvSpPr>
        <p:spPr>
          <a:xfrm>
            <a:off x="2771640" y="6307560"/>
            <a:ext cx="3672000" cy="33228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gn="ctr">
              <a:lnSpc>
                <a:spcPct val="100000"/>
              </a:lnSpc>
            </a:pPr>
            <a:r>
              <a:rPr lang="en-IN" sz="900" b="0" strike="noStrike" spc="-1">
                <a:solidFill>
                  <a:srgbClr val="8B8B8B"/>
                </a:solidFill>
                <a:uFill>
                  <a:solidFill>
                    <a:srgbClr val="FFFFFF"/>
                  </a:solidFill>
                </a:uFill>
                <a:latin typeface="Calibri"/>
              </a:rPr>
              <a:t>Data Mining</a:t>
            </a:r>
            <a:endParaRPr lang="en-IN" sz="1400" b="0" strike="noStrike" spc="-1">
              <a:solidFill>
                <a:srgbClr val="000000"/>
              </a:solidFill>
              <a:uFill>
                <a:solidFill>
                  <a:srgbClr val="FFFFFF"/>
                </a:solidFill>
              </a:uFill>
              <a:latin typeface="Arial"/>
            </a:endParaRPr>
          </a:p>
        </p:txBody>
      </p:sp>
      <p:pic>
        <p:nvPicPr>
          <p:cNvPr id="190" name="Picture 9"/>
          <p:cNvPicPr/>
          <p:nvPr/>
        </p:nvPicPr>
        <p:blipFill>
          <a:blip r:embed="rId15"/>
          <a:srcRect l="1916" b="5315"/>
          <a:stretch/>
        </p:blipFill>
        <p:spPr>
          <a:xfrm>
            <a:off x="6629400" y="0"/>
            <a:ext cx="2193480" cy="691920"/>
          </a:xfrm>
          <a:prstGeom prst="rect">
            <a:avLst/>
          </a:prstGeom>
          <a:ln>
            <a:noFill/>
          </a:ln>
        </p:spPr>
      </p:pic>
      <p:sp>
        <p:nvSpPr>
          <p:cNvPr id="191" name="CustomShape 5"/>
          <p:cNvSpPr/>
          <p:nvPr/>
        </p:nvSpPr>
        <p:spPr>
          <a:xfrm>
            <a:off x="2362320" y="1295280"/>
            <a:ext cx="2328480" cy="45720"/>
          </a:xfrm>
          <a:prstGeom prst="rect">
            <a:avLst/>
          </a:prstGeom>
          <a:solidFill>
            <a:srgbClr val="76C2E5"/>
          </a:solidFill>
          <a:ln>
            <a:noFill/>
          </a:ln>
        </p:spPr>
        <p:style>
          <a:lnRef idx="1">
            <a:schemeClr val="accent1"/>
          </a:lnRef>
          <a:fillRef idx="3">
            <a:schemeClr val="accent1"/>
          </a:fillRef>
          <a:effectRef idx="2">
            <a:schemeClr val="accent1"/>
          </a:effectRef>
          <a:fontRef idx="minor"/>
        </p:style>
      </p:sp>
      <p:sp>
        <p:nvSpPr>
          <p:cNvPr id="192" name="CustomShape 6"/>
          <p:cNvSpPr/>
          <p:nvPr/>
        </p:nvSpPr>
        <p:spPr>
          <a:xfrm>
            <a:off x="0" y="1295280"/>
            <a:ext cx="2361960" cy="45720"/>
          </a:xfrm>
          <a:prstGeom prst="rect">
            <a:avLst/>
          </a:prstGeom>
          <a:solidFill>
            <a:srgbClr val="FCB017"/>
          </a:solidFill>
          <a:ln>
            <a:noFill/>
          </a:ln>
        </p:spPr>
        <p:style>
          <a:lnRef idx="1">
            <a:schemeClr val="accent1"/>
          </a:lnRef>
          <a:fillRef idx="3">
            <a:schemeClr val="accent1"/>
          </a:fillRef>
          <a:effectRef idx="2">
            <a:schemeClr val="accent1"/>
          </a:effectRef>
          <a:fontRef idx="minor"/>
        </p:style>
      </p:sp>
      <p:sp>
        <p:nvSpPr>
          <p:cNvPr id="193" name="CustomShape 7"/>
          <p:cNvSpPr/>
          <p:nvPr/>
        </p:nvSpPr>
        <p:spPr>
          <a:xfrm>
            <a:off x="4681440" y="1295280"/>
            <a:ext cx="2328480" cy="45720"/>
          </a:xfrm>
          <a:prstGeom prst="rect">
            <a:avLst/>
          </a:prstGeom>
          <a:solidFill>
            <a:srgbClr val="FF0000"/>
          </a:solidFill>
          <a:ln>
            <a:noFill/>
          </a:ln>
        </p:spPr>
        <p:style>
          <a:lnRef idx="1">
            <a:schemeClr val="accent1"/>
          </a:lnRef>
          <a:fillRef idx="3">
            <a:schemeClr val="accent1"/>
          </a:fillRef>
          <a:effectRef idx="2">
            <a:schemeClr val="accent1"/>
          </a:effectRef>
          <a:fontRef idx="minor"/>
        </p:style>
      </p:sp>
      <p:sp>
        <p:nvSpPr>
          <p:cNvPr id="194" name="CustomShape 8"/>
          <p:cNvSpPr/>
          <p:nvPr/>
        </p:nvSpPr>
        <p:spPr>
          <a:xfrm>
            <a:off x="3276720" y="6623280"/>
            <a:ext cx="5866920" cy="21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IN" sz="830" b="1" strike="noStrike" spc="-1">
                <a:solidFill>
                  <a:srgbClr val="101141"/>
                </a:solidFill>
                <a:uFill>
                  <a:solidFill>
                    <a:srgbClr val="FFFFFF"/>
                  </a:solidFill>
                </a:uFill>
                <a:latin typeface="Arial"/>
              </a:rPr>
              <a:t>BITS </a:t>
            </a:r>
            <a:r>
              <a:rPr lang="en-IN" sz="830" b="0" strike="noStrike" spc="-1">
                <a:solidFill>
                  <a:srgbClr val="101141"/>
                </a:solidFill>
                <a:uFill>
                  <a:solidFill>
                    <a:srgbClr val="FFFFFF"/>
                  </a:solidFill>
                </a:uFill>
                <a:latin typeface="Arial"/>
              </a:rPr>
              <a:t>Pilani, Deemed to be University under Section 3 of UGC Act, 1956</a:t>
            </a:r>
            <a:endParaRPr lang="en-IN" sz="1800" b="0" strike="noStrike" spc="-1">
              <a:solidFill>
                <a:srgbClr val="000000"/>
              </a:solidFill>
              <a:uFill>
                <a:solidFill>
                  <a:srgbClr val="FFFFFF"/>
                </a:solidFill>
              </a:uFill>
              <a:latin typeface="Arial"/>
            </a:endParaRPr>
          </a:p>
        </p:txBody>
      </p:sp>
      <p:sp>
        <p:nvSpPr>
          <p:cNvPr id="195" name="CustomShape 9"/>
          <p:cNvSpPr/>
          <p:nvPr/>
        </p:nvSpPr>
        <p:spPr>
          <a:xfrm>
            <a:off x="4495680" y="6553080"/>
            <a:ext cx="2328480" cy="45720"/>
          </a:xfrm>
          <a:prstGeom prst="rect">
            <a:avLst/>
          </a:prstGeom>
          <a:solidFill>
            <a:srgbClr val="76C2E5"/>
          </a:solidFill>
          <a:ln>
            <a:noFill/>
          </a:ln>
        </p:spPr>
        <p:style>
          <a:lnRef idx="1">
            <a:schemeClr val="accent1"/>
          </a:lnRef>
          <a:fillRef idx="3">
            <a:schemeClr val="accent1"/>
          </a:fillRef>
          <a:effectRef idx="2">
            <a:schemeClr val="accent1"/>
          </a:effectRef>
          <a:fontRef idx="minor"/>
        </p:style>
      </p:sp>
      <p:sp>
        <p:nvSpPr>
          <p:cNvPr id="196" name="CustomShape 10"/>
          <p:cNvSpPr/>
          <p:nvPr/>
        </p:nvSpPr>
        <p:spPr>
          <a:xfrm>
            <a:off x="2133720" y="6553080"/>
            <a:ext cx="2361960" cy="45720"/>
          </a:xfrm>
          <a:prstGeom prst="rect">
            <a:avLst/>
          </a:prstGeom>
          <a:solidFill>
            <a:srgbClr val="FCB017"/>
          </a:solidFill>
          <a:ln>
            <a:noFill/>
          </a:ln>
        </p:spPr>
        <p:style>
          <a:lnRef idx="1">
            <a:schemeClr val="accent1"/>
          </a:lnRef>
          <a:fillRef idx="3">
            <a:schemeClr val="accent1"/>
          </a:fillRef>
          <a:effectRef idx="2">
            <a:schemeClr val="accent1"/>
          </a:effectRef>
          <a:fontRef idx="minor"/>
        </p:style>
      </p:sp>
      <p:sp>
        <p:nvSpPr>
          <p:cNvPr id="197" name="CustomShape 11"/>
          <p:cNvSpPr/>
          <p:nvPr/>
        </p:nvSpPr>
        <p:spPr>
          <a:xfrm>
            <a:off x="6815160" y="6553080"/>
            <a:ext cx="2328480" cy="45720"/>
          </a:xfrm>
          <a:prstGeom prst="rect">
            <a:avLst/>
          </a:prstGeom>
          <a:solidFill>
            <a:srgbClr val="FF0000"/>
          </a:solidFill>
          <a:ln>
            <a:noFill/>
          </a:ln>
        </p:spPr>
        <p:style>
          <a:lnRef idx="1">
            <a:schemeClr val="accent1"/>
          </a:lnRef>
          <a:fillRef idx="3">
            <a:schemeClr val="accent1"/>
          </a:fillRef>
          <a:effectRef idx="2">
            <a:schemeClr val="accent1"/>
          </a:effectRef>
          <a:fontRef idx="minor"/>
        </p:style>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4" r:id="rId13"/>
  </p:sldLayoutIdLst>
  <p:hf sldNum="0" hdr="0" ftr="0" dt="0"/>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9.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slideLayout" Target="../slideLayouts/slideLayout39.xml"/><Relationship Id="rId5" Type="http://schemas.openxmlformats.org/officeDocument/2006/relationships/image" Target="../media/image21.wmf"/><Relationship Id="rId4" Type="http://schemas.openxmlformats.org/officeDocument/2006/relationships/image" Target="../media/image20.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9.xml"/><Relationship Id="rId1" Type="http://schemas.openxmlformats.org/officeDocument/2006/relationships/vmlDrawing" Target="../drawings/vmlDrawing1.vml"/><Relationship Id="rId6" Type="http://schemas.openxmlformats.org/officeDocument/2006/relationships/image" Target="../media/image28.wmf"/><Relationship Id="rId5" Type="http://schemas.openxmlformats.org/officeDocument/2006/relationships/oleObject" Target="../embeddings/oleObject2.bin"/><Relationship Id="rId4" Type="http://schemas.openxmlformats.org/officeDocument/2006/relationships/image" Target="../media/image27.wmf"/></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39.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TextShape 1"/>
          <p:cNvSpPr txBox="1"/>
          <p:nvPr/>
        </p:nvSpPr>
        <p:spPr>
          <a:xfrm>
            <a:off x="1926656" y="3505200"/>
            <a:ext cx="6696360" cy="1143000"/>
          </a:xfrm>
          <a:prstGeom prst="rect">
            <a:avLst/>
          </a:prstGeom>
          <a:noFill/>
          <a:ln>
            <a:noFill/>
          </a:ln>
        </p:spPr>
        <p:txBody>
          <a:bodyPr anchor="ctr"/>
          <a:lstStyle/>
          <a:p>
            <a:pPr>
              <a:lnSpc>
                <a:spcPts val="1411"/>
              </a:lnSpc>
            </a:pPr>
            <a:endParaRPr lang="en-US" sz="3600" b="0" strike="noStrike" spc="-1" dirty="0">
              <a:solidFill>
                <a:schemeClr val="bg1"/>
              </a:solidFill>
              <a:uFill>
                <a:solidFill>
                  <a:srgbClr val="FFFFFF"/>
                </a:solidFill>
              </a:uFill>
              <a:latin typeface="Calibri"/>
            </a:endParaRPr>
          </a:p>
        </p:txBody>
      </p:sp>
      <p:sp>
        <p:nvSpPr>
          <p:cNvPr id="2" name="TextBox 1"/>
          <p:cNvSpPr txBox="1"/>
          <p:nvPr/>
        </p:nvSpPr>
        <p:spPr>
          <a:xfrm>
            <a:off x="1949068" y="3892034"/>
            <a:ext cx="4070732" cy="523220"/>
          </a:xfrm>
          <a:prstGeom prst="rect">
            <a:avLst/>
          </a:prstGeom>
          <a:noFill/>
        </p:spPr>
        <p:txBody>
          <a:bodyPr wrap="square" rtlCol="0">
            <a:spAutoFit/>
          </a:bodyPr>
          <a:lstStyle/>
          <a:p>
            <a:r>
              <a:rPr lang="en-IN" sz="2800" b="1" spc="50" dirty="0" smtClean="0">
                <a:ln w="0"/>
                <a:solidFill>
                  <a:schemeClr val="bg2"/>
                </a:solidFill>
                <a:effectLst>
                  <a:innerShdw blurRad="63500" dist="50800" dir="13500000">
                    <a:srgbClr val="000000">
                      <a:alpha val="50000"/>
                    </a:srgbClr>
                  </a:innerShdw>
                </a:effectLst>
              </a:rPr>
              <a:t>Clustering</a:t>
            </a:r>
            <a:endParaRPr lang="en-IN" sz="2800" b="1" spc="50" dirty="0">
              <a:ln w="0"/>
              <a:solidFill>
                <a:schemeClr val="bg2"/>
              </a:solidFill>
              <a:effectLst>
                <a:innerShdw blurRad="63500" dist="50800" dir="13500000">
                  <a:srgbClr val="000000">
                    <a:alpha val="50000"/>
                  </a:srgbClr>
                </a:innerShdw>
              </a:effectLst>
            </a:endParaRPr>
          </a:p>
        </p:txBody>
      </p:sp>
      <p:sp>
        <p:nvSpPr>
          <p:cNvPr id="3" name="TextBox 2"/>
          <p:cNvSpPr txBox="1"/>
          <p:nvPr/>
        </p:nvSpPr>
        <p:spPr>
          <a:xfrm>
            <a:off x="5029200" y="4802088"/>
            <a:ext cx="2895600" cy="369332"/>
          </a:xfrm>
          <a:prstGeom prst="rect">
            <a:avLst/>
          </a:prstGeom>
          <a:noFill/>
        </p:spPr>
        <p:txBody>
          <a:bodyPr wrap="square" rtlCol="0">
            <a:spAutoFit/>
          </a:bodyPr>
          <a:lstStyle/>
          <a:p>
            <a:r>
              <a:rPr lang="en-US" dirty="0" smtClean="0">
                <a:solidFill>
                  <a:schemeClr val="bg1"/>
                </a:solidFill>
              </a:rPr>
              <a:t>Vijayalakshmi Anand</a:t>
            </a:r>
            <a:endParaRPr lang="en-IN" dirty="0">
              <a:solidFill>
                <a:schemeClr val="bg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53765" name="Group 2053"/>
          <p:cNvGrpSpPr>
            <a:grpSpLocks/>
          </p:cNvGrpSpPr>
          <p:nvPr/>
        </p:nvGrpSpPr>
        <p:grpSpPr bwMode="auto">
          <a:xfrm>
            <a:off x="4114801" y="2000250"/>
            <a:ext cx="3654028" cy="2928937"/>
            <a:chOff x="2691" y="633"/>
            <a:chExt cx="3069" cy="2460"/>
          </a:xfrm>
        </p:grpSpPr>
        <p:pic>
          <p:nvPicPr>
            <p:cNvPr id="1653766" name="Picture 20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1" y="633"/>
              <a:ext cx="3069" cy="2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3767" name="Text Box 2055"/>
            <p:cNvSpPr txBox="1">
              <a:spLocks noChangeArrowheads="1"/>
            </p:cNvSpPr>
            <p:nvPr/>
          </p:nvSpPr>
          <p:spPr bwMode="auto">
            <a:xfrm>
              <a:off x="3312" y="2841"/>
              <a:ext cx="158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350"/>
                <a:t>Clusters</a:t>
              </a:r>
            </a:p>
          </p:txBody>
        </p:sp>
      </p:grpSp>
      <p:pic>
        <p:nvPicPr>
          <p:cNvPr id="1653763" name="Picture 20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00" y="2000251"/>
            <a:ext cx="3654029" cy="2740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3762" name="Rectangle 2050"/>
          <p:cNvSpPr>
            <a:spLocks noGrp="1" noChangeArrowheads="1"/>
          </p:cNvSpPr>
          <p:nvPr>
            <p:ph type="title"/>
          </p:nvPr>
        </p:nvSpPr>
        <p:spPr>
          <a:xfrm>
            <a:off x="126801" y="325042"/>
            <a:ext cx="5915025" cy="297656"/>
          </a:xfrm>
        </p:spPr>
        <p:txBody>
          <a:bodyPr>
            <a:noAutofit/>
          </a:bodyPr>
          <a:lstStyle/>
          <a:p>
            <a:r>
              <a:rPr lang="en-US" altLang="en-US" dirty="0"/>
              <a:t>When DBSCAN Works Well</a:t>
            </a:r>
          </a:p>
        </p:txBody>
      </p:sp>
      <p:sp>
        <p:nvSpPr>
          <p:cNvPr id="3" name="Slide Number Placeholder 2"/>
          <p:cNvSpPr>
            <a:spLocks noGrp="1"/>
          </p:cNvSpPr>
          <p:nvPr>
            <p:ph type="sldNum" sz="quarter" idx="4294967295"/>
          </p:nvPr>
        </p:nvSpPr>
        <p:spPr>
          <a:xfrm>
            <a:off x="6417539" y="5795011"/>
            <a:ext cx="1543050" cy="276999"/>
          </a:xfrm>
          <a:prstGeom prst="rect">
            <a:avLst/>
          </a:prstGeom>
        </p:spPr>
        <p:txBody>
          <a:bodyPr/>
          <a:lstStyle/>
          <a:p>
            <a:pPr>
              <a:defRPr/>
            </a:pPr>
            <a:fld id="{649AB6AE-DC6C-4C19-AD98-A8BE141DCE93}" type="slidenum">
              <a:rPr lang="en-US" smtClean="0">
                <a:solidFill>
                  <a:prstClr val="black">
                    <a:tint val="75000"/>
                  </a:prstClr>
                </a:solidFill>
              </a:rPr>
              <a:pPr>
                <a:defRPr/>
              </a:pPr>
              <a:t>10</a:t>
            </a:fld>
            <a:endParaRPr lang="en-US" sz="788">
              <a:solidFill>
                <a:prstClr val="black">
                  <a:tint val="75000"/>
                </a:prstClr>
              </a:solidFill>
            </a:endParaRPr>
          </a:p>
        </p:txBody>
      </p:sp>
      <p:sp>
        <p:nvSpPr>
          <p:cNvPr id="1653764" name="Text Box 2052"/>
          <p:cNvSpPr txBox="1">
            <a:spLocks noChangeArrowheads="1"/>
          </p:cNvSpPr>
          <p:nvPr/>
        </p:nvSpPr>
        <p:spPr bwMode="auto">
          <a:xfrm>
            <a:off x="1885950" y="4457700"/>
            <a:ext cx="188595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350" dirty="0"/>
              <a:t>Original Points</a:t>
            </a:r>
          </a:p>
        </p:txBody>
      </p:sp>
      <p:sp>
        <p:nvSpPr>
          <p:cNvPr id="1653768" name="Text Box 2056"/>
          <p:cNvSpPr txBox="1">
            <a:spLocks noChangeArrowheads="1"/>
          </p:cNvSpPr>
          <p:nvPr/>
        </p:nvSpPr>
        <p:spPr bwMode="auto">
          <a:xfrm>
            <a:off x="1600200" y="4901803"/>
            <a:ext cx="497205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sz="2400" dirty="0"/>
              <a:t> Resistant to Noise</a:t>
            </a:r>
          </a:p>
          <a:p>
            <a:pPr>
              <a:spcBef>
                <a:spcPct val="50000"/>
              </a:spcBef>
              <a:buFontTx/>
              <a:buChar char="•"/>
            </a:pPr>
            <a:r>
              <a:rPr lang="en-US" altLang="en-US" sz="2400" dirty="0"/>
              <a:t> Can handle clusters of different shapes and sizes</a:t>
            </a:r>
          </a:p>
        </p:txBody>
      </p:sp>
    </p:spTree>
    <p:extLst>
      <p:ext uri="{BB962C8B-B14F-4D97-AF65-F5344CB8AC3E}">
        <p14:creationId xmlns:p14="http://schemas.microsoft.com/office/powerpoint/2010/main" val="37429560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5376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537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3768"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81000" y="152400"/>
            <a:ext cx="5915025" cy="411956"/>
          </a:xfrm>
        </p:spPr>
        <p:txBody>
          <a:bodyPr>
            <a:noAutofit/>
          </a:bodyPr>
          <a:lstStyle/>
          <a:p>
            <a:pPr eaLnBrk="1" hangingPunct="1"/>
            <a:r>
              <a:rPr lang="en-US" altLang="zh-CN" sz="2800" b="1" dirty="0">
                <a:ea typeface="SimSun" panose="02010600030101010101" pitchFamily="2" charset="-122"/>
              </a:rPr>
              <a:t>DBSCAN: Sensitive to Parameters</a:t>
            </a:r>
            <a:endParaRPr lang="en-US" altLang="zh-CN" sz="2800" dirty="0">
              <a:ea typeface="SimSun" panose="02010600030101010101" pitchFamily="2" charset="-122"/>
            </a:endParaRPr>
          </a:p>
        </p:txBody>
      </p:sp>
      <p:sp>
        <p:nvSpPr>
          <p:cNvPr id="51206" name="Slide Number Placeholder 8"/>
          <p:cNvSpPr>
            <a:spLocks noGrp="1"/>
          </p:cNvSpPr>
          <p:nvPr>
            <p:ph type="sldNum" sz="quarter" idx="4294967295"/>
          </p:nvPr>
        </p:nvSpPr>
        <p:spPr>
          <a:xfrm>
            <a:off x="6417539" y="5795011"/>
            <a:ext cx="1543050" cy="13849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Tahoma" panose="020B0604030504040204" pitchFamily="34" charset="0"/>
              </a:defRPr>
            </a:lvl1pPr>
            <a:lvl2pPr marL="557213" indent="-214313" eaLnBrk="0" hangingPunct="0">
              <a:defRPr sz="1800">
                <a:solidFill>
                  <a:schemeClr val="tx1"/>
                </a:solidFill>
                <a:latin typeface="Tahoma" panose="020B0604030504040204" pitchFamily="34" charset="0"/>
              </a:defRPr>
            </a:lvl2pPr>
            <a:lvl3pPr marL="857250" indent="-171450" eaLnBrk="0" hangingPunct="0">
              <a:defRPr sz="1800">
                <a:solidFill>
                  <a:schemeClr val="tx1"/>
                </a:solidFill>
                <a:latin typeface="Tahoma" panose="020B0604030504040204" pitchFamily="34" charset="0"/>
              </a:defRPr>
            </a:lvl3pPr>
            <a:lvl4pPr marL="1200150" indent="-171450" eaLnBrk="0" hangingPunct="0">
              <a:defRPr sz="1800">
                <a:solidFill>
                  <a:schemeClr val="tx1"/>
                </a:solidFill>
                <a:latin typeface="Tahoma" panose="020B0604030504040204" pitchFamily="34" charset="0"/>
              </a:defRPr>
            </a:lvl4pPr>
            <a:lvl5pPr marL="1543050" indent="-171450" eaLnBrk="0" hangingPunct="0">
              <a:defRPr sz="1800">
                <a:solidFill>
                  <a:schemeClr val="tx1"/>
                </a:solidFill>
                <a:latin typeface="Tahoma" panose="020B0604030504040204" pitchFamily="34" charset="0"/>
              </a:defRPr>
            </a:lvl5pPr>
            <a:lvl6pPr marL="1885950" indent="-171450" algn="ctr" eaLnBrk="0" fontAlgn="base" hangingPunct="0">
              <a:spcBef>
                <a:spcPct val="0"/>
              </a:spcBef>
              <a:spcAft>
                <a:spcPct val="0"/>
              </a:spcAft>
              <a:defRPr sz="1800">
                <a:solidFill>
                  <a:schemeClr val="tx1"/>
                </a:solidFill>
                <a:latin typeface="Tahoma" panose="020B0604030504040204" pitchFamily="34" charset="0"/>
              </a:defRPr>
            </a:lvl6pPr>
            <a:lvl7pPr marL="2228850" indent="-171450" algn="ctr" eaLnBrk="0" fontAlgn="base" hangingPunct="0">
              <a:spcBef>
                <a:spcPct val="0"/>
              </a:spcBef>
              <a:spcAft>
                <a:spcPct val="0"/>
              </a:spcAft>
              <a:defRPr sz="1800">
                <a:solidFill>
                  <a:schemeClr val="tx1"/>
                </a:solidFill>
                <a:latin typeface="Tahoma" panose="020B0604030504040204" pitchFamily="34" charset="0"/>
              </a:defRPr>
            </a:lvl7pPr>
            <a:lvl8pPr marL="2571750" indent="-171450" algn="ctr" eaLnBrk="0" fontAlgn="base" hangingPunct="0">
              <a:spcBef>
                <a:spcPct val="0"/>
              </a:spcBef>
              <a:spcAft>
                <a:spcPct val="0"/>
              </a:spcAft>
              <a:defRPr sz="1800">
                <a:solidFill>
                  <a:schemeClr val="tx1"/>
                </a:solidFill>
                <a:latin typeface="Tahoma" panose="020B0604030504040204" pitchFamily="34" charset="0"/>
              </a:defRPr>
            </a:lvl8pPr>
            <a:lvl9pPr marL="2914650" indent="-171450" algn="ctr" eaLnBrk="0" fontAlgn="base" hangingPunct="0">
              <a:spcBef>
                <a:spcPct val="0"/>
              </a:spcBef>
              <a:spcAft>
                <a:spcPct val="0"/>
              </a:spcAft>
              <a:defRPr sz="1800">
                <a:solidFill>
                  <a:schemeClr val="tx1"/>
                </a:solidFill>
                <a:latin typeface="Tahoma" panose="020B0604030504040204" pitchFamily="34" charset="0"/>
              </a:defRPr>
            </a:lvl9pPr>
          </a:lstStyle>
          <a:p>
            <a:pPr eaLnBrk="1" hangingPunct="1"/>
            <a:fld id="{D1726546-802A-4DA4-A1EB-626C7979FDF9}" type="slidenum">
              <a:rPr lang="en-US" altLang="en-US" sz="900"/>
              <a:pPr eaLnBrk="1" hangingPunct="1"/>
              <a:t>11</a:t>
            </a:fld>
            <a:endParaRPr lang="en-US" altLang="en-US" sz="900"/>
          </a:p>
        </p:txBody>
      </p:sp>
      <p:pic>
        <p:nvPicPr>
          <p:cNvPr id="51203" name="Picture 3"/>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tretch>
            <a:fillRect/>
          </a:stretch>
        </p:blipFill>
        <p:spPr>
          <a:xfrm>
            <a:off x="75570" y="1251698"/>
            <a:ext cx="5743575" cy="2419350"/>
          </a:xfrm>
        </p:spPr>
      </p:pic>
      <p:pic>
        <p:nvPicPr>
          <p:cNvPr id="5120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0" y="4229100"/>
            <a:ext cx="6400800"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64" y="4649391"/>
            <a:ext cx="1143000" cy="1980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2"/>
          <p:cNvSpPr txBox="1">
            <a:spLocks noChangeArrowheads="1"/>
          </p:cNvSpPr>
          <p:nvPr/>
        </p:nvSpPr>
        <p:spPr bwMode="auto">
          <a:xfrm>
            <a:off x="6515100" y="3024717"/>
            <a:ext cx="26289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dirty="0"/>
              <a:t>DBSCAN does not work well for </a:t>
            </a:r>
          </a:p>
          <a:p>
            <a:pPr lvl="1"/>
            <a:r>
              <a:rPr lang="en-US" altLang="en-US" sz="1200" dirty="0"/>
              <a:t>Varying densities</a:t>
            </a:r>
          </a:p>
          <a:p>
            <a:pPr lvl="1"/>
            <a:r>
              <a:rPr lang="en-US" altLang="en-US" sz="1200" dirty="0"/>
              <a:t>High-dimensional data</a:t>
            </a:r>
          </a:p>
        </p:txBody>
      </p:sp>
    </p:spTree>
    <p:extLst>
      <p:ext uri="{BB962C8B-B14F-4D97-AF65-F5344CB8AC3E}">
        <p14:creationId xmlns:p14="http://schemas.microsoft.com/office/powerpoint/2010/main" val="298547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0" name="Rectangle 2"/>
          <p:cNvSpPr>
            <a:spLocks noGrp="1" noChangeArrowheads="1"/>
          </p:cNvSpPr>
          <p:nvPr>
            <p:ph type="title"/>
          </p:nvPr>
        </p:nvSpPr>
        <p:spPr>
          <a:xfrm>
            <a:off x="228600" y="229745"/>
            <a:ext cx="5915025" cy="354806"/>
          </a:xfrm>
        </p:spPr>
        <p:txBody>
          <a:bodyPr>
            <a:noAutofit/>
          </a:bodyPr>
          <a:lstStyle/>
          <a:p>
            <a:r>
              <a:rPr lang="en-US" altLang="en-US" sz="2800" dirty="0"/>
              <a:t>DBSCAN: Determining EPS and </a:t>
            </a:r>
            <a:r>
              <a:rPr lang="en-US" altLang="en-US" sz="2800" dirty="0" err="1"/>
              <a:t>MinPts</a:t>
            </a:r>
            <a:endParaRPr lang="en-US" altLang="en-US" sz="2800" dirty="0"/>
          </a:p>
        </p:txBody>
      </p:sp>
      <p:sp>
        <p:nvSpPr>
          <p:cNvPr id="1655811" name="Rectangle 3"/>
          <p:cNvSpPr>
            <a:spLocks noGrp="1" noChangeArrowheads="1"/>
          </p:cNvSpPr>
          <p:nvPr>
            <p:ph type="body" idx="4294967295"/>
          </p:nvPr>
        </p:nvSpPr>
        <p:spPr>
          <a:xfrm>
            <a:off x="224010" y="1447800"/>
            <a:ext cx="5915025" cy="2197525"/>
          </a:xfrm>
          <a:prstGeom prst="rect">
            <a:avLst/>
          </a:prstGeom>
          <a:noFill/>
          <a:ln/>
        </p:spPr>
        <p:txBody>
          <a:bodyPr/>
          <a:lstStyle/>
          <a:p>
            <a:pPr marL="400050" indent="-400050">
              <a:spcBef>
                <a:spcPct val="20000"/>
              </a:spcBef>
              <a:buFont typeface="Arial" panose="020B0604020202020204" pitchFamily="34" charset="0"/>
              <a:buChar char="•"/>
            </a:pPr>
            <a:r>
              <a:rPr lang="en-US" altLang="en-US" sz="2400" b="1" dirty="0"/>
              <a:t>Idea </a:t>
            </a:r>
            <a:endParaRPr lang="en-US" altLang="en-US" sz="2400" b="1" dirty="0" smtClean="0"/>
          </a:p>
          <a:p>
            <a:pPr marL="400050" indent="-400050">
              <a:spcBef>
                <a:spcPct val="20000"/>
              </a:spcBef>
              <a:buFont typeface="Arial" panose="020B0604020202020204" pitchFamily="34" charset="0"/>
              <a:buChar char="•"/>
            </a:pPr>
            <a:r>
              <a:rPr lang="en-US" altLang="en-US" sz="1800" dirty="0" smtClean="0"/>
              <a:t>for </a:t>
            </a:r>
            <a:r>
              <a:rPr lang="en-US" altLang="en-US" sz="1800" dirty="0"/>
              <a:t>points in a cluster, their k</a:t>
            </a:r>
            <a:r>
              <a:rPr lang="en-US" altLang="en-US" sz="1800" baseline="30000" dirty="0"/>
              <a:t>th</a:t>
            </a:r>
            <a:r>
              <a:rPr lang="en-US" altLang="en-US" sz="1800" dirty="0"/>
              <a:t> nearest neighbors are at roughly the same distance</a:t>
            </a:r>
          </a:p>
          <a:p>
            <a:pPr marL="400050" indent="-400050">
              <a:spcBef>
                <a:spcPct val="20000"/>
              </a:spcBef>
              <a:buFont typeface="Arial" panose="020B0604020202020204" pitchFamily="34" charset="0"/>
              <a:buChar char="•"/>
            </a:pPr>
            <a:r>
              <a:rPr lang="en-US" altLang="en-US" sz="1800" dirty="0"/>
              <a:t>Noise points have the k</a:t>
            </a:r>
            <a:r>
              <a:rPr lang="en-US" altLang="en-US" sz="1800" baseline="30000" dirty="0"/>
              <a:t>th</a:t>
            </a:r>
            <a:r>
              <a:rPr lang="en-US" altLang="en-US" sz="1800" dirty="0"/>
              <a:t> nearest neighbor at farther distance</a:t>
            </a:r>
          </a:p>
          <a:p>
            <a:pPr marL="400050" indent="-400050">
              <a:spcBef>
                <a:spcPct val="20000"/>
              </a:spcBef>
              <a:buFont typeface="Arial" panose="020B0604020202020204" pitchFamily="34" charset="0"/>
              <a:buChar char="•"/>
            </a:pPr>
            <a:r>
              <a:rPr lang="en-US" altLang="en-US" sz="1800" dirty="0" smtClean="0"/>
              <a:t>plot </a:t>
            </a:r>
            <a:r>
              <a:rPr lang="en-US" altLang="en-US" sz="1800" dirty="0"/>
              <a:t>sorted distance of every point to its k</a:t>
            </a:r>
            <a:r>
              <a:rPr lang="en-US" altLang="en-US" sz="1800" baseline="30000" dirty="0"/>
              <a:t>th</a:t>
            </a:r>
            <a:r>
              <a:rPr lang="en-US" altLang="en-US" sz="1800" dirty="0"/>
              <a:t> nearest neighbor</a:t>
            </a:r>
            <a:endParaRPr lang="en-US" altLang="en-US" dirty="0"/>
          </a:p>
        </p:txBody>
      </p:sp>
      <p:sp>
        <p:nvSpPr>
          <p:cNvPr id="2" name="Slide Number Placeholder 1"/>
          <p:cNvSpPr>
            <a:spLocks noGrp="1"/>
          </p:cNvSpPr>
          <p:nvPr>
            <p:ph type="sldNum" sz="quarter" idx="4294967295"/>
          </p:nvPr>
        </p:nvSpPr>
        <p:spPr>
          <a:xfrm>
            <a:off x="6417539" y="5795011"/>
            <a:ext cx="1543050" cy="276999"/>
          </a:xfrm>
          <a:prstGeom prst="rect">
            <a:avLst/>
          </a:prstGeom>
        </p:spPr>
        <p:txBody>
          <a:bodyPr/>
          <a:lstStyle/>
          <a:p>
            <a:pPr>
              <a:defRPr/>
            </a:pPr>
            <a:fld id="{649AB6AE-DC6C-4C19-AD98-A8BE141DCE93}" type="slidenum">
              <a:rPr lang="en-US" smtClean="0">
                <a:solidFill>
                  <a:prstClr val="black">
                    <a:tint val="75000"/>
                  </a:prstClr>
                </a:solidFill>
              </a:rPr>
              <a:pPr>
                <a:defRPr/>
              </a:pPr>
              <a:t>12</a:t>
            </a:fld>
            <a:endParaRPr lang="en-US" sz="788">
              <a:solidFill>
                <a:prstClr val="black">
                  <a:tint val="75000"/>
                </a:prstClr>
              </a:solidFill>
            </a:endParaRPr>
          </a:p>
        </p:txBody>
      </p:sp>
      <p:pic>
        <p:nvPicPr>
          <p:cNvPr id="165581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39035" y="1905000"/>
            <a:ext cx="3000483"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62685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3279674" cy="492443"/>
          </a:xfrm>
        </p:spPr>
        <p:txBody>
          <a:bodyPr/>
          <a:lstStyle/>
          <a:p>
            <a:r>
              <a:rPr lang="en-US" sz="2800" dirty="0" smtClean="0">
                <a:latin typeface="Arial" panose="020B0604020202020204" pitchFamily="34" charset="0"/>
                <a:cs typeface="Arial" panose="020B0604020202020204" pitchFamily="34" charset="0"/>
              </a:rPr>
              <a:t>Example</a:t>
            </a:r>
            <a:endParaRPr lang="en-IN" sz="2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838200" y="1752600"/>
            <a:ext cx="4419600" cy="3581400"/>
          </a:xfrm>
          <a:prstGeom prst="rect">
            <a:avLst/>
          </a:prstGeom>
        </p:spPr>
      </p:pic>
      <p:pic>
        <p:nvPicPr>
          <p:cNvPr id="5" name="Picture 4"/>
          <p:cNvPicPr>
            <a:picLocks noChangeAspect="1"/>
          </p:cNvPicPr>
          <p:nvPr/>
        </p:nvPicPr>
        <p:blipFill>
          <a:blip r:embed="rId3"/>
          <a:stretch>
            <a:fillRect/>
          </a:stretch>
        </p:blipFill>
        <p:spPr>
          <a:xfrm>
            <a:off x="5943600" y="1828800"/>
            <a:ext cx="2733675" cy="3352800"/>
          </a:xfrm>
          <a:prstGeom prst="rect">
            <a:avLst/>
          </a:prstGeom>
        </p:spPr>
      </p:pic>
      <p:sp>
        <p:nvSpPr>
          <p:cNvPr id="6" name="Slide Number Placeholder 5"/>
          <p:cNvSpPr>
            <a:spLocks noGrp="1"/>
          </p:cNvSpPr>
          <p:nvPr>
            <p:ph type="sldNum" sz="quarter" idx="4294967295"/>
          </p:nvPr>
        </p:nvSpPr>
        <p:spPr>
          <a:xfrm>
            <a:off x="6583680" y="6377940"/>
            <a:ext cx="2103120" cy="342900"/>
          </a:xfrm>
          <a:prstGeom prst="rect">
            <a:avLst/>
          </a:prstGeom>
        </p:spPr>
        <p:txBody>
          <a:bodyPr/>
          <a:lstStyle/>
          <a:p>
            <a:fld id="{B6F15528-21DE-4FAA-801E-634DDDAF4B2B}" type="slidenum">
              <a:rPr lang="en-IN" smtClean="0"/>
              <a:t>13</a:t>
            </a:fld>
            <a:endParaRPr lang="en-IN"/>
          </a:p>
        </p:txBody>
      </p:sp>
    </p:spTree>
    <p:extLst>
      <p:ext uri="{BB962C8B-B14F-4D97-AF65-F5344CB8AC3E}">
        <p14:creationId xmlns:p14="http://schemas.microsoft.com/office/powerpoint/2010/main" val="21576648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5AD6E9-4A96-4288-ADF4-E391BAE7FD3E}"/>
              </a:ext>
            </a:extLst>
          </p:cNvPr>
          <p:cNvSpPr>
            <a:spLocks noGrp="1"/>
          </p:cNvSpPr>
          <p:nvPr>
            <p:ph type="title"/>
          </p:nvPr>
        </p:nvSpPr>
        <p:spPr>
          <a:xfrm>
            <a:off x="311700" y="304800"/>
            <a:ext cx="3345899" cy="738664"/>
          </a:xfrm>
        </p:spPr>
        <p:txBody>
          <a:bodyPr>
            <a:noAutofit/>
          </a:bodyPr>
          <a:lstStyle/>
          <a:p>
            <a:r>
              <a:rPr lang="en-US" sz="3600" b="1" dirty="0"/>
              <a:t>OPTICS algorithm</a:t>
            </a:r>
          </a:p>
        </p:txBody>
      </p:sp>
      <p:sp>
        <p:nvSpPr>
          <p:cNvPr id="3" name="Content Placeholder 2">
            <a:extLst>
              <a:ext uri="{FF2B5EF4-FFF2-40B4-BE49-F238E27FC236}">
                <a16:creationId xmlns:a16="http://schemas.microsoft.com/office/drawing/2014/main" xmlns="" id="{48151D23-F39F-4E4B-978F-458F07A52AC3}"/>
              </a:ext>
            </a:extLst>
          </p:cNvPr>
          <p:cNvSpPr>
            <a:spLocks noGrp="1"/>
          </p:cNvSpPr>
          <p:nvPr>
            <p:ph type="body" idx="4294967295"/>
          </p:nvPr>
        </p:nvSpPr>
        <p:spPr>
          <a:xfrm>
            <a:off x="1066800" y="1043464"/>
            <a:ext cx="8305800" cy="3693319"/>
          </a:xfrm>
          <a:prstGeom prst="rect">
            <a:avLst/>
          </a:prstGeom>
        </p:spPr>
        <p:txBody>
          <a:bodyPr/>
          <a:lstStyle/>
          <a:p>
            <a:pPr marL="457200" indent="-457200">
              <a:lnSpc>
                <a:spcPct val="100000"/>
              </a:lnSpc>
              <a:buFont typeface="Arial" panose="020B0604020202020204" pitchFamily="34" charset="0"/>
              <a:buChar char="•"/>
            </a:pPr>
            <a:r>
              <a:rPr lang="en-US" sz="2400" dirty="0"/>
              <a:t>Ordering points to identify the clustering structure (OPTICS) is an algorithm for finding density-based clusters</a:t>
            </a:r>
          </a:p>
          <a:p>
            <a:pPr marL="457200" indent="-457200">
              <a:lnSpc>
                <a:spcPct val="100000"/>
              </a:lnSpc>
              <a:buFont typeface="Arial" panose="020B0604020202020204" pitchFamily="34" charset="0"/>
              <a:buChar char="•"/>
            </a:pPr>
            <a:r>
              <a:rPr lang="en-US" sz="2400" dirty="0"/>
              <a:t>OPTICS overcomes the (DBSCAN) problem of detecting meaningful clusters in data of varying density</a:t>
            </a:r>
          </a:p>
          <a:p>
            <a:pPr marL="457200" indent="-457200">
              <a:lnSpc>
                <a:spcPct val="100000"/>
              </a:lnSpc>
              <a:buFont typeface="Arial" panose="020B0604020202020204" pitchFamily="34" charset="0"/>
              <a:buChar char="•"/>
            </a:pPr>
            <a:r>
              <a:rPr lang="en-US" sz="2400" dirty="0"/>
              <a:t>Points of the dataset are (linearly) ordered such that spatially closest points become neighbors. A special distance is plotted for each point </a:t>
            </a:r>
          </a:p>
        </p:txBody>
      </p:sp>
      <p:sp>
        <p:nvSpPr>
          <p:cNvPr id="5" name="Slide Number Placeholder 4">
            <a:extLst>
              <a:ext uri="{FF2B5EF4-FFF2-40B4-BE49-F238E27FC236}">
                <a16:creationId xmlns:a16="http://schemas.microsoft.com/office/drawing/2014/main" xmlns="" id="{57EC220E-BA08-44CD-9A1C-26C9C3FB88E7}"/>
              </a:ext>
            </a:extLst>
          </p:cNvPr>
          <p:cNvSpPr>
            <a:spLocks noGrp="1"/>
          </p:cNvSpPr>
          <p:nvPr>
            <p:ph type="sldNum" sz="quarter" idx="4294967295"/>
          </p:nvPr>
        </p:nvSpPr>
        <p:spPr>
          <a:xfrm>
            <a:off x="6417539" y="5795011"/>
            <a:ext cx="1543050" cy="276999"/>
          </a:xfrm>
          <a:prstGeom prst="rect">
            <a:avLst/>
          </a:prstGeom>
        </p:spPr>
        <p:txBody>
          <a:bodyPr/>
          <a:lstStyle/>
          <a:p>
            <a:fld id="{2561AFFF-E2F4-402D-873F-F9B1B7CF2EDD}" type="slidenum">
              <a:rPr lang="en-US" smtClean="0">
                <a:solidFill>
                  <a:prstClr val="black">
                    <a:tint val="75000"/>
                  </a:prstClr>
                </a:solidFill>
              </a:rPr>
              <a:pPr/>
              <a:t>14</a:t>
            </a:fld>
            <a:endParaRPr lang="en-US">
              <a:solidFill>
                <a:prstClr val="black">
                  <a:tint val="75000"/>
                </a:prstClr>
              </a:solidFill>
            </a:endParaRPr>
          </a:p>
        </p:txBody>
      </p:sp>
    </p:spTree>
    <p:extLst>
      <p:ext uri="{BB962C8B-B14F-4D97-AF65-F5344CB8AC3E}">
        <p14:creationId xmlns:p14="http://schemas.microsoft.com/office/powerpoint/2010/main" val="16504623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A886C1-078E-488E-9099-2CE570BCB86A}"/>
              </a:ext>
            </a:extLst>
          </p:cNvPr>
          <p:cNvSpPr>
            <a:spLocks noGrp="1"/>
          </p:cNvSpPr>
          <p:nvPr>
            <p:ph type="title"/>
          </p:nvPr>
        </p:nvSpPr>
        <p:spPr>
          <a:xfrm>
            <a:off x="1531861" y="3296502"/>
            <a:ext cx="5915025" cy="264998"/>
          </a:xfrm>
        </p:spPr>
        <p:txBody>
          <a:bodyPr>
            <a:noAutofit/>
          </a:bodyPr>
          <a:lstStyle/>
          <a:p>
            <a:r>
              <a:rPr lang="en-US" sz="4000" b="1" dirty="0"/>
              <a:t>Cluster Validation</a:t>
            </a:r>
          </a:p>
        </p:txBody>
      </p:sp>
      <p:sp>
        <p:nvSpPr>
          <p:cNvPr id="5" name="Slide Number Placeholder 4">
            <a:extLst>
              <a:ext uri="{FF2B5EF4-FFF2-40B4-BE49-F238E27FC236}">
                <a16:creationId xmlns:a16="http://schemas.microsoft.com/office/drawing/2014/main" xmlns="" id="{8ED4BDE7-830C-438C-B58D-4C6F8551CFE5}"/>
              </a:ext>
            </a:extLst>
          </p:cNvPr>
          <p:cNvSpPr>
            <a:spLocks noGrp="1"/>
          </p:cNvSpPr>
          <p:nvPr>
            <p:ph type="sldNum" sz="quarter" idx="4294967295"/>
          </p:nvPr>
        </p:nvSpPr>
        <p:spPr>
          <a:xfrm>
            <a:off x="6417539" y="5795011"/>
            <a:ext cx="1543050" cy="276999"/>
          </a:xfrm>
          <a:prstGeom prst="rect">
            <a:avLst/>
          </a:prstGeom>
        </p:spPr>
        <p:txBody>
          <a:bodyPr/>
          <a:lstStyle/>
          <a:p>
            <a:fld id="{2561AFFF-E2F4-402D-873F-F9B1B7CF2EDD}" type="slidenum">
              <a:rPr lang="en-US" smtClean="0">
                <a:solidFill>
                  <a:prstClr val="black">
                    <a:tint val="75000"/>
                  </a:prstClr>
                </a:solidFill>
              </a:rPr>
              <a:pPr/>
              <a:t>15</a:t>
            </a:fld>
            <a:endParaRPr lang="en-US">
              <a:solidFill>
                <a:prstClr val="black">
                  <a:tint val="75000"/>
                </a:prstClr>
              </a:solidFill>
            </a:endParaRPr>
          </a:p>
        </p:txBody>
      </p:sp>
    </p:spTree>
    <p:extLst>
      <p:ext uri="{BB962C8B-B14F-4D97-AF65-F5344CB8AC3E}">
        <p14:creationId xmlns:p14="http://schemas.microsoft.com/office/powerpoint/2010/main" val="14957521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834" name="Rectangle 2"/>
          <p:cNvSpPr>
            <a:spLocks noGrp="1" noChangeArrowheads="1"/>
          </p:cNvSpPr>
          <p:nvPr>
            <p:ph type="title"/>
          </p:nvPr>
        </p:nvSpPr>
        <p:spPr>
          <a:xfrm>
            <a:off x="762000" y="304800"/>
            <a:ext cx="3279674" cy="914400"/>
          </a:xfrm>
        </p:spPr>
        <p:txBody>
          <a:bodyPr>
            <a:normAutofit/>
          </a:bodyPr>
          <a:lstStyle/>
          <a:p>
            <a:r>
              <a:rPr lang="en-US" altLang="en-US" sz="2800" dirty="0"/>
              <a:t>Cluster Validity </a:t>
            </a:r>
          </a:p>
        </p:txBody>
      </p:sp>
      <p:sp>
        <p:nvSpPr>
          <p:cNvPr id="1656835" name="Rectangle 3"/>
          <p:cNvSpPr>
            <a:spLocks noGrp="1" noChangeArrowheads="1"/>
          </p:cNvSpPr>
          <p:nvPr>
            <p:ph type="body" idx="4294967295"/>
          </p:nvPr>
        </p:nvSpPr>
        <p:spPr>
          <a:xfrm>
            <a:off x="914400" y="1447800"/>
            <a:ext cx="7848600" cy="4724400"/>
          </a:xfrm>
          <a:prstGeom prst="rect">
            <a:avLst/>
          </a:prstGeom>
        </p:spPr>
        <p:txBody>
          <a:bodyPr>
            <a:noAutofit/>
          </a:bodyPr>
          <a:lstStyle/>
          <a:p>
            <a:pPr marL="342900" indent="-342900">
              <a:buFont typeface="Arial" panose="020B0604020202020204" pitchFamily="34" charset="0"/>
              <a:buChar char="•"/>
            </a:pPr>
            <a:r>
              <a:rPr lang="en-US" altLang="en-US" sz="2000" dirty="0"/>
              <a:t>For supervised classification we have a variety of measures to evaluate how good our model is</a:t>
            </a:r>
          </a:p>
          <a:p>
            <a:pPr marL="800100" lvl="1" indent="-342900">
              <a:buFont typeface="Arial" panose="020B0604020202020204" pitchFamily="34" charset="0"/>
              <a:buChar char="•"/>
            </a:pPr>
            <a:r>
              <a:rPr lang="en-US" altLang="en-US" sz="2000" dirty="0"/>
              <a:t>Accuracy, precision, recall</a:t>
            </a:r>
          </a:p>
          <a:p>
            <a:pPr marL="800100" lvl="1" indent="-342900">
              <a:buFont typeface="Arial" panose="020B0604020202020204" pitchFamily="34" charset="0"/>
              <a:buChar char="•"/>
            </a:pPr>
            <a:endParaRPr lang="en-US" altLang="en-US" sz="2000" dirty="0"/>
          </a:p>
          <a:p>
            <a:pPr marL="342900" indent="-342900">
              <a:buFont typeface="Arial" panose="020B0604020202020204" pitchFamily="34" charset="0"/>
              <a:buChar char="•"/>
            </a:pPr>
            <a:r>
              <a:rPr lang="en-US" altLang="en-US" sz="2000" dirty="0"/>
              <a:t>For cluster analysis, the analogous question is how to evaluate the “goodness” of the resulting clusters?</a:t>
            </a:r>
          </a:p>
          <a:p>
            <a:pPr marL="342900" indent="-342900">
              <a:buFont typeface="Arial" panose="020B0604020202020204" pitchFamily="34" charset="0"/>
              <a:buChar char="•"/>
            </a:pPr>
            <a:endParaRPr lang="en-US" altLang="en-US" sz="2000" dirty="0"/>
          </a:p>
          <a:p>
            <a:pPr marL="342900" indent="-342900">
              <a:buFont typeface="Arial" panose="020B0604020202020204" pitchFamily="34" charset="0"/>
              <a:buChar char="•"/>
            </a:pPr>
            <a:r>
              <a:rPr lang="en-US" altLang="en-US" sz="2000" dirty="0"/>
              <a:t>But “clusters are in the eye of the beholder”! </a:t>
            </a:r>
          </a:p>
          <a:p>
            <a:pPr marL="342900" indent="-342900">
              <a:buFont typeface="Arial" panose="020B0604020202020204" pitchFamily="34" charset="0"/>
              <a:buChar char="•"/>
            </a:pPr>
            <a:endParaRPr lang="en-US" altLang="en-US" sz="2000" dirty="0"/>
          </a:p>
          <a:p>
            <a:pPr marL="342900" indent="-342900">
              <a:buFont typeface="Arial" panose="020B0604020202020204" pitchFamily="34" charset="0"/>
              <a:buChar char="•"/>
            </a:pPr>
            <a:r>
              <a:rPr lang="en-US" altLang="en-US" sz="2000" dirty="0"/>
              <a:t>Then why do we want to evaluate them?</a:t>
            </a:r>
          </a:p>
          <a:p>
            <a:pPr marL="800100" lvl="1" indent="-342900">
              <a:buFont typeface="Arial" panose="020B0604020202020204" pitchFamily="34" charset="0"/>
              <a:buChar char="•"/>
            </a:pPr>
            <a:r>
              <a:rPr lang="en-US" altLang="en-US" sz="2000" dirty="0"/>
              <a:t>To avoid finding patterns in noise</a:t>
            </a:r>
          </a:p>
          <a:p>
            <a:pPr marL="800100" lvl="1" indent="-342900">
              <a:buFont typeface="Arial" panose="020B0604020202020204" pitchFamily="34" charset="0"/>
              <a:buChar char="•"/>
            </a:pPr>
            <a:r>
              <a:rPr lang="en-US" altLang="en-US" sz="2000" dirty="0"/>
              <a:t>To compare clustering algorithms</a:t>
            </a:r>
          </a:p>
          <a:p>
            <a:pPr marL="800100" lvl="1" indent="-342900">
              <a:buFont typeface="Arial" panose="020B0604020202020204" pitchFamily="34" charset="0"/>
              <a:buChar char="•"/>
            </a:pPr>
            <a:r>
              <a:rPr lang="en-US" altLang="en-US" sz="2000" dirty="0"/>
              <a:t>To compare two sets of clusters</a:t>
            </a:r>
          </a:p>
          <a:p>
            <a:pPr marL="800100" lvl="1" indent="-342900">
              <a:buFont typeface="Arial" panose="020B0604020202020204" pitchFamily="34" charset="0"/>
              <a:buChar char="•"/>
            </a:pPr>
            <a:r>
              <a:rPr lang="en-US" altLang="en-US" sz="2000" dirty="0"/>
              <a:t>To compare two clusters</a:t>
            </a:r>
          </a:p>
        </p:txBody>
      </p:sp>
      <p:sp>
        <p:nvSpPr>
          <p:cNvPr id="3" name="Slide Number Placeholder 2"/>
          <p:cNvSpPr>
            <a:spLocks noGrp="1"/>
          </p:cNvSpPr>
          <p:nvPr>
            <p:ph type="sldNum" sz="quarter" idx="4294967295"/>
          </p:nvPr>
        </p:nvSpPr>
        <p:spPr>
          <a:xfrm>
            <a:off x="6417539" y="5795011"/>
            <a:ext cx="1543050" cy="276999"/>
          </a:xfrm>
          <a:prstGeom prst="rect">
            <a:avLst/>
          </a:prstGeom>
        </p:spPr>
        <p:txBody>
          <a:bodyPr/>
          <a:lstStyle/>
          <a:p>
            <a:fld id="{2561AFFF-E2F4-402D-873F-F9B1B7CF2EDD}" type="slidenum">
              <a:rPr lang="en-US" smtClean="0">
                <a:solidFill>
                  <a:prstClr val="black">
                    <a:tint val="75000"/>
                  </a:prstClr>
                </a:solidFill>
              </a:rPr>
              <a:pPr/>
              <a:t>16</a:t>
            </a:fld>
            <a:endParaRPr lang="en-US">
              <a:solidFill>
                <a:prstClr val="black">
                  <a:tint val="75000"/>
                </a:prstClr>
              </a:solidFill>
            </a:endParaRPr>
          </a:p>
        </p:txBody>
      </p:sp>
    </p:spTree>
    <p:extLst>
      <p:ext uri="{BB962C8B-B14F-4D97-AF65-F5344CB8AC3E}">
        <p14:creationId xmlns:p14="http://schemas.microsoft.com/office/powerpoint/2010/main" val="718544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57861" name="Group 5"/>
          <p:cNvGrpSpPr>
            <a:grpSpLocks/>
          </p:cNvGrpSpPr>
          <p:nvPr/>
        </p:nvGrpSpPr>
        <p:grpSpPr bwMode="auto">
          <a:xfrm>
            <a:off x="1257301" y="3600450"/>
            <a:ext cx="3084910" cy="2057400"/>
            <a:chOff x="96" y="2304"/>
            <a:chExt cx="2591" cy="1728"/>
          </a:xfrm>
        </p:grpSpPr>
        <p:pic>
          <p:nvPicPr>
            <p:cNvPr id="1657862"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 y="2304"/>
              <a:ext cx="2303" cy="1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7863" name="Text Box 7"/>
            <p:cNvSpPr txBox="1">
              <a:spLocks noChangeArrowheads="1"/>
            </p:cNvSpPr>
            <p:nvPr/>
          </p:nvSpPr>
          <p:spPr bwMode="auto">
            <a:xfrm>
              <a:off x="96" y="2640"/>
              <a:ext cx="624"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350"/>
                <a:t>K-means</a:t>
              </a:r>
            </a:p>
          </p:txBody>
        </p:sp>
      </p:grpSp>
      <p:grpSp>
        <p:nvGrpSpPr>
          <p:cNvPr id="1657867" name="Group 11"/>
          <p:cNvGrpSpPr>
            <a:grpSpLocks/>
          </p:cNvGrpSpPr>
          <p:nvPr/>
        </p:nvGrpSpPr>
        <p:grpSpPr bwMode="auto">
          <a:xfrm>
            <a:off x="4230291" y="3600450"/>
            <a:ext cx="3484959" cy="2057400"/>
            <a:chOff x="2593" y="2304"/>
            <a:chExt cx="2927" cy="1728"/>
          </a:xfrm>
        </p:grpSpPr>
        <p:pic>
          <p:nvPicPr>
            <p:cNvPr id="1657868"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3" y="2304"/>
              <a:ext cx="2303" cy="1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7869" name="Text Box 13"/>
            <p:cNvSpPr txBox="1">
              <a:spLocks noChangeArrowheads="1"/>
            </p:cNvSpPr>
            <p:nvPr/>
          </p:nvSpPr>
          <p:spPr bwMode="auto">
            <a:xfrm>
              <a:off x="4800" y="2640"/>
              <a:ext cx="720"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350"/>
                <a:t>Complete Link</a:t>
              </a:r>
            </a:p>
          </p:txBody>
        </p:sp>
      </p:grpSp>
      <p:sp>
        <p:nvSpPr>
          <p:cNvPr id="1657858" name="Rectangle 2"/>
          <p:cNvSpPr>
            <a:spLocks noGrp="1" noChangeArrowheads="1"/>
          </p:cNvSpPr>
          <p:nvPr>
            <p:ph type="title"/>
          </p:nvPr>
        </p:nvSpPr>
        <p:spPr>
          <a:xfrm>
            <a:off x="685800" y="370283"/>
            <a:ext cx="5915025" cy="400050"/>
          </a:xfrm>
        </p:spPr>
        <p:txBody>
          <a:bodyPr>
            <a:normAutofit/>
          </a:bodyPr>
          <a:lstStyle/>
          <a:p>
            <a:r>
              <a:rPr lang="en-US" altLang="en-US" sz="2400" dirty="0"/>
              <a:t>Clusters found in Random Data</a:t>
            </a:r>
          </a:p>
        </p:txBody>
      </p:sp>
      <p:sp>
        <p:nvSpPr>
          <p:cNvPr id="3" name="Slide Number Placeholder 2"/>
          <p:cNvSpPr>
            <a:spLocks noGrp="1"/>
          </p:cNvSpPr>
          <p:nvPr>
            <p:ph type="sldNum" sz="quarter" idx="4294967295"/>
          </p:nvPr>
        </p:nvSpPr>
        <p:spPr>
          <a:xfrm>
            <a:off x="6417539" y="5795011"/>
            <a:ext cx="1543050" cy="276999"/>
          </a:xfrm>
          <a:prstGeom prst="rect">
            <a:avLst/>
          </a:prstGeom>
        </p:spPr>
        <p:txBody>
          <a:bodyPr/>
          <a:lstStyle/>
          <a:p>
            <a:fld id="{2561AFFF-E2F4-402D-873F-F9B1B7CF2EDD}" type="slidenum">
              <a:rPr lang="en-US" smtClean="0">
                <a:solidFill>
                  <a:prstClr val="black">
                    <a:tint val="75000"/>
                  </a:prstClr>
                </a:solidFill>
              </a:rPr>
              <a:pPr/>
              <a:t>17</a:t>
            </a:fld>
            <a:endParaRPr lang="en-US">
              <a:solidFill>
                <a:prstClr val="black">
                  <a:tint val="75000"/>
                </a:prstClr>
              </a:solidFill>
            </a:endParaRPr>
          </a:p>
        </p:txBody>
      </p:sp>
      <p:pic>
        <p:nvPicPr>
          <p:cNvPr id="165785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00201" y="1885950"/>
            <a:ext cx="2736056" cy="205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7860" name="Text Box 4"/>
          <p:cNvSpPr txBox="1">
            <a:spLocks noChangeArrowheads="1"/>
          </p:cNvSpPr>
          <p:nvPr/>
        </p:nvSpPr>
        <p:spPr bwMode="auto">
          <a:xfrm>
            <a:off x="1257300" y="2286001"/>
            <a:ext cx="742950" cy="715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350"/>
              <a:t>Random Points</a:t>
            </a:r>
          </a:p>
        </p:txBody>
      </p:sp>
      <p:grpSp>
        <p:nvGrpSpPr>
          <p:cNvPr id="1657864" name="Group 8"/>
          <p:cNvGrpSpPr>
            <a:grpSpLocks/>
          </p:cNvGrpSpPr>
          <p:nvPr/>
        </p:nvGrpSpPr>
        <p:grpSpPr bwMode="auto">
          <a:xfrm>
            <a:off x="4229100" y="1885950"/>
            <a:ext cx="3256359" cy="2057400"/>
            <a:chOff x="2593" y="624"/>
            <a:chExt cx="2735" cy="1728"/>
          </a:xfrm>
        </p:grpSpPr>
        <p:pic>
          <p:nvPicPr>
            <p:cNvPr id="1657865"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93" y="624"/>
              <a:ext cx="2303" cy="1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7866" name="Text Box 10"/>
            <p:cNvSpPr txBox="1">
              <a:spLocks noChangeArrowheads="1"/>
            </p:cNvSpPr>
            <p:nvPr/>
          </p:nvSpPr>
          <p:spPr bwMode="auto">
            <a:xfrm>
              <a:off x="4704" y="1200"/>
              <a:ext cx="624"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350"/>
                <a:t>DBSCAN</a:t>
              </a:r>
            </a:p>
          </p:txBody>
        </p:sp>
      </p:grpSp>
    </p:spTree>
    <p:extLst>
      <p:ext uri="{BB962C8B-B14F-4D97-AF65-F5344CB8AC3E}">
        <p14:creationId xmlns:p14="http://schemas.microsoft.com/office/powerpoint/2010/main" val="24224818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578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6578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6578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883" name="Rectangle 3"/>
          <p:cNvSpPr>
            <a:spLocks noGrp="1" noChangeArrowheads="1"/>
          </p:cNvSpPr>
          <p:nvPr>
            <p:ph type="title"/>
          </p:nvPr>
        </p:nvSpPr>
        <p:spPr>
          <a:xfrm>
            <a:off x="381000" y="533400"/>
            <a:ext cx="5915025" cy="400051"/>
          </a:xfrm>
        </p:spPr>
        <p:txBody>
          <a:bodyPr>
            <a:normAutofit/>
          </a:bodyPr>
          <a:lstStyle/>
          <a:p>
            <a:r>
              <a:rPr lang="en-US" altLang="en-US" sz="2400" dirty="0"/>
              <a:t>Different Aspects of Cluster Validation</a:t>
            </a:r>
          </a:p>
        </p:txBody>
      </p:sp>
      <p:sp>
        <p:nvSpPr>
          <p:cNvPr id="1658882" name="Rectangle 2"/>
          <p:cNvSpPr>
            <a:spLocks noGrp="1" noChangeArrowheads="1"/>
          </p:cNvSpPr>
          <p:nvPr>
            <p:ph type="body" idx="4294967295"/>
          </p:nvPr>
        </p:nvSpPr>
        <p:spPr>
          <a:xfrm>
            <a:off x="381000" y="1676400"/>
            <a:ext cx="8763000" cy="4705350"/>
          </a:xfrm>
          <a:prstGeom prst="rect">
            <a:avLst/>
          </a:prstGeom>
        </p:spPr>
        <p:txBody>
          <a:bodyPr>
            <a:noAutofit/>
          </a:bodyPr>
          <a:lstStyle/>
          <a:p>
            <a:pPr marL="400050" indent="-400050">
              <a:lnSpc>
                <a:spcPct val="110000"/>
              </a:lnSpc>
              <a:spcAft>
                <a:spcPts val="450"/>
              </a:spcAft>
              <a:buFont typeface="Monotype Sorts" pitchFamily="2" charset="2"/>
              <a:buAutoNum type="arabicPeriod"/>
            </a:pPr>
            <a:r>
              <a:rPr lang="en-US" altLang="en-US" sz="2400" dirty="0"/>
              <a:t>Determining the</a:t>
            </a:r>
            <a:r>
              <a:rPr lang="en-US" altLang="en-US" sz="2400" dirty="0">
                <a:solidFill>
                  <a:srgbClr val="FF9900"/>
                </a:solidFill>
              </a:rPr>
              <a:t> </a:t>
            </a:r>
            <a:r>
              <a:rPr lang="en-US" altLang="en-US" sz="2400" dirty="0">
                <a:solidFill>
                  <a:srgbClr val="FF0000"/>
                </a:solidFill>
              </a:rPr>
              <a:t>clustering tendency</a:t>
            </a:r>
            <a:r>
              <a:rPr lang="en-US" altLang="en-US" sz="2400" dirty="0"/>
              <a:t> of a set of data, i.e., distinguishing whether non-random structure actually exists in the data. </a:t>
            </a:r>
          </a:p>
          <a:p>
            <a:pPr marL="400050" indent="-400050">
              <a:lnSpc>
                <a:spcPct val="110000"/>
              </a:lnSpc>
              <a:spcAft>
                <a:spcPts val="450"/>
              </a:spcAft>
              <a:buFont typeface="Monotype Sorts" pitchFamily="2" charset="2"/>
              <a:buAutoNum type="arabicPeriod"/>
            </a:pPr>
            <a:r>
              <a:rPr lang="en-US" altLang="en-US" sz="2400" dirty="0"/>
              <a:t>Comparing the results of a cluster analysis to externally known results, e.g., to externally given class labels.</a:t>
            </a:r>
          </a:p>
          <a:p>
            <a:pPr marL="400050" indent="-400050">
              <a:lnSpc>
                <a:spcPct val="110000"/>
              </a:lnSpc>
              <a:buFont typeface="Monotype Sorts" pitchFamily="2" charset="2"/>
              <a:buAutoNum type="arabicPeriod"/>
            </a:pPr>
            <a:r>
              <a:rPr lang="en-US" altLang="en-US" sz="2400" dirty="0"/>
              <a:t>Evaluating how well the results of a cluster analysis fit the data </a:t>
            </a:r>
            <a:r>
              <a:rPr lang="en-US" altLang="en-US" sz="2400" i="1" dirty="0"/>
              <a:t>without</a:t>
            </a:r>
            <a:r>
              <a:rPr lang="en-US" altLang="en-US" sz="2400" dirty="0"/>
              <a:t> reference to external information. </a:t>
            </a:r>
          </a:p>
          <a:p>
            <a:pPr marL="742950" lvl="1" indent="-400050">
              <a:lnSpc>
                <a:spcPct val="110000"/>
              </a:lnSpc>
              <a:spcAft>
                <a:spcPts val="450"/>
              </a:spcAft>
            </a:pPr>
            <a:r>
              <a:rPr lang="en-US" altLang="en-US" sz="2400" dirty="0"/>
              <a:t>	- Use only the data</a:t>
            </a:r>
          </a:p>
          <a:p>
            <a:pPr marL="400050" indent="-400050">
              <a:lnSpc>
                <a:spcPct val="110000"/>
              </a:lnSpc>
              <a:spcAft>
                <a:spcPts val="450"/>
              </a:spcAft>
              <a:buFont typeface="Monotype Sorts" pitchFamily="2" charset="2"/>
              <a:buAutoNum type="arabicPeriod"/>
            </a:pPr>
            <a:r>
              <a:rPr lang="en-US" altLang="en-US" sz="2400" dirty="0"/>
              <a:t>Comparing the results of two different sets of cluster analyses to determine which is better.</a:t>
            </a:r>
          </a:p>
          <a:p>
            <a:pPr marL="400050" indent="-400050">
              <a:lnSpc>
                <a:spcPct val="110000"/>
              </a:lnSpc>
              <a:spcAft>
                <a:spcPts val="450"/>
              </a:spcAft>
              <a:buFont typeface="Monotype Sorts" pitchFamily="2" charset="2"/>
              <a:buAutoNum type="arabicPeriod"/>
            </a:pPr>
            <a:r>
              <a:rPr lang="en-US" altLang="en-US" sz="2400" dirty="0"/>
              <a:t>Determining the ‘correct’ number of clusters.</a:t>
            </a:r>
          </a:p>
          <a:p>
            <a:pPr marL="400050" indent="-400050">
              <a:lnSpc>
                <a:spcPct val="110000"/>
              </a:lnSpc>
              <a:spcAft>
                <a:spcPts val="450"/>
              </a:spcAft>
            </a:pPr>
            <a:endParaRPr lang="en-US" altLang="en-US" sz="2400" dirty="0"/>
          </a:p>
          <a:p>
            <a:pPr marL="400050" indent="-400050">
              <a:lnSpc>
                <a:spcPct val="110000"/>
              </a:lnSpc>
              <a:spcAft>
                <a:spcPts val="450"/>
              </a:spcAft>
            </a:pPr>
            <a:r>
              <a:rPr lang="en-US" altLang="en-US" sz="2400" dirty="0"/>
              <a:t>	For 2, 3, and 4, we can further distinguish whether we want to evaluate the entire clustering or just individual clusters. </a:t>
            </a:r>
          </a:p>
          <a:p>
            <a:pPr marL="400050" indent="-400050">
              <a:lnSpc>
                <a:spcPct val="110000"/>
              </a:lnSpc>
              <a:spcAft>
                <a:spcPts val="450"/>
              </a:spcAft>
            </a:pPr>
            <a:endParaRPr lang="en-US" altLang="en-US" sz="2400" dirty="0"/>
          </a:p>
        </p:txBody>
      </p:sp>
      <p:sp>
        <p:nvSpPr>
          <p:cNvPr id="3" name="Slide Number Placeholder 2"/>
          <p:cNvSpPr>
            <a:spLocks noGrp="1"/>
          </p:cNvSpPr>
          <p:nvPr>
            <p:ph type="sldNum" sz="quarter" idx="4294967295"/>
          </p:nvPr>
        </p:nvSpPr>
        <p:spPr>
          <a:xfrm>
            <a:off x="6417539" y="5795011"/>
            <a:ext cx="1543050" cy="276999"/>
          </a:xfrm>
          <a:prstGeom prst="rect">
            <a:avLst/>
          </a:prstGeom>
        </p:spPr>
        <p:txBody>
          <a:bodyPr/>
          <a:lstStyle/>
          <a:p>
            <a:fld id="{2561AFFF-E2F4-402D-873F-F9B1B7CF2EDD}" type="slidenum">
              <a:rPr lang="en-US" smtClean="0">
                <a:solidFill>
                  <a:prstClr val="black">
                    <a:tint val="75000"/>
                  </a:prstClr>
                </a:solidFill>
              </a:rPr>
              <a:pPr/>
              <a:t>18</a:t>
            </a:fld>
            <a:endParaRPr lang="en-US">
              <a:solidFill>
                <a:prstClr val="black">
                  <a:tint val="75000"/>
                </a:prstClr>
              </a:solidFill>
            </a:endParaRPr>
          </a:p>
        </p:txBody>
      </p:sp>
    </p:spTree>
    <p:extLst>
      <p:ext uri="{BB962C8B-B14F-4D97-AF65-F5344CB8AC3E}">
        <p14:creationId xmlns:p14="http://schemas.microsoft.com/office/powerpoint/2010/main" val="17813171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5888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5888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5888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658882">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658882">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658882">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65888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882"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866" y="42148"/>
            <a:ext cx="7886700" cy="994172"/>
          </a:xfrm>
        </p:spPr>
        <p:txBody>
          <a:bodyPr>
            <a:noAutofit/>
          </a:bodyPr>
          <a:lstStyle/>
          <a:p>
            <a:r>
              <a:rPr lang="en-US" sz="2400" b="1" dirty="0"/>
              <a:t>Clustering Tendency</a:t>
            </a:r>
          </a:p>
        </p:txBody>
      </p:sp>
      <p:sp>
        <p:nvSpPr>
          <p:cNvPr id="3" name="Content Placeholder 2"/>
          <p:cNvSpPr>
            <a:spLocks noGrp="1"/>
          </p:cNvSpPr>
          <p:nvPr>
            <p:ph type="body" idx="4294967295"/>
          </p:nvPr>
        </p:nvSpPr>
        <p:spPr>
          <a:xfrm>
            <a:off x="533400" y="1447800"/>
            <a:ext cx="7848600" cy="4450557"/>
          </a:xfrm>
          <a:prstGeom prst="rect">
            <a:avLst/>
          </a:prstGeom>
        </p:spPr>
        <p:txBody>
          <a:bodyPr>
            <a:normAutofit/>
          </a:bodyPr>
          <a:lstStyle/>
          <a:p>
            <a:pPr marL="285750" indent="-285750">
              <a:lnSpc>
                <a:spcPct val="110000"/>
              </a:lnSpc>
              <a:spcBef>
                <a:spcPts val="450"/>
              </a:spcBef>
              <a:buFont typeface="Arial" panose="020B0604020202020204" pitchFamily="34" charset="0"/>
              <a:buChar char="•"/>
            </a:pPr>
            <a:r>
              <a:rPr lang="en-US" sz="1800" dirty="0"/>
              <a:t>All clustering algorithms find some clusters, whether data has natural clusters or not.</a:t>
            </a:r>
          </a:p>
          <a:p>
            <a:pPr marL="285750" indent="-285750">
              <a:lnSpc>
                <a:spcPct val="110000"/>
              </a:lnSpc>
              <a:spcBef>
                <a:spcPts val="450"/>
              </a:spcBef>
              <a:buFont typeface="Arial" panose="020B0604020202020204" pitchFamily="34" charset="0"/>
              <a:buChar char="•"/>
            </a:pPr>
            <a:r>
              <a:rPr lang="en-US" sz="1800" dirty="0"/>
              <a:t>We need a mechanism to check if at least some clusters are of good quality</a:t>
            </a:r>
          </a:p>
          <a:p>
            <a:pPr>
              <a:lnSpc>
                <a:spcPct val="110000"/>
              </a:lnSpc>
              <a:spcBef>
                <a:spcPts val="450"/>
              </a:spcBef>
            </a:pPr>
            <a:r>
              <a:rPr lang="en-US" sz="1800" dirty="0" smtClean="0"/>
              <a:t>.</a:t>
            </a:r>
            <a:endParaRPr lang="en-US" sz="1800" dirty="0"/>
          </a:p>
          <a:p>
            <a:pPr marL="285750" indent="-285750">
              <a:lnSpc>
                <a:spcPct val="110000"/>
              </a:lnSpc>
              <a:spcBef>
                <a:spcPts val="450"/>
              </a:spcBef>
              <a:buFont typeface="Arial" panose="020B0604020202020204" pitchFamily="34" charset="0"/>
              <a:buChar char="•"/>
            </a:pPr>
            <a:r>
              <a:rPr lang="en-US" sz="1800" b="1" dirty="0"/>
              <a:t>Hopkins Statistic : </a:t>
            </a:r>
            <a:r>
              <a:rPr lang="en-US" sz="1800" dirty="0"/>
              <a:t>Use p points from data and generate a set of p random points in data space. Let </a:t>
            </a:r>
            <a:r>
              <a:rPr lang="en-US" sz="1800" dirty="0" err="1"/>
              <a:t>u</a:t>
            </a:r>
            <a:r>
              <a:rPr lang="en-US" sz="1800" baseline="-25000" dirty="0" err="1"/>
              <a:t>i</a:t>
            </a:r>
            <a:r>
              <a:rPr lang="en-US" sz="1800" dirty="0"/>
              <a:t> be nearest neighbor distances in generated data and </a:t>
            </a:r>
            <a:r>
              <a:rPr lang="en-US" sz="1800" dirty="0" err="1"/>
              <a:t>w</a:t>
            </a:r>
            <a:r>
              <a:rPr lang="en-US" sz="1800" baseline="-25000" dirty="0" err="1"/>
              <a:t>i</a:t>
            </a:r>
            <a:r>
              <a:rPr lang="en-US" sz="1800" dirty="0"/>
              <a:t> be nearest neighbor distances in supplied data. Hopkin statistic H is defined as</a:t>
            </a:r>
          </a:p>
        </p:txBody>
      </p:sp>
      <p:sp>
        <p:nvSpPr>
          <p:cNvPr id="5" name="Slide Number Placeholder 4"/>
          <p:cNvSpPr>
            <a:spLocks noGrp="1"/>
          </p:cNvSpPr>
          <p:nvPr>
            <p:ph type="sldNum" sz="quarter" idx="4294967295"/>
          </p:nvPr>
        </p:nvSpPr>
        <p:spPr>
          <a:xfrm>
            <a:off x="6417539" y="5795011"/>
            <a:ext cx="1543050" cy="276999"/>
          </a:xfrm>
          <a:prstGeom prst="rect">
            <a:avLst/>
          </a:prstGeom>
        </p:spPr>
        <p:txBody>
          <a:bodyPr/>
          <a:lstStyle/>
          <a:p>
            <a:fld id="{2561AFFF-E2F4-402D-873F-F9B1B7CF2EDD}" type="slidenum">
              <a:rPr lang="en-US" smtClean="0">
                <a:solidFill>
                  <a:prstClr val="black">
                    <a:tint val="75000"/>
                  </a:prstClr>
                </a:solidFill>
              </a:rPr>
              <a:pPr/>
              <a:t>19</a:t>
            </a:fld>
            <a:endParaRPr lang="en-US">
              <a:solidFill>
                <a:prstClr val="black">
                  <a:tint val="75000"/>
                </a:prstClr>
              </a:solidFill>
            </a:endParaRPr>
          </a:p>
        </p:txBody>
      </p:sp>
      <p:pic>
        <p:nvPicPr>
          <p:cNvPr id="6" name="Picture 5"/>
          <p:cNvPicPr>
            <a:picLocks noChangeAspect="1"/>
          </p:cNvPicPr>
          <p:nvPr/>
        </p:nvPicPr>
        <p:blipFill>
          <a:blip r:embed="rId2"/>
          <a:stretch>
            <a:fillRect/>
          </a:stretch>
        </p:blipFill>
        <p:spPr>
          <a:xfrm>
            <a:off x="5029200" y="4428545"/>
            <a:ext cx="2743200" cy="676855"/>
          </a:xfrm>
          <a:prstGeom prst="rect">
            <a:avLst/>
          </a:prstGeom>
        </p:spPr>
      </p:pic>
      <p:sp>
        <p:nvSpPr>
          <p:cNvPr id="7" name="Rectangle 6"/>
          <p:cNvSpPr/>
          <p:nvPr/>
        </p:nvSpPr>
        <p:spPr>
          <a:xfrm>
            <a:off x="1943100" y="4972051"/>
            <a:ext cx="5200650" cy="923330"/>
          </a:xfrm>
          <a:prstGeom prst="rect">
            <a:avLst/>
          </a:prstGeom>
        </p:spPr>
        <p:txBody>
          <a:bodyPr wrap="square">
            <a:spAutoFit/>
          </a:bodyPr>
          <a:lstStyle/>
          <a:p>
            <a:r>
              <a:rPr lang="en-US" dirty="0" smtClean="0"/>
              <a:t>H is closer to 0 =&gt; data is highly clustered;</a:t>
            </a:r>
          </a:p>
          <a:p>
            <a:r>
              <a:rPr lang="en-US" dirty="0" smtClean="0"/>
              <a:t>H is closer to 0.5 =&gt; data is randomly distributed in data space</a:t>
            </a:r>
            <a:endParaRPr lang="en-US" dirty="0"/>
          </a:p>
        </p:txBody>
      </p:sp>
    </p:spTree>
    <p:extLst>
      <p:ext uri="{BB962C8B-B14F-4D97-AF65-F5344CB8AC3E}">
        <p14:creationId xmlns:p14="http://schemas.microsoft.com/office/powerpoint/2010/main" val="5104657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916" y="2139555"/>
            <a:ext cx="5915025" cy="1289446"/>
          </a:xfrm>
        </p:spPr>
        <p:txBody>
          <a:bodyPr>
            <a:normAutofit/>
          </a:bodyPr>
          <a:lstStyle/>
          <a:p>
            <a:pPr algn="ctr"/>
            <a:r>
              <a:rPr lang="en-IN" sz="2700" dirty="0">
                <a:latin typeface="+mn-lt"/>
              </a:rPr>
              <a:t>Density based Cluster Analysis</a:t>
            </a:r>
            <a:endParaRPr lang="en-US" sz="2700" dirty="0">
              <a:latin typeface="+mn-lt"/>
            </a:endParaRPr>
          </a:p>
        </p:txBody>
      </p:sp>
      <p:sp>
        <p:nvSpPr>
          <p:cNvPr id="3" name="Text Placeholder 2">
            <a:extLst>
              <a:ext uri="{FF2B5EF4-FFF2-40B4-BE49-F238E27FC236}">
                <a16:creationId xmlns:a16="http://schemas.microsoft.com/office/drawing/2014/main" xmlns="" id="{41706F03-C49D-455A-9B3F-8F2C07FDF723}"/>
              </a:ext>
            </a:extLst>
          </p:cNvPr>
          <p:cNvSpPr>
            <a:spLocks noGrp="1"/>
          </p:cNvSpPr>
          <p:nvPr>
            <p:ph type="body" idx="1"/>
          </p:nvPr>
        </p:nvSpPr>
        <p:spPr>
          <a:xfrm>
            <a:off x="623888" y="4589464"/>
            <a:ext cx="7886700" cy="369332"/>
          </a:xfrm>
        </p:spPr>
        <p:txBody>
          <a:bodyPr/>
          <a:lstStyle/>
          <a:p>
            <a:endParaRPr lang="en-US"/>
          </a:p>
        </p:txBody>
      </p:sp>
      <p:sp>
        <p:nvSpPr>
          <p:cNvPr id="4" name="Slide Number Placeholder 3"/>
          <p:cNvSpPr>
            <a:spLocks noGrp="1"/>
          </p:cNvSpPr>
          <p:nvPr>
            <p:ph type="sldNum" sz="quarter" idx="12"/>
          </p:nvPr>
        </p:nvSpPr>
        <p:spPr/>
        <p:txBody>
          <a:bodyPr/>
          <a:lstStyle/>
          <a:p>
            <a:fld id="{2561AFFF-E2F4-402D-873F-F9B1B7CF2EDD}" type="slidenum">
              <a:rPr lang="en-US" smtClean="0">
                <a:solidFill>
                  <a:prstClr val="black">
                    <a:tint val="75000"/>
                  </a:prstClr>
                </a:solidFill>
              </a:rPr>
              <a:pPr/>
              <a:t>2</a:t>
            </a:fld>
            <a:endParaRPr lang="en-US">
              <a:solidFill>
                <a:prstClr val="black">
                  <a:tint val="75000"/>
                </a:prstClr>
              </a:solidFill>
            </a:endParaRPr>
          </a:p>
        </p:txBody>
      </p:sp>
    </p:spTree>
    <p:extLst>
      <p:ext uri="{BB962C8B-B14F-4D97-AF65-F5344CB8AC3E}">
        <p14:creationId xmlns:p14="http://schemas.microsoft.com/office/powerpoint/2010/main" val="39068627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790" y="205263"/>
            <a:ext cx="3279674" cy="492443"/>
          </a:xfrm>
        </p:spPr>
        <p:txBody>
          <a:bodyPr/>
          <a:lstStyle/>
          <a:p>
            <a:r>
              <a:rPr lang="en-US" b="1" dirty="0" smtClean="0"/>
              <a:t>Example</a:t>
            </a:r>
            <a:endParaRPr lang="en-IN" b="1" dirty="0"/>
          </a:p>
        </p:txBody>
      </p:sp>
      <p:pic>
        <p:nvPicPr>
          <p:cNvPr id="4" name="Picture 3"/>
          <p:cNvPicPr>
            <a:picLocks noChangeAspect="1"/>
          </p:cNvPicPr>
          <p:nvPr/>
        </p:nvPicPr>
        <p:blipFill>
          <a:blip r:embed="rId2"/>
          <a:stretch>
            <a:fillRect/>
          </a:stretch>
        </p:blipFill>
        <p:spPr>
          <a:xfrm>
            <a:off x="457200" y="1295400"/>
            <a:ext cx="7785545" cy="1669116"/>
          </a:xfrm>
          <a:prstGeom prst="rect">
            <a:avLst/>
          </a:prstGeom>
        </p:spPr>
      </p:pic>
      <p:pic>
        <p:nvPicPr>
          <p:cNvPr id="5" name="Picture 4"/>
          <p:cNvPicPr>
            <a:picLocks noChangeAspect="1"/>
          </p:cNvPicPr>
          <p:nvPr/>
        </p:nvPicPr>
        <p:blipFill>
          <a:blip r:embed="rId3"/>
          <a:stretch>
            <a:fillRect/>
          </a:stretch>
        </p:blipFill>
        <p:spPr>
          <a:xfrm>
            <a:off x="757790" y="2964516"/>
            <a:ext cx="6953250" cy="3055284"/>
          </a:xfrm>
          <a:prstGeom prst="rect">
            <a:avLst/>
          </a:prstGeom>
        </p:spPr>
      </p:pic>
      <p:sp>
        <p:nvSpPr>
          <p:cNvPr id="7" name="Slide Number Placeholder 6"/>
          <p:cNvSpPr>
            <a:spLocks noGrp="1"/>
          </p:cNvSpPr>
          <p:nvPr>
            <p:ph type="sldNum" sz="quarter" idx="4294967295"/>
          </p:nvPr>
        </p:nvSpPr>
        <p:spPr>
          <a:xfrm>
            <a:off x="6583680" y="6377940"/>
            <a:ext cx="2103120" cy="342900"/>
          </a:xfrm>
          <a:prstGeom prst="rect">
            <a:avLst/>
          </a:prstGeom>
        </p:spPr>
        <p:txBody>
          <a:bodyPr/>
          <a:lstStyle/>
          <a:p>
            <a:fld id="{B6F15528-21DE-4FAA-801E-634DDDAF4B2B}" type="slidenum">
              <a:rPr lang="en-IN" smtClean="0"/>
              <a:t>20</a:t>
            </a:fld>
            <a:endParaRPr lang="en-IN"/>
          </a:p>
        </p:txBody>
      </p:sp>
    </p:spTree>
    <p:extLst>
      <p:ext uri="{BB962C8B-B14F-4D97-AF65-F5344CB8AC3E}">
        <p14:creationId xmlns:p14="http://schemas.microsoft.com/office/powerpoint/2010/main" val="6605707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4294967295"/>
          </p:nvPr>
        </p:nvSpPr>
        <p:spPr>
          <a:xfrm>
            <a:off x="551198" y="1611373"/>
            <a:ext cx="8041603" cy="3023870"/>
          </a:xfrm>
          <a:prstGeom prst="rect">
            <a:avLst/>
          </a:prstGeom>
        </p:spPr>
        <p:txBody>
          <a:bodyPr/>
          <a:lstStyle/>
          <a:p>
            <a:endParaRPr lang="en-IN" dirty="0"/>
          </a:p>
        </p:txBody>
      </p:sp>
      <p:pic>
        <p:nvPicPr>
          <p:cNvPr id="4" name="Picture 3"/>
          <p:cNvPicPr>
            <a:picLocks noChangeAspect="1"/>
          </p:cNvPicPr>
          <p:nvPr/>
        </p:nvPicPr>
        <p:blipFill>
          <a:blip r:embed="rId2"/>
          <a:stretch>
            <a:fillRect/>
          </a:stretch>
        </p:blipFill>
        <p:spPr>
          <a:xfrm>
            <a:off x="551198" y="1124280"/>
            <a:ext cx="7200900" cy="5173393"/>
          </a:xfrm>
          <a:prstGeom prst="rect">
            <a:avLst/>
          </a:prstGeom>
        </p:spPr>
      </p:pic>
      <p:sp>
        <p:nvSpPr>
          <p:cNvPr id="5" name="Slide Number Placeholder 4"/>
          <p:cNvSpPr>
            <a:spLocks noGrp="1"/>
          </p:cNvSpPr>
          <p:nvPr>
            <p:ph type="sldNum" sz="quarter" idx="4294967295"/>
          </p:nvPr>
        </p:nvSpPr>
        <p:spPr>
          <a:xfrm>
            <a:off x="6583680" y="6377940"/>
            <a:ext cx="2103120" cy="342900"/>
          </a:xfrm>
          <a:prstGeom prst="rect">
            <a:avLst/>
          </a:prstGeom>
        </p:spPr>
        <p:txBody>
          <a:bodyPr/>
          <a:lstStyle/>
          <a:p>
            <a:fld id="{B6F15528-21DE-4FAA-801E-634DDDAF4B2B}" type="slidenum">
              <a:rPr lang="en-IN" smtClean="0"/>
              <a:t>21</a:t>
            </a:fld>
            <a:endParaRPr lang="en-IN"/>
          </a:p>
        </p:txBody>
      </p:sp>
    </p:spTree>
    <p:extLst>
      <p:ext uri="{BB962C8B-B14F-4D97-AF65-F5344CB8AC3E}">
        <p14:creationId xmlns:p14="http://schemas.microsoft.com/office/powerpoint/2010/main" val="24170984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3"/>
          <p:cNvPicPr>
            <a:picLocks noChangeAspect="1"/>
          </p:cNvPicPr>
          <p:nvPr/>
        </p:nvPicPr>
        <p:blipFill>
          <a:blip r:embed="rId2"/>
          <a:stretch>
            <a:fillRect/>
          </a:stretch>
        </p:blipFill>
        <p:spPr>
          <a:xfrm>
            <a:off x="1019175" y="1528762"/>
            <a:ext cx="7105650" cy="3800475"/>
          </a:xfrm>
          <a:prstGeom prst="rect">
            <a:avLst/>
          </a:prstGeom>
        </p:spPr>
      </p:pic>
      <p:sp>
        <p:nvSpPr>
          <p:cNvPr id="5" name="Slide Number Placeholder 4"/>
          <p:cNvSpPr>
            <a:spLocks noGrp="1"/>
          </p:cNvSpPr>
          <p:nvPr>
            <p:ph type="sldNum" sz="quarter" idx="4294967295"/>
          </p:nvPr>
        </p:nvSpPr>
        <p:spPr>
          <a:xfrm>
            <a:off x="6583680" y="6377940"/>
            <a:ext cx="2103120" cy="342900"/>
          </a:xfrm>
          <a:prstGeom prst="rect">
            <a:avLst/>
          </a:prstGeom>
        </p:spPr>
        <p:txBody>
          <a:bodyPr/>
          <a:lstStyle/>
          <a:p>
            <a:fld id="{B6F15528-21DE-4FAA-801E-634DDDAF4B2B}" type="slidenum">
              <a:rPr lang="en-IN" smtClean="0"/>
              <a:t>22</a:t>
            </a:fld>
            <a:endParaRPr lang="en-IN"/>
          </a:p>
        </p:txBody>
      </p:sp>
    </p:spTree>
    <p:extLst>
      <p:ext uri="{BB962C8B-B14F-4D97-AF65-F5344CB8AC3E}">
        <p14:creationId xmlns:p14="http://schemas.microsoft.com/office/powerpoint/2010/main" val="25064124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5257800" cy="513079"/>
          </a:xfrm>
        </p:spPr>
        <p:txBody>
          <a:bodyPr>
            <a:noAutofit/>
          </a:bodyPr>
          <a:lstStyle/>
          <a:p>
            <a:r>
              <a:rPr lang="en-US" sz="2800" b="1" dirty="0"/>
              <a:t>Evaluation measures for Cluster Validity</a:t>
            </a:r>
          </a:p>
        </p:txBody>
      </p:sp>
      <p:sp>
        <p:nvSpPr>
          <p:cNvPr id="3" name="Content Placeholder 2"/>
          <p:cNvSpPr>
            <a:spLocks noGrp="1"/>
          </p:cNvSpPr>
          <p:nvPr>
            <p:ph type="body" idx="4294967295"/>
          </p:nvPr>
        </p:nvSpPr>
        <p:spPr>
          <a:xfrm>
            <a:off x="457200" y="1371600"/>
            <a:ext cx="8077200" cy="4245963"/>
          </a:xfrm>
          <a:prstGeom prst="rect">
            <a:avLst/>
          </a:prstGeom>
        </p:spPr>
        <p:txBody>
          <a:bodyPr>
            <a:noAutofit/>
          </a:bodyPr>
          <a:lstStyle/>
          <a:p>
            <a:pPr>
              <a:lnSpc>
                <a:spcPct val="110000"/>
              </a:lnSpc>
              <a:buFont typeface="Wingdings" panose="05000000000000000000" pitchFamily="2" charset="2"/>
              <a:buChar char="v"/>
            </a:pPr>
            <a:r>
              <a:rPr lang="en-US" sz="2000" b="1" dirty="0"/>
              <a:t>Unsupervised  Measures without resort to external information, also referred </a:t>
            </a:r>
            <a:r>
              <a:rPr lang="en-US" sz="2000" b="1" i="1" dirty="0"/>
              <a:t>internal indices </a:t>
            </a:r>
            <a:endParaRPr lang="en-US" sz="2000" b="1" dirty="0"/>
          </a:p>
          <a:p>
            <a:pPr>
              <a:lnSpc>
                <a:spcPct val="110000"/>
              </a:lnSpc>
            </a:pPr>
            <a:r>
              <a:rPr lang="en-US" sz="2000" dirty="0"/>
              <a:t>Cluster Cohesion (compactness, tightness)</a:t>
            </a:r>
          </a:p>
          <a:p>
            <a:pPr>
              <a:lnSpc>
                <a:spcPct val="110000"/>
              </a:lnSpc>
            </a:pPr>
            <a:r>
              <a:rPr lang="en-US" sz="2000" dirty="0"/>
              <a:t>Cluster Separation (isolation) </a:t>
            </a:r>
            <a:endParaRPr lang="en-US" sz="2000" dirty="0" smtClean="0"/>
          </a:p>
          <a:p>
            <a:pPr>
              <a:lnSpc>
                <a:spcPct val="110000"/>
              </a:lnSpc>
            </a:pPr>
            <a:endParaRPr lang="en-US" sz="2000" dirty="0"/>
          </a:p>
          <a:p>
            <a:pPr>
              <a:lnSpc>
                <a:spcPct val="110000"/>
              </a:lnSpc>
              <a:buFont typeface="Wingdings" panose="05000000000000000000" pitchFamily="2" charset="2"/>
              <a:buChar char="v"/>
            </a:pPr>
            <a:r>
              <a:rPr lang="en-US" sz="2000" b="1" dirty="0"/>
              <a:t>Supervise Measures match the clustering output to some external structure, also referred external indices </a:t>
            </a:r>
          </a:p>
          <a:p>
            <a:pPr fontAlgn="base"/>
            <a:r>
              <a:rPr lang="en-US" sz="2000" b="1" dirty="0"/>
              <a:t> </a:t>
            </a:r>
            <a:r>
              <a:rPr lang="en-US" sz="2000" dirty="0"/>
              <a:t>Purity </a:t>
            </a:r>
            <a:endParaRPr lang="en-IN" sz="2000" dirty="0"/>
          </a:p>
          <a:p>
            <a:pPr fontAlgn="base"/>
            <a:r>
              <a:rPr lang="en-US" sz="2000" dirty="0"/>
              <a:t>Entropy</a:t>
            </a:r>
            <a:endParaRPr lang="en-IN" sz="2000" dirty="0"/>
          </a:p>
          <a:p>
            <a:pPr fontAlgn="base"/>
            <a:r>
              <a:rPr lang="en-US" sz="2000" dirty="0" err="1"/>
              <a:t>Jacoord</a:t>
            </a:r>
            <a:r>
              <a:rPr lang="en-US" sz="2000" dirty="0"/>
              <a:t> </a:t>
            </a:r>
            <a:r>
              <a:rPr lang="en-US" sz="2000" dirty="0" smtClean="0"/>
              <a:t>coefficient</a:t>
            </a:r>
          </a:p>
          <a:p>
            <a:pPr fontAlgn="base"/>
            <a:endParaRPr lang="en-IN" sz="2000" dirty="0"/>
          </a:p>
          <a:p>
            <a:pPr>
              <a:lnSpc>
                <a:spcPct val="110000"/>
              </a:lnSpc>
              <a:buFont typeface="Wingdings" panose="05000000000000000000" pitchFamily="2" charset="2"/>
              <a:buChar char="v"/>
            </a:pPr>
            <a:r>
              <a:rPr lang="en-US" sz="2000" b="1" dirty="0"/>
              <a:t>Relative - compare different clustering outcomes. can be based on supervised or unsupervised measures, e.g. two K-means clustering outputs can be compared using either SSE or entropy</a:t>
            </a:r>
            <a:r>
              <a:rPr lang="en-US" sz="2000" dirty="0"/>
              <a:t>.</a:t>
            </a:r>
          </a:p>
        </p:txBody>
      </p:sp>
      <p:sp>
        <p:nvSpPr>
          <p:cNvPr id="5" name="Slide Number Placeholder 4"/>
          <p:cNvSpPr>
            <a:spLocks noGrp="1"/>
          </p:cNvSpPr>
          <p:nvPr>
            <p:ph type="sldNum" sz="quarter" idx="4294967295"/>
          </p:nvPr>
        </p:nvSpPr>
        <p:spPr>
          <a:xfrm>
            <a:off x="6417539" y="5795011"/>
            <a:ext cx="1543050" cy="276999"/>
          </a:xfrm>
          <a:prstGeom prst="rect">
            <a:avLst/>
          </a:prstGeom>
        </p:spPr>
        <p:txBody>
          <a:bodyPr/>
          <a:lstStyle/>
          <a:p>
            <a:fld id="{2561AFFF-E2F4-402D-873F-F9B1B7CF2EDD}" type="slidenum">
              <a:rPr lang="en-US" smtClean="0">
                <a:solidFill>
                  <a:prstClr val="black">
                    <a:tint val="75000"/>
                  </a:prstClr>
                </a:solidFill>
              </a:rPr>
              <a:pPr/>
              <a:t>23</a:t>
            </a:fld>
            <a:endParaRPr lang="en-US">
              <a:solidFill>
                <a:prstClr val="black">
                  <a:tint val="75000"/>
                </a:prstClr>
              </a:solidFill>
            </a:endParaRPr>
          </a:p>
        </p:txBody>
      </p:sp>
    </p:spTree>
    <p:extLst>
      <p:ext uri="{BB962C8B-B14F-4D97-AF65-F5344CB8AC3E}">
        <p14:creationId xmlns:p14="http://schemas.microsoft.com/office/powerpoint/2010/main" val="9320608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3219" name="Rectangle 3"/>
          <p:cNvSpPr>
            <a:spLocks noGrp="1" noChangeArrowheads="1"/>
          </p:cNvSpPr>
          <p:nvPr>
            <p:ph type="title"/>
          </p:nvPr>
        </p:nvSpPr>
        <p:spPr>
          <a:xfrm>
            <a:off x="519955" y="289099"/>
            <a:ext cx="5757863" cy="400050"/>
          </a:xfrm>
        </p:spPr>
        <p:txBody>
          <a:bodyPr>
            <a:noAutofit/>
          </a:bodyPr>
          <a:lstStyle/>
          <a:p>
            <a:r>
              <a:rPr lang="en-US" altLang="en-US" sz="2400" dirty="0"/>
              <a:t>Internal Measures: Cohesion and Separation</a:t>
            </a:r>
          </a:p>
        </p:txBody>
      </p:sp>
      <p:sp>
        <p:nvSpPr>
          <p:cNvPr id="1673218" name="Rectangle 2"/>
          <p:cNvSpPr>
            <a:spLocks noGrp="1" noChangeArrowheads="1"/>
          </p:cNvSpPr>
          <p:nvPr>
            <p:ph type="body" idx="4294967295"/>
          </p:nvPr>
        </p:nvSpPr>
        <p:spPr>
          <a:xfrm>
            <a:off x="609601" y="1447800"/>
            <a:ext cx="6942992" cy="4245219"/>
          </a:xfrm>
          <a:prstGeom prst="rect">
            <a:avLst/>
          </a:prstGeom>
        </p:spPr>
        <p:txBody>
          <a:bodyPr>
            <a:noAutofit/>
          </a:bodyPr>
          <a:lstStyle/>
          <a:p>
            <a:pPr>
              <a:lnSpc>
                <a:spcPct val="110000"/>
              </a:lnSpc>
              <a:spcBef>
                <a:spcPct val="0"/>
              </a:spcBef>
              <a:buFont typeface="Wingdings" panose="05000000000000000000" pitchFamily="2" charset="2"/>
              <a:buChar char="v"/>
            </a:pPr>
            <a:r>
              <a:rPr lang="en-US" altLang="en-US" sz="2000" u="sng" dirty="0"/>
              <a:t>Cluster Cohesion: </a:t>
            </a:r>
            <a:r>
              <a:rPr lang="en-US" altLang="en-US" sz="2000" dirty="0"/>
              <a:t>Measures how closely related are objects in a cluster</a:t>
            </a:r>
          </a:p>
          <a:p>
            <a:pPr marL="257175" indent="-257175">
              <a:lnSpc>
                <a:spcPct val="110000"/>
              </a:lnSpc>
              <a:spcBef>
                <a:spcPct val="0"/>
              </a:spcBef>
            </a:pPr>
            <a:endParaRPr lang="en-US" altLang="en-US" sz="2000" dirty="0"/>
          </a:p>
          <a:p>
            <a:pPr marL="557213" lvl="1" indent="-214313">
              <a:lnSpc>
                <a:spcPct val="110000"/>
              </a:lnSpc>
            </a:pPr>
            <a:r>
              <a:rPr lang="en-US" altLang="en-US" sz="2000" dirty="0"/>
              <a:t>Cohesion is measured by the within cluster sum of squares (SSE)</a:t>
            </a:r>
          </a:p>
          <a:p>
            <a:pPr marL="557213" lvl="1" indent="-214313">
              <a:lnSpc>
                <a:spcPct val="110000"/>
              </a:lnSpc>
            </a:pPr>
            <a:endParaRPr lang="en-US" altLang="en-US" sz="2000" dirty="0"/>
          </a:p>
          <a:p>
            <a:pPr>
              <a:lnSpc>
                <a:spcPct val="110000"/>
              </a:lnSpc>
              <a:spcBef>
                <a:spcPct val="0"/>
              </a:spcBef>
            </a:pPr>
            <a:endParaRPr lang="en-US" altLang="en-US" sz="2000" dirty="0"/>
          </a:p>
          <a:p>
            <a:pPr marL="257175" indent="-257175">
              <a:lnSpc>
                <a:spcPct val="110000"/>
              </a:lnSpc>
              <a:spcBef>
                <a:spcPct val="0"/>
              </a:spcBef>
            </a:pPr>
            <a:endParaRPr lang="en-US" altLang="en-US" sz="2000" dirty="0"/>
          </a:p>
          <a:p>
            <a:pPr marL="257175" indent="-257175">
              <a:lnSpc>
                <a:spcPct val="110000"/>
              </a:lnSpc>
              <a:spcBef>
                <a:spcPct val="0"/>
              </a:spcBef>
            </a:pPr>
            <a:endParaRPr lang="en-US" altLang="en-US" sz="2000" dirty="0"/>
          </a:p>
          <a:p>
            <a:pPr>
              <a:lnSpc>
                <a:spcPct val="110000"/>
              </a:lnSpc>
              <a:spcBef>
                <a:spcPct val="0"/>
              </a:spcBef>
              <a:buFont typeface="Wingdings" panose="05000000000000000000" pitchFamily="2" charset="2"/>
              <a:buChar char="v"/>
            </a:pPr>
            <a:r>
              <a:rPr lang="en-US" altLang="en-US" sz="2000" u="sng" dirty="0"/>
              <a:t>Cluster Separation</a:t>
            </a:r>
            <a:r>
              <a:rPr lang="en-US" altLang="en-US" sz="2000" dirty="0"/>
              <a:t>: Measure how distinct or well-separated a cluster is from other clusters</a:t>
            </a:r>
          </a:p>
          <a:p>
            <a:pPr marL="557213" lvl="1" indent="-214313">
              <a:lnSpc>
                <a:spcPct val="110000"/>
              </a:lnSpc>
            </a:pPr>
            <a:endParaRPr lang="en-US" altLang="en-US" sz="2000" dirty="0"/>
          </a:p>
          <a:p>
            <a:pPr marL="557213" lvl="1" indent="-214313">
              <a:lnSpc>
                <a:spcPct val="110000"/>
              </a:lnSpc>
            </a:pPr>
            <a:r>
              <a:rPr lang="en-US" altLang="en-US" sz="2000" dirty="0"/>
              <a:t>Separation is measured by the between cluster sum of squares</a:t>
            </a:r>
          </a:p>
          <a:p>
            <a:pPr marL="557213" lvl="1" indent="-214313">
              <a:lnSpc>
                <a:spcPct val="110000"/>
              </a:lnSpc>
            </a:pPr>
            <a:endParaRPr lang="en-US" altLang="en-US" sz="2000" dirty="0"/>
          </a:p>
          <a:p>
            <a:pPr lvl="2">
              <a:lnSpc>
                <a:spcPct val="110000"/>
              </a:lnSpc>
            </a:pPr>
            <a:endParaRPr lang="en-US" altLang="en-US" sz="2000" dirty="0"/>
          </a:p>
          <a:p>
            <a:pPr lvl="3">
              <a:lnSpc>
                <a:spcPct val="110000"/>
              </a:lnSpc>
            </a:pPr>
            <a:endParaRPr lang="en-US" altLang="en-US" sz="2000" dirty="0"/>
          </a:p>
          <a:p>
            <a:pPr lvl="3">
              <a:lnSpc>
                <a:spcPct val="110000"/>
              </a:lnSpc>
            </a:pPr>
            <a:r>
              <a:rPr lang="en-US" altLang="en-US" sz="2000" dirty="0"/>
              <a:t>Where |C</a:t>
            </a:r>
            <a:r>
              <a:rPr lang="en-US" altLang="en-US" sz="2000" baseline="-25000" dirty="0"/>
              <a:t>i</a:t>
            </a:r>
            <a:r>
              <a:rPr lang="en-US" altLang="en-US" sz="2000" dirty="0"/>
              <a:t>| is the size of cluster </a:t>
            </a:r>
            <a:r>
              <a:rPr lang="en-US" altLang="en-US" sz="2000" dirty="0" err="1"/>
              <a:t>i</a:t>
            </a:r>
            <a:r>
              <a:rPr lang="en-US" altLang="en-US" sz="2000" dirty="0"/>
              <a:t> and ci </a:t>
            </a:r>
            <a:r>
              <a:rPr lang="en-US" sz="2000" dirty="0"/>
              <a:t>is the centroid of the whole data set</a:t>
            </a:r>
            <a:endParaRPr lang="en-US" altLang="en-US" sz="2000" dirty="0"/>
          </a:p>
          <a:p>
            <a:pPr marL="557213" lvl="1" indent="-214313">
              <a:lnSpc>
                <a:spcPct val="110000"/>
              </a:lnSpc>
            </a:pPr>
            <a:endParaRPr lang="en-US" altLang="en-US" sz="2000" dirty="0"/>
          </a:p>
        </p:txBody>
      </p:sp>
      <p:sp>
        <p:nvSpPr>
          <p:cNvPr id="3" name="Slide Number Placeholder 2"/>
          <p:cNvSpPr>
            <a:spLocks noGrp="1"/>
          </p:cNvSpPr>
          <p:nvPr>
            <p:ph type="sldNum" sz="quarter" idx="4294967295"/>
          </p:nvPr>
        </p:nvSpPr>
        <p:spPr>
          <a:xfrm>
            <a:off x="6417539" y="5795011"/>
            <a:ext cx="1543050" cy="276999"/>
          </a:xfrm>
          <a:prstGeom prst="rect">
            <a:avLst/>
          </a:prstGeom>
        </p:spPr>
        <p:txBody>
          <a:bodyPr/>
          <a:lstStyle/>
          <a:p>
            <a:fld id="{2561AFFF-E2F4-402D-873F-F9B1B7CF2EDD}" type="slidenum">
              <a:rPr lang="en-US" smtClean="0">
                <a:solidFill>
                  <a:prstClr val="black">
                    <a:tint val="75000"/>
                  </a:prstClr>
                </a:solidFill>
              </a:rPr>
              <a:pPr/>
              <a:t>24</a:t>
            </a:fld>
            <a:endParaRPr lang="en-US">
              <a:solidFill>
                <a:prstClr val="black">
                  <a:tint val="75000"/>
                </a:prstClr>
              </a:solidFill>
            </a:endParaRPr>
          </a:p>
        </p:txBody>
      </p:sp>
      <p:graphicFrame>
        <p:nvGraphicFramePr>
          <p:cNvPr id="1673220" name="Object 4"/>
          <p:cNvGraphicFramePr>
            <a:graphicFrameLocks noChangeAspect="1"/>
          </p:cNvGraphicFramePr>
          <p:nvPr>
            <p:extLst/>
          </p:nvPr>
        </p:nvGraphicFramePr>
        <p:xfrm>
          <a:off x="3059371" y="2912840"/>
          <a:ext cx="1908557" cy="556488"/>
        </p:xfrm>
        <a:graphic>
          <a:graphicData uri="http://schemas.openxmlformats.org/presentationml/2006/ole">
            <mc:AlternateContent xmlns:mc="http://schemas.openxmlformats.org/markup-compatibility/2006">
              <mc:Choice xmlns:v="urn:schemas-microsoft-com:vml" Requires="v">
                <p:oleObj spid="_x0000_s164888" name="Equation" r:id="rId3" imgW="1218960" imgH="355320" progId="Equation.3">
                  <p:embed/>
                </p:oleObj>
              </mc:Choice>
              <mc:Fallback>
                <p:oleObj name="Equation" r:id="rId3" imgW="1218960" imgH="355320" progId="Equation.3">
                  <p:embed/>
                  <p:pic>
                    <p:nvPicPr>
                      <p:cNvPr id="0" name=""/>
                      <p:cNvPicPr>
                        <a:picLocks noChangeAspect="1" noChangeArrowheads="1"/>
                      </p:cNvPicPr>
                      <p:nvPr/>
                    </p:nvPicPr>
                    <p:blipFill>
                      <a:blip r:embed="rId4"/>
                      <a:srcRect/>
                      <a:stretch>
                        <a:fillRect/>
                      </a:stretch>
                    </p:blipFill>
                    <p:spPr bwMode="auto">
                      <a:xfrm>
                        <a:off x="3059371" y="2912840"/>
                        <a:ext cx="1908557" cy="556488"/>
                      </a:xfrm>
                      <a:prstGeom prst="rect">
                        <a:avLst/>
                      </a:prstGeom>
                      <a:noFill/>
                      <a:ln>
                        <a:noFill/>
                      </a:ln>
                      <a:effectLst/>
                    </p:spPr>
                  </p:pic>
                </p:oleObj>
              </mc:Fallback>
            </mc:AlternateContent>
          </a:graphicData>
        </a:graphic>
      </p:graphicFrame>
      <p:graphicFrame>
        <p:nvGraphicFramePr>
          <p:cNvPr id="1673221" name="Object 5"/>
          <p:cNvGraphicFramePr>
            <a:graphicFrameLocks noChangeAspect="1"/>
          </p:cNvGraphicFramePr>
          <p:nvPr>
            <p:extLst>
              <p:ext uri="{D42A27DB-BD31-4B8C-83A1-F6EECF244321}">
                <p14:modId xmlns:p14="http://schemas.microsoft.com/office/powerpoint/2010/main" val="1584876689"/>
              </p:ext>
            </p:extLst>
          </p:nvPr>
        </p:nvGraphicFramePr>
        <p:xfrm>
          <a:off x="3126818" y="6072010"/>
          <a:ext cx="1908558" cy="560571"/>
        </p:xfrm>
        <a:graphic>
          <a:graphicData uri="http://schemas.openxmlformats.org/presentationml/2006/ole">
            <mc:AlternateContent xmlns:mc="http://schemas.openxmlformats.org/markup-compatibility/2006">
              <mc:Choice xmlns:v="urn:schemas-microsoft-com:vml" Requires="v">
                <p:oleObj spid="_x0000_s164889" name="Equation" r:id="rId5" imgW="1168200" imgH="342720" progId="Equation.3">
                  <p:embed/>
                </p:oleObj>
              </mc:Choice>
              <mc:Fallback>
                <p:oleObj name="Equation" r:id="rId5" imgW="1168200" imgH="342720" progId="Equation.3">
                  <p:embed/>
                  <p:pic>
                    <p:nvPicPr>
                      <p:cNvPr id="0" name=""/>
                      <p:cNvPicPr>
                        <a:picLocks noChangeAspect="1" noChangeArrowheads="1"/>
                      </p:cNvPicPr>
                      <p:nvPr/>
                    </p:nvPicPr>
                    <p:blipFill>
                      <a:blip r:embed="rId6"/>
                      <a:srcRect/>
                      <a:stretch>
                        <a:fillRect/>
                      </a:stretch>
                    </p:blipFill>
                    <p:spPr bwMode="auto">
                      <a:xfrm>
                        <a:off x="3126818" y="6072010"/>
                        <a:ext cx="1908558" cy="56057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6157434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xmlns="" id="{51428ACF-8C3C-4740-80EE-83CA1F24C271}"/>
              </a:ext>
            </a:extLst>
          </p:cNvPr>
          <p:cNvSpPr>
            <a:spLocks noGrp="1" noChangeArrowheads="1"/>
          </p:cNvSpPr>
          <p:nvPr>
            <p:ph type="title"/>
          </p:nvPr>
        </p:nvSpPr>
        <p:spPr>
          <a:xfrm>
            <a:off x="838200" y="152400"/>
            <a:ext cx="5915025" cy="457200"/>
          </a:xfrm>
        </p:spPr>
        <p:txBody>
          <a:bodyPr>
            <a:noAutofit/>
          </a:bodyPr>
          <a:lstStyle/>
          <a:p>
            <a:pPr algn="ctr"/>
            <a:r>
              <a:rPr lang="en-US" altLang="en-US" sz="3600" b="1" dirty="0">
                <a:latin typeface="+mn-lt"/>
              </a:rPr>
              <a:t>Measuring Clustering Quality: Extrinsic Methods </a:t>
            </a:r>
          </a:p>
        </p:txBody>
      </p:sp>
      <p:sp>
        <p:nvSpPr>
          <p:cNvPr id="73731" name="Rectangle 3">
            <a:extLst>
              <a:ext uri="{FF2B5EF4-FFF2-40B4-BE49-F238E27FC236}">
                <a16:creationId xmlns:a16="http://schemas.microsoft.com/office/drawing/2014/main" xmlns="" id="{88A185B4-FC3F-4608-BC48-AFAE187DCAD5}"/>
              </a:ext>
            </a:extLst>
          </p:cNvPr>
          <p:cNvSpPr>
            <a:spLocks noGrp="1" noChangeArrowheads="1"/>
          </p:cNvSpPr>
          <p:nvPr>
            <p:ph type="body" idx="4294967295"/>
          </p:nvPr>
        </p:nvSpPr>
        <p:spPr>
          <a:xfrm>
            <a:off x="381000" y="1294663"/>
            <a:ext cx="7848600" cy="5083277"/>
          </a:xfrm>
          <a:prstGeom prst="rect">
            <a:avLst/>
          </a:prstGeom>
        </p:spPr>
        <p:txBody>
          <a:bodyPr>
            <a:normAutofit/>
          </a:bodyPr>
          <a:lstStyle/>
          <a:p>
            <a:pPr>
              <a:lnSpc>
                <a:spcPct val="110000"/>
              </a:lnSpc>
            </a:pPr>
            <a:r>
              <a:rPr lang="en-US" altLang="en-US" sz="2800" dirty="0"/>
              <a:t>Clustering quality measure: </a:t>
            </a:r>
            <a:r>
              <a:rPr lang="en-US" altLang="en-US" sz="2800" i="1" dirty="0"/>
              <a:t>Q(C, C</a:t>
            </a:r>
            <a:r>
              <a:rPr lang="en-US" altLang="en-US" sz="2800" i="1" baseline="-25000" dirty="0"/>
              <a:t>g</a:t>
            </a:r>
            <a:r>
              <a:rPr lang="en-US" altLang="en-US" sz="2800" i="1" dirty="0"/>
              <a:t>),</a:t>
            </a:r>
            <a:r>
              <a:rPr lang="en-US" altLang="en-US" sz="2800" dirty="0"/>
              <a:t> for a clustering </a:t>
            </a:r>
            <a:r>
              <a:rPr lang="en-US" altLang="en-US" sz="2800" i="1" dirty="0"/>
              <a:t>C</a:t>
            </a:r>
            <a:r>
              <a:rPr lang="en-US" altLang="en-US" sz="2800" dirty="0"/>
              <a:t> given the ground truth </a:t>
            </a:r>
            <a:r>
              <a:rPr lang="en-US" altLang="en-US" sz="2800" i="1" dirty="0"/>
              <a:t>C</a:t>
            </a:r>
            <a:r>
              <a:rPr lang="en-US" altLang="en-US" sz="2800" i="1" baseline="-25000" dirty="0"/>
              <a:t>g</a:t>
            </a:r>
            <a:r>
              <a:rPr lang="en-US" altLang="en-US" sz="2800" dirty="0"/>
              <a:t>. </a:t>
            </a:r>
          </a:p>
          <a:p>
            <a:pPr>
              <a:lnSpc>
                <a:spcPct val="110000"/>
              </a:lnSpc>
            </a:pPr>
            <a:r>
              <a:rPr lang="en-US" altLang="en-US" sz="2800" i="1" dirty="0"/>
              <a:t>Q</a:t>
            </a:r>
            <a:r>
              <a:rPr lang="en-US" altLang="en-US" sz="2800" dirty="0"/>
              <a:t> is good if it satisfies the following </a:t>
            </a:r>
            <a:r>
              <a:rPr lang="en-US" altLang="en-US" sz="2800" b="1" dirty="0"/>
              <a:t>4</a:t>
            </a:r>
            <a:r>
              <a:rPr lang="en-US" altLang="en-US" sz="2800" dirty="0"/>
              <a:t> essential criteria</a:t>
            </a:r>
          </a:p>
          <a:p>
            <a:pPr marL="742950" lvl="1" indent="-285750">
              <a:lnSpc>
                <a:spcPct val="110000"/>
              </a:lnSpc>
              <a:buFont typeface="Wingdings" panose="05000000000000000000" pitchFamily="2" charset="2"/>
              <a:buChar char="§"/>
            </a:pPr>
            <a:r>
              <a:rPr lang="en-US" altLang="en-US" sz="2800" dirty="0"/>
              <a:t>Cluster </a:t>
            </a:r>
            <a:r>
              <a:rPr lang="en-US" altLang="en-US" sz="2800" dirty="0" smtClean="0"/>
              <a:t>homogeneity</a:t>
            </a:r>
          </a:p>
          <a:p>
            <a:pPr marL="742950" lvl="1" indent="-285750">
              <a:lnSpc>
                <a:spcPct val="110000"/>
              </a:lnSpc>
              <a:buFont typeface="Wingdings" panose="05000000000000000000" pitchFamily="2" charset="2"/>
              <a:buChar char="§"/>
            </a:pPr>
            <a:r>
              <a:rPr lang="en-US" altLang="en-US" sz="2800" dirty="0" smtClean="0"/>
              <a:t> Completeness </a:t>
            </a:r>
          </a:p>
          <a:p>
            <a:pPr marL="742950" lvl="1" indent="-285750">
              <a:lnSpc>
                <a:spcPct val="110000"/>
              </a:lnSpc>
              <a:buFont typeface="Wingdings" panose="05000000000000000000" pitchFamily="2" charset="2"/>
              <a:buChar char="§"/>
            </a:pPr>
            <a:r>
              <a:rPr lang="en-US" altLang="en-US" sz="2800" dirty="0" smtClean="0"/>
              <a:t>Rag bag</a:t>
            </a:r>
          </a:p>
          <a:p>
            <a:pPr marL="742950" lvl="1" indent="-285750">
              <a:lnSpc>
                <a:spcPct val="110000"/>
              </a:lnSpc>
              <a:buFont typeface="Wingdings" panose="05000000000000000000" pitchFamily="2" charset="2"/>
              <a:buChar char="§"/>
            </a:pPr>
            <a:r>
              <a:rPr lang="en-US" altLang="en-US" sz="2800" dirty="0" smtClean="0"/>
              <a:t>Small </a:t>
            </a:r>
            <a:r>
              <a:rPr lang="en-US" altLang="en-US" sz="2800" dirty="0"/>
              <a:t>cluster </a:t>
            </a:r>
            <a:r>
              <a:rPr lang="en-US" altLang="en-US" sz="2800" dirty="0" smtClean="0"/>
              <a:t>preservation</a:t>
            </a:r>
            <a:endParaRPr lang="en-US" altLang="en-US" sz="2800" dirty="0"/>
          </a:p>
        </p:txBody>
      </p:sp>
      <p:sp>
        <p:nvSpPr>
          <p:cNvPr id="73732" name="Slide Number Placeholder 5">
            <a:extLst>
              <a:ext uri="{FF2B5EF4-FFF2-40B4-BE49-F238E27FC236}">
                <a16:creationId xmlns:a16="http://schemas.microsoft.com/office/drawing/2014/main" xmlns="" id="{641A78FE-3D8A-47B2-9E16-90F15F3EAB77}"/>
              </a:ext>
            </a:extLst>
          </p:cNvPr>
          <p:cNvSpPr txBox="1">
            <a:spLocks noGrp="1"/>
          </p:cNvSpPr>
          <p:nvPr/>
        </p:nvSpPr>
        <p:spPr bwMode="auto">
          <a:xfrm>
            <a:off x="6572250" y="5790052"/>
            <a:ext cx="1428750" cy="210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22220774-575F-4637-90A0-B926003CA4A4}" type="slidenum">
              <a:rPr lang="en-US" altLang="en-US" sz="600" b="1"/>
              <a:pPr algn="r" eaLnBrk="1" hangingPunct="1"/>
              <a:t>25</a:t>
            </a:fld>
            <a:endParaRPr lang="en-US" altLang="en-US" sz="600" b="1" dirty="0"/>
          </a:p>
        </p:txBody>
      </p:sp>
      <p:sp>
        <p:nvSpPr>
          <p:cNvPr id="2" name="Slide Number Placeholder 1"/>
          <p:cNvSpPr>
            <a:spLocks noGrp="1"/>
          </p:cNvSpPr>
          <p:nvPr>
            <p:ph type="sldNum" sz="quarter" idx="4294967295"/>
          </p:nvPr>
        </p:nvSpPr>
        <p:spPr>
          <a:xfrm>
            <a:off x="6583680" y="6377940"/>
            <a:ext cx="2103120" cy="342900"/>
          </a:xfrm>
          <a:prstGeom prst="rect">
            <a:avLst/>
          </a:prstGeom>
        </p:spPr>
        <p:txBody>
          <a:bodyPr/>
          <a:lstStyle/>
          <a:p>
            <a:fld id="{B6F15528-21DE-4FAA-801E-634DDDAF4B2B}" type="slidenum">
              <a:rPr lang="en-IN" smtClean="0"/>
              <a:t>25</a:t>
            </a:fld>
            <a:endParaRPr lang="en-IN"/>
          </a:p>
        </p:txBody>
      </p:sp>
      <p:pic>
        <p:nvPicPr>
          <p:cNvPr id="3" name="Picture 2"/>
          <p:cNvPicPr>
            <a:picLocks noChangeAspect="1"/>
          </p:cNvPicPr>
          <p:nvPr/>
        </p:nvPicPr>
        <p:blipFill>
          <a:blip r:embed="rId3"/>
          <a:stretch>
            <a:fillRect/>
          </a:stretch>
        </p:blipFill>
        <p:spPr>
          <a:xfrm>
            <a:off x="5648325" y="2656654"/>
            <a:ext cx="3276600" cy="1863566"/>
          </a:xfrm>
          <a:prstGeom prst="rect">
            <a:avLst/>
          </a:prstGeom>
        </p:spPr>
      </p:pic>
      <p:pic>
        <p:nvPicPr>
          <p:cNvPr id="4" name="Picture 3"/>
          <p:cNvPicPr>
            <a:picLocks noChangeAspect="1"/>
          </p:cNvPicPr>
          <p:nvPr/>
        </p:nvPicPr>
        <p:blipFill>
          <a:blip r:embed="rId4"/>
          <a:stretch>
            <a:fillRect/>
          </a:stretch>
        </p:blipFill>
        <p:spPr>
          <a:xfrm>
            <a:off x="5536882" y="4680296"/>
            <a:ext cx="3499485" cy="2009168"/>
          </a:xfrm>
          <a:prstGeom prst="rect">
            <a:avLst/>
          </a:prstGeom>
        </p:spPr>
      </p:pic>
    </p:spTree>
    <p:extLst>
      <p:ext uri="{BB962C8B-B14F-4D97-AF65-F5344CB8AC3E}">
        <p14:creationId xmlns:p14="http://schemas.microsoft.com/office/powerpoint/2010/main" val="2193772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6343650" cy="492671"/>
          </a:xfrm>
        </p:spPr>
        <p:txBody>
          <a:bodyPr>
            <a:noAutofit/>
          </a:bodyPr>
          <a:lstStyle/>
          <a:p>
            <a:r>
              <a:rPr lang="en-US" altLang="en-US" sz="2400" dirty="0"/>
              <a:t>Classification-based Measures of Cluster Validity</a:t>
            </a:r>
            <a:endParaRPr lang="en-US" sz="2400" dirty="0"/>
          </a:p>
        </p:txBody>
      </p:sp>
      <p:sp>
        <p:nvSpPr>
          <p:cNvPr id="5" name="Slide Number Placeholder 4"/>
          <p:cNvSpPr>
            <a:spLocks noGrp="1"/>
          </p:cNvSpPr>
          <p:nvPr>
            <p:ph type="sldNum" sz="quarter" idx="4294967295"/>
          </p:nvPr>
        </p:nvSpPr>
        <p:spPr>
          <a:xfrm>
            <a:off x="6417539" y="5795011"/>
            <a:ext cx="1543050" cy="276999"/>
          </a:xfrm>
          <a:prstGeom prst="rect">
            <a:avLst/>
          </a:prstGeom>
        </p:spPr>
        <p:txBody>
          <a:bodyPr/>
          <a:lstStyle/>
          <a:p>
            <a:fld id="{2561AFFF-E2F4-402D-873F-F9B1B7CF2EDD}" type="slidenum">
              <a:rPr lang="en-US" smtClean="0">
                <a:solidFill>
                  <a:prstClr val="black">
                    <a:tint val="75000"/>
                  </a:prstClr>
                </a:solidFill>
              </a:rPr>
              <a:pPr/>
              <a:t>26</a:t>
            </a:fld>
            <a:endParaRPr lang="en-US">
              <a:solidFill>
                <a:prstClr val="black">
                  <a:tint val="75000"/>
                </a:prstClr>
              </a:solidFill>
            </a:endParaRPr>
          </a:p>
        </p:txBody>
      </p:sp>
      <p:sp>
        <p:nvSpPr>
          <p:cNvPr id="3" name="Rectangle 2">
            <a:extLst>
              <a:ext uri="{FF2B5EF4-FFF2-40B4-BE49-F238E27FC236}">
                <a16:creationId xmlns:a16="http://schemas.microsoft.com/office/drawing/2014/main" xmlns="" id="{239C413D-89BD-4BC0-B444-F2D76BBB79F3}"/>
              </a:ext>
            </a:extLst>
          </p:cNvPr>
          <p:cNvSpPr/>
          <p:nvPr/>
        </p:nvSpPr>
        <p:spPr>
          <a:xfrm>
            <a:off x="533400" y="1447800"/>
            <a:ext cx="8458199" cy="4542269"/>
          </a:xfrm>
          <a:prstGeom prst="rect">
            <a:avLst/>
          </a:prstGeom>
        </p:spPr>
        <p:txBody>
          <a:bodyPr wrap="square">
            <a:spAutoFit/>
          </a:bodyPr>
          <a:lstStyle/>
          <a:p>
            <a:pPr marL="285750" indent="-285750">
              <a:spcBef>
                <a:spcPts val="450"/>
              </a:spcBef>
              <a:spcAft>
                <a:spcPts val="225"/>
              </a:spcAft>
              <a:buFont typeface="Arial" panose="020B0604020202020204" pitchFamily="34" charset="0"/>
              <a:buChar char="•"/>
            </a:pPr>
            <a:r>
              <a:rPr lang="en-US" sz="2000" dirty="0"/>
              <a:t>Precision:  The fraction of a cluster that consists of objects of a specified class. The precision of cluster </a:t>
            </a:r>
            <a:r>
              <a:rPr lang="en-US" sz="2000" dirty="0" err="1"/>
              <a:t>i</a:t>
            </a:r>
            <a:r>
              <a:rPr lang="en-US" sz="2000" dirty="0"/>
              <a:t> with respect to a class j is precision(</a:t>
            </a:r>
            <a:r>
              <a:rPr lang="en-US" sz="2000" dirty="0" err="1"/>
              <a:t>i,j</a:t>
            </a:r>
            <a:r>
              <a:rPr lang="en-US" sz="2000" dirty="0"/>
              <a:t>) = </a:t>
            </a:r>
            <a:r>
              <a:rPr lang="en-US" sz="2000" dirty="0" err="1"/>
              <a:t>p</a:t>
            </a:r>
            <a:r>
              <a:rPr lang="en-US" sz="2000" baseline="-25000" dirty="0" err="1"/>
              <a:t>ij</a:t>
            </a:r>
            <a:endParaRPr lang="en-US" sz="2000" baseline="-25000" dirty="0"/>
          </a:p>
          <a:p>
            <a:pPr marL="285750" indent="-285750">
              <a:spcBef>
                <a:spcPts val="450"/>
              </a:spcBef>
              <a:spcAft>
                <a:spcPts val="225"/>
              </a:spcAft>
              <a:buFont typeface="Arial" panose="020B0604020202020204" pitchFamily="34" charset="0"/>
              <a:buChar char="•"/>
            </a:pPr>
            <a:endParaRPr lang="en-US" sz="2000" dirty="0"/>
          </a:p>
          <a:p>
            <a:pPr marL="285750" indent="-285750">
              <a:spcBef>
                <a:spcPts val="450"/>
              </a:spcBef>
              <a:spcAft>
                <a:spcPts val="225"/>
              </a:spcAft>
              <a:buFont typeface="Arial" panose="020B0604020202020204" pitchFamily="34" charset="0"/>
              <a:buChar char="•"/>
            </a:pPr>
            <a:r>
              <a:rPr lang="en-US" sz="2000" dirty="0"/>
              <a:t>Recall: The extent to which a cluster contains all objects of a specified class. The recall of cluster </a:t>
            </a:r>
            <a:r>
              <a:rPr lang="en-US" sz="2000" dirty="0" err="1"/>
              <a:t>i</a:t>
            </a:r>
            <a:r>
              <a:rPr lang="en-US" sz="2000" dirty="0"/>
              <a:t> with respect to class j is recall(</a:t>
            </a:r>
            <a:r>
              <a:rPr lang="en-US" sz="2000" dirty="0" err="1"/>
              <a:t>i</a:t>
            </a:r>
            <a:r>
              <a:rPr lang="en-US" sz="2000" dirty="0"/>
              <a:t>, j) = </a:t>
            </a:r>
            <a:r>
              <a:rPr lang="en-US" sz="2000" dirty="0" err="1"/>
              <a:t>m</a:t>
            </a:r>
            <a:r>
              <a:rPr lang="en-US" sz="2000" baseline="-25000" dirty="0" err="1"/>
              <a:t>ij</a:t>
            </a:r>
            <a:r>
              <a:rPr lang="en-US" sz="2000" dirty="0"/>
              <a:t>/</a:t>
            </a:r>
            <a:r>
              <a:rPr lang="en-US" sz="2000" dirty="0" err="1"/>
              <a:t>m</a:t>
            </a:r>
            <a:r>
              <a:rPr lang="en-US" sz="2000" baseline="-25000" dirty="0" err="1"/>
              <a:t>j</a:t>
            </a:r>
            <a:r>
              <a:rPr lang="en-US" sz="2000" dirty="0"/>
              <a:t> where </a:t>
            </a:r>
            <a:r>
              <a:rPr lang="en-US" sz="2000" dirty="0" err="1"/>
              <a:t>m</a:t>
            </a:r>
            <a:r>
              <a:rPr lang="en-US" sz="2000" baseline="-25000" dirty="0" err="1"/>
              <a:t>j</a:t>
            </a:r>
            <a:r>
              <a:rPr lang="en-US" sz="2000" dirty="0"/>
              <a:t> is the number of objects in class j.</a:t>
            </a:r>
          </a:p>
          <a:p>
            <a:pPr marL="285750" indent="-285750">
              <a:spcBef>
                <a:spcPts val="450"/>
              </a:spcBef>
              <a:spcAft>
                <a:spcPts val="225"/>
              </a:spcAft>
              <a:buFont typeface="Arial" panose="020B0604020202020204" pitchFamily="34" charset="0"/>
              <a:buChar char="•"/>
            </a:pPr>
            <a:endParaRPr lang="en-US" sz="2000" dirty="0"/>
          </a:p>
          <a:p>
            <a:pPr marL="285750" indent="-285750">
              <a:spcBef>
                <a:spcPts val="450"/>
              </a:spcBef>
              <a:spcAft>
                <a:spcPts val="225"/>
              </a:spcAft>
              <a:buFont typeface="Arial" panose="020B0604020202020204" pitchFamily="34" charset="0"/>
              <a:buChar char="•"/>
            </a:pPr>
            <a:r>
              <a:rPr lang="en-US" sz="2000" dirty="0"/>
              <a:t>F-measure: A combination of both precision and recall that measures the extent to which a cluster contains only objects of a particular class and all objects of that class. The F-measure of cluster </a:t>
            </a:r>
            <a:r>
              <a:rPr lang="en-US" sz="2000" dirty="0" err="1"/>
              <a:t>i</a:t>
            </a:r>
            <a:r>
              <a:rPr lang="en-US" sz="2000" dirty="0"/>
              <a:t> with respect to class j is </a:t>
            </a:r>
          </a:p>
          <a:p>
            <a:pPr marL="285750" indent="-285750">
              <a:spcBef>
                <a:spcPts val="450"/>
              </a:spcBef>
              <a:spcAft>
                <a:spcPts val="225"/>
              </a:spcAft>
              <a:buFont typeface="Arial" panose="020B0604020202020204" pitchFamily="34" charset="0"/>
              <a:buChar char="•"/>
            </a:pPr>
            <a:r>
              <a:rPr lang="en-US" sz="2000" dirty="0"/>
              <a:t>        F(</a:t>
            </a:r>
            <a:r>
              <a:rPr lang="en-US" sz="2000" dirty="0" err="1"/>
              <a:t>i,j</a:t>
            </a:r>
            <a:r>
              <a:rPr lang="en-US" sz="2000" dirty="0"/>
              <a:t>) = </a:t>
            </a:r>
            <a:r>
              <a:rPr lang="en-US" sz="1650" dirty="0"/>
              <a:t>(2*precision(</a:t>
            </a:r>
            <a:r>
              <a:rPr lang="en-US" sz="1650" dirty="0" err="1"/>
              <a:t>i,j</a:t>
            </a:r>
            <a:r>
              <a:rPr lang="en-US" sz="1650" dirty="0"/>
              <a:t>)*recall(</a:t>
            </a:r>
            <a:r>
              <a:rPr lang="en-US" sz="1650" dirty="0" err="1"/>
              <a:t>i,j</a:t>
            </a:r>
            <a:r>
              <a:rPr lang="en-US" sz="1650" dirty="0"/>
              <a:t>))/(precision(</a:t>
            </a:r>
            <a:r>
              <a:rPr lang="en-US" sz="1650" dirty="0" err="1"/>
              <a:t>i,j</a:t>
            </a:r>
            <a:r>
              <a:rPr lang="en-US" sz="1650" dirty="0"/>
              <a:t>)+recall(</a:t>
            </a:r>
            <a:r>
              <a:rPr lang="en-US" sz="1650" dirty="0" err="1"/>
              <a:t>i,j</a:t>
            </a:r>
            <a:r>
              <a:rPr lang="en-US" sz="1650" dirty="0"/>
              <a:t>))</a:t>
            </a:r>
          </a:p>
        </p:txBody>
      </p:sp>
    </p:spTree>
    <p:extLst>
      <p:ext uri="{BB962C8B-B14F-4D97-AF65-F5344CB8AC3E}">
        <p14:creationId xmlns:p14="http://schemas.microsoft.com/office/powerpoint/2010/main" val="8169701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Picture 4"/>
          <p:cNvPicPr>
            <a:picLocks noChangeAspect="1"/>
          </p:cNvPicPr>
          <p:nvPr/>
        </p:nvPicPr>
        <p:blipFill>
          <a:blip r:embed="rId2"/>
          <a:stretch>
            <a:fillRect/>
          </a:stretch>
        </p:blipFill>
        <p:spPr>
          <a:xfrm>
            <a:off x="533400" y="1676400"/>
            <a:ext cx="5476875" cy="4800600"/>
          </a:xfrm>
          <a:prstGeom prst="rect">
            <a:avLst/>
          </a:prstGeom>
        </p:spPr>
      </p:pic>
    </p:spTree>
    <p:extLst>
      <p:ext uri="{BB962C8B-B14F-4D97-AF65-F5344CB8AC3E}">
        <p14:creationId xmlns:p14="http://schemas.microsoft.com/office/powerpoint/2010/main" val="9046627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7314" name="Rectangle 2"/>
          <p:cNvSpPr>
            <a:spLocks noGrp="1" noChangeArrowheads="1"/>
          </p:cNvSpPr>
          <p:nvPr>
            <p:ph type="title"/>
          </p:nvPr>
        </p:nvSpPr>
        <p:spPr>
          <a:xfrm>
            <a:off x="329048" y="322012"/>
            <a:ext cx="6515100" cy="535895"/>
          </a:xfrm>
        </p:spPr>
        <p:txBody>
          <a:bodyPr>
            <a:noAutofit/>
          </a:bodyPr>
          <a:lstStyle/>
          <a:p>
            <a:r>
              <a:rPr lang="en-US" altLang="en-US" sz="1950" b="1" dirty="0"/>
              <a:t>External Measures of Cluster Validity: Precision/Recall</a:t>
            </a:r>
          </a:p>
        </p:txBody>
      </p:sp>
      <p:sp>
        <p:nvSpPr>
          <p:cNvPr id="5" name="Slide Number Placeholder 4"/>
          <p:cNvSpPr>
            <a:spLocks noGrp="1"/>
          </p:cNvSpPr>
          <p:nvPr>
            <p:ph type="sldNum" sz="quarter" idx="4294967295"/>
          </p:nvPr>
        </p:nvSpPr>
        <p:spPr>
          <a:xfrm>
            <a:off x="6417539" y="5795011"/>
            <a:ext cx="1543050" cy="276999"/>
          </a:xfrm>
          <a:prstGeom prst="rect">
            <a:avLst/>
          </a:prstGeom>
        </p:spPr>
        <p:txBody>
          <a:bodyPr/>
          <a:lstStyle/>
          <a:p>
            <a:fld id="{2561AFFF-E2F4-402D-873F-F9B1B7CF2EDD}" type="slidenum">
              <a:rPr lang="en-US" smtClean="0">
                <a:solidFill>
                  <a:prstClr val="black">
                    <a:tint val="75000"/>
                  </a:prstClr>
                </a:solidFill>
              </a:rPr>
              <a:pPr/>
              <a:t>28</a:t>
            </a:fld>
            <a:endParaRPr lang="en-US">
              <a:solidFill>
                <a:prstClr val="black">
                  <a:tint val="75000"/>
                </a:prstClr>
              </a:solidFill>
            </a:endParaRPr>
          </a:p>
        </p:txBody>
      </p:sp>
      <p:sp>
        <p:nvSpPr>
          <p:cNvPr id="3" name="TextBox 2"/>
          <p:cNvSpPr txBox="1"/>
          <p:nvPr/>
        </p:nvSpPr>
        <p:spPr>
          <a:xfrm>
            <a:off x="609600" y="4818006"/>
            <a:ext cx="3659898" cy="1015663"/>
          </a:xfrm>
          <a:prstGeom prst="rect">
            <a:avLst/>
          </a:prstGeom>
          <a:noFill/>
        </p:spPr>
        <p:txBody>
          <a:bodyPr wrap="square" rtlCol="0">
            <a:spAutoFit/>
          </a:bodyPr>
          <a:lstStyle/>
          <a:p>
            <a:r>
              <a:rPr lang="en-US" sz="1500" dirty="0"/>
              <a:t>For Cluster 1 and Metro class,</a:t>
            </a:r>
          </a:p>
          <a:p>
            <a:r>
              <a:rPr lang="en-US" sz="1500" dirty="0"/>
              <a:t>Precision = 506/677 = 0.75     </a:t>
            </a:r>
          </a:p>
          <a:p>
            <a:r>
              <a:rPr lang="en-US" sz="1500" dirty="0"/>
              <a:t>Recall = 506/943 = 0.54</a:t>
            </a:r>
          </a:p>
          <a:p>
            <a:r>
              <a:rPr lang="en-US" sz="1500" dirty="0"/>
              <a:t>F-value = 0.63</a:t>
            </a:r>
          </a:p>
        </p:txBody>
      </p:sp>
      <p:sp>
        <p:nvSpPr>
          <p:cNvPr id="6" name="TextBox 5"/>
          <p:cNvSpPr txBox="1"/>
          <p:nvPr/>
        </p:nvSpPr>
        <p:spPr>
          <a:xfrm>
            <a:off x="4782193" y="4818006"/>
            <a:ext cx="2895788" cy="1015663"/>
          </a:xfrm>
          <a:prstGeom prst="rect">
            <a:avLst/>
          </a:prstGeom>
          <a:noFill/>
        </p:spPr>
        <p:txBody>
          <a:bodyPr wrap="square" rtlCol="0">
            <a:spAutoFit/>
          </a:bodyPr>
          <a:lstStyle/>
          <a:p>
            <a:r>
              <a:rPr lang="en-US" sz="1500" dirty="0"/>
              <a:t>For Cluster 3 and Sports class,</a:t>
            </a:r>
          </a:p>
          <a:p>
            <a:r>
              <a:rPr lang="en-US" sz="1500" dirty="0"/>
              <a:t>Precision = 671/685 = 0.98      </a:t>
            </a:r>
          </a:p>
          <a:p>
            <a:r>
              <a:rPr lang="en-US" sz="1500" dirty="0"/>
              <a:t>Recall = 671/738 = 0.91</a:t>
            </a:r>
          </a:p>
          <a:p>
            <a:r>
              <a:rPr lang="en-US" sz="1500" dirty="0"/>
              <a:t>F-value = 0.94</a:t>
            </a:r>
          </a:p>
        </p:txBody>
      </p:sp>
      <p:graphicFrame>
        <p:nvGraphicFramePr>
          <p:cNvPr id="8" name="Table 7"/>
          <p:cNvGraphicFramePr>
            <a:graphicFrameLocks noGrp="1"/>
          </p:cNvGraphicFramePr>
          <p:nvPr>
            <p:extLst/>
          </p:nvPr>
        </p:nvGraphicFramePr>
        <p:xfrm>
          <a:off x="1300162" y="1859280"/>
          <a:ext cx="6543679" cy="2468880"/>
        </p:xfrm>
        <a:graphic>
          <a:graphicData uri="http://schemas.openxmlformats.org/drawingml/2006/table">
            <a:tbl>
              <a:tblPr firstRow="1" bandRow="1">
                <a:tableStyleId>{5C22544A-7EE6-4342-B048-85BDC9FD1C3A}</a:tableStyleId>
              </a:tblPr>
              <a:tblGrid>
                <a:gridCol w="669881">
                  <a:extLst>
                    <a:ext uri="{9D8B030D-6E8A-4147-A177-3AD203B41FA5}">
                      <a16:colId xmlns:a16="http://schemas.microsoft.com/office/drawing/2014/main" xmlns="" val="20000"/>
                    </a:ext>
                  </a:extLst>
                </a:gridCol>
                <a:gridCol w="966038">
                  <a:extLst>
                    <a:ext uri="{9D8B030D-6E8A-4147-A177-3AD203B41FA5}">
                      <a16:colId xmlns:a16="http://schemas.microsoft.com/office/drawing/2014/main" xmlns="" val="20001"/>
                    </a:ext>
                  </a:extLst>
                </a:gridCol>
                <a:gridCol w="817960">
                  <a:extLst>
                    <a:ext uri="{9D8B030D-6E8A-4147-A177-3AD203B41FA5}">
                      <a16:colId xmlns:a16="http://schemas.microsoft.com/office/drawing/2014/main" xmlns="" val="20002"/>
                    </a:ext>
                  </a:extLst>
                </a:gridCol>
                <a:gridCol w="817960">
                  <a:extLst>
                    <a:ext uri="{9D8B030D-6E8A-4147-A177-3AD203B41FA5}">
                      <a16:colId xmlns:a16="http://schemas.microsoft.com/office/drawing/2014/main" xmlns="" val="20003"/>
                    </a:ext>
                  </a:extLst>
                </a:gridCol>
                <a:gridCol w="817960">
                  <a:extLst>
                    <a:ext uri="{9D8B030D-6E8A-4147-A177-3AD203B41FA5}">
                      <a16:colId xmlns:a16="http://schemas.microsoft.com/office/drawing/2014/main" xmlns="" val="20004"/>
                    </a:ext>
                  </a:extLst>
                </a:gridCol>
                <a:gridCol w="817960">
                  <a:extLst>
                    <a:ext uri="{9D8B030D-6E8A-4147-A177-3AD203B41FA5}">
                      <a16:colId xmlns:a16="http://schemas.microsoft.com/office/drawing/2014/main" xmlns="" val="20005"/>
                    </a:ext>
                  </a:extLst>
                </a:gridCol>
                <a:gridCol w="817960">
                  <a:extLst>
                    <a:ext uri="{9D8B030D-6E8A-4147-A177-3AD203B41FA5}">
                      <a16:colId xmlns:a16="http://schemas.microsoft.com/office/drawing/2014/main" xmlns="" val="20006"/>
                    </a:ext>
                  </a:extLst>
                </a:gridCol>
                <a:gridCol w="817960">
                  <a:extLst>
                    <a:ext uri="{9D8B030D-6E8A-4147-A177-3AD203B41FA5}">
                      <a16:colId xmlns:a16="http://schemas.microsoft.com/office/drawing/2014/main" xmlns="" val="20007"/>
                    </a:ext>
                  </a:extLst>
                </a:gridCol>
              </a:tblGrid>
              <a:tr h="480060">
                <a:tc>
                  <a:txBody>
                    <a:bodyPr/>
                    <a:lstStyle/>
                    <a:p>
                      <a:pPr algn="ctr"/>
                      <a:r>
                        <a:rPr lang="en-US" sz="900" b="0" i="0" baseline="0" dirty="0">
                          <a:ln w="0">
                            <a:solidFill>
                              <a:schemeClr val="tx1"/>
                            </a:solidFill>
                          </a:ln>
                          <a:solidFill>
                            <a:schemeClr val="tx1"/>
                          </a:solidFill>
                          <a:effectLst/>
                          <a:latin typeface="Calibri" panose="020F0502020204030204" pitchFamily="34" charset="0"/>
                        </a:rPr>
                        <a:t>Cluster</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Entertainment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Financial</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Foreign</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Metro</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National</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Sports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Totals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278130">
                <a:tc>
                  <a:txBody>
                    <a:bodyPr/>
                    <a:lstStyle/>
                    <a:p>
                      <a:pPr algn="ctr"/>
                      <a:r>
                        <a:rPr lang="en-US" sz="1400" b="0" baseline="0" dirty="0">
                          <a:ln w="0">
                            <a:solidFill>
                              <a:schemeClr val="tx1"/>
                            </a:solidFill>
                          </a:ln>
                          <a:solidFill>
                            <a:schemeClr val="tx1"/>
                          </a:solidFill>
                          <a:latin typeface="Calibri" panose="020F0502020204030204" pitchFamily="34" charset="0"/>
                        </a:rPr>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40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506</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96</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27</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677</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278130">
                <a:tc>
                  <a:txBody>
                    <a:bodyPr/>
                    <a:lstStyle/>
                    <a:p>
                      <a:pPr algn="ctr"/>
                      <a:r>
                        <a:rPr lang="en-US" sz="1400" b="0" baseline="0" dirty="0">
                          <a:ln w="0">
                            <a:solidFill>
                              <a:schemeClr val="tx1"/>
                            </a:solidFill>
                          </a:ln>
                          <a:solidFill>
                            <a:schemeClr val="tx1"/>
                          </a:solidFill>
                          <a:latin typeface="Calibri" panose="020F0502020204030204" pitchFamily="34" charset="0"/>
                        </a:rPr>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4</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7</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280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29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39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361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278130">
                <a:tc>
                  <a:txBody>
                    <a:bodyPr/>
                    <a:lstStyle/>
                    <a:p>
                      <a:pPr algn="ctr"/>
                      <a:r>
                        <a:rPr lang="en-US" sz="1400" b="0" baseline="0" dirty="0">
                          <a:ln w="0">
                            <a:solidFill>
                              <a:schemeClr val="tx1"/>
                            </a:solidFill>
                          </a:ln>
                          <a:solidFill>
                            <a:schemeClr val="tx1"/>
                          </a:solidFill>
                          <a:latin typeface="Calibri" panose="020F0502020204030204" pitchFamily="34" charset="0"/>
                        </a:rPr>
                        <a:t>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7</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4</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671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685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278130">
                <a:tc>
                  <a:txBody>
                    <a:bodyPr/>
                    <a:lstStyle/>
                    <a:p>
                      <a:pPr algn="ctr"/>
                      <a:r>
                        <a:rPr lang="en-US" sz="1400" b="0" baseline="0" dirty="0">
                          <a:ln w="0">
                            <a:solidFill>
                              <a:schemeClr val="tx1"/>
                            </a:solidFill>
                          </a:ln>
                          <a:solidFill>
                            <a:schemeClr val="tx1"/>
                          </a:solidFill>
                          <a:latin typeface="Calibri" panose="020F0502020204030204" pitchFamily="34" charset="0"/>
                        </a:rPr>
                        <a:t>4</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10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162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119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73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369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278130">
                <a:tc>
                  <a:txBody>
                    <a:bodyPr/>
                    <a:lstStyle/>
                    <a:p>
                      <a:pPr algn="ctr"/>
                      <a:r>
                        <a:rPr lang="en-US" sz="1400" b="0" baseline="0" dirty="0">
                          <a:ln w="0">
                            <a:solidFill>
                              <a:schemeClr val="tx1"/>
                            </a:solidFill>
                          </a:ln>
                          <a:solidFill>
                            <a:schemeClr val="tx1"/>
                          </a:solidFill>
                          <a:latin typeface="Calibri" panose="020F0502020204030204" pitchFamily="34" charset="0"/>
                        </a:rPr>
                        <a:t>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331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22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70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13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23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464</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r h="278130">
                <a:tc>
                  <a:txBody>
                    <a:bodyPr/>
                    <a:lstStyle/>
                    <a:p>
                      <a:pPr algn="ctr"/>
                      <a:r>
                        <a:rPr lang="en-US" sz="1400" b="0" baseline="0" dirty="0">
                          <a:ln w="0">
                            <a:solidFill>
                              <a:schemeClr val="tx1"/>
                            </a:solidFill>
                          </a:ln>
                          <a:solidFill>
                            <a:schemeClr val="tx1"/>
                          </a:solidFill>
                          <a:latin typeface="Calibri" panose="020F0502020204030204" pitchFamily="34" charset="0"/>
                        </a:rPr>
                        <a:t>6</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358</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12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212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48</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13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648</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r h="278130">
                <a:tc>
                  <a:txBody>
                    <a:bodyPr/>
                    <a:lstStyle/>
                    <a:p>
                      <a:pPr algn="ctr"/>
                      <a:r>
                        <a:rPr lang="en-US" sz="1400" b="0" baseline="0" dirty="0">
                          <a:ln w="0">
                            <a:solidFill>
                              <a:schemeClr val="tx1"/>
                            </a:solidFill>
                          </a:ln>
                          <a:solidFill>
                            <a:schemeClr val="tx1"/>
                          </a:solidFill>
                          <a:latin typeface="Calibri" panose="020F0502020204030204" pitchFamily="34" charset="0"/>
                        </a:rPr>
                        <a:t>Total</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354</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555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341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943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273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baseline="0" dirty="0">
                          <a:ln w="0">
                            <a:solidFill>
                              <a:schemeClr val="tx1"/>
                            </a:solidFill>
                          </a:ln>
                          <a:solidFill>
                            <a:schemeClr val="tx1"/>
                          </a:solidFill>
                          <a:latin typeface="Calibri" panose="020F0502020204030204" pitchFamily="34" charset="0"/>
                        </a:rPr>
                        <a:t>738</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b="0" baseline="0" dirty="0">
                        <a:ln w="0">
                          <a:solidFill>
                            <a:schemeClr val="tx1"/>
                          </a:solidFill>
                        </a:ln>
                        <a:solidFill>
                          <a:schemeClr val="tx1"/>
                        </a:solidFill>
                        <a:latin typeface="Calibri" panose="020F0502020204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sp>
        <p:nvSpPr>
          <p:cNvPr id="9" name="TextBox 8"/>
          <p:cNvSpPr txBox="1"/>
          <p:nvPr/>
        </p:nvSpPr>
        <p:spPr>
          <a:xfrm>
            <a:off x="1812856" y="4310175"/>
            <a:ext cx="4976036" cy="507831"/>
          </a:xfrm>
          <a:prstGeom prst="rect">
            <a:avLst/>
          </a:prstGeom>
          <a:noFill/>
        </p:spPr>
        <p:txBody>
          <a:bodyPr wrap="square" rtlCol="0">
            <a:spAutoFit/>
          </a:bodyPr>
          <a:lstStyle/>
          <a:p>
            <a:r>
              <a:rPr lang="en-US" sz="1350" dirty="0"/>
              <a:t>K-means clustering result for a newspaper articles document data set </a:t>
            </a:r>
          </a:p>
        </p:txBody>
      </p:sp>
      <p:pic>
        <p:nvPicPr>
          <p:cNvPr id="2" name="Picture 1"/>
          <p:cNvPicPr>
            <a:picLocks noChangeAspect="1"/>
          </p:cNvPicPr>
          <p:nvPr/>
        </p:nvPicPr>
        <p:blipFill>
          <a:blip r:embed="rId2"/>
          <a:stretch>
            <a:fillRect/>
          </a:stretch>
        </p:blipFill>
        <p:spPr>
          <a:xfrm>
            <a:off x="5603029" y="567024"/>
            <a:ext cx="2371725" cy="1447800"/>
          </a:xfrm>
          <a:prstGeom prst="rect">
            <a:avLst/>
          </a:prstGeom>
        </p:spPr>
      </p:pic>
    </p:spTree>
    <p:extLst>
      <p:ext uri="{BB962C8B-B14F-4D97-AF65-F5344CB8AC3E}">
        <p14:creationId xmlns:p14="http://schemas.microsoft.com/office/powerpoint/2010/main" val="3476337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8339" name="Rectangle 3"/>
          <p:cNvSpPr>
            <a:spLocks noGrp="1" noChangeArrowheads="1"/>
          </p:cNvSpPr>
          <p:nvPr>
            <p:ph type="title"/>
          </p:nvPr>
        </p:nvSpPr>
        <p:spPr>
          <a:xfrm>
            <a:off x="914400" y="304800"/>
            <a:ext cx="5915025" cy="344703"/>
          </a:xfrm>
        </p:spPr>
        <p:txBody>
          <a:bodyPr>
            <a:noAutofit/>
          </a:bodyPr>
          <a:lstStyle/>
          <a:p>
            <a:r>
              <a:rPr lang="en-US" altLang="en-US" sz="2400" dirty="0"/>
              <a:t>Final Comment on Cluster Validity</a:t>
            </a:r>
          </a:p>
        </p:txBody>
      </p:sp>
      <p:sp>
        <p:nvSpPr>
          <p:cNvPr id="1678338" name="Rectangle 2"/>
          <p:cNvSpPr>
            <a:spLocks noGrp="1" noChangeArrowheads="1"/>
          </p:cNvSpPr>
          <p:nvPr>
            <p:ph type="body" idx="4294967295"/>
          </p:nvPr>
        </p:nvSpPr>
        <p:spPr>
          <a:xfrm>
            <a:off x="413398" y="1981200"/>
            <a:ext cx="7816201" cy="3985706"/>
          </a:xfrm>
          <a:prstGeom prst="rect">
            <a:avLst/>
          </a:prstGeom>
        </p:spPr>
        <p:txBody>
          <a:bodyPr/>
          <a:lstStyle/>
          <a:p>
            <a:pPr marL="257175" indent="-257175">
              <a:lnSpc>
                <a:spcPts val="2400"/>
              </a:lnSpc>
              <a:spcBef>
                <a:spcPts val="600"/>
              </a:spcBef>
              <a:spcAft>
                <a:spcPts val="600"/>
              </a:spcAft>
              <a:buSzPct val="85000"/>
            </a:pPr>
            <a:r>
              <a:rPr lang="en-US" altLang="en-US" dirty="0"/>
              <a:t>   “The validation of clustering structures is the most difficult and frustrating part of cluster analysis. </a:t>
            </a:r>
          </a:p>
          <a:p>
            <a:pPr marL="257175" indent="-257175">
              <a:lnSpc>
                <a:spcPts val="2400"/>
              </a:lnSpc>
              <a:spcBef>
                <a:spcPts val="600"/>
              </a:spcBef>
              <a:spcAft>
                <a:spcPts val="600"/>
              </a:spcAft>
              <a:buSzPct val="85000"/>
            </a:pPr>
            <a:r>
              <a:rPr lang="en-US" altLang="en-US" dirty="0"/>
              <a:t>   Without a strong effort in this direction, cluster analysis will remain a black art accessible only to those true believers who have experience and great courage.”</a:t>
            </a:r>
          </a:p>
          <a:p>
            <a:pPr marL="257175" indent="-257175">
              <a:spcBef>
                <a:spcPct val="0"/>
              </a:spcBef>
              <a:buSzPct val="85000"/>
            </a:pPr>
            <a:endParaRPr lang="en-US" altLang="en-US" dirty="0"/>
          </a:p>
          <a:p>
            <a:pPr marL="257175" indent="-257175" algn="r">
              <a:spcBef>
                <a:spcPct val="0"/>
              </a:spcBef>
              <a:buSzPct val="85000"/>
            </a:pPr>
            <a:r>
              <a:rPr lang="en-US" altLang="en-US" i="1" dirty="0"/>
              <a:t>Algorithms for Clustering Data</a:t>
            </a:r>
            <a:r>
              <a:rPr lang="en-US" altLang="en-US" dirty="0"/>
              <a:t>, Jain and </a:t>
            </a:r>
            <a:r>
              <a:rPr lang="en-US" altLang="en-US" dirty="0" err="1"/>
              <a:t>Dubes</a:t>
            </a:r>
            <a:endParaRPr lang="en-US" altLang="en-US" dirty="0"/>
          </a:p>
        </p:txBody>
      </p:sp>
      <p:sp>
        <p:nvSpPr>
          <p:cNvPr id="3" name="Slide Number Placeholder 2"/>
          <p:cNvSpPr>
            <a:spLocks noGrp="1"/>
          </p:cNvSpPr>
          <p:nvPr>
            <p:ph type="sldNum" sz="quarter" idx="4294967295"/>
          </p:nvPr>
        </p:nvSpPr>
        <p:spPr>
          <a:xfrm>
            <a:off x="6417539" y="5795011"/>
            <a:ext cx="1543050" cy="276999"/>
          </a:xfrm>
          <a:prstGeom prst="rect">
            <a:avLst/>
          </a:prstGeom>
        </p:spPr>
        <p:txBody>
          <a:bodyPr/>
          <a:lstStyle/>
          <a:p>
            <a:fld id="{2561AFFF-E2F4-402D-873F-F9B1B7CF2EDD}" type="slidenum">
              <a:rPr lang="en-US" smtClean="0">
                <a:solidFill>
                  <a:prstClr val="black">
                    <a:tint val="75000"/>
                  </a:prstClr>
                </a:solidFill>
              </a:rPr>
              <a:pPr/>
              <a:t>29</a:t>
            </a:fld>
            <a:endParaRPr lang="en-US">
              <a:solidFill>
                <a:prstClr val="black">
                  <a:tint val="75000"/>
                </a:prstClr>
              </a:solidFill>
            </a:endParaRPr>
          </a:p>
        </p:txBody>
      </p:sp>
    </p:spTree>
    <p:extLst>
      <p:ext uri="{BB962C8B-B14F-4D97-AF65-F5344CB8AC3E}">
        <p14:creationId xmlns:p14="http://schemas.microsoft.com/office/powerpoint/2010/main" val="1609981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502514" y="457200"/>
            <a:ext cx="5915025" cy="354806"/>
          </a:xfrm>
        </p:spPr>
        <p:txBody>
          <a:bodyPr>
            <a:noAutofit/>
          </a:bodyPr>
          <a:lstStyle/>
          <a:p>
            <a:pPr eaLnBrk="1" hangingPunct="1"/>
            <a:r>
              <a:rPr lang="en-US" altLang="zh-CN" sz="2100" dirty="0">
                <a:ea typeface="SimSun" panose="02010600030101010101" pitchFamily="2" charset="-122"/>
              </a:rPr>
              <a:t>Density-Based Clustering Methods</a:t>
            </a:r>
          </a:p>
        </p:txBody>
      </p:sp>
      <p:sp>
        <p:nvSpPr>
          <p:cNvPr id="46083" name="Rectangle 3"/>
          <p:cNvSpPr>
            <a:spLocks noGrp="1" noChangeArrowheads="1"/>
          </p:cNvSpPr>
          <p:nvPr>
            <p:ph type="body" idx="4294967295"/>
          </p:nvPr>
        </p:nvSpPr>
        <p:spPr>
          <a:xfrm>
            <a:off x="502514" y="1524000"/>
            <a:ext cx="6841261" cy="4705350"/>
          </a:xfrm>
          <a:prstGeom prst="rect">
            <a:avLst/>
          </a:prstGeom>
        </p:spPr>
        <p:txBody>
          <a:bodyPr>
            <a:noAutofit/>
          </a:bodyPr>
          <a:lstStyle/>
          <a:p>
            <a:pPr eaLnBrk="1" hangingPunct="1">
              <a:lnSpc>
                <a:spcPct val="120000"/>
              </a:lnSpc>
              <a:spcBef>
                <a:spcPct val="50000"/>
              </a:spcBef>
            </a:pPr>
            <a:r>
              <a:rPr lang="en-US" altLang="zh-CN" sz="2000" b="1" dirty="0">
                <a:latin typeface="Times New Roman" panose="02020603050405020304" pitchFamily="18" charset="0"/>
                <a:ea typeface="SimSun" panose="02010600030101010101" pitchFamily="2" charset="-122"/>
                <a:cs typeface="Times New Roman" panose="02020603050405020304" pitchFamily="18" charset="0"/>
              </a:rPr>
              <a:t>Clustering based on density (local cluster criterion), such as density-connected points</a:t>
            </a:r>
          </a:p>
          <a:p>
            <a:pPr eaLnBrk="1" hangingPunct="1">
              <a:lnSpc>
                <a:spcPct val="120000"/>
              </a:lnSpc>
              <a:spcBef>
                <a:spcPct val="50000"/>
              </a:spcBef>
            </a:pPr>
            <a:r>
              <a:rPr lang="en-US" altLang="zh-CN" sz="1600" dirty="0">
                <a:latin typeface="Times New Roman" panose="02020603050405020304" pitchFamily="18" charset="0"/>
                <a:ea typeface="SimSun" panose="02010600030101010101" pitchFamily="2" charset="-122"/>
                <a:cs typeface="Times New Roman" panose="02020603050405020304" pitchFamily="18" charset="0"/>
              </a:rPr>
              <a:t>Major features:</a:t>
            </a:r>
          </a:p>
          <a:p>
            <a:pPr marL="628650" lvl="1" indent="-285750">
              <a:lnSpc>
                <a:spcPct val="120000"/>
              </a:lnSpc>
              <a:spcBef>
                <a:spcPct val="50000"/>
              </a:spcBef>
              <a:buFont typeface="Arial" panose="020B0604020202020204" pitchFamily="34" charset="0"/>
              <a:buChar char="•"/>
            </a:pPr>
            <a:r>
              <a:rPr lang="en-US" altLang="zh-CN" sz="1600" b="1" dirty="0">
                <a:latin typeface="Times New Roman" panose="02020603050405020304" pitchFamily="18" charset="0"/>
                <a:ea typeface="SimSun" panose="02010600030101010101" pitchFamily="2" charset="-122"/>
                <a:cs typeface="Times New Roman" panose="02020603050405020304" pitchFamily="18" charset="0"/>
              </a:rPr>
              <a:t>Discover clusters of arbitrary shape</a:t>
            </a:r>
          </a:p>
          <a:p>
            <a:pPr marL="628650" lvl="1" indent="-285750">
              <a:lnSpc>
                <a:spcPct val="120000"/>
              </a:lnSpc>
              <a:spcBef>
                <a:spcPct val="50000"/>
              </a:spcBef>
              <a:buFont typeface="Arial" panose="020B0604020202020204" pitchFamily="34" charset="0"/>
              <a:buChar char="•"/>
            </a:pPr>
            <a:r>
              <a:rPr lang="en-US" altLang="zh-CN" sz="1600" b="1" dirty="0">
                <a:latin typeface="Times New Roman" panose="02020603050405020304" pitchFamily="18" charset="0"/>
                <a:ea typeface="SimSun" panose="02010600030101010101" pitchFamily="2" charset="-122"/>
                <a:cs typeface="Times New Roman" panose="02020603050405020304" pitchFamily="18" charset="0"/>
              </a:rPr>
              <a:t>Handle noise</a:t>
            </a:r>
          </a:p>
          <a:p>
            <a:pPr marL="628650" lvl="1" indent="-285750">
              <a:lnSpc>
                <a:spcPct val="120000"/>
              </a:lnSpc>
              <a:spcBef>
                <a:spcPct val="50000"/>
              </a:spcBef>
              <a:buFont typeface="Arial" panose="020B0604020202020204" pitchFamily="34" charset="0"/>
              <a:buChar char="•"/>
            </a:pPr>
            <a:r>
              <a:rPr lang="en-US" altLang="zh-CN" sz="1600" b="1" dirty="0">
                <a:latin typeface="Times New Roman" panose="02020603050405020304" pitchFamily="18" charset="0"/>
                <a:ea typeface="SimSun" panose="02010600030101010101" pitchFamily="2" charset="-122"/>
                <a:cs typeface="Times New Roman" panose="02020603050405020304" pitchFamily="18" charset="0"/>
              </a:rPr>
              <a:t>One scan</a:t>
            </a:r>
          </a:p>
          <a:p>
            <a:pPr marL="628650" lvl="1" indent="-285750">
              <a:lnSpc>
                <a:spcPct val="120000"/>
              </a:lnSpc>
              <a:spcBef>
                <a:spcPct val="50000"/>
              </a:spcBef>
              <a:buFont typeface="Arial" panose="020B0604020202020204" pitchFamily="34" charset="0"/>
              <a:buChar char="•"/>
            </a:pPr>
            <a:r>
              <a:rPr lang="en-US" altLang="zh-CN" sz="1600" b="1" dirty="0">
                <a:latin typeface="Times New Roman" panose="02020603050405020304" pitchFamily="18" charset="0"/>
                <a:ea typeface="SimSun" panose="02010600030101010101" pitchFamily="2" charset="-122"/>
                <a:cs typeface="Times New Roman" panose="02020603050405020304" pitchFamily="18" charset="0"/>
              </a:rPr>
              <a:t>Need density parameters as termination condition</a:t>
            </a:r>
          </a:p>
          <a:p>
            <a:pPr eaLnBrk="1" hangingPunct="1">
              <a:lnSpc>
                <a:spcPct val="120000"/>
              </a:lnSpc>
              <a:spcBef>
                <a:spcPct val="50000"/>
              </a:spcBef>
            </a:pPr>
            <a:r>
              <a:rPr lang="en-US" altLang="zh-CN" sz="1600" dirty="0">
                <a:latin typeface="Times New Roman" panose="02020603050405020304" pitchFamily="18" charset="0"/>
                <a:ea typeface="SimSun" panose="02010600030101010101" pitchFamily="2" charset="-122"/>
                <a:cs typeface="Times New Roman" panose="02020603050405020304" pitchFamily="18" charset="0"/>
              </a:rPr>
              <a:t>Several interesting studies:</a:t>
            </a:r>
          </a:p>
          <a:p>
            <a:pPr marL="628650" lvl="1" indent="-285750">
              <a:lnSpc>
                <a:spcPct val="120000"/>
              </a:lnSpc>
              <a:buFont typeface="Arial" panose="020B0604020202020204" pitchFamily="34" charset="0"/>
              <a:buChar char="•"/>
            </a:pPr>
            <a:r>
              <a:rPr lang="en-US" altLang="zh-CN" sz="1600" b="1" u="sng" dirty="0">
                <a:latin typeface="Times New Roman" panose="02020603050405020304" pitchFamily="18" charset="0"/>
                <a:ea typeface="SimSun" panose="02010600030101010101" pitchFamily="2" charset="-122"/>
                <a:cs typeface="Times New Roman" panose="02020603050405020304" pitchFamily="18" charset="0"/>
              </a:rPr>
              <a:t>DBSCAN:</a:t>
            </a:r>
            <a:r>
              <a:rPr lang="en-US" altLang="zh-CN" sz="1600" b="1" dirty="0">
                <a:latin typeface="Times New Roman" panose="02020603050405020304" pitchFamily="18" charset="0"/>
                <a:ea typeface="SimSun" panose="02010600030101010101" pitchFamily="2" charset="-122"/>
                <a:cs typeface="Times New Roman" panose="02020603050405020304" pitchFamily="18" charset="0"/>
              </a:rPr>
              <a:t> Ester, et al. (KDD’96)</a:t>
            </a:r>
          </a:p>
          <a:p>
            <a:pPr marL="628650" lvl="1" indent="-285750">
              <a:lnSpc>
                <a:spcPct val="120000"/>
              </a:lnSpc>
              <a:buFont typeface="Arial" panose="020B0604020202020204" pitchFamily="34" charset="0"/>
              <a:buChar char="•"/>
            </a:pPr>
            <a:r>
              <a:rPr lang="en-US" altLang="zh-CN" sz="1600" b="1" u="sng" dirty="0">
                <a:latin typeface="Times New Roman" panose="02020603050405020304" pitchFamily="18" charset="0"/>
                <a:ea typeface="SimSun" panose="02010600030101010101" pitchFamily="2" charset="-122"/>
                <a:cs typeface="Times New Roman" panose="02020603050405020304" pitchFamily="18" charset="0"/>
              </a:rPr>
              <a:t>OPTICS</a:t>
            </a:r>
            <a:r>
              <a:rPr lang="en-US" altLang="zh-CN" sz="1600" b="1"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1600" b="1" dirty="0" err="1">
                <a:latin typeface="Times New Roman" panose="02020603050405020304" pitchFamily="18" charset="0"/>
                <a:ea typeface="SimSun" panose="02010600030101010101" pitchFamily="2" charset="-122"/>
                <a:cs typeface="Times New Roman" panose="02020603050405020304" pitchFamily="18" charset="0"/>
              </a:rPr>
              <a:t>Ankerst</a:t>
            </a:r>
            <a:r>
              <a:rPr lang="en-US" altLang="zh-CN" sz="1600" b="1" dirty="0">
                <a:latin typeface="Times New Roman" panose="02020603050405020304" pitchFamily="18" charset="0"/>
                <a:ea typeface="SimSun" panose="02010600030101010101" pitchFamily="2" charset="-122"/>
                <a:cs typeface="Times New Roman" panose="02020603050405020304" pitchFamily="18" charset="0"/>
              </a:rPr>
              <a:t>, et al (SIGMOD’99).</a:t>
            </a:r>
          </a:p>
          <a:p>
            <a:pPr marL="628650" lvl="1" indent="-285750">
              <a:lnSpc>
                <a:spcPct val="120000"/>
              </a:lnSpc>
              <a:buFont typeface="Arial" panose="020B0604020202020204" pitchFamily="34" charset="0"/>
              <a:buChar char="•"/>
            </a:pPr>
            <a:r>
              <a:rPr lang="en-US" altLang="zh-CN" sz="1600" b="1" u="sng" dirty="0">
                <a:latin typeface="Times New Roman" panose="02020603050405020304" pitchFamily="18" charset="0"/>
                <a:ea typeface="SimSun" panose="02010600030101010101" pitchFamily="2" charset="-122"/>
                <a:cs typeface="Times New Roman" panose="02020603050405020304" pitchFamily="18" charset="0"/>
              </a:rPr>
              <a:t>DENCLUE</a:t>
            </a:r>
            <a:r>
              <a:rPr lang="en-US" altLang="zh-CN" sz="1600" b="1"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1600" b="1" dirty="0" err="1">
                <a:latin typeface="Times New Roman" panose="02020603050405020304" pitchFamily="18" charset="0"/>
                <a:ea typeface="SimSun" panose="02010600030101010101" pitchFamily="2" charset="-122"/>
                <a:cs typeface="Times New Roman" panose="02020603050405020304" pitchFamily="18" charset="0"/>
              </a:rPr>
              <a:t>Hinneburg</a:t>
            </a:r>
            <a:r>
              <a:rPr lang="en-US" altLang="zh-CN" sz="1600" b="1" dirty="0">
                <a:latin typeface="Times New Roman" panose="02020603050405020304" pitchFamily="18" charset="0"/>
                <a:ea typeface="SimSun" panose="02010600030101010101" pitchFamily="2" charset="-122"/>
                <a:cs typeface="Times New Roman" panose="02020603050405020304" pitchFamily="18" charset="0"/>
              </a:rPr>
              <a:t> &amp; D. </a:t>
            </a:r>
            <a:r>
              <a:rPr lang="en-US" altLang="zh-CN" sz="1600" b="1" dirty="0" err="1">
                <a:latin typeface="Times New Roman" panose="02020603050405020304" pitchFamily="18" charset="0"/>
                <a:ea typeface="SimSun" panose="02010600030101010101" pitchFamily="2" charset="-122"/>
                <a:cs typeface="Times New Roman" panose="02020603050405020304" pitchFamily="18" charset="0"/>
              </a:rPr>
              <a:t>Keim</a:t>
            </a:r>
            <a:r>
              <a:rPr lang="en-US" altLang="zh-CN" sz="1600" b="1" dirty="0">
                <a:latin typeface="Times New Roman" panose="02020603050405020304" pitchFamily="18" charset="0"/>
                <a:ea typeface="SimSun" panose="02010600030101010101" pitchFamily="2" charset="-122"/>
                <a:cs typeface="Times New Roman" panose="02020603050405020304" pitchFamily="18" charset="0"/>
              </a:rPr>
              <a:t>  (KDD’98)</a:t>
            </a:r>
          </a:p>
          <a:p>
            <a:pPr marL="628650" lvl="1" indent="-285750">
              <a:lnSpc>
                <a:spcPct val="120000"/>
              </a:lnSpc>
              <a:buFont typeface="Arial" panose="020B0604020202020204" pitchFamily="34" charset="0"/>
              <a:buChar char="•"/>
            </a:pPr>
            <a:r>
              <a:rPr lang="en-US" altLang="zh-CN" sz="1600" b="1" u="sng" dirty="0">
                <a:latin typeface="Times New Roman" panose="02020603050405020304" pitchFamily="18" charset="0"/>
                <a:ea typeface="SimSun" panose="02010600030101010101" pitchFamily="2" charset="-122"/>
                <a:cs typeface="Times New Roman" panose="02020603050405020304" pitchFamily="18" charset="0"/>
              </a:rPr>
              <a:t>CLIQUE</a:t>
            </a:r>
            <a:r>
              <a:rPr lang="en-US" altLang="zh-CN" sz="1600" b="1" dirty="0">
                <a:latin typeface="Times New Roman" panose="02020603050405020304" pitchFamily="18" charset="0"/>
                <a:ea typeface="SimSun" panose="02010600030101010101" pitchFamily="2" charset="-122"/>
                <a:cs typeface="Times New Roman" panose="02020603050405020304" pitchFamily="18" charset="0"/>
              </a:rPr>
              <a:t>: Agrawal, et al. (SIGMOD’98) (more grid-based</a:t>
            </a:r>
            <a:r>
              <a:rPr lang="en-US" altLang="zh-CN" sz="1500" dirty="0">
                <a:latin typeface="Times New Roman" panose="02020603050405020304" pitchFamily="18" charset="0"/>
                <a:ea typeface="SimSun" panose="02010600030101010101" pitchFamily="2" charset="-122"/>
                <a:cs typeface="Times New Roman" panose="02020603050405020304" pitchFamily="18" charset="0"/>
              </a:rPr>
              <a:t>)</a:t>
            </a:r>
          </a:p>
        </p:txBody>
      </p:sp>
      <p:sp>
        <p:nvSpPr>
          <p:cNvPr id="46084" name="Slide Number Placeholder 6"/>
          <p:cNvSpPr>
            <a:spLocks noGrp="1"/>
          </p:cNvSpPr>
          <p:nvPr>
            <p:ph type="sldNum" sz="quarter" idx="4294967295"/>
          </p:nvPr>
        </p:nvSpPr>
        <p:spPr>
          <a:xfrm>
            <a:off x="6417539" y="5795011"/>
            <a:ext cx="1543050" cy="13849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Tahoma" panose="020B0604030504040204" pitchFamily="34" charset="0"/>
              </a:defRPr>
            </a:lvl1pPr>
            <a:lvl2pPr marL="557213" indent="-214313" eaLnBrk="0" hangingPunct="0">
              <a:defRPr sz="1800">
                <a:solidFill>
                  <a:schemeClr val="tx1"/>
                </a:solidFill>
                <a:latin typeface="Tahoma" panose="020B0604030504040204" pitchFamily="34" charset="0"/>
              </a:defRPr>
            </a:lvl2pPr>
            <a:lvl3pPr marL="857250" indent="-171450" eaLnBrk="0" hangingPunct="0">
              <a:defRPr sz="1800">
                <a:solidFill>
                  <a:schemeClr val="tx1"/>
                </a:solidFill>
                <a:latin typeface="Tahoma" panose="020B0604030504040204" pitchFamily="34" charset="0"/>
              </a:defRPr>
            </a:lvl3pPr>
            <a:lvl4pPr marL="1200150" indent="-171450" eaLnBrk="0" hangingPunct="0">
              <a:defRPr sz="1800">
                <a:solidFill>
                  <a:schemeClr val="tx1"/>
                </a:solidFill>
                <a:latin typeface="Tahoma" panose="020B0604030504040204" pitchFamily="34" charset="0"/>
              </a:defRPr>
            </a:lvl4pPr>
            <a:lvl5pPr marL="1543050" indent="-171450" eaLnBrk="0" hangingPunct="0">
              <a:defRPr sz="1800">
                <a:solidFill>
                  <a:schemeClr val="tx1"/>
                </a:solidFill>
                <a:latin typeface="Tahoma" panose="020B0604030504040204" pitchFamily="34" charset="0"/>
              </a:defRPr>
            </a:lvl5pPr>
            <a:lvl6pPr marL="1885950" indent="-171450" algn="ctr" eaLnBrk="0" fontAlgn="base" hangingPunct="0">
              <a:spcBef>
                <a:spcPct val="0"/>
              </a:spcBef>
              <a:spcAft>
                <a:spcPct val="0"/>
              </a:spcAft>
              <a:defRPr sz="1800">
                <a:solidFill>
                  <a:schemeClr val="tx1"/>
                </a:solidFill>
                <a:latin typeface="Tahoma" panose="020B0604030504040204" pitchFamily="34" charset="0"/>
              </a:defRPr>
            </a:lvl6pPr>
            <a:lvl7pPr marL="2228850" indent="-171450" algn="ctr" eaLnBrk="0" fontAlgn="base" hangingPunct="0">
              <a:spcBef>
                <a:spcPct val="0"/>
              </a:spcBef>
              <a:spcAft>
                <a:spcPct val="0"/>
              </a:spcAft>
              <a:defRPr sz="1800">
                <a:solidFill>
                  <a:schemeClr val="tx1"/>
                </a:solidFill>
                <a:latin typeface="Tahoma" panose="020B0604030504040204" pitchFamily="34" charset="0"/>
              </a:defRPr>
            </a:lvl7pPr>
            <a:lvl8pPr marL="2571750" indent="-171450" algn="ctr" eaLnBrk="0" fontAlgn="base" hangingPunct="0">
              <a:spcBef>
                <a:spcPct val="0"/>
              </a:spcBef>
              <a:spcAft>
                <a:spcPct val="0"/>
              </a:spcAft>
              <a:defRPr sz="1800">
                <a:solidFill>
                  <a:schemeClr val="tx1"/>
                </a:solidFill>
                <a:latin typeface="Tahoma" panose="020B0604030504040204" pitchFamily="34" charset="0"/>
              </a:defRPr>
            </a:lvl8pPr>
            <a:lvl9pPr marL="2914650" indent="-171450" algn="ctr" eaLnBrk="0" fontAlgn="base" hangingPunct="0">
              <a:spcBef>
                <a:spcPct val="0"/>
              </a:spcBef>
              <a:spcAft>
                <a:spcPct val="0"/>
              </a:spcAft>
              <a:defRPr sz="1800">
                <a:solidFill>
                  <a:schemeClr val="tx1"/>
                </a:solidFill>
                <a:latin typeface="Tahoma" panose="020B0604030504040204" pitchFamily="34" charset="0"/>
              </a:defRPr>
            </a:lvl9pPr>
          </a:lstStyle>
          <a:p>
            <a:pPr eaLnBrk="1" hangingPunct="1"/>
            <a:fld id="{A4C9F458-D883-4550-9405-ED5128B53794}" type="slidenum">
              <a:rPr lang="en-US" altLang="en-US" sz="900"/>
              <a:pPr eaLnBrk="1" hangingPunct="1"/>
              <a:t>3</a:t>
            </a:fld>
            <a:endParaRPr lang="en-US" altLang="en-US" sz="900"/>
          </a:p>
        </p:txBody>
      </p:sp>
    </p:spTree>
    <p:extLst>
      <p:ext uri="{BB962C8B-B14F-4D97-AF65-F5344CB8AC3E}">
        <p14:creationId xmlns:p14="http://schemas.microsoft.com/office/powerpoint/2010/main" val="14788430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t>Application</a:t>
            </a:r>
            <a:endParaRPr lang="en-IN" sz="2400" b="1" dirty="0"/>
          </a:p>
        </p:txBody>
      </p:sp>
      <p:sp>
        <p:nvSpPr>
          <p:cNvPr id="3" name="Text Placeholder 2"/>
          <p:cNvSpPr>
            <a:spLocks noGrp="1"/>
          </p:cNvSpPr>
          <p:nvPr>
            <p:ph type="body" idx="4294967295"/>
          </p:nvPr>
        </p:nvSpPr>
        <p:spPr>
          <a:xfrm>
            <a:off x="551198" y="1611373"/>
            <a:ext cx="8041603" cy="3016210"/>
          </a:xfrm>
          <a:prstGeom prst="rect">
            <a:avLst/>
          </a:prstGeom>
        </p:spPr>
        <p:txBody>
          <a:bodyPr/>
          <a:lstStyle/>
          <a:p>
            <a:r>
              <a:rPr lang="en-US" dirty="0" smtClean="0"/>
              <a:t>1 </a:t>
            </a:r>
            <a:r>
              <a:rPr lang="en-US" sz="2800" b="1" dirty="0" smtClean="0"/>
              <a:t>Business </a:t>
            </a:r>
            <a:r>
              <a:rPr lang="en-US" sz="2800" b="1" dirty="0"/>
              <a:t>Problem:</a:t>
            </a:r>
            <a:r>
              <a:rPr lang="en-US" sz="2800" dirty="0"/>
              <a:t> A bank wants to group loan applicants into high/medium/low risk based on attributes such as loan amount, monthly installments, employment tenure, the number of times the applicant has been delinquent in other payments, annual income, debt to income ratio etc.</a:t>
            </a:r>
            <a:endParaRPr lang="en-IN" sz="2800" dirty="0"/>
          </a:p>
        </p:txBody>
      </p:sp>
      <p:sp>
        <p:nvSpPr>
          <p:cNvPr id="4" name="Slide Number Placeholder 3"/>
          <p:cNvSpPr>
            <a:spLocks noGrp="1"/>
          </p:cNvSpPr>
          <p:nvPr>
            <p:ph type="sldNum" sz="quarter" idx="4294967295"/>
          </p:nvPr>
        </p:nvSpPr>
        <p:spPr>
          <a:xfrm>
            <a:off x="6583680" y="6377940"/>
            <a:ext cx="2103120" cy="342900"/>
          </a:xfrm>
          <a:prstGeom prst="rect">
            <a:avLst/>
          </a:prstGeom>
        </p:spPr>
        <p:txBody>
          <a:bodyPr/>
          <a:lstStyle/>
          <a:p>
            <a:fld id="{B6F15528-21DE-4FAA-801E-634DDDAF4B2B}" type="slidenum">
              <a:rPr lang="en-IN" smtClean="0"/>
              <a:t>30</a:t>
            </a:fld>
            <a:endParaRPr lang="en-IN"/>
          </a:p>
        </p:txBody>
      </p:sp>
    </p:spTree>
    <p:extLst>
      <p:ext uri="{BB962C8B-B14F-4D97-AF65-F5344CB8AC3E}">
        <p14:creationId xmlns:p14="http://schemas.microsoft.com/office/powerpoint/2010/main" val="73154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t>Application</a:t>
            </a:r>
            <a:endParaRPr lang="en-IN" sz="2400" b="1" dirty="0"/>
          </a:p>
        </p:txBody>
      </p:sp>
      <p:sp>
        <p:nvSpPr>
          <p:cNvPr id="3" name="Text Placeholder 2"/>
          <p:cNvSpPr>
            <a:spLocks noGrp="1"/>
          </p:cNvSpPr>
          <p:nvPr>
            <p:ph type="body" idx="4294967295"/>
          </p:nvPr>
        </p:nvSpPr>
        <p:spPr>
          <a:xfrm>
            <a:off x="551198" y="1611373"/>
            <a:ext cx="8041603" cy="3023870"/>
          </a:xfrm>
          <a:prstGeom prst="rect">
            <a:avLst/>
          </a:prstGeom>
        </p:spPr>
        <p:txBody>
          <a:bodyPr/>
          <a:lstStyle/>
          <a:p>
            <a:r>
              <a:rPr lang="en-US" sz="2800" b="1" dirty="0" smtClean="0"/>
              <a:t>2.Business </a:t>
            </a:r>
            <a:r>
              <a:rPr lang="en-US" sz="2800" b="1" dirty="0"/>
              <a:t>Problem:</a:t>
            </a:r>
            <a:r>
              <a:rPr lang="en-US" sz="2800" dirty="0"/>
              <a:t> The enterprise wishes to organize customers into groups/segments based on similar traits, product preferences and expectations. Segments are constructed based on customer demographic characteristics, psychographics, past behavior and product use behavior.</a:t>
            </a:r>
            <a:endParaRPr lang="en-IN" sz="2800" dirty="0"/>
          </a:p>
        </p:txBody>
      </p:sp>
      <p:sp>
        <p:nvSpPr>
          <p:cNvPr id="4" name="Slide Number Placeholder 3"/>
          <p:cNvSpPr>
            <a:spLocks noGrp="1"/>
          </p:cNvSpPr>
          <p:nvPr>
            <p:ph type="sldNum" sz="quarter" idx="4294967295"/>
          </p:nvPr>
        </p:nvSpPr>
        <p:spPr>
          <a:xfrm>
            <a:off x="6583680" y="6377940"/>
            <a:ext cx="2103120" cy="342900"/>
          </a:xfrm>
          <a:prstGeom prst="rect">
            <a:avLst/>
          </a:prstGeom>
        </p:spPr>
        <p:txBody>
          <a:bodyPr/>
          <a:lstStyle/>
          <a:p>
            <a:fld id="{B6F15528-21DE-4FAA-801E-634DDDAF4B2B}" type="slidenum">
              <a:rPr lang="en-IN" smtClean="0"/>
              <a:t>31</a:t>
            </a:fld>
            <a:endParaRPr lang="en-IN"/>
          </a:p>
        </p:txBody>
      </p:sp>
    </p:spTree>
    <p:extLst>
      <p:ext uri="{BB962C8B-B14F-4D97-AF65-F5344CB8AC3E}">
        <p14:creationId xmlns:p14="http://schemas.microsoft.com/office/powerpoint/2010/main" val="1205650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1122" name="Rectangle 2"/>
          <p:cNvSpPr>
            <a:spLocks noGrp="1" noChangeArrowheads="1"/>
          </p:cNvSpPr>
          <p:nvPr>
            <p:ph type="title"/>
          </p:nvPr>
        </p:nvSpPr>
        <p:spPr>
          <a:xfrm>
            <a:off x="628650" y="275112"/>
            <a:ext cx="7886700" cy="486888"/>
          </a:xfrm>
        </p:spPr>
        <p:txBody>
          <a:bodyPr>
            <a:noAutofit/>
          </a:bodyPr>
          <a:lstStyle/>
          <a:p>
            <a:r>
              <a:rPr lang="en-US" altLang="en-US" sz="3200" b="1" dirty="0"/>
              <a:t>Other Distinctions Between Sets of Clusters</a:t>
            </a:r>
          </a:p>
        </p:txBody>
      </p:sp>
      <p:sp>
        <p:nvSpPr>
          <p:cNvPr id="1541123" name="Rectangle 3"/>
          <p:cNvSpPr>
            <a:spLocks noGrp="1" noChangeArrowheads="1"/>
          </p:cNvSpPr>
          <p:nvPr>
            <p:ph idx="4294967295"/>
          </p:nvPr>
        </p:nvSpPr>
        <p:spPr>
          <a:xfrm>
            <a:off x="495300" y="1181100"/>
            <a:ext cx="8153400" cy="4495800"/>
          </a:xfrm>
          <a:prstGeom prst="rect">
            <a:avLst/>
          </a:prstGeom>
        </p:spPr>
        <p:txBody>
          <a:bodyPr>
            <a:normAutofit fontScale="92500" lnSpcReduction="20000"/>
          </a:bodyPr>
          <a:lstStyle/>
          <a:p>
            <a:pPr marL="342900" indent="-342900">
              <a:spcBef>
                <a:spcPct val="20000"/>
              </a:spcBef>
              <a:spcAft>
                <a:spcPts val="600"/>
              </a:spcAft>
            </a:pPr>
            <a:r>
              <a:rPr lang="en-US" altLang="en-US" dirty="0"/>
              <a:t>Exclusive versus non-exclusive</a:t>
            </a:r>
          </a:p>
          <a:p>
            <a:pPr marL="742950" lvl="1" indent="-285750">
              <a:spcBef>
                <a:spcPct val="20000"/>
              </a:spcBef>
              <a:spcAft>
                <a:spcPts val="600"/>
              </a:spcAft>
            </a:pPr>
            <a:r>
              <a:rPr lang="en-US" altLang="en-US" sz="2000" dirty="0"/>
              <a:t>In non-exclusive clustering, points may belong to multiple clusters.</a:t>
            </a:r>
          </a:p>
          <a:p>
            <a:pPr marL="742950" lvl="1" indent="-285750">
              <a:spcBef>
                <a:spcPct val="20000"/>
              </a:spcBef>
              <a:spcAft>
                <a:spcPts val="600"/>
              </a:spcAft>
            </a:pPr>
            <a:r>
              <a:rPr lang="en-US" altLang="en-US" sz="2000" dirty="0"/>
              <a:t>Can represent multiple classes or ‘border’ points</a:t>
            </a:r>
          </a:p>
          <a:p>
            <a:pPr marL="342900" indent="-342900">
              <a:spcBef>
                <a:spcPct val="20000"/>
              </a:spcBef>
              <a:spcAft>
                <a:spcPts val="600"/>
              </a:spcAft>
            </a:pPr>
            <a:r>
              <a:rPr lang="en-US" altLang="en-US" dirty="0"/>
              <a:t>Fuzzy versus non-fuzzy</a:t>
            </a:r>
          </a:p>
          <a:p>
            <a:pPr marL="742950" lvl="1" indent="-285750">
              <a:spcBef>
                <a:spcPct val="20000"/>
              </a:spcBef>
              <a:spcAft>
                <a:spcPts val="600"/>
              </a:spcAft>
            </a:pPr>
            <a:r>
              <a:rPr lang="en-US" altLang="en-US" sz="2000" dirty="0"/>
              <a:t>In fuzzy clustering, a point belongs to every cluster with some weight between 0 and 1</a:t>
            </a:r>
          </a:p>
          <a:p>
            <a:pPr marL="742950" lvl="1" indent="-285750">
              <a:spcBef>
                <a:spcPct val="20000"/>
              </a:spcBef>
              <a:spcAft>
                <a:spcPts val="600"/>
              </a:spcAft>
            </a:pPr>
            <a:r>
              <a:rPr lang="en-US" altLang="en-US" sz="2000" dirty="0"/>
              <a:t>Weights must sum to 1</a:t>
            </a:r>
          </a:p>
          <a:p>
            <a:pPr marL="742950" lvl="1" indent="-285750">
              <a:spcBef>
                <a:spcPct val="20000"/>
              </a:spcBef>
              <a:spcAft>
                <a:spcPts val="600"/>
              </a:spcAft>
            </a:pPr>
            <a:r>
              <a:rPr lang="en-US" altLang="en-US" sz="2000" dirty="0"/>
              <a:t>Probabilistic clustering has similar characteristics</a:t>
            </a:r>
          </a:p>
          <a:p>
            <a:pPr marL="342900" indent="-342900">
              <a:spcBef>
                <a:spcPct val="20000"/>
              </a:spcBef>
              <a:spcAft>
                <a:spcPts val="600"/>
              </a:spcAft>
            </a:pPr>
            <a:r>
              <a:rPr lang="en-US" altLang="en-US" dirty="0"/>
              <a:t>Partial versus complete</a:t>
            </a:r>
          </a:p>
          <a:p>
            <a:pPr marL="742950" lvl="1" indent="-285750">
              <a:spcBef>
                <a:spcPct val="20000"/>
              </a:spcBef>
              <a:spcAft>
                <a:spcPts val="600"/>
              </a:spcAft>
            </a:pPr>
            <a:r>
              <a:rPr lang="en-US" altLang="en-US" sz="2000" dirty="0"/>
              <a:t>In some cases, we only want to cluster some of the data</a:t>
            </a:r>
          </a:p>
          <a:p>
            <a:pPr marL="342900" indent="-342900">
              <a:spcBef>
                <a:spcPct val="20000"/>
              </a:spcBef>
              <a:spcAft>
                <a:spcPts val="600"/>
              </a:spcAft>
            </a:pPr>
            <a:r>
              <a:rPr lang="en-US" altLang="en-US" dirty="0"/>
              <a:t>Heterogeneous versus homogeneous</a:t>
            </a:r>
          </a:p>
          <a:p>
            <a:pPr marL="742950" lvl="1" indent="-285750">
              <a:spcBef>
                <a:spcPct val="20000"/>
              </a:spcBef>
              <a:spcAft>
                <a:spcPts val="600"/>
              </a:spcAft>
            </a:pPr>
            <a:r>
              <a:rPr lang="en-US" altLang="en-US" sz="2000" dirty="0"/>
              <a:t>Cluster of widely different sizes, shapes, and densities</a:t>
            </a:r>
          </a:p>
          <a:p>
            <a:pPr marL="742950" lvl="1" indent="-285750">
              <a:spcBef>
                <a:spcPct val="20000"/>
              </a:spcBef>
              <a:spcAft>
                <a:spcPts val="600"/>
              </a:spcAft>
            </a:pPr>
            <a:endParaRPr lang="en-US" altLang="en-US" sz="2000" dirty="0"/>
          </a:p>
        </p:txBody>
      </p:sp>
      <p:sp>
        <p:nvSpPr>
          <p:cNvPr id="2" name="Date Placeholder 1">
            <a:extLst>
              <a:ext uri="{FF2B5EF4-FFF2-40B4-BE49-F238E27FC236}">
                <a16:creationId xmlns:a16="http://schemas.microsoft.com/office/drawing/2014/main" xmlns="" id="{A6C2B0F8-F486-46FE-9EB6-845E1380CCCC}"/>
              </a:ext>
            </a:extLst>
          </p:cNvPr>
          <p:cNvSpPr>
            <a:spLocks noGrp="1"/>
          </p:cNvSpPr>
          <p:nvPr>
            <p:ph type="dt" sz="half" idx="4294967295"/>
          </p:nvPr>
        </p:nvSpPr>
        <p:spPr>
          <a:xfrm>
            <a:off x="93067" y="6531429"/>
            <a:ext cx="2057400" cy="255362"/>
          </a:xfrm>
          <a:prstGeom prst="rect">
            <a:avLst/>
          </a:prstGeom>
        </p:spPr>
        <p:txBody>
          <a:bodyPr/>
          <a:lstStyle/>
          <a:p>
            <a:fld id="{6E84FD54-73DE-45CA-9982-2E1C822B606E}" type="datetime4">
              <a:rPr lang="en-US" smtClean="0">
                <a:solidFill>
                  <a:prstClr val="black">
                    <a:tint val="75000"/>
                  </a:prstClr>
                </a:solidFill>
              </a:rPr>
              <a:t>August 9, 2020</a:t>
            </a:fld>
            <a:endParaRPr lang="en-US">
              <a:solidFill>
                <a:prstClr val="black">
                  <a:tint val="75000"/>
                </a:prstClr>
              </a:solidFill>
            </a:endParaRPr>
          </a:p>
        </p:txBody>
      </p:sp>
      <p:sp>
        <p:nvSpPr>
          <p:cNvPr id="3" name="Slide Number Placeholder 2">
            <a:extLst>
              <a:ext uri="{FF2B5EF4-FFF2-40B4-BE49-F238E27FC236}">
                <a16:creationId xmlns:a16="http://schemas.microsoft.com/office/drawing/2014/main" xmlns="" id="{DD2E0DBA-884A-409E-8F8A-F515142F07E2}"/>
              </a:ext>
            </a:extLst>
          </p:cNvPr>
          <p:cNvSpPr>
            <a:spLocks noGrp="1"/>
          </p:cNvSpPr>
          <p:nvPr>
            <p:ph type="sldNum" sz="quarter" idx="4294967295"/>
          </p:nvPr>
        </p:nvSpPr>
        <p:spPr>
          <a:xfrm>
            <a:off x="7032719" y="6583681"/>
            <a:ext cx="2057400" cy="229236"/>
          </a:xfrm>
          <a:prstGeom prst="rect">
            <a:avLst/>
          </a:prstGeom>
        </p:spPr>
        <p:txBody>
          <a:bodyPr/>
          <a:lstStyle/>
          <a:p>
            <a:fld id="{2561AFFF-E2F4-402D-873F-F9B1B7CF2EDD}" type="slidenum">
              <a:rPr lang="en-US" smtClean="0">
                <a:solidFill>
                  <a:prstClr val="black">
                    <a:tint val="75000"/>
                  </a:prstClr>
                </a:solidFill>
              </a:rPr>
              <a:pPr/>
              <a:t>32</a:t>
            </a:fld>
            <a:endParaRPr lang="en-US">
              <a:solidFill>
                <a:prstClr val="black">
                  <a:tint val="75000"/>
                </a:prstClr>
              </a:solidFill>
            </a:endParaRPr>
          </a:p>
        </p:txBody>
      </p:sp>
    </p:spTree>
    <p:extLst>
      <p:ext uri="{BB962C8B-B14F-4D97-AF65-F5344CB8AC3E}">
        <p14:creationId xmlns:p14="http://schemas.microsoft.com/office/powerpoint/2010/main" val="20467135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4130" name="Rectangle 1026"/>
          <p:cNvSpPr>
            <a:spLocks noGrp="1" noChangeArrowheads="1"/>
          </p:cNvSpPr>
          <p:nvPr>
            <p:ph type="title"/>
          </p:nvPr>
        </p:nvSpPr>
        <p:spPr>
          <a:xfrm>
            <a:off x="609600" y="266383"/>
            <a:ext cx="7886700" cy="549274"/>
          </a:xfrm>
        </p:spPr>
        <p:txBody>
          <a:bodyPr>
            <a:normAutofit/>
          </a:bodyPr>
          <a:lstStyle/>
          <a:p>
            <a:r>
              <a:rPr lang="en-US" altLang="en-US" sz="3200" b="1" dirty="0"/>
              <a:t>Types of Clusters</a:t>
            </a:r>
          </a:p>
        </p:txBody>
      </p:sp>
      <p:sp>
        <p:nvSpPr>
          <p:cNvPr id="1584131" name="Rectangle 1027"/>
          <p:cNvSpPr>
            <a:spLocks noGrp="1" noChangeArrowheads="1"/>
          </p:cNvSpPr>
          <p:nvPr>
            <p:ph idx="4294967295"/>
          </p:nvPr>
        </p:nvSpPr>
        <p:spPr>
          <a:xfrm>
            <a:off x="648243" y="1509250"/>
            <a:ext cx="7886700" cy="5043055"/>
          </a:xfrm>
          <a:prstGeom prst="rect">
            <a:avLst/>
          </a:prstGeom>
        </p:spPr>
        <p:txBody>
          <a:bodyPr>
            <a:noAutofit/>
          </a:bodyPr>
          <a:lstStyle/>
          <a:p>
            <a:pPr marL="0" indent="0">
              <a:buNone/>
            </a:pPr>
            <a:r>
              <a:rPr lang="en-US" altLang="en-US" sz="2400" dirty="0"/>
              <a:t>Clusters can be of many types:</a:t>
            </a:r>
          </a:p>
          <a:p>
            <a:endParaRPr lang="en-US" altLang="en-US" sz="2400" dirty="0"/>
          </a:p>
          <a:p>
            <a:pPr lvl="1"/>
            <a:r>
              <a:rPr lang="en-US" altLang="en-US" sz="2000" dirty="0"/>
              <a:t>Well-separated clusters</a:t>
            </a:r>
          </a:p>
          <a:p>
            <a:pPr lvl="1"/>
            <a:endParaRPr lang="en-US" altLang="en-US" sz="2000" dirty="0"/>
          </a:p>
          <a:p>
            <a:pPr lvl="1"/>
            <a:r>
              <a:rPr lang="en-US" altLang="en-US" sz="2000" dirty="0"/>
              <a:t> Center-based clusters</a:t>
            </a:r>
          </a:p>
          <a:p>
            <a:pPr lvl="1"/>
            <a:endParaRPr lang="en-US" altLang="en-US" sz="2000" dirty="0"/>
          </a:p>
          <a:p>
            <a:pPr lvl="1"/>
            <a:r>
              <a:rPr lang="en-US" altLang="en-US" sz="2000" dirty="0"/>
              <a:t> Contiguous clusters</a:t>
            </a:r>
          </a:p>
          <a:p>
            <a:pPr lvl="1"/>
            <a:endParaRPr lang="en-US" altLang="en-US" sz="2000" dirty="0"/>
          </a:p>
          <a:p>
            <a:pPr lvl="1"/>
            <a:r>
              <a:rPr lang="en-US" altLang="en-US" sz="2000" dirty="0"/>
              <a:t> Density-based clusters</a:t>
            </a:r>
          </a:p>
          <a:p>
            <a:endParaRPr lang="en-US" altLang="en-US" sz="2400" dirty="0"/>
          </a:p>
        </p:txBody>
      </p:sp>
      <p:sp>
        <p:nvSpPr>
          <p:cNvPr id="2" name="Date Placeholder 1">
            <a:extLst>
              <a:ext uri="{FF2B5EF4-FFF2-40B4-BE49-F238E27FC236}">
                <a16:creationId xmlns:a16="http://schemas.microsoft.com/office/drawing/2014/main" xmlns="" id="{F5AB7A98-FD0D-489F-86C2-B299141CF77F}"/>
              </a:ext>
            </a:extLst>
          </p:cNvPr>
          <p:cNvSpPr>
            <a:spLocks noGrp="1"/>
          </p:cNvSpPr>
          <p:nvPr>
            <p:ph type="dt" sz="half" idx="4294967295"/>
          </p:nvPr>
        </p:nvSpPr>
        <p:spPr>
          <a:xfrm>
            <a:off x="93067" y="6531429"/>
            <a:ext cx="2057400" cy="255362"/>
          </a:xfrm>
          <a:prstGeom prst="rect">
            <a:avLst/>
          </a:prstGeom>
        </p:spPr>
        <p:txBody>
          <a:bodyPr/>
          <a:lstStyle/>
          <a:p>
            <a:fld id="{09902196-69B2-4018-9A4D-682C9848F1A7}" type="datetime4">
              <a:rPr lang="en-US" smtClean="0">
                <a:solidFill>
                  <a:prstClr val="black">
                    <a:tint val="75000"/>
                  </a:prstClr>
                </a:solidFill>
              </a:rPr>
              <a:t>August 9, 2020</a:t>
            </a:fld>
            <a:endParaRPr lang="en-US">
              <a:solidFill>
                <a:prstClr val="black">
                  <a:tint val="75000"/>
                </a:prstClr>
              </a:solidFill>
            </a:endParaRPr>
          </a:p>
        </p:txBody>
      </p:sp>
      <p:sp>
        <p:nvSpPr>
          <p:cNvPr id="3" name="Slide Number Placeholder 2">
            <a:extLst>
              <a:ext uri="{FF2B5EF4-FFF2-40B4-BE49-F238E27FC236}">
                <a16:creationId xmlns:a16="http://schemas.microsoft.com/office/drawing/2014/main" xmlns="" id="{B8486B59-59A6-439C-9CA2-986BBE12AC8F}"/>
              </a:ext>
            </a:extLst>
          </p:cNvPr>
          <p:cNvSpPr>
            <a:spLocks noGrp="1"/>
          </p:cNvSpPr>
          <p:nvPr>
            <p:ph type="sldNum" sz="quarter" idx="4294967295"/>
          </p:nvPr>
        </p:nvSpPr>
        <p:spPr>
          <a:xfrm>
            <a:off x="7032719" y="6583681"/>
            <a:ext cx="2057400" cy="229236"/>
          </a:xfrm>
          <a:prstGeom prst="rect">
            <a:avLst/>
          </a:prstGeom>
        </p:spPr>
        <p:txBody>
          <a:bodyPr/>
          <a:lstStyle/>
          <a:p>
            <a:fld id="{2561AFFF-E2F4-402D-873F-F9B1B7CF2EDD}" type="slidenum">
              <a:rPr lang="en-US" smtClean="0">
                <a:solidFill>
                  <a:prstClr val="black">
                    <a:tint val="75000"/>
                  </a:prstClr>
                </a:solidFill>
              </a:rPr>
              <a:pPr/>
              <a:t>33</a:t>
            </a:fld>
            <a:endParaRPr lang="en-US">
              <a:solidFill>
                <a:prstClr val="black">
                  <a:tint val="75000"/>
                </a:prstClr>
              </a:solidFill>
            </a:endParaRPr>
          </a:p>
        </p:txBody>
      </p:sp>
    </p:spTree>
    <p:extLst>
      <p:ext uri="{BB962C8B-B14F-4D97-AF65-F5344CB8AC3E}">
        <p14:creationId xmlns:p14="http://schemas.microsoft.com/office/powerpoint/2010/main" val="2652070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2146" name="Rectangle 2"/>
          <p:cNvSpPr>
            <a:spLocks noGrp="1" noChangeArrowheads="1"/>
          </p:cNvSpPr>
          <p:nvPr>
            <p:ph type="title"/>
          </p:nvPr>
        </p:nvSpPr>
        <p:spPr>
          <a:xfrm>
            <a:off x="533400" y="159821"/>
            <a:ext cx="7886700" cy="656152"/>
          </a:xfrm>
        </p:spPr>
        <p:txBody>
          <a:bodyPr/>
          <a:lstStyle/>
          <a:p>
            <a:r>
              <a:rPr lang="en-US" altLang="en-US" sz="2800" b="1" dirty="0"/>
              <a:t>Types of Clusters: Well-Separated</a:t>
            </a:r>
          </a:p>
        </p:txBody>
      </p:sp>
      <p:sp>
        <p:nvSpPr>
          <p:cNvPr id="1542147" name="Rectangle 3"/>
          <p:cNvSpPr>
            <a:spLocks noGrp="1" noChangeArrowheads="1"/>
          </p:cNvSpPr>
          <p:nvPr>
            <p:ph idx="4294967295"/>
          </p:nvPr>
        </p:nvSpPr>
        <p:spPr>
          <a:xfrm>
            <a:off x="533400" y="1144587"/>
            <a:ext cx="7886700" cy="4351338"/>
          </a:xfrm>
          <a:prstGeom prst="rect">
            <a:avLst/>
          </a:prstGeom>
        </p:spPr>
        <p:txBody>
          <a:bodyPr/>
          <a:lstStyle/>
          <a:p>
            <a:pPr marL="342900" indent="-342900">
              <a:lnSpc>
                <a:spcPct val="90000"/>
              </a:lnSpc>
              <a:spcBef>
                <a:spcPct val="20000"/>
              </a:spcBef>
            </a:pPr>
            <a:endParaRPr lang="en-US" altLang="en-US" dirty="0" smtClean="0"/>
          </a:p>
          <a:p>
            <a:pPr marL="342900" indent="-342900">
              <a:lnSpc>
                <a:spcPct val="90000"/>
              </a:lnSpc>
              <a:spcBef>
                <a:spcPct val="20000"/>
              </a:spcBef>
            </a:pPr>
            <a:endParaRPr lang="en-US" altLang="en-US" dirty="0"/>
          </a:p>
          <a:p>
            <a:pPr marL="342900" indent="-342900">
              <a:lnSpc>
                <a:spcPct val="90000"/>
              </a:lnSpc>
              <a:spcBef>
                <a:spcPct val="20000"/>
              </a:spcBef>
            </a:pPr>
            <a:r>
              <a:rPr lang="en-US" altLang="en-US" dirty="0" smtClean="0"/>
              <a:t>Well-Separated </a:t>
            </a:r>
            <a:r>
              <a:rPr lang="en-US" altLang="en-US" dirty="0"/>
              <a:t>Clusters: </a:t>
            </a:r>
          </a:p>
          <a:p>
            <a:pPr marL="342900" indent="-342900">
              <a:lnSpc>
                <a:spcPct val="90000"/>
              </a:lnSpc>
              <a:spcBef>
                <a:spcPct val="20000"/>
              </a:spcBef>
            </a:pPr>
            <a:endParaRPr lang="en-US" altLang="en-US" sz="2400" dirty="0"/>
          </a:p>
        </p:txBody>
      </p:sp>
      <p:sp>
        <p:nvSpPr>
          <p:cNvPr id="1542148" name="Oval 4"/>
          <p:cNvSpPr>
            <a:spLocks noChangeAspect="1" noChangeArrowheads="1"/>
          </p:cNvSpPr>
          <p:nvPr/>
        </p:nvSpPr>
        <p:spPr bwMode="auto">
          <a:xfrm>
            <a:off x="1447800" y="4570413"/>
            <a:ext cx="1143000" cy="1143000"/>
          </a:xfrm>
          <a:prstGeom prst="ellipse">
            <a:avLst/>
          </a:prstGeom>
          <a:solidFill>
            <a:srgbClr val="00C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2149" name="Oval 5"/>
          <p:cNvSpPr>
            <a:spLocks noChangeAspect="1" noChangeArrowheads="1"/>
          </p:cNvSpPr>
          <p:nvPr/>
        </p:nvSpPr>
        <p:spPr bwMode="auto">
          <a:xfrm>
            <a:off x="6018213" y="4570413"/>
            <a:ext cx="1143000" cy="1143000"/>
          </a:xfrm>
          <a:prstGeom prst="ellipse">
            <a:avLst/>
          </a:prstGeom>
          <a:solidFill>
            <a:srgbClr val="00FF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2150" name="Oval 6"/>
          <p:cNvSpPr>
            <a:spLocks noChangeAspect="1" noChangeArrowheads="1"/>
          </p:cNvSpPr>
          <p:nvPr/>
        </p:nvSpPr>
        <p:spPr bwMode="auto">
          <a:xfrm>
            <a:off x="3506788" y="2971800"/>
            <a:ext cx="1143000" cy="1143000"/>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2151" name="Text Box 7"/>
          <p:cNvSpPr txBox="1">
            <a:spLocks noChangeArrowheads="1"/>
          </p:cNvSpPr>
          <p:nvPr/>
        </p:nvSpPr>
        <p:spPr bwMode="auto">
          <a:xfrm>
            <a:off x="2971800" y="5791200"/>
            <a:ext cx="320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3 well-separated clusters</a:t>
            </a:r>
          </a:p>
        </p:txBody>
      </p:sp>
      <p:sp>
        <p:nvSpPr>
          <p:cNvPr id="2" name="Date Placeholder 1">
            <a:extLst>
              <a:ext uri="{FF2B5EF4-FFF2-40B4-BE49-F238E27FC236}">
                <a16:creationId xmlns:a16="http://schemas.microsoft.com/office/drawing/2014/main" xmlns="" id="{71458738-5029-4D63-A724-9365B2E52F21}"/>
              </a:ext>
            </a:extLst>
          </p:cNvPr>
          <p:cNvSpPr>
            <a:spLocks noGrp="1"/>
          </p:cNvSpPr>
          <p:nvPr>
            <p:ph type="dt" sz="half" idx="4294967295"/>
          </p:nvPr>
        </p:nvSpPr>
        <p:spPr>
          <a:xfrm>
            <a:off x="93067" y="6531429"/>
            <a:ext cx="2057400" cy="255362"/>
          </a:xfrm>
          <a:prstGeom prst="rect">
            <a:avLst/>
          </a:prstGeom>
        </p:spPr>
        <p:txBody>
          <a:bodyPr/>
          <a:lstStyle/>
          <a:p>
            <a:fld id="{C60279BB-7940-421D-9CC8-EC83ABA78F0A}" type="datetime4">
              <a:rPr lang="en-US" smtClean="0">
                <a:solidFill>
                  <a:prstClr val="black">
                    <a:tint val="75000"/>
                  </a:prstClr>
                </a:solidFill>
              </a:rPr>
              <a:t>August 9, 2020</a:t>
            </a:fld>
            <a:endParaRPr lang="en-US">
              <a:solidFill>
                <a:prstClr val="black">
                  <a:tint val="75000"/>
                </a:prstClr>
              </a:solidFill>
            </a:endParaRPr>
          </a:p>
        </p:txBody>
      </p:sp>
      <p:sp>
        <p:nvSpPr>
          <p:cNvPr id="3" name="Slide Number Placeholder 2">
            <a:extLst>
              <a:ext uri="{FF2B5EF4-FFF2-40B4-BE49-F238E27FC236}">
                <a16:creationId xmlns:a16="http://schemas.microsoft.com/office/drawing/2014/main" xmlns="" id="{A2BAB183-64D7-4026-A15A-BB51C3BA118F}"/>
              </a:ext>
            </a:extLst>
          </p:cNvPr>
          <p:cNvSpPr>
            <a:spLocks noGrp="1"/>
          </p:cNvSpPr>
          <p:nvPr>
            <p:ph type="sldNum" sz="quarter" idx="4294967295"/>
          </p:nvPr>
        </p:nvSpPr>
        <p:spPr>
          <a:xfrm>
            <a:off x="7032719" y="6583681"/>
            <a:ext cx="2057400" cy="229236"/>
          </a:xfrm>
          <a:prstGeom prst="rect">
            <a:avLst/>
          </a:prstGeom>
        </p:spPr>
        <p:txBody>
          <a:bodyPr/>
          <a:lstStyle/>
          <a:p>
            <a:fld id="{2561AFFF-E2F4-402D-873F-F9B1B7CF2EDD}" type="slidenum">
              <a:rPr lang="en-US" smtClean="0">
                <a:solidFill>
                  <a:prstClr val="black">
                    <a:tint val="75000"/>
                  </a:prstClr>
                </a:solidFill>
              </a:rPr>
              <a:pPr/>
              <a:t>34</a:t>
            </a:fld>
            <a:endParaRPr lang="en-US">
              <a:solidFill>
                <a:prstClr val="black">
                  <a:tint val="75000"/>
                </a:prstClr>
              </a:solidFill>
            </a:endParaRPr>
          </a:p>
        </p:txBody>
      </p:sp>
    </p:spTree>
    <p:extLst>
      <p:ext uri="{BB962C8B-B14F-4D97-AF65-F5344CB8AC3E}">
        <p14:creationId xmlns:p14="http://schemas.microsoft.com/office/powerpoint/2010/main" val="15299963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3170" name="Rectangle 2"/>
          <p:cNvSpPr>
            <a:spLocks noGrp="1" noChangeArrowheads="1"/>
          </p:cNvSpPr>
          <p:nvPr>
            <p:ph type="title"/>
          </p:nvPr>
        </p:nvSpPr>
        <p:spPr>
          <a:xfrm>
            <a:off x="381000" y="365127"/>
            <a:ext cx="7886700" cy="602930"/>
          </a:xfrm>
        </p:spPr>
        <p:txBody>
          <a:bodyPr/>
          <a:lstStyle/>
          <a:p>
            <a:r>
              <a:rPr lang="en-US" altLang="en-US" sz="2800" b="1" dirty="0"/>
              <a:t>Types of Clusters: Center-Based</a:t>
            </a:r>
          </a:p>
        </p:txBody>
      </p:sp>
      <p:sp>
        <p:nvSpPr>
          <p:cNvPr id="1543171" name="Rectangle 3"/>
          <p:cNvSpPr>
            <a:spLocks noGrp="1" noChangeArrowheads="1"/>
          </p:cNvSpPr>
          <p:nvPr>
            <p:ph idx="4294967295"/>
          </p:nvPr>
        </p:nvSpPr>
        <p:spPr>
          <a:xfrm>
            <a:off x="474271" y="1211262"/>
            <a:ext cx="7886700" cy="4351338"/>
          </a:xfrm>
          <a:prstGeom prst="rect">
            <a:avLst/>
          </a:prstGeom>
        </p:spPr>
        <p:txBody>
          <a:bodyPr/>
          <a:lstStyle/>
          <a:p>
            <a:pPr marL="342900" indent="-342900">
              <a:lnSpc>
                <a:spcPct val="90000"/>
              </a:lnSpc>
              <a:spcBef>
                <a:spcPct val="20000"/>
              </a:spcBef>
            </a:pPr>
            <a:r>
              <a:rPr lang="en-US" altLang="en-US" dirty="0"/>
              <a:t>Center-based</a:t>
            </a:r>
          </a:p>
          <a:p>
            <a:pPr marL="742950" lvl="1" indent="-285750">
              <a:lnSpc>
                <a:spcPct val="90000"/>
              </a:lnSpc>
              <a:spcBef>
                <a:spcPct val="20000"/>
              </a:spcBef>
            </a:pPr>
            <a:r>
              <a:rPr lang="en-US" altLang="en-US" sz="2000" dirty="0"/>
              <a:t> A cluster is a set of objects such that an object in a cluster is closer (more similar) to the “center” of a cluster, than to the center of any other cluster  </a:t>
            </a:r>
          </a:p>
          <a:p>
            <a:pPr marL="342900" indent="-342900">
              <a:lnSpc>
                <a:spcPct val="90000"/>
              </a:lnSpc>
              <a:spcBef>
                <a:spcPct val="20000"/>
              </a:spcBef>
            </a:pPr>
            <a:endParaRPr lang="en-US" altLang="en-US" dirty="0"/>
          </a:p>
        </p:txBody>
      </p:sp>
      <p:sp>
        <p:nvSpPr>
          <p:cNvPr id="1543172" name="Oval 4"/>
          <p:cNvSpPr>
            <a:spLocks noChangeAspect="1" noChangeArrowheads="1"/>
          </p:cNvSpPr>
          <p:nvPr/>
        </p:nvSpPr>
        <p:spPr bwMode="auto">
          <a:xfrm>
            <a:off x="1143000" y="4191000"/>
            <a:ext cx="1371600" cy="1371600"/>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3173" name="Oval 5"/>
          <p:cNvSpPr>
            <a:spLocks noChangeAspect="1" noChangeArrowheads="1"/>
          </p:cNvSpPr>
          <p:nvPr/>
        </p:nvSpPr>
        <p:spPr bwMode="auto">
          <a:xfrm>
            <a:off x="2514600" y="4191000"/>
            <a:ext cx="1371600" cy="1371600"/>
          </a:xfrm>
          <a:prstGeom prst="ellipse">
            <a:avLst/>
          </a:prstGeom>
          <a:solidFill>
            <a:srgbClr val="33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3174" name="Oval 6"/>
          <p:cNvSpPr>
            <a:spLocks noChangeAspect="1" noChangeArrowheads="1"/>
          </p:cNvSpPr>
          <p:nvPr/>
        </p:nvSpPr>
        <p:spPr bwMode="auto">
          <a:xfrm>
            <a:off x="5322888" y="4329113"/>
            <a:ext cx="1166812" cy="1100137"/>
          </a:xfrm>
          <a:prstGeom prst="ellipse">
            <a:avLst/>
          </a:prstGeom>
          <a:solidFill>
            <a:srgbClr val="00FF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3175" name="Oval 7"/>
          <p:cNvSpPr>
            <a:spLocks noChangeAspect="1" noChangeArrowheads="1"/>
          </p:cNvSpPr>
          <p:nvPr/>
        </p:nvSpPr>
        <p:spPr bwMode="auto">
          <a:xfrm>
            <a:off x="6694488" y="4329113"/>
            <a:ext cx="1166812" cy="1100137"/>
          </a:xfrm>
          <a:prstGeom prst="ellipse">
            <a:avLst/>
          </a:prstGeom>
          <a:solidFill>
            <a:srgbClr val="FFCC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3176" name="Text Box 8"/>
          <p:cNvSpPr txBox="1">
            <a:spLocks noChangeArrowheads="1"/>
          </p:cNvSpPr>
          <p:nvPr/>
        </p:nvSpPr>
        <p:spPr bwMode="auto">
          <a:xfrm>
            <a:off x="2971800" y="5791200"/>
            <a:ext cx="320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4 center-based clusters</a:t>
            </a:r>
          </a:p>
        </p:txBody>
      </p:sp>
      <p:sp>
        <p:nvSpPr>
          <p:cNvPr id="2" name="Date Placeholder 1">
            <a:extLst>
              <a:ext uri="{FF2B5EF4-FFF2-40B4-BE49-F238E27FC236}">
                <a16:creationId xmlns:a16="http://schemas.microsoft.com/office/drawing/2014/main" xmlns="" id="{9815BC53-B81F-4DB2-9539-A20C42A48595}"/>
              </a:ext>
            </a:extLst>
          </p:cNvPr>
          <p:cNvSpPr>
            <a:spLocks noGrp="1"/>
          </p:cNvSpPr>
          <p:nvPr>
            <p:ph type="dt" sz="half" idx="4294967295"/>
          </p:nvPr>
        </p:nvSpPr>
        <p:spPr>
          <a:xfrm>
            <a:off x="93067" y="6531429"/>
            <a:ext cx="2057400" cy="255362"/>
          </a:xfrm>
          <a:prstGeom prst="rect">
            <a:avLst/>
          </a:prstGeom>
        </p:spPr>
        <p:txBody>
          <a:bodyPr/>
          <a:lstStyle/>
          <a:p>
            <a:fld id="{6E5C9816-53D9-4BB2-982B-2BBEF0046FD7}" type="datetime4">
              <a:rPr lang="en-US" smtClean="0">
                <a:solidFill>
                  <a:prstClr val="black">
                    <a:tint val="75000"/>
                  </a:prstClr>
                </a:solidFill>
              </a:rPr>
              <a:t>August 9, 2020</a:t>
            </a:fld>
            <a:endParaRPr lang="en-US">
              <a:solidFill>
                <a:prstClr val="black">
                  <a:tint val="75000"/>
                </a:prstClr>
              </a:solidFill>
            </a:endParaRPr>
          </a:p>
        </p:txBody>
      </p:sp>
      <p:sp>
        <p:nvSpPr>
          <p:cNvPr id="3" name="Slide Number Placeholder 2">
            <a:extLst>
              <a:ext uri="{FF2B5EF4-FFF2-40B4-BE49-F238E27FC236}">
                <a16:creationId xmlns:a16="http://schemas.microsoft.com/office/drawing/2014/main" xmlns="" id="{8E4023F5-7438-40C7-833A-61DD958F12E3}"/>
              </a:ext>
            </a:extLst>
          </p:cNvPr>
          <p:cNvSpPr>
            <a:spLocks noGrp="1"/>
          </p:cNvSpPr>
          <p:nvPr>
            <p:ph type="sldNum" sz="quarter" idx="4294967295"/>
          </p:nvPr>
        </p:nvSpPr>
        <p:spPr>
          <a:xfrm>
            <a:off x="7032719" y="6583681"/>
            <a:ext cx="2057400" cy="229236"/>
          </a:xfrm>
          <a:prstGeom prst="rect">
            <a:avLst/>
          </a:prstGeom>
        </p:spPr>
        <p:txBody>
          <a:bodyPr/>
          <a:lstStyle/>
          <a:p>
            <a:fld id="{2561AFFF-E2F4-402D-873F-F9B1B7CF2EDD}" type="slidenum">
              <a:rPr lang="en-US" smtClean="0">
                <a:solidFill>
                  <a:prstClr val="black">
                    <a:tint val="75000"/>
                  </a:prstClr>
                </a:solidFill>
              </a:rPr>
              <a:pPr/>
              <a:t>35</a:t>
            </a:fld>
            <a:endParaRPr lang="en-US">
              <a:solidFill>
                <a:prstClr val="black">
                  <a:tint val="75000"/>
                </a:prstClr>
              </a:solidFill>
            </a:endParaRPr>
          </a:p>
        </p:txBody>
      </p:sp>
    </p:spTree>
    <p:extLst>
      <p:ext uri="{BB962C8B-B14F-4D97-AF65-F5344CB8AC3E}">
        <p14:creationId xmlns:p14="http://schemas.microsoft.com/office/powerpoint/2010/main" val="9365168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4194" name="Rectangle 2"/>
          <p:cNvSpPr>
            <a:spLocks noGrp="1" noChangeArrowheads="1"/>
          </p:cNvSpPr>
          <p:nvPr>
            <p:ph type="title"/>
          </p:nvPr>
        </p:nvSpPr>
        <p:spPr>
          <a:xfrm>
            <a:off x="304800" y="243666"/>
            <a:ext cx="7886700" cy="409577"/>
          </a:xfrm>
        </p:spPr>
        <p:txBody>
          <a:bodyPr/>
          <a:lstStyle/>
          <a:p>
            <a:r>
              <a:rPr lang="en-US" altLang="en-US" sz="3200" b="1" dirty="0"/>
              <a:t>Types of Clusters: Contiguity-Based</a:t>
            </a:r>
          </a:p>
        </p:txBody>
      </p:sp>
      <p:sp>
        <p:nvSpPr>
          <p:cNvPr id="1544195" name="Rectangle 3"/>
          <p:cNvSpPr>
            <a:spLocks noGrp="1" noChangeArrowheads="1"/>
          </p:cNvSpPr>
          <p:nvPr>
            <p:ph idx="4294967295"/>
          </p:nvPr>
        </p:nvSpPr>
        <p:spPr>
          <a:xfrm>
            <a:off x="611716" y="1114276"/>
            <a:ext cx="7886700" cy="4351338"/>
          </a:xfrm>
          <a:prstGeom prst="rect">
            <a:avLst/>
          </a:prstGeom>
        </p:spPr>
        <p:txBody>
          <a:bodyPr/>
          <a:lstStyle/>
          <a:p>
            <a:pPr marL="342900" indent="-342900">
              <a:lnSpc>
                <a:spcPct val="90000"/>
              </a:lnSpc>
              <a:spcBef>
                <a:spcPct val="20000"/>
              </a:spcBef>
            </a:pPr>
            <a:endParaRPr lang="en-US" altLang="en-US" dirty="0" smtClean="0"/>
          </a:p>
          <a:p>
            <a:pPr marL="342900" indent="-342900">
              <a:lnSpc>
                <a:spcPct val="90000"/>
              </a:lnSpc>
              <a:spcBef>
                <a:spcPct val="20000"/>
              </a:spcBef>
            </a:pPr>
            <a:r>
              <a:rPr lang="en-US" altLang="en-US" dirty="0" smtClean="0"/>
              <a:t>Contiguous </a:t>
            </a:r>
            <a:r>
              <a:rPr lang="en-US" altLang="en-US" dirty="0"/>
              <a:t>Cluster (Nearest neighbor or Transitive)</a:t>
            </a:r>
          </a:p>
          <a:p>
            <a:pPr marL="742950" lvl="1" indent="-285750">
              <a:lnSpc>
                <a:spcPct val="90000"/>
              </a:lnSpc>
              <a:spcBef>
                <a:spcPct val="20000"/>
              </a:spcBef>
            </a:pPr>
            <a:r>
              <a:rPr lang="en-US" altLang="en-US" sz="2000" dirty="0"/>
              <a:t>A cluster is a set of points such that a point in a cluster is closer (or more similar) to one or more other points in the cluster than to any point not in the cluster.</a:t>
            </a:r>
          </a:p>
          <a:p>
            <a:pPr marL="342900" indent="-342900">
              <a:lnSpc>
                <a:spcPct val="90000"/>
              </a:lnSpc>
              <a:spcBef>
                <a:spcPct val="20000"/>
              </a:spcBef>
            </a:pPr>
            <a:endParaRPr lang="en-US" altLang="en-US" sz="2400" dirty="0"/>
          </a:p>
        </p:txBody>
      </p:sp>
      <p:grpSp>
        <p:nvGrpSpPr>
          <p:cNvPr id="1544207" name="Group 15"/>
          <p:cNvGrpSpPr>
            <a:grpSpLocks/>
          </p:cNvGrpSpPr>
          <p:nvPr/>
        </p:nvGrpSpPr>
        <p:grpSpPr bwMode="auto">
          <a:xfrm>
            <a:off x="381000" y="3810000"/>
            <a:ext cx="8534400" cy="1219200"/>
            <a:chOff x="950" y="2544"/>
            <a:chExt cx="4106" cy="576"/>
          </a:xfrm>
        </p:grpSpPr>
        <p:sp>
          <p:nvSpPr>
            <p:cNvPr id="1544196" name="Freeform 4" descr="Large grid"/>
            <p:cNvSpPr>
              <a:spLocks noChangeAspect="1"/>
            </p:cNvSpPr>
            <p:nvPr/>
          </p:nvSpPr>
          <p:spPr bwMode="auto">
            <a:xfrm>
              <a:off x="950" y="2552"/>
              <a:ext cx="267" cy="457"/>
            </a:xfrm>
            <a:custGeom>
              <a:avLst/>
              <a:gdLst>
                <a:gd name="T0" fmla="*/ 432 w 432"/>
                <a:gd name="T1" fmla="*/ 0 h 744"/>
                <a:gd name="T2" fmla="*/ 264 w 432"/>
                <a:gd name="T3" fmla="*/ 12 h 744"/>
                <a:gd name="T4" fmla="*/ 228 w 432"/>
                <a:gd name="T5" fmla="*/ 36 h 744"/>
                <a:gd name="T6" fmla="*/ 168 w 432"/>
                <a:gd name="T7" fmla="*/ 180 h 744"/>
                <a:gd name="T8" fmla="*/ 180 w 432"/>
                <a:gd name="T9" fmla="*/ 324 h 744"/>
                <a:gd name="T10" fmla="*/ 300 w 432"/>
                <a:gd name="T11" fmla="*/ 504 h 744"/>
                <a:gd name="T12" fmla="*/ 300 w 432"/>
                <a:gd name="T13" fmla="*/ 708 h 744"/>
                <a:gd name="T14" fmla="*/ 252 w 432"/>
                <a:gd name="T15" fmla="*/ 720 h 744"/>
                <a:gd name="T16" fmla="*/ 0 w 432"/>
                <a:gd name="T17" fmla="*/ 744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744">
                  <a:moveTo>
                    <a:pt x="432" y="0"/>
                  </a:moveTo>
                  <a:cubicBezTo>
                    <a:pt x="376" y="4"/>
                    <a:pt x="319" y="2"/>
                    <a:pt x="264" y="12"/>
                  </a:cubicBezTo>
                  <a:cubicBezTo>
                    <a:pt x="250" y="15"/>
                    <a:pt x="236" y="24"/>
                    <a:pt x="228" y="36"/>
                  </a:cubicBezTo>
                  <a:cubicBezTo>
                    <a:pt x="224" y="43"/>
                    <a:pt x="173" y="164"/>
                    <a:pt x="168" y="180"/>
                  </a:cubicBezTo>
                  <a:cubicBezTo>
                    <a:pt x="172" y="228"/>
                    <a:pt x="174" y="276"/>
                    <a:pt x="180" y="324"/>
                  </a:cubicBezTo>
                  <a:cubicBezTo>
                    <a:pt x="190" y="397"/>
                    <a:pt x="262" y="447"/>
                    <a:pt x="300" y="504"/>
                  </a:cubicBezTo>
                  <a:cubicBezTo>
                    <a:pt x="318" y="577"/>
                    <a:pt x="333" y="615"/>
                    <a:pt x="300" y="708"/>
                  </a:cubicBezTo>
                  <a:cubicBezTo>
                    <a:pt x="294" y="724"/>
                    <a:pt x="268" y="717"/>
                    <a:pt x="252" y="720"/>
                  </a:cubicBezTo>
                  <a:cubicBezTo>
                    <a:pt x="169" y="737"/>
                    <a:pt x="84" y="744"/>
                    <a:pt x="0" y="744"/>
                  </a:cubicBezTo>
                </a:path>
              </a:pathLst>
            </a:custGeom>
            <a:noFill/>
            <a:ln w="19050" cap="flat" cmpd="sng">
              <a:solidFill>
                <a:srgbClr val="99CC00"/>
              </a:solidFill>
              <a:prstDash val="lgDashDotDot"/>
              <a:round/>
              <a:headEnd/>
              <a:tailEnd/>
            </a:ln>
            <a:effectLst/>
            <a:extLst>
              <a:ext uri="{909E8E84-426E-40DD-AFC4-6F175D3DCCD1}">
                <a14:hiddenFill xmlns:a14="http://schemas.microsoft.com/office/drawing/2010/main">
                  <a:pattFill prst="lgGrid">
                    <a:fgClr>
                      <a:srgbClr val="000000"/>
                    </a:fgClr>
                    <a:bgClr>
                      <a:srgbClr val="FFFFFF"/>
                    </a:bgClr>
                  </a:patt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4197" name="Freeform 5" descr="Large grid"/>
            <p:cNvSpPr>
              <a:spLocks noChangeAspect="1"/>
            </p:cNvSpPr>
            <p:nvPr/>
          </p:nvSpPr>
          <p:spPr bwMode="auto">
            <a:xfrm>
              <a:off x="1061" y="2618"/>
              <a:ext cx="267" cy="459"/>
            </a:xfrm>
            <a:custGeom>
              <a:avLst/>
              <a:gdLst>
                <a:gd name="T0" fmla="*/ 432 w 432"/>
                <a:gd name="T1" fmla="*/ 0 h 744"/>
                <a:gd name="T2" fmla="*/ 264 w 432"/>
                <a:gd name="T3" fmla="*/ 12 h 744"/>
                <a:gd name="T4" fmla="*/ 228 w 432"/>
                <a:gd name="T5" fmla="*/ 36 h 744"/>
                <a:gd name="T6" fmla="*/ 168 w 432"/>
                <a:gd name="T7" fmla="*/ 180 h 744"/>
                <a:gd name="T8" fmla="*/ 180 w 432"/>
                <a:gd name="T9" fmla="*/ 324 h 744"/>
                <a:gd name="T10" fmla="*/ 300 w 432"/>
                <a:gd name="T11" fmla="*/ 504 h 744"/>
                <a:gd name="T12" fmla="*/ 300 w 432"/>
                <a:gd name="T13" fmla="*/ 708 h 744"/>
                <a:gd name="T14" fmla="*/ 252 w 432"/>
                <a:gd name="T15" fmla="*/ 720 h 744"/>
                <a:gd name="T16" fmla="*/ 0 w 432"/>
                <a:gd name="T17" fmla="*/ 744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744">
                  <a:moveTo>
                    <a:pt x="432" y="0"/>
                  </a:moveTo>
                  <a:cubicBezTo>
                    <a:pt x="376" y="4"/>
                    <a:pt x="319" y="2"/>
                    <a:pt x="264" y="12"/>
                  </a:cubicBezTo>
                  <a:cubicBezTo>
                    <a:pt x="250" y="15"/>
                    <a:pt x="236" y="24"/>
                    <a:pt x="228" y="36"/>
                  </a:cubicBezTo>
                  <a:cubicBezTo>
                    <a:pt x="224" y="43"/>
                    <a:pt x="173" y="164"/>
                    <a:pt x="168" y="180"/>
                  </a:cubicBezTo>
                  <a:cubicBezTo>
                    <a:pt x="172" y="228"/>
                    <a:pt x="174" y="276"/>
                    <a:pt x="180" y="324"/>
                  </a:cubicBezTo>
                  <a:cubicBezTo>
                    <a:pt x="190" y="397"/>
                    <a:pt x="262" y="447"/>
                    <a:pt x="300" y="504"/>
                  </a:cubicBezTo>
                  <a:cubicBezTo>
                    <a:pt x="318" y="577"/>
                    <a:pt x="333" y="615"/>
                    <a:pt x="300" y="708"/>
                  </a:cubicBezTo>
                  <a:cubicBezTo>
                    <a:pt x="294" y="724"/>
                    <a:pt x="268" y="717"/>
                    <a:pt x="252" y="720"/>
                  </a:cubicBezTo>
                  <a:cubicBezTo>
                    <a:pt x="169" y="737"/>
                    <a:pt x="84" y="744"/>
                    <a:pt x="0" y="744"/>
                  </a:cubicBezTo>
                </a:path>
              </a:pathLst>
            </a:custGeom>
            <a:noFill/>
            <a:ln w="19050" cap="rnd" cmpd="sng">
              <a:solidFill>
                <a:srgbClr val="000066"/>
              </a:solidFill>
              <a:prstDash val="sysDot"/>
              <a:round/>
              <a:headEnd/>
              <a:tailEnd/>
            </a:ln>
            <a:effectLst/>
            <a:extLst>
              <a:ext uri="{909E8E84-426E-40DD-AFC4-6F175D3DCCD1}">
                <a14:hiddenFill xmlns:a14="http://schemas.microsoft.com/office/drawing/2010/main">
                  <a:pattFill prst="lgGrid">
                    <a:fgClr>
                      <a:srgbClr val="000000"/>
                    </a:fgClr>
                    <a:bgClr>
                      <a:srgbClr val="FFFFFF"/>
                    </a:bgClr>
                  </a:patt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4198" name="Freeform 6" descr="Large grid"/>
            <p:cNvSpPr>
              <a:spLocks noChangeAspect="1"/>
            </p:cNvSpPr>
            <p:nvPr/>
          </p:nvSpPr>
          <p:spPr bwMode="auto">
            <a:xfrm>
              <a:off x="1195" y="2663"/>
              <a:ext cx="267" cy="457"/>
            </a:xfrm>
            <a:custGeom>
              <a:avLst/>
              <a:gdLst>
                <a:gd name="T0" fmla="*/ 432 w 432"/>
                <a:gd name="T1" fmla="*/ 0 h 744"/>
                <a:gd name="T2" fmla="*/ 264 w 432"/>
                <a:gd name="T3" fmla="*/ 12 h 744"/>
                <a:gd name="T4" fmla="*/ 228 w 432"/>
                <a:gd name="T5" fmla="*/ 36 h 744"/>
                <a:gd name="T6" fmla="*/ 168 w 432"/>
                <a:gd name="T7" fmla="*/ 180 h 744"/>
                <a:gd name="T8" fmla="*/ 180 w 432"/>
                <a:gd name="T9" fmla="*/ 324 h 744"/>
                <a:gd name="T10" fmla="*/ 300 w 432"/>
                <a:gd name="T11" fmla="*/ 504 h 744"/>
                <a:gd name="T12" fmla="*/ 300 w 432"/>
                <a:gd name="T13" fmla="*/ 708 h 744"/>
                <a:gd name="T14" fmla="*/ 252 w 432"/>
                <a:gd name="T15" fmla="*/ 720 h 744"/>
                <a:gd name="T16" fmla="*/ 0 w 432"/>
                <a:gd name="T17" fmla="*/ 744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744">
                  <a:moveTo>
                    <a:pt x="432" y="0"/>
                  </a:moveTo>
                  <a:cubicBezTo>
                    <a:pt x="376" y="4"/>
                    <a:pt x="319" y="2"/>
                    <a:pt x="264" y="12"/>
                  </a:cubicBezTo>
                  <a:cubicBezTo>
                    <a:pt x="250" y="15"/>
                    <a:pt x="236" y="24"/>
                    <a:pt x="228" y="36"/>
                  </a:cubicBezTo>
                  <a:cubicBezTo>
                    <a:pt x="224" y="43"/>
                    <a:pt x="173" y="164"/>
                    <a:pt x="168" y="180"/>
                  </a:cubicBezTo>
                  <a:cubicBezTo>
                    <a:pt x="172" y="228"/>
                    <a:pt x="174" y="276"/>
                    <a:pt x="180" y="324"/>
                  </a:cubicBezTo>
                  <a:cubicBezTo>
                    <a:pt x="190" y="397"/>
                    <a:pt x="262" y="447"/>
                    <a:pt x="300" y="504"/>
                  </a:cubicBezTo>
                  <a:cubicBezTo>
                    <a:pt x="318" y="577"/>
                    <a:pt x="333" y="615"/>
                    <a:pt x="300" y="708"/>
                  </a:cubicBezTo>
                  <a:cubicBezTo>
                    <a:pt x="294" y="724"/>
                    <a:pt x="268" y="717"/>
                    <a:pt x="252" y="720"/>
                  </a:cubicBezTo>
                  <a:cubicBezTo>
                    <a:pt x="169" y="737"/>
                    <a:pt x="84" y="744"/>
                    <a:pt x="0" y="744"/>
                  </a:cubicBezTo>
                </a:path>
              </a:pathLst>
            </a:custGeom>
            <a:noFill/>
            <a:ln w="19050" cap="flat" cmpd="sng">
              <a:solidFill>
                <a:srgbClr val="FF7C80"/>
              </a:solidFill>
              <a:prstDash val="dash"/>
              <a:round/>
              <a:headEnd/>
              <a:tailEnd/>
            </a:ln>
            <a:effectLst/>
            <a:extLst>
              <a:ext uri="{909E8E84-426E-40DD-AFC4-6F175D3DCCD1}">
                <a14:hiddenFill xmlns:a14="http://schemas.microsoft.com/office/drawing/2010/main">
                  <a:pattFill prst="lgGrid">
                    <a:fgClr>
                      <a:srgbClr val="000000"/>
                    </a:fgClr>
                    <a:bgClr>
                      <a:srgbClr val="FFFFFF"/>
                    </a:bgClr>
                  </a:patt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4199" name="Oval 7"/>
            <p:cNvSpPr>
              <a:spLocks noChangeAspect="1" noChangeArrowheads="1"/>
            </p:cNvSpPr>
            <p:nvPr/>
          </p:nvSpPr>
          <p:spPr bwMode="auto">
            <a:xfrm>
              <a:off x="2171" y="2750"/>
              <a:ext cx="134" cy="134"/>
            </a:xfrm>
            <a:prstGeom prst="ellipse">
              <a:avLst/>
            </a:prstGeom>
            <a:solidFill>
              <a:srgbClr val="00C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4200" name="AutoShape 8"/>
            <p:cNvSpPr>
              <a:spLocks noChangeAspect="1" noChangeArrowheads="1"/>
            </p:cNvSpPr>
            <p:nvPr/>
          </p:nvSpPr>
          <p:spPr bwMode="auto">
            <a:xfrm rot="-5400000">
              <a:off x="1942" y="2382"/>
              <a:ext cx="525" cy="866"/>
            </a:xfrm>
            <a:custGeom>
              <a:avLst/>
              <a:gdLst>
                <a:gd name="G0" fmla="+- 5892 0 0"/>
                <a:gd name="G1" fmla="+- 9924669 0 0"/>
                <a:gd name="G2" fmla="+- 0 0 9924669"/>
                <a:gd name="T0" fmla="*/ 0 256 1"/>
                <a:gd name="T1" fmla="*/ 180 256 1"/>
                <a:gd name="G3" fmla="+- 9924669 T0 T1"/>
                <a:gd name="T2" fmla="*/ 0 256 1"/>
                <a:gd name="T3" fmla="*/ 90 256 1"/>
                <a:gd name="G4" fmla="+- 9924669 T2 T3"/>
                <a:gd name="G5" fmla="*/ G4 2 1"/>
                <a:gd name="T4" fmla="*/ 90 256 1"/>
                <a:gd name="T5" fmla="*/ 0 256 1"/>
                <a:gd name="G6" fmla="+- 9924669 T4 T5"/>
                <a:gd name="G7" fmla="*/ G6 2 1"/>
                <a:gd name="G8" fmla="abs 9924669"/>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892"/>
                <a:gd name="G18" fmla="*/ 5892 1 2"/>
                <a:gd name="G19" fmla="+- G18 5400 0"/>
                <a:gd name="G20" fmla="cos G19 9924669"/>
                <a:gd name="G21" fmla="sin G19 9924669"/>
                <a:gd name="G22" fmla="+- G20 10800 0"/>
                <a:gd name="G23" fmla="+- G21 10800 0"/>
                <a:gd name="G24" fmla="+- 10800 0 G20"/>
                <a:gd name="G25" fmla="+- 5892 10800 0"/>
                <a:gd name="G26" fmla="?: G9 G17 G25"/>
                <a:gd name="G27" fmla="?: G9 0 21600"/>
                <a:gd name="G28" fmla="cos 10800 9924669"/>
                <a:gd name="G29" fmla="sin 10800 9924669"/>
                <a:gd name="G30" fmla="sin 5892 9924669"/>
                <a:gd name="G31" fmla="+- G28 10800 0"/>
                <a:gd name="G32" fmla="+- G29 10800 0"/>
                <a:gd name="G33" fmla="+- G30 10800 0"/>
                <a:gd name="G34" fmla="?: G4 0 G31"/>
                <a:gd name="G35" fmla="?: 9924669 G34 0"/>
                <a:gd name="G36" fmla="?: G6 G35 G31"/>
                <a:gd name="G37" fmla="+- 21600 0 G36"/>
                <a:gd name="G38" fmla="?: G4 0 G33"/>
                <a:gd name="G39" fmla="?: 9924669 G38 G32"/>
                <a:gd name="G40" fmla="?: G6 G39 0"/>
                <a:gd name="G41" fmla="?: G4 G32 21600"/>
                <a:gd name="G42" fmla="?: G6 G41 G33"/>
                <a:gd name="T12" fmla="*/ 10800 w 21600"/>
                <a:gd name="T13" fmla="*/ 0 h 21600"/>
                <a:gd name="T14" fmla="*/ 3469 w 21600"/>
                <a:gd name="T15" fmla="*/ 14790 h 21600"/>
                <a:gd name="T16" fmla="*/ 10800 w 21600"/>
                <a:gd name="T17" fmla="*/ 4908 h 21600"/>
                <a:gd name="T18" fmla="*/ 18131 w 21600"/>
                <a:gd name="T19" fmla="*/ 1479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625" y="13616"/>
                  </a:moveTo>
                  <a:cubicBezTo>
                    <a:pt x="5154" y="12752"/>
                    <a:pt x="4908" y="11784"/>
                    <a:pt x="4908" y="10800"/>
                  </a:cubicBezTo>
                  <a:cubicBezTo>
                    <a:pt x="4908" y="7545"/>
                    <a:pt x="7545" y="4908"/>
                    <a:pt x="10800" y="4908"/>
                  </a:cubicBezTo>
                  <a:cubicBezTo>
                    <a:pt x="14054" y="4908"/>
                    <a:pt x="16692" y="7545"/>
                    <a:pt x="16692" y="10800"/>
                  </a:cubicBezTo>
                  <a:cubicBezTo>
                    <a:pt x="16692" y="11784"/>
                    <a:pt x="16445" y="12752"/>
                    <a:pt x="15974" y="13616"/>
                  </a:cubicBezTo>
                  <a:lnTo>
                    <a:pt x="20285" y="15963"/>
                  </a:lnTo>
                  <a:cubicBezTo>
                    <a:pt x="21148" y="14379"/>
                    <a:pt x="21600" y="12603"/>
                    <a:pt x="21600" y="10800"/>
                  </a:cubicBezTo>
                  <a:cubicBezTo>
                    <a:pt x="21600" y="4835"/>
                    <a:pt x="16764" y="0"/>
                    <a:pt x="10800" y="0"/>
                  </a:cubicBezTo>
                  <a:cubicBezTo>
                    <a:pt x="4835" y="0"/>
                    <a:pt x="0" y="4835"/>
                    <a:pt x="0" y="10800"/>
                  </a:cubicBezTo>
                  <a:cubicBezTo>
                    <a:pt x="0" y="12603"/>
                    <a:pt x="451" y="14379"/>
                    <a:pt x="1314" y="15963"/>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4201" name="Oval 9"/>
            <p:cNvSpPr>
              <a:spLocks noChangeAspect="1" noChangeArrowheads="1"/>
            </p:cNvSpPr>
            <p:nvPr/>
          </p:nvSpPr>
          <p:spPr bwMode="auto">
            <a:xfrm>
              <a:off x="2504" y="2750"/>
              <a:ext cx="134" cy="134"/>
            </a:xfrm>
            <a:prstGeom prst="ellipse">
              <a:avLst/>
            </a:prstGeom>
            <a:solidFill>
              <a:srgbClr val="00C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4202" name="Line 10"/>
            <p:cNvSpPr>
              <a:spLocks noChangeAspect="1" noChangeShapeType="1"/>
            </p:cNvSpPr>
            <p:nvPr/>
          </p:nvSpPr>
          <p:spPr bwMode="auto">
            <a:xfrm>
              <a:off x="2305" y="2818"/>
              <a:ext cx="199" cy="0"/>
            </a:xfrm>
            <a:prstGeom prst="line">
              <a:avLst/>
            </a:prstGeom>
            <a:noFill/>
            <a:ln w="19050">
              <a:solidFill>
                <a:srgbClr val="00CC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4203" name="Oval 11"/>
            <p:cNvSpPr>
              <a:spLocks noChangeAspect="1" noChangeArrowheads="1"/>
            </p:cNvSpPr>
            <p:nvPr/>
          </p:nvSpPr>
          <p:spPr bwMode="auto">
            <a:xfrm>
              <a:off x="4236" y="2633"/>
              <a:ext cx="376" cy="355"/>
            </a:xfrm>
            <a:prstGeom prst="ellipse">
              <a:avLst/>
            </a:prstGeom>
            <a:solidFill>
              <a:srgbClr val="00FF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4204" name="Oval 12"/>
            <p:cNvSpPr>
              <a:spLocks noChangeAspect="1" noChangeArrowheads="1"/>
            </p:cNvSpPr>
            <p:nvPr/>
          </p:nvSpPr>
          <p:spPr bwMode="auto">
            <a:xfrm>
              <a:off x="4680" y="2633"/>
              <a:ext cx="376" cy="355"/>
            </a:xfrm>
            <a:prstGeom prst="ellipse">
              <a:avLst/>
            </a:prstGeom>
            <a:solidFill>
              <a:srgbClr val="FFCC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4205" name="Oval 13"/>
            <p:cNvSpPr>
              <a:spLocks noChangeAspect="1" noChangeArrowheads="1"/>
            </p:cNvSpPr>
            <p:nvPr/>
          </p:nvSpPr>
          <p:spPr bwMode="auto">
            <a:xfrm>
              <a:off x="2992" y="2544"/>
              <a:ext cx="444" cy="444"/>
            </a:xfrm>
            <a:prstGeom prst="ellipse">
              <a:avLst/>
            </a:prstGeom>
            <a:solidFill>
              <a:srgbClr val="33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4206" name="Oval 14"/>
            <p:cNvSpPr>
              <a:spLocks noChangeAspect="1" noChangeArrowheads="1"/>
            </p:cNvSpPr>
            <p:nvPr/>
          </p:nvSpPr>
          <p:spPr bwMode="auto">
            <a:xfrm>
              <a:off x="3391" y="2544"/>
              <a:ext cx="444" cy="444"/>
            </a:xfrm>
            <a:prstGeom prst="ellipse">
              <a:avLst/>
            </a:prstGeom>
            <a:solidFill>
              <a:srgbClr val="33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544208" name="Text Box 16"/>
          <p:cNvSpPr txBox="1">
            <a:spLocks noChangeArrowheads="1"/>
          </p:cNvSpPr>
          <p:nvPr/>
        </p:nvSpPr>
        <p:spPr bwMode="auto">
          <a:xfrm>
            <a:off x="2971800" y="5791200"/>
            <a:ext cx="320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8 contiguous clusters</a:t>
            </a:r>
          </a:p>
        </p:txBody>
      </p:sp>
      <p:sp>
        <p:nvSpPr>
          <p:cNvPr id="2" name="Date Placeholder 1">
            <a:extLst>
              <a:ext uri="{FF2B5EF4-FFF2-40B4-BE49-F238E27FC236}">
                <a16:creationId xmlns:a16="http://schemas.microsoft.com/office/drawing/2014/main" xmlns="" id="{1E1FC91C-20BD-424E-89EB-1B7C482CEFA8}"/>
              </a:ext>
            </a:extLst>
          </p:cNvPr>
          <p:cNvSpPr>
            <a:spLocks noGrp="1"/>
          </p:cNvSpPr>
          <p:nvPr>
            <p:ph type="dt" sz="half" idx="4294967295"/>
          </p:nvPr>
        </p:nvSpPr>
        <p:spPr>
          <a:xfrm>
            <a:off x="93067" y="6531429"/>
            <a:ext cx="2057400" cy="255362"/>
          </a:xfrm>
          <a:prstGeom prst="rect">
            <a:avLst/>
          </a:prstGeom>
        </p:spPr>
        <p:txBody>
          <a:bodyPr/>
          <a:lstStyle/>
          <a:p>
            <a:fld id="{2996E00F-F153-41D5-8D1A-0F3E9A2A1A1F}" type="datetime4">
              <a:rPr lang="en-US" smtClean="0">
                <a:solidFill>
                  <a:prstClr val="black">
                    <a:tint val="75000"/>
                  </a:prstClr>
                </a:solidFill>
              </a:rPr>
              <a:t>August 9, 2020</a:t>
            </a:fld>
            <a:endParaRPr lang="en-US">
              <a:solidFill>
                <a:prstClr val="black">
                  <a:tint val="75000"/>
                </a:prstClr>
              </a:solidFill>
            </a:endParaRPr>
          </a:p>
        </p:txBody>
      </p:sp>
      <p:sp>
        <p:nvSpPr>
          <p:cNvPr id="3" name="Slide Number Placeholder 2">
            <a:extLst>
              <a:ext uri="{FF2B5EF4-FFF2-40B4-BE49-F238E27FC236}">
                <a16:creationId xmlns:a16="http://schemas.microsoft.com/office/drawing/2014/main" xmlns="" id="{EF840090-3CE8-4EBD-92D0-720EB5388145}"/>
              </a:ext>
            </a:extLst>
          </p:cNvPr>
          <p:cNvSpPr>
            <a:spLocks noGrp="1"/>
          </p:cNvSpPr>
          <p:nvPr>
            <p:ph type="sldNum" sz="quarter" idx="4294967295"/>
          </p:nvPr>
        </p:nvSpPr>
        <p:spPr>
          <a:xfrm>
            <a:off x="7032719" y="6583681"/>
            <a:ext cx="2057400" cy="229236"/>
          </a:xfrm>
          <a:prstGeom prst="rect">
            <a:avLst/>
          </a:prstGeom>
        </p:spPr>
        <p:txBody>
          <a:bodyPr/>
          <a:lstStyle/>
          <a:p>
            <a:fld id="{2561AFFF-E2F4-402D-873F-F9B1B7CF2EDD}" type="slidenum">
              <a:rPr lang="en-US" smtClean="0">
                <a:solidFill>
                  <a:prstClr val="black">
                    <a:tint val="75000"/>
                  </a:prstClr>
                </a:solidFill>
              </a:rPr>
              <a:pPr/>
              <a:t>36</a:t>
            </a:fld>
            <a:endParaRPr lang="en-US">
              <a:solidFill>
                <a:prstClr val="black">
                  <a:tint val="75000"/>
                </a:prstClr>
              </a:solidFill>
            </a:endParaRPr>
          </a:p>
        </p:txBody>
      </p:sp>
    </p:spTree>
    <p:extLst>
      <p:ext uri="{BB962C8B-B14F-4D97-AF65-F5344CB8AC3E}">
        <p14:creationId xmlns:p14="http://schemas.microsoft.com/office/powerpoint/2010/main" val="11081541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5219" name="Rectangle 3"/>
          <p:cNvSpPr>
            <a:spLocks noGrp="1" noChangeArrowheads="1"/>
          </p:cNvSpPr>
          <p:nvPr>
            <p:ph type="title"/>
          </p:nvPr>
        </p:nvSpPr>
        <p:spPr>
          <a:xfrm>
            <a:off x="415608" y="180234"/>
            <a:ext cx="7886700" cy="650028"/>
          </a:xfrm>
        </p:spPr>
        <p:txBody>
          <a:bodyPr/>
          <a:lstStyle/>
          <a:p>
            <a:r>
              <a:rPr lang="en-US" altLang="en-US" sz="2800" b="1" dirty="0"/>
              <a:t>Types of Clusters: Density-Based</a:t>
            </a:r>
          </a:p>
        </p:txBody>
      </p:sp>
      <p:sp>
        <p:nvSpPr>
          <p:cNvPr id="1545220" name="Rectangle 4"/>
          <p:cNvSpPr>
            <a:spLocks noGrp="1" noChangeArrowheads="1"/>
          </p:cNvSpPr>
          <p:nvPr>
            <p:ph idx="4294967295"/>
          </p:nvPr>
        </p:nvSpPr>
        <p:spPr>
          <a:xfrm>
            <a:off x="540328" y="1439862"/>
            <a:ext cx="7886700" cy="4351338"/>
          </a:xfrm>
          <a:prstGeom prst="rect">
            <a:avLst/>
          </a:prstGeom>
        </p:spPr>
        <p:txBody>
          <a:bodyPr/>
          <a:lstStyle/>
          <a:p>
            <a:pPr marL="342900" indent="-342900">
              <a:lnSpc>
                <a:spcPct val="90000"/>
              </a:lnSpc>
              <a:spcBef>
                <a:spcPct val="20000"/>
              </a:spcBef>
            </a:pPr>
            <a:r>
              <a:rPr lang="en-US" altLang="en-US" dirty="0"/>
              <a:t>Density-based</a:t>
            </a:r>
          </a:p>
          <a:p>
            <a:pPr marL="742950" lvl="1" indent="-285750">
              <a:lnSpc>
                <a:spcPct val="90000"/>
              </a:lnSpc>
              <a:spcBef>
                <a:spcPct val="20000"/>
              </a:spcBef>
            </a:pPr>
            <a:r>
              <a:rPr lang="en-US" altLang="en-US" sz="2000" dirty="0"/>
              <a:t>A cluster is a dense region of points, which is separated by low-density regions, from other regions of high density. </a:t>
            </a:r>
          </a:p>
          <a:p>
            <a:pPr marL="742950" lvl="1" indent="-285750">
              <a:lnSpc>
                <a:spcPct val="90000"/>
              </a:lnSpc>
              <a:spcBef>
                <a:spcPct val="20000"/>
              </a:spcBef>
            </a:pPr>
            <a:r>
              <a:rPr lang="en-US" altLang="en-US" sz="2000" dirty="0"/>
              <a:t>Used when the clusters are irregular or intertwined, and when noise and outliers are present. </a:t>
            </a:r>
          </a:p>
        </p:txBody>
      </p:sp>
      <p:grpSp>
        <p:nvGrpSpPr>
          <p:cNvPr id="1545228" name="Group 12"/>
          <p:cNvGrpSpPr>
            <a:grpSpLocks/>
          </p:cNvGrpSpPr>
          <p:nvPr/>
        </p:nvGrpSpPr>
        <p:grpSpPr bwMode="auto">
          <a:xfrm>
            <a:off x="304800" y="3657600"/>
            <a:ext cx="8610600" cy="1676400"/>
            <a:chOff x="1056" y="3072"/>
            <a:chExt cx="3840" cy="720"/>
          </a:xfrm>
        </p:grpSpPr>
        <p:sp>
          <p:nvSpPr>
            <p:cNvPr id="1545218" name="Rectangle 2"/>
            <p:cNvSpPr>
              <a:spLocks noChangeArrowheads="1"/>
            </p:cNvSpPr>
            <p:nvPr/>
          </p:nvSpPr>
          <p:spPr bwMode="auto">
            <a:xfrm>
              <a:off x="1056" y="3072"/>
              <a:ext cx="3840" cy="720"/>
            </a:xfrm>
            <a:prstGeom prst="rect">
              <a:avLst/>
            </a:prstGeom>
            <a:pattFill prst="pct10">
              <a:fgClr>
                <a:schemeClr val="tx1"/>
              </a:fgClr>
              <a:bgClr>
                <a:srgbClr val="FFFFFF"/>
              </a:bgClr>
            </a:patt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5221" name="Oval 5"/>
            <p:cNvSpPr>
              <a:spLocks noChangeAspect="1" noChangeArrowheads="1"/>
            </p:cNvSpPr>
            <p:nvPr/>
          </p:nvSpPr>
          <p:spPr bwMode="auto">
            <a:xfrm>
              <a:off x="1599" y="3374"/>
              <a:ext cx="134" cy="134"/>
            </a:xfrm>
            <a:prstGeom prst="ellipse">
              <a:avLst/>
            </a:prstGeom>
            <a:solidFill>
              <a:srgbClr val="3333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5222" name="AutoShape 6"/>
            <p:cNvSpPr>
              <a:spLocks noChangeAspect="1" noChangeArrowheads="1"/>
            </p:cNvSpPr>
            <p:nvPr/>
          </p:nvSpPr>
          <p:spPr bwMode="auto">
            <a:xfrm rot="-5400000">
              <a:off x="1370" y="3006"/>
              <a:ext cx="525" cy="866"/>
            </a:xfrm>
            <a:custGeom>
              <a:avLst/>
              <a:gdLst>
                <a:gd name="G0" fmla="+- 5892 0 0"/>
                <a:gd name="G1" fmla="+- 9924669 0 0"/>
                <a:gd name="G2" fmla="+- 0 0 9924669"/>
                <a:gd name="T0" fmla="*/ 0 256 1"/>
                <a:gd name="T1" fmla="*/ 180 256 1"/>
                <a:gd name="G3" fmla="+- 9924669 T0 T1"/>
                <a:gd name="T2" fmla="*/ 0 256 1"/>
                <a:gd name="T3" fmla="*/ 90 256 1"/>
                <a:gd name="G4" fmla="+- 9924669 T2 T3"/>
                <a:gd name="G5" fmla="*/ G4 2 1"/>
                <a:gd name="T4" fmla="*/ 90 256 1"/>
                <a:gd name="T5" fmla="*/ 0 256 1"/>
                <a:gd name="G6" fmla="+- 9924669 T4 T5"/>
                <a:gd name="G7" fmla="*/ G6 2 1"/>
                <a:gd name="G8" fmla="abs 9924669"/>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892"/>
                <a:gd name="G18" fmla="*/ 5892 1 2"/>
                <a:gd name="G19" fmla="+- G18 5400 0"/>
                <a:gd name="G20" fmla="cos G19 9924669"/>
                <a:gd name="G21" fmla="sin G19 9924669"/>
                <a:gd name="G22" fmla="+- G20 10800 0"/>
                <a:gd name="G23" fmla="+- G21 10800 0"/>
                <a:gd name="G24" fmla="+- 10800 0 G20"/>
                <a:gd name="G25" fmla="+- 5892 10800 0"/>
                <a:gd name="G26" fmla="?: G9 G17 G25"/>
                <a:gd name="G27" fmla="?: G9 0 21600"/>
                <a:gd name="G28" fmla="cos 10800 9924669"/>
                <a:gd name="G29" fmla="sin 10800 9924669"/>
                <a:gd name="G30" fmla="sin 5892 9924669"/>
                <a:gd name="G31" fmla="+- G28 10800 0"/>
                <a:gd name="G32" fmla="+- G29 10800 0"/>
                <a:gd name="G33" fmla="+- G30 10800 0"/>
                <a:gd name="G34" fmla="?: G4 0 G31"/>
                <a:gd name="G35" fmla="?: 9924669 G34 0"/>
                <a:gd name="G36" fmla="?: G6 G35 G31"/>
                <a:gd name="G37" fmla="+- 21600 0 G36"/>
                <a:gd name="G38" fmla="?: G4 0 G33"/>
                <a:gd name="G39" fmla="?: 9924669 G38 G32"/>
                <a:gd name="G40" fmla="?: G6 G39 0"/>
                <a:gd name="G41" fmla="?: G4 G32 21600"/>
                <a:gd name="G42" fmla="?: G6 G41 G33"/>
                <a:gd name="T12" fmla="*/ 10800 w 21600"/>
                <a:gd name="T13" fmla="*/ 0 h 21600"/>
                <a:gd name="T14" fmla="*/ 3469 w 21600"/>
                <a:gd name="T15" fmla="*/ 14790 h 21600"/>
                <a:gd name="T16" fmla="*/ 10800 w 21600"/>
                <a:gd name="T17" fmla="*/ 4908 h 21600"/>
                <a:gd name="T18" fmla="*/ 18131 w 21600"/>
                <a:gd name="T19" fmla="*/ 1479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625" y="13616"/>
                  </a:moveTo>
                  <a:cubicBezTo>
                    <a:pt x="5154" y="12752"/>
                    <a:pt x="4908" y="11784"/>
                    <a:pt x="4908" y="10800"/>
                  </a:cubicBezTo>
                  <a:cubicBezTo>
                    <a:pt x="4908" y="7545"/>
                    <a:pt x="7545" y="4908"/>
                    <a:pt x="10800" y="4908"/>
                  </a:cubicBezTo>
                  <a:cubicBezTo>
                    <a:pt x="14054" y="4908"/>
                    <a:pt x="16692" y="7545"/>
                    <a:pt x="16692" y="10800"/>
                  </a:cubicBezTo>
                  <a:cubicBezTo>
                    <a:pt x="16692" y="11784"/>
                    <a:pt x="16445" y="12752"/>
                    <a:pt x="15974" y="13616"/>
                  </a:cubicBezTo>
                  <a:lnTo>
                    <a:pt x="20285" y="15963"/>
                  </a:lnTo>
                  <a:cubicBezTo>
                    <a:pt x="21148" y="14379"/>
                    <a:pt x="21600" y="12603"/>
                    <a:pt x="21600" y="10800"/>
                  </a:cubicBezTo>
                  <a:cubicBezTo>
                    <a:pt x="21600" y="4835"/>
                    <a:pt x="16764" y="0"/>
                    <a:pt x="10800" y="0"/>
                  </a:cubicBezTo>
                  <a:cubicBezTo>
                    <a:pt x="4835" y="0"/>
                    <a:pt x="0" y="4835"/>
                    <a:pt x="0" y="10800"/>
                  </a:cubicBezTo>
                  <a:cubicBezTo>
                    <a:pt x="0" y="12603"/>
                    <a:pt x="451" y="14379"/>
                    <a:pt x="1314" y="15963"/>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5223" name="Oval 7"/>
            <p:cNvSpPr>
              <a:spLocks noChangeAspect="1" noChangeArrowheads="1"/>
            </p:cNvSpPr>
            <p:nvPr/>
          </p:nvSpPr>
          <p:spPr bwMode="auto">
            <a:xfrm>
              <a:off x="1932" y="3374"/>
              <a:ext cx="134" cy="134"/>
            </a:xfrm>
            <a:prstGeom prst="ellipse">
              <a:avLst/>
            </a:prstGeom>
            <a:solidFill>
              <a:srgbClr val="00C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5224" name="Oval 8"/>
            <p:cNvSpPr>
              <a:spLocks noChangeAspect="1" noChangeArrowheads="1"/>
            </p:cNvSpPr>
            <p:nvPr/>
          </p:nvSpPr>
          <p:spPr bwMode="auto">
            <a:xfrm>
              <a:off x="3664" y="3257"/>
              <a:ext cx="376" cy="355"/>
            </a:xfrm>
            <a:prstGeom prst="ellipse">
              <a:avLst/>
            </a:prstGeom>
            <a:solidFill>
              <a:srgbClr val="00FF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5225" name="Oval 9"/>
            <p:cNvSpPr>
              <a:spLocks noChangeAspect="1" noChangeArrowheads="1"/>
            </p:cNvSpPr>
            <p:nvPr/>
          </p:nvSpPr>
          <p:spPr bwMode="auto">
            <a:xfrm>
              <a:off x="4108" y="3257"/>
              <a:ext cx="376" cy="355"/>
            </a:xfrm>
            <a:prstGeom prst="ellipse">
              <a:avLst/>
            </a:prstGeom>
            <a:solidFill>
              <a:srgbClr val="FFCC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5226" name="Oval 10"/>
            <p:cNvSpPr>
              <a:spLocks noChangeAspect="1" noChangeArrowheads="1"/>
            </p:cNvSpPr>
            <p:nvPr/>
          </p:nvSpPr>
          <p:spPr bwMode="auto">
            <a:xfrm>
              <a:off x="2420" y="3168"/>
              <a:ext cx="444" cy="444"/>
            </a:xfrm>
            <a:prstGeom prst="ellipse">
              <a:avLst/>
            </a:prstGeom>
            <a:solidFill>
              <a:srgbClr val="33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5227" name="Oval 11"/>
            <p:cNvSpPr>
              <a:spLocks noChangeAspect="1" noChangeArrowheads="1"/>
            </p:cNvSpPr>
            <p:nvPr/>
          </p:nvSpPr>
          <p:spPr bwMode="auto">
            <a:xfrm>
              <a:off x="2819" y="3168"/>
              <a:ext cx="444" cy="444"/>
            </a:xfrm>
            <a:prstGeom prst="ellipse">
              <a:avLst/>
            </a:prstGeom>
            <a:solidFill>
              <a:srgbClr val="33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545229" name="Text Box 13"/>
          <p:cNvSpPr txBox="1">
            <a:spLocks noChangeArrowheads="1"/>
          </p:cNvSpPr>
          <p:nvPr/>
        </p:nvSpPr>
        <p:spPr bwMode="auto">
          <a:xfrm>
            <a:off x="2971800" y="5791200"/>
            <a:ext cx="320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6 density-based clusters</a:t>
            </a:r>
          </a:p>
        </p:txBody>
      </p:sp>
      <p:sp>
        <p:nvSpPr>
          <p:cNvPr id="2" name="Date Placeholder 1">
            <a:extLst>
              <a:ext uri="{FF2B5EF4-FFF2-40B4-BE49-F238E27FC236}">
                <a16:creationId xmlns:a16="http://schemas.microsoft.com/office/drawing/2014/main" xmlns="" id="{DCF6D256-9FAC-4B21-BC36-FC497B2155FA}"/>
              </a:ext>
            </a:extLst>
          </p:cNvPr>
          <p:cNvSpPr>
            <a:spLocks noGrp="1"/>
          </p:cNvSpPr>
          <p:nvPr>
            <p:ph type="dt" sz="half" idx="4294967295"/>
          </p:nvPr>
        </p:nvSpPr>
        <p:spPr>
          <a:xfrm>
            <a:off x="93067" y="6531429"/>
            <a:ext cx="2057400" cy="255362"/>
          </a:xfrm>
          <a:prstGeom prst="rect">
            <a:avLst/>
          </a:prstGeom>
        </p:spPr>
        <p:txBody>
          <a:bodyPr/>
          <a:lstStyle/>
          <a:p>
            <a:fld id="{CB969375-8E93-4B1C-BA3C-4E39EF070085}" type="datetime4">
              <a:rPr lang="en-US" smtClean="0">
                <a:solidFill>
                  <a:prstClr val="black">
                    <a:tint val="75000"/>
                  </a:prstClr>
                </a:solidFill>
              </a:rPr>
              <a:t>August 9, 2020</a:t>
            </a:fld>
            <a:endParaRPr lang="en-US">
              <a:solidFill>
                <a:prstClr val="black">
                  <a:tint val="75000"/>
                </a:prstClr>
              </a:solidFill>
            </a:endParaRPr>
          </a:p>
        </p:txBody>
      </p:sp>
      <p:sp>
        <p:nvSpPr>
          <p:cNvPr id="3" name="Slide Number Placeholder 2">
            <a:extLst>
              <a:ext uri="{FF2B5EF4-FFF2-40B4-BE49-F238E27FC236}">
                <a16:creationId xmlns:a16="http://schemas.microsoft.com/office/drawing/2014/main" xmlns="" id="{0554C9E8-46E1-46B0-B272-BE1744F1A66B}"/>
              </a:ext>
            </a:extLst>
          </p:cNvPr>
          <p:cNvSpPr>
            <a:spLocks noGrp="1"/>
          </p:cNvSpPr>
          <p:nvPr>
            <p:ph type="sldNum" sz="quarter" idx="4294967295"/>
          </p:nvPr>
        </p:nvSpPr>
        <p:spPr>
          <a:xfrm>
            <a:off x="7032719" y="6583681"/>
            <a:ext cx="2057400" cy="229236"/>
          </a:xfrm>
          <a:prstGeom prst="rect">
            <a:avLst/>
          </a:prstGeom>
        </p:spPr>
        <p:txBody>
          <a:bodyPr/>
          <a:lstStyle/>
          <a:p>
            <a:fld id="{2561AFFF-E2F4-402D-873F-F9B1B7CF2EDD}" type="slidenum">
              <a:rPr lang="en-US" smtClean="0">
                <a:solidFill>
                  <a:prstClr val="black">
                    <a:tint val="75000"/>
                  </a:prstClr>
                </a:solidFill>
              </a:rPr>
              <a:pPr/>
              <a:t>37</a:t>
            </a:fld>
            <a:endParaRPr lang="en-US">
              <a:solidFill>
                <a:prstClr val="black">
                  <a:tint val="75000"/>
                </a:prstClr>
              </a:solidFill>
            </a:endParaRPr>
          </a:p>
        </p:txBody>
      </p:sp>
    </p:spTree>
    <p:extLst>
      <p:ext uri="{BB962C8B-B14F-4D97-AF65-F5344CB8AC3E}">
        <p14:creationId xmlns:p14="http://schemas.microsoft.com/office/powerpoint/2010/main" val="33561520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0274" name="Rectangle 2"/>
          <p:cNvSpPr>
            <a:spLocks noGrp="1" noChangeArrowheads="1"/>
          </p:cNvSpPr>
          <p:nvPr>
            <p:ph type="title"/>
          </p:nvPr>
        </p:nvSpPr>
        <p:spPr>
          <a:xfrm>
            <a:off x="304800" y="365126"/>
            <a:ext cx="7886700" cy="546099"/>
          </a:xfrm>
        </p:spPr>
        <p:txBody>
          <a:bodyPr/>
          <a:lstStyle/>
          <a:p>
            <a:r>
              <a:rPr lang="en-US" altLang="en-US" sz="2800" b="1" dirty="0"/>
              <a:t>Types of Clusters: Conceptual Clusters</a:t>
            </a:r>
          </a:p>
        </p:txBody>
      </p:sp>
      <p:sp>
        <p:nvSpPr>
          <p:cNvPr id="1590275" name="Rectangle 3"/>
          <p:cNvSpPr>
            <a:spLocks noGrp="1" noChangeArrowheads="1"/>
          </p:cNvSpPr>
          <p:nvPr>
            <p:ph idx="4294967295"/>
          </p:nvPr>
        </p:nvSpPr>
        <p:spPr>
          <a:xfrm>
            <a:off x="723652" y="1253331"/>
            <a:ext cx="7886700" cy="4351338"/>
          </a:xfrm>
          <a:prstGeom prst="rect">
            <a:avLst/>
          </a:prstGeom>
        </p:spPr>
        <p:txBody>
          <a:bodyPr/>
          <a:lstStyle/>
          <a:p>
            <a:pPr marL="342900" indent="-342900">
              <a:lnSpc>
                <a:spcPct val="90000"/>
              </a:lnSpc>
              <a:spcBef>
                <a:spcPct val="20000"/>
              </a:spcBef>
            </a:pPr>
            <a:r>
              <a:rPr lang="en-US" altLang="en-US" dirty="0"/>
              <a:t>Shared Property or Conceptual Clusters</a:t>
            </a:r>
          </a:p>
          <a:p>
            <a:pPr marL="742950" lvl="1" indent="-285750">
              <a:lnSpc>
                <a:spcPct val="90000"/>
              </a:lnSpc>
              <a:spcBef>
                <a:spcPct val="20000"/>
              </a:spcBef>
            </a:pPr>
            <a:r>
              <a:rPr lang="en-US" altLang="en-US" sz="2000" dirty="0"/>
              <a:t>Finds clusters that share some common property or represent a particular concept. </a:t>
            </a:r>
          </a:p>
          <a:p>
            <a:pPr marL="742950" lvl="1" indent="-285750">
              <a:lnSpc>
                <a:spcPct val="90000"/>
              </a:lnSpc>
              <a:spcBef>
                <a:spcPct val="20000"/>
              </a:spcBef>
              <a:buFont typeface="Arial" panose="020B0604020202020204" pitchFamily="34" charset="0"/>
              <a:buNone/>
            </a:pPr>
            <a:r>
              <a:rPr lang="en-US" altLang="en-US" sz="2000" dirty="0"/>
              <a:t>. </a:t>
            </a:r>
          </a:p>
        </p:txBody>
      </p:sp>
      <p:sp>
        <p:nvSpPr>
          <p:cNvPr id="1590285" name="Text Box 13"/>
          <p:cNvSpPr txBox="1">
            <a:spLocks noChangeArrowheads="1"/>
          </p:cNvSpPr>
          <p:nvPr/>
        </p:nvSpPr>
        <p:spPr bwMode="auto">
          <a:xfrm>
            <a:off x="2971800" y="5791200"/>
            <a:ext cx="320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2 Overlapping Circles</a:t>
            </a:r>
          </a:p>
        </p:txBody>
      </p:sp>
      <p:sp>
        <p:nvSpPr>
          <p:cNvPr id="1590287" name="AutoShape 15"/>
          <p:cNvSpPr>
            <a:spLocks noChangeArrowheads="1"/>
          </p:cNvSpPr>
          <p:nvPr/>
        </p:nvSpPr>
        <p:spPr bwMode="auto">
          <a:xfrm>
            <a:off x="2819400" y="2819400"/>
            <a:ext cx="2286000" cy="2057400"/>
          </a:xfrm>
          <a:custGeom>
            <a:avLst/>
            <a:gdLst>
              <a:gd name="G0" fmla="+- 3030 0 0"/>
              <a:gd name="G1" fmla="+- 21600 0 3030"/>
              <a:gd name="G2" fmla="+- 21600 0 303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30" y="10800"/>
                </a:moveTo>
                <a:cubicBezTo>
                  <a:pt x="3030" y="15091"/>
                  <a:pt x="6509" y="18570"/>
                  <a:pt x="10800" y="18570"/>
                </a:cubicBezTo>
                <a:cubicBezTo>
                  <a:pt x="15091" y="18570"/>
                  <a:pt x="18570" y="15091"/>
                  <a:pt x="18570" y="10800"/>
                </a:cubicBezTo>
                <a:cubicBezTo>
                  <a:pt x="18570" y="6509"/>
                  <a:pt x="15091" y="3030"/>
                  <a:pt x="10800" y="3030"/>
                </a:cubicBezTo>
                <a:cubicBezTo>
                  <a:pt x="6509" y="3030"/>
                  <a:pt x="3030" y="6509"/>
                  <a:pt x="3030" y="10800"/>
                </a:cubicBezTo>
                <a:close/>
              </a:path>
            </a:pathLst>
          </a:custGeom>
          <a:solidFill>
            <a:srgbClr val="CC33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0288" name="AutoShape 16"/>
          <p:cNvSpPr>
            <a:spLocks noChangeArrowheads="1"/>
          </p:cNvSpPr>
          <p:nvPr/>
        </p:nvSpPr>
        <p:spPr bwMode="auto">
          <a:xfrm>
            <a:off x="3886200" y="2819400"/>
            <a:ext cx="2286000" cy="2057400"/>
          </a:xfrm>
          <a:custGeom>
            <a:avLst/>
            <a:gdLst>
              <a:gd name="G0" fmla="+- 3030 0 0"/>
              <a:gd name="G1" fmla="+- 21600 0 3030"/>
              <a:gd name="G2" fmla="+- 21600 0 303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30" y="10800"/>
                </a:moveTo>
                <a:cubicBezTo>
                  <a:pt x="3030" y="15091"/>
                  <a:pt x="6509" y="18570"/>
                  <a:pt x="10800" y="18570"/>
                </a:cubicBezTo>
                <a:cubicBezTo>
                  <a:pt x="15091" y="18570"/>
                  <a:pt x="18570" y="15091"/>
                  <a:pt x="18570" y="10800"/>
                </a:cubicBezTo>
                <a:cubicBezTo>
                  <a:pt x="18570" y="6509"/>
                  <a:pt x="15091" y="3030"/>
                  <a:pt x="10800" y="3030"/>
                </a:cubicBezTo>
                <a:cubicBezTo>
                  <a:pt x="6509" y="3030"/>
                  <a:pt x="3030" y="6509"/>
                  <a:pt x="3030" y="10800"/>
                </a:cubicBezTo>
                <a:close/>
              </a:path>
            </a:pathLst>
          </a:custGeom>
          <a:solidFill>
            <a:srgbClr val="CC33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Date Placeholder 1">
            <a:extLst>
              <a:ext uri="{FF2B5EF4-FFF2-40B4-BE49-F238E27FC236}">
                <a16:creationId xmlns:a16="http://schemas.microsoft.com/office/drawing/2014/main" xmlns="" id="{85DA2687-7066-47AA-B4CA-4FCC33BE8754}"/>
              </a:ext>
            </a:extLst>
          </p:cNvPr>
          <p:cNvSpPr>
            <a:spLocks noGrp="1"/>
          </p:cNvSpPr>
          <p:nvPr>
            <p:ph type="dt" sz="half" idx="4294967295"/>
          </p:nvPr>
        </p:nvSpPr>
        <p:spPr>
          <a:xfrm>
            <a:off x="93067" y="6531429"/>
            <a:ext cx="2057400" cy="255362"/>
          </a:xfrm>
          <a:prstGeom prst="rect">
            <a:avLst/>
          </a:prstGeom>
        </p:spPr>
        <p:txBody>
          <a:bodyPr/>
          <a:lstStyle/>
          <a:p>
            <a:fld id="{B0EA1D70-7125-4EB4-B185-AD907AD6409E}" type="datetime4">
              <a:rPr lang="en-US" smtClean="0">
                <a:solidFill>
                  <a:prstClr val="black">
                    <a:tint val="75000"/>
                  </a:prstClr>
                </a:solidFill>
              </a:rPr>
              <a:t>August 9, 2020</a:t>
            </a:fld>
            <a:endParaRPr lang="en-US">
              <a:solidFill>
                <a:prstClr val="black">
                  <a:tint val="75000"/>
                </a:prstClr>
              </a:solidFill>
            </a:endParaRPr>
          </a:p>
        </p:txBody>
      </p:sp>
      <p:sp>
        <p:nvSpPr>
          <p:cNvPr id="3" name="Slide Number Placeholder 2">
            <a:extLst>
              <a:ext uri="{FF2B5EF4-FFF2-40B4-BE49-F238E27FC236}">
                <a16:creationId xmlns:a16="http://schemas.microsoft.com/office/drawing/2014/main" xmlns="" id="{B030A575-F0E0-4D6E-BB1E-884A4E19065A}"/>
              </a:ext>
            </a:extLst>
          </p:cNvPr>
          <p:cNvSpPr>
            <a:spLocks noGrp="1"/>
          </p:cNvSpPr>
          <p:nvPr>
            <p:ph type="sldNum" sz="quarter" idx="4294967295"/>
          </p:nvPr>
        </p:nvSpPr>
        <p:spPr>
          <a:xfrm>
            <a:off x="7032719" y="6583681"/>
            <a:ext cx="2057400" cy="229236"/>
          </a:xfrm>
          <a:prstGeom prst="rect">
            <a:avLst/>
          </a:prstGeom>
        </p:spPr>
        <p:txBody>
          <a:bodyPr/>
          <a:lstStyle/>
          <a:p>
            <a:fld id="{2561AFFF-E2F4-402D-873F-F9B1B7CF2EDD}" type="slidenum">
              <a:rPr lang="en-US" smtClean="0">
                <a:solidFill>
                  <a:prstClr val="black">
                    <a:tint val="75000"/>
                  </a:prstClr>
                </a:solidFill>
              </a:rPr>
              <a:pPr/>
              <a:t>38</a:t>
            </a:fld>
            <a:endParaRPr lang="en-US">
              <a:solidFill>
                <a:prstClr val="black">
                  <a:tint val="75000"/>
                </a:prstClr>
              </a:solidFill>
            </a:endParaRPr>
          </a:p>
        </p:txBody>
      </p:sp>
    </p:spTree>
    <p:extLst>
      <p:ext uri="{BB962C8B-B14F-4D97-AF65-F5344CB8AC3E}">
        <p14:creationId xmlns:p14="http://schemas.microsoft.com/office/powerpoint/2010/main" val="4659288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 name="TextShape 1"/>
          <p:cNvSpPr txBox="1"/>
          <p:nvPr/>
        </p:nvSpPr>
        <p:spPr>
          <a:xfrm>
            <a:off x="395640" y="274680"/>
            <a:ext cx="6120360" cy="849600"/>
          </a:xfrm>
          <a:prstGeom prst="rect">
            <a:avLst/>
          </a:prstGeom>
          <a:noFill/>
          <a:ln>
            <a:noFill/>
          </a:ln>
        </p:spPr>
        <p:txBody>
          <a:bodyPr lIns="90000" tIns="45000" rIns="90000" bIns="45000" anchor="ctr"/>
          <a:lstStyle/>
          <a:p>
            <a:pPr>
              <a:lnSpc>
                <a:spcPct val="100000"/>
              </a:lnSpc>
            </a:pPr>
            <a:r>
              <a:rPr lang="en-US" sz="3200" b="1" strike="noStrike" spc="-1">
                <a:solidFill>
                  <a:srgbClr val="000000"/>
                </a:solidFill>
                <a:uFill>
                  <a:solidFill>
                    <a:srgbClr val="FFFFFF"/>
                  </a:solidFill>
                </a:uFill>
                <a:latin typeface="Calibri"/>
              </a:rPr>
              <a:t>Thank you </a:t>
            </a:r>
            <a:r>
              <a:rPr lang="en-US" sz="3200" b="1" strike="noStrike" spc="-1">
                <a:solidFill>
                  <a:srgbClr val="000000"/>
                </a:solidFill>
                <a:uFill>
                  <a:solidFill>
                    <a:srgbClr val="FFFFFF"/>
                  </a:solidFill>
                </a:uFill>
                <a:latin typeface="Wingdings"/>
              </a:rPr>
              <a:t></a:t>
            </a:r>
            <a:endParaRPr lang="en-US" sz="1800" b="0" strike="noStrike" spc="-1">
              <a:solidFill>
                <a:srgbClr val="000000"/>
              </a:solidFill>
              <a:uFill>
                <a:solidFill>
                  <a:srgbClr val="FFFFFF"/>
                </a:solidFill>
              </a:uFill>
              <a:latin typeface="Calibri"/>
            </a:endParaRPr>
          </a:p>
        </p:txBody>
      </p:sp>
      <p:sp>
        <p:nvSpPr>
          <p:cNvPr id="908" name="TextShape 2"/>
          <p:cNvSpPr txBox="1"/>
          <p:nvPr/>
        </p:nvSpPr>
        <p:spPr>
          <a:xfrm>
            <a:off x="457200" y="1484640"/>
            <a:ext cx="7786800" cy="4896360"/>
          </a:xfrm>
          <a:prstGeom prst="rect">
            <a:avLst/>
          </a:prstGeom>
          <a:noFill/>
          <a:ln>
            <a:noFill/>
          </a:ln>
        </p:spPr>
        <p:txBody>
          <a:bodyPr/>
          <a:lstStyle/>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Q&amp;A</a:t>
            </a: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Suggestions / Feedback</a:t>
            </a:r>
          </a:p>
          <a:p>
            <a:pPr>
              <a:lnSpc>
                <a:spcPct val="100000"/>
              </a:lnSpc>
            </a:pPr>
            <a:endParaRPr lang="en-US" sz="32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050"/>
          <p:cNvSpPr>
            <a:spLocks noGrp="1" noChangeArrowheads="1"/>
          </p:cNvSpPr>
          <p:nvPr>
            <p:ph type="title"/>
          </p:nvPr>
        </p:nvSpPr>
        <p:spPr>
          <a:xfrm>
            <a:off x="364704" y="162044"/>
            <a:ext cx="5915025" cy="738664"/>
          </a:xfrm>
        </p:spPr>
        <p:txBody>
          <a:bodyPr/>
          <a:lstStyle/>
          <a:p>
            <a:pPr eaLnBrk="1" hangingPunct="1"/>
            <a:r>
              <a:rPr lang="en-US" altLang="zh-CN" sz="2400" dirty="0">
                <a:ea typeface="SimSun" panose="02010600030101010101" pitchFamily="2" charset="-122"/>
              </a:rPr>
              <a:t>Density-Based Clustering: Basic Concepts</a:t>
            </a:r>
          </a:p>
        </p:txBody>
      </p:sp>
      <p:sp>
        <p:nvSpPr>
          <p:cNvPr id="47107" name="Rectangle 2051"/>
          <p:cNvSpPr>
            <a:spLocks noGrp="1" noChangeArrowheads="1"/>
          </p:cNvSpPr>
          <p:nvPr>
            <p:ph type="body" idx="4294967295"/>
          </p:nvPr>
        </p:nvSpPr>
        <p:spPr>
          <a:xfrm>
            <a:off x="364704" y="1600200"/>
            <a:ext cx="8169696" cy="5105399"/>
          </a:xfrm>
          <a:prstGeom prst="rect">
            <a:avLst/>
          </a:prstGeom>
        </p:spPr>
        <p:txBody>
          <a:bodyPr>
            <a:normAutofit/>
          </a:bodyPr>
          <a:lstStyle/>
          <a:p>
            <a:pPr eaLnBrk="1" hangingPunct="1">
              <a:lnSpc>
                <a:spcPct val="90000"/>
              </a:lnSpc>
              <a:spcBef>
                <a:spcPct val="50000"/>
              </a:spcBef>
            </a:pPr>
            <a:r>
              <a:rPr lang="en-US" altLang="zh-CN" sz="2400" dirty="0">
                <a:latin typeface="Times New Roman" panose="02020603050405020304" pitchFamily="18" charset="0"/>
                <a:ea typeface="SimSun" panose="02010600030101010101" pitchFamily="2" charset="-122"/>
                <a:cs typeface="Times New Roman" panose="02020603050405020304" pitchFamily="18" charset="0"/>
              </a:rPr>
              <a:t>Two parameters</a:t>
            </a:r>
            <a:r>
              <a:rPr lang="en-US" altLang="zh-CN" sz="2400" i="1" dirty="0">
                <a:latin typeface="Times New Roman" panose="02020603050405020304" pitchFamily="18" charset="0"/>
                <a:ea typeface="SimSun" panose="02010600030101010101" pitchFamily="2" charset="-122"/>
                <a:cs typeface="Times New Roman" panose="02020603050405020304" pitchFamily="18" charset="0"/>
              </a:rPr>
              <a:t>:</a:t>
            </a:r>
          </a:p>
          <a:p>
            <a:pPr lvl="1" eaLnBrk="1" hangingPunct="1">
              <a:lnSpc>
                <a:spcPct val="90000"/>
              </a:lnSpc>
              <a:spcBef>
                <a:spcPct val="50000"/>
              </a:spcBef>
            </a:pPr>
            <a:r>
              <a:rPr lang="en-US" altLang="zh-CN" sz="1650" i="1" dirty="0">
                <a:solidFill>
                  <a:schemeClr val="hlink"/>
                </a:solidFill>
                <a:ea typeface="SimSun" panose="02010600030101010101" pitchFamily="2" charset="-122"/>
              </a:rPr>
              <a:t>Eps</a:t>
            </a:r>
            <a:r>
              <a:rPr lang="en-US" altLang="zh-CN" sz="1650" dirty="0">
                <a:ea typeface="SimSun" panose="02010600030101010101" pitchFamily="2" charset="-122"/>
              </a:rPr>
              <a:t>: Maximum radius of the </a:t>
            </a:r>
            <a:r>
              <a:rPr lang="en-US" altLang="zh-CN" sz="1650" dirty="0" err="1">
                <a:ea typeface="SimSun" panose="02010600030101010101" pitchFamily="2" charset="-122"/>
              </a:rPr>
              <a:t>neighbourhood</a:t>
            </a:r>
            <a:endParaRPr lang="en-US" altLang="zh-CN" sz="1650" dirty="0">
              <a:ea typeface="SimSun" panose="02010600030101010101" pitchFamily="2" charset="-122"/>
            </a:endParaRPr>
          </a:p>
          <a:p>
            <a:pPr lvl="1" eaLnBrk="1" hangingPunct="1">
              <a:lnSpc>
                <a:spcPct val="90000"/>
              </a:lnSpc>
              <a:spcBef>
                <a:spcPct val="50000"/>
              </a:spcBef>
            </a:pPr>
            <a:r>
              <a:rPr lang="en-US" altLang="zh-CN" sz="1650" i="1" dirty="0" err="1">
                <a:solidFill>
                  <a:schemeClr val="hlink"/>
                </a:solidFill>
                <a:ea typeface="SimSun" panose="02010600030101010101" pitchFamily="2" charset="-122"/>
              </a:rPr>
              <a:t>MinPts</a:t>
            </a:r>
            <a:r>
              <a:rPr lang="en-US" altLang="zh-CN" sz="1650" dirty="0">
                <a:ea typeface="SimSun" panose="02010600030101010101" pitchFamily="2" charset="-122"/>
              </a:rPr>
              <a:t>: Minimum number of points in an Eps-</a:t>
            </a:r>
            <a:r>
              <a:rPr lang="en-US" altLang="zh-CN" sz="1650" dirty="0" err="1">
                <a:ea typeface="SimSun" panose="02010600030101010101" pitchFamily="2" charset="-122"/>
              </a:rPr>
              <a:t>neighbourhood</a:t>
            </a:r>
            <a:r>
              <a:rPr lang="en-US" altLang="zh-CN" sz="1650" dirty="0">
                <a:ea typeface="SimSun" panose="02010600030101010101" pitchFamily="2" charset="-122"/>
              </a:rPr>
              <a:t> of that point</a:t>
            </a:r>
          </a:p>
          <a:p>
            <a:pPr eaLnBrk="1" hangingPunct="1">
              <a:lnSpc>
                <a:spcPct val="90000"/>
              </a:lnSpc>
              <a:spcBef>
                <a:spcPct val="50000"/>
              </a:spcBef>
            </a:pPr>
            <a:r>
              <a:rPr lang="en-US" altLang="zh-CN" sz="1650" i="1" dirty="0" err="1">
                <a:ea typeface="SimSun" panose="02010600030101010101" pitchFamily="2" charset="-122"/>
              </a:rPr>
              <a:t>N</a:t>
            </a:r>
            <a:r>
              <a:rPr lang="en-US" altLang="zh-CN" sz="1650" i="1" baseline="-25000" dirty="0" err="1">
                <a:ea typeface="SimSun" panose="02010600030101010101" pitchFamily="2" charset="-122"/>
              </a:rPr>
              <a:t>Eps</a:t>
            </a:r>
            <a:r>
              <a:rPr lang="en-US" altLang="zh-CN" sz="1650" i="1" dirty="0">
                <a:ea typeface="SimSun" panose="02010600030101010101" pitchFamily="2" charset="-122"/>
              </a:rPr>
              <a:t>(p)</a:t>
            </a:r>
            <a:r>
              <a:rPr lang="en-US" altLang="zh-CN" sz="1650" dirty="0">
                <a:ea typeface="SimSun" panose="02010600030101010101" pitchFamily="2" charset="-122"/>
              </a:rPr>
              <a:t>: {q belongs to D | </a:t>
            </a:r>
            <a:r>
              <a:rPr lang="en-US" altLang="zh-CN" sz="1650" dirty="0" err="1">
                <a:ea typeface="SimSun" panose="02010600030101010101" pitchFamily="2" charset="-122"/>
              </a:rPr>
              <a:t>dist</a:t>
            </a:r>
            <a:r>
              <a:rPr lang="en-US" altLang="zh-CN" sz="1650" dirty="0">
                <a:ea typeface="SimSun" panose="02010600030101010101" pitchFamily="2" charset="-122"/>
              </a:rPr>
              <a:t>(</a:t>
            </a:r>
            <a:r>
              <a:rPr lang="en-US" altLang="zh-CN" sz="1650" dirty="0" err="1">
                <a:ea typeface="SimSun" panose="02010600030101010101" pitchFamily="2" charset="-122"/>
              </a:rPr>
              <a:t>p,q</a:t>
            </a:r>
            <a:r>
              <a:rPr lang="en-US" altLang="zh-CN" sz="1650" dirty="0">
                <a:ea typeface="SimSun" panose="02010600030101010101" pitchFamily="2" charset="-122"/>
              </a:rPr>
              <a:t>) ≤ Eps}</a:t>
            </a:r>
          </a:p>
          <a:p>
            <a:pPr eaLnBrk="1" hangingPunct="1">
              <a:lnSpc>
                <a:spcPct val="90000"/>
              </a:lnSpc>
              <a:spcBef>
                <a:spcPct val="50000"/>
              </a:spcBef>
            </a:pPr>
            <a:endParaRPr lang="en-US" altLang="zh-CN" sz="1650" dirty="0" smtClean="0">
              <a:solidFill>
                <a:schemeClr val="hlink"/>
              </a:solidFill>
              <a:ea typeface="SimSun" panose="02010600030101010101" pitchFamily="2" charset="-122"/>
            </a:endParaRPr>
          </a:p>
        </p:txBody>
      </p:sp>
      <p:sp>
        <p:nvSpPr>
          <p:cNvPr id="47109" name="Slide Number Placeholder 51"/>
          <p:cNvSpPr>
            <a:spLocks noGrp="1"/>
          </p:cNvSpPr>
          <p:nvPr>
            <p:ph type="sldNum" sz="quarter" idx="4294967295"/>
          </p:nvPr>
        </p:nvSpPr>
        <p:spPr>
          <a:xfrm>
            <a:off x="6323648" y="5634633"/>
            <a:ext cx="1600200" cy="11541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Tahoma" panose="020B0604030504040204" pitchFamily="34" charset="0"/>
              </a:defRPr>
            </a:lvl1pPr>
            <a:lvl2pPr marL="557213" indent="-214313" eaLnBrk="0" hangingPunct="0">
              <a:defRPr sz="1800">
                <a:solidFill>
                  <a:schemeClr val="tx1"/>
                </a:solidFill>
                <a:latin typeface="Tahoma" panose="020B0604030504040204" pitchFamily="34" charset="0"/>
              </a:defRPr>
            </a:lvl2pPr>
            <a:lvl3pPr marL="857250" indent="-171450" eaLnBrk="0" hangingPunct="0">
              <a:defRPr sz="1800">
                <a:solidFill>
                  <a:schemeClr val="tx1"/>
                </a:solidFill>
                <a:latin typeface="Tahoma" panose="020B0604030504040204" pitchFamily="34" charset="0"/>
              </a:defRPr>
            </a:lvl3pPr>
            <a:lvl4pPr marL="1200150" indent="-171450" eaLnBrk="0" hangingPunct="0">
              <a:defRPr sz="1800">
                <a:solidFill>
                  <a:schemeClr val="tx1"/>
                </a:solidFill>
                <a:latin typeface="Tahoma" panose="020B0604030504040204" pitchFamily="34" charset="0"/>
              </a:defRPr>
            </a:lvl4pPr>
            <a:lvl5pPr marL="1543050" indent="-171450" eaLnBrk="0" hangingPunct="0">
              <a:defRPr sz="1800">
                <a:solidFill>
                  <a:schemeClr val="tx1"/>
                </a:solidFill>
                <a:latin typeface="Tahoma" panose="020B0604030504040204" pitchFamily="34" charset="0"/>
              </a:defRPr>
            </a:lvl5pPr>
            <a:lvl6pPr marL="1885950" indent="-171450" algn="ctr" eaLnBrk="0" fontAlgn="base" hangingPunct="0">
              <a:spcBef>
                <a:spcPct val="0"/>
              </a:spcBef>
              <a:spcAft>
                <a:spcPct val="0"/>
              </a:spcAft>
              <a:defRPr sz="1800">
                <a:solidFill>
                  <a:schemeClr val="tx1"/>
                </a:solidFill>
                <a:latin typeface="Tahoma" panose="020B0604030504040204" pitchFamily="34" charset="0"/>
              </a:defRPr>
            </a:lvl6pPr>
            <a:lvl7pPr marL="2228850" indent="-171450" algn="ctr" eaLnBrk="0" fontAlgn="base" hangingPunct="0">
              <a:spcBef>
                <a:spcPct val="0"/>
              </a:spcBef>
              <a:spcAft>
                <a:spcPct val="0"/>
              </a:spcAft>
              <a:defRPr sz="1800">
                <a:solidFill>
                  <a:schemeClr val="tx1"/>
                </a:solidFill>
                <a:latin typeface="Tahoma" panose="020B0604030504040204" pitchFamily="34" charset="0"/>
              </a:defRPr>
            </a:lvl7pPr>
            <a:lvl8pPr marL="2571750" indent="-171450" algn="ctr" eaLnBrk="0" fontAlgn="base" hangingPunct="0">
              <a:spcBef>
                <a:spcPct val="0"/>
              </a:spcBef>
              <a:spcAft>
                <a:spcPct val="0"/>
              </a:spcAft>
              <a:defRPr sz="1800">
                <a:solidFill>
                  <a:schemeClr val="tx1"/>
                </a:solidFill>
                <a:latin typeface="Tahoma" panose="020B0604030504040204" pitchFamily="34" charset="0"/>
              </a:defRPr>
            </a:lvl8pPr>
            <a:lvl9pPr marL="2914650" indent="-171450" algn="ctr" eaLnBrk="0" fontAlgn="base" hangingPunct="0">
              <a:spcBef>
                <a:spcPct val="0"/>
              </a:spcBef>
              <a:spcAft>
                <a:spcPct val="0"/>
              </a:spcAft>
              <a:defRPr sz="1800">
                <a:solidFill>
                  <a:schemeClr val="tx1"/>
                </a:solidFill>
                <a:latin typeface="Tahoma" panose="020B0604030504040204" pitchFamily="34" charset="0"/>
              </a:defRPr>
            </a:lvl9pPr>
          </a:lstStyle>
          <a:p>
            <a:pPr eaLnBrk="1" hangingPunct="1"/>
            <a:fld id="{878309D2-7807-4CBF-A3AC-2FB164C05E4B}" type="slidenum">
              <a:rPr lang="en-US" altLang="en-US" sz="750"/>
              <a:pPr eaLnBrk="1" hangingPunct="1"/>
              <a:t>4</a:t>
            </a:fld>
            <a:endParaRPr lang="en-US" altLang="en-US" sz="750" dirty="0"/>
          </a:p>
        </p:txBody>
      </p:sp>
      <p:sp>
        <p:nvSpPr>
          <p:cNvPr id="2" name="Rectangle 1"/>
          <p:cNvSpPr/>
          <p:nvPr/>
        </p:nvSpPr>
        <p:spPr>
          <a:xfrm>
            <a:off x="457200" y="3505200"/>
            <a:ext cx="4572000" cy="923330"/>
          </a:xfrm>
          <a:prstGeom prst="rect">
            <a:avLst/>
          </a:prstGeom>
        </p:spPr>
        <p:txBody>
          <a:bodyPr>
            <a:spAutoFit/>
          </a:bodyPr>
          <a:lstStyle/>
          <a:p>
            <a:r>
              <a:rPr lang="en-US" altLang="zh-CN" dirty="0">
                <a:solidFill>
                  <a:schemeClr val="hlink"/>
                </a:solidFill>
                <a:ea typeface="SimSun" panose="02010600030101010101" pitchFamily="2" charset="-122"/>
              </a:rPr>
              <a:t>Directly density-reachable</a:t>
            </a:r>
            <a:r>
              <a:rPr lang="en-US" altLang="zh-CN" dirty="0">
                <a:ea typeface="SimSun" panose="02010600030101010101" pitchFamily="2" charset="-122"/>
              </a:rPr>
              <a:t>: A point </a:t>
            </a:r>
            <a:r>
              <a:rPr lang="en-US" altLang="zh-CN" i="1" dirty="0">
                <a:ea typeface="SimSun" panose="02010600030101010101" pitchFamily="2" charset="-122"/>
              </a:rPr>
              <a:t>p</a:t>
            </a:r>
            <a:r>
              <a:rPr lang="en-US" altLang="zh-CN" dirty="0">
                <a:ea typeface="SimSun" panose="02010600030101010101" pitchFamily="2" charset="-122"/>
              </a:rPr>
              <a:t> is directly density-reachable from a point </a:t>
            </a:r>
            <a:r>
              <a:rPr lang="en-US" altLang="zh-CN" i="1" dirty="0">
                <a:ea typeface="SimSun" panose="02010600030101010101" pitchFamily="2" charset="-122"/>
              </a:rPr>
              <a:t>q</a:t>
            </a:r>
            <a:r>
              <a:rPr lang="en-US" altLang="zh-CN" dirty="0">
                <a:ea typeface="SimSun" panose="02010600030101010101" pitchFamily="2" charset="-122"/>
              </a:rPr>
              <a:t> w.r.t. </a:t>
            </a:r>
            <a:r>
              <a:rPr lang="en-US" altLang="zh-CN" i="1" dirty="0">
                <a:ea typeface="SimSun" panose="02010600030101010101" pitchFamily="2" charset="-122"/>
              </a:rPr>
              <a:t>Eps</a:t>
            </a:r>
            <a:r>
              <a:rPr lang="en-US" altLang="zh-CN" dirty="0">
                <a:ea typeface="SimSun" panose="02010600030101010101" pitchFamily="2" charset="-122"/>
              </a:rPr>
              <a:t>, </a:t>
            </a:r>
            <a:r>
              <a:rPr lang="en-US" altLang="zh-CN" i="1" dirty="0" err="1">
                <a:ea typeface="SimSun" panose="02010600030101010101" pitchFamily="2" charset="-122"/>
              </a:rPr>
              <a:t>MinPts</a:t>
            </a:r>
            <a:r>
              <a:rPr lang="en-US" altLang="zh-CN" dirty="0">
                <a:ea typeface="SimSun" panose="02010600030101010101" pitchFamily="2" charset="-122"/>
              </a:rPr>
              <a:t> if 	</a:t>
            </a:r>
            <a:endParaRPr lang="en-IN" dirty="0"/>
          </a:p>
        </p:txBody>
      </p:sp>
      <p:pic>
        <p:nvPicPr>
          <p:cNvPr id="5" name="Picture 4"/>
          <p:cNvPicPr>
            <a:picLocks noChangeAspect="1"/>
          </p:cNvPicPr>
          <p:nvPr/>
        </p:nvPicPr>
        <p:blipFill>
          <a:blip r:embed="rId3"/>
          <a:stretch>
            <a:fillRect/>
          </a:stretch>
        </p:blipFill>
        <p:spPr>
          <a:xfrm>
            <a:off x="5562600" y="3966865"/>
            <a:ext cx="2971800" cy="1314450"/>
          </a:xfrm>
          <a:prstGeom prst="rect">
            <a:avLst/>
          </a:prstGeom>
        </p:spPr>
      </p:pic>
      <p:sp>
        <p:nvSpPr>
          <p:cNvPr id="6" name="Rectangle 5"/>
          <p:cNvSpPr/>
          <p:nvPr/>
        </p:nvSpPr>
        <p:spPr>
          <a:xfrm>
            <a:off x="470647" y="4624090"/>
            <a:ext cx="4572000" cy="1344984"/>
          </a:xfrm>
          <a:prstGeom prst="rect">
            <a:avLst/>
          </a:prstGeom>
        </p:spPr>
        <p:txBody>
          <a:bodyPr>
            <a:spAutoFit/>
          </a:bodyPr>
          <a:lstStyle/>
          <a:p>
            <a:pPr lvl="1">
              <a:lnSpc>
                <a:spcPct val="90000"/>
              </a:lnSpc>
              <a:spcBef>
                <a:spcPct val="50000"/>
              </a:spcBef>
            </a:pPr>
            <a:r>
              <a:rPr lang="en-US" altLang="zh-CN" sz="2200" i="1" dirty="0">
                <a:ea typeface="SimSun" panose="02010600030101010101" pitchFamily="2" charset="-122"/>
              </a:rPr>
              <a:t>p</a:t>
            </a:r>
            <a:r>
              <a:rPr lang="en-US" altLang="zh-CN" sz="2200" dirty="0">
                <a:ea typeface="SimSun" panose="02010600030101010101" pitchFamily="2" charset="-122"/>
              </a:rPr>
              <a:t> belongs to </a:t>
            </a:r>
            <a:r>
              <a:rPr lang="en-US" altLang="zh-CN" sz="2200" i="1" dirty="0" err="1">
                <a:ea typeface="SimSun" panose="02010600030101010101" pitchFamily="2" charset="-122"/>
              </a:rPr>
              <a:t>N</a:t>
            </a:r>
            <a:r>
              <a:rPr lang="en-US" altLang="zh-CN" sz="2200" i="1" baseline="-25000" dirty="0" err="1">
                <a:ea typeface="SimSun" panose="02010600030101010101" pitchFamily="2" charset="-122"/>
              </a:rPr>
              <a:t>Eps</a:t>
            </a:r>
            <a:r>
              <a:rPr lang="en-US" altLang="zh-CN" sz="2200" i="1" dirty="0">
                <a:ea typeface="SimSun" panose="02010600030101010101" pitchFamily="2" charset="-122"/>
              </a:rPr>
              <a:t>(q)</a:t>
            </a:r>
          </a:p>
          <a:p>
            <a:pPr lvl="1">
              <a:lnSpc>
                <a:spcPct val="90000"/>
              </a:lnSpc>
              <a:spcBef>
                <a:spcPct val="50000"/>
              </a:spcBef>
            </a:pPr>
            <a:r>
              <a:rPr lang="en-US" altLang="zh-CN" sz="2200" dirty="0">
                <a:ea typeface="SimSun" panose="02010600030101010101" pitchFamily="2" charset="-122"/>
              </a:rPr>
              <a:t>core point condition:</a:t>
            </a:r>
          </a:p>
          <a:p>
            <a:pPr lvl="1">
              <a:lnSpc>
                <a:spcPct val="90000"/>
              </a:lnSpc>
              <a:spcBef>
                <a:spcPct val="50000"/>
              </a:spcBef>
            </a:pPr>
            <a:r>
              <a:rPr lang="en-US" altLang="zh-CN" sz="2200" dirty="0">
                <a:ea typeface="SimSun" panose="02010600030101010101" pitchFamily="2" charset="-122"/>
              </a:rPr>
              <a:t>              |</a:t>
            </a:r>
            <a:r>
              <a:rPr lang="en-US" altLang="zh-CN" sz="2200" i="1" dirty="0" err="1">
                <a:ea typeface="SimSun" panose="02010600030101010101" pitchFamily="2" charset="-122"/>
              </a:rPr>
              <a:t>N</a:t>
            </a:r>
            <a:r>
              <a:rPr lang="en-US" altLang="zh-CN" sz="2200" i="1" baseline="-25000" dirty="0" err="1">
                <a:ea typeface="SimSun" panose="02010600030101010101" pitchFamily="2" charset="-122"/>
              </a:rPr>
              <a:t>Eps</a:t>
            </a:r>
            <a:r>
              <a:rPr lang="en-US" altLang="zh-CN" sz="2200" i="1" dirty="0">
                <a:ea typeface="SimSun" panose="02010600030101010101" pitchFamily="2" charset="-122"/>
              </a:rPr>
              <a:t> (q)</a:t>
            </a:r>
            <a:r>
              <a:rPr lang="en-US" altLang="zh-CN" sz="2200" dirty="0">
                <a:ea typeface="SimSun" panose="02010600030101010101" pitchFamily="2" charset="-122"/>
              </a:rPr>
              <a:t>| ≥ </a:t>
            </a:r>
            <a:r>
              <a:rPr lang="en-US" altLang="zh-CN" sz="2200" i="1" dirty="0" err="1">
                <a:ea typeface="SimSun" panose="02010600030101010101" pitchFamily="2" charset="-122"/>
              </a:rPr>
              <a:t>MinPts</a:t>
            </a:r>
            <a:endParaRPr lang="en-IN" dirty="0"/>
          </a:p>
        </p:txBody>
      </p:sp>
    </p:spTree>
    <p:extLst>
      <p:ext uri="{BB962C8B-B14F-4D97-AF65-F5344CB8AC3E}">
        <p14:creationId xmlns:p14="http://schemas.microsoft.com/office/powerpoint/2010/main" val="19316089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583680" y="6377940"/>
            <a:ext cx="2103120" cy="342900"/>
          </a:xfrm>
          <a:prstGeom prst="rect">
            <a:avLst/>
          </a:prstGeom>
        </p:spPr>
        <p:txBody>
          <a:bodyPr/>
          <a:lstStyle/>
          <a:p>
            <a:fld id="{B6F15528-21DE-4FAA-801E-634DDDAF4B2B}" type="slidenum">
              <a:rPr lang="en-IN" smtClean="0"/>
              <a:t>5</a:t>
            </a:fld>
            <a:endParaRPr lang="en-IN"/>
          </a:p>
        </p:txBody>
      </p:sp>
      <p:sp>
        <p:nvSpPr>
          <p:cNvPr id="2" name="Rectangle 1"/>
          <p:cNvSpPr/>
          <p:nvPr/>
        </p:nvSpPr>
        <p:spPr>
          <a:xfrm>
            <a:off x="304800" y="228600"/>
            <a:ext cx="4800600" cy="5170646"/>
          </a:xfrm>
          <a:prstGeom prst="rect">
            <a:avLst/>
          </a:prstGeom>
        </p:spPr>
        <p:txBody>
          <a:bodyPr wrap="square">
            <a:spAutoFit/>
          </a:bodyPr>
          <a:lstStyle/>
          <a:p>
            <a:pPr>
              <a:spcBef>
                <a:spcPct val="50000"/>
              </a:spcBef>
            </a:pPr>
            <a:r>
              <a:rPr lang="en-US" altLang="zh-CN" sz="2200" dirty="0">
                <a:ea typeface="SimSun" panose="02010600030101010101" pitchFamily="2" charset="-122"/>
              </a:rPr>
              <a:t>Density-reachable: </a:t>
            </a:r>
          </a:p>
          <a:p>
            <a:pPr lvl="1">
              <a:spcBef>
                <a:spcPct val="50000"/>
              </a:spcBef>
            </a:pPr>
            <a:r>
              <a:rPr lang="en-US" altLang="zh-CN" sz="2200" dirty="0">
                <a:ea typeface="SimSun" panose="02010600030101010101" pitchFamily="2" charset="-122"/>
              </a:rPr>
              <a:t>A point </a:t>
            </a:r>
            <a:r>
              <a:rPr lang="en-US" altLang="zh-CN" sz="2200" i="1" dirty="0">
                <a:ea typeface="SimSun" panose="02010600030101010101" pitchFamily="2" charset="-122"/>
              </a:rPr>
              <a:t>p</a:t>
            </a:r>
            <a:r>
              <a:rPr lang="en-US" altLang="zh-CN" sz="2200" dirty="0">
                <a:ea typeface="SimSun" panose="02010600030101010101" pitchFamily="2" charset="-122"/>
              </a:rPr>
              <a:t> is </a:t>
            </a:r>
            <a:r>
              <a:rPr lang="en-US" altLang="zh-CN" sz="2200" dirty="0">
                <a:solidFill>
                  <a:schemeClr val="hlink"/>
                </a:solidFill>
                <a:ea typeface="SimSun" panose="02010600030101010101" pitchFamily="2" charset="-122"/>
              </a:rPr>
              <a:t>density-reachable</a:t>
            </a:r>
            <a:r>
              <a:rPr lang="en-US" altLang="zh-CN" sz="2200" dirty="0">
                <a:ea typeface="SimSun" panose="02010600030101010101" pitchFamily="2" charset="-122"/>
              </a:rPr>
              <a:t> from a point </a:t>
            </a:r>
            <a:r>
              <a:rPr lang="en-US" altLang="zh-CN" sz="2200" i="1" dirty="0">
                <a:ea typeface="SimSun" panose="02010600030101010101" pitchFamily="2" charset="-122"/>
              </a:rPr>
              <a:t>q</a:t>
            </a:r>
            <a:r>
              <a:rPr lang="en-US" altLang="zh-CN" sz="2200" dirty="0">
                <a:ea typeface="SimSun" panose="02010600030101010101" pitchFamily="2" charset="-122"/>
              </a:rPr>
              <a:t> w.r.t. </a:t>
            </a:r>
            <a:r>
              <a:rPr lang="en-US" altLang="zh-CN" sz="2200" i="1" dirty="0">
                <a:ea typeface="SimSun" panose="02010600030101010101" pitchFamily="2" charset="-122"/>
              </a:rPr>
              <a:t>Eps</a:t>
            </a:r>
            <a:r>
              <a:rPr lang="en-US" altLang="zh-CN" sz="2200" dirty="0">
                <a:ea typeface="SimSun" panose="02010600030101010101" pitchFamily="2" charset="-122"/>
              </a:rPr>
              <a:t>, </a:t>
            </a:r>
            <a:r>
              <a:rPr lang="en-US" altLang="zh-CN" sz="2200" i="1" dirty="0" err="1">
                <a:ea typeface="SimSun" panose="02010600030101010101" pitchFamily="2" charset="-122"/>
              </a:rPr>
              <a:t>MinPts</a:t>
            </a:r>
            <a:r>
              <a:rPr lang="en-US" altLang="zh-CN" sz="2200" dirty="0">
                <a:ea typeface="SimSun" panose="02010600030101010101" pitchFamily="2" charset="-122"/>
              </a:rPr>
              <a:t> if there is a chain of points </a:t>
            </a:r>
            <a:r>
              <a:rPr lang="en-US" altLang="zh-CN" sz="2200" i="1" dirty="0">
                <a:ea typeface="SimSun" panose="02010600030101010101" pitchFamily="2" charset="-122"/>
              </a:rPr>
              <a:t>p</a:t>
            </a:r>
            <a:r>
              <a:rPr lang="en-US" altLang="zh-CN" sz="2200" i="1" baseline="-25000" dirty="0">
                <a:ea typeface="SimSun" panose="02010600030101010101" pitchFamily="2" charset="-122"/>
              </a:rPr>
              <a:t>1</a:t>
            </a:r>
            <a:r>
              <a:rPr lang="en-US" altLang="zh-CN" sz="2200" dirty="0">
                <a:ea typeface="SimSun" panose="02010600030101010101" pitchFamily="2" charset="-122"/>
              </a:rPr>
              <a:t>, </a:t>
            </a:r>
            <a:r>
              <a:rPr lang="en-US" altLang="zh-CN" sz="2200" dirty="0">
                <a:latin typeface="Times New Roman" panose="02020603050405020304" pitchFamily="18" charset="0"/>
                <a:ea typeface="SimSun" panose="02010600030101010101" pitchFamily="2" charset="-122"/>
              </a:rPr>
              <a:t>…</a:t>
            </a:r>
            <a:r>
              <a:rPr lang="en-US" altLang="zh-CN" sz="2200" dirty="0">
                <a:ea typeface="SimSun" panose="02010600030101010101" pitchFamily="2" charset="-122"/>
              </a:rPr>
              <a:t>, </a:t>
            </a:r>
            <a:r>
              <a:rPr lang="en-US" altLang="zh-CN" sz="2200" i="1" dirty="0" err="1">
                <a:ea typeface="SimSun" panose="02010600030101010101" pitchFamily="2" charset="-122"/>
              </a:rPr>
              <a:t>p</a:t>
            </a:r>
            <a:r>
              <a:rPr lang="en-US" altLang="zh-CN" sz="2200" i="1" baseline="-25000" dirty="0" err="1">
                <a:ea typeface="SimSun" panose="02010600030101010101" pitchFamily="2" charset="-122"/>
              </a:rPr>
              <a:t>n</a:t>
            </a:r>
            <a:r>
              <a:rPr lang="en-US" altLang="zh-CN" sz="2200" dirty="0">
                <a:ea typeface="SimSun" panose="02010600030101010101" pitchFamily="2" charset="-122"/>
              </a:rPr>
              <a:t>, </a:t>
            </a:r>
            <a:r>
              <a:rPr lang="en-US" altLang="zh-CN" sz="2200" i="1" dirty="0">
                <a:ea typeface="SimSun" panose="02010600030101010101" pitchFamily="2" charset="-122"/>
              </a:rPr>
              <a:t>p</a:t>
            </a:r>
            <a:r>
              <a:rPr lang="en-US" altLang="zh-CN" sz="2200" i="1" baseline="-25000" dirty="0">
                <a:ea typeface="SimSun" panose="02010600030101010101" pitchFamily="2" charset="-122"/>
              </a:rPr>
              <a:t>1</a:t>
            </a:r>
            <a:r>
              <a:rPr lang="en-US" altLang="zh-CN" sz="2200" dirty="0">
                <a:ea typeface="SimSun" panose="02010600030101010101" pitchFamily="2" charset="-122"/>
              </a:rPr>
              <a:t> = </a:t>
            </a:r>
            <a:r>
              <a:rPr lang="en-US" altLang="zh-CN" sz="2200" i="1" dirty="0">
                <a:ea typeface="SimSun" panose="02010600030101010101" pitchFamily="2" charset="-122"/>
              </a:rPr>
              <a:t>q</a:t>
            </a:r>
            <a:r>
              <a:rPr lang="en-US" altLang="zh-CN" sz="2200" dirty="0">
                <a:ea typeface="SimSun" panose="02010600030101010101" pitchFamily="2" charset="-122"/>
              </a:rPr>
              <a:t>, </a:t>
            </a:r>
            <a:r>
              <a:rPr lang="en-US" altLang="zh-CN" sz="2200" i="1" dirty="0" err="1">
                <a:ea typeface="SimSun" panose="02010600030101010101" pitchFamily="2" charset="-122"/>
              </a:rPr>
              <a:t>p</a:t>
            </a:r>
            <a:r>
              <a:rPr lang="en-US" altLang="zh-CN" sz="2200" i="1" baseline="-25000" dirty="0" err="1">
                <a:ea typeface="SimSun" panose="02010600030101010101" pitchFamily="2" charset="-122"/>
              </a:rPr>
              <a:t>n</a:t>
            </a:r>
            <a:r>
              <a:rPr lang="en-US" altLang="zh-CN" sz="2200" dirty="0">
                <a:ea typeface="SimSun" panose="02010600030101010101" pitchFamily="2" charset="-122"/>
              </a:rPr>
              <a:t> = </a:t>
            </a:r>
            <a:r>
              <a:rPr lang="en-US" altLang="zh-CN" sz="2200" i="1" dirty="0">
                <a:ea typeface="SimSun" panose="02010600030101010101" pitchFamily="2" charset="-122"/>
              </a:rPr>
              <a:t>p</a:t>
            </a:r>
            <a:r>
              <a:rPr lang="en-US" altLang="zh-CN" sz="2200" dirty="0">
                <a:ea typeface="SimSun" panose="02010600030101010101" pitchFamily="2" charset="-122"/>
              </a:rPr>
              <a:t> such that </a:t>
            </a:r>
            <a:r>
              <a:rPr lang="en-US" altLang="zh-CN" sz="2200" i="1" dirty="0">
                <a:ea typeface="SimSun" panose="02010600030101010101" pitchFamily="2" charset="-122"/>
              </a:rPr>
              <a:t>p</a:t>
            </a:r>
            <a:r>
              <a:rPr lang="en-US" altLang="zh-CN" sz="2200" i="1" baseline="-25000" dirty="0">
                <a:ea typeface="SimSun" panose="02010600030101010101" pitchFamily="2" charset="-122"/>
              </a:rPr>
              <a:t>i+1</a:t>
            </a:r>
            <a:r>
              <a:rPr lang="en-US" altLang="zh-CN" sz="2200" dirty="0">
                <a:ea typeface="SimSun" panose="02010600030101010101" pitchFamily="2" charset="-122"/>
              </a:rPr>
              <a:t> is directly density-reachable from </a:t>
            </a:r>
            <a:r>
              <a:rPr lang="en-US" altLang="zh-CN" sz="2200" i="1" dirty="0">
                <a:ea typeface="SimSun" panose="02010600030101010101" pitchFamily="2" charset="-122"/>
              </a:rPr>
              <a:t>p</a:t>
            </a:r>
            <a:r>
              <a:rPr lang="en-US" altLang="zh-CN" sz="2200" i="1" baseline="-25000" dirty="0">
                <a:ea typeface="SimSun" panose="02010600030101010101" pitchFamily="2" charset="-122"/>
              </a:rPr>
              <a:t>i</a:t>
            </a:r>
            <a:r>
              <a:rPr lang="en-US" altLang="zh-CN" sz="2200" dirty="0">
                <a:ea typeface="SimSun" panose="02010600030101010101" pitchFamily="2" charset="-122"/>
              </a:rPr>
              <a:t>	</a:t>
            </a:r>
          </a:p>
          <a:p>
            <a:pPr>
              <a:spcBef>
                <a:spcPct val="50000"/>
              </a:spcBef>
            </a:pPr>
            <a:endParaRPr lang="en-US" altLang="zh-CN" sz="2200" dirty="0">
              <a:ea typeface="SimSun" panose="02010600030101010101" pitchFamily="2" charset="-122"/>
            </a:endParaRPr>
          </a:p>
          <a:p>
            <a:pPr>
              <a:spcBef>
                <a:spcPct val="50000"/>
              </a:spcBef>
            </a:pPr>
            <a:r>
              <a:rPr lang="en-US" altLang="zh-CN" sz="2200" dirty="0">
                <a:ea typeface="SimSun" panose="02010600030101010101" pitchFamily="2" charset="-122"/>
              </a:rPr>
              <a:t>Density-connected</a:t>
            </a:r>
          </a:p>
          <a:p>
            <a:pPr lvl="1">
              <a:spcBef>
                <a:spcPct val="50000"/>
              </a:spcBef>
            </a:pPr>
            <a:r>
              <a:rPr lang="en-US" altLang="zh-CN" sz="2200" dirty="0">
                <a:ea typeface="SimSun" panose="02010600030101010101" pitchFamily="2" charset="-122"/>
              </a:rPr>
              <a:t>A point </a:t>
            </a:r>
            <a:r>
              <a:rPr lang="en-US" altLang="zh-CN" sz="2200" i="1" dirty="0">
                <a:ea typeface="SimSun" panose="02010600030101010101" pitchFamily="2" charset="-122"/>
              </a:rPr>
              <a:t>p</a:t>
            </a:r>
            <a:r>
              <a:rPr lang="en-US" altLang="zh-CN" sz="2200" dirty="0">
                <a:ea typeface="SimSun" panose="02010600030101010101" pitchFamily="2" charset="-122"/>
              </a:rPr>
              <a:t> is </a:t>
            </a:r>
            <a:r>
              <a:rPr lang="en-US" altLang="zh-CN" sz="2200" dirty="0">
                <a:solidFill>
                  <a:schemeClr val="hlink"/>
                </a:solidFill>
                <a:ea typeface="SimSun" panose="02010600030101010101" pitchFamily="2" charset="-122"/>
              </a:rPr>
              <a:t>density-connected</a:t>
            </a:r>
            <a:r>
              <a:rPr lang="en-US" altLang="zh-CN" sz="2200" dirty="0">
                <a:ea typeface="SimSun" panose="02010600030101010101" pitchFamily="2" charset="-122"/>
              </a:rPr>
              <a:t> to a point </a:t>
            </a:r>
            <a:r>
              <a:rPr lang="en-US" altLang="zh-CN" sz="2200" i="1" dirty="0">
                <a:ea typeface="SimSun" panose="02010600030101010101" pitchFamily="2" charset="-122"/>
              </a:rPr>
              <a:t>q</a:t>
            </a:r>
            <a:r>
              <a:rPr lang="en-US" altLang="zh-CN" sz="2200" dirty="0">
                <a:ea typeface="SimSun" panose="02010600030101010101" pitchFamily="2" charset="-122"/>
              </a:rPr>
              <a:t> w.r.t. </a:t>
            </a:r>
            <a:r>
              <a:rPr lang="en-US" altLang="zh-CN" sz="2200" i="1" dirty="0">
                <a:ea typeface="SimSun" panose="02010600030101010101" pitchFamily="2" charset="-122"/>
              </a:rPr>
              <a:t>Eps</a:t>
            </a:r>
            <a:r>
              <a:rPr lang="en-US" altLang="zh-CN" sz="2200" dirty="0">
                <a:ea typeface="SimSun" panose="02010600030101010101" pitchFamily="2" charset="-122"/>
              </a:rPr>
              <a:t>, </a:t>
            </a:r>
            <a:r>
              <a:rPr lang="en-US" altLang="zh-CN" sz="2200" i="1" dirty="0" err="1">
                <a:ea typeface="SimSun" panose="02010600030101010101" pitchFamily="2" charset="-122"/>
              </a:rPr>
              <a:t>MinPts</a:t>
            </a:r>
            <a:r>
              <a:rPr lang="en-US" altLang="zh-CN" sz="2200" dirty="0">
                <a:ea typeface="SimSun" panose="02010600030101010101" pitchFamily="2" charset="-122"/>
              </a:rPr>
              <a:t> if there is a point </a:t>
            </a:r>
            <a:r>
              <a:rPr lang="en-US" altLang="zh-CN" sz="2200" i="1" dirty="0">
                <a:ea typeface="SimSun" panose="02010600030101010101" pitchFamily="2" charset="-122"/>
              </a:rPr>
              <a:t>o </a:t>
            </a:r>
            <a:r>
              <a:rPr lang="en-US" altLang="zh-CN" sz="2200" dirty="0">
                <a:ea typeface="SimSun" panose="02010600030101010101" pitchFamily="2" charset="-122"/>
              </a:rPr>
              <a:t>such that both, </a:t>
            </a:r>
            <a:r>
              <a:rPr lang="en-US" altLang="zh-CN" sz="2200" i="1" dirty="0">
                <a:ea typeface="SimSun" panose="02010600030101010101" pitchFamily="2" charset="-122"/>
              </a:rPr>
              <a:t>p</a:t>
            </a:r>
            <a:r>
              <a:rPr lang="en-US" altLang="zh-CN" sz="2200" dirty="0">
                <a:ea typeface="SimSun" panose="02010600030101010101" pitchFamily="2" charset="-122"/>
              </a:rPr>
              <a:t> and </a:t>
            </a:r>
            <a:r>
              <a:rPr lang="en-US" altLang="zh-CN" sz="2200" i="1" dirty="0">
                <a:ea typeface="SimSun" panose="02010600030101010101" pitchFamily="2" charset="-122"/>
              </a:rPr>
              <a:t>q</a:t>
            </a:r>
            <a:r>
              <a:rPr lang="en-US" altLang="zh-CN" sz="2200" dirty="0">
                <a:ea typeface="SimSun" panose="02010600030101010101" pitchFamily="2" charset="-122"/>
              </a:rPr>
              <a:t> are density-reachable from </a:t>
            </a:r>
            <a:r>
              <a:rPr lang="en-US" altLang="zh-CN" sz="2200" i="1" dirty="0">
                <a:ea typeface="SimSun" panose="02010600030101010101" pitchFamily="2" charset="-122"/>
              </a:rPr>
              <a:t>o</a:t>
            </a:r>
            <a:r>
              <a:rPr lang="en-US" altLang="zh-CN" sz="2200" dirty="0">
                <a:ea typeface="SimSun" panose="02010600030101010101" pitchFamily="2" charset="-122"/>
              </a:rPr>
              <a:t> w.r.t. </a:t>
            </a:r>
            <a:r>
              <a:rPr lang="en-US" altLang="zh-CN" sz="2200" i="1" dirty="0">
                <a:ea typeface="SimSun" panose="02010600030101010101" pitchFamily="2" charset="-122"/>
              </a:rPr>
              <a:t>Eps</a:t>
            </a:r>
            <a:r>
              <a:rPr lang="en-US" altLang="zh-CN" sz="2200" dirty="0">
                <a:ea typeface="SimSun" panose="02010600030101010101" pitchFamily="2" charset="-122"/>
              </a:rPr>
              <a:t> and </a:t>
            </a:r>
            <a:r>
              <a:rPr lang="en-US" altLang="zh-CN" sz="2200" i="1" dirty="0" err="1">
                <a:ea typeface="SimSun" panose="02010600030101010101" pitchFamily="2" charset="-122"/>
              </a:rPr>
              <a:t>MinPts</a:t>
            </a:r>
            <a:endParaRPr lang="en-US" altLang="zh-CN" sz="2200" dirty="0">
              <a:ea typeface="SimSun" panose="02010600030101010101" pitchFamily="2" charset="-122"/>
            </a:endParaRPr>
          </a:p>
        </p:txBody>
      </p:sp>
      <p:pic>
        <p:nvPicPr>
          <p:cNvPr id="8" name="Picture 7"/>
          <p:cNvPicPr>
            <a:picLocks noChangeAspect="1"/>
          </p:cNvPicPr>
          <p:nvPr/>
        </p:nvPicPr>
        <p:blipFill>
          <a:blip r:embed="rId2"/>
          <a:stretch>
            <a:fillRect/>
          </a:stretch>
        </p:blipFill>
        <p:spPr>
          <a:xfrm>
            <a:off x="6400800" y="1295400"/>
            <a:ext cx="1819275" cy="1049014"/>
          </a:xfrm>
          <a:prstGeom prst="rect">
            <a:avLst/>
          </a:prstGeom>
        </p:spPr>
      </p:pic>
      <p:pic>
        <p:nvPicPr>
          <p:cNvPr id="9" name="Picture 8"/>
          <p:cNvPicPr>
            <a:picLocks noChangeAspect="1"/>
          </p:cNvPicPr>
          <p:nvPr/>
        </p:nvPicPr>
        <p:blipFill>
          <a:blip r:embed="rId3"/>
          <a:stretch>
            <a:fillRect/>
          </a:stretch>
        </p:blipFill>
        <p:spPr>
          <a:xfrm>
            <a:off x="6248400" y="3810000"/>
            <a:ext cx="2276475" cy="1381125"/>
          </a:xfrm>
          <a:prstGeom prst="rect">
            <a:avLst/>
          </a:prstGeom>
        </p:spPr>
      </p:pic>
    </p:spTree>
    <p:extLst>
      <p:ext uri="{BB962C8B-B14F-4D97-AF65-F5344CB8AC3E}">
        <p14:creationId xmlns:p14="http://schemas.microsoft.com/office/powerpoint/2010/main" val="8713440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9666" name="Rectangle 2"/>
          <p:cNvSpPr>
            <a:spLocks noGrp="1" noChangeArrowheads="1"/>
          </p:cNvSpPr>
          <p:nvPr>
            <p:ph type="title"/>
          </p:nvPr>
        </p:nvSpPr>
        <p:spPr>
          <a:xfrm>
            <a:off x="304800" y="290022"/>
            <a:ext cx="5915025" cy="492443"/>
          </a:xfrm>
        </p:spPr>
        <p:txBody>
          <a:bodyPr/>
          <a:lstStyle/>
          <a:p>
            <a:r>
              <a:rPr lang="en-US" altLang="en-US" dirty="0"/>
              <a:t>DBSCAN</a:t>
            </a:r>
          </a:p>
        </p:txBody>
      </p:sp>
      <p:sp>
        <p:nvSpPr>
          <p:cNvPr id="1649667" name="Rectangle 3"/>
          <p:cNvSpPr>
            <a:spLocks noGrp="1" noChangeArrowheads="1"/>
          </p:cNvSpPr>
          <p:nvPr>
            <p:ph type="body" idx="4294967295"/>
          </p:nvPr>
        </p:nvSpPr>
        <p:spPr>
          <a:xfrm>
            <a:off x="551198" y="1611372"/>
            <a:ext cx="8041603" cy="5170646"/>
          </a:xfrm>
          <a:prstGeom prst="rect">
            <a:avLst/>
          </a:prstGeom>
        </p:spPr>
        <p:txBody>
          <a:bodyPr/>
          <a:lstStyle/>
          <a:p>
            <a:pPr marL="742950" lvl="1" indent="-400050">
              <a:spcBef>
                <a:spcPct val="20000"/>
              </a:spcBef>
            </a:pPr>
            <a:r>
              <a:rPr lang="en-US" altLang="en-US" sz="2800" b="1" dirty="0" smtClean="0">
                <a:solidFill>
                  <a:schemeClr val="tx2">
                    <a:lumMod val="60000"/>
                    <a:lumOff val="40000"/>
                  </a:schemeClr>
                </a:solidFill>
              </a:rPr>
              <a:t>Density </a:t>
            </a:r>
            <a:r>
              <a:rPr lang="en-US" altLang="en-US" sz="2800" b="1" dirty="0">
                <a:solidFill>
                  <a:schemeClr val="tx2">
                    <a:lumMod val="60000"/>
                    <a:lumOff val="40000"/>
                  </a:schemeClr>
                </a:solidFill>
              </a:rPr>
              <a:t>= number of points within a specified radius (Eps)</a:t>
            </a:r>
          </a:p>
          <a:p>
            <a:pPr marL="1628775" lvl="4" indent="-257175"/>
            <a:endParaRPr lang="en-US" altLang="en-US" sz="2800" b="1" dirty="0">
              <a:solidFill>
                <a:schemeClr val="tx2">
                  <a:lumMod val="60000"/>
                  <a:lumOff val="40000"/>
                </a:schemeClr>
              </a:solidFill>
            </a:endParaRPr>
          </a:p>
          <a:p>
            <a:pPr marL="742950" lvl="1" indent="-400050">
              <a:spcBef>
                <a:spcPct val="20000"/>
              </a:spcBef>
              <a:buFont typeface="Wingdings" panose="05000000000000000000" pitchFamily="2" charset="2"/>
              <a:buChar char="§"/>
            </a:pPr>
            <a:r>
              <a:rPr lang="en-US" altLang="en-US" sz="2400" dirty="0"/>
              <a:t>A point is a </a:t>
            </a:r>
            <a:r>
              <a:rPr lang="en-US" altLang="en-US" sz="2400" b="1" dirty="0"/>
              <a:t>core point </a:t>
            </a:r>
            <a:r>
              <a:rPr lang="en-US" altLang="en-US" sz="2400" dirty="0"/>
              <a:t>if it has more than a specified number of points (</a:t>
            </a:r>
            <a:r>
              <a:rPr lang="en-US" altLang="en-US" sz="2400" dirty="0" err="1"/>
              <a:t>MinPts</a:t>
            </a:r>
            <a:r>
              <a:rPr lang="en-US" altLang="en-US" sz="2400" dirty="0"/>
              <a:t>) within Eps </a:t>
            </a:r>
          </a:p>
          <a:p>
            <a:pPr marL="971550" lvl="2" indent="-285750">
              <a:buFont typeface="Wingdings" panose="05000000000000000000" pitchFamily="2" charset="2"/>
              <a:buChar char="§"/>
            </a:pPr>
            <a:r>
              <a:rPr lang="en-US" altLang="en-US" sz="2400" dirty="0"/>
              <a:t>These are points that are at the interior of a cluster</a:t>
            </a:r>
          </a:p>
          <a:p>
            <a:pPr marL="1657350" lvl="4" indent="-285750">
              <a:buFont typeface="Wingdings" panose="05000000000000000000" pitchFamily="2" charset="2"/>
              <a:buChar char="§"/>
            </a:pPr>
            <a:endParaRPr lang="en-US" altLang="en-US" sz="2400" dirty="0"/>
          </a:p>
          <a:p>
            <a:pPr marL="742950" lvl="1" indent="-400050">
              <a:spcBef>
                <a:spcPct val="20000"/>
              </a:spcBef>
              <a:buFont typeface="Wingdings" panose="05000000000000000000" pitchFamily="2" charset="2"/>
              <a:buChar char="§"/>
            </a:pPr>
            <a:r>
              <a:rPr lang="en-US" altLang="en-US" sz="2400" dirty="0"/>
              <a:t>A </a:t>
            </a:r>
            <a:r>
              <a:rPr lang="en-US" altLang="en-US" sz="2400" b="1" dirty="0"/>
              <a:t>border point </a:t>
            </a:r>
            <a:r>
              <a:rPr lang="en-US" altLang="en-US" sz="2400" dirty="0"/>
              <a:t>has fewer than </a:t>
            </a:r>
            <a:r>
              <a:rPr lang="en-US" altLang="en-US" sz="2400" dirty="0" err="1"/>
              <a:t>MinPts</a:t>
            </a:r>
            <a:r>
              <a:rPr lang="en-US" altLang="en-US" sz="2400" dirty="0"/>
              <a:t> within Eps, but is in the neighborhood of a core point</a:t>
            </a:r>
          </a:p>
          <a:p>
            <a:pPr marL="1657350" lvl="4" indent="-285750">
              <a:buFont typeface="Wingdings" panose="05000000000000000000" pitchFamily="2" charset="2"/>
              <a:buChar char="§"/>
            </a:pPr>
            <a:endParaRPr lang="en-US" altLang="en-US" sz="2400" dirty="0"/>
          </a:p>
          <a:p>
            <a:pPr marL="742950" lvl="1" indent="-400050">
              <a:spcBef>
                <a:spcPct val="20000"/>
              </a:spcBef>
              <a:buFont typeface="Wingdings" panose="05000000000000000000" pitchFamily="2" charset="2"/>
              <a:buChar char="§"/>
            </a:pPr>
            <a:r>
              <a:rPr lang="en-US" altLang="en-US" sz="2400" dirty="0"/>
              <a:t>A </a:t>
            </a:r>
            <a:r>
              <a:rPr lang="en-US" altLang="en-US" sz="2400" b="1" dirty="0"/>
              <a:t>noise point </a:t>
            </a:r>
            <a:r>
              <a:rPr lang="en-US" altLang="en-US" sz="2400" dirty="0"/>
              <a:t>is any point that is not a core point or a border point. </a:t>
            </a:r>
          </a:p>
          <a:p>
            <a:pPr marL="400050" indent="-400050">
              <a:spcBef>
                <a:spcPct val="20000"/>
              </a:spcBef>
              <a:buFont typeface="Wingdings" panose="05000000000000000000" pitchFamily="2" charset="2"/>
              <a:buChar char="§"/>
            </a:pPr>
            <a:endParaRPr lang="en-US" altLang="en-US" sz="1800" dirty="0"/>
          </a:p>
        </p:txBody>
      </p:sp>
      <p:sp>
        <p:nvSpPr>
          <p:cNvPr id="2" name="Slide Number Placeholder 1"/>
          <p:cNvSpPr>
            <a:spLocks noGrp="1"/>
          </p:cNvSpPr>
          <p:nvPr>
            <p:ph type="sldNum" sz="quarter" idx="4294967295"/>
          </p:nvPr>
        </p:nvSpPr>
        <p:spPr>
          <a:xfrm>
            <a:off x="6417539" y="5795011"/>
            <a:ext cx="1543050" cy="276999"/>
          </a:xfrm>
          <a:prstGeom prst="rect">
            <a:avLst/>
          </a:prstGeom>
        </p:spPr>
        <p:txBody>
          <a:bodyPr/>
          <a:lstStyle/>
          <a:p>
            <a:pPr>
              <a:defRPr/>
            </a:pPr>
            <a:fld id="{649AB6AE-DC6C-4C19-AD98-A8BE141DCE93}" type="slidenum">
              <a:rPr lang="en-US" smtClean="0">
                <a:solidFill>
                  <a:prstClr val="black">
                    <a:tint val="75000"/>
                  </a:prstClr>
                </a:solidFill>
              </a:rPr>
              <a:pPr>
                <a:defRPr/>
              </a:pPr>
              <a:t>6</a:t>
            </a:fld>
            <a:endParaRPr lang="en-US" sz="788">
              <a:solidFill>
                <a:prstClr val="black">
                  <a:tint val="75000"/>
                </a:prstClr>
              </a:solidFill>
            </a:endParaRPr>
          </a:p>
        </p:txBody>
      </p:sp>
    </p:spTree>
    <p:extLst>
      <p:ext uri="{BB962C8B-B14F-4D97-AF65-F5344CB8AC3E}">
        <p14:creationId xmlns:p14="http://schemas.microsoft.com/office/powerpoint/2010/main" val="1579929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0690" name="Rectangle 2"/>
          <p:cNvSpPr>
            <a:spLocks noGrp="1" noChangeArrowheads="1"/>
          </p:cNvSpPr>
          <p:nvPr>
            <p:ph type="title"/>
          </p:nvPr>
        </p:nvSpPr>
        <p:spPr>
          <a:xfrm>
            <a:off x="381000" y="381000"/>
            <a:ext cx="5915025" cy="354806"/>
          </a:xfrm>
        </p:spPr>
        <p:txBody>
          <a:bodyPr>
            <a:noAutofit/>
          </a:bodyPr>
          <a:lstStyle/>
          <a:p>
            <a:r>
              <a:rPr lang="en-US" altLang="en-US" dirty="0"/>
              <a:t>DBSCAN: Core, Border, and Noise Points</a:t>
            </a:r>
          </a:p>
        </p:txBody>
      </p:sp>
      <p:sp>
        <p:nvSpPr>
          <p:cNvPr id="2" name="Slide Number Placeholder 1"/>
          <p:cNvSpPr>
            <a:spLocks noGrp="1"/>
          </p:cNvSpPr>
          <p:nvPr>
            <p:ph type="sldNum" sz="quarter" idx="4294967295"/>
          </p:nvPr>
        </p:nvSpPr>
        <p:spPr>
          <a:xfrm>
            <a:off x="6417539" y="5795011"/>
            <a:ext cx="1543050" cy="276999"/>
          </a:xfrm>
          <a:prstGeom prst="rect">
            <a:avLst/>
          </a:prstGeom>
        </p:spPr>
        <p:txBody>
          <a:bodyPr/>
          <a:lstStyle/>
          <a:p>
            <a:pPr>
              <a:defRPr/>
            </a:pPr>
            <a:fld id="{649AB6AE-DC6C-4C19-AD98-A8BE141DCE93}" type="slidenum">
              <a:rPr lang="en-US" smtClean="0">
                <a:solidFill>
                  <a:prstClr val="black">
                    <a:tint val="75000"/>
                  </a:prstClr>
                </a:solidFill>
              </a:rPr>
              <a:pPr>
                <a:defRPr/>
              </a:pPr>
              <a:t>7</a:t>
            </a:fld>
            <a:endParaRPr lang="en-US" sz="788">
              <a:solidFill>
                <a:prstClr val="black">
                  <a:tint val="75000"/>
                </a:prstClr>
              </a:solidFill>
            </a:endParaRPr>
          </a:p>
        </p:txBody>
      </p:sp>
      <p:pic>
        <p:nvPicPr>
          <p:cNvPr id="1650691" name="Picture 3"/>
          <p:cNvPicPr>
            <a:picLocks noChangeAspect="1" noChangeArrowheads="1"/>
          </p:cNvPicPr>
          <p:nvPr/>
        </p:nvPicPr>
        <p:blipFill>
          <a:blip r:embed="rId2">
            <a:extLst>
              <a:ext uri="{28A0092B-C50C-407E-A947-70E740481C1C}">
                <a14:useLocalDpi xmlns:a14="http://schemas.microsoft.com/office/drawing/2010/main" val="0"/>
              </a:ext>
            </a:extLst>
          </a:blip>
          <a:srcRect b="4111"/>
          <a:stretch>
            <a:fillRect/>
          </a:stretch>
        </p:blipFill>
        <p:spPr bwMode="auto">
          <a:xfrm>
            <a:off x="2114135" y="2091546"/>
            <a:ext cx="4801016" cy="3452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08416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1714" name="Rectangle 2"/>
          <p:cNvSpPr>
            <a:spLocks noGrp="1" noChangeArrowheads="1"/>
          </p:cNvSpPr>
          <p:nvPr>
            <p:ph type="title"/>
          </p:nvPr>
        </p:nvSpPr>
        <p:spPr>
          <a:xfrm>
            <a:off x="228600" y="228600"/>
            <a:ext cx="3279674" cy="513079"/>
          </a:xfrm>
        </p:spPr>
        <p:txBody>
          <a:bodyPr>
            <a:normAutofit/>
          </a:bodyPr>
          <a:lstStyle/>
          <a:p>
            <a:r>
              <a:rPr lang="en-US" altLang="en-US" dirty="0"/>
              <a:t>DBSCAN Algorithm</a:t>
            </a:r>
          </a:p>
        </p:txBody>
      </p:sp>
      <p:sp>
        <p:nvSpPr>
          <p:cNvPr id="1651715" name="Rectangle 3"/>
          <p:cNvSpPr>
            <a:spLocks noGrp="1" noChangeArrowheads="1"/>
          </p:cNvSpPr>
          <p:nvPr>
            <p:ph type="body" idx="4294967295"/>
          </p:nvPr>
        </p:nvSpPr>
        <p:spPr>
          <a:xfrm>
            <a:off x="533400" y="1578472"/>
            <a:ext cx="6238875" cy="4493538"/>
          </a:xfrm>
          <a:prstGeom prst="rect">
            <a:avLst/>
          </a:prstGeom>
        </p:spPr>
        <p:txBody>
          <a:bodyPr/>
          <a:lstStyle/>
          <a:p>
            <a:r>
              <a:rPr lang="en-US" sz="2400" dirty="0"/>
              <a:t>Input: N objects to be clusters and global parameters </a:t>
            </a:r>
            <a:r>
              <a:rPr lang="en-US" sz="2400" b="1" dirty="0"/>
              <a:t>ɛ</a:t>
            </a:r>
            <a:r>
              <a:rPr lang="en-US" sz="2400" dirty="0"/>
              <a:t> and </a:t>
            </a:r>
            <a:r>
              <a:rPr lang="en-US" sz="2400" b="1" dirty="0" err="1"/>
              <a:t>MinPts</a:t>
            </a:r>
            <a:r>
              <a:rPr lang="en-US" sz="2400" dirty="0"/>
              <a:t>.</a:t>
            </a:r>
            <a:br>
              <a:rPr lang="en-US" sz="2400" dirty="0"/>
            </a:br>
            <a:r>
              <a:rPr lang="en-US" sz="2400" dirty="0"/>
              <a:t>Output: Clusters of objects</a:t>
            </a:r>
          </a:p>
          <a:p>
            <a:r>
              <a:rPr lang="en-US" sz="2400" dirty="0"/>
              <a:t>1.Arbitrary select a point P.</a:t>
            </a:r>
            <a:br>
              <a:rPr lang="en-US" sz="2400" dirty="0"/>
            </a:br>
            <a:r>
              <a:rPr lang="en-US" sz="2400" dirty="0"/>
              <a:t>2. Retrieve all point density reachable from P </a:t>
            </a:r>
            <a:r>
              <a:rPr lang="en-US" sz="2400" dirty="0" err="1"/>
              <a:t>wrt</a:t>
            </a:r>
            <a:r>
              <a:rPr lang="en-US" sz="2400" dirty="0"/>
              <a:t> ɛ and </a:t>
            </a:r>
            <a:r>
              <a:rPr lang="en-US" sz="2400" dirty="0" err="1"/>
              <a:t>MinPts</a:t>
            </a:r>
            <a:r>
              <a:rPr lang="en-US" sz="2400" dirty="0"/>
              <a:t>.</a:t>
            </a:r>
            <a:br>
              <a:rPr lang="en-US" sz="2400" dirty="0"/>
            </a:br>
            <a:r>
              <a:rPr lang="en-US" sz="2400" dirty="0"/>
              <a:t>3.If P is a core point a cluster is formed.</a:t>
            </a:r>
            <a:br>
              <a:rPr lang="en-US" sz="2400" dirty="0"/>
            </a:br>
            <a:r>
              <a:rPr lang="en-US" sz="2400" dirty="0"/>
              <a:t>4. If P is a border point, then there is no point that is density-reachable and DBSCAN moves to the next point.</a:t>
            </a:r>
            <a:br>
              <a:rPr lang="en-US" sz="2400" dirty="0"/>
            </a:br>
            <a:r>
              <a:rPr lang="en-US" sz="2400" dirty="0"/>
              <a:t>5. This process is continued until all the points are processed</a:t>
            </a:r>
            <a:r>
              <a:rPr lang="en-US" dirty="0"/>
              <a:t>.</a:t>
            </a:r>
          </a:p>
        </p:txBody>
      </p:sp>
      <p:sp>
        <p:nvSpPr>
          <p:cNvPr id="2" name="Slide Number Placeholder 1"/>
          <p:cNvSpPr>
            <a:spLocks noGrp="1"/>
          </p:cNvSpPr>
          <p:nvPr>
            <p:ph type="sldNum" sz="quarter" idx="4294967295"/>
          </p:nvPr>
        </p:nvSpPr>
        <p:spPr>
          <a:xfrm>
            <a:off x="6417539" y="5795011"/>
            <a:ext cx="1543050" cy="276999"/>
          </a:xfrm>
          <a:prstGeom prst="rect">
            <a:avLst/>
          </a:prstGeom>
        </p:spPr>
        <p:txBody>
          <a:bodyPr/>
          <a:lstStyle/>
          <a:p>
            <a:pPr>
              <a:defRPr/>
            </a:pPr>
            <a:fld id="{649AB6AE-DC6C-4C19-AD98-A8BE141DCE93}" type="slidenum">
              <a:rPr lang="en-US" smtClean="0">
                <a:solidFill>
                  <a:prstClr val="black">
                    <a:tint val="75000"/>
                  </a:prstClr>
                </a:solidFill>
              </a:rPr>
              <a:pPr>
                <a:defRPr/>
              </a:pPr>
              <a:t>8</a:t>
            </a:fld>
            <a:endParaRPr lang="en-US" sz="788">
              <a:solidFill>
                <a:prstClr val="black">
                  <a:tint val="75000"/>
                </a:prstClr>
              </a:solidFill>
            </a:endParaRPr>
          </a:p>
        </p:txBody>
      </p:sp>
    </p:spTree>
    <p:extLst>
      <p:ext uri="{BB962C8B-B14F-4D97-AF65-F5344CB8AC3E}">
        <p14:creationId xmlns:p14="http://schemas.microsoft.com/office/powerpoint/2010/main" val="473512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2738" name="Rectangle 2"/>
          <p:cNvSpPr>
            <a:spLocks noGrp="1" noChangeArrowheads="1"/>
          </p:cNvSpPr>
          <p:nvPr>
            <p:ph type="title"/>
          </p:nvPr>
        </p:nvSpPr>
        <p:spPr>
          <a:xfrm>
            <a:off x="304800" y="381000"/>
            <a:ext cx="5915025" cy="861774"/>
          </a:xfrm>
        </p:spPr>
        <p:txBody>
          <a:bodyPr/>
          <a:lstStyle/>
          <a:p>
            <a:r>
              <a:rPr lang="en-US" altLang="en-US" sz="2800" dirty="0"/>
              <a:t>DBSCAN: Core, Border and Noise Points</a:t>
            </a:r>
          </a:p>
        </p:txBody>
      </p:sp>
      <p:sp>
        <p:nvSpPr>
          <p:cNvPr id="2" name="Slide Number Placeholder 1"/>
          <p:cNvSpPr>
            <a:spLocks noGrp="1"/>
          </p:cNvSpPr>
          <p:nvPr>
            <p:ph type="sldNum" sz="quarter" idx="4294967295"/>
          </p:nvPr>
        </p:nvSpPr>
        <p:spPr>
          <a:xfrm>
            <a:off x="6417539" y="5795011"/>
            <a:ext cx="1543050" cy="276999"/>
          </a:xfrm>
          <a:prstGeom prst="rect">
            <a:avLst/>
          </a:prstGeom>
        </p:spPr>
        <p:txBody>
          <a:bodyPr/>
          <a:lstStyle/>
          <a:p>
            <a:pPr>
              <a:defRPr/>
            </a:pPr>
            <a:fld id="{649AB6AE-DC6C-4C19-AD98-A8BE141DCE93}" type="slidenum">
              <a:rPr lang="en-US" smtClean="0">
                <a:solidFill>
                  <a:prstClr val="black">
                    <a:tint val="75000"/>
                  </a:prstClr>
                </a:solidFill>
              </a:rPr>
              <a:pPr>
                <a:defRPr/>
              </a:pPr>
              <a:t>9</a:t>
            </a:fld>
            <a:endParaRPr lang="en-US" sz="788">
              <a:solidFill>
                <a:prstClr val="black">
                  <a:tint val="75000"/>
                </a:prstClr>
              </a:solidFill>
            </a:endParaRPr>
          </a:p>
        </p:txBody>
      </p:sp>
      <p:pic>
        <p:nvPicPr>
          <p:cNvPr id="16527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885951"/>
            <a:ext cx="3654029" cy="2740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2740" name="Text Box 4"/>
          <p:cNvSpPr txBox="1">
            <a:spLocks noChangeArrowheads="1"/>
          </p:cNvSpPr>
          <p:nvPr/>
        </p:nvSpPr>
        <p:spPr bwMode="auto">
          <a:xfrm>
            <a:off x="1885950" y="4629151"/>
            <a:ext cx="188595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350"/>
              <a:t>Original Points</a:t>
            </a:r>
          </a:p>
        </p:txBody>
      </p:sp>
      <p:sp>
        <p:nvSpPr>
          <p:cNvPr id="1652741" name="Text Box 5"/>
          <p:cNvSpPr txBox="1">
            <a:spLocks noChangeArrowheads="1"/>
          </p:cNvSpPr>
          <p:nvPr/>
        </p:nvSpPr>
        <p:spPr bwMode="auto">
          <a:xfrm>
            <a:off x="5086350" y="4686301"/>
            <a:ext cx="1885950"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350" dirty="0"/>
              <a:t>Point types: </a:t>
            </a:r>
            <a:r>
              <a:rPr lang="en-US" altLang="en-US" sz="1350" dirty="0">
                <a:solidFill>
                  <a:srgbClr val="92D050"/>
                </a:solidFill>
              </a:rPr>
              <a:t>core</a:t>
            </a:r>
            <a:r>
              <a:rPr lang="en-US" altLang="en-US" sz="1350" dirty="0"/>
              <a:t>, </a:t>
            </a:r>
            <a:r>
              <a:rPr lang="en-US" altLang="en-US" sz="1350" dirty="0">
                <a:solidFill>
                  <a:srgbClr val="003399"/>
                </a:solidFill>
              </a:rPr>
              <a:t>border</a:t>
            </a:r>
            <a:r>
              <a:rPr lang="en-US" altLang="en-US" sz="1350" dirty="0"/>
              <a:t> and </a:t>
            </a:r>
            <a:r>
              <a:rPr lang="en-US" altLang="en-US" sz="1350" dirty="0">
                <a:solidFill>
                  <a:srgbClr val="FF0000"/>
                </a:solidFill>
              </a:rPr>
              <a:t>noise</a:t>
            </a:r>
          </a:p>
        </p:txBody>
      </p:sp>
      <p:pic>
        <p:nvPicPr>
          <p:cNvPr id="16527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9100" y="1943101"/>
            <a:ext cx="3654029" cy="2740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2743" name="Text Box 7"/>
          <p:cNvSpPr txBox="1">
            <a:spLocks noChangeArrowheads="1"/>
          </p:cNvSpPr>
          <p:nvPr/>
        </p:nvSpPr>
        <p:spPr bwMode="auto">
          <a:xfrm>
            <a:off x="3200400" y="5314951"/>
            <a:ext cx="245745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350"/>
              <a:t>Eps = 10, MinPts = 4</a:t>
            </a:r>
          </a:p>
        </p:txBody>
      </p:sp>
    </p:spTree>
    <p:extLst>
      <p:ext uri="{BB962C8B-B14F-4D97-AF65-F5344CB8AC3E}">
        <p14:creationId xmlns:p14="http://schemas.microsoft.com/office/powerpoint/2010/main" val="9227425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29314</TotalTime>
  <Words>1615</Words>
  <Application>Microsoft Office PowerPoint</Application>
  <PresentationFormat>On-screen Show (4:3)</PresentationFormat>
  <Paragraphs>319</Paragraphs>
  <Slides>39</Slides>
  <Notes>4</Notes>
  <HiddenSlides>0</HiddenSlides>
  <MMClips>0</MMClips>
  <ScaleCrop>false</ScaleCrop>
  <HeadingPairs>
    <vt:vector size="8" baseType="variant">
      <vt:variant>
        <vt:lpstr>Fonts Used</vt:lpstr>
      </vt:variant>
      <vt:variant>
        <vt:i4>9</vt:i4>
      </vt:variant>
      <vt:variant>
        <vt:lpstr>Theme</vt:lpstr>
      </vt:variant>
      <vt:variant>
        <vt:i4>4</vt:i4>
      </vt:variant>
      <vt:variant>
        <vt:lpstr>Embedded OLE Servers</vt:lpstr>
      </vt:variant>
      <vt:variant>
        <vt:i4>1</vt:i4>
      </vt:variant>
      <vt:variant>
        <vt:lpstr>Slide Titles</vt:lpstr>
      </vt:variant>
      <vt:variant>
        <vt:i4>39</vt:i4>
      </vt:variant>
    </vt:vector>
  </HeadingPairs>
  <TitlesOfParts>
    <vt:vector size="53" baseType="lpstr">
      <vt:lpstr>SimSun</vt:lpstr>
      <vt:lpstr>Arial</vt:lpstr>
      <vt:lpstr>Calibri</vt:lpstr>
      <vt:lpstr>DejaVu Sans</vt:lpstr>
      <vt:lpstr>Monotype Sorts</vt:lpstr>
      <vt:lpstr>Symbol</vt:lpstr>
      <vt:lpstr>Tahoma</vt:lpstr>
      <vt:lpstr>Times New Roman</vt:lpstr>
      <vt:lpstr>Wingdings</vt:lpstr>
      <vt:lpstr>Office Theme</vt:lpstr>
      <vt:lpstr>Office Theme</vt:lpstr>
      <vt:lpstr>Office Theme</vt:lpstr>
      <vt:lpstr>Office Theme</vt:lpstr>
      <vt:lpstr>Equation</vt:lpstr>
      <vt:lpstr>PowerPoint Presentation</vt:lpstr>
      <vt:lpstr>Density based Cluster Analysis</vt:lpstr>
      <vt:lpstr>Density-Based Clustering Methods</vt:lpstr>
      <vt:lpstr>Density-Based Clustering: Basic Concepts</vt:lpstr>
      <vt:lpstr>PowerPoint Presentation</vt:lpstr>
      <vt:lpstr>DBSCAN</vt:lpstr>
      <vt:lpstr>DBSCAN: Core, Border, and Noise Points</vt:lpstr>
      <vt:lpstr>DBSCAN Algorithm</vt:lpstr>
      <vt:lpstr>DBSCAN: Core, Border and Noise Points</vt:lpstr>
      <vt:lpstr>When DBSCAN Works Well</vt:lpstr>
      <vt:lpstr>DBSCAN: Sensitive to Parameters</vt:lpstr>
      <vt:lpstr>DBSCAN: Determining EPS and MinPts</vt:lpstr>
      <vt:lpstr>Example</vt:lpstr>
      <vt:lpstr>OPTICS algorithm</vt:lpstr>
      <vt:lpstr>Cluster Validation</vt:lpstr>
      <vt:lpstr>Cluster Validity </vt:lpstr>
      <vt:lpstr>Clusters found in Random Data</vt:lpstr>
      <vt:lpstr>Different Aspects of Cluster Validation</vt:lpstr>
      <vt:lpstr>Clustering Tendency</vt:lpstr>
      <vt:lpstr>Example</vt:lpstr>
      <vt:lpstr>PowerPoint Presentation</vt:lpstr>
      <vt:lpstr>PowerPoint Presentation</vt:lpstr>
      <vt:lpstr>Evaluation measures for Cluster Validity</vt:lpstr>
      <vt:lpstr>Internal Measures: Cohesion and Separation</vt:lpstr>
      <vt:lpstr>Measuring Clustering Quality: Extrinsic Methods </vt:lpstr>
      <vt:lpstr>Classification-based Measures of Cluster Validity</vt:lpstr>
      <vt:lpstr>PowerPoint Presentation</vt:lpstr>
      <vt:lpstr>External Measures of Cluster Validity: Precision/Recall</vt:lpstr>
      <vt:lpstr>Final Comment on Cluster Validity</vt:lpstr>
      <vt:lpstr>Application</vt:lpstr>
      <vt:lpstr>Application</vt:lpstr>
      <vt:lpstr>Other Distinctions Between Sets of Clusters</vt:lpstr>
      <vt:lpstr>Types of Clusters</vt:lpstr>
      <vt:lpstr>Types of Clusters: Well-Separated</vt:lpstr>
      <vt:lpstr>Types of Clusters: Center-Based</vt:lpstr>
      <vt:lpstr>Types of Clusters: Contiguity-Based</vt:lpstr>
      <vt:lpstr>Types of Clusters: Density-Based</vt:lpstr>
      <vt:lpstr>Types of Clusters: Conceptual Clusters</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BITS Pilani presentation</dc:title>
  <dc:subject/>
  <dc:creator>lakshya</dc:creator>
  <dc:description/>
  <cp:lastModifiedBy>HP</cp:lastModifiedBy>
  <cp:revision>433</cp:revision>
  <dcterms:created xsi:type="dcterms:W3CDTF">2012-01-02T05:05:52Z</dcterms:created>
  <dcterms:modified xsi:type="dcterms:W3CDTF">2020-08-09T07:34:08Z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Microsoft</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6</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66</vt:i4>
  </property>
</Properties>
</file>