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41"/>
  </p:notesMasterIdLst>
  <p:handoutMasterIdLst>
    <p:handoutMasterId r:id="rId42"/>
  </p:handoutMasterIdLst>
  <p:sldIdLst>
    <p:sldId id="256" r:id="rId4"/>
    <p:sldId id="337" r:id="rId5"/>
    <p:sldId id="360" r:id="rId6"/>
    <p:sldId id="361" r:id="rId7"/>
    <p:sldId id="362" r:id="rId8"/>
    <p:sldId id="363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403" r:id="rId23"/>
    <p:sldId id="379" r:id="rId24"/>
    <p:sldId id="380" r:id="rId25"/>
    <p:sldId id="382" r:id="rId26"/>
    <p:sldId id="383" r:id="rId27"/>
    <p:sldId id="395" r:id="rId28"/>
    <p:sldId id="396" r:id="rId29"/>
    <p:sldId id="397" r:id="rId30"/>
    <p:sldId id="398" r:id="rId31"/>
    <p:sldId id="399" r:id="rId32"/>
    <p:sldId id="400" r:id="rId33"/>
    <p:sldId id="401" r:id="rId34"/>
    <p:sldId id="402" r:id="rId35"/>
    <p:sldId id="384" r:id="rId36"/>
    <p:sldId id="385" r:id="rId37"/>
    <p:sldId id="386" r:id="rId38"/>
    <p:sldId id="387" r:id="rId39"/>
    <p:sldId id="39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434" autoAdjust="0"/>
  </p:normalViewPr>
  <p:slideViewPr>
    <p:cSldViewPr>
      <p:cViewPr varScale="1">
        <p:scale>
          <a:sx n="75" d="100"/>
          <a:sy n="75" d="100"/>
        </p:scale>
        <p:origin x="124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3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27EBB-8FBF-4474-9565-F813E94C756F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90AF4-CAD9-46E6-BF5B-7F3323C8B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4545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8-08T08:54:29.7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2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2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2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2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AB58A77-0547-4997-B57B-BB169281CDC2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99777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prstGeom prst="rect">
            <a:avLst/>
          </a:prstGeo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298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prstGeom prst="rect">
            <a:avLst/>
          </a:prstGeo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0033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prstGeom prst="rect">
            <a:avLst/>
          </a:prstGeo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1730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prstGeom prst="rect">
            <a:avLst/>
          </a:prstGeo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513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prstGeom prst="rect">
            <a:avLst/>
          </a:prstGeo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699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prstGeom prst="rect">
            <a:avLst/>
          </a:prstGeo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7529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prstGeom prst="rect">
            <a:avLst/>
          </a:prstGeo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4879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prstGeom prst="rect">
            <a:avLst/>
          </a:prstGeo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902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prstGeom prst="rect">
            <a:avLst/>
          </a:prstGeo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5395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prstGeom prst="rect">
            <a:avLst/>
          </a:prstGeo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583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395640" y="274680"/>
            <a:ext cx="6120360" cy="393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7" name="Picture 8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88" name="Picture 8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41AABC-5EAD-4A2A-9CED-C48981D67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023E173-2424-4295-BC87-2CB697FAF31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E1ECF83-A8BB-4F86-9276-2F6A0E991B43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8E2977D0-0D7B-478E-8D98-45856DFEBCC2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2702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395640" y="274680"/>
            <a:ext cx="6120360" cy="393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7" name="Picture 13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38" name="Picture 13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95640" y="274680"/>
            <a:ext cx="6120360" cy="393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3352680"/>
            <a:ext cx="8686440" cy="2742840"/>
          </a:xfrm>
          <a:prstGeom prst="rect">
            <a:avLst/>
          </a:prstGeom>
          <a:solidFill>
            <a:srgbClr val="10114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2895480" y="6095880"/>
            <a:ext cx="2895120" cy="7596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6095880"/>
            <a:ext cx="2895120" cy="7596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5791320" y="6095880"/>
            <a:ext cx="2895120" cy="759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2514600" y="5410080"/>
            <a:ext cx="6019560" cy="533160"/>
          </a:xfrm>
          <a:prstGeom prst="rect">
            <a:avLst/>
          </a:prstGeom>
        </p:spPr>
        <p:txBody>
          <a:bodyPr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LevelPresenter details comes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 and other details can come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2514600" y="3809880"/>
            <a:ext cx="6019560" cy="1523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ts val="1411"/>
              </a:lnSpc>
            </a:pPr>
            <a:r>
              <a:rPr lang="en-US" sz="4400" b="1" strike="noStrike" spc="-14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Please enter the presentation title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6" name="Picture 12"/>
          <p:cNvPicPr/>
          <p:nvPr/>
        </p:nvPicPr>
        <p:blipFill>
          <a:blip r:embed="rId15"/>
          <a:srcRect b="28589"/>
          <a:stretch/>
        </p:blipFill>
        <p:spPr>
          <a:xfrm>
            <a:off x="76320" y="3352680"/>
            <a:ext cx="2057040" cy="1979640"/>
          </a:xfrm>
          <a:prstGeom prst="rect">
            <a:avLst/>
          </a:prstGeom>
          <a:ln>
            <a:noFill/>
          </a:ln>
        </p:spPr>
      </p:pic>
      <p:sp>
        <p:nvSpPr>
          <p:cNvPr id="7" name="CustomShape 7"/>
          <p:cNvSpPr/>
          <p:nvPr/>
        </p:nvSpPr>
        <p:spPr>
          <a:xfrm>
            <a:off x="-76320" y="5257800"/>
            <a:ext cx="220932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900" b="1" strike="noStrike" spc="-14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BITS</a:t>
            </a:r>
            <a:r>
              <a:rPr lang="en-IN" sz="2900" b="0" strike="noStrike" spc="-14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Pilani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8"/>
          <p:cNvSpPr/>
          <p:nvPr/>
        </p:nvSpPr>
        <p:spPr>
          <a:xfrm>
            <a:off x="152280" y="5666760"/>
            <a:ext cx="19047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Pilani Campus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276720" y="6596280"/>
            <a:ext cx="58669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1100" b="1" strike="noStrike" spc="-1">
                <a:solidFill>
                  <a:srgbClr val="10114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BITS </a:t>
            </a:r>
            <a:r>
              <a:rPr lang="en-IN" sz="1100" b="0" strike="noStrike" spc="-1">
                <a:solidFill>
                  <a:srgbClr val="10114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Pilani, Pilani Campus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Picture 7"/>
          <p:cNvPicPr/>
          <p:nvPr/>
        </p:nvPicPr>
        <p:blipFill>
          <a:blip r:embed="rId15"/>
          <a:srcRect l="1916" b="5315"/>
          <a:stretch/>
        </p:blipFill>
        <p:spPr>
          <a:xfrm>
            <a:off x="6629400" y="0"/>
            <a:ext cx="2192760" cy="692280"/>
          </a:xfrm>
          <a:prstGeom prst="rect">
            <a:avLst/>
          </a:prstGeom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4495680" y="6553080"/>
            <a:ext cx="2328120" cy="4536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2133720" y="6553080"/>
            <a:ext cx="2361960" cy="4536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4"/>
          <p:cNvSpPr/>
          <p:nvPr/>
        </p:nvSpPr>
        <p:spPr>
          <a:xfrm>
            <a:off x="6815520" y="6553080"/>
            <a:ext cx="2328120" cy="453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CustomShape 5"/>
          <p:cNvSpPr/>
          <p:nvPr/>
        </p:nvSpPr>
        <p:spPr>
          <a:xfrm>
            <a:off x="2362320" y="1295280"/>
            <a:ext cx="2328120" cy="4536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CustomShape 6"/>
          <p:cNvSpPr/>
          <p:nvPr/>
        </p:nvSpPr>
        <p:spPr>
          <a:xfrm>
            <a:off x="0" y="1295280"/>
            <a:ext cx="2361960" cy="4536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CustomShape 7"/>
          <p:cNvSpPr/>
          <p:nvPr/>
        </p:nvSpPr>
        <p:spPr>
          <a:xfrm>
            <a:off x="4681800" y="1295280"/>
            <a:ext cx="2328120" cy="453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1" name="PlaceHolder 8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9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10"/>
          <p:cNvSpPr>
            <a:spLocks noGrp="1"/>
          </p:cNvSpPr>
          <p:nvPr>
            <p:ph type="ftr"/>
          </p:nvPr>
        </p:nvSpPr>
        <p:spPr>
          <a:xfrm>
            <a:off x="2195640" y="6237360"/>
            <a:ext cx="4392000" cy="3646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11"/>
          <p:cNvSpPr>
            <a:spLocks noGrp="1"/>
          </p:cNvSpPr>
          <p:nvPr>
            <p:ph type="sldNum"/>
          </p:nvPr>
        </p:nvSpPr>
        <p:spPr>
          <a:xfrm>
            <a:off x="8532360" y="6237360"/>
            <a:ext cx="611280" cy="2926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997C1F84-1B22-4EDD-975B-DD2708592C0C}" type="slidenum">
              <a:rPr lang="en-IN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87" r:id="rId13"/>
  </p:sldLayoutIdLst>
  <p:hf sldNum="0" hdr="0" ftr="0" dt="0"/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276720" y="6596280"/>
            <a:ext cx="58669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1100" b="1" strike="noStrike" spc="-1">
                <a:solidFill>
                  <a:srgbClr val="10114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BITS </a:t>
            </a:r>
            <a:r>
              <a:rPr lang="en-IN" sz="1100" b="0" strike="noStrike" spc="-1">
                <a:solidFill>
                  <a:srgbClr val="10114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Pilani, Pilani Campus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Picture 7"/>
          <p:cNvPicPr/>
          <p:nvPr/>
        </p:nvPicPr>
        <p:blipFill>
          <a:blip r:embed="rId14"/>
          <a:srcRect l="1916" b="5315"/>
          <a:stretch/>
        </p:blipFill>
        <p:spPr>
          <a:xfrm>
            <a:off x="6629400" y="0"/>
            <a:ext cx="2192760" cy="69228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4495680" y="6553080"/>
            <a:ext cx="2328120" cy="4536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2" name="CustomShape 3"/>
          <p:cNvSpPr/>
          <p:nvPr/>
        </p:nvSpPr>
        <p:spPr>
          <a:xfrm>
            <a:off x="2133720" y="6553080"/>
            <a:ext cx="2361960" cy="4536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" name="CustomShape 4"/>
          <p:cNvSpPr/>
          <p:nvPr/>
        </p:nvSpPr>
        <p:spPr>
          <a:xfrm>
            <a:off x="6815520" y="6553080"/>
            <a:ext cx="2328120" cy="453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4" name="CustomShape 5"/>
          <p:cNvSpPr/>
          <p:nvPr/>
        </p:nvSpPr>
        <p:spPr>
          <a:xfrm>
            <a:off x="2362320" y="1295280"/>
            <a:ext cx="2328120" cy="4536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5" name="CustomShape 6"/>
          <p:cNvSpPr/>
          <p:nvPr/>
        </p:nvSpPr>
        <p:spPr>
          <a:xfrm>
            <a:off x="0" y="1295280"/>
            <a:ext cx="2361960" cy="4536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" name="CustomShape 7"/>
          <p:cNvSpPr/>
          <p:nvPr/>
        </p:nvSpPr>
        <p:spPr>
          <a:xfrm>
            <a:off x="4681800" y="1295280"/>
            <a:ext cx="2328120" cy="453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7" name="PlaceHolder 8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9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</p:spPr>
        <p:txBody>
          <a:bodyPr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10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11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</p:spPr>
        <p:txBody>
          <a:bodyPr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12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1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D5328970-1DDC-4254-8D30-42D1544234F7}" type="datetime4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August 20, 2020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PlaceHolder 1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PlaceHolder 1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F6D7049C-10D5-4ED6-9D7C-65855756BF90}" type="slidenum"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1.emf"/><Relationship Id="rId4" Type="http://schemas.openxmlformats.org/officeDocument/2006/relationships/image" Target="../media/image2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1926656" y="3505200"/>
            <a:ext cx="669636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ts val="1411"/>
              </a:lnSpc>
            </a:pPr>
            <a:endParaRPr lang="en-US" sz="36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49068" y="3892034"/>
            <a:ext cx="4070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Outlier analysis</a:t>
            </a:r>
            <a:endParaRPr lang="en-IN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29200" y="480208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Vijayalakshmi Anand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807" y="209429"/>
            <a:ext cx="7886700" cy="592817"/>
          </a:xfrm>
        </p:spPr>
        <p:txBody>
          <a:bodyPr/>
          <a:lstStyle/>
          <a:p>
            <a:r>
              <a:rPr lang="en-US" b="1" dirty="0"/>
              <a:t>Visual Approach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1" y="2035366"/>
            <a:ext cx="1612900" cy="3594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39667" y="1016260"/>
            <a:ext cx="60306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000" b="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 straightforward method for statistical outlier detection can also be used in visualization, e.g.,  the </a:t>
            </a:r>
            <a:r>
              <a:rPr lang="en-US" sz="2000" b="0" i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boxplot method</a:t>
            </a:r>
            <a:r>
              <a:rPr lang="en-US" sz="2000" b="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plots the univariate input data using a five-number summary 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</a:pPr>
            <a:r>
              <a:rPr lang="en-US" sz="2000" b="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the smallest </a:t>
            </a:r>
            <a:r>
              <a:rPr lang="en-US" sz="2000" b="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nonoutlier</a:t>
            </a:r>
            <a:r>
              <a:rPr lang="en-US" sz="2000" b="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value (Min), 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</a:pPr>
            <a:r>
              <a:rPr lang="en-US" sz="2000" b="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the lower quartile (</a:t>
            </a:r>
            <a:r>
              <a:rPr lang="en-US" sz="2000" b="0" i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sz="2000" b="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1), 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</a:pPr>
            <a:r>
              <a:rPr lang="en-US" sz="2000" b="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the median (</a:t>
            </a:r>
            <a:r>
              <a:rPr lang="en-US" sz="2000" b="0" i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sz="2000" b="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2), 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</a:pPr>
            <a:r>
              <a:rPr lang="en-US" sz="2000" b="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the upper quartile (</a:t>
            </a:r>
            <a:r>
              <a:rPr lang="en-US" sz="2000" b="0" i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sz="2000" b="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3), and 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</a:pPr>
            <a:r>
              <a:rPr lang="en-US" sz="2000" b="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the largest </a:t>
            </a:r>
            <a:r>
              <a:rPr lang="en-US" sz="2000" b="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nonoutlier</a:t>
            </a:r>
            <a:r>
              <a:rPr lang="en-US" sz="2000" b="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value (Max). 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000" b="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2000" b="0" i="1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interquantile</a:t>
            </a:r>
            <a:r>
              <a:rPr lang="en-US" sz="2000" b="0" i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range</a:t>
            </a:r>
            <a:r>
              <a:rPr lang="en-US" sz="2000" b="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b="0" i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IQR</a:t>
            </a:r>
            <a:r>
              <a:rPr lang="en-US" sz="2000" b="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 is defined as </a:t>
            </a:r>
            <a:r>
              <a:rPr lang="en-US" sz="2000" b="0" i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sz="2000" b="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3 − </a:t>
            </a:r>
            <a:r>
              <a:rPr lang="en-US" sz="2000" b="0" i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sz="2000" b="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1. Any object that is more than 1.5 × </a:t>
            </a:r>
            <a:r>
              <a:rPr lang="en-US" sz="2000" b="0" i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IQR</a:t>
            </a:r>
            <a:r>
              <a:rPr lang="en-US" sz="2000" b="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smaller than </a:t>
            </a:r>
            <a:r>
              <a:rPr lang="en-US" sz="2000" b="0" i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sz="2000" b="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1 or 1.5 × </a:t>
            </a:r>
            <a:r>
              <a:rPr lang="en-US" sz="2000" b="0" i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IQR</a:t>
            </a:r>
            <a:r>
              <a:rPr lang="en-US" sz="2000" b="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larger than </a:t>
            </a:r>
            <a:r>
              <a:rPr lang="en-US" sz="2000" b="0" i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sz="2000" b="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3 is treated as an outlier because the region between </a:t>
            </a:r>
            <a:r>
              <a:rPr lang="en-US" sz="2000" b="0" i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sz="2000" b="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1 − 1.5 × </a:t>
            </a:r>
            <a:r>
              <a:rPr lang="en-US" sz="2000" b="0" i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IQR</a:t>
            </a:r>
            <a:r>
              <a:rPr lang="en-US" sz="2000" b="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2000" b="0" i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sz="2000" b="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3 + 1.5 × </a:t>
            </a:r>
            <a:r>
              <a:rPr lang="en-US" sz="2000" b="0" i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IQR</a:t>
            </a:r>
            <a:r>
              <a:rPr lang="en-US" sz="2000" b="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contains 99.3% of the objects. The rationale is similar to using 3</a:t>
            </a:r>
            <a:r>
              <a:rPr lang="en-US" sz="2000" b="0" i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σ</a:t>
            </a:r>
            <a:r>
              <a:rPr lang="en-US" sz="2000" b="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as the threshold for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189368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153" y="5639300"/>
            <a:ext cx="2057400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39757" y="182563"/>
            <a:ext cx="7886700" cy="854074"/>
          </a:xfrm>
        </p:spPr>
        <p:txBody>
          <a:bodyPr>
            <a:normAutofit fontScale="90000"/>
          </a:bodyPr>
          <a:lstStyle/>
          <a:p>
            <a:r>
              <a:rPr lang="en-US" altLang="en-US" sz="3200" b="1" dirty="0"/>
              <a:t>Parametric Methods: </a:t>
            </a:r>
            <a:br>
              <a:rPr lang="en-US" altLang="en-US" sz="3200" b="1" dirty="0"/>
            </a:br>
            <a:r>
              <a:rPr lang="en-US" altLang="en-US" sz="3200" b="1" dirty="0"/>
              <a:t>Detection of Multivariate Outliers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24290" y="1145755"/>
            <a:ext cx="8156154" cy="510264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en-US" sz="1800" dirty="0"/>
              <a:t>Multivariate data: A data set involving two or more attributes or variables</a:t>
            </a:r>
          </a:p>
          <a:p>
            <a:pPr>
              <a:lnSpc>
                <a:spcPct val="130000"/>
              </a:lnSpc>
            </a:pPr>
            <a:r>
              <a:rPr lang="en-US" altLang="en-US" sz="1800" dirty="0"/>
              <a:t>Transform the multivariate outlier detection task into a univariate outlier detection problem</a:t>
            </a:r>
          </a:p>
          <a:p>
            <a:pPr>
              <a:lnSpc>
                <a:spcPct val="130000"/>
              </a:lnSpc>
            </a:pPr>
            <a:r>
              <a:rPr lang="en-US" altLang="en-US" sz="1800" dirty="0"/>
              <a:t>Method 1. Compute </a:t>
            </a:r>
            <a:r>
              <a:rPr lang="en-US" altLang="en-US" sz="1800" dirty="0" err="1"/>
              <a:t>Mahalanobis</a:t>
            </a:r>
            <a:r>
              <a:rPr lang="en-US" altLang="en-US" sz="1800" dirty="0"/>
              <a:t> distance</a:t>
            </a:r>
          </a:p>
          <a:p>
            <a:pPr lvl="1">
              <a:lnSpc>
                <a:spcPct val="130000"/>
              </a:lnSpc>
            </a:pPr>
            <a:r>
              <a:rPr lang="en-US" altLang="en-US" sz="1800" dirty="0" err="1"/>
              <a:t>Mahalanobis</a:t>
            </a:r>
            <a:r>
              <a:rPr lang="en-US" altLang="en-US" sz="1800" dirty="0"/>
              <a:t> distance is a measure of the distance between a point P and a distribution D. 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This distance is zero if P is at the mean of D, and grows as P moves away from the mean: along each principal component axis, it measures the number of standard deviations from P to the mean of D</a:t>
            </a:r>
            <a:endParaRPr lang="en-US" altLang="en-US" sz="1800" dirty="0"/>
          </a:p>
          <a:p>
            <a:pPr>
              <a:lnSpc>
                <a:spcPct val="130000"/>
              </a:lnSpc>
            </a:pPr>
            <a:r>
              <a:rPr lang="en-US" altLang="en-US" sz="1800" dirty="0"/>
              <a:t>Method 2. Use </a:t>
            </a:r>
            <a:r>
              <a:rPr lang="el-GR" altLang="en-US" sz="1800" dirty="0">
                <a:cs typeface="Arial" panose="020B0604020202020204" pitchFamily="34" charset="0"/>
              </a:rPr>
              <a:t>χ</a:t>
            </a:r>
            <a:r>
              <a:rPr lang="en-US" altLang="en-US" sz="1800" baseline="30000" dirty="0">
                <a:cs typeface="Arial" panose="020B0604020202020204" pitchFamily="34" charset="0"/>
              </a:rPr>
              <a:t>2 </a:t>
            </a:r>
            <a:r>
              <a:rPr lang="en-US" altLang="en-US" sz="1800" dirty="0"/>
              <a:t>–statistic:</a:t>
            </a:r>
          </a:p>
          <a:p>
            <a:pPr lvl="1">
              <a:lnSpc>
                <a:spcPct val="130000"/>
              </a:lnSpc>
            </a:pPr>
            <a:r>
              <a:rPr lang="en-US" altLang="en-US" sz="1800" dirty="0"/>
              <a:t>where </a:t>
            </a:r>
            <a:r>
              <a:rPr lang="en-US" altLang="en-US" sz="1800" i="1" dirty="0" err="1"/>
              <a:t>E</a:t>
            </a:r>
            <a:r>
              <a:rPr lang="en-US" altLang="en-US" sz="1800" i="1" baseline="-25000" dirty="0" err="1"/>
              <a:t>i</a:t>
            </a:r>
            <a:r>
              <a:rPr lang="en-US" altLang="en-US" sz="1800" dirty="0"/>
              <a:t> is the mean of the </a:t>
            </a:r>
            <a:r>
              <a:rPr lang="en-US" altLang="en-US" sz="1800" i="1" dirty="0" err="1"/>
              <a:t>i</a:t>
            </a:r>
            <a:r>
              <a:rPr lang="en-US" altLang="en-US" sz="1800" dirty="0"/>
              <a:t>-dimension among all objects, and n is the dimensionality</a:t>
            </a:r>
          </a:p>
          <a:p>
            <a:pPr lvl="1">
              <a:lnSpc>
                <a:spcPct val="130000"/>
              </a:lnSpc>
            </a:pPr>
            <a:r>
              <a:rPr lang="en-US" altLang="en-US" sz="1800" dirty="0"/>
              <a:t>If </a:t>
            </a:r>
            <a:r>
              <a:rPr lang="el-GR" altLang="en-US" sz="1800" dirty="0">
                <a:cs typeface="Arial" panose="020B0604020202020204" pitchFamily="34" charset="0"/>
              </a:rPr>
              <a:t>χ</a:t>
            </a:r>
            <a:r>
              <a:rPr lang="en-US" altLang="en-US" sz="1800" baseline="30000" dirty="0">
                <a:cs typeface="Arial" panose="020B0604020202020204" pitchFamily="34" charset="0"/>
              </a:rPr>
              <a:t>2 </a:t>
            </a:r>
            <a:r>
              <a:rPr lang="en-US" altLang="en-US" sz="1800" dirty="0"/>
              <a:t>–statistic is large, then object </a:t>
            </a:r>
            <a:r>
              <a:rPr lang="en-US" altLang="en-US" sz="1800" i="1" dirty="0"/>
              <a:t>o</a:t>
            </a:r>
            <a:r>
              <a:rPr lang="en-US" altLang="en-US" sz="1800" i="1" baseline="-25000" dirty="0"/>
              <a:t>i</a:t>
            </a:r>
            <a:r>
              <a:rPr lang="en-US" altLang="en-US" sz="1800" dirty="0"/>
              <a:t> is an outlier</a:t>
            </a:r>
          </a:p>
        </p:txBody>
      </p:sp>
      <p:sp>
        <p:nvSpPr>
          <p:cNvPr id="20485" name="Slide Number Placeholder 5"/>
          <p:cNvSpPr txBox="1">
            <a:spLocks noGrp="1"/>
          </p:cNvSpPr>
          <p:nvPr/>
        </p:nvSpPr>
        <p:spPr bwMode="auto">
          <a:xfrm>
            <a:off x="7239000" y="62484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118A53DA-792C-41AF-A7CC-A812A3788327}" type="slidenum">
              <a:rPr lang="en-US" altLang="en-US" sz="1050" b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pPr algn="r" eaLnBrk="1" hangingPunct="1"/>
              <a:t>11</a:t>
            </a:fld>
            <a:endParaRPr lang="en-US" altLang="en-US" sz="1050" b="1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304800" y="4267200"/>
            <a:ext cx="86868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10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>
          <a:xfrm>
            <a:off x="704850" y="190498"/>
            <a:ext cx="7886700" cy="685801"/>
          </a:xfrm>
        </p:spPr>
        <p:txBody>
          <a:bodyPr>
            <a:normAutofit fontScale="90000"/>
          </a:bodyPr>
          <a:lstStyle/>
          <a:p>
            <a:r>
              <a:rPr lang="en-US" altLang="en-US" sz="3200" b="1" dirty="0"/>
              <a:t>Parametric Methods: </a:t>
            </a:r>
            <a:br>
              <a:rPr lang="en-US" altLang="en-US" sz="3200" b="1" dirty="0"/>
            </a:br>
            <a:r>
              <a:rPr lang="en-US" altLang="en-US" sz="3200" b="1" dirty="0"/>
              <a:t>Using Mixture of Parametric Distributions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idx="4294967295"/>
          </p:nvPr>
        </p:nvSpPr>
        <p:spPr>
          <a:xfrm>
            <a:off x="304800" y="1200839"/>
            <a:ext cx="6400800" cy="199956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/>
              <a:t>Assuming data generated by a normal distribution could be sometimes overly </a:t>
            </a:r>
            <a:r>
              <a:rPr lang="en-US" altLang="en-US" sz="2000" dirty="0" smtClean="0"/>
              <a:t>simplified</a:t>
            </a:r>
            <a:endParaRPr lang="en-US" altLang="en-US" sz="2000" dirty="0"/>
          </a:p>
        </p:txBody>
      </p:sp>
      <p:sp>
        <p:nvSpPr>
          <p:cNvPr id="21508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33B9B95D-9EEC-4BE6-85E7-6EF1FB20E8DC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12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304800" y="4267200"/>
            <a:ext cx="86868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000">
              <a:latin typeface="Arial" panose="020B0604020202020204" pitchFamily="34" charset="0"/>
            </a:endParaRPr>
          </a:p>
        </p:txBody>
      </p:sp>
      <p:pic>
        <p:nvPicPr>
          <p:cNvPr id="215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383403"/>
            <a:ext cx="2438400" cy="214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11" name="Rectangle 8"/>
          <p:cNvSpPr>
            <a:spLocks noChangeArrowheads="1"/>
          </p:cNvSpPr>
          <p:nvPr/>
        </p:nvSpPr>
        <p:spPr bwMode="auto">
          <a:xfrm>
            <a:off x="228600" y="3429000"/>
            <a:ext cx="8686800" cy="289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900" b="0" dirty="0">
                <a:latin typeface="+mn-lt"/>
              </a:rPr>
              <a:t>To overcome this problem, assume the normal data is generated by two normal distributions.  For any object o in the data set, the probability that o is generated by the mixture of the two distributions is given by </a:t>
            </a:r>
          </a:p>
          <a:p>
            <a:pPr algn="l"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</a:pPr>
            <a:endParaRPr lang="en-US" altLang="en-US" sz="1900" b="0" dirty="0">
              <a:latin typeface="+mn-lt"/>
            </a:endParaRPr>
          </a:p>
          <a:p>
            <a:pPr marL="800100" lvl="1" indent="-342900" algn="l">
              <a:spcBef>
                <a:spcPts val="12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900" b="0" dirty="0">
                <a:latin typeface="+mn-lt"/>
              </a:rPr>
              <a:t>where f</a:t>
            </a:r>
            <a:r>
              <a:rPr lang="el-GR" altLang="en-US" sz="1900" b="0" baseline="-25000" dirty="0">
                <a:latin typeface="+mn-lt"/>
              </a:rPr>
              <a:t>θ</a:t>
            </a:r>
            <a:r>
              <a:rPr lang="en-US" altLang="en-US" sz="1900" b="0" baseline="-25000" dirty="0">
                <a:latin typeface="+mn-lt"/>
              </a:rPr>
              <a:t>1</a:t>
            </a:r>
            <a:r>
              <a:rPr lang="en-US" altLang="en-US" sz="1900" b="0" dirty="0">
                <a:latin typeface="+mn-lt"/>
              </a:rPr>
              <a:t> and f</a:t>
            </a:r>
            <a:r>
              <a:rPr lang="el-GR" altLang="en-US" sz="1900" b="0" baseline="-25000" dirty="0">
                <a:latin typeface="+mn-lt"/>
              </a:rPr>
              <a:t>θ</a:t>
            </a:r>
            <a:r>
              <a:rPr lang="en-US" altLang="en-US" sz="1900" b="0" baseline="-25000" dirty="0">
                <a:latin typeface="+mn-lt"/>
              </a:rPr>
              <a:t>2</a:t>
            </a:r>
            <a:r>
              <a:rPr lang="en-US" altLang="en-US" sz="1900" b="0" dirty="0">
                <a:latin typeface="+mn-lt"/>
              </a:rPr>
              <a:t> are the probability density functions of </a:t>
            </a:r>
            <a:r>
              <a:rPr lang="el-GR" altLang="en-US" sz="1900" b="0" dirty="0">
                <a:latin typeface="+mn-lt"/>
              </a:rPr>
              <a:t>θ</a:t>
            </a:r>
            <a:r>
              <a:rPr lang="en-US" altLang="en-US" sz="1900" b="0" baseline="-25000" dirty="0">
                <a:latin typeface="+mn-lt"/>
              </a:rPr>
              <a:t>1</a:t>
            </a:r>
            <a:r>
              <a:rPr lang="en-US" altLang="en-US" sz="1900" b="0" dirty="0">
                <a:latin typeface="+mn-lt"/>
              </a:rPr>
              <a:t> and </a:t>
            </a:r>
            <a:r>
              <a:rPr lang="el-GR" altLang="en-US" sz="1900" b="0" dirty="0">
                <a:latin typeface="+mn-lt"/>
              </a:rPr>
              <a:t>θ</a:t>
            </a:r>
            <a:r>
              <a:rPr lang="en-US" altLang="en-US" sz="1900" b="0" baseline="-25000" dirty="0">
                <a:latin typeface="+mn-lt"/>
              </a:rPr>
              <a:t>2</a:t>
            </a:r>
            <a:r>
              <a:rPr lang="en-US" altLang="en-US" sz="1900" b="0" dirty="0">
                <a:latin typeface="+mn-lt"/>
              </a:rPr>
              <a:t> </a:t>
            </a:r>
          </a:p>
          <a:p>
            <a:pPr algn="l"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900" b="0" dirty="0">
                <a:latin typeface="+mn-lt"/>
              </a:rPr>
              <a:t>Then use EM algorithm to learn the parameters </a:t>
            </a:r>
            <a:r>
              <a:rPr lang="el-GR" altLang="en-US" sz="1900" b="0" dirty="0">
                <a:latin typeface="+mn-lt"/>
                <a:cs typeface="Arial" panose="020B0604020202020204" pitchFamily="34" charset="0"/>
              </a:rPr>
              <a:t>μ</a:t>
            </a:r>
            <a:r>
              <a:rPr lang="en-US" altLang="en-US" sz="1900" b="0" baseline="-25000" dirty="0">
                <a:latin typeface="+mn-lt"/>
              </a:rPr>
              <a:t>1</a:t>
            </a:r>
            <a:r>
              <a:rPr lang="en-US" altLang="en-US" sz="1900" b="0" dirty="0">
                <a:latin typeface="+mn-lt"/>
              </a:rPr>
              <a:t>, </a:t>
            </a:r>
            <a:r>
              <a:rPr lang="el-GR" altLang="en-US" sz="1900" b="0" dirty="0">
                <a:latin typeface="+mn-lt"/>
                <a:cs typeface="Arial" panose="020B0604020202020204" pitchFamily="34" charset="0"/>
              </a:rPr>
              <a:t>σ</a:t>
            </a:r>
            <a:r>
              <a:rPr lang="en-US" altLang="en-US" sz="1900" b="0" baseline="-25000" dirty="0">
                <a:latin typeface="+mn-lt"/>
              </a:rPr>
              <a:t>1</a:t>
            </a:r>
            <a:r>
              <a:rPr lang="en-US" altLang="en-US" sz="1900" b="0" dirty="0">
                <a:latin typeface="+mn-lt"/>
              </a:rPr>
              <a:t>, </a:t>
            </a:r>
            <a:r>
              <a:rPr lang="el-GR" altLang="en-US" sz="1900" b="0" dirty="0">
                <a:latin typeface="+mn-lt"/>
                <a:cs typeface="Arial" panose="020B0604020202020204" pitchFamily="34" charset="0"/>
              </a:rPr>
              <a:t>μ</a:t>
            </a:r>
            <a:r>
              <a:rPr lang="en-US" altLang="en-US" sz="1900" b="0" baseline="-25000" dirty="0">
                <a:latin typeface="+mn-lt"/>
              </a:rPr>
              <a:t>2</a:t>
            </a:r>
            <a:r>
              <a:rPr lang="en-US" altLang="en-US" sz="1900" b="0" dirty="0">
                <a:latin typeface="+mn-lt"/>
              </a:rPr>
              <a:t>, </a:t>
            </a:r>
            <a:r>
              <a:rPr lang="el-GR" altLang="en-US" sz="1900" b="0" dirty="0">
                <a:latin typeface="+mn-lt"/>
                <a:cs typeface="Arial" panose="020B0604020202020204" pitchFamily="34" charset="0"/>
              </a:rPr>
              <a:t>σ</a:t>
            </a:r>
            <a:r>
              <a:rPr lang="en-US" altLang="en-US" sz="1900" b="0" baseline="-25000" dirty="0">
                <a:latin typeface="+mn-lt"/>
              </a:rPr>
              <a:t>2</a:t>
            </a:r>
            <a:r>
              <a:rPr lang="en-US" altLang="en-US" sz="1900" b="0" dirty="0">
                <a:latin typeface="+mn-lt"/>
              </a:rPr>
              <a:t> from data</a:t>
            </a:r>
          </a:p>
          <a:p>
            <a:pPr algn="l"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900" b="0" dirty="0">
                <a:latin typeface="+mn-lt"/>
              </a:rPr>
              <a:t>An object o is an outlier if it does not belong to any cluster</a:t>
            </a:r>
          </a:p>
        </p:txBody>
      </p:sp>
      <p:pic>
        <p:nvPicPr>
          <p:cNvPr id="21512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419600"/>
            <a:ext cx="4343400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348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547" y="223837"/>
            <a:ext cx="7886700" cy="457200"/>
          </a:xfrm>
        </p:spPr>
        <p:txBody>
          <a:bodyPr>
            <a:normAutofit/>
          </a:bodyPr>
          <a:lstStyle/>
          <a:p>
            <a:r>
              <a:rPr lang="en-US" sz="2800" b="1" dirty="0"/>
              <a:t>Detecting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8650" y="1266940"/>
            <a:ext cx="7886700" cy="491002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/>
              <a:t>There are two basic types of procedures for detecting outliers: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Block </a:t>
            </a:r>
            <a:r>
              <a:rPr lang="en-US" sz="2400" b="1" dirty="0" smtClean="0"/>
              <a:t>procedures</a:t>
            </a:r>
            <a:endParaRPr lang="en-US" sz="2400" dirty="0"/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Consecutive (or sequential) procedures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55898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48883"/>
            <a:ext cx="30480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236537"/>
            <a:ext cx="7886700" cy="457201"/>
          </a:xfrm>
        </p:spPr>
        <p:txBody>
          <a:bodyPr>
            <a:normAutofit fontScale="90000"/>
          </a:bodyPr>
          <a:lstStyle/>
          <a:p>
            <a:r>
              <a:rPr lang="en-US" altLang="en-US" sz="2800" b="1" dirty="0"/>
              <a:t>Non-Parametric Methods: Detection Using Histogram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2400" y="1211855"/>
            <a:ext cx="5943600" cy="4587283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The model of normal data is learned from the input data without any </a:t>
            </a:r>
            <a:r>
              <a:rPr lang="en-US" altLang="en-US" sz="2000" i="1" dirty="0"/>
              <a:t>a priori</a:t>
            </a:r>
            <a:r>
              <a:rPr lang="en-US" altLang="en-US" sz="2000" dirty="0"/>
              <a:t> structure. 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Outlier </a:t>
            </a:r>
            <a:r>
              <a:rPr lang="en-US" altLang="en-US" sz="2000" dirty="0"/>
              <a:t>detection using histogram:</a:t>
            </a:r>
          </a:p>
        </p:txBody>
      </p:sp>
      <p:sp>
        <p:nvSpPr>
          <p:cNvPr id="22533" name="Slide Number Placeholder 5"/>
          <p:cNvSpPr txBox="1">
            <a:spLocks noGrp="1"/>
          </p:cNvSpPr>
          <p:nvPr/>
        </p:nvSpPr>
        <p:spPr bwMode="auto">
          <a:xfrm>
            <a:off x="7239000" y="62484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ED06B762-BD5F-4BF7-9A66-BCE1F9840637}" type="slidenum"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pPr algn="r" eaLnBrk="1" hangingPunct="1"/>
              <a:t>14</a:t>
            </a:fld>
            <a:endParaRPr lang="en-US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304800" y="4267200"/>
            <a:ext cx="86868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304800" y="4130082"/>
            <a:ext cx="8458200" cy="242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en-US" sz="2000" b="0" dirty="0" smtClean="0">
                <a:latin typeface="+mn-lt"/>
              </a:rPr>
              <a:t>Problem</a:t>
            </a:r>
            <a:r>
              <a:rPr lang="en-US" altLang="en-US" sz="2000" b="0" dirty="0">
                <a:latin typeface="+mn-lt"/>
              </a:rPr>
              <a:t>: Hard to choose an appropriate bin size for histogram</a:t>
            </a:r>
          </a:p>
          <a:p>
            <a:pPr marL="800100" lvl="1" indent="-342900" algn="l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en-US" sz="2000" b="0" dirty="0">
                <a:latin typeface="+mn-lt"/>
              </a:rPr>
              <a:t>Too small bin size </a:t>
            </a:r>
            <a:r>
              <a:rPr lang="en-US" altLang="en-US" sz="2000" b="0" dirty="0">
                <a:latin typeface="+mn-lt"/>
                <a:cs typeface="Arial" panose="020B0604020202020204" pitchFamily="34" charset="0"/>
              </a:rPr>
              <a:t>→ </a:t>
            </a:r>
            <a:r>
              <a:rPr lang="en-US" altLang="en-US" sz="2000" b="0" dirty="0">
                <a:latin typeface="+mn-lt"/>
              </a:rPr>
              <a:t>normal objects in empty/rare bins, false positive</a:t>
            </a:r>
          </a:p>
          <a:p>
            <a:pPr marL="800100" lvl="1" indent="-342900" algn="l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en-US" sz="2000" b="0" dirty="0">
                <a:latin typeface="+mn-lt"/>
              </a:rPr>
              <a:t>Too big bin size </a:t>
            </a:r>
            <a:r>
              <a:rPr lang="en-US" altLang="en-US" sz="2000" b="0" dirty="0">
                <a:latin typeface="+mn-lt"/>
                <a:cs typeface="Arial" panose="020B0604020202020204" pitchFamily="34" charset="0"/>
              </a:rPr>
              <a:t>→ </a:t>
            </a:r>
            <a:r>
              <a:rPr lang="en-US" altLang="en-US" sz="2000" b="0" dirty="0">
                <a:latin typeface="+mn-lt"/>
              </a:rPr>
              <a:t>outliers in some frequent bins, false negative </a:t>
            </a:r>
          </a:p>
        </p:txBody>
      </p:sp>
    </p:spTree>
    <p:extLst>
      <p:ext uri="{BB962C8B-B14F-4D97-AF65-F5344CB8AC3E}">
        <p14:creationId xmlns:p14="http://schemas.microsoft.com/office/powerpoint/2010/main" val="3645925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C03F35-CAD1-472D-B396-6081312A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22" y="3229043"/>
            <a:ext cx="7886700" cy="353331"/>
          </a:xfrm>
        </p:spPr>
        <p:txBody>
          <a:bodyPr/>
          <a:lstStyle/>
          <a:p>
            <a:r>
              <a:rPr lang="en-IN" dirty="0"/>
              <a:t>Proximity Based Outliers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3E2484-CF6F-46E3-91A5-14C70E5AEED8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93067" y="6531429"/>
            <a:ext cx="2057400" cy="255362"/>
          </a:xfrm>
          <a:prstGeom prst="rect">
            <a:avLst/>
          </a:prstGeom>
        </p:spPr>
        <p:txBody>
          <a:bodyPr/>
          <a:lstStyle/>
          <a:p>
            <a:fld id="{C6EDB947-EC88-4684-87E3-5ED46E83999F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August 20,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68B3F48-D798-4721-A23A-CF91162B21F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32719" y="6583681"/>
            <a:ext cx="2057400" cy="229236"/>
          </a:xfrm>
          <a:prstGeom prst="rect">
            <a:avLst/>
          </a:prstGeom>
        </p:spPr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157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26195" y="280988"/>
            <a:ext cx="7886700" cy="701674"/>
          </a:xfrm>
        </p:spPr>
        <p:txBody>
          <a:bodyPr>
            <a:noAutofit/>
          </a:bodyPr>
          <a:lstStyle/>
          <a:p>
            <a:r>
              <a:rPr lang="en-US" altLang="en-US" sz="2800" b="1" dirty="0"/>
              <a:t>Proximity-Based Approaches: </a:t>
            </a:r>
            <a:br>
              <a:rPr lang="en-US" altLang="en-US" sz="2800" b="1" dirty="0"/>
            </a:br>
            <a:r>
              <a:rPr lang="en-US" altLang="en-US" sz="2800" b="1" dirty="0"/>
              <a:t>Distance-Based vs. Density-Based Outlier Detection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1476259"/>
            <a:ext cx="7886700" cy="460505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 smtClean="0"/>
              <a:t>proximity-based </a:t>
            </a:r>
            <a:r>
              <a:rPr lang="en-US" altLang="en-US" sz="2400" dirty="0"/>
              <a:t>approach: The proximity of an outlier deviates significantly from that of most of the others in the data set</a:t>
            </a:r>
          </a:p>
          <a:p>
            <a:pPr>
              <a:lnSpc>
                <a:spcPct val="110000"/>
              </a:lnSpc>
            </a:pPr>
            <a:r>
              <a:rPr lang="en-US" altLang="en-US" sz="2400" b="1" dirty="0"/>
              <a:t>Two types of proximity-based outlier detection methods</a:t>
            </a:r>
          </a:p>
          <a:p>
            <a:pPr lvl="1">
              <a:lnSpc>
                <a:spcPct val="110000"/>
              </a:lnSpc>
            </a:pPr>
            <a:r>
              <a:rPr lang="en-US" altLang="en-US" sz="2400" b="1" dirty="0"/>
              <a:t>Distance-based outlier detection</a:t>
            </a:r>
            <a:r>
              <a:rPr lang="en-US" altLang="en-US" sz="2400" dirty="0"/>
              <a:t>: An object o is an outlier if its neighborhood does not have enough other points</a:t>
            </a:r>
          </a:p>
          <a:p>
            <a:pPr lvl="1">
              <a:lnSpc>
                <a:spcPct val="110000"/>
              </a:lnSpc>
            </a:pPr>
            <a:r>
              <a:rPr lang="en-US" altLang="en-US" sz="2400" b="1" dirty="0"/>
              <a:t>Density-based outlier detection: </a:t>
            </a:r>
            <a:r>
              <a:rPr lang="en-US" altLang="en-US" sz="2400" dirty="0"/>
              <a:t>An object o is an outlier if its density is relatively much lower than that of its neighbors</a:t>
            </a:r>
          </a:p>
        </p:txBody>
      </p:sp>
      <p:sp>
        <p:nvSpPr>
          <p:cNvPr id="24580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33F5E4A7-9F1A-4227-9E23-AB76EF39BA2C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16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270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296863"/>
            <a:ext cx="7886700" cy="473074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Distance-Based Outlier Detection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249037"/>
            <a:ext cx="7886700" cy="518986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For each object o, examine the # of other objects in the </a:t>
            </a:r>
            <a:r>
              <a:rPr lang="en-US" altLang="en-US" sz="2400" i="1" dirty="0"/>
              <a:t>r</a:t>
            </a:r>
            <a:r>
              <a:rPr lang="en-US" altLang="en-US" sz="2400" dirty="0"/>
              <a:t>-neighborhood of o, where </a:t>
            </a:r>
            <a:r>
              <a:rPr lang="en-US" altLang="en-US" sz="2400" i="1" dirty="0"/>
              <a:t>r</a:t>
            </a:r>
            <a:r>
              <a:rPr lang="en-US" altLang="en-US" sz="2400" dirty="0"/>
              <a:t> is a user-specified </a:t>
            </a:r>
            <a:r>
              <a:rPr lang="en-US" altLang="en-US" sz="2400" b="1" dirty="0"/>
              <a:t>distance threshold</a:t>
            </a:r>
          </a:p>
          <a:p>
            <a:pPr>
              <a:lnSpc>
                <a:spcPct val="110000"/>
              </a:lnSpc>
            </a:pPr>
            <a:endParaRPr lang="en-US" altLang="en-US" sz="2400" dirty="0" smtClean="0"/>
          </a:p>
          <a:p>
            <a:pPr>
              <a:lnSpc>
                <a:spcPct val="110000"/>
              </a:lnSpc>
            </a:pPr>
            <a:endParaRPr lang="en-US" altLang="en-US" sz="2400" dirty="0"/>
          </a:p>
          <a:p>
            <a:pPr>
              <a:lnSpc>
                <a:spcPct val="110000"/>
              </a:lnSpc>
            </a:pPr>
            <a:r>
              <a:rPr lang="en-US" altLang="en-US" sz="2400" dirty="0" smtClean="0"/>
              <a:t>An </a:t>
            </a:r>
            <a:r>
              <a:rPr lang="en-US" altLang="en-US" sz="2400" dirty="0"/>
              <a:t>object o is an outlier if most (taking </a:t>
            </a:r>
            <a:r>
              <a:rPr lang="el-GR" altLang="en-US" sz="2400" dirty="0">
                <a:cs typeface="Arial" panose="020B0604020202020204" pitchFamily="34" charset="0"/>
              </a:rPr>
              <a:t>π</a:t>
            </a:r>
            <a:r>
              <a:rPr lang="en-US" altLang="en-US" sz="2400" dirty="0"/>
              <a:t> as a </a:t>
            </a:r>
            <a:r>
              <a:rPr lang="en-US" altLang="en-US" sz="2400" b="1" dirty="0"/>
              <a:t>fraction threshold</a:t>
            </a:r>
            <a:r>
              <a:rPr lang="en-US" altLang="en-US" sz="2400" dirty="0"/>
              <a:t>) of the objects in D are far away from o, i.e., not in the r-neighborhood of </a:t>
            </a:r>
            <a:r>
              <a:rPr lang="en-US" altLang="en-US" sz="2400" dirty="0" smtClean="0"/>
              <a:t>o</a:t>
            </a:r>
            <a:endParaRPr lang="en-US" altLang="en-US" sz="2400" dirty="0"/>
          </a:p>
        </p:txBody>
      </p:sp>
      <p:sp>
        <p:nvSpPr>
          <p:cNvPr id="25604" name="Slide Number Placeholder 5"/>
          <p:cNvSpPr txBox="1">
            <a:spLocks noGrp="1"/>
          </p:cNvSpPr>
          <p:nvPr/>
        </p:nvSpPr>
        <p:spPr bwMode="auto">
          <a:xfrm>
            <a:off x="7239000" y="62484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59DCB27B-50AC-4FEE-9FD2-F46ED1890A0D}" type="slidenum">
              <a:rPr lang="en-US" altLang="en-US" sz="900">
                <a:latin typeface="Calibri" panose="020F0502020204030204" pitchFamily="34" charset="0"/>
              </a:rPr>
              <a:pPr algn="r" eaLnBrk="1" hangingPunct="1"/>
              <a:t>17</a:t>
            </a:fld>
            <a:endParaRPr lang="en-US" altLang="en-US" sz="9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395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59DCB27B-50AC-4FEE-9FD2-F46ED1890A0D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18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869414" y="280988"/>
            <a:ext cx="7886700" cy="473074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Distance-Based Outlier Detection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52" y="1426148"/>
            <a:ext cx="8193948" cy="475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51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1791" y="274637"/>
            <a:ext cx="8458200" cy="411163"/>
          </a:xfrm>
        </p:spPr>
        <p:txBody>
          <a:bodyPr>
            <a:noAutofit/>
          </a:bodyPr>
          <a:lstStyle/>
          <a:p>
            <a:r>
              <a:rPr lang="en-US" altLang="en-US" sz="2800" b="1" dirty="0"/>
              <a:t>Distance-Based Outlier Detection: Improving Algorithm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28650" y="1295400"/>
            <a:ext cx="7886700" cy="4572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en-US" sz="2200" dirty="0"/>
              <a:t>Why efficiency is still a concern?  When the complete set of objects cannot be held into main memory, cost of I/O swapping will be high</a:t>
            </a:r>
          </a:p>
          <a:p>
            <a:pPr>
              <a:lnSpc>
                <a:spcPct val="110000"/>
              </a:lnSpc>
            </a:pPr>
            <a:r>
              <a:rPr lang="en-US" altLang="en-US" sz="2200" dirty="0"/>
              <a:t>The major cost: </a:t>
            </a:r>
          </a:p>
          <a:p>
            <a:pPr marL="685800" lvl="2" indent="0">
              <a:lnSpc>
                <a:spcPct val="110000"/>
              </a:lnSpc>
              <a:buNone/>
            </a:pPr>
            <a:r>
              <a:rPr lang="en-US" altLang="en-US" sz="2100" dirty="0"/>
              <a:t>(1) each object tests against the whole data set, why not only its close neighbor? </a:t>
            </a:r>
          </a:p>
          <a:p>
            <a:pPr marL="685800" lvl="2" indent="0">
              <a:lnSpc>
                <a:spcPct val="110000"/>
              </a:lnSpc>
              <a:buNone/>
            </a:pPr>
            <a:r>
              <a:rPr lang="en-US" altLang="en-US" sz="2100" dirty="0"/>
              <a:t>(2) instead of checking objects one by one, why not group by group?</a:t>
            </a:r>
          </a:p>
          <a:p>
            <a:pPr>
              <a:lnSpc>
                <a:spcPct val="110000"/>
              </a:lnSpc>
            </a:pPr>
            <a:r>
              <a:rPr lang="en-US" altLang="en-US" sz="2200" b="1" dirty="0"/>
              <a:t>Grid-based method (CELL):  </a:t>
            </a:r>
            <a:r>
              <a:rPr lang="en-US" altLang="en-US" sz="2200" dirty="0"/>
              <a:t>Data space is partitioned into a multi-D grid. Only adjoining cells are checked for determining if object  is an outlier</a:t>
            </a:r>
          </a:p>
        </p:txBody>
      </p:sp>
      <p:sp>
        <p:nvSpPr>
          <p:cNvPr id="26628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DBC24067-9607-43FF-A861-608B847E1AFE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19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37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sz="40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algn="ctr"/>
            <a:endParaRPr lang="en-IN" sz="2400" b="1" dirty="0" smtClean="0">
              <a:solidFill>
                <a:schemeClr val="tx1"/>
              </a:solidFill>
            </a:endParaRPr>
          </a:p>
          <a:p>
            <a:pPr algn="ctr"/>
            <a:endParaRPr lang="en-IN" sz="2400" b="1" dirty="0">
              <a:solidFill>
                <a:schemeClr val="tx1"/>
              </a:solidFill>
            </a:endParaRPr>
          </a:p>
          <a:p>
            <a:pPr algn="ctr"/>
            <a:endParaRPr lang="en-IN" sz="2400" b="1" dirty="0" smtClean="0">
              <a:solidFill>
                <a:schemeClr val="tx1"/>
              </a:solidFill>
            </a:endParaRPr>
          </a:p>
          <a:p>
            <a:pPr algn="ctr"/>
            <a:endParaRPr lang="en-IN" sz="2400" b="1" dirty="0">
              <a:solidFill>
                <a:schemeClr val="tx1"/>
              </a:solidFill>
            </a:endParaRPr>
          </a:p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Outlier </a:t>
            </a:r>
            <a:r>
              <a:rPr lang="en-IN" sz="2400" b="1" dirty="0">
                <a:solidFill>
                  <a:schemeClr val="tx1"/>
                </a:solidFill>
              </a:rPr>
              <a:t>Analysis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341DC507-3541-402F-A2CC-8A7CB1267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5778" y="6447261"/>
            <a:ext cx="642355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Arial Narrow" panose="020B0606020202030204" pitchFamily="34" charset="0"/>
              </a:rPr>
              <a:t>Source Courtesy</a:t>
            </a:r>
            <a:r>
              <a:rPr lang="en-US" altLang="en-US" sz="1100" b="0" dirty="0">
                <a:solidFill>
                  <a:prstClr val="black"/>
                </a:solidFill>
                <a:latin typeface="Arial Narrow" panose="020B0606020202030204" pitchFamily="34" charset="0"/>
              </a:rPr>
              <a:t>: Some of the contents of this PPT are sourced from materials provided by publishers of prescribed books</a:t>
            </a:r>
            <a:endParaRPr lang="en-IN" altLang="en-US" sz="1100" b="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Ink 36"/>
              <p14:cNvContentPartPr/>
              <p14:nvPr/>
            </p14:nvContentPartPr>
            <p14:xfrm>
              <a:off x="7248510" y="2181060"/>
              <a:ext cx="360" cy="36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6630" y="2169180"/>
                <a:ext cx="2412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1034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 smtClean="0"/>
              <a:t>K nearest neighbour method </a:t>
            </a:r>
            <a:endParaRPr lang="en-IN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57200" y="1425300"/>
            <a:ext cx="8229240" cy="4525560"/>
          </a:xfrm>
        </p:spPr>
        <p:txBody>
          <a:bodyPr/>
          <a:lstStyle/>
          <a:p>
            <a:r>
              <a:rPr lang="en-IN" dirty="0" smtClean="0"/>
              <a:t>Consider the data matrix given below .Assume that outlier score of object is given by average of distances to the first k nearest neighbours .Determine the outlier for the given dataset with 2 nearest neighbour approach</a:t>
            </a:r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567443"/>
              </p:ext>
            </p:extLst>
          </p:nvPr>
        </p:nvGraphicFramePr>
        <p:xfrm>
          <a:off x="685800" y="2590800"/>
          <a:ext cx="27432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2794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57600" y="2590800"/>
            <a:ext cx="52574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K=2</a:t>
            </a:r>
          </a:p>
          <a:p>
            <a:r>
              <a:rPr lang="en-IN" dirty="0" smtClean="0"/>
              <a:t>OS(P)=</a:t>
            </a:r>
            <a:r>
              <a:rPr lang="en-IN" dirty="0" err="1" smtClean="0"/>
              <a:t>dist</a:t>
            </a:r>
            <a:r>
              <a:rPr lang="en-IN" dirty="0" smtClean="0"/>
              <a:t>(p,x1)+</a:t>
            </a:r>
            <a:r>
              <a:rPr lang="en-IN" dirty="0" err="1" smtClean="0"/>
              <a:t>dist</a:t>
            </a:r>
            <a:r>
              <a:rPr lang="en-IN" dirty="0" smtClean="0"/>
              <a:t>(p,x2)………+</a:t>
            </a:r>
            <a:r>
              <a:rPr lang="en-IN" dirty="0" err="1" smtClean="0"/>
              <a:t>dist</a:t>
            </a:r>
            <a:r>
              <a:rPr lang="en-IN" dirty="0" smtClean="0"/>
              <a:t>(</a:t>
            </a:r>
            <a:r>
              <a:rPr lang="en-IN" dirty="0" err="1" smtClean="0"/>
              <a:t>p,xn</a:t>
            </a:r>
            <a:r>
              <a:rPr lang="en-IN" dirty="0" smtClean="0"/>
              <a:t>)/k</a:t>
            </a:r>
          </a:p>
          <a:p>
            <a:r>
              <a:rPr lang="en-IN" dirty="0" smtClean="0"/>
              <a:t>OS(A)=1+4/2=5/2=2.5</a:t>
            </a:r>
          </a:p>
          <a:p>
            <a:r>
              <a:rPr lang="en-IN" dirty="0" smtClean="0"/>
              <a:t>OS(B)=1+2/2=1.5</a:t>
            </a:r>
          </a:p>
          <a:p>
            <a:r>
              <a:rPr lang="en-IN" dirty="0" smtClean="0"/>
              <a:t>OS(C)=2+3/2=2.5</a:t>
            </a:r>
          </a:p>
          <a:p>
            <a:r>
              <a:rPr lang="en-IN" dirty="0" smtClean="0"/>
              <a:t>OS(D)=3+4/2=3.5</a:t>
            </a:r>
          </a:p>
          <a:p>
            <a:r>
              <a:rPr lang="en-IN" dirty="0" smtClean="0"/>
              <a:t>OS(E)=4+4/2=4</a:t>
            </a:r>
          </a:p>
          <a:p>
            <a:endParaRPr lang="en-IN" dirty="0"/>
          </a:p>
          <a:p>
            <a:r>
              <a:rPr lang="en-IN" dirty="0" smtClean="0"/>
              <a:t>Outlier is E 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6012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322024"/>
            <a:ext cx="7886700" cy="50787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Distance-based </a:t>
            </a:r>
            <a:r>
              <a:rPr lang="en-US" sz="2000" dirty="0"/>
              <a:t>outlier detection takes a global view of the data set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To </a:t>
            </a:r>
            <a:r>
              <a:rPr lang="en-US" sz="2000" dirty="0"/>
              <a:t>detect distance-based outliers, we need two global parameters, </a:t>
            </a:r>
            <a:r>
              <a:rPr lang="en-US" sz="2000" i="1" dirty="0"/>
              <a:t>r</a:t>
            </a:r>
            <a:r>
              <a:rPr lang="en-US" sz="2000" dirty="0"/>
              <a:t> and π, </a:t>
            </a:r>
            <a:r>
              <a:rPr lang="en-US" sz="2000" dirty="0" smtClean="0"/>
              <a:t>which </a:t>
            </a:r>
            <a:r>
              <a:rPr lang="en-US" sz="2000" dirty="0"/>
              <a:t>are applied to every outlier object.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Many real-world data sets demonstrate a more complex structure, where objects may be considered outliers with respect to their local neighborhoods, rather than with respect to the global data distribution.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25347" y="342899"/>
            <a:ext cx="7886700" cy="473074"/>
          </a:xfrm>
        </p:spPr>
        <p:txBody>
          <a:bodyPr>
            <a:normAutofit/>
          </a:bodyPr>
          <a:lstStyle/>
          <a:p>
            <a:r>
              <a:rPr lang="en-US" altLang="en-US" sz="2600" b="1" dirty="0"/>
              <a:t>Distance-Based Outlier Detection: Limitations</a:t>
            </a:r>
          </a:p>
        </p:txBody>
      </p:sp>
      <p:pic>
        <p:nvPicPr>
          <p:cNvPr id="9" name="Picture 3" descr="Image from 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447800"/>
            <a:ext cx="889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403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267200"/>
            <a:ext cx="350520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186542"/>
            <a:ext cx="7886700" cy="473074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Density-Based Outlier Detection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3083517"/>
            <a:ext cx="8229600" cy="5451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 Local </a:t>
            </a:r>
            <a:r>
              <a:rPr lang="en-US" altLang="en-US" sz="2000" dirty="0"/>
              <a:t>outliers: Outliers comparing to their local </a:t>
            </a:r>
            <a:r>
              <a:rPr lang="en-US" altLang="en-US" sz="2000" dirty="0" smtClean="0"/>
              <a:t>neighborhoods, instead </a:t>
            </a:r>
            <a:r>
              <a:rPr lang="en-US" altLang="en-US" sz="2000" dirty="0"/>
              <a:t>of the global data </a:t>
            </a:r>
            <a:r>
              <a:rPr lang="en-US" altLang="en-US" sz="2000" dirty="0" smtClean="0"/>
              <a:t>distribution</a:t>
            </a:r>
            <a:endParaRPr lang="en-US" altLang="en-US" sz="2000" dirty="0"/>
          </a:p>
        </p:txBody>
      </p:sp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5621F110-338E-47C9-B685-30CE3B0BE9C3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22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228600" y="1564395"/>
            <a:ext cx="8686800" cy="3160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indent="-171450" algn="l" defTabSz="685800">
              <a:lnSpc>
                <a:spcPct val="11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Intuition (density-based outlier detection): The density around an outlier object is significantly different from the density around its neighbors</a:t>
            </a:r>
          </a:p>
          <a:p>
            <a:pPr marL="171450" indent="-171450" algn="l" defTabSz="685800">
              <a:lnSpc>
                <a:spcPct val="11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Method: Use the relative density of an object against its neighbors as the indicator of the degree of the object being outliers</a:t>
            </a:r>
          </a:p>
        </p:txBody>
      </p:sp>
    </p:spTree>
    <p:extLst>
      <p:ext uri="{BB962C8B-B14F-4D97-AF65-F5344CB8AC3E}">
        <p14:creationId xmlns:p14="http://schemas.microsoft.com/office/powerpoint/2010/main" val="850348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54776" y="167480"/>
            <a:ext cx="7886700" cy="434181"/>
          </a:xfrm>
        </p:spPr>
        <p:txBody>
          <a:bodyPr>
            <a:noAutofit/>
          </a:bodyPr>
          <a:lstStyle/>
          <a:p>
            <a:r>
              <a:rPr lang="en-US" altLang="en-US" sz="2800" b="1" dirty="0"/>
              <a:t>Local Reachability Density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1371599"/>
            <a:ext cx="7886700" cy="513569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000" dirty="0" smtClean="0"/>
              <a:t>Reachability </a:t>
            </a:r>
            <a:r>
              <a:rPr lang="en-US" altLang="en-US" sz="2000" dirty="0"/>
              <a:t>distance from </a:t>
            </a:r>
            <a:r>
              <a:rPr lang="en-US" altLang="en-US" sz="2000" i="1" dirty="0"/>
              <a:t>o’</a:t>
            </a:r>
            <a:r>
              <a:rPr lang="en-US" altLang="en-US" sz="2000" dirty="0"/>
              <a:t> to </a:t>
            </a:r>
            <a:r>
              <a:rPr lang="en-US" altLang="en-US" sz="2000" i="1" dirty="0"/>
              <a:t>o</a:t>
            </a:r>
            <a:r>
              <a:rPr lang="en-US" altLang="en-US" sz="2000" dirty="0"/>
              <a:t>:</a:t>
            </a:r>
          </a:p>
          <a:p>
            <a:pPr>
              <a:lnSpc>
                <a:spcPct val="110000"/>
              </a:lnSpc>
            </a:pPr>
            <a:endParaRPr lang="en-US" altLang="en-US" sz="2000" dirty="0"/>
          </a:p>
          <a:p>
            <a:pPr marL="342900" lvl="1" indent="0">
              <a:lnSpc>
                <a:spcPct val="110000"/>
              </a:lnSpc>
              <a:buNone/>
            </a:pPr>
            <a:r>
              <a:rPr lang="en-US" altLang="en-US" sz="2000" dirty="0"/>
              <a:t>where k is a user-specified parameter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that controls the smoothing effect</a:t>
            </a:r>
            <a:endParaRPr lang="en-US" altLang="en-US" sz="2000" dirty="0"/>
          </a:p>
          <a:p>
            <a:pPr>
              <a:lnSpc>
                <a:spcPct val="110000"/>
              </a:lnSpc>
            </a:pPr>
            <a:endParaRPr lang="en-US" altLang="en-US" sz="2000" dirty="0"/>
          </a:p>
          <a:p>
            <a:pPr>
              <a:lnSpc>
                <a:spcPct val="110000"/>
              </a:lnSpc>
            </a:pPr>
            <a:endParaRPr lang="en-US" altLang="en-US" sz="2000" dirty="0" smtClean="0"/>
          </a:p>
          <a:p>
            <a:pPr>
              <a:lnSpc>
                <a:spcPct val="110000"/>
              </a:lnSpc>
            </a:pPr>
            <a:endParaRPr lang="en-US" altLang="en-US" sz="2000" dirty="0"/>
          </a:p>
          <a:p>
            <a:pPr>
              <a:lnSpc>
                <a:spcPct val="110000"/>
              </a:lnSpc>
            </a:pPr>
            <a:endParaRPr lang="en-US" altLang="en-US" sz="2000" dirty="0" smtClean="0"/>
          </a:p>
          <a:p>
            <a:pPr>
              <a:lnSpc>
                <a:spcPct val="110000"/>
              </a:lnSpc>
            </a:pPr>
            <a:r>
              <a:rPr lang="en-US" altLang="en-US" sz="2000" dirty="0" smtClean="0"/>
              <a:t>Local </a:t>
            </a:r>
            <a:r>
              <a:rPr lang="en-US" altLang="en-US" sz="2000" dirty="0"/>
              <a:t>reachability density of </a:t>
            </a:r>
            <a:r>
              <a:rPr lang="en-US" altLang="en-US" sz="2000" i="1" dirty="0"/>
              <a:t>o</a:t>
            </a:r>
            <a:r>
              <a:rPr lang="en-US" altLang="en-US" sz="2000" dirty="0"/>
              <a:t>:</a:t>
            </a:r>
          </a:p>
        </p:txBody>
      </p:sp>
      <p:sp>
        <p:nvSpPr>
          <p:cNvPr id="28676" name="Slide Number Placeholder 5"/>
          <p:cNvSpPr txBox="1">
            <a:spLocks noGrp="1"/>
          </p:cNvSpPr>
          <p:nvPr/>
        </p:nvSpPr>
        <p:spPr bwMode="auto">
          <a:xfrm>
            <a:off x="7239000" y="73914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ABB7DDF6-6A26-43B7-89E1-3B7799AFCC6C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23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  <p:pic>
        <p:nvPicPr>
          <p:cNvPr id="2867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2737309"/>
            <a:ext cx="50292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8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34000"/>
            <a:ext cx="46259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2124" y="1898775"/>
            <a:ext cx="2212076" cy="202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95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162232"/>
            <a:ext cx="7886700" cy="473074"/>
          </a:xfrm>
        </p:spPr>
        <p:txBody>
          <a:bodyPr>
            <a:noAutofit/>
          </a:bodyPr>
          <a:lstStyle/>
          <a:p>
            <a:r>
              <a:rPr lang="en-US" altLang="en-US" sz="2800" b="1" dirty="0"/>
              <a:t>Local Outlier Factor: LOF</a:t>
            </a:r>
          </a:p>
        </p:txBody>
      </p:sp>
      <p:sp>
        <p:nvSpPr>
          <p:cNvPr id="28676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ABB7DDF6-6A26-43B7-89E1-3B7799AFCC6C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24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04800" y="1410159"/>
            <a:ext cx="8534400" cy="4609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b="0" dirty="0">
                <a:latin typeface="+mn-lt"/>
              </a:rPr>
              <a:t>LOF (Local outlier factor) of an object o is the average of the ratio of local reachability of </a:t>
            </a:r>
            <a:r>
              <a:rPr lang="en-US" altLang="en-US" sz="2000" b="0" i="1" dirty="0">
                <a:latin typeface="+mn-lt"/>
              </a:rPr>
              <a:t>o</a:t>
            </a:r>
            <a:r>
              <a:rPr lang="en-US" altLang="en-US" sz="2000" b="0" dirty="0">
                <a:latin typeface="+mn-lt"/>
              </a:rPr>
              <a:t> and those of </a:t>
            </a:r>
            <a:r>
              <a:rPr lang="en-US" altLang="en-US" sz="2000" b="0" i="1" dirty="0">
                <a:latin typeface="+mn-lt"/>
              </a:rPr>
              <a:t>o</a:t>
            </a:r>
            <a:r>
              <a:rPr lang="en-US" altLang="en-US" sz="2000" b="0" dirty="0">
                <a:latin typeface="+mn-lt"/>
              </a:rPr>
              <a:t>’s k-nearest neighbors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altLang="en-US" sz="2000" b="0" dirty="0">
              <a:latin typeface="+mn-lt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altLang="en-US" sz="2000" b="0" i="1" dirty="0">
              <a:latin typeface="+mn-lt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altLang="en-US" sz="2000" b="0" dirty="0">
              <a:latin typeface="+mn-lt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b="0" dirty="0" smtClean="0">
                <a:latin typeface="+mn-lt"/>
              </a:rPr>
              <a:t>The </a:t>
            </a:r>
            <a:r>
              <a:rPr lang="en-US" altLang="en-US" sz="2000" b="0" dirty="0">
                <a:latin typeface="+mn-lt"/>
              </a:rPr>
              <a:t>lower the local reachability density of o, and the higher the local reachability density of the k-NN of o, the higher LOF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b="0" dirty="0">
                <a:latin typeface="+mn-lt"/>
              </a:rPr>
              <a:t>This captures a local outlier whose local density is relatively low comparing to the local densities of its k-NN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624" y="2413612"/>
            <a:ext cx="30289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98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IN" sz="2800" dirty="0" err="1" smtClean="0"/>
              <a:t>LocalOutlier</a:t>
            </a:r>
            <a:r>
              <a:rPr lang="en-IN" sz="2800" dirty="0" smtClean="0"/>
              <a:t> Factor Calculation in 6 Steps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 smtClean="0"/>
              <a:t>Distance Calculation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 smtClean="0"/>
              <a:t>Local Reachability Density (LRD) Calculation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 smtClean="0"/>
              <a:t>Kth-Nearest </a:t>
            </a:r>
            <a:r>
              <a:rPr lang="en-IN" sz="2800" dirty="0" err="1" smtClean="0"/>
              <a:t>Neighbor</a:t>
            </a:r>
            <a:r>
              <a:rPr lang="en-IN" sz="2800" dirty="0" smtClean="0"/>
              <a:t> Distance Calculation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 smtClean="0"/>
              <a:t>K-Nearest </a:t>
            </a:r>
            <a:r>
              <a:rPr lang="en-IN" sz="2800" dirty="0" err="1" smtClean="0"/>
              <a:t>Neighbor</a:t>
            </a:r>
            <a:r>
              <a:rPr lang="en-IN" sz="2800" dirty="0" smtClean="0"/>
              <a:t> Calculation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 smtClean="0"/>
              <a:t>Local Outlier Factor Calculation Analysis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46604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/>
              <a:t>Example</a:t>
            </a:r>
            <a:endParaRPr lang="en-I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08680" y="1524000"/>
            <a:ext cx="8229240" cy="5334000"/>
          </a:xfrm>
        </p:spPr>
        <p:txBody>
          <a:bodyPr/>
          <a:lstStyle/>
          <a:p>
            <a:r>
              <a:rPr lang="en-US" sz="2400" dirty="0" smtClean="0"/>
              <a:t>Consider the following 4 data points: a(0, 0), b(0, 1), c(1, 1), d(3, 0) Calculate the LOF for each point and show the top 1 outlier, set k = 2 and use Manhattan Distance.</a:t>
            </a:r>
          </a:p>
          <a:p>
            <a:endParaRPr lang="en-US" sz="2400" dirty="0" smtClean="0"/>
          </a:p>
          <a:p>
            <a:r>
              <a:rPr lang="en-US" sz="2400" b="1" dirty="0" smtClean="0"/>
              <a:t>Step 1:</a:t>
            </a:r>
            <a:r>
              <a:rPr lang="en-US" sz="2400" dirty="0" smtClean="0"/>
              <a:t> calculate all the distances between each two data points </a:t>
            </a:r>
          </a:p>
          <a:p>
            <a:r>
              <a:rPr lang="en-US" sz="2400" dirty="0" smtClean="0"/>
              <a:t>• There are 4 data points: a(0, 0), b(0, 1), c(1, 1), d(3, 0) (Manhattan Distance here) </a:t>
            </a:r>
          </a:p>
          <a:p>
            <a:r>
              <a:rPr lang="en-US" sz="2400" dirty="0" err="1" smtClean="0"/>
              <a:t>dist</a:t>
            </a:r>
            <a:r>
              <a:rPr lang="en-US" sz="2400" dirty="0" smtClean="0"/>
              <a:t>(a, b) = 1 </a:t>
            </a:r>
          </a:p>
          <a:p>
            <a:r>
              <a:rPr lang="en-US" sz="2400" dirty="0" err="1" smtClean="0"/>
              <a:t>dist</a:t>
            </a:r>
            <a:r>
              <a:rPr lang="en-US" sz="2400" dirty="0" smtClean="0"/>
              <a:t>(a, c) = 2 </a:t>
            </a:r>
          </a:p>
          <a:p>
            <a:r>
              <a:rPr lang="en-US" sz="2400" dirty="0" err="1" smtClean="0"/>
              <a:t>dist</a:t>
            </a:r>
            <a:r>
              <a:rPr lang="en-US" sz="2400" dirty="0" smtClean="0"/>
              <a:t>(a, d) = 3 </a:t>
            </a:r>
          </a:p>
          <a:p>
            <a:r>
              <a:rPr lang="en-US" sz="2400" dirty="0" err="1" smtClean="0"/>
              <a:t>dist</a:t>
            </a:r>
            <a:r>
              <a:rPr lang="en-US" sz="2400" dirty="0" smtClean="0"/>
              <a:t>(b, c) = 1 </a:t>
            </a:r>
          </a:p>
          <a:p>
            <a:r>
              <a:rPr lang="en-US" sz="2400" dirty="0" err="1" smtClean="0"/>
              <a:t>dist</a:t>
            </a:r>
            <a:r>
              <a:rPr lang="en-US" sz="2400" dirty="0" smtClean="0"/>
              <a:t>(b, d) = 3+1=4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dist</a:t>
            </a:r>
            <a:r>
              <a:rPr lang="en-US" sz="2400" dirty="0" smtClean="0"/>
              <a:t>(c, d) = 2+1=3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57396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Step 2: calculate all the dist2 (o) 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• </a:t>
            </a:r>
            <a:r>
              <a:rPr lang="en-US" sz="2400" dirty="0" err="1" smtClean="0"/>
              <a:t>dist</a:t>
            </a:r>
            <a:r>
              <a:rPr lang="en-US" sz="1600" dirty="0" err="1" smtClean="0"/>
              <a:t>k</a:t>
            </a:r>
            <a:r>
              <a:rPr lang="en-US" sz="2400" dirty="0" smtClean="0"/>
              <a:t> (o): distance between o and its k-</a:t>
            </a:r>
            <a:r>
              <a:rPr lang="en-US" sz="2400" dirty="0" err="1" smtClean="0"/>
              <a:t>th</a:t>
            </a:r>
            <a:r>
              <a:rPr lang="en-US" sz="2400" dirty="0" smtClean="0"/>
              <a:t> NN( k-</a:t>
            </a:r>
            <a:r>
              <a:rPr lang="en-US" sz="2400" dirty="0" err="1" smtClean="0"/>
              <a:t>th</a:t>
            </a:r>
            <a:r>
              <a:rPr lang="en-US" sz="2400" dirty="0" smtClean="0"/>
              <a:t> nearest </a:t>
            </a:r>
            <a:r>
              <a:rPr lang="en-US" sz="2400" dirty="0" err="1" smtClean="0"/>
              <a:t>neighbour</a:t>
            </a:r>
            <a:r>
              <a:rPr lang="en-US" sz="2400" dirty="0" smtClean="0"/>
              <a:t>) </a:t>
            </a:r>
          </a:p>
          <a:p>
            <a:endParaRPr lang="en-US" sz="2400" dirty="0"/>
          </a:p>
          <a:p>
            <a:r>
              <a:rPr lang="en-US" sz="2400" dirty="0" smtClean="0"/>
              <a:t>dist</a:t>
            </a:r>
            <a:r>
              <a:rPr lang="en-US" sz="1600" dirty="0" smtClean="0"/>
              <a:t>2</a:t>
            </a:r>
            <a:r>
              <a:rPr lang="en-US" sz="2400" dirty="0" smtClean="0"/>
              <a:t> (a) = </a:t>
            </a:r>
            <a:r>
              <a:rPr lang="en-US" sz="2400" dirty="0" err="1" smtClean="0"/>
              <a:t>dist</a:t>
            </a:r>
            <a:r>
              <a:rPr lang="en-US" sz="2400" dirty="0" smtClean="0"/>
              <a:t>(a, c) = 2 (c is the 2nd nearest neighbor) </a:t>
            </a:r>
          </a:p>
          <a:p>
            <a:r>
              <a:rPr lang="en-US" sz="2400" dirty="0" smtClean="0"/>
              <a:t>dist</a:t>
            </a:r>
            <a:r>
              <a:rPr lang="en-US" dirty="0" smtClean="0"/>
              <a:t>2</a:t>
            </a:r>
            <a:r>
              <a:rPr lang="en-US" sz="2400" dirty="0" smtClean="0"/>
              <a:t> (b) = </a:t>
            </a:r>
            <a:r>
              <a:rPr lang="en-US" sz="2400" dirty="0" err="1" smtClean="0"/>
              <a:t>dist</a:t>
            </a:r>
            <a:r>
              <a:rPr lang="en-US" sz="2400" dirty="0" smtClean="0"/>
              <a:t>(b, a) = 1 (a/c is the 2nd nearest neighbor)</a:t>
            </a:r>
          </a:p>
          <a:p>
            <a:r>
              <a:rPr lang="en-US" sz="2400" dirty="0" smtClean="0"/>
              <a:t> dist</a:t>
            </a:r>
            <a:r>
              <a:rPr lang="en-US" dirty="0" smtClean="0"/>
              <a:t>2</a:t>
            </a:r>
            <a:r>
              <a:rPr lang="en-US" sz="2400" dirty="0" smtClean="0"/>
              <a:t> (c) = </a:t>
            </a:r>
            <a:r>
              <a:rPr lang="en-US" sz="2400" dirty="0" err="1" smtClean="0"/>
              <a:t>dist</a:t>
            </a:r>
            <a:r>
              <a:rPr lang="en-US" sz="2400" dirty="0" smtClean="0"/>
              <a:t>(c, a) = 2 (a is the 2nd nearest neighbor)</a:t>
            </a:r>
          </a:p>
          <a:p>
            <a:r>
              <a:rPr lang="en-US" sz="2400" dirty="0" smtClean="0"/>
              <a:t> dist</a:t>
            </a:r>
            <a:r>
              <a:rPr lang="en-US" dirty="0" smtClean="0"/>
              <a:t>2 </a:t>
            </a:r>
            <a:r>
              <a:rPr lang="en-US" sz="2400" dirty="0" smtClean="0"/>
              <a:t>(d) = </a:t>
            </a:r>
            <a:r>
              <a:rPr lang="en-US" sz="2400" dirty="0" err="1" smtClean="0"/>
              <a:t>dist</a:t>
            </a:r>
            <a:r>
              <a:rPr lang="en-US" sz="2400" dirty="0" smtClean="0"/>
              <a:t>(d, a) = 3 (a/c is the 2nd nearest neighbor)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41370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 smtClean="0"/>
              <a:t>Step 3: calculate all the </a:t>
            </a:r>
            <a:r>
              <a:rPr lang="en-IN" sz="2400" dirty="0" err="1" smtClean="0"/>
              <a:t>Nk</a:t>
            </a:r>
            <a:r>
              <a:rPr lang="en-IN" sz="2400" dirty="0" smtClean="0"/>
              <a:t> (o) </a:t>
            </a:r>
            <a:br>
              <a:rPr lang="en-IN" sz="2400" dirty="0" smtClean="0"/>
            </a:br>
            <a:endParaRPr lang="en-IN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IN" sz="2800" dirty="0" smtClean="0"/>
              <a:t> k-distance neighbourhood of o, </a:t>
            </a:r>
            <a:r>
              <a:rPr lang="en-IN" sz="2800" dirty="0" err="1" smtClean="0"/>
              <a:t>N</a:t>
            </a:r>
            <a:r>
              <a:rPr lang="en-IN" sz="2400" dirty="0" err="1" smtClean="0"/>
              <a:t>k</a:t>
            </a:r>
            <a:r>
              <a:rPr lang="en-IN" sz="2800" dirty="0" smtClean="0"/>
              <a:t> </a:t>
            </a:r>
          </a:p>
          <a:p>
            <a:endParaRPr lang="en-IN" sz="2800" dirty="0"/>
          </a:p>
          <a:p>
            <a:endParaRPr lang="en-IN" sz="2800" dirty="0" smtClean="0"/>
          </a:p>
          <a:p>
            <a:endParaRPr lang="en-IN" sz="2800" dirty="0"/>
          </a:p>
          <a:p>
            <a:endParaRPr lang="en-IN" sz="2800" dirty="0" smtClean="0"/>
          </a:p>
          <a:p>
            <a:endParaRPr lang="en-IN" sz="2800" dirty="0"/>
          </a:p>
          <a:p>
            <a:endParaRPr lang="en-IN" sz="2800" dirty="0" smtClean="0"/>
          </a:p>
          <a:p>
            <a:endParaRPr lang="en-IN" sz="2800" dirty="0"/>
          </a:p>
          <a:p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(o) = {o’| o’ in D, </a:t>
            </a:r>
            <a:r>
              <a:rPr lang="en-IN" sz="2800" dirty="0" err="1" smtClean="0"/>
              <a:t>dist</a:t>
            </a:r>
            <a:r>
              <a:rPr lang="en-IN" sz="2800" dirty="0" smtClean="0"/>
              <a:t>(o, o’) ≤ </a:t>
            </a:r>
            <a:r>
              <a:rPr lang="en-IN" sz="2800" dirty="0" err="1" smtClean="0"/>
              <a:t>dist</a:t>
            </a:r>
            <a:r>
              <a:rPr lang="en-IN" sz="2000" dirty="0" err="1" smtClean="0"/>
              <a:t>k</a:t>
            </a:r>
            <a:r>
              <a:rPr lang="en-IN" sz="2800" dirty="0" smtClean="0"/>
              <a:t> (o)} </a:t>
            </a:r>
          </a:p>
          <a:p>
            <a:r>
              <a:rPr lang="en-IN" sz="2800" dirty="0" smtClean="0"/>
              <a:t>N2 (a) = {b, c} </a:t>
            </a:r>
          </a:p>
          <a:p>
            <a:r>
              <a:rPr lang="en-IN" sz="2800" dirty="0" smtClean="0"/>
              <a:t>N2 (b) = {a, c} </a:t>
            </a:r>
          </a:p>
          <a:p>
            <a:r>
              <a:rPr lang="en-IN" sz="2800" dirty="0" smtClean="0"/>
              <a:t>N2 (c) = {b, a} </a:t>
            </a:r>
          </a:p>
          <a:p>
            <a:r>
              <a:rPr lang="en-IN" sz="2800" dirty="0" smtClean="0"/>
              <a:t>N2 (d) = {a, c}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10254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</p:spPr>
        <p:txBody>
          <a:bodyPr/>
          <a:lstStyle/>
          <a:p>
            <a:r>
              <a:rPr lang="en-US" sz="2400" dirty="0" smtClean="0"/>
              <a:t>Step 4: calculate all the </a:t>
            </a:r>
            <a:r>
              <a:rPr lang="en-US" sz="2400" dirty="0" err="1" smtClean="0"/>
              <a:t>lrdk</a:t>
            </a:r>
            <a:r>
              <a:rPr lang="en-US" sz="2400" dirty="0" smtClean="0"/>
              <a:t> (o)</a:t>
            </a:r>
            <a:endParaRPr lang="en-US" sz="24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95640" y="1600200"/>
            <a:ext cx="8229240" cy="4525560"/>
          </a:xfrm>
        </p:spPr>
        <p:txBody>
          <a:bodyPr/>
          <a:lstStyle/>
          <a:p>
            <a:r>
              <a:rPr lang="en-IN" sz="2400" dirty="0" err="1" smtClean="0"/>
              <a:t>lrdk</a:t>
            </a:r>
            <a:r>
              <a:rPr lang="en-IN" sz="2400" dirty="0" smtClean="0"/>
              <a:t> (o): Local Reachability Density of o || </a:t>
            </a:r>
            <a:r>
              <a:rPr lang="en-IN" sz="2400" dirty="0" err="1" smtClean="0"/>
              <a:t>Nk</a:t>
            </a:r>
            <a:r>
              <a:rPr lang="en-IN" sz="2400" dirty="0" smtClean="0"/>
              <a:t> (o) || means the number of objects in </a:t>
            </a:r>
            <a:r>
              <a:rPr lang="en-IN" sz="2400" dirty="0" err="1" smtClean="0"/>
              <a:t>Nk</a:t>
            </a:r>
            <a:r>
              <a:rPr lang="en-IN" sz="2400" dirty="0" smtClean="0"/>
              <a:t> (o),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For example: || N2 (a) || = || {b, c} || = 2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40" y="3191895"/>
            <a:ext cx="8048625" cy="1657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402385"/>
            <a:ext cx="72866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6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45CF93-02C2-45DC-931A-C793D48BE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836" y="3075669"/>
            <a:ext cx="7886700" cy="353331"/>
          </a:xfrm>
        </p:spPr>
        <p:txBody>
          <a:bodyPr/>
          <a:lstStyle/>
          <a:p>
            <a:r>
              <a:rPr lang="en-IN" dirty="0"/>
              <a:t>Statistical Outliers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B8ECBB4-26A8-4854-A9BB-5CB19F5D3E4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93067" y="6531429"/>
            <a:ext cx="2057400" cy="255362"/>
          </a:xfrm>
          <a:prstGeom prst="rect">
            <a:avLst/>
          </a:prstGeom>
        </p:spPr>
        <p:txBody>
          <a:bodyPr/>
          <a:lstStyle/>
          <a:p>
            <a:fld id="{C6EDB947-EC88-4684-87E3-5ED46E83999F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August 20,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9387ECE-54B8-48BC-B414-A24D4E0BC2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32719" y="6583681"/>
            <a:ext cx="2057400" cy="229236"/>
          </a:xfrm>
          <a:prstGeom prst="rect">
            <a:avLst/>
          </a:prstGeom>
        </p:spPr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34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/>
              <a:t>Step 4: calculate all the </a:t>
            </a:r>
            <a:r>
              <a:rPr lang="en-IN" sz="2800" dirty="0" err="1" smtClean="0"/>
              <a:t>lrdk</a:t>
            </a:r>
            <a:r>
              <a:rPr lang="en-IN" sz="2800" dirty="0" smtClean="0"/>
              <a:t> (o) </a:t>
            </a:r>
            <a:br>
              <a:rPr lang="en-IN" sz="2800" dirty="0" smtClean="0"/>
            </a:br>
            <a:endParaRPr lang="en-I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/>
              <a:t>reachdist2 (b ← a) = max{dist2 (b), </a:t>
            </a:r>
            <a:r>
              <a:rPr lang="en-IN" sz="2400" dirty="0" err="1" smtClean="0"/>
              <a:t>dist</a:t>
            </a:r>
            <a:r>
              <a:rPr lang="en-IN" sz="2400" dirty="0" smtClean="0"/>
              <a:t>(b, a)} = max{1, 1} = 1 </a:t>
            </a:r>
          </a:p>
          <a:p>
            <a:r>
              <a:rPr lang="en-IN" sz="2400" dirty="0" smtClean="0"/>
              <a:t>reachdist2 (c ← a) = max{dist2 (c), </a:t>
            </a:r>
            <a:r>
              <a:rPr lang="en-IN" sz="2400" dirty="0" err="1" smtClean="0"/>
              <a:t>dist</a:t>
            </a:r>
            <a:r>
              <a:rPr lang="en-IN" sz="2400" dirty="0" smtClean="0"/>
              <a:t>(c, a)} = max{2, 2} = 2 </a:t>
            </a:r>
          </a:p>
          <a:p>
            <a:r>
              <a:rPr lang="en-IN" sz="2400" dirty="0" smtClean="0"/>
              <a:t>Thus, lrd2 (a) = || N2 (a) || </a:t>
            </a:r>
            <a:r>
              <a:rPr lang="en-I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</a:t>
            </a:r>
            <a:r>
              <a:rPr lang="en-IN" sz="2400" b="1" dirty="0" smtClean="0">
                <a:solidFill>
                  <a:srgbClr val="00B050"/>
                </a:solidFill>
              </a:rPr>
              <a:t> </a:t>
            </a:r>
            <a:r>
              <a:rPr lang="en-IN" sz="2400" dirty="0" smtClean="0"/>
              <a:t>reachdist2 (</a:t>
            </a:r>
            <a:r>
              <a:rPr lang="en-IN" sz="2400" dirty="0" err="1" smtClean="0"/>
              <a:t>b←a</a:t>
            </a:r>
            <a:r>
              <a:rPr lang="en-IN" sz="2400" dirty="0" smtClean="0"/>
              <a:t>)+reachdist2 (</a:t>
            </a:r>
            <a:r>
              <a:rPr lang="en-IN" sz="2400" dirty="0" err="1" smtClean="0"/>
              <a:t>c←a</a:t>
            </a:r>
            <a:r>
              <a:rPr lang="en-IN" sz="2400" dirty="0" smtClean="0"/>
              <a:t>)=2/(1+2) = 0.667</a:t>
            </a:r>
          </a:p>
          <a:p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40" y="3862980"/>
            <a:ext cx="78581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88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95640" y="1447800"/>
            <a:ext cx="8290800" cy="4677960"/>
          </a:xfrm>
        </p:spPr>
        <p:txBody>
          <a:bodyPr/>
          <a:lstStyle/>
          <a:p>
            <a:r>
              <a:rPr lang="en-US" dirty="0" err="1" smtClean="0"/>
              <a:t>kNearestSet</a:t>
            </a:r>
            <a:r>
              <a:rPr lang="en-US" dirty="0" smtClean="0"/>
              <a:t>(a) = { b, c }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kNearestSetCount</a:t>
            </a:r>
            <a:r>
              <a:rPr lang="en-US" dirty="0" smtClean="0"/>
              <a:t>(a) = 2 </a:t>
            </a:r>
          </a:p>
          <a:p>
            <a:r>
              <a:rPr lang="en-US" dirty="0" smtClean="0"/>
              <a:t>LOF(a) = </a:t>
            </a:r>
            <a:r>
              <a:rPr lang="en-US" dirty="0" smtClean="0"/>
              <a:t>[LRD(b) + LRD(c)] * [</a:t>
            </a:r>
            <a:r>
              <a:rPr lang="en-US" dirty="0" err="1" smtClean="0"/>
              <a:t>reachDist</a:t>
            </a:r>
            <a:r>
              <a:rPr lang="en-US" dirty="0" smtClean="0"/>
              <a:t>(b &lt;- a) + </a:t>
            </a:r>
            <a:r>
              <a:rPr lang="en-US" dirty="0" err="1" smtClean="0"/>
              <a:t>reachDist</a:t>
            </a:r>
            <a:r>
              <a:rPr lang="en-US" dirty="0" smtClean="0"/>
              <a:t>(c &lt;- a)] /</a:t>
            </a:r>
            <a:r>
              <a:rPr lang="en-US" dirty="0" smtClean="0"/>
              <a:t> </a:t>
            </a:r>
            <a:r>
              <a:rPr lang="en-US" dirty="0" err="1" smtClean="0"/>
              <a:t>kNearestSetCount</a:t>
            </a:r>
            <a:r>
              <a:rPr lang="en-US" dirty="0" smtClean="0"/>
              <a:t>(a)*</a:t>
            </a:r>
            <a:r>
              <a:rPr lang="en-US" dirty="0" err="1" smtClean="0"/>
              <a:t>kNearestSetCount</a:t>
            </a:r>
            <a:r>
              <a:rPr lang="en-US" dirty="0" smtClean="0"/>
              <a:t>(a) </a:t>
            </a:r>
          </a:p>
          <a:p>
            <a:r>
              <a:rPr lang="en-US" dirty="0" smtClean="0"/>
              <a:t>LOF(a) = [.5 + .667] * [1 + 2] / (2 * 2) </a:t>
            </a:r>
          </a:p>
          <a:p>
            <a:r>
              <a:rPr lang="en-US" dirty="0" smtClean="0"/>
              <a:t>LOF(a) = 3.501 / 4 </a:t>
            </a:r>
          </a:p>
          <a:p>
            <a:r>
              <a:rPr lang="en-US" dirty="0" smtClean="0"/>
              <a:t>LOF(a) = .87</a:t>
            </a:r>
          </a:p>
          <a:p>
            <a:r>
              <a:rPr lang="en-IN" dirty="0" smtClean="0"/>
              <a:t>LOF(b) = </a:t>
            </a:r>
            <a:r>
              <a:rPr lang="en-IN" dirty="0" smtClean="0"/>
              <a:t>[LRD(a) + LRD(c)] * [</a:t>
            </a:r>
            <a:r>
              <a:rPr lang="en-IN" dirty="0" err="1" smtClean="0"/>
              <a:t>reachDist</a:t>
            </a:r>
            <a:r>
              <a:rPr lang="en-IN" dirty="0" smtClean="0"/>
              <a:t>(a &lt;- b) + </a:t>
            </a:r>
            <a:r>
              <a:rPr lang="en-IN" dirty="0" err="1" smtClean="0"/>
              <a:t>reachDist</a:t>
            </a:r>
            <a:r>
              <a:rPr lang="en-IN" dirty="0" smtClean="0"/>
              <a:t>(c &lt;- b)] /</a:t>
            </a:r>
            <a:r>
              <a:rPr lang="en-IN" dirty="0" smtClean="0"/>
              <a:t> </a:t>
            </a:r>
            <a:r>
              <a:rPr lang="en-IN" dirty="0" err="1" smtClean="0"/>
              <a:t>kNearestSetCount</a:t>
            </a:r>
            <a:r>
              <a:rPr lang="en-IN" dirty="0" smtClean="0"/>
              <a:t>(b)*</a:t>
            </a:r>
            <a:r>
              <a:rPr lang="en-IN" dirty="0" err="1" smtClean="0"/>
              <a:t>kNearestSetCount</a:t>
            </a:r>
            <a:r>
              <a:rPr lang="en-IN" dirty="0" smtClean="0"/>
              <a:t>(b)</a:t>
            </a:r>
          </a:p>
          <a:p>
            <a:r>
              <a:rPr lang="en-IN" dirty="0" smtClean="0"/>
              <a:t> LOF(b) = 1.33 </a:t>
            </a:r>
          </a:p>
          <a:p>
            <a:r>
              <a:rPr lang="en-IN" dirty="0" smtClean="0"/>
              <a:t>LOF(c) = </a:t>
            </a:r>
            <a:r>
              <a:rPr lang="en-IN" dirty="0" smtClean="0"/>
              <a:t>[LRD(b) + LRD(a)] * [</a:t>
            </a:r>
            <a:r>
              <a:rPr lang="en-IN" dirty="0" err="1" smtClean="0"/>
              <a:t>reachDist</a:t>
            </a:r>
            <a:r>
              <a:rPr lang="en-IN" dirty="0" smtClean="0"/>
              <a:t>(a &lt;- c) + </a:t>
            </a:r>
            <a:r>
              <a:rPr lang="en-IN" dirty="0" err="1" smtClean="0"/>
              <a:t>reachDist</a:t>
            </a:r>
            <a:r>
              <a:rPr lang="en-IN" dirty="0" smtClean="0"/>
              <a:t>(b &lt;- c)] /</a:t>
            </a:r>
            <a:r>
              <a:rPr lang="en-IN" dirty="0" smtClean="0"/>
              <a:t> </a:t>
            </a:r>
            <a:r>
              <a:rPr lang="en-IN" dirty="0" err="1" smtClean="0"/>
              <a:t>kNearestSetCount</a:t>
            </a:r>
            <a:r>
              <a:rPr lang="en-IN" dirty="0" smtClean="0"/>
              <a:t>(c)*</a:t>
            </a:r>
            <a:r>
              <a:rPr lang="en-IN" dirty="0" err="1" smtClean="0"/>
              <a:t>kNearestSetCount</a:t>
            </a:r>
            <a:r>
              <a:rPr lang="en-IN" dirty="0" smtClean="0"/>
              <a:t>(c)</a:t>
            </a:r>
          </a:p>
          <a:p>
            <a:r>
              <a:rPr lang="en-IN" dirty="0" smtClean="0"/>
              <a:t> LOF(c) = .87</a:t>
            </a:r>
          </a:p>
          <a:p>
            <a:r>
              <a:rPr lang="en-IN" dirty="0" smtClean="0"/>
              <a:t> </a:t>
            </a:r>
            <a:r>
              <a:rPr lang="en-IN" dirty="0" smtClean="0"/>
              <a:t>LOF(d) =</a:t>
            </a:r>
            <a:r>
              <a:rPr lang="en-IN" dirty="0" smtClean="0"/>
              <a:t>[LRD(a) + LRD(c)] * [</a:t>
            </a:r>
            <a:r>
              <a:rPr lang="en-IN" dirty="0" err="1" smtClean="0"/>
              <a:t>reachDist</a:t>
            </a:r>
            <a:r>
              <a:rPr lang="en-IN" dirty="0" smtClean="0"/>
              <a:t>(a &lt;- d) + </a:t>
            </a:r>
            <a:r>
              <a:rPr lang="en-IN" dirty="0" err="1" smtClean="0"/>
              <a:t>reachDist</a:t>
            </a:r>
            <a:r>
              <a:rPr lang="en-IN" dirty="0" smtClean="0"/>
              <a:t>(c &lt;- d)] / </a:t>
            </a:r>
            <a:r>
              <a:rPr lang="en-IN" dirty="0" err="1" smtClean="0"/>
              <a:t>kNearestSetCount</a:t>
            </a:r>
            <a:r>
              <a:rPr lang="en-IN" dirty="0" smtClean="0"/>
              <a:t>(d)*</a:t>
            </a:r>
            <a:r>
              <a:rPr lang="en-IN" dirty="0" err="1" smtClean="0"/>
              <a:t>kNearestSetCount</a:t>
            </a:r>
            <a:r>
              <a:rPr lang="en-IN" dirty="0" smtClean="0"/>
              <a:t>(d) </a:t>
            </a:r>
          </a:p>
          <a:p>
            <a:r>
              <a:rPr lang="en-IN" dirty="0" smtClean="0"/>
              <a:t>LOF(d) =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1565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LOF(a) = .87 </a:t>
            </a:r>
          </a:p>
          <a:p>
            <a:r>
              <a:rPr lang="en-US" sz="3600" dirty="0" smtClean="0"/>
              <a:t>LOF(b) = 1.33 </a:t>
            </a:r>
          </a:p>
          <a:p>
            <a:r>
              <a:rPr lang="en-US" sz="3600" dirty="0" smtClean="0"/>
              <a:t>LOF(c) = .87 </a:t>
            </a:r>
          </a:p>
          <a:p>
            <a:r>
              <a:rPr lang="en-US" sz="3600" dirty="0" smtClean="0"/>
              <a:t>LOF(d) = 2</a:t>
            </a:r>
          </a:p>
          <a:p>
            <a:r>
              <a:rPr lang="en-US" sz="3600" dirty="0" smtClean="0"/>
              <a:t>top 2 outliers from set are b and d.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642165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578" name="Rectangle 2">
            <a:extLst>
              <a:ext uri="{FF2B5EF4-FFF2-40B4-BE49-F238E27FC236}">
                <a16:creationId xmlns="" xmlns:a16="http://schemas.microsoft.com/office/drawing/2014/main" id="{422CF107-AD5A-4826-9819-1E80907217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SimSun" panose="02010600030101010101" pitchFamily="2" charset="-122"/>
              </a:rPr>
              <a:t>Clustering-Based</a:t>
            </a:r>
          </a:p>
        </p:txBody>
      </p:sp>
      <p:sp>
        <p:nvSpPr>
          <p:cNvPr id="1816579" name="Rectangle 3">
            <a:extLst>
              <a:ext uri="{FF2B5EF4-FFF2-40B4-BE49-F238E27FC236}">
                <a16:creationId xmlns="" xmlns:a16="http://schemas.microsoft.com/office/drawing/2014/main" id="{554EA4F9-D006-4B51-BE78-E9A246D3E0E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4491037" cy="51816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endParaRPr lang="en-US" altLang="zh-CN" dirty="0" smtClean="0">
              <a:ea typeface="SimSun" panose="02010600030101010101" pitchFamily="2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ea typeface="SimSun" panose="02010600030101010101" pitchFamily="2" charset="-122"/>
              </a:rPr>
              <a:t>Basic </a:t>
            </a:r>
            <a:r>
              <a:rPr lang="en-US" altLang="zh-CN" dirty="0">
                <a:ea typeface="SimSun" panose="02010600030101010101" pitchFamily="2" charset="-122"/>
              </a:rPr>
              <a:t>idea:</a:t>
            </a:r>
          </a:p>
          <a:p>
            <a:pPr marL="742950" lvl="1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ea typeface="SimSun" panose="02010600030101010101" pitchFamily="2" charset="-122"/>
              </a:rPr>
              <a:t>Cluster the data into groups of different density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ea typeface="SimSun" panose="02010600030101010101" pitchFamily="2" charset="-122"/>
              </a:rPr>
              <a:t>Choose points in small cluster as </a:t>
            </a:r>
            <a:r>
              <a:rPr lang="en-US" altLang="zh-CN" dirty="0">
                <a:ea typeface="SimSun" panose="02010600030101010101" pitchFamily="2" charset="-122"/>
                <a:sym typeface="Wingdings" panose="05000000000000000000" pitchFamily="2" charset="2"/>
              </a:rPr>
              <a:t>candidate outliers</a:t>
            </a:r>
            <a:endParaRPr lang="en-US" altLang="zh-CN" dirty="0">
              <a:ea typeface="SimSun" panose="02010600030101010101" pitchFamily="2" charset="-122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ea typeface="SimSun" panose="02010600030101010101" pitchFamily="2" charset="-122"/>
              </a:rPr>
              <a:t>Compute the distance between candidate points and non-candidate clusters. </a:t>
            </a:r>
          </a:p>
          <a:p>
            <a:pPr marL="1143000" lvl="2" indent="-228600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ea typeface="SimSun" panose="02010600030101010101" pitchFamily="2" charset="-122"/>
              </a:rPr>
              <a:t>If candidate points are far from all other non-candidate points, they are outliers</a:t>
            </a:r>
          </a:p>
        </p:txBody>
      </p:sp>
      <p:grpSp>
        <p:nvGrpSpPr>
          <p:cNvPr id="1816580" name="Group 4">
            <a:extLst>
              <a:ext uri="{FF2B5EF4-FFF2-40B4-BE49-F238E27FC236}">
                <a16:creationId xmlns="" xmlns:a16="http://schemas.microsoft.com/office/drawing/2014/main" id="{E3B185F0-93DF-4B44-9C12-DDF827513255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1954213"/>
            <a:ext cx="3733800" cy="3074987"/>
            <a:chOff x="3264" y="1231"/>
            <a:chExt cx="2352" cy="1937"/>
          </a:xfrm>
        </p:grpSpPr>
        <p:pic>
          <p:nvPicPr>
            <p:cNvPr id="1816581" name="Picture 5">
              <a:extLst>
                <a:ext uri="{FF2B5EF4-FFF2-40B4-BE49-F238E27FC236}">
                  <a16:creationId xmlns="" xmlns:a16="http://schemas.microsoft.com/office/drawing/2014/main" id="{57B7F896-4900-403B-A5A7-7DE08D1440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1231"/>
              <a:ext cx="2352" cy="1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16582" name="Oval 6">
              <a:extLst>
                <a:ext uri="{FF2B5EF4-FFF2-40B4-BE49-F238E27FC236}">
                  <a16:creationId xmlns="" xmlns:a16="http://schemas.microsoft.com/office/drawing/2014/main" id="{8BAA2E32-3A8F-4EE9-BADB-407CA3002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011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6583" name="Oval 7">
              <a:extLst>
                <a:ext uri="{FF2B5EF4-FFF2-40B4-BE49-F238E27FC236}">
                  <a16:creationId xmlns="" xmlns:a16="http://schemas.microsoft.com/office/drawing/2014/main" id="{2247D584-F9BD-436C-ADB9-66DDA202E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957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6584" name="Oval 8">
              <a:extLst>
                <a:ext uri="{FF2B5EF4-FFF2-40B4-BE49-F238E27FC236}">
                  <a16:creationId xmlns="" xmlns:a16="http://schemas.microsoft.com/office/drawing/2014/main" id="{86ECFADA-7B4D-494F-9FF7-95E4FB73A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" y="2683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6585" name="Oval 9">
              <a:extLst>
                <a:ext uri="{FF2B5EF4-FFF2-40B4-BE49-F238E27FC236}">
                  <a16:creationId xmlns="" xmlns:a16="http://schemas.microsoft.com/office/drawing/2014/main" id="{F22E58A9-5137-45B9-97BD-C963395FA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" y="2779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6586" name="Oval 10">
              <a:extLst>
                <a:ext uri="{FF2B5EF4-FFF2-40B4-BE49-F238E27FC236}">
                  <a16:creationId xmlns="" xmlns:a16="http://schemas.microsoft.com/office/drawing/2014/main" id="{DD39EBD0-7D19-4075-A6CB-A37943A5C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771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6587" name="Line 11">
              <a:extLst>
                <a:ext uri="{FF2B5EF4-FFF2-40B4-BE49-F238E27FC236}">
                  <a16:creationId xmlns="" xmlns:a16="http://schemas.microsoft.com/office/drawing/2014/main" id="{6BFA4889-C0BB-4A40-81F6-223F1F0CA3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2011"/>
              <a:ext cx="576" cy="96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6588" name="Line 12">
              <a:extLst>
                <a:ext uri="{FF2B5EF4-FFF2-40B4-BE49-F238E27FC236}">
                  <a16:creationId xmlns="" xmlns:a16="http://schemas.microsoft.com/office/drawing/2014/main" id="{453E3F26-E57F-4CF7-9985-4AC965A0D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2011"/>
              <a:ext cx="48" cy="768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6589" name="Line 13">
              <a:extLst>
                <a:ext uri="{FF2B5EF4-FFF2-40B4-BE49-F238E27FC236}">
                  <a16:creationId xmlns="" xmlns:a16="http://schemas.microsoft.com/office/drawing/2014/main" id="{63ECDA19-3A75-43D6-972C-284D4D70C8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1627"/>
              <a:ext cx="384" cy="384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6590" name="Line 14">
              <a:extLst>
                <a:ext uri="{FF2B5EF4-FFF2-40B4-BE49-F238E27FC236}">
                  <a16:creationId xmlns="" xmlns:a16="http://schemas.microsoft.com/office/drawing/2014/main" id="{B8DEF0DE-303F-4997-B6C0-D7CBC2862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2011"/>
              <a:ext cx="672" cy="720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6591" name="Line 15">
              <a:extLst>
                <a:ext uri="{FF2B5EF4-FFF2-40B4-BE49-F238E27FC236}">
                  <a16:creationId xmlns="" xmlns:a16="http://schemas.microsoft.com/office/drawing/2014/main" id="{83660AF5-B445-440B-B903-D702006463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2011"/>
              <a:ext cx="1056" cy="336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8782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986" name="Rectangle 2">
            <a:extLst>
              <a:ext uri="{FF2B5EF4-FFF2-40B4-BE49-F238E27FC236}">
                <a16:creationId xmlns="" xmlns:a16="http://schemas.microsoft.com/office/drawing/2014/main" id="{873F3CFA-7A94-4E6B-9C87-21446BFCD9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en-US" sz="3200" b="1" dirty="0">
                <a:latin typeface="+mn-lt"/>
              </a:rPr>
              <a:t>Base Rate Fallacy</a:t>
            </a:r>
          </a:p>
        </p:txBody>
      </p:sp>
      <p:sp>
        <p:nvSpPr>
          <p:cNvPr id="1833987" name="Rectangle 3">
            <a:extLst>
              <a:ext uri="{FF2B5EF4-FFF2-40B4-BE49-F238E27FC236}">
                <a16:creationId xmlns="" xmlns:a16="http://schemas.microsoft.com/office/drawing/2014/main" id="{2290D221-3741-4A01-B5BB-CA79EEDD5EF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154017"/>
            <a:ext cx="4083050" cy="5181600"/>
          </a:xfrm>
        </p:spPr>
        <p:txBody>
          <a:bodyPr/>
          <a:lstStyle/>
          <a:p>
            <a:r>
              <a:rPr lang="en-US" altLang="en-US" sz="2400" dirty="0"/>
              <a:t>Bayes theorem: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More generally:</a:t>
            </a:r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pic>
        <p:nvPicPr>
          <p:cNvPr id="1833988" name="Picture 4">
            <a:extLst>
              <a:ext uri="{FF2B5EF4-FFF2-40B4-BE49-F238E27FC236}">
                <a16:creationId xmlns="" xmlns:a16="http://schemas.microsoft.com/office/drawing/2014/main" id="{B9FDC796-7A2A-4A23-B566-25FE3A8FE09B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3886200"/>
            <a:ext cx="6248400" cy="1468438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833990" name="Picture 6">
            <a:extLst>
              <a:ext uri="{FF2B5EF4-FFF2-40B4-BE49-F238E27FC236}">
                <a16:creationId xmlns="" xmlns:a16="http://schemas.microsoft.com/office/drawing/2014/main" id="{1AC56D82-572C-41B9-A415-F8E9198EB98F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676400"/>
            <a:ext cx="3886200" cy="1198563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115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058" name="Rectangle 2">
            <a:extLst>
              <a:ext uri="{FF2B5EF4-FFF2-40B4-BE49-F238E27FC236}">
                <a16:creationId xmlns="" xmlns:a16="http://schemas.microsoft.com/office/drawing/2014/main" id="{004BD019-7556-458F-AFCA-2DCBAB5988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30754"/>
            <a:ext cx="7886700" cy="353331"/>
          </a:xfrm>
        </p:spPr>
        <p:txBody>
          <a:bodyPr/>
          <a:lstStyle/>
          <a:p>
            <a:r>
              <a:rPr lang="en-US" altLang="en-US" dirty="0"/>
              <a:t>Base Rate Fallacy (</a:t>
            </a:r>
            <a:r>
              <a:rPr lang="en-US" altLang="en-US" dirty="0" err="1"/>
              <a:t>Axelsson</a:t>
            </a:r>
            <a:r>
              <a:rPr lang="en-US" altLang="en-US" dirty="0"/>
              <a:t>, 1999)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0D5884F-485F-4A31-ABFF-8379DA19E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25" y="1241598"/>
            <a:ext cx="8588462" cy="485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00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130" name="Rectangle 2">
            <a:extLst>
              <a:ext uri="{FF2B5EF4-FFF2-40B4-BE49-F238E27FC236}">
                <a16:creationId xmlns="" xmlns:a16="http://schemas.microsoft.com/office/drawing/2014/main" id="{7B310CAC-C6A7-448E-90EB-C582DEF964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Base Rate Fallacy</a:t>
            </a:r>
          </a:p>
        </p:txBody>
      </p:sp>
      <p:sp>
        <p:nvSpPr>
          <p:cNvPr id="1840136" name="Rectangle 8">
            <a:extLst>
              <a:ext uri="{FF2B5EF4-FFF2-40B4-BE49-F238E27FC236}">
                <a16:creationId xmlns="" xmlns:a16="http://schemas.microsoft.com/office/drawing/2014/main" id="{9DEFEF44-E93A-459C-9DBC-1B5EE3579C6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dirty="0" smtClean="0"/>
              <a:t>Even </a:t>
            </a:r>
            <a:r>
              <a:rPr lang="en-US" altLang="en-US" dirty="0"/>
              <a:t>though the test is 99% certain, your chance of having the disease is 1/100, because the population of healthy people is much larger than sick people</a:t>
            </a:r>
          </a:p>
        </p:txBody>
      </p:sp>
      <p:pic>
        <p:nvPicPr>
          <p:cNvPr id="1840132" name="Picture 4">
            <a:extLst>
              <a:ext uri="{FF2B5EF4-FFF2-40B4-BE49-F238E27FC236}">
                <a16:creationId xmlns="" xmlns:a16="http://schemas.microsoft.com/office/drawing/2014/main" id="{BB902A16-3AF2-419C-9A32-49F76BD00C57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066800"/>
            <a:ext cx="6324600" cy="1017588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840134" name="Picture 6">
            <a:extLst>
              <a:ext uri="{FF2B5EF4-FFF2-40B4-BE49-F238E27FC236}">
                <a16:creationId xmlns="" xmlns:a16="http://schemas.microsoft.com/office/drawing/2014/main" id="{F16FACEA-A6C5-4134-AF8F-AA588BFA40EC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2133600"/>
            <a:ext cx="7086600" cy="1601788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59088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77592" y="2541960"/>
          <a:ext cx="5208100" cy="15963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9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871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81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26194" marR="26194" marT="26194" marB="26194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 dirty="0">
                          <a:effectLst/>
                        </a:rPr>
                        <a:t>Author(s), Title, Edition, Publishing House</a:t>
                      </a:r>
                      <a:endParaRPr lang="en-US" sz="14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26194" marR="26194" marT="26194" marB="2619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24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 dirty="0">
                          <a:effectLst/>
                        </a:rPr>
                        <a:t>T1</a:t>
                      </a:r>
                      <a:endParaRPr lang="en-US" sz="14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26194" marR="26194" marT="26194" marB="26194"/>
                </a:tc>
                <a:tc>
                  <a:txBody>
                    <a:bodyPr/>
                    <a:lstStyle/>
                    <a:p>
                      <a:pPr marL="4572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</a:rPr>
                        <a:t>Tan P. N., Steinbach M &amp; Kumar V. “Introduction to Data Mining” Pearson Education</a:t>
                      </a:r>
                      <a:r>
                        <a:rPr lang="en-IN" sz="900" kern="50" dirty="0">
                          <a:effectLst/>
                        </a:rPr>
                        <a:t> </a:t>
                      </a:r>
                      <a:endParaRPr lang="en-US" sz="14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26194" marR="26194" marT="26194" marB="2619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24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 dirty="0">
                          <a:effectLst/>
                        </a:rPr>
                        <a:t>T2</a:t>
                      </a:r>
                      <a:endParaRPr lang="en-US" sz="14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26194" marR="26194" marT="26194" marB="26194"/>
                </a:tc>
                <a:tc>
                  <a:txBody>
                    <a:bodyPr/>
                    <a:lstStyle/>
                    <a:p>
                      <a:pPr marL="4572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kern="50" dirty="0">
                          <a:effectLst/>
                        </a:rPr>
                        <a:t>Data Mining: Concepts and Techniques, Third Edition  by  </a:t>
                      </a:r>
                      <a:r>
                        <a:rPr lang="en-IN" sz="1100" kern="50" dirty="0" err="1">
                          <a:effectLst/>
                        </a:rPr>
                        <a:t>Jiawei</a:t>
                      </a:r>
                      <a:r>
                        <a:rPr lang="en-IN" sz="1100" kern="50" dirty="0">
                          <a:effectLst/>
                        </a:rPr>
                        <a:t> Han, </a:t>
                      </a:r>
                      <a:r>
                        <a:rPr lang="en-IN" sz="1100" kern="50" dirty="0" err="1">
                          <a:effectLst/>
                        </a:rPr>
                        <a:t>Micheline</a:t>
                      </a:r>
                      <a:r>
                        <a:rPr lang="en-IN" sz="1100" kern="50" dirty="0">
                          <a:effectLst/>
                        </a:rPr>
                        <a:t> </a:t>
                      </a:r>
                      <a:r>
                        <a:rPr lang="en-IN" sz="1100" kern="50" dirty="0" err="1">
                          <a:effectLst/>
                        </a:rPr>
                        <a:t>Kamber</a:t>
                      </a:r>
                      <a:r>
                        <a:rPr lang="en-IN" sz="1100" kern="50" dirty="0">
                          <a:effectLst/>
                        </a:rPr>
                        <a:t> and Jian Pei Morgan Kaufmann Publishers</a:t>
                      </a:r>
                      <a:endParaRPr lang="en-US" sz="15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26194" marR="26194" marT="26194" marB="26194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24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effectLst/>
                          <a:latin typeface="+mn-lt"/>
                          <a:ea typeface="WenQuanYi Micro Hei"/>
                          <a:cs typeface="Lohit Hindi"/>
                        </a:rPr>
                        <a:t>R1</a:t>
                      </a:r>
                    </a:p>
                  </a:txBody>
                  <a:tcPr marL="26194" marR="26194" marT="26194" marB="26194"/>
                </a:tc>
                <a:tc>
                  <a:txBody>
                    <a:bodyPr/>
                    <a:lstStyle/>
                    <a:p>
                      <a:pPr marL="457200" marR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Predictive Analytics and Data Mining: Concepts and Practice with </a:t>
                      </a:r>
                      <a:r>
                        <a:rPr lang="en-US" sz="1100" kern="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RapidMiner</a:t>
                      </a:r>
                      <a:r>
                        <a:rPr lang="en-US" sz="1100" kern="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457200" marR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 Vijay </a:t>
                      </a:r>
                      <a:r>
                        <a:rPr lang="en-US" sz="1100" kern="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Kotu</a:t>
                      </a:r>
                      <a:r>
                        <a:rPr lang="en-US" sz="1100" kern="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100" kern="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</a:t>
                      </a:r>
                      <a:r>
                        <a:rPr lang="en-US" sz="1100" kern="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Deshpande Morgan Kaufmann Publishers</a:t>
                      </a:r>
                    </a:p>
                  </a:txBody>
                  <a:tcPr marL="26194" marR="26194" marT="26194" marB="26194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525659" y="1718326"/>
            <a:ext cx="2096728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WenQuanYi Micro Hei"/>
                <a:cs typeface="Times New Roman" panose="02020603050405020304" pitchFamily="18" charset="0"/>
              </a:rPr>
              <a:t>Prescribed Text Books</a:t>
            </a:r>
            <a:endParaRPr lang="en-US" altLang="zh-CN" sz="2400" b="1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600" b="1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26504" y="6533322"/>
            <a:ext cx="2057400" cy="280918"/>
          </a:xfrm>
          <a:prstGeom prst="rect">
            <a:avLst/>
          </a:prstGeom>
        </p:spPr>
        <p:txBody>
          <a:bodyPr/>
          <a:lstStyle/>
          <a:p>
            <a:fld id="{61C42EE2-B104-4208-9B2E-AFD0B9DAA960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August 20,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41044" y="6573078"/>
            <a:ext cx="2057400" cy="241162"/>
          </a:xfrm>
          <a:prstGeom prst="rect">
            <a:avLst/>
          </a:prstGeom>
        </p:spPr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24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33400" y="1606823"/>
            <a:ext cx="7693905" cy="507877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2000" dirty="0"/>
              <a:t>Statistical approaches assume that the objects in a data set are generated by a stochastic process (a generative model)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sz="1800" dirty="0"/>
              <a:t>The effectiveness of statistical methods highly depends on whether the assumptions made for the statistical model hold true for the given data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000" dirty="0"/>
              <a:t>Statistic models used in the methods may be parametric or nonparametric.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sz="2000" dirty="0"/>
              <a:t>A </a:t>
            </a:r>
            <a:r>
              <a:rPr lang="en-US" sz="2000" b="1" dirty="0"/>
              <a:t>parametric method</a:t>
            </a:r>
            <a:r>
              <a:rPr lang="en-US" sz="2000" dirty="0"/>
              <a:t> assumes that the normal data objects are generated by a parametric distribution 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sz="2000" dirty="0"/>
              <a:t>A </a:t>
            </a:r>
            <a:r>
              <a:rPr lang="en-US" sz="2000" b="1" dirty="0"/>
              <a:t>nonparametric method</a:t>
            </a:r>
            <a:r>
              <a:rPr lang="en-US" sz="2000" dirty="0"/>
              <a:t> does not assume </a:t>
            </a:r>
            <a:r>
              <a:rPr lang="en-US" sz="2000" dirty="0" smtClean="0"/>
              <a:t>a </a:t>
            </a:r>
            <a:r>
              <a:rPr lang="en-US" sz="2000" dirty="0"/>
              <a:t>priori statistical model. Instead, a nonparametric method tries to determine the model from the input data.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32719" y="6583681"/>
            <a:ext cx="2057400" cy="229236"/>
          </a:xfrm>
          <a:prstGeom prst="rect">
            <a:avLst/>
          </a:prstGeom>
        </p:spPr>
        <p:txBody>
          <a:bodyPr/>
          <a:lstStyle/>
          <a:p>
            <a:fld id="{A1A04221-55AF-4B69-B642-9D5408C1A0C5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5429"/>
            <a:ext cx="8597747" cy="609600"/>
          </a:xfrm>
        </p:spPr>
        <p:txBody>
          <a:bodyPr/>
          <a:lstStyle/>
          <a:p>
            <a:r>
              <a:rPr lang="en-US" altLang="en-US" sz="2800" b="1" dirty="0"/>
              <a:t>Statistical Approaches</a:t>
            </a:r>
          </a:p>
        </p:txBody>
      </p:sp>
    </p:spTree>
    <p:extLst>
      <p:ext uri="{BB962C8B-B14F-4D97-AF65-F5344CB8AC3E}">
        <p14:creationId xmlns:p14="http://schemas.microsoft.com/office/powerpoint/2010/main" val="279459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59" y="288275"/>
            <a:ext cx="7886700" cy="393245"/>
          </a:xfrm>
        </p:spPr>
        <p:txBody>
          <a:bodyPr>
            <a:noAutofit/>
          </a:bodyPr>
          <a:lstStyle/>
          <a:p>
            <a:r>
              <a:rPr lang="en-US" sz="3200" b="1" dirty="0"/>
              <a:t>Discordancy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447800"/>
            <a:ext cx="7886700" cy="522199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The statistical distribution-based approach identifies outliers with respect to the model using a </a:t>
            </a:r>
            <a:r>
              <a:rPr lang="en-US" i="1" dirty="0"/>
              <a:t>discordancy test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A statistical discordancy test examines first a </a:t>
            </a:r>
            <a:r>
              <a:rPr lang="en-US" i="1" dirty="0"/>
              <a:t>working hypothesis</a:t>
            </a:r>
            <a:r>
              <a:rPr lang="en-US" dirty="0"/>
              <a:t>. A </a:t>
            </a:r>
            <a:r>
              <a:rPr lang="en-US" b="1" dirty="0"/>
              <a:t>working hypothesis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dirty="0"/>
              <a:t>, is a statement that the entire data set of </a:t>
            </a:r>
            <a:r>
              <a:rPr lang="en-US" i="1" dirty="0"/>
              <a:t>n</a:t>
            </a:r>
            <a:r>
              <a:rPr lang="en-US" dirty="0"/>
              <a:t> objects comes from an initial distribution model, </a:t>
            </a:r>
            <a:r>
              <a:rPr lang="en-US" i="1" dirty="0"/>
              <a:t>F</a:t>
            </a:r>
            <a:r>
              <a:rPr lang="en-US" dirty="0"/>
              <a:t>, that is,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H : o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l-GR" sz="2800" dirty="0"/>
              <a:t>ϵ</a:t>
            </a:r>
            <a:r>
              <a:rPr lang="en-US" sz="2800" dirty="0"/>
              <a:t> </a:t>
            </a:r>
            <a:r>
              <a:rPr lang="en-US" dirty="0"/>
              <a:t>F, where </a:t>
            </a:r>
            <a:r>
              <a:rPr lang="en-US" dirty="0" err="1"/>
              <a:t>i</a:t>
            </a:r>
            <a:r>
              <a:rPr lang="en-US" dirty="0"/>
              <a:t>=1,2,….n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The hypothesis is retained if there is no statistically significant evidence supporting its rejection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A </a:t>
            </a:r>
            <a:r>
              <a:rPr lang="en-US" b="1" dirty="0"/>
              <a:t>discordancy test</a:t>
            </a:r>
            <a:r>
              <a:rPr lang="en-US" dirty="0"/>
              <a:t> verifies whether an object, </a:t>
            </a:r>
            <a:r>
              <a:rPr lang="en-US" b="1" i="1" dirty="0"/>
              <a:t>o</a:t>
            </a:r>
            <a:r>
              <a:rPr lang="en-US" i="1" baseline="-25000" dirty="0"/>
              <a:t>i</a:t>
            </a:r>
            <a:r>
              <a:rPr lang="en-US" dirty="0"/>
              <a:t>, is significantly large (or small) in relation to the distribution </a:t>
            </a:r>
            <a:r>
              <a:rPr lang="en-US" i="1" dirty="0"/>
              <a:t>F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The result is very much dependent on which model </a:t>
            </a:r>
            <a:r>
              <a:rPr lang="en-US" i="1" dirty="0"/>
              <a:t>F</a:t>
            </a:r>
            <a:r>
              <a:rPr lang="en-US" dirty="0"/>
              <a:t> is chosen because </a:t>
            </a:r>
            <a:r>
              <a:rPr lang="en-US" b="1" i="1" dirty="0"/>
              <a:t>o</a:t>
            </a:r>
            <a:r>
              <a:rPr lang="en-US" i="1" baseline="-25000" dirty="0"/>
              <a:t>i</a:t>
            </a:r>
            <a:r>
              <a:rPr lang="en-US" dirty="0"/>
              <a:t> may be an outlier under one model and a perfectly valid value under another.</a:t>
            </a:r>
          </a:p>
        </p:txBody>
      </p:sp>
    </p:spTree>
    <p:extLst>
      <p:ext uri="{BB962C8B-B14F-4D97-AF65-F5344CB8AC3E}">
        <p14:creationId xmlns:p14="http://schemas.microsoft.com/office/powerpoint/2010/main" val="368080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2066"/>
            <a:ext cx="7886700" cy="478971"/>
          </a:xfrm>
        </p:spPr>
        <p:txBody>
          <a:bodyPr>
            <a:noAutofit/>
          </a:bodyPr>
          <a:lstStyle/>
          <a:p>
            <a:r>
              <a:rPr lang="en-US" sz="3200" b="1" dirty="0"/>
              <a:t>Alternative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8650" y="1288974"/>
            <a:ext cx="7886700" cy="488799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b="1" dirty="0"/>
              <a:t>Inherent alternative distribution:</a:t>
            </a:r>
            <a:r>
              <a:rPr lang="en-US" sz="2400" dirty="0"/>
              <a:t> In this case, the working hypothesis that all of the objects come from distribution </a:t>
            </a:r>
            <a:r>
              <a:rPr lang="en-US" sz="2400" i="1" dirty="0"/>
              <a:t>F</a:t>
            </a:r>
            <a:r>
              <a:rPr lang="en-US" sz="2400" dirty="0"/>
              <a:t> is rejected in favor of the alternative hypothesis that all of the objects arise from another distribution, </a:t>
            </a:r>
            <a:r>
              <a:rPr lang="en-US" sz="2400" i="1" dirty="0"/>
              <a:t>G</a:t>
            </a:r>
            <a:r>
              <a:rPr lang="en-US" sz="2400" dirty="0"/>
              <a:t>: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400" dirty="0"/>
              <a:t>                      H</a:t>
            </a:r>
            <a:r>
              <a:rPr lang="en-US" sz="2400" baseline="-25000" dirty="0"/>
              <a:t>a</a:t>
            </a:r>
            <a:r>
              <a:rPr lang="en-US" sz="2400" dirty="0"/>
              <a:t> : o</a:t>
            </a:r>
            <a:r>
              <a:rPr lang="en-US" sz="2400" baseline="-25000" dirty="0"/>
              <a:t>i</a:t>
            </a:r>
            <a:r>
              <a:rPr lang="en-US" sz="2400" dirty="0"/>
              <a:t> </a:t>
            </a:r>
            <a:r>
              <a:rPr lang="el-GR" sz="3200" dirty="0"/>
              <a:t>ϵ</a:t>
            </a:r>
            <a:r>
              <a:rPr lang="en-US" sz="3200" dirty="0"/>
              <a:t> </a:t>
            </a:r>
            <a:r>
              <a:rPr lang="en-US" sz="2400" dirty="0"/>
              <a:t>G, where </a:t>
            </a:r>
            <a:r>
              <a:rPr lang="en-US" sz="2400" dirty="0" err="1"/>
              <a:t>i</a:t>
            </a:r>
            <a:r>
              <a:rPr lang="en-US" sz="2400" dirty="0"/>
              <a:t>=1,2,….n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i="1" dirty="0"/>
              <a:t>F</a:t>
            </a:r>
            <a:r>
              <a:rPr lang="en-US" sz="2400" dirty="0"/>
              <a:t> and </a:t>
            </a:r>
            <a:r>
              <a:rPr lang="en-US" sz="2400" i="1" dirty="0"/>
              <a:t>G</a:t>
            </a:r>
            <a:r>
              <a:rPr lang="en-US" sz="2400" dirty="0"/>
              <a:t> may be different distributions or differ only in parameters of the same distribution. For example, it may have a different mean or dispersion, or a longer tail.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866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78316" y="1142704"/>
            <a:ext cx="7886700" cy="351743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300" dirty="0"/>
              <a:t>Assumes that the normal data is generated by a parametric distribution with parameter </a:t>
            </a:r>
            <a:r>
              <a:rPr lang="el-GR" altLang="en-US" sz="2300" dirty="0"/>
              <a:t>θ</a:t>
            </a:r>
            <a:endParaRPr lang="en-US" altLang="en-US" sz="23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300" dirty="0"/>
              <a:t>The probability density function of the parametric distribution </a:t>
            </a:r>
            <a:r>
              <a:rPr lang="en-US" altLang="en-US" sz="2300" i="1" dirty="0"/>
              <a:t>f</a:t>
            </a:r>
            <a:r>
              <a:rPr lang="en-US" altLang="en-US" sz="2300" dirty="0"/>
              <a:t>(</a:t>
            </a:r>
            <a:r>
              <a:rPr lang="en-US" altLang="en-US" sz="2300" i="1" dirty="0"/>
              <a:t>x, </a:t>
            </a:r>
            <a:r>
              <a:rPr lang="el-GR" altLang="en-US" sz="2300" dirty="0"/>
              <a:t>θ</a:t>
            </a:r>
            <a:r>
              <a:rPr lang="en-US" altLang="en-US" sz="2300" dirty="0"/>
              <a:t>) gives the probability that object </a:t>
            </a:r>
            <a:r>
              <a:rPr lang="en-US" altLang="en-US" sz="2300" i="1" dirty="0"/>
              <a:t>x</a:t>
            </a:r>
            <a:r>
              <a:rPr lang="en-US" altLang="en-US" sz="2300" dirty="0"/>
              <a:t> is generated by the distribution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300" dirty="0"/>
              <a:t>The smaller this value, the more likely x is an outlier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300" dirty="0"/>
              <a:t>The parametric distribution can be normal distribution with a mean and variance.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144463"/>
            <a:ext cx="8763000" cy="609600"/>
          </a:xfrm>
        </p:spPr>
        <p:txBody>
          <a:bodyPr/>
          <a:lstStyle/>
          <a:p>
            <a:r>
              <a:rPr lang="en-US" altLang="en-US" sz="3200" b="1" dirty="0"/>
              <a:t>Statistical Approaches – Parametric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1D29523-F8DC-4D09-8932-7848CCCD400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884" y="4367266"/>
            <a:ext cx="3733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30DCC84-DEE9-4FE9-AEC7-8CD180847763}"/>
              </a:ext>
            </a:extLst>
          </p:cNvPr>
          <p:cNvSpPr/>
          <p:nvPr/>
        </p:nvSpPr>
        <p:spPr>
          <a:xfrm>
            <a:off x="870333" y="4660136"/>
            <a:ext cx="370166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/>
              <a:t>Outliers are points where probability of occurrence is below a threshold.</a:t>
            </a:r>
          </a:p>
        </p:txBody>
      </p:sp>
    </p:spTree>
    <p:extLst>
      <p:ext uri="{BB962C8B-B14F-4D97-AF65-F5344CB8AC3E}">
        <p14:creationId xmlns:p14="http://schemas.microsoft.com/office/powerpoint/2010/main" val="3138178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8650" y="5638799"/>
            <a:ext cx="7886700" cy="5381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520" y="303214"/>
            <a:ext cx="8763000" cy="304800"/>
          </a:xfrm>
        </p:spPr>
        <p:txBody>
          <a:bodyPr>
            <a:noAutofit/>
          </a:bodyPr>
          <a:lstStyle/>
          <a:p>
            <a:r>
              <a:rPr lang="en-US" altLang="en-US" sz="3600" b="1" dirty="0"/>
              <a:t>Parametric Methods: Univariate Outliers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40674" y="1200839"/>
            <a:ext cx="8398525" cy="26091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2000" b="0" dirty="0"/>
              <a:t>Univariate data: A data set involving only one attribute or variable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2000" b="0" dirty="0"/>
              <a:t>Often assume that data are generated from a normal distribution, learn the parameters from the input data, and identify the points with low probability as outliers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2000" b="0" dirty="0"/>
              <a:t>Ex: Avg. temp.: {24.0, 28.9, 28.9, 29.0, 29.1, 29.1, 29.2, 29.2, 29.3, 29.4}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2000" b="0" dirty="0"/>
              <a:t>Use the maximum likelihood method to estimate μ and </a:t>
            </a:r>
            <a:r>
              <a:rPr lang="el-GR" altLang="en-US" sz="2000" b="0" dirty="0">
                <a:cs typeface="Arial" panose="020B0604020202020204" pitchFamily="34" charset="0"/>
              </a:rPr>
              <a:t>σ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4191000"/>
            <a:ext cx="2174875" cy="872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191000"/>
            <a:ext cx="2772468" cy="872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619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838200"/>
            <a:ext cx="8763000" cy="304800"/>
          </a:xfrm>
        </p:spPr>
        <p:txBody>
          <a:bodyPr>
            <a:noAutofit/>
          </a:bodyPr>
          <a:lstStyle/>
          <a:p>
            <a:r>
              <a:rPr lang="en-US" altLang="en-US" sz="3600" b="1" dirty="0"/>
              <a:t>Parametric Methods: Univariate Outliers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14300" y="2693987"/>
            <a:ext cx="868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+mn-lt"/>
              </a:rPr>
              <a:t>For the above data with n = 10, we have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endParaRPr lang="en-US" altLang="en-US" sz="2000" dirty="0">
              <a:latin typeface="+mn-lt"/>
            </a:endParaRP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endParaRPr lang="en-US" altLang="en-US" sz="2000" dirty="0">
              <a:latin typeface="+mn-lt"/>
            </a:endParaRP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+mn-lt"/>
              </a:rPr>
              <a:t>Then (24 – 28.61) /1.51 = – 3.04 &lt; –3, 24 is an outlier since</a:t>
            </a:r>
            <a:endParaRPr lang="en-US" altLang="en-US" sz="3600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67200"/>
            <a:ext cx="49752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257550"/>
            <a:ext cx="1104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00400"/>
            <a:ext cx="20923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533400" y="1809690"/>
            <a:ext cx="815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/>
              <a:t>Avg. temp.: {24.0, 28.9, 28.9, 29.0, 29.1, 29.1, 29.2, 29.2, 29.3, 29.4}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178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33289</TotalTime>
  <Words>2463</Words>
  <Application>Microsoft Office PowerPoint</Application>
  <PresentationFormat>On-screen Show (4:3)</PresentationFormat>
  <Paragraphs>338</Paragraphs>
  <Slides>37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51" baseType="lpstr">
      <vt:lpstr>SimSun</vt:lpstr>
      <vt:lpstr>Arial</vt:lpstr>
      <vt:lpstr>Arial Narrow</vt:lpstr>
      <vt:lpstr>Calibri</vt:lpstr>
      <vt:lpstr>DejaVu Sans</vt:lpstr>
      <vt:lpstr>Lohit Hindi</vt:lpstr>
      <vt:lpstr>Symbol</vt:lpstr>
      <vt:lpstr>Tahoma</vt:lpstr>
      <vt:lpstr>Times New Roman</vt:lpstr>
      <vt:lpstr>WenQuanYi Micro Hei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Statistical Outliers</vt:lpstr>
      <vt:lpstr>Statistical Approaches</vt:lpstr>
      <vt:lpstr>Discordancy test</vt:lpstr>
      <vt:lpstr>Alternative distributions</vt:lpstr>
      <vt:lpstr>Statistical Approaches – Parametric Methods</vt:lpstr>
      <vt:lpstr>Parametric Methods: Univariate Outliers</vt:lpstr>
      <vt:lpstr>Parametric Methods: Univariate Outliers</vt:lpstr>
      <vt:lpstr>Visual Approach</vt:lpstr>
      <vt:lpstr>Parametric Methods:  Detection of Multivariate Outliers</vt:lpstr>
      <vt:lpstr>Parametric Methods:  Using Mixture of Parametric Distributions</vt:lpstr>
      <vt:lpstr>Detecting outliers</vt:lpstr>
      <vt:lpstr>Non-Parametric Methods: Detection Using Histogram</vt:lpstr>
      <vt:lpstr>Proximity Based Outliers</vt:lpstr>
      <vt:lpstr>Proximity-Based Approaches:  Distance-Based vs. Density-Based Outlier Detection</vt:lpstr>
      <vt:lpstr>Distance-Based Outlier Detection</vt:lpstr>
      <vt:lpstr>Distance-Based Outlier Detection</vt:lpstr>
      <vt:lpstr>Distance-Based Outlier Detection: Improving Algorithm</vt:lpstr>
      <vt:lpstr>K nearest neighbour method </vt:lpstr>
      <vt:lpstr>Distance-Based Outlier Detection: Limitations</vt:lpstr>
      <vt:lpstr>Density-Based Outlier Detection</vt:lpstr>
      <vt:lpstr>Local Reachability Density</vt:lpstr>
      <vt:lpstr>Local Outlier Factor: LOF</vt:lpstr>
      <vt:lpstr>PowerPoint Presentation</vt:lpstr>
      <vt:lpstr>Example</vt:lpstr>
      <vt:lpstr>Step 2: calculate all the dist2 (o)  </vt:lpstr>
      <vt:lpstr>Step 3: calculate all the Nk (o)  </vt:lpstr>
      <vt:lpstr>Step 4: calculate all the lrdk (o)</vt:lpstr>
      <vt:lpstr>Step 4: calculate all the lrdk (o)  </vt:lpstr>
      <vt:lpstr>PowerPoint Presentation</vt:lpstr>
      <vt:lpstr>PowerPoint Presentation</vt:lpstr>
      <vt:lpstr>Clustering-Based</vt:lpstr>
      <vt:lpstr>Base Rate Fallacy</vt:lpstr>
      <vt:lpstr>Base Rate Fallacy (Axelsson, 1999)</vt:lpstr>
      <vt:lpstr>Base Rate Fallacy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Pilani presentation</dc:title>
  <dc:subject/>
  <dc:creator>lakshya</dc:creator>
  <dc:description/>
  <cp:lastModifiedBy>HP</cp:lastModifiedBy>
  <cp:revision>474</cp:revision>
  <dcterms:created xsi:type="dcterms:W3CDTF">2012-01-02T05:05:52Z</dcterms:created>
  <dcterms:modified xsi:type="dcterms:W3CDTF">2020-08-22T16:18:11Z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6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66</vt:i4>
  </property>
</Properties>
</file>