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95A881-C9FA-4D89-83FE-0ACCD2401DC2}">
  <a:tblStyle styleId="{7295A881-C9FA-4D89-83FE-0ACCD2401DC2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fill>
          <a:solidFill>
            <a:srgbClr val="DBE9CB"/>
          </a:solidFill>
        </a:fill>
      </a:tcStyle>
    </a:band1H>
    <a:band2H>
      <a:tcTxStyle/>
    </a:band2H>
    <a:band1V>
      <a:tcTxStyle/>
      <a:tcStyle>
        <a:fill>
          <a:solidFill>
            <a:srgbClr val="DBE9C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6595e11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6595e1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522514" y="1380931"/>
            <a:ext cx="10030408" cy="26699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Trebuchet MS"/>
              <a:buNone/>
            </a:pPr>
            <a:r>
              <a:rPr lang="en-IN">
                <a:solidFill>
                  <a:srgbClr val="002060"/>
                </a:solidFill>
              </a:rPr>
              <a:t>Income Classification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Trebuchet MS"/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755779" y="5010538"/>
            <a:ext cx="3946849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"/>
              <a:buChar char="•"/>
            </a:pPr>
            <a:r>
              <a:rPr b="0" i="0" lang="en-IN" sz="26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Arjun Singh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"/>
              <a:buChar char="•"/>
            </a:pPr>
            <a:r>
              <a:rPr b="0" i="0" lang="en-IN" sz="26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Amith Prasad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"/>
              <a:buChar char="•"/>
            </a:pPr>
            <a:r>
              <a:rPr b="0" i="0" lang="en-IN" sz="26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Vivan D’souza</a:t>
            </a:r>
            <a:endParaRPr b="0" i="0" sz="26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rebuchet MS"/>
              <a:buNone/>
            </a:pPr>
            <a:r>
              <a:rPr b="0" i="0" lang="en-IN" sz="36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/>
          </a:p>
        </p:txBody>
      </p:sp>
      <p:grpSp>
        <p:nvGrpSpPr>
          <p:cNvPr id="150" name="Google Shape;150;p19"/>
          <p:cNvGrpSpPr/>
          <p:nvPr/>
        </p:nvGrpSpPr>
        <p:grpSpPr>
          <a:xfrm>
            <a:off x="4189377" y="885214"/>
            <a:ext cx="2775627" cy="5680956"/>
            <a:chOff x="4189377" y="1186774"/>
            <a:chExt cx="2221151" cy="5330758"/>
          </a:xfrm>
        </p:grpSpPr>
        <p:grpSp>
          <p:nvGrpSpPr>
            <p:cNvPr id="151" name="Google Shape;151;p19"/>
            <p:cNvGrpSpPr/>
            <p:nvPr/>
          </p:nvGrpSpPr>
          <p:grpSpPr>
            <a:xfrm>
              <a:off x="4189377" y="1186774"/>
              <a:ext cx="2221151" cy="5330758"/>
              <a:chOff x="4189377" y="1186774"/>
              <a:chExt cx="2221151" cy="5330758"/>
            </a:xfrm>
          </p:grpSpPr>
          <p:sp>
            <p:nvSpPr>
              <p:cNvPr id="152" name="Google Shape;152;p19"/>
              <p:cNvSpPr/>
              <p:nvPr/>
            </p:nvSpPr>
            <p:spPr>
              <a:xfrm>
                <a:off x="4189377" y="5496127"/>
                <a:ext cx="2217907" cy="1021405"/>
              </a:xfrm>
              <a:prstGeom prst="rect">
                <a:avLst/>
              </a:prstGeom>
              <a:solidFill>
                <a:schemeClr val="accent1"/>
              </a:solidFill>
              <a:ln cap="rnd" cmpd="sng" w="19050">
                <a:solidFill>
                  <a:srgbClr val="698D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800" u="none" cap="none" strike="noStrike">
                    <a:solidFill>
                      <a:schemeClr val="lt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Evaluate the Model</a:t>
                </a:r>
                <a:endParaRPr/>
              </a:p>
            </p:txBody>
          </p:sp>
          <p:grpSp>
            <p:nvGrpSpPr>
              <p:cNvPr id="153" name="Google Shape;153;p19"/>
              <p:cNvGrpSpPr/>
              <p:nvPr/>
            </p:nvGrpSpPr>
            <p:grpSpPr>
              <a:xfrm>
                <a:off x="4192620" y="1186774"/>
                <a:ext cx="2217908" cy="3894307"/>
                <a:chOff x="4192620" y="1186774"/>
                <a:chExt cx="2217908" cy="3894307"/>
              </a:xfrm>
            </p:grpSpPr>
            <p:grpSp>
              <p:nvGrpSpPr>
                <p:cNvPr id="154" name="Google Shape;154;p19"/>
                <p:cNvGrpSpPr/>
                <p:nvPr/>
              </p:nvGrpSpPr>
              <p:grpSpPr>
                <a:xfrm>
                  <a:off x="4192620" y="1186774"/>
                  <a:ext cx="2217908" cy="3894307"/>
                  <a:chOff x="4192620" y="1186774"/>
                  <a:chExt cx="2217908" cy="3894307"/>
                </a:xfrm>
              </p:grpSpPr>
              <p:sp>
                <p:nvSpPr>
                  <p:cNvPr id="155" name="Google Shape;155;p19"/>
                  <p:cNvSpPr/>
                  <p:nvPr/>
                </p:nvSpPr>
                <p:spPr>
                  <a:xfrm>
                    <a:off x="4192621" y="1186774"/>
                    <a:ext cx="2217907" cy="1021405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rnd" cmpd="sng" w="19050">
                    <a:solidFill>
                      <a:srgbClr val="698D1B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IN" sz="1800" u="none" cap="none" strike="noStrike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rPr>
                      <a:t>EDA</a:t>
                    </a:r>
                    <a:endParaRPr/>
                  </a:p>
                </p:txBody>
              </p:sp>
              <p:sp>
                <p:nvSpPr>
                  <p:cNvPr id="156" name="Google Shape;156;p19"/>
                  <p:cNvSpPr/>
                  <p:nvPr/>
                </p:nvSpPr>
                <p:spPr>
                  <a:xfrm>
                    <a:off x="4192620" y="2623225"/>
                    <a:ext cx="2217907" cy="1021405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rnd" cmpd="sng" w="19050">
                    <a:solidFill>
                      <a:srgbClr val="698D1B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IN" sz="1800" u="none" cap="none" strike="noStrike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rPr>
                      <a:t>Modification</a:t>
                    </a:r>
                    <a:endParaRPr/>
                  </a:p>
                </p:txBody>
              </p:sp>
              <p:sp>
                <p:nvSpPr>
                  <p:cNvPr id="157" name="Google Shape;157;p19"/>
                  <p:cNvSpPr/>
                  <p:nvPr/>
                </p:nvSpPr>
                <p:spPr>
                  <a:xfrm>
                    <a:off x="4192620" y="4059676"/>
                    <a:ext cx="2217907" cy="1021405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rnd" cmpd="sng" w="19050">
                    <a:solidFill>
                      <a:srgbClr val="698D1B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IN" sz="1800" u="none" cap="none" strike="noStrike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rPr>
                      <a:t>Build a Model</a:t>
                    </a:r>
                    <a:endParaRPr/>
                  </a:p>
                </p:txBody>
              </p:sp>
            </p:grpSp>
            <p:sp>
              <p:nvSpPr>
                <p:cNvPr id="158" name="Google Shape;158;p19"/>
                <p:cNvSpPr/>
                <p:nvPr/>
              </p:nvSpPr>
              <p:spPr>
                <a:xfrm>
                  <a:off x="5194570" y="2208179"/>
                  <a:ext cx="340468" cy="415046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noFill/>
                <a:ln cap="rnd" cmpd="sng" w="19050">
                  <a:solidFill>
                    <a:srgbClr val="698D1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59" name="Google Shape;159;p19"/>
                <p:cNvSpPr/>
                <p:nvPr/>
              </p:nvSpPr>
              <p:spPr>
                <a:xfrm>
                  <a:off x="5194570" y="3644630"/>
                  <a:ext cx="285345" cy="415046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noFill/>
                <a:ln cap="rnd" cmpd="sng" w="19050">
                  <a:solidFill>
                    <a:srgbClr val="698D1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</p:grpSp>
        <p:sp>
          <p:nvSpPr>
            <p:cNvPr id="160" name="Google Shape;160;p19"/>
            <p:cNvSpPr/>
            <p:nvPr/>
          </p:nvSpPr>
          <p:spPr>
            <a:xfrm>
              <a:off x="5194569" y="5064868"/>
              <a:ext cx="285345" cy="415046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677334" y="1722846"/>
            <a:ext cx="9312900" cy="4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▶"/>
            </a:pPr>
            <a:r>
              <a:rPr lang="en-IN"/>
              <a:t>The dataset contains 18 features and </a:t>
            </a:r>
            <a:r>
              <a:rPr lang="en-IN"/>
              <a:t>31,588 observations</a:t>
            </a:r>
            <a:endParaRPr/>
          </a:p>
          <a:p>
            <a:pPr indent="-320040" lvl="0" marL="342900" marR="0" rtl="0" algn="l">
              <a:spcBef>
                <a:spcPts val="1000"/>
              </a:spcBef>
              <a:spcAft>
                <a:spcPts val="0"/>
              </a:spcAft>
              <a:buSzPts val="1400"/>
              <a:buChar char="▶"/>
            </a:pPr>
            <a:r>
              <a:rPr lang="en-IN"/>
              <a:t>There are 33,349 NA values out which Tax Paid has 29,206 NAs</a:t>
            </a:r>
            <a:endParaRPr/>
          </a:p>
          <a:p>
            <a:pPr indent="-320040" lvl="0" marL="342900" marR="0" rtl="0" algn="l">
              <a:spcBef>
                <a:spcPts val="1000"/>
              </a:spcBef>
              <a:spcAft>
                <a:spcPts val="0"/>
              </a:spcAft>
              <a:buSzPts val="1400"/>
              <a:buChar char="▶"/>
            </a:pPr>
            <a:r>
              <a:rPr lang="en-IN"/>
              <a:t>The target variable is categorical and has 2 levels</a:t>
            </a:r>
            <a:endParaRPr/>
          </a:p>
          <a:p>
            <a:pPr indent="-320040" lvl="0" marL="342900" marR="0" rtl="0" algn="l">
              <a:spcBef>
                <a:spcPts val="1000"/>
              </a:spcBef>
              <a:spcAft>
                <a:spcPts val="0"/>
              </a:spcAft>
              <a:buSzPts val="1400"/>
              <a:buChar char="▶"/>
            </a:pPr>
            <a:r>
              <a:rPr lang="en-IN"/>
              <a:t>Choosing Logistic Regression as the model of choice</a:t>
            </a:r>
            <a:endParaRPr/>
          </a:p>
          <a:p>
            <a:pPr indent="-23114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rebuchet MS"/>
              <a:buNone/>
            </a:pPr>
            <a:r>
              <a:rPr b="0" i="0" lang="en-IN" sz="36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 (EDA)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Modification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677334" y="156733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3220" lvl="0" marL="342900" rtl="0" algn="l">
              <a:spcBef>
                <a:spcPts val="0"/>
              </a:spcBef>
              <a:spcAft>
                <a:spcPts val="0"/>
              </a:spcAft>
              <a:buSzPts val="1760"/>
              <a:buChar char="▶"/>
            </a:pPr>
            <a:r>
              <a:rPr lang="en-IN" sz="2200">
                <a:solidFill>
                  <a:srgbClr val="002060"/>
                </a:solidFill>
              </a:rPr>
              <a:t>Removed the Index column.</a:t>
            </a:r>
            <a:endParaRPr/>
          </a:p>
          <a:p>
            <a:pPr indent="-36322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▶"/>
            </a:pPr>
            <a:r>
              <a:rPr lang="en-IN" sz="2200">
                <a:solidFill>
                  <a:srgbClr val="002060"/>
                </a:solidFill>
              </a:rPr>
              <a:t>Converted Loan taken and target to categorical values.</a:t>
            </a:r>
            <a:endParaRPr sz="2200">
              <a:solidFill>
                <a:srgbClr val="00206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▶"/>
            </a:pPr>
            <a:r>
              <a:rPr lang="en-IN" sz="2200">
                <a:solidFill>
                  <a:srgbClr val="002060"/>
                </a:solidFill>
              </a:rPr>
              <a:t>Checked the NA values in the train data set and found 33349 NA values.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▶"/>
            </a:pPr>
            <a:r>
              <a:rPr lang="en-IN" sz="2200">
                <a:solidFill>
                  <a:srgbClr val="002060"/>
                </a:solidFill>
              </a:rPr>
              <a:t>Checked the NA values more than 20% and found 25 rows greater than 20% and Imputed those rows.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▶"/>
            </a:pPr>
            <a:r>
              <a:rPr lang="en-IN" sz="2200">
                <a:solidFill>
                  <a:srgbClr val="002060"/>
                </a:solidFill>
              </a:rPr>
              <a:t>Checked column-wise NA’s and found tax paid has 29,181 NA values.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▶"/>
            </a:pPr>
            <a:r>
              <a:rPr lang="en-IN" sz="2200">
                <a:solidFill>
                  <a:srgbClr val="002060"/>
                </a:solidFill>
              </a:rPr>
              <a:t>In tax paid column – either converted all the NA’s to zero’s and values to 1’s or omitted them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▶"/>
            </a:pPr>
            <a:r>
              <a:rPr lang="en-IN" sz="2200">
                <a:solidFill>
                  <a:srgbClr val="002060"/>
                </a:solidFill>
              </a:rPr>
              <a:t>The same procedure has been followed for the test data.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rebuchet MS"/>
              <a:buNone/>
            </a:pPr>
            <a:r>
              <a:rPr b="0" i="0" lang="en-IN" sz="36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Build a Model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677334" y="1930401"/>
            <a:ext cx="8596668" cy="411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Splitted the train data into train and validation by 70/30.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Built a logistic regression model by using glm function.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Step-AIC </a:t>
            </a:r>
            <a:r>
              <a:rPr lang="en-IN" sz="2400">
                <a:solidFill>
                  <a:srgbClr val="002060"/>
                </a:solidFill>
              </a:rPr>
              <a:t>removed insignificant features like Index, Loan Taken etc.,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n-IN" sz="2400">
                <a:solidFill>
                  <a:srgbClr val="002060"/>
                </a:solidFill>
              </a:rPr>
              <a:t>Measured Accuracy, Sensitivity and Specificity</a:t>
            </a:r>
            <a:endParaRPr/>
          </a:p>
          <a:p>
            <a:pPr indent="-2209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9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677334" y="422987"/>
            <a:ext cx="8596668" cy="90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rebuchet MS"/>
              <a:buNone/>
            </a:pPr>
            <a:r>
              <a:rPr b="0" i="0" lang="en-IN" sz="36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ROC Curve</a:t>
            </a:r>
            <a:endParaRPr/>
          </a:p>
        </p:txBody>
      </p:sp>
      <p:pic>
        <p:nvPicPr>
          <p:cNvPr id="184" name="Google Shape;18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330901"/>
            <a:ext cx="7052353" cy="464188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85" name="Google Shape;185;p23"/>
          <p:cNvGraphicFramePr/>
          <p:nvPr/>
        </p:nvGraphicFramePr>
        <p:xfrm>
          <a:off x="7912359" y="1890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{7295A881-C9FA-4D89-83FE-0ACCD2401DC2}</a:tableStyleId>
              </a:tblPr>
              <a:tblGrid>
                <a:gridCol w="2006075"/>
                <a:gridCol w="2006075"/>
              </a:tblGrid>
              <a:tr h="25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ROC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Accuracy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0.1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70.77%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0.2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78.06%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0.3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82.47%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0.4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84.38%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0.5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84.85%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rebuchet MS"/>
              <a:buNone/>
            </a:pPr>
            <a:r>
              <a:rPr b="0" i="0" lang="en-IN" sz="36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Prediction and Evaluation on the validation data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677333" y="2160589"/>
            <a:ext cx="916705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Predicted the validation data by using the threshold value 0.4.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Evaluated the model by using confusion matrix.</a:t>
            </a:r>
            <a:endParaRPr/>
          </a:p>
          <a:p>
            <a:pPr indent="-2209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Specificity – </a:t>
            </a:r>
            <a:r>
              <a:rPr lang="en-IN" sz="2400">
                <a:solidFill>
                  <a:srgbClr val="002060"/>
                </a:solidFill>
              </a:rPr>
              <a:t>93.58</a:t>
            </a: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%       [TN/(TN+FP)]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Sensitivity – </a:t>
            </a:r>
            <a:r>
              <a:rPr lang="en-IN" sz="2400">
                <a:solidFill>
                  <a:srgbClr val="002060"/>
                </a:solidFill>
              </a:rPr>
              <a:t>58.34</a:t>
            </a: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%       [TP/(TP+FN)]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Accuracy – 8</a:t>
            </a:r>
            <a:r>
              <a:rPr lang="en-IN" sz="2400">
                <a:solidFill>
                  <a:srgbClr val="002060"/>
                </a:solidFill>
              </a:rPr>
              <a:t>5.24</a:t>
            </a:r>
            <a:r>
              <a:rPr b="0" i="0" lang="en-IN" sz="24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%		 [(TP+TN)/(TP+TN+FP+FN)]	</a:t>
            </a:r>
            <a:endParaRPr b="0" i="0" sz="2400" u="none" cap="none" strike="noStrike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2060"/>
                </a:solidFill>
              </a:rPr>
              <a:t>Also ran Step AIC to remove insignificant features</a:t>
            </a:r>
            <a:endParaRPr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