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21" r:id="rId3"/>
    <p:sldId id="333" r:id="rId4"/>
    <p:sldId id="334" r:id="rId5"/>
    <p:sldId id="335" r:id="rId6"/>
    <p:sldId id="336" r:id="rId7"/>
    <p:sldId id="337" r:id="rId8"/>
    <p:sldId id="341" r:id="rId9"/>
    <p:sldId id="340" r:id="rId10"/>
    <p:sldId id="344" r:id="rId11"/>
    <p:sldId id="339" r:id="rId12"/>
    <p:sldId id="343" r:id="rId13"/>
    <p:sldId id="316" r:id="rId14"/>
    <p:sldId id="345" r:id="rId15"/>
    <p:sldId id="346" r:id="rId16"/>
    <p:sldId id="312" r:id="rId17"/>
    <p:sldId id="319" r:id="rId18"/>
    <p:sldId id="351" r:id="rId19"/>
    <p:sldId id="352" r:id="rId20"/>
    <p:sldId id="353" r:id="rId21"/>
    <p:sldId id="354" r:id="rId22"/>
    <p:sldId id="355" r:id="rId23"/>
    <p:sldId id="356" r:id="rId24"/>
    <p:sldId id="357" r:id="rId25"/>
    <p:sldId id="358"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6" d="100"/>
          <a:sy n="66" d="100"/>
        </p:scale>
        <p:origin x="792" y="60"/>
      </p:cViewPr>
      <p:guideLst>
        <p:guide orient="horz" pos="2160"/>
        <p:guide pos="3840"/>
      </p:guideLst>
    </p:cSldViewPr>
  </p:slideViewPr>
  <p:outlineViewPr>
    <p:cViewPr>
      <p:scale>
        <a:sx n="33" d="100"/>
        <a:sy n="33" d="100"/>
      </p:scale>
      <p:origin x="30" y="3822"/>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27E36-97B4-436D-BEC4-2BC997133027}" type="datetimeFigureOut">
              <a:rPr lang="fr-FR" smtClean="0"/>
              <a:pPr/>
              <a:t>15/02/2024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5DE3EF-C2D5-4B64-B9A9-68C81B22A19D}" type="slidenum">
              <a:rPr lang="fr-FR" smtClean="0"/>
              <a:pPr/>
              <a:t>‹N°›</a:t>
            </a:fld>
            <a:endParaRPr lang="fr-FR"/>
          </a:p>
        </p:txBody>
      </p:sp>
    </p:spTree>
    <p:extLst>
      <p:ext uri="{BB962C8B-B14F-4D97-AF65-F5344CB8AC3E}">
        <p14:creationId xmlns:p14="http://schemas.microsoft.com/office/powerpoint/2010/main" val="2014983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A85DE3EF-C2D5-4B64-B9A9-68C81B22A19D}" type="slidenum">
              <a:rPr lang="fr-FR" smtClean="0"/>
              <a:pPr/>
              <a:t>1</a:t>
            </a:fld>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11</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25 </a:t>
            </a:r>
            <a:r>
              <a:rPr lang="fr-FR"/>
              <a:t>– </a:t>
            </a:r>
            <a:r>
              <a:rPr lang="fr-FR" sz="1200" b="0" i="0" kern="1200">
                <a:solidFill>
                  <a:schemeClr val="tx1"/>
                </a:solidFill>
                <a:latin typeface="+mn-lt"/>
                <a:ea typeface="+mn-ea"/>
                <a:cs typeface="+mn-cs"/>
              </a:rPr>
              <a:t>Données de sécurité réseau</a:t>
            </a:r>
          </a:p>
          <a:p>
            <a:pPr rtl="0"/>
            <a:r>
              <a:rPr lang="fr-FR" sz="1200" b="0">
                <a:solidFill>
                  <a:srgbClr val="FF0000"/>
                </a:solidFill>
              </a:rPr>
              <a:t>25.1</a:t>
            </a:r>
            <a:r>
              <a:rPr lang="fr-FR" sz="1200" b="0" baseline="0">
                <a:solidFill>
                  <a:srgbClr val="FF0000"/>
                </a:solidFill>
              </a:rPr>
              <a:t> – Types de données de sécurité </a:t>
            </a:r>
          </a:p>
          <a:p>
            <a:pPr marL="0" marR="0" indent="0" algn="l" defTabSz="457200" rtl="0" eaLnBrk="1" fontAlgn="auto" latinLnBrk="0" hangingPunct="1">
              <a:lnSpc>
                <a:spcPct val="100000"/>
              </a:lnSpc>
              <a:spcBef>
                <a:spcPts val="0"/>
              </a:spcBef>
              <a:spcAft>
                <a:spcPts val="0"/>
              </a:spcAft>
              <a:buClrTx/>
              <a:buSzTx/>
              <a:buFontTx/>
              <a:buNone/>
              <a:tabLst/>
              <a:defRPr/>
            </a:pPr>
            <a:r>
              <a:rPr lang="fr-FR"/>
              <a:t>25.1.1 – </a:t>
            </a:r>
            <a:r>
              <a:rPr lang="fr-FR" sz="1200" b="0" i="0" kern="1200">
                <a:solidFill>
                  <a:schemeClr val="tx1"/>
                </a:solidFill>
                <a:latin typeface="+mn-lt"/>
                <a:ea typeface="+mn-ea"/>
                <a:cs typeface="+mn-cs"/>
              </a:rPr>
              <a:t>Données</a:t>
            </a:r>
            <a:r>
              <a:rPr lang="fr-FR" sz="1200" b="0" i="0" kern="1200" baseline="0">
                <a:solidFill>
                  <a:schemeClr val="tx1"/>
                </a:solidFill>
                <a:latin typeface="+mn-lt"/>
                <a:ea typeface="+mn-ea"/>
                <a:cs typeface="+mn-cs"/>
              </a:rPr>
              <a:t> d'alerte</a:t>
            </a:r>
          </a:p>
        </p:txBody>
      </p:sp>
    </p:spTree>
    <p:extLst>
      <p:ext uri="{BB962C8B-B14F-4D97-AF65-F5344CB8AC3E}">
        <p14:creationId xmlns:p14="http://schemas.microsoft.com/office/powerpoint/2010/main" val="3713892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12</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b="0"/>
              <a:t>25 </a:t>
            </a:r>
            <a:r>
              <a:rPr lang="fr-FR"/>
              <a:t>– </a:t>
            </a:r>
            <a:r>
              <a:rPr lang="fr-FR" sz="1200" b="0" i="0" kern="1200">
                <a:solidFill>
                  <a:schemeClr val="tx1"/>
                </a:solidFill>
                <a:latin typeface="+mn-lt"/>
                <a:ea typeface="+mn-ea"/>
                <a:cs typeface="+mn-cs"/>
              </a:rPr>
              <a:t>Données de sécurité réseau</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25.2</a:t>
            </a:r>
            <a:r>
              <a:rPr lang="fr-FR" sz="1200" b="0" baseline="0">
                <a:solidFill>
                  <a:srgbClr val="FF0000"/>
                </a:solidFill>
              </a:rPr>
              <a:t> – </a:t>
            </a:r>
            <a:r>
              <a:rPr lang="fr-FR" sz="1200" b="0" i="0" kern="1200">
                <a:solidFill>
                  <a:schemeClr val="tx1"/>
                </a:solidFill>
                <a:latin typeface="+mn-lt"/>
                <a:ea typeface="+mn-ea"/>
                <a:cs typeface="+mn-cs"/>
              </a:rPr>
              <a:t>Journaux des terminaux</a:t>
            </a:r>
          </a:p>
          <a:p>
            <a:pPr rtl="0"/>
            <a:r>
              <a:rPr lang="fr-FR" sz="1200" b="0" i="0" kern="1200" baseline="0">
                <a:solidFill>
                  <a:schemeClr val="tx1"/>
                </a:solidFill>
                <a:latin typeface="+mn-lt"/>
                <a:ea typeface="+mn-ea"/>
                <a:cs typeface="+mn-cs"/>
              </a:rPr>
              <a:t>25.2.4 – </a:t>
            </a:r>
            <a:r>
              <a:rPr lang="fr-FR" sz="1200" b="0" i="0" kern="1200">
                <a:solidFill>
                  <a:schemeClr val="tx1"/>
                </a:solidFill>
                <a:effectLst/>
                <a:latin typeface="+mn-lt"/>
                <a:ea typeface="+mn-ea"/>
                <a:cs typeface="+mn-cs"/>
              </a:rPr>
              <a:t>Recueil de journaux et SIEM</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25.2.5 - Vérifiez votre compréhension - Identifier les niveaux de sécurité des événements Windows</a:t>
            </a:r>
          </a:p>
          <a:p>
            <a:endParaRPr lang="en-US" sz="1200" b="0" i="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172097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3</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rtl="0" eaLnBrk="0" hangingPunct="0">
              <a:spcBef>
                <a:spcPct val="0"/>
              </a:spcBef>
              <a:spcAft>
                <a:spcPct val="0"/>
              </a:spcAft>
              <a:buClrTx/>
              <a:buSzTx/>
              <a:buNone/>
            </a:pPr>
            <a:r>
              <a:rPr lang="fr-FR" sz="1200" b="0"/>
              <a:t>15</a:t>
            </a:r>
            <a:r>
              <a:rPr lang="fr-FR" sz="1200" b="0" baseline="0"/>
              <a:t> </a:t>
            </a:r>
            <a:r>
              <a:rPr lang="fr-FR"/>
              <a:t>- 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15.1 </a:t>
            </a:r>
            <a:r>
              <a:rPr lang="fr-FR"/>
              <a:t>-</a:t>
            </a:r>
            <a:r>
              <a:rPr lang="fr-FR" sz="1200" b="0">
                <a:solidFill>
                  <a:srgbClr val="FF0000"/>
                </a:solidFill>
              </a:rPr>
              <a:t> </a:t>
            </a:r>
            <a:r>
              <a:rPr lang="fr-FR" sz="1200" b="0" i="0" kern="1200">
                <a:solidFill>
                  <a:schemeClr val="tx1"/>
                </a:solidFill>
                <a:effectLst/>
                <a:latin typeface="+mn-lt"/>
                <a:ea typeface="+mn-ea"/>
                <a:cs typeface="+mn-cs"/>
              </a:rPr>
              <a:t>Présentation </a:t>
            </a:r>
            <a:r>
              <a:rPr lang="fr-FR">
                <a:solidFill>
                  <a:schemeClr val="accent5">
                    <a:lumMod val="40000"/>
                    <a:lumOff val="60000"/>
                  </a:schemeClr>
                </a:solidFill>
              </a:rPr>
              <a:t>de la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15.1.1</a:t>
            </a:r>
            <a:r>
              <a:rPr lang="fr-FR"/>
              <a:t> - Topologie de la sécurité du réseau</a:t>
            </a:r>
          </a:p>
        </p:txBody>
      </p:sp>
    </p:spTree>
    <p:extLst>
      <p:ext uri="{BB962C8B-B14F-4D97-AF65-F5344CB8AC3E}">
        <p14:creationId xmlns:p14="http://schemas.microsoft.com/office/powerpoint/2010/main" val="2233161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4</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rtl="0" eaLnBrk="0" hangingPunct="0">
              <a:spcBef>
                <a:spcPct val="0"/>
              </a:spcBef>
              <a:spcAft>
                <a:spcPct val="0"/>
              </a:spcAft>
              <a:buClrTx/>
              <a:buSzTx/>
              <a:buNone/>
            </a:pPr>
            <a:r>
              <a:rPr lang="fr-FR" sz="1200" b="0"/>
              <a:t>15</a:t>
            </a:r>
            <a:r>
              <a:rPr lang="fr-FR" sz="1200" b="0" baseline="0"/>
              <a:t> </a:t>
            </a:r>
            <a:r>
              <a:rPr lang="fr-FR"/>
              <a:t>-</a:t>
            </a:r>
            <a:r>
              <a:rPr lang="fr-FR" sz="1200" b="0"/>
              <a:t> </a:t>
            </a:r>
            <a:r>
              <a:rPr lang="fr-FR"/>
              <a:t>Outils de surveillance du réseau</a:t>
            </a:r>
          </a:p>
          <a:p>
            <a:pPr marL="0" lvl="0" indent="0" defTabSz="914400" rtl="0" eaLnBrk="0" hangingPunct="0">
              <a:spcBef>
                <a:spcPct val="0"/>
              </a:spcBef>
              <a:spcAft>
                <a:spcPct val="0"/>
              </a:spcAft>
              <a:buClrTx/>
              <a:buSzTx/>
              <a:buNone/>
            </a:pPr>
            <a:r>
              <a:rPr lang="fr-FR" sz="1200" b="0">
                <a:solidFill>
                  <a:srgbClr val="FF0000"/>
                </a:solidFill>
              </a:rPr>
              <a:t>15.2 </a:t>
            </a:r>
            <a:r>
              <a:rPr lang="fr-FR"/>
              <a:t>-</a:t>
            </a:r>
            <a:r>
              <a:rPr lang="fr-FR" sz="1200" b="0">
                <a:solidFill>
                  <a:srgbClr val="FF0000"/>
                </a:solidFill>
              </a:rPr>
              <a:t> </a:t>
            </a:r>
            <a:r>
              <a:rPr lang="fr-FR" sz="1200" b="0" i="0" kern="1200">
                <a:solidFill>
                  <a:schemeClr val="tx1"/>
                </a:solidFill>
                <a:effectLst/>
                <a:latin typeface="+mn-lt"/>
                <a:ea typeface="+mn-ea"/>
                <a:cs typeface="+mn-cs"/>
              </a:rPr>
              <a:t>Présentation </a:t>
            </a:r>
            <a:r>
              <a:rPr lang="fr-FR">
                <a:solidFill>
                  <a:schemeClr val="accent5">
                    <a:lumMod val="40000"/>
                    <a:lumOff val="60000"/>
                  </a:schemeClr>
                </a:solidFill>
              </a:rPr>
              <a:t>des outils de surveillance du réseau</a:t>
            </a:r>
          </a:p>
          <a:p>
            <a:pPr marL="0" lvl="0" indent="0" defTabSz="914400" rtl="0" eaLnBrk="0" hangingPunct="0">
              <a:spcBef>
                <a:spcPct val="0"/>
              </a:spcBef>
              <a:spcAft>
                <a:spcPct val="0"/>
              </a:spcAft>
              <a:buClrTx/>
              <a:buSzTx/>
              <a:buNone/>
            </a:pPr>
            <a:r>
              <a:rPr lang="fr-FR" sz="1200" b="0" i="0" kern="1200">
                <a:solidFill>
                  <a:schemeClr val="tx1"/>
                </a:solidFill>
                <a:effectLst/>
                <a:latin typeface="+mn-lt"/>
                <a:ea typeface="+mn-ea"/>
                <a:cs typeface="+mn-cs"/>
              </a:rPr>
              <a:t>15.2.1</a:t>
            </a:r>
            <a:r>
              <a:rPr lang="fr-FR"/>
              <a:t> - Outils de surveillance de la sécurité du réseau</a:t>
            </a:r>
          </a:p>
        </p:txBody>
      </p:sp>
    </p:spTree>
    <p:extLst>
      <p:ext uri="{BB962C8B-B14F-4D97-AF65-F5344CB8AC3E}">
        <p14:creationId xmlns:p14="http://schemas.microsoft.com/office/powerpoint/2010/main" val="343079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5</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rtl="0" eaLnBrk="0" hangingPunct="0">
              <a:spcBef>
                <a:spcPct val="0"/>
              </a:spcBef>
              <a:spcAft>
                <a:spcPct val="0"/>
              </a:spcAft>
              <a:buClrTx/>
              <a:buSzTx/>
              <a:buNone/>
            </a:pPr>
            <a:r>
              <a:rPr lang="fr-FR" sz="1200" b="0"/>
              <a:t>15</a:t>
            </a:r>
            <a:r>
              <a:rPr lang="fr-FR" sz="1200" b="0" baseline="0"/>
              <a:t> </a:t>
            </a:r>
            <a:r>
              <a:rPr lang="fr-FR"/>
              <a:t>-</a:t>
            </a:r>
            <a:r>
              <a:rPr lang="fr-FR" sz="1200" b="0"/>
              <a:t> </a:t>
            </a:r>
            <a:r>
              <a:rPr lang="fr-FR"/>
              <a:t>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15.2 </a:t>
            </a:r>
            <a:r>
              <a:rPr lang="fr-FR"/>
              <a:t>-</a:t>
            </a:r>
            <a:r>
              <a:rPr lang="fr-FR" sz="1200" b="0">
                <a:solidFill>
                  <a:srgbClr val="FF0000"/>
                </a:solidFill>
              </a:rPr>
              <a:t> </a:t>
            </a:r>
            <a:r>
              <a:rPr lang="fr-FR" sz="1200" b="0" i="0" kern="1200">
                <a:solidFill>
                  <a:schemeClr val="tx1"/>
                </a:solidFill>
                <a:effectLst/>
                <a:latin typeface="+mn-lt"/>
                <a:ea typeface="+mn-ea"/>
                <a:cs typeface="+mn-cs"/>
              </a:rPr>
              <a:t>Présentation </a:t>
            </a:r>
            <a:r>
              <a:rPr lang="fr-FR">
                <a:solidFill>
                  <a:schemeClr val="accent5">
                    <a:lumMod val="40000"/>
                    <a:lumOff val="60000"/>
                  </a:schemeClr>
                </a:solidFill>
              </a:rPr>
              <a:t>des 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15.2.4</a:t>
            </a:r>
            <a:r>
              <a:rPr lang="fr-FR"/>
              <a:t> - SIEM et SOAR</a:t>
            </a:r>
          </a:p>
        </p:txBody>
      </p:sp>
    </p:spTree>
    <p:extLst>
      <p:ext uri="{BB962C8B-B14F-4D97-AF65-F5344CB8AC3E}">
        <p14:creationId xmlns:p14="http://schemas.microsoft.com/office/powerpoint/2010/main" val="825750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6</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rtl="0" eaLnBrk="0" hangingPunct="0">
              <a:spcBef>
                <a:spcPct val="0"/>
              </a:spcBef>
              <a:spcAft>
                <a:spcPct val="0"/>
              </a:spcAft>
              <a:buClrTx/>
              <a:buSzTx/>
              <a:buNone/>
            </a:pPr>
            <a:r>
              <a:rPr lang="fr-FR" sz="1200" b="0"/>
              <a:t>15</a:t>
            </a:r>
            <a:r>
              <a:rPr lang="fr-FR" sz="1200" b="0" baseline="0"/>
              <a:t> </a:t>
            </a:r>
            <a:r>
              <a:rPr lang="fr-FR"/>
              <a:t>-</a:t>
            </a:r>
            <a:r>
              <a:rPr lang="fr-FR" sz="1200" b="0"/>
              <a:t> </a:t>
            </a:r>
            <a:r>
              <a:rPr lang="fr-FR"/>
              <a:t>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15.2 </a:t>
            </a:r>
            <a:r>
              <a:rPr lang="fr-FR"/>
              <a:t>-</a:t>
            </a:r>
            <a:r>
              <a:rPr lang="fr-FR" sz="1200" b="0">
                <a:solidFill>
                  <a:srgbClr val="FF0000"/>
                </a:solidFill>
              </a:rPr>
              <a:t> </a:t>
            </a:r>
            <a:r>
              <a:rPr lang="fr-FR" sz="1200" b="0" i="0" kern="1200">
                <a:solidFill>
                  <a:schemeClr val="tx1"/>
                </a:solidFill>
                <a:effectLst/>
                <a:latin typeface="+mn-lt"/>
                <a:ea typeface="+mn-ea"/>
                <a:cs typeface="+mn-cs"/>
              </a:rPr>
              <a:t>Présentation </a:t>
            </a:r>
            <a:r>
              <a:rPr lang="fr-FR">
                <a:solidFill>
                  <a:schemeClr val="accent5">
                    <a:lumMod val="40000"/>
                    <a:lumOff val="60000"/>
                  </a:schemeClr>
                </a:solidFill>
              </a:rPr>
              <a:t>des 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15.2.4</a:t>
            </a:r>
            <a:r>
              <a:rPr lang="fr-FR"/>
              <a:t> - SIEM et SOAR</a:t>
            </a:r>
          </a:p>
        </p:txBody>
      </p:sp>
    </p:spTree>
    <p:extLst>
      <p:ext uri="{BB962C8B-B14F-4D97-AF65-F5344CB8AC3E}">
        <p14:creationId xmlns:p14="http://schemas.microsoft.com/office/powerpoint/2010/main" val="655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7</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0" indent="0" defTabSz="914400" rtl="0" eaLnBrk="0" hangingPunct="0">
              <a:spcBef>
                <a:spcPct val="0"/>
              </a:spcBef>
              <a:spcAft>
                <a:spcPct val="0"/>
              </a:spcAft>
              <a:buClrTx/>
              <a:buSzTx/>
              <a:buNone/>
            </a:pPr>
            <a:r>
              <a:rPr lang="fr-FR" sz="1200" b="0"/>
              <a:t>15</a:t>
            </a:r>
            <a:r>
              <a:rPr lang="fr-FR" sz="1200" b="0" baseline="0"/>
              <a:t> </a:t>
            </a:r>
            <a:r>
              <a:rPr lang="fr-FR"/>
              <a:t>-</a:t>
            </a:r>
            <a:r>
              <a:rPr lang="fr-FR" sz="1200" b="0"/>
              <a:t> </a:t>
            </a:r>
            <a:r>
              <a:rPr lang="fr-FR"/>
              <a:t>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15.2 </a:t>
            </a:r>
            <a:r>
              <a:rPr lang="fr-FR"/>
              <a:t>-</a:t>
            </a:r>
            <a:r>
              <a:rPr lang="fr-FR" sz="1200" b="0">
                <a:solidFill>
                  <a:srgbClr val="FF0000"/>
                </a:solidFill>
              </a:rPr>
              <a:t> </a:t>
            </a:r>
            <a:r>
              <a:rPr lang="fr-FR" sz="1200" b="0" i="0" kern="1200">
                <a:solidFill>
                  <a:schemeClr val="tx1"/>
                </a:solidFill>
                <a:effectLst/>
                <a:latin typeface="+mn-lt"/>
                <a:ea typeface="+mn-ea"/>
                <a:cs typeface="+mn-cs"/>
              </a:rPr>
              <a:t>Présentation </a:t>
            </a:r>
            <a:r>
              <a:rPr lang="fr-FR">
                <a:solidFill>
                  <a:schemeClr val="accent5">
                    <a:lumMod val="40000"/>
                    <a:lumOff val="60000"/>
                  </a:schemeClr>
                </a:solidFill>
              </a:rPr>
              <a:t>des outils de surveillance du réseau</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b="0" i="0" kern="1200">
                <a:solidFill>
                  <a:schemeClr val="tx1"/>
                </a:solidFill>
                <a:effectLst/>
                <a:latin typeface="+mn-lt"/>
                <a:ea typeface="+mn-ea"/>
                <a:cs typeface="+mn-cs"/>
              </a:rPr>
              <a:t>15.2.4</a:t>
            </a:r>
            <a:r>
              <a:rPr lang="fr-FR"/>
              <a:t> - SIEM et SOAR</a:t>
            </a:r>
          </a:p>
        </p:txBody>
      </p:sp>
    </p:spTree>
    <p:extLst>
      <p:ext uri="{BB962C8B-B14F-4D97-AF65-F5344CB8AC3E}">
        <p14:creationId xmlns:p14="http://schemas.microsoft.com/office/powerpoint/2010/main" val="116778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8</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r>
              <a:rPr lang="fr-FR" sz="1200" b="0"/>
              <a:t>25 </a:t>
            </a:r>
            <a:r>
              <a:rPr lang="fr-FR"/>
              <a:t>– </a:t>
            </a:r>
            <a:r>
              <a:rPr lang="fr-FR" sz="1200" b="0" i="0" kern="1200">
                <a:solidFill>
                  <a:schemeClr val="tx1"/>
                </a:solidFill>
                <a:latin typeface="+mn-lt"/>
                <a:ea typeface="+mn-ea"/>
                <a:cs typeface="+mn-cs"/>
              </a:rPr>
              <a:t>Données de sécurité réseau</a:t>
            </a:r>
          </a:p>
          <a:p>
            <a:pPr marL="0" marR="0" indent="0" algn="l" defTabSz="457200" rtl="0" eaLnBrk="1" fontAlgn="auto" latinLnBrk="0" hangingPunct="1">
              <a:lnSpc>
                <a:spcPct val="100000"/>
              </a:lnSpc>
              <a:spcBef>
                <a:spcPts val="0"/>
              </a:spcBef>
              <a:spcAft>
                <a:spcPts val="0"/>
              </a:spcAft>
              <a:buClrTx/>
              <a:buSzTx/>
              <a:buFontTx/>
              <a:buNone/>
              <a:tabLst/>
              <a:defRPr/>
            </a:pPr>
            <a:r>
              <a:rPr lang="fr-FR" sz="1200" b="0">
                <a:solidFill>
                  <a:srgbClr val="FF0000"/>
                </a:solidFill>
              </a:rPr>
              <a:t>25.2</a:t>
            </a:r>
            <a:r>
              <a:rPr lang="fr-FR" sz="1200" b="0" baseline="0">
                <a:solidFill>
                  <a:srgbClr val="FF0000"/>
                </a:solidFill>
              </a:rPr>
              <a:t> – </a:t>
            </a:r>
            <a:r>
              <a:rPr lang="fr-FR" sz="1200" b="0" i="0" kern="1200">
                <a:solidFill>
                  <a:schemeClr val="tx1"/>
                </a:solidFill>
                <a:latin typeface="+mn-lt"/>
                <a:ea typeface="+mn-ea"/>
                <a:cs typeface="+mn-cs"/>
              </a:rPr>
              <a:t>Journaux des terminaux</a:t>
            </a:r>
          </a:p>
          <a:p>
            <a:pPr rtl="0"/>
            <a:r>
              <a:rPr lang="fr-FR" sz="1200" b="0" i="0" kern="1200" baseline="0">
                <a:solidFill>
                  <a:schemeClr val="tx1"/>
                </a:solidFill>
                <a:latin typeface="+mn-lt"/>
                <a:ea typeface="+mn-ea"/>
                <a:cs typeface="+mn-cs"/>
              </a:rPr>
              <a:t>25.2.4 – </a:t>
            </a:r>
            <a:r>
              <a:rPr lang="fr-FR" sz="1200" b="0" i="0" kern="1200">
                <a:solidFill>
                  <a:schemeClr val="tx1"/>
                </a:solidFill>
                <a:effectLst/>
                <a:latin typeface="+mn-lt"/>
                <a:ea typeface="+mn-ea"/>
                <a:cs typeface="+mn-cs"/>
              </a:rPr>
              <a:t>Recueil de journaux et SIEM</a:t>
            </a:r>
          </a:p>
          <a:p>
            <a:pPr marL="0" marR="0" indent="0" algn="l" defTabSz="457200" rtl="0" eaLnBrk="1" fontAlgn="auto" latinLnBrk="0" hangingPunct="1">
              <a:lnSpc>
                <a:spcPct val="100000"/>
              </a:lnSpc>
              <a:spcBef>
                <a:spcPts val="0"/>
              </a:spcBef>
              <a:spcAft>
                <a:spcPts val="0"/>
              </a:spcAft>
              <a:buClrTx/>
              <a:buSzTx/>
              <a:buFontTx/>
              <a:buNone/>
              <a:tabLst/>
              <a:defRPr/>
            </a:pPr>
            <a:endParaRPr lang="en-IN" sz="1200" b="0" baseline="0" dirty="0">
              <a:solidFill>
                <a:srgbClr val="FF0000"/>
              </a:solidFill>
            </a:endParaRPr>
          </a:p>
        </p:txBody>
      </p:sp>
    </p:spTree>
    <p:extLst>
      <p:ext uri="{BB962C8B-B14F-4D97-AF65-F5344CB8AC3E}">
        <p14:creationId xmlns:p14="http://schemas.microsoft.com/office/powerpoint/2010/main" val="170813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9</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25 </a:t>
            </a:r>
            <a:r>
              <a:rPr lang="fr-FR"/>
              <a:t>– </a:t>
            </a:r>
            <a:r>
              <a:rPr lang="fr-FR" sz="1200" b="0" i="0" kern="1200">
                <a:solidFill>
                  <a:schemeClr val="tx1"/>
                </a:solidFill>
                <a:latin typeface="+mn-lt"/>
                <a:ea typeface="+mn-ea"/>
                <a:cs typeface="+mn-cs"/>
              </a:rPr>
              <a:t>Données de sécurité réseau</a:t>
            </a:r>
          </a:p>
          <a:p>
            <a:pPr rtl="0"/>
            <a:r>
              <a:rPr lang="fr-FR" sz="1200" b="0">
                <a:solidFill>
                  <a:srgbClr val="FF0000"/>
                </a:solidFill>
              </a:rPr>
              <a:t>25.1</a:t>
            </a:r>
            <a:r>
              <a:rPr lang="fr-FR" sz="1200" b="0" baseline="0">
                <a:solidFill>
                  <a:srgbClr val="FF0000"/>
                </a:solidFill>
              </a:rPr>
              <a:t> – Types de données de sécurité </a:t>
            </a:r>
          </a:p>
          <a:p>
            <a:pPr marL="0" marR="0" indent="0" algn="l" defTabSz="457200" rtl="0" eaLnBrk="1" fontAlgn="auto" latinLnBrk="0" hangingPunct="1">
              <a:lnSpc>
                <a:spcPct val="100000"/>
              </a:lnSpc>
              <a:spcBef>
                <a:spcPts val="0"/>
              </a:spcBef>
              <a:spcAft>
                <a:spcPts val="0"/>
              </a:spcAft>
              <a:buClrTx/>
              <a:buSzTx/>
              <a:buFontTx/>
              <a:buNone/>
              <a:tabLst/>
              <a:defRPr/>
            </a:pPr>
            <a:r>
              <a:rPr lang="fr-FR"/>
              <a:t>25.1.1 – </a:t>
            </a:r>
            <a:r>
              <a:rPr lang="fr-FR" sz="1200" b="0" i="0" kern="1200">
                <a:solidFill>
                  <a:schemeClr val="tx1"/>
                </a:solidFill>
                <a:latin typeface="+mn-lt"/>
                <a:ea typeface="+mn-ea"/>
                <a:cs typeface="+mn-cs"/>
              </a:rPr>
              <a:t>Données</a:t>
            </a:r>
            <a:r>
              <a:rPr lang="fr-FR" sz="1200" b="0" i="0" kern="1200" baseline="0">
                <a:solidFill>
                  <a:schemeClr val="tx1"/>
                </a:solidFill>
                <a:latin typeface="+mn-lt"/>
                <a:ea typeface="+mn-ea"/>
                <a:cs typeface="+mn-cs"/>
              </a:rPr>
              <a:t> d'alerte</a:t>
            </a:r>
          </a:p>
        </p:txBody>
      </p:sp>
    </p:spTree>
    <p:extLst>
      <p:ext uri="{BB962C8B-B14F-4D97-AF65-F5344CB8AC3E}">
        <p14:creationId xmlns:p14="http://schemas.microsoft.com/office/powerpoint/2010/main" val="4138465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rtl="0"/>
              <a:t>10</a:t>
            </a:fld>
            <a:endParaRPr sz="800"/>
          </a:p>
        </p:txBody>
      </p:sp>
      <p:sp>
        <p:nvSpPr>
          <p:cNvPr id="112643" name="Rectangle 2"/>
          <p:cNvSpPr>
            <a:spLocks noGrp="1" noRot="1" noChangeAspect="1" noChangeArrowheads="1" noTextEdit="1"/>
          </p:cNvSpPr>
          <p:nvPr>
            <p:ph type="sldImg"/>
          </p:nvPr>
        </p:nvSpPr>
        <p:spPr>
          <a:xfrm>
            <a:off x="685800" y="1143000"/>
            <a:ext cx="5486400" cy="3086100"/>
          </a:xfrm>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fr-FR" sz="1200" b="0"/>
              <a:t>25 </a:t>
            </a:r>
            <a:r>
              <a:rPr lang="fr-FR"/>
              <a:t>– </a:t>
            </a:r>
            <a:r>
              <a:rPr lang="fr-FR" sz="1200" b="0" i="0" kern="1200">
                <a:solidFill>
                  <a:schemeClr val="tx1"/>
                </a:solidFill>
                <a:latin typeface="+mn-lt"/>
                <a:ea typeface="+mn-ea"/>
                <a:cs typeface="+mn-cs"/>
              </a:rPr>
              <a:t>Données de sécurité réseau</a:t>
            </a:r>
          </a:p>
          <a:p>
            <a:pPr rtl="0"/>
            <a:r>
              <a:rPr lang="fr-FR" sz="1200" b="0">
                <a:solidFill>
                  <a:srgbClr val="FF0000"/>
                </a:solidFill>
              </a:rPr>
              <a:t>25.1</a:t>
            </a:r>
            <a:r>
              <a:rPr lang="fr-FR" sz="1200" b="0" baseline="0">
                <a:solidFill>
                  <a:srgbClr val="FF0000"/>
                </a:solidFill>
              </a:rPr>
              <a:t> – Types de données de sécurité </a:t>
            </a:r>
          </a:p>
          <a:p>
            <a:pPr marL="0" marR="0" indent="0" algn="l" defTabSz="457200" rtl="0" eaLnBrk="1" fontAlgn="auto" latinLnBrk="0" hangingPunct="1">
              <a:lnSpc>
                <a:spcPct val="100000"/>
              </a:lnSpc>
              <a:spcBef>
                <a:spcPts val="0"/>
              </a:spcBef>
              <a:spcAft>
                <a:spcPts val="0"/>
              </a:spcAft>
              <a:buClrTx/>
              <a:buSzTx/>
              <a:buFontTx/>
              <a:buNone/>
              <a:tabLst/>
              <a:defRPr/>
            </a:pPr>
            <a:r>
              <a:rPr lang="fr-FR"/>
              <a:t>25.1.1 – </a:t>
            </a:r>
            <a:r>
              <a:rPr lang="fr-FR" sz="1200" b="0" i="0" kern="1200">
                <a:solidFill>
                  <a:schemeClr val="tx1"/>
                </a:solidFill>
                <a:latin typeface="+mn-lt"/>
                <a:ea typeface="+mn-ea"/>
                <a:cs typeface="+mn-cs"/>
              </a:rPr>
              <a:t>Données</a:t>
            </a:r>
            <a:r>
              <a:rPr lang="fr-FR" sz="1200" b="0" i="0" kern="1200" baseline="0">
                <a:solidFill>
                  <a:schemeClr val="tx1"/>
                </a:solidFill>
                <a:latin typeface="+mn-lt"/>
                <a:ea typeface="+mn-ea"/>
                <a:cs typeface="+mn-cs"/>
              </a:rPr>
              <a:t> d'alerte</a:t>
            </a:r>
          </a:p>
        </p:txBody>
      </p:sp>
    </p:spTree>
    <p:extLst>
      <p:ext uri="{BB962C8B-B14F-4D97-AF65-F5344CB8AC3E}">
        <p14:creationId xmlns:p14="http://schemas.microsoft.com/office/powerpoint/2010/main" val="1440388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914400" y="2130428"/>
            <a:ext cx="103632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024EBBDA-BFAA-4C2D-916C-8E10EBF1D6ED}" type="datetime1">
              <a:rPr lang="fr-FR" smtClean="0"/>
              <a:pPr/>
              <a:t>15/02/2024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31966C7-B8E1-4977-8CD5-C8DBC9D2A42D}" type="datetime1">
              <a:rPr lang="fr-FR" smtClean="0"/>
              <a:pPr/>
              <a:t>15/02/2024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839200" y="274639"/>
            <a:ext cx="2743200" cy="5851525"/>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609600" y="274639"/>
            <a:ext cx="80264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EDF415BE-0608-487B-9638-963EFEAD054D}" type="datetime1">
              <a:rPr lang="fr-FR" smtClean="0"/>
              <a:pPr/>
              <a:t>15/02/2024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11297921" y="6605686"/>
            <a:ext cx="902547" cy="252317"/>
          </a:xfrm>
          <a:prstGeom prst="rect">
            <a:avLst/>
          </a:prstGeom>
        </p:spPr>
        <p:txBody>
          <a:bodyPr vert="horz" lIns="91440" tIns="45720" rIns="91440" bIns="45720" rtlCol="0" anchor="ctr"/>
          <a:lstStyle>
            <a:lvl1pPr algn="r">
              <a:defRPr sz="700">
                <a:solidFill>
                  <a:schemeClr val="tx2"/>
                </a:solidFill>
              </a:defRPr>
            </a:lvl1pPr>
          </a:lstStyle>
          <a:p>
            <a:pPr defTabSz="514338">
              <a:defRPr/>
            </a:pPr>
            <a:fld id="{2F5CCB13-0A32-4557-88E9-079F0C330695}" type="slidenum">
              <a:rPr lang="en-US" kern="0" smtClean="0">
                <a:solidFill>
                  <a:srgbClr val="595959"/>
                </a:solidFill>
              </a:rPr>
              <a:pPr defTabSz="514338">
                <a:defRPr/>
              </a:pPr>
              <a:t>‹N°›</a:t>
            </a:fld>
            <a:endParaRPr lang="en-US" kern="0" dirty="0">
              <a:solidFill>
                <a:srgbClr val="595959"/>
              </a:solidFill>
            </a:endParaRPr>
          </a:p>
        </p:txBody>
      </p:sp>
      <p:sp>
        <p:nvSpPr>
          <p:cNvPr id="5" name="Rectangle 3"/>
          <p:cNvSpPr>
            <a:spLocks noGrp="1" noChangeArrowheads="1"/>
          </p:cNvSpPr>
          <p:nvPr>
            <p:ph idx="1"/>
          </p:nvPr>
        </p:nvSpPr>
        <p:spPr bwMode="auto">
          <a:xfrm>
            <a:off x="192088" y="1065262"/>
            <a:ext cx="11804381"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226478" indent="-226478">
              <a:lnSpc>
                <a:spcPct val="100000"/>
              </a:lnSpc>
              <a:spcBef>
                <a:spcPts val="800"/>
              </a:spcBef>
              <a:spcAft>
                <a:spcPts val="800"/>
              </a:spcAft>
              <a:buFont typeface="Wingdings" panose="05000000000000000000" pitchFamily="2" charset="2"/>
              <a:buChar char="§"/>
              <a:defRPr>
                <a:solidFill>
                  <a:srgbClr val="000000"/>
                </a:solidFill>
              </a:defRPr>
            </a:lvl1pPr>
            <a:lvl2pPr>
              <a:lnSpc>
                <a:spcPct val="100000"/>
              </a:lnSpc>
              <a:spcBef>
                <a:spcPts val="400"/>
              </a:spcBef>
              <a:spcAft>
                <a:spcPts val="400"/>
              </a:spcAft>
              <a:defRPr>
                <a:solidFill>
                  <a:srgbClr val="000000"/>
                </a:solidFill>
              </a:defRPr>
            </a:lvl2pPr>
            <a:lvl3pPr>
              <a:lnSpc>
                <a:spcPct val="100000"/>
              </a:lnSpc>
              <a:spcBef>
                <a:spcPts val="400"/>
              </a:spcBef>
              <a:spcAft>
                <a:spcPts val="400"/>
              </a:spcAft>
              <a:defRPr>
                <a:solidFill>
                  <a:srgbClr val="000000"/>
                </a:solidFill>
              </a:defRPr>
            </a:lvl3pPr>
            <a:lvl4pPr>
              <a:lnSpc>
                <a:spcPct val="100000"/>
              </a:lnSpc>
              <a:spcBef>
                <a:spcPts val="400"/>
              </a:spcBef>
              <a:spcAft>
                <a:spcPts val="4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12192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32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14543852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C49DB7E1-65A0-4354-A931-DB91EAB8DEFB}" type="datetime1">
              <a:rPr lang="fr-FR" smtClean="0"/>
              <a:pPr/>
              <a:t>15/02/2024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963084" y="4406903"/>
            <a:ext cx="10363200" cy="1362075"/>
          </a:xfrm>
        </p:spPr>
        <p:txBody>
          <a:bodyPr anchor="t"/>
          <a:lstStyle>
            <a:lvl1pPr algn="l">
              <a:defRPr sz="4000" b="1" cap="all"/>
            </a:lvl1pPr>
          </a:lstStyle>
          <a:p>
            <a:r>
              <a:rPr lang="fr-FR" smtClean="0"/>
              <a:t>Cliquez pour modifier le style du titre</a:t>
            </a:r>
            <a:endParaRPr lang="fr-FR"/>
          </a:p>
        </p:txBody>
      </p:sp>
      <p:sp>
        <p:nvSpPr>
          <p:cNvPr id="3" name="Espace réservé du texte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EE9C58FC-5F25-48FB-8797-9A717A31DB27}" type="datetime1">
              <a:rPr lang="fr-FR" smtClean="0"/>
              <a:pPr/>
              <a:t>15/02/2024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817AEE1-BBA5-43AF-969B-C0AD2D2E43FC}" type="datetime1">
              <a:rPr lang="fr-FR" smtClean="0"/>
              <a:pPr/>
              <a:t>15/02/2024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A934A78-C04A-4AB1-B348-5DD5E214C3E5}" type="datetime1">
              <a:rPr lang="fr-FR" smtClean="0"/>
              <a:pPr/>
              <a:t>15/02/2024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e la date 2"/>
          <p:cNvSpPr>
            <a:spLocks noGrp="1"/>
          </p:cNvSpPr>
          <p:nvPr>
            <p:ph type="dt" sz="half" idx="10"/>
          </p:nvPr>
        </p:nvSpPr>
        <p:spPr/>
        <p:txBody>
          <a:bodyPr/>
          <a:lstStyle/>
          <a:p>
            <a:fld id="{31510510-DC40-408D-9CE0-1314A2FA7F72}" type="datetime1">
              <a:rPr lang="fr-FR" smtClean="0"/>
              <a:pPr/>
              <a:t>15/02/2024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286F777-C7FD-4DD2-A404-66F4D951AC25}" type="datetime1">
              <a:rPr lang="fr-FR" smtClean="0"/>
              <a:pPr/>
              <a:t>15/02/2024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2" y="273050"/>
            <a:ext cx="4011084"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74B1FCF-7088-462C-BAE6-4A839BE740AA}" type="datetime1">
              <a:rPr lang="fr-FR" smtClean="0"/>
              <a:pPr/>
              <a:t>15/02/2024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2389717" y="4800600"/>
            <a:ext cx="73152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C8D5B3A1-4CBD-488E-A90F-0049DCB4C3F8}" type="datetime1">
              <a:rPr lang="fr-FR" smtClean="0"/>
              <a:pPr/>
              <a:t>15/02/2024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BAFFD919-E939-4D9B-986E-E9E5B1F3960C}" type="slidenum">
              <a:rPr lang="fr-FR" smtClean="0"/>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fr-FR" smtClean="0"/>
              <a:t>Cliquez pour modifier le style du titre</a:t>
            </a:r>
            <a:endParaRPr lang="fr-FR"/>
          </a:p>
        </p:txBody>
      </p:sp>
      <p:sp>
        <p:nvSpPr>
          <p:cNvPr id="3" name="Espace réservé du texte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D474E2-D8B5-4FE4-B4ED-4F186A167D03}" type="datetime1">
              <a:rPr lang="fr-FR" smtClean="0"/>
              <a:pPr/>
              <a:t>15/02/2024</a:t>
            </a:fld>
            <a:endParaRPr lang="fr-FR"/>
          </a:p>
        </p:txBody>
      </p:sp>
      <p:sp>
        <p:nvSpPr>
          <p:cNvPr id="5" name="Espace réservé du pied de page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FD919-E939-4D9B-986E-E9E5B1F3960C}"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0.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4" Type="http://schemas.openxmlformats.org/officeDocument/2006/relationships/hyperlink" Target="https://www.microsoft.com/fr-ca/security/business/security-101/what-is-a-cyberattack" TargetMode="Externa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2.xml"/><Relationship Id="rId1" Type="http://schemas.openxmlformats.org/officeDocument/2006/relationships/tags" Target="../tags/tag6.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238348" y="1571615"/>
            <a:ext cx="7772400" cy="1470025"/>
          </a:xfrm>
        </p:spPr>
        <p:txBody>
          <a:bodyPr>
            <a:normAutofit/>
          </a:bodyPr>
          <a:lstStyle/>
          <a:p>
            <a:r>
              <a:rPr lang="fr-FR" sz="4000" b="1" dirty="0">
                <a:latin typeface="Times New Roman" pitchFamily="18" charset="0"/>
                <a:cs typeface="Times New Roman" pitchFamily="18" charset="0"/>
              </a:rPr>
              <a:t>Projet  2CS </a:t>
            </a:r>
          </a:p>
        </p:txBody>
      </p:sp>
      <p:sp>
        <p:nvSpPr>
          <p:cNvPr id="3" name="Sous-titre 2"/>
          <p:cNvSpPr>
            <a:spLocks noGrp="1"/>
          </p:cNvSpPr>
          <p:nvPr>
            <p:ph type="subTitle" idx="1"/>
          </p:nvPr>
        </p:nvSpPr>
        <p:spPr>
          <a:xfrm>
            <a:off x="1952596" y="1500174"/>
            <a:ext cx="8215371" cy="1571636"/>
          </a:xfrm>
        </p:spPr>
        <p:txBody>
          <a:bodyPr>
            <a:normAutofit/>
          </a:bodyPr>
          <a:lstStyle/>
          <a:p>
            <a:endParaRPr lang="fr-FR" b="1" dirty="0" smtClean="0"/>
          </a:p>
          <a:p>
            <a:endParaRPr lang="fr-FR" b="1" dirty="0" smtClean="0"/>
          </a:p>
          <a:p>
            <a:endParaRPr lang="fr-FR" b="1" dirty="0" smtClean="0"/>
          </a:p>
          <a:p>
            <a:endParaRPr lang="fr-FR" sz="2400" b="1" dirty="0">
              <a:latin typeface="Times" panose="02020603050405020304" pitchFamily="18" charset="0"/>
              <a:cs typeface="Times" panose="02020603050405020304" pitchFamily="18" charset="0"/>
            </a:endParaRPr>
          </a:p>
          <a:p>
            <a:endParaRPr lang="fr-FR" sz="2400" dirty="0">
              <a:latin typeface="Times" panose="02020603050405020304" pitchFamily="18" charset="0"/>
              <a:cs typeface="Times" panose="02020603050405020304"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a:t>
            </a:fld>
            <a:endParaRPr lang="fr-FR"/>
          </a:p>
        </p:txBody>
      </p:sp>
      <p:sp>
        <p:nvSpPr>
          <p:cNvPr id="5" name="Rectangle 4"/>
          <p:cNvSpPr/>
          <p:nvPr/>
        </p:nvSpPr>
        <p:spPr>
          <a:xfrm>
            <a:off x="5024431" y="3786193"/>
            <a:ext cx="2286000" cy="904863"/>
          </a:xfrm>
          <a:prstGeom prst="rect">
            <a:avLst/>
          </a:prstGeom>
        </p:spPr>
        <p:txBody>
          <a:bodyPr>
            <a:spAutoFit/>
          </a:bodyPr>
          <a:lstStyle/>
          <a:p>
            <a:pPr lvl="0">
              <a:spcBef>
                <a:spcPct val="20000"/>
              </a:spcBef>
            </a:pPr>
            <a:r>
              <a:rPr lang="fr-FR" sz="2400" b="1" dirty="0">
                <a:solidFill>
                  <a:prstClr val="black">
                    <a:tint val="75000"/>
                  </a:prstClr>
                </a:solidFill>
              </a:rPr>
              <a:t>Mr </a:t>
            </a:r>
            <a:r>
              <a:rPr lang="fr-FR" sz="2400" b="1" dirty="0" err="1">
                <a:solidFill>
                  <a:prstClr val="black">
                    <a:tint val="75000"/>
                  </a:prstClr>
                </a:solidFill>
              </a:rPr>
              <a:t>Amrouche</a:t>
            </a:r>
            <a:endParaRPr lang="fr-FR" sz="2400" b="1" dirty="0">
              <a:solidFill>
                <a:prstClr val="black">
                  <a:tint val="75000"/>
                </a:prstClr>
              </a:solidFill>
            </a:endParaRPr>
          </a:p>
          <a:p>
            <a:pPr lvl="0">
              <a:spcBef>
                <a:spcPct val="20000"/>
              </a:spcBef>
            </a:pPr>
            <a:r>
              <a:rPr lang="fr-FR" sz="2400" b="1" dirty="0">
                <a:solidFill>
                  <a:prstClr val="black">
                    <a:tint val="75000"/>
                  </a:prstClr>
                </a:solidFill>
              </a:rPr>
              <a:t>Mr </a:t>
            </a:r>
            <a:r>
              <a:rPr lang="fr-FR" sz="2400" b="1" dirty="0" err="1">
                <a:solidFill>
                  <a:prstClr val="black">
                    <a:tint val="75000"/>
                  </a:prstClr>
                </a:solidFill>
              </a:rPr>
              <a:t>Hamani</a:t>
            </a:r>
            <a:endParaRPr lang="fr-FR" sz="2400" b="1" dirty="0">
              <a:solidFill>
                <a:prstClr val="black">
                  <a:tint val="75000"/>
                </a:prst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Données </a:t>
            </a:r>
            <a:r>
              <a:rPr lang="fr-FR" sz="3200" dirty="0"/>
              <a:t>d'alerte </a:t>
            </a:r>
          </a:p>
        </p:txBody>
      </p:sp>
      <p:graphicFrame>
        <p:nvGraphicFramePr>
          <p:cNvPr id="10" name="Table 1"/>
          <p:cNvGraphicFramePr>
            <a:graphicFrameLocks noGrp="1"/>
          </p:cNvGraphicFramePr>
          <p:nvPr>
            <p:extLst>
              <p:ext uri="{D42A27DB-BD31-4B8C-83A1-F6EECF244321}">
                <p14:modId xmlns:p14="http://schemas.microsoft.com/office/powerpoint/2010/main" val="2254732080"/>
              </p:ext>
            </p:extLst>
          </p:nvPr>
        </p:nvGraphicFramePr>
        <p:xfrm>
          <a:off x="335360" y="2348880"/>
          <a:ext cx="11322961" cy="1468120"/>
        </p:xfrm>
        <a:graphic>
          <a:graphicData uri="http://schemas.openxmlformats.org/drawingml/2006/table">
            <a:tbl>
              <a:tblPr firstRow="1" bandRow="1">
                <a:tableStyleId>{5C22544A-7EE6-4342-B048-85BDC9FD1C3A}</a:tableStyleId>
              </a:tblPr>
              <a:tblGrid>
                <a:gridCol w="3970335">
                  <a:extLst>
                    <a:ext uri="{9D8B030D-6E8A-4147-A177-3AD203B41FA5}">
                      <a16:colId xmlns:a16="http://schemas.microsoft.com/office/drawing/2014/main" val="20000"/>
                    </a:ext>
                  </a:extLst>
                </a:gridCol>
                <a:gridCol w="2970567">
                  <a:extLst>
                    <a:ext uri="{9D8B030D-6E8A-4147-A177-3AD203B41FA5}">
                      <a16:colId xmlns:a16="http://schemas.microsoft.com/office/drawing/2014/main" val="20001"/>
                    </a:ext>
                  </a:extLst>
                </a:gridCol>
                <a:gridCol w="4382059">
                  <a:extLst>
                    <a:ext uri="{9D8B030D-6E8A-4147-A177-3AD203B41FA5}">
                      <a16:colId xmlns:a16="http://schemas.microsoft.com/office/drawing/2014/main" val="20002"/>
                    </a:ext>
                  </a:extLst>
                </a:gridCol>
              </a:tblGrid>
              <a:tr h="370840">
                <a:tc>
                  <a:txBody>
                    <a:bodyPr/>
                    <a:lstStyle/>
                    <a:p>
                      <a:pPr algn="ctr" rtl="0"/>
                      <a:r>
                        <a:rPr lang="fr-FR" dirty="0">
                          <a:latin typeface="+mn-lt"/>
                        </a:rPr>
                        <a:t>Formats</a:t>
                      </a:r>
                      <a:r>
                        <a:rPr lang="fr-FR" baseline="0" dirty="0">
                          <a:latin typeface="+mn-lt"/>
                        </a:rPr>
                        <a:t> d'adresses IPv6</a:t>
                      </a:r>
                    </a:p>
                  </a:txBody>
                  <a:tcPr/>
                </a:tc>
                <a:tc>
                  <a:txBody>
                    <a:bodyPr/>
                    <a:lstStyle/>
                    <a:p>
                      <a:pPr algn="ctr" rtl="0"/>
                      <a:r>
                        <a:rPr lang="fr-FR">
                          <a:latin typeface="+mn-lt"/>
                        </a:rPr>
                        <a:t>Formats d'adresses MAC</a:t>
                      </a:r>
                    </a:p>
                  </a:txBody>
                  <a:tcPr/>
                </a:tc>
                <a:tc>
                  <a:txBody>
                    <a:bodyPr/>
                    <a:lstStyle/>
                    <a:p>
                      <a:pPr algn="ctr" rtl="0"/>
                      <a:r>
                        <a:rPr lang="fr-FR">
                          <a:latin typeface="+mn-lt"/>
                        </a:rPr>
                        <a:t>Formats de date</a:t>
                      </a:r>
                    </a:p>
                  </a:txBody>
                  <a:tcPr/>
                </a:tc>
                <a:extLst>
                  <a:ext uri="{0D108BD9-81ED-4DB2-BD59-A6C34878D82A}">
                    <a16:rowId xmlns:a16="http://schemas.microsoft.com/office/drawing/2014/main" val="10000"/>
                  </a:ext>
                </a:extLst>
              </a:tr>
              <a:tr h="188538">
                <a:tc>
                  <a:txBody>
                    <a:bodyPr/>
                    <a:lstStyle/>
                    <a:p>
                      <a:pPr algn="l" rtl="0">
                        <a:buFont typeface="Arial"/>
                        <a:buNone/>
                      </a:pPr>
                      <a:r>
                        <a:rPr lang="fr-FR" b="0" i="0">
                          <a:solidFill>
                            <a:srgbClr val="58585B"/>
                          </a:solidFill>
                          <a:effectLst/>
                          <a:latin typeface="+mn-lt"/>
                        </a:rPr>
                        <a:t>2001:db8:acad:1111:2222::33</a:t>
                      </a:r>
                    </a:p>
                  </a:txBody>
                  <a:tcPr/>
                </a:tc>
                <a:tc>
                  <a:txBody>
                    <a:bodyPr/>
                    <a:lstStyle/>
                    <a:p>
                      <a:pPr rtl="0"/>
                      <a:r>
                        <a:rPr lang="fr-FR" sz="1400" b="0" i="0" kern="1200">
                          <a:solidFill>
                            <a:schemeClr val="dk1"/>
                          </a:solidFill>
                          <a:effectLst/>
                          <a:latin typeface="+mn-lt"/>
                          <a:ea typeface="+mn-ea"/>
                          <a:cs typeface="+mn-cs"/>
                        </a:rPr>
                        <a:t>A7:03:DB:7C:91:AA</a:t>
                      </a:r>
                    </a:p>
                  </a:txBody>
                  <a:tcPr/>
                </a:tc>
                <a:tc>
                  <a:txBody>
                    <a:bodyPr/>
                    <a:lstStyle/>
                    <a:p>
                      <a:pPr rtl="0"/>
                      <a:r>
                        <a:rPr lang="fr-FR" sz="1400" b="0" i="0" kern="1200">
                          <a:solidFill>
                            <a:schemeClr val="dk1"/>
                          </a:solidFill>
                          <a:effectLst/>
                          <a:latin typeface="+mn-lt"/>
                          <a:ea typeface="+mn-ea"/>
                          <a:cs typeface="+mn-cs"/>
                        </a:rPr>
                        <a:t>Monday, July 24, 2017 7:39:35pm</a:t>
                      </a:r>
                    </a:p>
                  </a:txBody>
                  <a:tcPr/>
                </a:tc>
                <a:extLst>
                  <a:ext uri="{0D108BD9-81ED-4DB2-BD59-A6C34878D82A}">
                    <a16:rowId xmlns:a16="http://schemas.microsoft.com/office/drawing/2014/main" val="10001"/>
                  </a:ext>
                </a:extLst>
              </a:tr>
              <a:tr h="232529">
                <a:tc>
                  <a:txBody>
                    <a:bodyPr/>
                    <a:lstStyle/>
                    <a:p>
                      <a:pPr algn="l" rtl="0">
                        <a:buFont typeface="Arial"/>
                        <a:buNone/>
                      </a:pPr>
                      <a:r>
                        <a:rPr lang="fr-FR" b="0" i="0">
                          <a:solidFill>
                            <a:srgbClr val="58585B"/>
                          </a:solidFill>
                          <a:effectLst/>
                          <a:latin typeface="+mn-lt"/>
                        </a:rPr>
                        <a:t>2001:DB8:ACAD:1111:2222::33</a:t>
                      </a:r>
                    </a:p>
                  </a:txBody>
                  <a:tcPr/>
                </a:tc>
                <a:tc>
                  <a:txBody>
                    <a:bodyPr/>
                    <a:lstStyle/>
                    <a:p>
                      <a:pPr rtl="0"/>
                      <a:r>
                        <a:rPr lang="fr-FR" sz="1400" b="0" i="0" kern="1200">
                          <a:solidFill>
                            <a:schemeClr val="dk1"/>
                          </a:solidFill>
                          <a:effectLst/>
                          <a:latin typeface="+mn-lt"/>
                          <a:ea typeface="+mn-ea"/>
                          <a:cs typeface="+mn-cs"/>
                        </a:rPr>
                        <a:t>A7-03-DB-7C-91-AA</a:t>
                      </a:r>
                    </a:p>
                  </a:txBody>
                  <a:tcPr/>
                </a:tc>
                <a:tc>
                  <a:txBody>
                    <a:bodyPr/>
                    <a:lstStyle/>
                    <a:p>
                      <a:pPr rtl="0"/>
                      <a:r>
                        <a:rPr lang="fr-FR" sz="1400" b="0" i="0" kern="1200">
                          <a:solidFill>
                            <a:schemeClr val="dk1"/>
                          </a:solidFill>
                          <a:effectLst/>
                          <a:latin typeface="+mn-lt"/>
                          <a:ea typeface="+mn-ea"/>
                          <a:cs typeface="+mn-cs"/>
                        </a:rPr>
                        <a:t>Mon, 24 Jul 2017 19:39:35 +0000</a:t>
                      </a:r>
                    </a:p>
                  </a:txBody>
                  <a:tcPr/>
                </a:tc>
                <a:extLst>
                  <a:ext uri="{0D108BD9-81ED-4DB2-BD59-A6C34878D82A}">
                    <a16:rowId xmlns:a16="http://schemas.microsoft.com/office/drawing/2014/main" val="10002"/>
                  </a:ext>
                </a:extLst>
              </a:tr>
              <a:tr h="210534">
                <a:tc>
                  <a:txBody>
                    <a:bodyPr/>
                    <a:lstStyle/>
                    <a:p>
                      <a:pPr algn="l" rtl="0">
                        <a:buFont typeface="Arial"/>
                        <a:buNone/>
                      </a:pPr>
                      <a:r>
                        <a:rPr lang="fr-FR" b="0" i="0">
                          <a:solidFill>
                            <a:srgbClr val="58585B"/>
                          </a:solidFill>
                          <a:effectLst/>
                          <a:latin typeface="+mn-lt"/>
                        </a:rPr>
                        <a:t>2001:DB8:ACAD:1111:2222:0:0:33</a:t>
                      </a:r>
                    </a:p>
                  </a:txBody>
                  <a:tcPr/>
                </a:tc>
                <a:tc>
                  <a:txBody>
                    <a:bodyPr/>
                    <a:lstStyle/>
                    <a:p>
                      <a:pPr rtl="0"/>
                      <a:r>
                        <a:rPr lang="fr-FR" sz="1400" b="0" i="0" kern="1200">
                          <a:solidFill>
                            <a:schemeClr val="dk1"/>
                          </a:solidFill>
                          <a:effectLst/>
                          <a:latin typeface="+mn-lt"/>
                          <a:ea typeface="+mn-ea"/>
                          <a:cs typeface="+mn-cs"/>
                        </a:rPr>
                        <a:t>A70.3DB.7C9.1AA</a:t>
                      </a:r>
                    </a:p>
                  </a:txBody>
                  <a:tcPr/>
                </a:tc>
                <a:tc>
                  <a:txBody>
                    <a:bodyPr/>
                    <a:lstStyle/>
                    <a:p>
                      <a:pPr rtl="0"/>
                      <a:r>
                        <a:rPr lang="fr-FR" sz="1400" b="0" i="0" kern="1200" dirty="0">
                          <a:solidFill>
                            <a:schemeClr val="dk1"/>
                          </a:solidFill>
                          <a:effectLst/>
                          <a:latin typeface="+mn-lt"/>
                          <a:ea typeface="+mn-ea"/>
                          <a:cs typeface="+mn-cs"/>
                        </a:rPr>
                        <a:t>2017-07-24T19:39:35+00:00</a:t>
                      </a:r>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24422950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Exemple de génération d’alerte SIEM (SGUIL)</a:t>
            </a:r>
            <a:endParaRPr lang="fr-FR" sz="3200" dirty="0"/>
          </a:p>
        </p:txBody>
      </p:sp>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571" r="516" b="6697"/>
          <a:stretch/>
        </p:blipFill>
        <p:spPr bwMode="auto">
          <a:xfrm>
            <a:off x="1199457" y="836712"/>
            <a:ext cx="10046492" cy="57606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850041208"/>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97089" y="3467"/>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Tableau </a:t>
            </a:r>
            <a:r>
              <a:rPr lang="fr-FR" sz="3200" dirty="0"/>
              <a:t>de bord </a:t>
            </a:r>
            <a:r>
              <a:rPr lang="fr-FR" sz="3200" dirty="0" smtClean="0"/>
              <a:t>de </a:t>
            </a:r>
            <a:r>
              <a:rPr lang="fr-FR" sz="3200" dirty="0"/>
              <a:t>la menace </a:t>
            </a:r>
            <a:r>
              <a:rPr lang="fr-FR" sz="3200" dirty="0" smtClean="0"/>
              <a:t>sous </a:t>
            </a:r>
            <a:r>
              <a:rPr lang="fr-FR" sz="3200" dirty="0" err="1" smtClean="0"/>
              <a:t>Splunk</a:t>
            </a:r>
            <a:endParaRPr lang="fr-FR" sz="3200" dirty="0"/>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5600" y="836714"/>
            <a:ext cx="6912768" cy="5842041"/>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36047754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408" y="1094557"/>
            <a:ext cx="11449272" cy="5143536"/>
          </a:xfrm>
        </p:spPr>
        <p:txBody>
          <a:bodyPr>
            <a:noAutofit/>
          </a:bodyPr>
          <a:lstStyle/>
          <a:p>
            <a:pPr marL="226478" indent="-226478">
              <a:spcBef>
                <a:spcPts val="400"/>
              </a:spcBef>
              <a:spcAft>
                <a:spcPts val="400"/>
              </a:spcAft>
            </a:pPr>
            <a:r>
              <a:rPr lang="fr-FR" sz="2400" dirty="0" smtClean="0">
                <a:solidFill>
                  <a:srgbClr val="000000"/>
                </a:solidFill>
              </a:rPr>
              <a:t>L’ESI dispose d’une topologie réseau ou plusieurs source de données liées à la sécurité génèrent des données : </a:t>
            </a:r>
          </a:p>
          <a:p>
            <a:pPr lvl="1">
              <a:spcBef>
                <a:spcPts val="400"/>
              </a:spcBef>
              <a:spcAft>
                <a:spcPts val="400"/>
              </a:spcAft>
            </a:pPr>
            <a:r>
              <a:rPr lang="fr-FR" sz="2400" dirty="0" smtClean="0">
                <a:solidFill>
                  <a:srgbClr val="000000"/>
                </a:solidFill>
              </a:rPr>
              <a:t>Des </a:t>
            </a:r>
            <a:r>
              <a:rPr lang="fr-FR" sz="2400" dirty="0">
                <a:solidFill>
                  <a:srgbClr val="000000"/>
                </a:solidFill>
              </a:rPr>
              <a:t>switches, </a:t>
            </a:r>
            <a:endParaRPr lang="fr-FR" sz="2400" dirty="0" smtClean="0">
              <a:solidFill>
                <a:srgbClr val="000000"/>
              </a:solidFill>
            </a:endParaRPr>
          </a:p>
          <a:p>
            <a:pPr lvl="1">
              <a:spcBef>
                <a:spcPts val="400"/>
              </a:spcBef>
              <a:spcAft>
                <a:spcPts val="400"/>
              </a:spcAft>
            </a:pPr>
            <a:r>
              <a:rPr lang="fr-FR" sz="2400" dirty="0" smtClean="0">
                <a:solidFill>
                  <a:srgbClr val="000000"/>
                </a:solidFill>
              </a:rPr>
              <a:t>Des </a:t>
            </a:r>
            <a:r>
              <a:rPr lang="fr-FR" sz="2400" dirty="0">
                <a:solidFill>
                  <a:srgbClr val="000000"/>
                </a:solidFill>
              </a:rPr>
              <a:t>routeurs, </a:t>
            </a:r>
            <a:endParaRPr lang="fr-FR" sz="2400" dirty="0" smtClean="0">
              <a:solidFill>
                <a:srgbClr val="000000"/>
              </a:solidFill>
            </a:endParaRPr>
          </a:p>
          <a:p>
            <a:pPr lvl="1">
              <a:spcBef>
                <a:spcPts val="400"/>
              </a:spcBef>
              <a:spcAft>
                <a:spcPts val="400"/>
              </a:spcAft>
            </a:pPr>
            <a:r>
              <a:rPr lang="fr-FR" sz="2400" dirty="0" smtClean="0">
                <a:solidFill>
                  <a:srgbClr val="000000"/>
                </a:solidFill>
              </a:rPr>
              <a:t>Des </a:t>
            </a:r>
            <a:r>
              <a:rPr lang="fr-FR" sz="2400" dirty="0">
                <a:solidFill>
                  <a:srgbClr val="000000"/>
                </a:solidFill>
              </a:rPr>
              <a:t>firewalls, </a:t>
            </a:r>
            <a:endParaRPr lang="fr-FR" sz="2400" dirty="0" smtClean="0">
              <a:solidFill>
                <a:srgbClr val="000000"/>
              </a:solidFill>
            </a:endParaRPr>
          </a:p>
          <a:p>
            <a:pPr lvl="1">
              <a:spcBef>
                <a:spcPts val="400"/>
              </a:spcBef>
              <a:spcAft>
                <a:spcPts val="400"/>
              </a:spcAft>
            </a:pPr>
            <a:r>
              <a:rPr lang="fr-FR" sz="2400" dirty="0" smtClean="0">
                <a:solidFill>
                  <a:srgbClr val="000000"/>
                </a:solidFill>
              </a:rPr>
              <a:t>Des </a:t>
            </a:r>
            <a:r>
              <a:rPr lang="fr-FR" sz="2400" dirty="0">
                <a:solidFill>
                  <a:srgbClr val="000000"/>
                </a:solidFill>
              </a:rPr>
              <a:t>serveurs (web, enseignement à distance, gestion de la bibliothèque</a:t>
            </a:r>
            <a:r>
              <a:rPr lang="fr-FR" sz="2400" dirty="0" smtClean="0">
                <a:solidFill>
                  <a:srgbClr val="000000"/>
                </a:solidFill>
              </a:rPr>
              <a:t>,…).</a:t>
            </a:r>
          </a:p>
          <a:p>
            <a:pPr lvl="1">
              <a:spcBef>
                <a:spcPts val="400"/>
              </a:spcBef>
              <a:spcAft>
                <a:spcPts val="400"/>
              </a:spcAft>
            </a:pPr>
            <a:r>
              <a:rPr lang="fr-FR" sz="2400" dirty="0" smtClean="0">
                <a:solidFill>
                  <a:srgbClr val="000000"/>
                </a:solidFill>
              </a:rPr>
              <a:t>Des postes utilisateurs,</a:t>
            </a:r>
            <a:endParaRPr lang="fr-FR" sz="2400" dirty="0">
              <a:solidFill>
                <a:srgbClr val="000000"/>
              </a:solidFill>
            </a:endParaRPr>
          </a:p>
          <a:p>
            <a:endParaRPr lang="fr-FR" sz="2400" dirty="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a:p>
            <a:endParaRPr lang="fr-FR" sz="2400" dirty="0">
              <a:latin typeface="Times New Roman" pitchFamily="18" charset="0"/>
              <a:cs typeface="Times New Roman" pitchFamily="18" charset="0"/>
            </a:endParaRPr>
          </a:p>
          <a:p>
            <a:endParaRPr lang="fr-FR" sz="2000" dirty="0">
              <a:latin typeface="Times" pitchFamily="18" charset="0"/>
            </a:endParaRPr>
          </a:p>
          <a:p>
            <a:endParaRPr lang="fr-FR" sz="2000" dirty="0">
              <a:latin typeface="Times" pitchFamily="18" charset="0"/>
            </a:endParaRPr>
          </a:p>
          <a:p>
            <a:pPr>
              <a:buNone/>
            </a:pPr>
            <a:endParaRPr lang="fr-FR" sz="2000" dirty="0">
              <a:latin typeface="Times" pitchFamily="18" charset="0"/>
            </a:endParaRPr>
          </a:p>
          <a:p>
            <a:endParaRPr lang="fr-FR" sz="2000" dirty="0">
              <a:latin typeface="Times" pitchFamily="18" charset="0"/>
            </a:endParaRPr>
          </a:p>
          <a:p>
            <a:endParaRPr lang="fr-FR" sz="2400" dirty="0">
              <a:latin typeface="Times" pitchFamily="18" charset="0"/>
              <a:cs typeface="Times" panose="02020603050405020304" pitchFamily="18" charset="0"/>
            </a:endParaRPr>
          </a:p>
          <a:p>
            <a:endParaRPr lang="fr-FR" sz="2400" dirty="0">
              <a:latin typeface="Times" pitchFamily="18" charset="0"/>
            </a:endParaRPr>
          </a:p>
          <a:p>
            <a:pPr>
              <a:buNone/>
            </a:pPr>
            <a:r>
              <a:rPr lang="fr-FR" sz="2400" dirty="0">
                <a:latin typeface="Times" pitchFamily="18" charset="0"/>
              </a:rPr>
              <a:t> </a:t>
            </a: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13</a:t>
            </a:fld>
            <a:endParaRPr lang="fr-FR"/>
          </a:p>
        </p:txBody>
      </p:sp>
      <p:sp>
        <p:nvSpPr>
          <p:cNvPr id="7"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Contexte Pratique </a:t>
            </a:r>
            <a:r>
              <a:rPr lang="fr-FR" sz="3200" dirty="0"/>
              <a:t>du projet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408" y="1094557"/>
            <a:ext cx="11449272" cy="5143536"/>
          </a:xfrm>
        </p:spPr>
        <p:txBody>
          <a:bodyPr>
            <a:noAutofit/>
          </a:bodyPr>
          <a:lstStyle/>
          <a:p>
            <a:pPr marL="226478" indent="-226478">
              <a:spcBef>
                <a:spcPts val="400"/>
              </a:spcBef>
              <a:spcAft>
                <a:spcPts val="400"/>
              </a:spcAft>
            </a:pPr>
            <a:r>
              <a:rPr lang="fr-FR" sz="2800" dirty="0" smtClean="0">
                <a:solidFill>
                  <a:srgbClr val="000000"/>
                </a:solidFill>
              </a:rPr>
              <a:t>Face </a:t>
            </a:r>
            <a:r>
              <a:rPr lang="fr-FR" sz="2800" dirty="0">
                <a:solidFill>
                  <a:srgbClr val="000000"/>
                </a:solidFill>
              </a:rPr>
              <a:t>à un paysage numérique en constante évolution, l’ESI exprime le besoin de renforcer la sécurité des systèmes informatiques de manière proactive tout en garantissant une détection </a:t>
            </a:r>
            <a:r>
              <a:rPr lang="fr-FR" sz="2800" dirty="0" smtClean="0">
                <a:solidFill>
                  <a:srgbClr val="000000"/>
                </a:solidFill>
              </a:rPr>
              <a:t>des </a:t>
            </a:r>
            <a:r>
              <a:rPr lang="fr-FR" sz="2800" dirty="0">
                <a:solidFill>
                  <a:srgbClr val="000000"/>
                </a:solidFill>
              </a:rPr>
              <a:t>menaces potentielles. </a:t>
            </a:r>
            <a:endParaRPr lang="fr-FR" sz="2800" dirty="0" smtClean="0">
              <a:solidFill>
                <a:srgbClr val="000000"/>
              </a:solidFill>
            </a:endParaRPr>
          </a:p>
          <a:p>
            <a:pPr marL="226478" indent="-226478">
              <a:spcBef>
                <a:spcPts val="400"/>
              </a:spcBef>
              <a:spcAft>
                <a:spcPts val="400"/>
              </a:spcAft>
            </a:pPr>
            <a:endParaRPr lang="fr-FR" sz="2800" dirty="0">
              <a:solidFill>
                <a:srgbClr val="000000"/>
              </a:solidFill>
            </a:endParaRPr>
          </a:p>
          <a:p>
            <a:pPr marL="226478" indent="-226478">
              <a:spcBef>
                <a:spcPts val="400"/>
              </a:spcBef>
              <a:spcAft>
                <a:spcPts val="400"/>
              </a:spcAft>
            </a:pPr>
            <a:r>
              <a:rPr lang="fr-FR" sz="2800" dirty="0" smtClean="0">
                <a:solidFill>
                  <a:srgbClr val="000000"/>
                </a:solidFill>
              </a:rPr>
              <a:t>La </a:t>
            </a:r>
            <a:r>
              <a:rPr lang="fr-FR" sz="2800" dirty="0">
                <a:solidFill>
                  <a:srgbClr val="000000"/>
                </a:solidFill>
              </a:rPr>
              <a:t>détection </a:t>
            </a:r>
            <a:r>
              <a:rPr lang="fr-FR" sz="2800" dirty="0" smtClean="0">
                <a:solidFill>
                  <a:srgbClr val="000000"/>
                </a:solidFill>
              </a:rPr>
              <a:t>des </a:t>
            </a:r>
            <a:r>
              <a:rPr lang="fr-FR" sz="2800" dirty="0">
                <a:solidFill>
                  <a:srgbClr val="000000"/>
                </a:solidFill>
              </a:rPr>
              <a:t>menaces émerge comme un élément essentiel </a:t>
            </a:r>
            <a:r>
              <a:rPr lang="fr-FR" sz="2800" dirty="0" smtClean="0">
                <a:solidFill>
                  <a:srgbClr val="000000"/>
                </a:solidFill>
              </a:rPr>
              <a:t>pour contrer les attaques cybercriminelle, </a:t>
            </a:r>
            <a:r>
              <a:rPr lang="fr-FR" sz="2800" dirty="0">
                <a:solidFill>
                  <a:srgbClr val="000000"/>
                </a:solidFill>
              </a:rPr>
              <a:t>minimiser les dommages potentiels, et préserver l'intégrité des </a:t>
            </a:r>
            <a:r>
              <a:rPr lang="fr-FR" sz="2800" dirty="0" smtClean="0">
                <a:solidFill>
                  <a:srgbClr val="000000"/>
                </a:solidFill>
              </a:rPr>
              <a:t>données sensibles.</a:t>
            </a:r>
            <a:endParaRPr lang="fr-FR" sz="2800" dirty="0">
              <a:solidFill>
                <a:srgbClr val="000000"/>
              </a:solidFill>
            </a:endParaRPr>
          </a:p>
          <a:p>
            <a:endParaRPr lang="fr-FR" sz="2400" dirty="0">
              <a:latin typeface="Times" pitchFamily="18" charset="0"/>
            </a:endParaRPr>
          </a:p>
          <a:p>
            <a:endParaRPr lang="fr-FR" sz="2400" dirty="0">
              <a:latin typeface="Times" pitchFamily="18" charset="0"/>
            </a:endParaRPr>
          </a:p>
          <a:p>
            <a:pPr>
              <a:buNone/>
            </a:pPr>
            <a:endParaRPr lang="fr-FR" sz="2400" dirty="0">
              <a:latin typeface="Times" pitchFamily="18" charset="0"/>
            </a:endParaRPr>
          </a:p>
          <a:p>
            <a:endParaRPr lang="fr-FR" sz="2400" dirty="0">
              <a:latin typeface="Times" pitchFamily="18" charset="0"/>
            </a:endParaRPr>
          </a:p>
          <a:p>
            <a:endParaRPr lang="fr-FR" sz="2800" dirty="0">
              <a:latin typeface="Times" pitchFamily="18" charset="0"/>
              <a:cs typeface="Times" panose="02020603050405020304" pitchFamily="18" charset="0"/>
            </a:endParaRPr>
          </a:p>
          <a:p>
            <a:endParaRPr lang="fr-FR" sz="2800" dirty="0">
              <a:latin typeface="Times" pitchFamily="18" charset="0"/>
            </a:endParaRPr>
          </a:p>
          <a:p>
            <a:pPr>
              <a:buNone/>
            </a:pPr>
            <a:r>
              <a:rPr lang="fr-FR" sz="2800" dirty="0">
                <a:latin typeface="Times" pitchFamily="18" charset="0"/>
              </a:rPr>
              <a:t> </a:t>
            </a: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14</a:t>
            </a:fld>
            <a:endParaRPr lang="fr-FR"/>
          </a:p>
        </p:txBody>
      </p:sp>
      <p:sp>
        <p:nvSpPr>
          <p:cNvPr id="7"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Problématique</a:t>
            </a:r>
            <a:endParaRPr lang="fr-FR" sz="3200" dirty="0"/>
          </a:p>
        </p:txBody>
      </p:sp>
    </p:spTree>
    <p:extLst>
      <p:ext uri="{BB962C8B-B14F-4D97-AF65-F5344CB8AC3E}">
        <p14:creationId xmlns:p14="http://schemas.microsoft.com/office/powerpoint/2010/main" val="115088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67408" y="1094557"/>
            <a:ext cx="11449272" cy="5143536"/>
          </a:xfrm>
        </p:spPr>
        <p:txBody>
          <a:bodyPr>
            <a:noAutofit/>
          </a:bodyPr>
          <a:lstStyle/>
          <a:p>
            <a:pPr marL="226478" indent="-226478">
              <a:spcBef>
                <a:spcPts val="400"/>
              </a:spcBef>
              <a:spcAft>
                <a:spcPts val="400"/>
              </a:spcAft>
            </a:pPr>
            <a:r>
              <a:rPr lang="fr-FR" sz="2800" dirty="0" smtClean="0">
                <a:solidFill>
                  <a:srgbClr val="000000"/>
                </a:solidFill>
              </a:rPr>
              <a:t>Pour </a:t>
            </a:r>
            <a:r>
              <a:rPr lang="fr-FR" sz="2800" dirty="0">
                <a:solidFill>
                  <a:srgbClr val="000000"/>
                </a:solidFill>
              </a:rPr>
              <a:t>répondre à cette problématique, </a:t>
            </a:r>
            <a:r>
              <a:rPr lang="fr-FR" sz="2800" dirty="0" smtClean="0">
                <a:solidFill>
                  <a:srgbClr val="000000"/>
                </a:solidFill>
              </a:rPr>
              <a:t>L’ESI lance un appel d’offre pour l'implémentation </a:t>
            </a:r>
            <a:r>
              <a:rPr lang="fr-FR" sz="2800" dirty="0">
                <a:solidFill>
                  <a:srgbClr val="000000"/>
                </a:solidFill>
              </a:rPr>
              <a:t>d'une solution SIEM </a:t>
            </a:r>
            <a:r>
              <a:rPr lang="fr-FR" sz="2800" dirty="0" smtClean="0">
                <a:solidFill>
                  <a:srgbClr val="000000"/>
                </a:solidFill>
              </a:rPr>
              <a:t>aux </a:t>
            </a:r>
            <a:r>
              <a:rPr lang="fr-FR" sz="2800" dirty="0">
                <a:solidFill>
                  <a:srgbClr val="000000"/>
                </a:solidFill>
              </a:rPr>
              <a:t>sein du réseau de l’école.</a:t>
            </a:r>
          </a:p>
          <a:p>
            <a:endParaRPr lang="fr-FR" sz="2400" dirty="0">
              <a:latin typeface="Times" pitchFamily="18" charset="0"/>
            </a:endParaRPr>
          </a:p>
          <a:p>
            <a:pPr marL="226478" indent="-226478">
              <a:spcBef>
                <a:spcPts val="400"/>
              </a:spcBef>
              <a:spcAft>
                <a:spcPts val="400"/>
              </a:spcAft>
            </a:pPr>
            <a:endParaRPr lang="fr-FR" sz="2800" dirty="0">
              <a:solidFill>
                <a:srgbClr val="000000"/>
              </a:solidFill>
            </a:endParaRPr>
          </a:p>
          <a:p>
            <a:pPr marL="226478" indent="-226478">
              <a:spcBef>
                <a:spcPts val="400"/>
              </a:spcBef>
              <a:spcAft>
                <a:spcPts val="400"/>
              </a:spcAft>
            </a:pPr>
            <a:r>
              <a:rPr lang="fr-FR" sz="2800" dirty="0">
                <a:solidFill>
                  <a:srgbClr val="000000"/>
                </a:solidFill>
              </a:rPr>
              <a:t>On vous demande de répondre à cet appel d’offre en donnant la description détaillée de votre solution ainsi que les étapes du déploiement de la plateforme </a:t>
            </a:r>
            <a:r>
              <a:rPr lang="fr-FR" sz="2800" dirty="0" smtClean="0">
                <a:solidFill>
                  <a:srgbClr val="000000"/>
                </a:solidFill>
              </a:rPr>
              <a:t>SIEM. </a:t>
            </a:r>
            <a:endParaRPr lang="fr-FR" sz="2800" dirty="0">
              <a:solidFill>
                <a:srgbClr val="000000"/>
              </a:solidFill>
            </a:endParaRPr>
          </a:p>
          <a:p>
            <a:endParaRPr lang="fr-FR" sz="2400" dirty="0">
              <a:latin typeface="Times" pitchFamily="18" charset="0"/>
            </a:endParaRPr>
          </a:p>
          <a:p>
            <a:pPr>
              <a:buNone/>
            </a:pPr>
            <a:endParaRPr lang="fr-FR" sz="2400" dirty="0">
              <a:latin typeface="Times" pitchFamily="18" charset="0"/>
            </a:endParaRPr>
          </a:p>
          <a:p>
            <a:endParaRPr lang="fr-FR" sz="2400" dirty="0">
              <a:latin typeface="Times" pitchFamily="18" charset="0"/>
            </a:endParaRPr>
          </a:p>
          <a:p>
            <a:endParaRPr lang="fr-FR" sz="2800" dirty="0">
              <a:latin typeface="Times" pitchFamily="18" charset="0"/>
              <a:cs typeface="Times" panose="02020603050405020304" pitchFamily="18" charset="0"/>
            </a:endParaRPr>
          </a:p>
          <a:p>
            <a:endParaRPr lang="fr-FR" sz="2800" dirty="0">
              <a:latin typeface="Times" pitchFamily="18" charset="0"/>
            </a:endParaRPr>
          </a:p>
          <a:p>
            <a:pPr>
              <a:buNone/>
            </a:pPr>
            <a:r>
              <a:rPr lang="fr-FR" sz="2800" dirty="0">
                <a:latin typeface="Times" pitchFamily="18" charset="0"/>
              </a:rPr>
              <a:t> </a:t>
            </a: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15</a:t>
            </a:fld>
            <a:endParaRPr lang="fr-FR"/>
          </a:p>
        </p:txBody>
      </p:sp>
      <p:sp>
        <p:nvSpPr>
          <p:cNvPr id="7"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Contexte Pratique </a:t>
            </a:r>
            <a:r>
              <a:rPr lang="fr-FR" sz="3200" dirty="0"/>
              <a:t>du projet</a:t>
            </a:r>
          </a:p>
        </p:txBody>
      </p:sp>
    </p:spTree>
    <p:extLst>
      <p:ext uri="{BB962C8B-B14F-4D97-AF65-F5344CB8AC3E}">
        <p14:creationId xmlns:p14="http://schemas.microsoft.com/office/powerpoint/2010/main" val="2803185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l" defTabSz="684213" fontAlgn="base">
              <a:spcAft>
                <a:spcPct val="0"/>
              </a:spcAft>
            </a:pPr>
            <a:r>
              <a:rPr lang="fr-FR" sz="3200" dirty="0">
                <a:solidFill>
                  <a:schemeClr val="accent4"/>
                </a:solidFill>
                <a:ea typeface="ＭＳ Ｐゴシック" charset="0"/>
                <a:cs typeface="CiscoSans"/>
              </a:rPr>
              <a:t>Travail demandé ( 1/2)</a:t>
            </a:r>
          </a:p>
        </p:txBody>
      </p:sp>
      <p:sp>
        <p:nvSpPr>
          <p:cNvPr id="3" name="Espace réservé du contenu 2"/>
          <p:cNvSpPr>
            <a:spLocks noGrp="1"/>
          </p:cNvSpPr>
          <p:nvPr>
            <p:ph idx="1"/>
          </p:nvPr>
        </p:nvSpPr>
        <p:spPr>
          <a:xfrm>
            <a:off x="609600" y="1600203"/>
            <a:ext cx="11247040" cy="4525963"/>
          </a:xfrm>
        </p:spPr>
        <p:txBody>
          <a:bodyPr>
            <a:normAutofit/>
          </a:bodyPr>
          <a:lstStyle/>
          <a:p>
            <a:pPr marL="0" indent="0">
              <a:spcBef>
                <a:spcPts val="400"/>
              </a:spcBef>
              <a:spcAft>
                <a:spcPts val="400"/>
              </a:spcAft>
              <a:buNone/>
            </a:pPr>
            <a:r>
              <a:rPr lang="fr-FR" sz="2800" dirty="0">
                <a:solidFill>
                  <a:srgbClr val="000000"/>
                </a:solidFill>
              </a:rPr>
              <a:t>Faire une étude théorique </a:t>
            </a:r>
            <a:r>
              <a:rPr lang="fr-FR" sz="2800" dirty="0" smtClean="0">
                <a:solidFill>
                  <a:srgbClr val="000000"/>
                </a:solidFill>
              </a:rPr>
              <a:t>sur :</a:t>
            </a:r>
            <a:endParaRPr lang="fr-FR" sz="2800" dirty="0">
              <a:solidFill>
                <a:srgbClr val="000000"/>
              </a:solidFill>
            </a:endParaRPr>
          </a:p>
          <a:p>
            <a:pPr marL="226478" lvl="1" indent="-226478">
              <a:spcBef>
                <a:spcPts val="400"/>
              </a:spcBef>
              <a:spcAft>
                <a:spcPts val="400"/>
              </a:spcAft>
              <a:buFont typeface="Arial" pitchFamily="34" charset="0"/>
              <a:buChar char="•"/>
            </a:pPr>
            <a:r>
              <a:rPr lang="fr-FR" dirty="0" smtClean="0">
                <a:solidFill>
                  <a:srgbClr val="000000"/>
                </a:solidFill>
              </a:rPr>
              <a:t>Les SIEM </a:t>
            </a:r>
            <a:r>
              <a:rPr lang="fr-FR" dirty="0">
                <a:solidFill>
                  <a:srgbClr val="000000"/>
                </a:solidFill>
              </a:rPr>
              <a:t>( </a:t>
            </a:r>
            <a:r>
              <a:rPr lang="fr-FR" dirty="0" smtClean="0">
                <a:solidFill>
                  <a:srgbClr val="000000"/>
                </a:solidFill>
              </a:rPr>
              <a:t>Principes, fonctionnalités, avantages, Rôles, </a:t>
            </a:r>
            <a:r>
              <a:rPr lang="fr-FR" dirty="0">
                <a:solidFill>
                  <a:srgbClr val="000000"/>
                </a:solidFill>
              </a:rPr>
              <a:t>….. ). </a:t>
            </a:r>
          </a:p>
          <a:p>
            <a:pPr marL="226478" lvl="1" indent="-226478">
              <a:spcBef>
                <a:spcPts val="400"/>
              </a:spcBef>
              <a:spcAft>
                <a:spcPts val="400"/>
              </a:spcAft>
              <a:buFont typeface="Arial" pitchFamily="34" charset="0"/>
              <a:buChar char="•"/>
            </a:pPr>
            <a:r>
              <a:rPr lang="fr-FR" dirty="0" smtClean="0">
                <a:solidFill>
                  <a:srgbClr val="000000"/>
                </a:solidFill>
              </a:rPr>
              <a:t>Outils </a:t>
            </a:r>
            <a:r>
              <a:rPr lang="fr-FR" dirty="0">
                <a:solidFill>
                  <a:srgbClr val="000000"/>
                </a:solidFill>
              </a:rPr>
              <a:t>utilisés pour </a:t>
            </a:r>
            <a:r>
              <a:rPr lang="fr-FR" dirty="0" smtClean="0">
                <a:solidFill>
                  <a:srgbClr val="000000"/>
                </a:solidFill>
              </a:rPr>
              <a:t>l’implémentation d’un SIEM </a:t>
            </a:r>
            <a:r>
              <a:rPr lang="fr-FR" dirty="0">
                <a:solidFill>
                  <a:srgbClr val="000000"/>
                </a:solidFill>
              </a:rPr>
              <a:t>: faire une étude comparative. </a:t>
            </a:r>
          </a:p>
          <a:p>
            <a:pPr marL="226478" lvl="1" indent="-226478">
              <a:spcBef>
                <a:spcPts val="400"/>
              </a:spcBef>
              <a:spcAft>
                <a:spcPts val="400"/>
              </a:spcAft>
              <a:buFont typeface="Arial" pitchFamily="34" charset="0"/>
              <a:buChar char="•"/>
            </a:pPr>
            <a:endParaRPr lang="fr-FR" dirty="0">
              <a:solidFill>
                <a:srgbClr val="000000"/>
              </a:solidFill>
            </a:endParaRPr>
          </a:p>
          <a:p>
            <a:pPr marL="226478" indent="-226478">
              <a:spcBef>
                <a:spcPts val="400"/>
              </a:spcBef>
              <a:spcAft>
                <a:spcPts val="400"/>
              </a:spcAft>
            </a:pPr>
            <a:endParaRPr lang="fr-FR" sz="2800" dirty="0">
              <a:solidFill>
                <a:srgbClr val="000000"/>
              </a:solidFill>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16</a:t>
            </a:fld>
            <a:endParaRPr lang="fr-F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p:txBody>
          <a:bodyPr>
            <a:normAutofit/>
          </a:bodyPr>
          <a:lstStyle/>
          <a:p>
            <a:endParaRPr lang="fr-FR" sz="2400" dirty="0">
              <a:latin typeface="Times" pitchFamily="18" charset="0"/>
            </a:endParaRPr>
          </a:p>
          <a:p>
            <a:pPr marL="226478" lvl="1" indent="-226478">
              <a:spcBef>
                <a:spcPts val="400"/>
              </a:spcBef>
              <a:spcAft>
                <a:spcPts val="400"/>
              </a:spcAft>
              <a:buFont typeface="Arial" pitchFamily="34" charset="0"/>
              <a:buChar char="•"/>
            </a:pPr>
            <a:r>
              <a:rPr lang="fr-FR" dirty="0">
                <a:solidFill>
                  <a:srgbClr val="000000"/>
                </a:solidFill>
              </a:rPr>
              <a:t>Proposer une solution SIEM.</a:t>
            </a:r>
          </a:p>
          <a:p>
            <a:pPr marL="226478" lvl="1" indent="-226478">
              <a:spcBef>
                <a:spcPts val="400"/>
              </a:spcBef>
              <a:spcAft>
                <a:spcPts val="400"/>
              </a:spcAft>
              <a:buFont typeface="Arial" pitchFamily="34" charset="0"/>
              <a:buChar char="•"/>
            </a:pPr>
            <a:r>
              <a:rPr lang="fr-FR" dirty="0" smtClean="0">
                <a:solidFill>
                  <a:srgbClr val="000000"/>
                </a:solidFill>
              </a:rPr>
              <a:t>Choisir les </a:t>
            </a:r>
            <a:r>
              <a:rPr lang="fr-FR" dirty="0">
                <a:solidFill>
                  <a:srgbClr val="000000"/>
                </a:solidFill>
              </a:rPr>
              <a:t>outils </a:t>
            </a:r>
            <a:r>
              <a:rPr lang="fr-FR" dirty="0" smtClean="0">
                <a:solidFill>
                  <a:srgbClr val="000000"/>
                </a:solidFill>
              </a:rPr>
              <a:t>et déploiement </a:t>
            </a:r>
            <a:r>
              <a:rPr lang="fr-FR" dirty="0">
                <a:solidFill>
                  <a:srgbClr val="000000"/>
                </a:solidFill>
              </a:rPr>
              <a:t>d’un prototype .</a:t>
            </a:r>
          </a:p>
          <a:p>
            <a:pPr marL="226478" lvl="1" indent="-226478">
              <a:spcBef>
                <a:spcPts val="400"/>
              </a:spcBef>
              <a:spcAft>
                <a:spcPts val="400"/>
              </a:spcAft>
              <a:buFont typeface="Arial" pitchFamily="34" charset="0"/>
              <a:buChar char="•"/>
            </a:pPr>
            <a:r>
              <a:rPr lang="fr-FR" dirty="0" smtClean="0">
                <a:solidFill>
                  <a:srgbClr val="000000"/>
                </a:solidFill>
              </a:rPr>
              <a:t>Effectuer </a:t>
            </a:r>
            <a:r>
              <a:rPr lang="fr-FR" dirty="0">
                <a:solidFill>
                  <a:srgbClr val="000000"/>
                </a:solidFill>
              </a:rPr>
              <a:t>des tests pour évaluer la solution de supervision. </a:t>
            </a:r>
          </a:p>
          <a:p>
            <a:pPr marL="226478" lvl="1" indent="-226478">
              <a:spcBef>
                <a:spcPts val="400"/>
              </a:spcBef>
              <a:spcAft>
                <a:spcPts val="400"/>
              </a:spcAft>
              <a:buFont typeface="Arial" pitchFamily="34" charset="0"/>
              <a:buChar char="•"/>
            </a:pPr>
            <a:r>
              <a:rPr lang="fr-FR" dirty="0" smtClean="0">
                <a:solidFill>
                  <a:srgbClr val="000000"/>
                </a:solidFill>
              </a:rPr>
              <a:t>Simuler </a:t>
            </a:r>
            <a:r>
              <a:rPr lang="fr-FR" dirty="0">
                <a:solidFill>
                  <a:srgbClr val="000000"/>
                </a:solidFill>
              </a:rPr>
              <a:t>des </a:t>
            </a:r>
            <a:r>
              <a:rPr lang="fr-FR" dirty="0" smtClean="0">
                <a:solidFill>
                  <a:srgbClr val="000000"/>
                </a:solidFill>
              </a:rPr>
              <a:t>tests </a:t>
            </a:r>
            <a:r>
              <a:rPr lang="fr-FR" dirty="0">
                <a:solidFill>
                  <a:srgbClr val="000000"/>
                </a:solidFill>
              </a:rPr>
              <a:t>d’intrusion avec possibilité de détection</a:t>
            </a:r>
            <a:r>
              <a:rPr lang="fr-FR" dirty="0" smtClean="0">
                <a:solidFill>
                  <a:srgbClr val="000000"/>
                </a:solidFill>
              </a:rPr>
              <a:t>,</a:t>
            </a:r>
            <a:endParaRPr lang="fr-FR" sz="2400" dirty="0">
              <a:latin typeface="Times" pitchFamily="18" charset="0"/>
            </a:endParaRPr>
          </a:p>
          <a:p>
            <a:pPr>
              <a:buNone/>
            </a:pPr>
            <a:endParaRPr lang="fr-FR" sz="2400" dirty="0">
              <a:latin typeface="Times" pitchFamily="18" charset="0"/>
            </a:endParaRPr>
          </a:p>
          <a:p>
            <a:endParaRPr lang="fr-FR" sz="2400" dirty="0">
              <a:latin typeface="Times" pitchFamily="18" charset="0"/>
            </a:endParaRPr>
          </a:p>
          <a:p>
            <a:endParaRPr lang="fr-FR" sz="2400" dirty="0">
              <a:latin typeface="Times" pitchFamily="18" charset="0"/>
            </a:endParaRPr>
          </a:p>
          <a:p>
            <a:endParaRPr lang="fr-FR" sz="2400" dirty="0">
              <a:latin typeface="Times"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17</a:t>
            </a:fld>
            <a:endParaRPr lang="fr-FR"/>
          </a:p>
        </p:txBody>
      </p:sp>
      <p:sp>
        <p:nvSpPr>
          <p:cNvPr id="6" name="Titre 1"/>
          <p:cNvSpPr>
            <a:spLocks noGrp="1"/>
          </p:cNvSpPr>
          <p:nvPr>
            <p:ph type="title"/>
          </p:nvPr>
        </p:nvSpPr>
        <p:spPr>
          <a:xfrm>
            <a:off x="609600" y="274638"/>
            <a:ext cx="10972800" cy="1143000"/>
          </a:xfrm>
        </p:spPr>
        <p:txBody>
          <a:bodyPr>
            <a:normAutofit/>
          </a:bodyPr>
          <a:lstStyle/>
          <a:p>
            <a:pPr algn="l" defTabSz="684213" fontAlgn="base">
              <a:spcAft>
                <a:spcPct val="0"/>
              </a:spcAft>
            </a:pPr>
            <a:r>
              <a:rPr lang="fr-FR" sz="3200" dirty="0">
                <a:solidFill>
                  <a:schemeClr val="accent4"/>
                </a:solidFill>
                <a:ea typeface="ＭＳ Ｐゴシック" charset="0"/>
                <a:cs typeface="CiscoSans"/>
              </a:rPr>
              <a:t>Travail demandé ( </a:t>
            </a:r>
            <a:r>
              <a:rPr lang="fr-FR" sz="3200" dirty="0" smtClean="0">
                <a:solidFill>
                  <a:schemeClr val="accent4"/>
                </a:solidFill>
                <a:ea typeface="ＭＳ Ｐゴシック" charset="0"/>
                <a:cs typeface="CiscoSans"/>
              </a:rPr>
              <a:t>2/2</a:t>
            </a:r>
            <a:r>
              <a:rPr lang="fr-FR" sz="3200" dirty="0">
                <a:solidFill>
                  <a:schemeClr val="accent4"/>
                </a:solidFill>
                <a:ea typeface="ＭＳ Ｐゴシック" charset="0"/>
                <a:cs typeface="CiscoSans"/>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dirty="0" smtClean="0">
                <a:solidFill>
                  <a:schemeClr val="accent4"/>
                </a:solidFill>
                <a:ea typeface="ＭＳ Ｐゴシック" charset="0"/>
                <a:cs typeface="CiscoSans"/>
              </a:rPr>
              <a:t>Consignes pour le bon déroulement du projet </a:t>
            </a:r>
            <a:endParaRPr lang="fr-FR" sz="3200" dirty="0">
              <a:solidFill>
                <a:schemeClr val="accent4"/>
              </a:solidFill>
              <a:ea typeface="ＭＳ Ｐゴシック" charset="0"/>
              <a:cs typeface="CiscoSans"/>
            </a:endParaRPr>
          </a:p>
        </p:txBody>
      </p:sp>
      <p:sp>
        <p:nvSpPr>
          <p:cNvPr id="3" name="Espace réservé du contenu 2"/>
          <p:cNvSpPr>
            <a:spLocks noGrp="1"/>
          </p:cNvSpPr>
          <p:nvPr>
            <p:ph idx="1"/>
          </p:nvPr>
        </p:nvSpPr>
        <p:spPr/>
        <p:txBody>
          <a:bodyPr>
            <a:normAutofit/>
          </a:bodyPr>
          <a:lstStyle/>
          <a:p>
            <a:endParaRPr lang="fr-FR" sz="2400" dirty="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r>
              <a:rPr lang="fr-FR" sz="2800" dirty="0" smtClean="0">
                <a:solidFill>
                  <a:srgbClr val="000000"/>
                </a:solidFill>
              </a:rPr>
              <a:t>Le </a:t>
            </a:r>
            <a:r>
              <a:rPr lang="fr-FR" sz="2800" dirty="0">
                <a:solidFill>
                  <a:srgbClr val="000000"/>
                </a:solidFill>
              </a:rPr>
              <a:t>travail en groupe est un élément clé dans ce projet et le respect des règles de conduite de projet est primordial pour son accomplissement. </a:t>
            </a:r>
          </a:p>
          <a:p>
            <a:endParaRPr lang="fr-FR" sz="2800" dirty="0" smtClean="0">
              <a:solidFill>
                <a:srgbClr val="000000"/>
              </a:solidFill>
            </a:endParaRPr>
          </a:p>
          <a:p>
            <a:r>
              <a:rPr lang="fr-FR" sz="2800" dirty="0" smtClean="0">
                <a:solidFill>
                  <a:srgbClr val="000000"/>
                </a:solidFill>
              </a:rPr>
              <a:t> </a:t>
            </a:r>
            <a:r>
              <a:rPr lang="fr-FR" sz="2800" dirty="0">
                <a:solidFill>
                  <a:srgbClr val="000000"/>
                </a:solidFill>
              </a:rPr>
              <a:t>Chaque membre de l’équipe joue un rôle :  un chef du projet , un responsable de l’assurance qualité, administrateur, développeur ,…….. </a:t>
            </a:r>
          </a:p>
          <a:p>
            <a:endParaRPr lang="fr-FR" sz="2400" dirty="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endParaRPr lang="fr-FR" sz="2400" dirty="0" smtClean="0">
              <a:latin typeface="Times New Roman" pitchFamily="18" charset="0"/>
              <a:cs typeface="Times New Roman" pitchFamily="18" charset="0"/>
            </a:endParaRPr>
          </a:p>
          <a:p>
            <a:pPr>
              <a:buNone/>
            </a:pPr>
            <a:endParaRPr lang="fr-FR" sz="2400" dirty="0">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18</a:t>
            </a:fld>
            <a:endParaRPr lang="fr-F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61" y="285728"/>
            <a:ext cx="10972800" cy="582594"/>
          </a:xfrm>
        </p:spPr>
        <p:txBody>
          <a:bodyPr>
            <a:normAutofit/>
          </a:bodyPr>
          <a:lstStyle/>
          <a:p>
            <a:r>
              <a:rPr lang="fr-FR" sz="3200" dirty="0" smtClean="0">
                <a:solidFill>
                  <a:schemeClr val="accent4"/>
                </a:solidFill>
                <a:ea typeface="ＭＳ Ｐゴシック" charset="0"/>
                <a:cs typeface="CiscoSans"/>
              </a:rPr>
              <a:t>Consignes pour le bon déroulement du projet </a:t>
            </a:r>
            <a:endParaRPr lang="fr-FR" sz="3200" dirty="0">
              <a:solidFill>
                <a:schemeClr val="accent4"/>
              </a:solidFill>
              <a:ea typeface="ＭＳ Ｐゴシック" charset="0"/>
              <a:cs typeface="CiscoSans"/>
            </a:endParaRPr>
          </a:p>
        </p:txBody>
      </p:sp>
      <p:sp>
        <p:nvSpPr>
          <p:cNvPr id="3" name="Espace réservé du contenu 2"/>
          <p:cNvSpPr>
            <a:spLocks noGrp="1"/>
          </p:cNvSpPr>
          <p:nvPr>
            <p:ph idx="1"/>
          </p:nvPr>
        </p:nvSpPr>
        <p:spPr>
          <a:xfrm>
            <a:off x="571461" y="1142984"/>
            <a:ext cx="10972800" cy="5072098"/>
          </a:xfrm>
        </p:spPr>
        <p:txBody>
          <a:bodyPr>
            <a:noAutofit/>
          </a:bodyPr>
          <a:lstStyle/>
          <a:p>
            <a:pPr lvl="0"/>
            <a:endParaRPr lang="fr-FR" sz="2400" dirty="0" smtClean="0">
              <a:latin typeface="Times" pitchFamily="18" charset="0"/>
            </a:endParaRPr>
          </a:p>
          <a:p>
            <a:pPr lvl="0"/>
            <a:r>
              <a:rPr lang="fr-FR" sz="2800" dirty="0" smtClean="0">
                <a:solidFill>
                  <a:srgbClr val="000000"/>
                </a:solidFill>
              </a:rPr>
              <a:t>Chaque groupe doit établir un plan de travail au départ (Le projet s’étale sur une période de  12  semaines).  </a:t>
            </a:r>
          </a:p>
          <a:p>
            <a:pPr lvl="0"/>
            <a:endParaRPr lang="fr-FR" sz="2800" dirty="0" smtClean="0">
              <a:solidFill>
                <a:srgbClr val="000000"/>
              </a:solidFill>
            </a:endParaRPr>
          </a:p>
          <a:p>
            <a:pPr lvl="0"/>
            <a:r>
              <a:rPr lang="fr-FR" sz="2800" dirty="0" smtClean="0">
                <a:solidFill>
                  <a:srgbClr val="000000"/>
                </a:solidFill>
              </a:rPr>
              <a:t>Le plan doit comporter toutes les tâches du projet  avec la durée estimée et la personne chargée de sa réalisation.</a:t>
            </a:r>
          </a:p>
          <a:p>
            <a:pPr lvl="0"/>
            <a:endParaRPr lang="fr-FR" sz="2400" dirty="0" smtClean="0">
              <a:latin typeface="Times" pitchFamily="18" charset="0"/>
            </a:endParaRPr>
          </a:p>
          <a:p>
            <a:endParaRPr lang="fr-FR" sz="2400" dirty="0" smtClean="0">
              <a:latin typeface="Times" pitchFamily="18" charset="0"/>
            </a:endParaRPr>
          </a:p>
          <a:p>
            <a:pPr lvl="0">
              <a:buNone/>
            </a:pPr>
            <a:endParaRPr lang="fr-FR" sz="2400" dirty="0" smtClean="0">
              <a:latin typeface="Times" pitchFamily="18" charset="0"/>
            </a:endParaRPr>
          </a:p>
          <a:p>
            <a:pPr>
              <a:buNone/>
            </a:pPr>
            <a:endParaRPr lang="fr-FR" sz="2400" dirty="0">
              <a:latin typeface="Times"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19</a:t>
            </a:fld>
            <a:endParaRPr lang="fr-F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sz="3200" b="1" dirty="0" smtClean="0">
                <a:latin typeface="Times New Roman" pitchFamily="18" charset="0"/>
                <a:cs typeface="Times New Roman" pitchFamily="18" charset="0"/>
              </a:rPr>
              <a:t>Implémentation d’un SIEM</a:t>
            </a:r>
            <a:r>
              <a:rPr lang="fr-FR" sz="3200" b="1" dirty="0">
                <a:latin typeface="Times New Roman" pitchFamily="18" charset="0"/>
                <a:cs typeface="Times New Roman" pitchFamily="18" charset="0"/>
              </a:rPr>
              <a:t/>
            </a:r>
            <a:br>
              <a:rPr lang="fr-FR" sz="3200" b="1" dirty="0">
                <a:latin typeface="Times New Roman" pitchFamily="18" charset="0"/>
                <a:cs typeface="Times New Roman" pitchFamily="18" charset="0"/>
              </a:rPr>
            </a:br>
            <a:r>
              <a:rPr lang="fr-FR" sz="3200" b="1" dirty="0">
                <a:latin typeface="Times New Roman" pitchFamily="18" charset="0"/>
                <a:cs typeface="Times New Roman" pitchFamily="18" charset="0"/>
              </a:rPr>
              <a:t> </a:t>
            </a:r>
            <a:r>
              <a:rPr lang="fr-FR" sz="3200" b="1" dirty="0" smtClean="0">
                <a:latin typeface="Times New Roman" pitchFamily="18" charset="0"/>
                <a:cs typeface="Times New Roman" pitchFamily="18" charset="0"/>
              </a:rPr>
              <a:t>(System Information and Event Management)</a:t>
            </a:r>
            <a:r>
              <a:rPr lang="fr-FR" sz="3600" b="1" dirty="0">
                <a:latin typeface="Times" pitchFamily="18" charset="0"/>
              </a:rPr>
              <a:t/>
            </a:r>
            <a:br>
              <a:rPr lang="fr-FR" sz="3600" b="1" dirty="0">
                <a:latin typeface="Times" pitchFamily="18" charset="0"/>
              </a:rPr>
            </a:br>
            <a:endParaRPr lang="fr-FR" sz="3600" b="1" dirty="0">
              <a:latin typeface="Times" pitchFamily="18" charset="0"/>
            </a:endParaRPr>
          </a:p>
        </p:txBody>
      </p:sp>
      <p:sp>
        <p:nvSpPr>
          <p:cNvPr id="3" name="Sous-titre 2"/>
          <p:cNvSpPr>
            <a:spLocks noGrp="1"/>
          </p:cNvSpPr>
          <p:nvPr>
            <p:ph type="subTitle" idx="1"/>
          </p:nvPr>
        </p:nvSpPr>
        <p:spPr/>
        <p:txBody>
          <a:bodyPr/>
          <a:lstStyle/>
          <a:p>
            <a:r>
              <a:rPr lang="fr-FR" dirty="0" smtClean="0"/>
              <a:t>Application : Supervision de la sécurité au niveau du réseau de l’ESI</a:t>
            </a:r>
            <a:endParaRPr lang="fr-FR" dirty="0"/>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accent4"/>
                </a:solidFill>
                <a:ea typeface="ＭＳ Ｐゴシック" charset="0"/>
                <a:cs typeface="CiscoSans"/>
              </a:rPr>
              <a:t>Phases du  projet</a:t>
            </a:r>
          </a:p>
        </p:txBody>
      </p:sp>
      <p:sp>
        <p:nvSpPr>
          <p:cNvPr id="3" name="Espace réservé du contenu 2"/>
          <p:cNvSpPr>
            <a:spLocks noGrp="1"/>
          </p:cNvSpPr>
          <p:nvPr>
            <p:ph idx="1"/>
          </p:nvPr>
        </p:nvSpPr>
        <p:spPr/>
        <p:txBody>
          <a:bodyPr>
            <a:normAutofit fontScale="62500" lnSpcReduction="20000"/>
          </a:bodyPr>
          <a:lstStyle/>
          <a:p>
            <a:r>
              <a:rPr lang="fr-FR" sz="3600" dirty="0" smtClean="0">
                <a:solidFill>
                  <a:srgbClr val="000000"/>
                </a:solidFill>
              </a:rPr>
              <a:t>Phase 1 : initialisation ( constitution des équipes, compréhension  du projet, élaboration d’un planning,…)</a:t>
            </a:r>
          </a:p>
          <a:p>
            <a:endParaRPr lang="fr-FR" sz="3600" dirty="0" smtClean="0">
              <a:solidFill>
                <a:srgbClr val="000000"/>
              </a:solidFill>
            </a:endParaRPr>
          </a:p>
          <a:p>
            <a:r>
              <a:rPr lang="fr-FR" sz="3600" dirty="0" smtClean="0">
                <a:solidFill>
                  <a:srgbClr val="000000"/>
                </a:solidFill>
              </a:rPr>
              <a:t>Phase 2 : étude théorique ( étude théorique sur les  SIEM et outils,………….. ). </a:t>
            </a:r>
          </a:p>
          <a:p>
            <a:endParaRPr lang="fr-FR" sz="3600" dirty="0" smtClean="0">
              <a:solidFill>
                <a:srgbClr val="000000"/>
              </a:solidFill>
            </a:endParaRPr>
          </a:p>
          <a:p>
            <a:r>
              <a:rPr lang="fr-FR" sz="3600" dirty="0" smtClean="0">
                <a:solidFill>
                  <a:srgbClr val="000000"/>
                </a:solidFill>
              </a:rPr>
              <a:t>Phase 3:  Proposer une solution SIEM. Choisir les outils et déploiement d’un prototype .</a:t>
            </a:r>
          </a:p>
          <a:p>
            <a:endParaRPr lang="fr-FR" sz="3600" dirty="0" smtClean="0">
              <a:solidFill>
                <a:srgbClr val="000000"/>
              </a:solidFill>
            </a:endParaRPr>
          </a:p>
          <a:p>
            <a:r>
              <a:rPr lang="fr-FR" sz="3600" dirty="0" smtClean="0">
                <a:solidFill>
                  <a:srgbClr val="000000"/>
                </a:solidFill>
              </a:rPr>
              <a:t>Phase 4 :  Effectuer des tests pour évaluer la solution de supervision. Simuler des tests d’intrusion avec possibilité de détection,</a:t>
            </a:r>
          </a:p>
          <a:p>
            <a:endParaRPr lang="fr-FR" sz="3600" dirty="0" smtClean="0">
              <a:solidFill>
                <a:srgbClr val="000000"/>
              </a:solidFill>
            </a:endParaRPr>
          </a:p>
          <a:p>
            <a:endParaRPr lang="fr-FR" sz="3600" dirty="0" smtClean="0">
              <a:solidFill>
                <a:srgbClr val="000000"/>
              </a:solidFill>
            </a:endParaRPr>
          </a:p>
          <a:p>
            <a:r>
              <a:rPr lang="fr-FR" sz="3600" dirty="0" smtClean="0">
                <a:solidFill>
                  <a:srgbClr val="000000"/>
                </a:solidFill>
              </a:rPr>
              <a:t>Les phases 2, 3 et 4 peuvent se faire en parallèle </a:t>
            </a:r>
          </a:p>
          <a:p>
            <a:endParaRPr lang="fr-FR" sz="2400" dirty="0">
              <a:latin typeface="Times"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20</a:t>
            </a:fld>
            <a:endParaRPr lang="fr-F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61" y="285728"/>
            <a:ext cx="10972800" cy="582594"/>
          </a:xfrm>
        </p:spPr>
        <p:txBody>
          <a:bodyPr>
            <a:noAutofit/>
          </a:bodyPr>
          <a:lstStyle/>
          <a:p>
            <a:r>
              <a:rPr lang="fr-FR" sz="3200" dirty="0" smtClean="0">
                <a:solidFill>
                  <a:schemeClr val="accent4"/>
                </a:solidFill>
                <a:ea typeface="ＭＳ Ｐゴシック" charset="0"/>
                <a:cs typeface="CiscoSans"/>
              </a:rPr>
              <a:t>Entrevues</a:t>
            </a:r>
            <a:endParaRPr lang="fr-FR" sz="3200" dirty="0">
              <a:solidFill>
                <a:schemeClr val="accent4"/>
              </a:solidFill>
              <a:ea typeface="ＭＳ Ｐゴシック" charset="0"/>
              <a:cs typeface="CiscoSans"/>
            </a:endParaRPr>
          </a:p>
        </p:txBody>
      </p:sp>
      <p:sp>
        <p:nvSpPr>
          <p:cNvPr id="3" name="Espace réservé du contenu 2"/>
          <p:cNvSpPr>
            <a:spLocks noGrp="1"/>
          </p:cNvSpPr>
          <p:nvPr>
            <p:ph idx="1"/>
          </p:nvPr>
        </p:nvSpPr>
        <p:spPr>
          <a:xfrm>
            <a:off x="571461" y="1142984"/>
            <a:ext cx="10972800" cy="5072098"/>
          </a:xfrm>
        </p:spPr>
        <p:txBody>
          <a:bodyPr>
            <a:noAutofit/>
          </a:bodyPr>
          <a:lstStyle/>
          <a:p>
            <a:endParaRPr lang="fr-FR" sz="2400" dirty="0" smtClean="0">
              <a:latin typeface="Times" pitchFamily="18" charset="0"/>
            </a:endParaRPr>
          </a:p>
          <a:p>
            <a:endParaRPr lang="fr-FR" sz="2400" dirty="0" smtClean="0">
              <a:latin typeface="Times" pitchFamily="18" charset="0"/>
            </a:endParaRPr>
          </a:p>
          <a:p>
            <a:r>
              <a:rPr lang="fr-FR" sz="2300" dirty="0" smtClean="0">
                <a:solidFill>
                  <a:srgbClr val="000000"/>
                </a:solidFill>
              </a:rPr>
              <a:t>Prévoir  2 à 3 entrevues intermédiaires avec le client  : </a:t>
            </a:r>
          </a:p>
          <a:p>
            <a:pPr lvl="1"/>
            <a:r>
              <a:rPr lang="fr-FR" sz="2300" dirty="0" smtClean="0">
                <a:solidFill>
                  <a:srgbClr val="000000"/>
                </a:solidFill>
              </a:rPr>
              <a:t>Semaine 2 .</a:t>
            </a:r>
          </a:p>
          <a:p>
            <a:pPr lvl="1"/>
            <a:r>
              <a:rPr lang="fr-FR" sz="2300" dirty="0" smtClean="0">
                <a:solidFill>
                  <a:srgbClr val="000000"/>
                </a:solidFill>
              </a:rPr>
              <a:t>Semaine  4 .</a:t>
            </a:r>
          </a:p>
          <a:p>
            <a:pPr lvl="1">
              <a:buNone/>
            </a:pPr>
            <a:endParaRPr lang="fr-FR" sz="2300" dirty="0" smtClean="0">
              <a:solidFill>
                <a:srgbClr val="000000"/>
              </a:solidFill>
            </a:endParaRPr>
          </a:p>
          <a:p>
            <a:r>
              <a:rPr lang="fr-FR" sz="2300" dirty="0" smtClean="0">
                <a:solidFill>
                  <a:srgbClr val="000000"/>
                </a:solidFill>
              </a:rPr>
              <a:t>Sur demande des équipes , d’autres entrevues peuvent être programmées.</a:t>
            </a:r>
          </a:p>
          <a:p>
            <a:pPr>
              <a:buNone/>
            </a:pPr>
            <a:endParaRPr lang="fr-FR" sz="2400" dirty="0">
              <a:latin typeface="Times"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21</a:t>
            </a:fld>
            <a:endParaRPr 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61" y="285728"/>
            <a:ext cx="10972800" cy="582594"/>
          </a:xfrm>
        </p:spPr>
        <p:txBody>
          <a:bodyPr>
            <a:normAutofit/>
          </a:bodyPr>
          <a:lstStyle/>
          <a:p>
            <a:r>
              <a:rPr lang="fr-FR" sz="3200" dirty="0" smtClean="0">
                <a:solidFill>
                  <a:schemeClr val="accent4"/>
                </a:solidFill>
                <a:ea typeface="ＭＳ Ｐゴシック" charset="0"/>
                <a:cs typeface="CiscoSans"/>
              </a:rPr>
              <a:t>Plan présentation/Démonstration </a:t>
            </a:r>
            <a:endParaRPr lang="fr-FR" sz="3200" dirty="0">
              <a:solidFill>
                <a:schemeClr val="accent4"/>
              </a:solidFill>
              <a:ea typeface="ＭＳ Ｐゴシック" charset="0"/>
              <a:cs typeface="CiscoSans"/>
            </a:endParaRPr>
          </a:p>
        </p:txBody>
      </p:sp>
      <p:sp>
        <p:nvSpPr>
          <p:cNvPr id="3" name="Espace réservé du contenu 2"/>
          <p:cNvSpPr>
            <a:spLocks noGrp="1"/>
          </p:cNvSpPr>
          <p:nvPr>
            <p:ph idx="1"/>
          </p:nvPr>
        </p:nvSpPr>
        <p:spPr>
          <a:xfrm>
            <a:off x="571461" y="1142984"/>
            <a:ext cx="10972800" cy="5072098"/>
          </a:xfrm>
        </p:spPr>
        <p:txBody>
          <a:bodyPr>
            <a:noAutofit/>
          </a:bodyPr>
          <a:lstStyle/>
          <a:p>
            <a:endParaRPr lang="fr-FR" sz="2400" dirty="0" smtClean="0">
              <a:latin typeface="Times" pitchFamily="18" charset="0"/>
            </a:endParaRPr>
          </a:p>
          <a:p>
            <a:r>
              <a:rPr lang="fr-FR" sz="2300" dirty="0" smtClean="0">
                <a:solidFill>
                  <a:srgbClr val="000000"/>
                </a:solidFill>
              </a:rPr>
              <a:t>Une présentation des  phases 1 et 2 :</a:t>
            </a:r>
          </a:p>
          <a:p>
            <a:pPr lvl="1"/>
            <a:r>
              <a:rPr lang="fr-FR" sz="2300" dirty="0" smtClean="0">
                <a:solidFill>
                  <a:srgbClr val="FF0000"/>
                </a:solidFill>
              </a:rPr>
              <a:t>Semaine 5  .</a:t>
            </a:r>
          </a:p>
          <a:p>
            <a:r>
              <a:rPr lang="fr-FR" sz="2300" dirty="0" smtClean="0">
                <a:solidFill>
                  <a:srgbClr val="000000"/>
                </a:solidFill>
              </a:rPr>
              <a:t>Une première démonstration  :</a:t>
            </a:r>
          </a:p>
          <a:p>
            <a:pPr lvl="1"/>
            <a:r>
              <a:rPr lang="fr-FR" sz="2300" dirty="0" smtClean="0">
                <a:solidFill>
                  <a:srgbClr val="FF0000"/>
                </a:solidFill>
              </a:rPr>
              <a:t>Semaine 9 . </a:t>
            </a:r>
          </a:p>
          <a:p>
            <a:r>
              <a:rPr lang="fr-FR" sz="2300" dirty="0" smtClean="0">
                <a:solidFill>
                  <a:srgbClr val="000000"/>
                </a:solidFill>
              </a:rPr>
              <a:t>Une présentation  finale :</a:t>
            </a:r>
          </a:p>
          <a:p>
            <a:pPr lvl="1"/>
            <a:r>
              <a:rPr lang="fr-FR" sz="2300" dirty="0" smtClean="0">
                <a:solidFill>
                  <a:srgbClr val="FF0000"/>
                </a:solidFill>
              </a:rPr>
              <a:t>Semaine 12 </a:t>
            </a:r>
          </a:p>
          <a:p>
            <a:r>
              <a:rPr lang="fr-FR" sz="2300" dirty="0" smtClean="0">
                <a:solidFill>
                  <a:srgbClr val="000000"/>
                </a:solidFill>
              </a:rPr>
              <a:t>Une démonstration finale </a:t>
            </a:r>
          </a:p>
          <a:p>
            <a:pPr lvl="1"/>
            <a:r>
              <a:rPr lang="fr-FR" sz="2300" dirty="0" smtClean="0">
                <a:solidFill>
                  <a:srgbClr val="FF0000"/>
                </a:solidFill>
              </a:rPr>
              <a:t>Semaine 13 . </a:t>
            </a:r>
          </a:p>
          <a:p>
            <a:endParaRPr lang="fr-FR" sz="2400" dirty="0" smtClean="0">
              <a:latin typeface="Times" pitchFamily="18" charset="0"/>
            </a:endParaRPr>
          </a:p>
          <a:p>
            <a:pPr>
              <a:buNone/>
            </a:pPr>
            <a:endParaRPr lang="fr-FR" sz="2400" dirty="0">
              <a:latin typeface="Times"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22</a:t>
            </a:fld>
            <a:endParaRPr lang="fr-F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1461" y="285728"/>
            <a:ext cx="10972800" cy="582594"/>
          </a:xfrm>
        </p:spPr>
        <p:txBody>
          <a:bodyPr>
            <a:normAutofit/>
          </a:bodyPr>
          <a:lstStyle/>
          <a:p>
            <a:r>
              <a:rPr lang="fr-FR" sz="3200" dirty="0" smtClean="0">
                <a:solidFill>
                  <a:schemeClr val="accent4"/>
                </a:solidFill>
                <a:ea typeface="ＭＳ Ｐゴシック" charset="0"/>
                <a:cs typeface="CiscoSans"/>
              </a:rPr>
              <a:t>Livrables ( Documents )</a:t>
            </a:r>
            <a:endParaRPr lang="fr-FR" sz="3200" dirty="0">
              <a:solidFill>
                <a:schemeClr val="accent4"/>
              </a:solidFill>
              <a:ea typeface="ＭＳ Ｐゴシック" charset="0"/>
              <a:cs typeface="CiscoSans"/>
            </a:endParaRPr>
          </a:p>
        </p:txBody>
      </p:sp>
      <p:sp>
        <p:nvSpPr>
          <p:cNvPr id="3" name="Espace réservé du contenu 2"/>
          <p:cNvSpPr>
            <a:spLocks noGrp="1"/>
          </p:cNvSpPr>
          <p:nvPr>
            <p:ph idx="1"/>
          </p:nvPr>
        </p:nvSpPr>
        <p:spPr>
          <a:xfrm>
            <a:off x="571461" y="1142984"/>
            <a:ext cx="10972800" cy="5072098"/>
          </a:xfrm>
        </p:spPr>
        <p:txBody>
          <a:bodyPr>
            <a:noAutofit/>
          </a:bodyPr>
          <a:lstStyle/>
          <a:p>
            <a:r>
              <a:rPr lang="fr-FR" sz="2300" dirty="0" smtClean="0">
                <a:solidFill>
                  <a:srgbClr val="000000"/>
                </a:solidFill>
              </a:rPr>
              <a:t>Prévoir  2  livrables : </a:t>
            </a:r>
          </a:p>
          <a:p>
            <a:endParaRPr lang="fr-FR" sz="2300" dirty="0" smtClean="0">
              <a:solidFill>
                <a:srgbClr val="000000"/>
              </a:solidFill>
            </a:endParaRPr>
          </a:p>
          <a:p>
            <a:pPr lvl="1"/>
            <a:r>
              <a:rPr lang="fr-FR" sz="2300" dirty="0" smtClean="0">
                <a:solidFill>
                  <a:srgbClr val="000000"/>
                </a:solidFill>
              </a:rPr>
              <a:t>Semaine 7  :  sous forme d’un poster ( étude théoriques , Proposer une solution SIEM. ).</a:t>
            </a:r>
          </a:p>
          <a:p>
            <a:pPr lvl="1"/>
            <a:endParaRPr lang="fr-FR" sz="2300" dirty="0" smtClean="0">
              <a:solidFill>
                <a:srgbClr val="000000"/>
              </a:solidFill>
            </a:endParaRPr>
          </a:p>
          <a:p>
            <a:pPr lvl="1"/>
            <a:r>
              <a:rPr lang="fr-FR" sz="2300" dirty="0" smtClean="0">
                <a:solidFill>
                  <a:srgbClr val="000000"/>
                </a:solidFill>
              </a:rPr>
              <a:t>Semaine 13 : sous forme d’un article scientifique de 10 pages (étude théoriques , Architecture proposée, déploiement, tests,……  ). De préférence utiliser Latex.</a:t>
            </a:r>
          </a:p>
          <a:p>
            <a:pPr lvl="1"/>
            <a:endParaRPr lang="fr-FR" sz="2300" dirty="0" smtClean="0">
              <a:solidFill>
                <a:srgbClr val="000000"/>
              </a:solidFill>
            </a:endParaRPr>
          </a:p>
          <a:p>
            <a:pPr lvl="1"/>
            <a:endParaRPr lang="fr-FR" sz="2300" dirty="0" smtClean="0">
              <a:solidFill>
                <a:srgbClr val="000000"/>
              </a:solidFill>
            </a:endParaRPr>
          </a:p>
          <a:p>
            <a:endParaRPr lang="fr-FR" sz="2400" dirty="0" smtClean="0">
              <a:latin typeface="Times" pitchFamily="18" charset="0"/>
            </a:endParaRPr>
          </a:p>
          <a:p>
            <a:endParaRPr lang="fr-FR" sz="2400" dirty="0" smtClean="0">
              <a:latin typeface="Times" pitchFamily="18" charset="0"/>
            </a:endParaRPr>
          </a:p>
          <a:p>
            <a:pPr lvl="0">
              <a:buNone/>
            </a:pPr>
            <a:endParaRPr lang="fr-FR" sz="2400" dirty="0" smtClean="0">
              <a:latin typeface="Times" pitchFamily="18" charset="0"/>
            </a:endParaRPr>
          </a:p>
          <a:p>
            <a:pPr>
              <a:buNone/>
            </a:pPr>
            <a:endParaRPr lang="fr-FR" sz="2400" dirty="0">
              <a:latin typeface="Times"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23</a:t>
            </a:fld>
            <a:endParaRPr lang="fr-F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solidFill>
                  <a:schemeClr val="accent4"/>
                </a:solidFill>
                <a:ea typeface="ＭＳ Ｐゴシック" charset="0"/>
                <a:cs typeface="CiscoSans"/>
              </a:rPr>
              <a:t>Evaluation</a:t>
            </a:r>
          </a:p>
        </p:txBody>
      </p:sp>
      <p:sp>
        <p:nvSpPr>
          <p:cNvPr id="3" name="Espace réservé du contenu 2"/>
          <p:cNvSpPr>
            <a:spLocks noGrp="1"/>
          </p:cNvSpPr>
          <p:nvPr>
            <p:ph idx="1"/>
          </p:nvPr>
        </p:nvSpPr>
        <p:spPr/>
        <p:txBody>
          <a:bodyPr>
            <a:normAutofit/>
          </a:bodyPr>
          <a:lstStyle/>
          <a:p>
            <a:endParaRPr lang="fr-FR" sz="2300" dirty="0" smtClean="0">
              <a:solidFill>
                <a:srgbClr val="000000"/>
              </a:solidFill>
            </a:endParaRPr>
          </a:p>
          <a:p>
            <a:r>
              <a:rPr lang="fr-FR" sz="2300" dirty="0" smtClean="0">
                <a:solidFill>
                  <a:srgbClr val="000000"/>
                </a:solidFill>
              </a:rPr>
              <a:t>Qualité du produit final</a:t>
            </a:r>
          </a:p>
          <a:p>
            <a:endParaRPr lang="fr-FR" sz="2300" dirty="0" smtClean="0">
              <a:solidFill>
                <a:srgbClr val="000000"/>
              </a:solidFill>
            </a:endParaRPr>
          </a:p>
          <a:p>
            <a:r>
              <a:rPr lang="fr-FR" sz="2300" b="1" dirty="0" smtClean="0">
                <a:solidFill>
                  <a:srgbClr val="FF0000"/>
                </a:solidFill>
              </a:rPr>
              <a:t>Les démonstrations + les présentations + Qualité des livrables</a:t>
            </a:r>
          </a:p>
          <a:p>
            <a:endParaRPr lang="fr-FR" sz="2300" dirty="0" smtClean="0">
              <a:solidFill>
                <a:srgbClr val="000000"/>
              </a:solidFill>
            </a:endParaRPr>
          </a:p>
          <a:p>
            <a:r>
              <a:rPr lang="fr-FR" sz="2300" dirty="0" smtClean="0">
                <a:solidFill>
                  <a:srgbClr val="000000"/>
                </a:solidFill>
              </a:rPr>
              <a:t>L’organisation du travail ( travail en équipe , respect du planning, assiduité, …..).</a:t>
            </a:r>
          </a:p>
          <a:p>
            <a:endParaRPr lang="fr-FR" sz="2300" dirty="0" smtClean="0">
              <a:solidFill>
                <a:srgbClr val="000000"/>
              </a:solidFill>
            </a:endParaRPr>
          </a:p>
          <a:p>
            <a:r>
              <a:rPr lang="fr-FR" sz="2300" b="1" dirty="0" smtClean="0">
                <a:solidFill>
                  <a:srgbClr val="FF0000"/>
                </a:solidFill>
              </a:rPr>
              <a:t>Possibilité de faire une évaluation individuelle. </a:t>
            </a:r>
            <a:endParaRPr lang="fr-FR" sz="2300" b="1" dirty="0">
              <a:solidFill>
                <a:srgbClr val="FF0000"/>
              </a:solidFill>
            </a:endParaRPr>
          </a:p>
        </p:txBody>
      </p:sp>
      <p:sp>
        <p:nvSpPr>
          <p:cNvPr id="4" name="Espace réservé du numéro de diapositive 3"/>
          <p:cNvSpPr>
            <a:spLocks noGrp="1"/>
          </p:cNvSpPr>
          <p:nvPr>
            <p:ph type="sldNum" sz="quarter" idx="12"/>
          </p:nvPr>
        </p:nvSpPr>
        <p:spPr/>
        <p:txBody>
          <a:bodyPr/>
          <a:lstStyle/>
          <a:p>
            <a:fld id="{BAFFD919-E939-4D9B-986E-E9E5B1F3960C}" type="slidenum">
              <a:rPr lang="fr-FR" smtClean="0"/>
              <a:pPr/>
              <a:t>24</a:t>
            </a:fld>
            <a:endParaRPr lang="fr-F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BAFFD919-E939-4D9B-986E-E9E5B1F3960C}" type="slidenum">
              <a:rPr lang="fr-FR" smtClean="0"/>
              <a:pPr/>
              <a:t>25</a:t>
            </a:fld>
            <a:endParaRPr lang="fr-FR"/>
          </a:p>
        </p:txBody>
      </p:sp>
      <p:graphicFrame>
        <p:nvGraphicFramePr>
          <p:cNvPr id="6" name="Tableau 5"/>
          <p:cNvGraphicFramePr>
            <a:graphicFrameLocks noGrp="1"/>
          </p:cNvGraphicFramePr>
          <p:nvPr/>
        </p:nvGraphicFramePr>
        <p:xfrm>
          <a:off x="2238348" y="5"/>
          <a:ext cx="6572296" cy="6572271"/>
        </p:xfrm>
        <a:graphic>
          <a:graphicData uri="http://schemas.openxmlformats.org/drawingml/2006/table">
            <a:tbl>
              <a:tblPr/>
              <a:tblGrid>
                <a:gridCol w="1344715">
                  <a:extLst>
                    <a:ext uri="{9D8B030D-6E8A-4147-A177-3AD203B41FA5}">
                      <a16:colId xmlns:a16="http://schemas.microsoft.com/office/drawing/2014/main" val="20000"/>
                    </a:ext>
                  </a:extLst>
                </a:gridCol>
                <a:gridCol w="1344715">
                  <a:extLst>
                    <a:ext uri="{9D8B030D-6E8A-4147-A177-3AD203B41FA5}">
                      <a16:colId xmlns:a16="http://schemas.microsoft.com/office/drawing/2014/main" val="20001"/>
                    </a:ext>
                  </a:extLst>
                </a:gridCol>
                <a:gridCol w="3882866">
                  <a:extLst>
                    <a:ext uri="{9D8B030D-6E8A-4147-A177-3AD203B41FA5}">
                      <a16:colId xmlns:a16="http://schemas.microsoft.com/office/drawing/2014/main" val="20002"/>
                    </a:ext>
                  </a:extLst>
                </a:gridCol>
              </a:tblGrid>
              <a:tr h="397116">
                <a:tc>
                  <a:txBody>
                    <a:bodyPr/>
                    <a:lstStyle/>
                    <a:p>
                      <a:pPr algn="ctr" fontAlgn="b"/>
                      <a:r>
                        <a:rPr lang="fr-FR" sz="2000" b="0" i="0" u="none" strike="noStrike" dirty="0">
                          <a:solidFill>
                            <a:srgbClr val="000000"/>
                          </a:solidFill>
                          <a:latin typeface="Times"/>
                        </a:rPr>
                        <a:t>11/02/24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Lancement du projet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97116">
                <a:tc>
                  <a:txBody>
                    <a:bodyPr/>
                    <a:lstStyle/>
                    <a:p>
                      <a:pPr algn="ctr" fontAlgn="b"/>
                      <a:r>
                        <a:rPr lang="fr-FR" sz="2000" b="0" i="0" u="none" strike="noStrike">
                          <a:solidFill>
                            <a:srgbClr val="000000"/>
                          </a:solidFill>
                          <a:latin typeface="Times"/>
                        </a:rPr>
                        <a:t>18/02/24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Entrevue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7116">
                <a:tc>
                  <a:txBody>
                    <a:bodyPr/>
                    <a:lstStyle/>
                    <a:p>
                      <a:pPr algn="ctr" fontAlgn="b"/>
                      <a:r>
                        <a:rPr lang="fr-FR" sz="2000" b="0" i="0" u="none" strike="noStrike">
                          <a:solidFill>
                            <a:srgbClr val="000000"/>
                          </a:solidFill>
                          <a:latin typeface="Times"/>
                        </a:rPr>
                        <a:t>25/02/24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2000" b="0" i="0" u="none" strike="noStrike">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97116">
                <a:tc>
                  <a:txBody>
                    <a:bodyPr/>
                    <a:lstStyle/>
                    <a:p>
                      <a:pPr algn="ctr" fontAlgn="b"/>
                      <a:r>
                        <a:rPr lang="fr-FR" sz="2000" b="0" i="0" u="none" strike="noStrike">
                          <a:solidFill>
                            <a:srgbClr val="000000"/>
                          </a:solidFill>
                          <a:latin typeface="Times"/>
                        </a:rPr>
                        <a:t>02/03/24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Entrevue  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4240">
                <a:tc>
                  <a:txBody>
                    <a:bodyPr/>
                    <a:lstStyle/>
                    <a:p>
                      <a:pPr algn="ctr" fontAlgn="b"/>
                      <a:r>
                        <a:rPr lang="fr-FR" sz="2000" b="0" i="0" u="none" strike="noStrike">
                          <a:solidFill>
                            <a:srgbClr val="000000"/>
                          </a:solidFill>
                          <a:latin typeface="Times"/>
                        </a:rPr>
                        <a:t>10/03/24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Prénsentation 1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97116">
                <a:tc>
                  <a:txBody>
                    <a:bodyPr/>
                    <a:lstStyle/>
                    <a:p>
                      <a:pPr algn="ctr" fontAlgn="b"/>
                      <a:r>
                        <a:rPr lang="fr-FR" sz="2000" b="0" i="0" u="none" strike="noStrike">
                          <a:solidFill>
                            <a:srgbClr val="000000"/>
                          </a:solidFill>
                          <a:latin typeface="Times"/>
                        </a:rPr>
                        <a:t>17/03/24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2000" b="0" i="0" u="none" strike="noStrike">
                        <a:solidFill>
                          <a:srgbClr val="000000"/>
                        </a:solidFill>
                        <a:latin typeface="Arial"/>
                      </a:endParaRP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97116">
                <a:tc>
                  <a:txBody>
                    <a:bodyPr/>
                    <a:lstStyle/>
                    <a:p>
                      <a:pPr algn="ctr" fontAlgn="b"/>
                      <a:r>
                        <a:rPr lang="fr-FR" sz="2000" b="0" i="0" u="none" strike="noStrike">
                          <a:solidFill>
                            <a:srgbClr val="000000"/>
                          </a:solidFill>
                          <a:latin typeface="Times"/>
                        </a:rPr>
                        <a:t>24/03/24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2000" b="1" i="0" u="none" strike="noStrike">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2000" b="1" i="0" u="none" strike="noStrike" dirty="0" smtClean="0">
                          <a:solidFill>
                            <a:srgbClr val="000000"/>
                          </a:solidFill>
                          <a:latin typeface="Times"/>
                        </a:rPr>
                        <a:t>VACANCES</a:t>
                      </a:r>
                      <a:r>
                        <a:rPr lang="fr-FR" sz="2000" b="1" i="0" u="none" strike="noStrike" dirty="0">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6"/>
                  </a:ext>
                </a:extLst>
              </a:tr>
              <a:tr h="397116">
                <a:tc>
                  <a:txBody>
                    <a:bodyPr/>
                    <a:lstStyle/>
                    <a:p>
                      <a:pPr algn="ctr" fontAlgn="b"/>
                      <a:r>
                        <a:rPr lang="fr-FR" sz="2000" b="0" i="0" u="none" strike="noStrike">
                          <a:solidFill>
                            <a:srgbClr val="000000"/>
                          </a:solidFill>
                          <a:latin typeface="Times"/>
                        </a:rPr>
                        <a:t>31/03/24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2000" b="1" i="0" u="none" strike="noStrike">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ctr" fontAlgn="b"/>
                      <a:r>
                        <a:rPr lang="fr-FR" sz="2000" b="1" i="0" u="none" strike="noStrike" dirty="0" smtClean="0">
                          <a:solidFill>
                            <a:srgbClr val="000000"/>
                          </a:solidFill>
                          <a:latin typeface="Times"/>
                        </a:rPr>
                        <a:t>VACANCES</a:t>
                      </a:r>
                      <a:r>
                        <a:rPr lang="fr-FR" sz="2000" b="1" i="0" u="none" strike="noStrike" dirty="0">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7"/>
                  </a:ext>
                </a:extLst>
              </a:tr>
              <a:tr h="397116">
                <a:tc>
                  <a:txBody>
                    <a:bodyPr/>
                    <a:lstStyle/>
                    <a:p>
                      <a:pPr algn="ctr" fontAlgn="b"/>
                      <a:r>
                        <a:rPr lang="fr-FR" sz="2000" b="0" i="0" u="none" strike="noStrike">
                          <a:solidFill>
                            <a:srgbClr val="000000"/>
                          </a:solidFill>
                          <a:latin typeface="Times"/>
                        </a:rPr>
                        <a:t>07/04/24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fr-FR" sz="2000" b="1" i="0" u="none" strike="noStrike">
                          <a:solidFill>
                            <a:srgbClr val="000000"/>
                          </a:solidFill>
                          <a:latin typeface="Times"/>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  Remise liverable 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97116">
                <a:tc>
                  <a:txBody>
                    <a:bodyPr/>
                    <a:lstStyle/>
                    <a:p>
                      <a:pPr algn="ctr" fontAlgn="b"/>
                      <a:r>
                        <a:rPr lang="fr-FR" sz="2000" b="0" i="0" u="none" strike="noStrike">
                          <a:solidFill>
                            <a:srgbClr val="000000"/>
                          </a:solidFill>
                          <a:latin typeface="Times"/>
                        </a:rPr>
                        <a:t>14/04/24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fr-FR" sz="2000" b="1" i="0" u="none" strike="noStrike">
                          <a:solidFill>
                            <a:srgbClr val="FF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fr-FR" sz="2000" b="1" i="0" u="none" strike="noStrike">
                          <a:solidFill>
                            <a:srgbClr val="000000"/>
                          </a:solidFill>
                          <a:latin typeface="Times"/>
                        </a:rPr>
                        <a:t>CI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09"/>
                  </a:ext>
                </a:extLst>
              </a:tr>
              <a:tr h="397116">
                <a:tc>
                  <a:txBody>
                    <a:bodyPr/>
                    <a:lstStyle/>
                    <a:p>
                      <a:pPr algn="ctr" fontAlgn="b"/>
                      <a:r>
                        <a:rPr lang="fr-FR" sz="2000" b="0" i="0" u="none" strike="noStrike">
                          <a:solidFill>
                            <a:srgbClr val="000000"/>
                          </a:solidFill>
                          <a:latin typeface="Times"/>
                        </a:rPr>
                        <a:t>21/04/24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97116">
                <a:tc>
                  <a:txBody>
                    <a:bodyPr/>
                    <a:lstStyle/>
                    <a:p>
                      <a:pPr algn="ctr" fontAlgn="b"/>
                      <a:r>
                        <a:rPr lang="fr-FR" sz="2000" b="0" i="0" u="none" strike="noStrike">
                          <a:solidFill>
                            <a:srgbClr val="000000"/>
                          </a:solidFill>
                          <a:latin typeface="Times"/>
                        </a:rPr>
                        <a:t>28/04/24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fr-FR" sz="2000" b="1" i="0" u="none" strike="noStrike" dirty="0">
                          <a:solidFill>
                            <a:srgbClr val="000000"/>
                          </a:solidFill>
                          <a:latin typeface="Times"/>
                        </a:rPr>
                        <a:t> </a:t>
                      </a:r>
                      <a:r>
                        <a:rPr lang="fr-FR" sz="2000" b="1" i="0" u="none" strike="noStrike" dirty="0" smtClean="0">
                          <a:solidFill>
                            <a:srgbClr val="000000"/>
                          </a:solidFill>
                          <a:latin typeface="Times"/>
                        </a:rPr>
                        <a:t>Démonstration 1</a:t>
                      </a:r>
                      <a:endParaRPr lang="fr-FR" sz="2000" b="1" i="0" u="none" strike="noStrike" dirty="0">
                        <a:solidFill>
                          <a:srgbClr val="000000"/>
                        </a:solidFill>
                        <a:latin typeface="Time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97116">
                <a:tc>
                  <a:txBody>
                    <a:bodyPr/>
                    <a:lstStyle/>
                    <a:p>
                      <a:pPr algn="ctr" fontAlgn="b"/>
                      <a:r>
                        <a:rPr lang="fr-FR" sz="2000" b="0" i="0" u="none" strike="noStrike">
                          <a:solidFill>
                            <a:srgbClr val="000000"/>
                          </a:solidFill>
                          <a:latin typeface="Times"/>
                        </a:rPr>
                        <a:t>05/05/24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fr-FR" sz="2000" b="1" i="0" u="none" strike="noStrike" dirty="0">
                        <a:solidFill>
                          <a:srgbClr val="000000"/>
                        </a:solidFill>
                        <a:latin typeface="Times"/>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97116">
                <a:tc>
                  <a:txBody>
                    <a:bodyPr/>
                    <a:lstStyle/>
                    <a:p>
                      <a:pPr algn="ctr" fontAlgn="b"/>
                      <a:r>
                        <a:rPr lang="fr-FR" sz="2000" b="0" i="0" u="none" strike="noStrike">
                          <a:solidFill>
                            <a:srgbClr val="000000"/>
                          </a:solidFill>
                          <a:latin typeface="Times"/>
                        </a:rPr>
                        <a:t>12/05/24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11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397116">
                <a:tc>
                  <a:txBody>
                    <a:bodyPr/>
                    <a:lstStyle/>
                    <a:p>
                      <a:pPr algn="ctr" fontAlgn="b"/>
                      <a:r>
                        <a:rPr lang="fr-FR" sz="2000" b="0" i="0" u="none" strike="noStrike">
                          <a:solidFill>
                            <a:srgbClr val="000000"/>
                          </a:solidFill>
                          <a:latin typeface="Times"/>
                        </a:rPr>
                        <a:t>19/05/24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Présentation  finale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678407">
                <a:tc>
                  <a:txBody>
                    <a:bodyPr/>
                    <a:lstStyle/>
                    <a:p>
                      <a:pPr algn="ctr" fontAlgn="b"/>
                      <a:r>
                        <a:rPr lang="fr-FR" sz="2000" b="0" i="0" u="none" strike="noStrike">
                          <a:solidFill>
                            <a:srgbClr val="000000"/>
                          </a:solidFill>
                          <a:latin typeface="Times"/>
                        </a:rPr>
                        <a:t>26/05/24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a:solidFill>
                            <a:srgbClr val="000000"/>
                          </a:solidFill>
                          <a:latin typeface="Times"/>
                        </a:rPr>
                        <a:t>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fr-FR" sz="2000" b="1" i="0" u="none" strike="noStrike" dirty="0">
                          <a:solidFill>
                            <a:srgbClr val="000000"/>
                          </a:solidFill>
                          <a:latin typeface="Times"/>
                        </a:rPr>
                        <a:t> démonstration Finale + remise </a:t>
                      </a:r>
                      <a:r>
                        <a:rPr lang="fr-FR" sz="2000" b="1" i="0" u="none" strike="noStrike" dirty="0" smtClean="0">
                          <a:solidFill>
                            <a:srgbClr val="000000"/>
                          </a:solidFill>
                          <a:latin typeface="Times"/>
                        </a:rPr>
                        <a:t>Livrable </a:t>
                      </a:r>
                      <a:r>
                        <a:rPr lang="fr-FR" sz="2000" b="1" i="0" u="none" strike="noStrike" dirty="0">
                          <a:solidFill>
                            <a:srgbClr val="000000"/>
                          </a:solidFill>
                          <a:latin typeface="Times"/>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Contexte </a:t>
            </a:r>
            <a:r>
              <a:rPr lang="fr-FR" sz="3200" dirty="0"/>
              <a:t>théorique du projet</a:t>
            </a:r>
          </a:p>
        </p:txBody>
      </p:sp>
      <p:sp>
        <p:nvSpPr>
          <p:cNvPr id="2" name="Content Placeholder 1"/>
          <p:cNvSpPr>
            <a:spLocks noGrp="1"/>
          </p:cNvSpPr>
          <p:nvPr>
            <p:ph idx="1"/>
          </p:nvPr>
        </p:nvSpPr>
        <p:spPr>
          <a:xfrm>
            <a:off x="192088" y="1065261"/>
            <a:ext cx="11804381" cy="5137421"/>
          </a:xfrm>
        </p:spPr>
        <p:txBody>
          <a:bodyPr>
            <a:noAutofit/>
          </a:bodyPr>
          <a:lstStyle/>
          <a:p>
            <a:pPr rtl="0">
              <a:buFont typeface="Arial" panose="020B0604020202020204" pitchFamily="34" charset="0"/>
              <a:buChar char="•"/>
            </a:pPr>
            <a:r>
              <a:rPr lang="fr-FR" sz="2800" dirty="0"/>
              <a:t>Pour réduire les menaces, tous les réseaux doivent être sécurisés et protégés.</a:t>
            </a:r>
          </a:p>
          <a:p>
            <a:pPr>
              <a:buFont typeface="Arial" panose="020B0604020202020204" pitchFamily="34" charset="0"/>
              <a:buChar char="•"/>
            </a:pPr>
            <a:r>
              <a:rPr lang="fr-FR" sz="2800" dirty="0"/>
              <a:t>Le </a:t>
            </a:r>
            <a:r>
              <a:rPr lang="fr-FR" sz="2800" dirty="0" smtClean="0"/>
              <a:t>réseau </a:t>
            </a:r>
            <a:r>
              <a:rPr lang="fr-FR" sz="2800" dirty="0"/>
              <a:t>nécessite d'utiliser </a:t>
            </a:r>
            <a:r>
              <a:rPr lang="fr-FR" sz="2800" dirty="0" smtClean="0"/>
              <a:t>une </a:t>
            </a:r>
            <a:r>
              <a:rPr lang="fr-FR" sz="2800" dirty="0"/>
              <a:t>infrastructure sécurisée composée de pare-feu, de systèmes de détection des intrusions (IDS), de systèmes de prévention des intrusions (IPS) et de logiciels de sécurité des terminaux.</a:t>
            </a:r>
          </a:p>
          <a:p>
            <a:pPr>
              <a:buFont typeface="Arial" panose="020B0604020202020204" pitchFamily="34" charset="0"/>
              <a:buChar char="•"/>
            </a:pPr>
            <a:r>
              <a:rPr lang="fr-FR" sz="2800" dirty="0"/>
              <a:t>Ces méthodes et technologies sont utilisées pour mettre en place un système automatisé de surveillance du réseau, de création d'alertes de sécurité ou même de blocage automatique des appareils offensifs en cas de problème.</a:t>
            </a:r>
          </a:p>
          <a:p>
            <a:pPr>
              <a:buFont typeface="Arial" panose="020B0604020202020204" pitchFamily="34" charset="0"/>
              <a:buChar char="•"/>
            </a:pPr>
            <a:r>
              <a:rPr lang="fr-FR" sz="2800" dirty="0" smtClean="0"/>
              <a:t>Une </a:t>
            </a:r>
            <a:r>
              <a:rPr lang="fr-FR" sz="2800" dirty="0"/>
              <a:t>partie importante </a:t>
            </a:r>
            <a:r>
              <a:rPr lang="fr-FR" sz="2800" dirty="0" smtClean="0"/>
              <a:t>d’un SOC (</a:t>
            </a:r>
            <a:r>
              <a:rPr lang="fr-FR" sz="2800" dirty="0" err="1" smtClean="0"/>
              <a:t>security</a:t>
            </a:r>
            <a:r>
              <a:rPr lang="fr-FR" sz="2800" dirty="0" smtClean="0"/>
              <a:t> </a:t>
            </a:r>
            <a:r>
              <a:rPr lang="fr-FR" sz="2800" dirty="0" err="1" smtClean="0"/>
              <a:t>operation</a:t>
            </a:r>
            <a:r>
              <a:rPr lang="fr-FR" sz="2800" dirty="0" smtClean="0"/>
              <a:t> center) consiste </a:t>
            </a:r>
            <a:r>
              <a:rPr lang="fr-FR" sz="2800" dirty="0"/>
              <a:t>à examiner toutes les alertes générées par les appareils du </a:t>
            </a:r>
            <a:r>
              <a:rPr lang="fr-FR" sz="2800" dirty="0" smtClean="0"/>
              <a:t>réseau </a:t>
            </a:r>
            <a:r>
              <a:rPr lang="fr-FR" sz="2800" dirty="0"/>
              <a:t>et à en valider la nature.</a:t>
            </a:r>
          </a:p>
        </p:txBody>
      </p:sp>
    </p:spTree>
    <p:custDataLst>
      <p:tags r:id="rId1"/>
    </p:custDataLst>
    <p:extLst>
      <p:ext uri="{BB962C8B-B14F-4D97-AF65-F5344CB8AC3E}">
        <p14:creationId xmlns:p14="http://schemas.microsoft.com/office/powerpoint/2010/main" val="2788305747"/>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Outils </a:t>
            </a:r>
            <a:r>
              <a:rPr lang="fr-FR" sz="3200" dirty="0"/>
              <a:t>de surveillance de la sécurité du réseau</a:t>
            </a:r>
          </a:p>
        </p:txBody>
      </p:sp>
      <p:sp>
        <p:nvSpPr>
          <p:cNvPr id="2" name="Content Placeholder 1"/>
          <p:cNvSpPr>
            <a:spLocks noGrp="1"/>
          </p:cNvSpPr>
          <p:nvPr>
            <p:ph idx="1"/>
          </p:nvPr>
        </p:nvSpPr>
        <p:spPr>
          <a:xfrm>
            <a:off x="192088" y="1065261"/>
            <a:ext cx="11664552" cy="4523981"/>
          </a:xfrm>
        </p:spPr>
        <p:txBody>
          <a:bodyPr>
            <a:normAutofit/>
          </a:bodyPr>
          <a:lstStyle/>
          <a:p>
            <a:pPr rtl="0">
              <a:buFont typeface="Arial" panose="020B0604020202020204" pitchFamily="34" charset="0"/>
              <a:buChar char="•"/>
            </a:pPr>
            <a:r>
              <a:rPr lang="fr-FR" sz="2800" dirty="0"/>
              <a:t>Les outils fréquemment utilisés pour surveiller la sécurité de réseau sont:</a:t>
            </a:r>
          </a:p>
          <a:p>
            <a:pPr marL="683667" indent="-304792">
              <a:buFont typeface="Arial" pitchFamily="34" charset="0"/>
              <a:buChar char="•"/>
            </a:pPr>
            <a:r>
              <a:rPr lang="fr-FR" sz="2800" dirty="0"/>
              <a:t>Analyseurs de protocoles du réseau (</a:t>
            </a:r>
            <a:r>
              <a:rPr lang="fr-FR" sz="2800" dirty="0" err="1"/>
              <a:t>Wireshark</a:t>
            </a:r>
            <a:r>
              <a:rPr lang="fr-FR" sz="2800" dirty="0"/>
              <a:t> et </a:t>
            </a:r>
            <a:r>
              <a:rPr lang="fr-FR" sz="2800" dirty="0" err="1"/>
              <a:t>Tcpdump</a:t>
            </a:r>
            <a:r>
              <a:rPr lang="fr-FR" sz="2800" dirty="0" smtClean="0"/>
              <a:t>)</a:t>
            </a:r>
          </a:p>
          <a:p>
            <a:pPr marL="683667" indent="-304792">
              <a:buFont typeface="Arial" pitchFamily="34" charset="0"/>
              <a:buChar char="•"/>
            </a:pPr>
            <a:r>
              <a:rPr lang="fr-FR" sz="2800" dirty="0" smtClean="0"/>
              <a:t>Systèmes </a:t>
            </a:r>
            <a:r>
              <a:rPr lang="fr-FR" sz="2800" dirty="0"/>
              <a:t>de gestion des informations et des événements liés à la sécurité (SIEM)</a:t>
            </a:r>
          </a:p>
          <a:p>
            <a:pPr rtl="0">
              <a:buFont typeface="Arial" panose="020B0604020202020204" pitchFamily="34" charset="0"/>
              <a:buChar char="•"/>
            </a:pPr>
            <a:r>
              <a:rPr lang="fr-FR" sz="2800" dirty="0" smtClean="0"/>
              <a:t>Par </a:t>
            </a:r>
            <a:r>
              <a:rPr lang="fr-FR" sz="2800" dirty="0"/>
              <a:t>ailleurs, les </a:t>
            </a:r>
            <a:r>
              <a:rPr lang="fr-FR" sz="2800" dirty="0" smtClean="0"/>
              <a:t>ingénieurs </a:t>
            </a:r>
            <a:r>
              <a:rPr lang="fr-FR" sz="2800" dirty="0"/>
              <a:t>en </a:t>
            </a:r>
            <a:r>
              <a:rPr lang="fr-FR" sz="2800" dirty="0" err="1" smtClean="0"/>
              <a:t>cybersécurité</a:t>
            </a:r>
            <a:r>
              <a:rPr lang="fr-FR" sz="2800" dirty="0" smtClean="0"/>
              <a:t> </a:t>
            </a:r>
            <a:r>
              <a:rPr lang="fr-FR" sz="2800" dirty="0"/>
              <a:t>s'appuient souvent sur les fichiers journaux et sur le protocole SNMP (Simple Network Management Protocol) pour déterminer le comportement normal du réseau.</a:t>
            </a:r>
          </a:p>
        </p:txBody>
      </p:sp>
    </p:spTree>
    <p:custDataLst>
      <p:tags r:id="rId1"/>
    </p:custDataLst>
    <p:extLst>
      <p:ext uri="{BB962C8B-B14F-4D97-AF65-F5344CB8AC3E}">
        <p14:creationId xmlns:p14="http://schemas.microsoft.com/office/powerpoint/2010/main" val="1250444455"/>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SIEM</a:t>
            </a:r>
            <a:endParaRPr lang="fr-FR" sz="3200" dirty="0"/>
          </a:p>
        </p:txBody>
      </p:sp>
      <p:sp>
        <p:nvSpPr>
          <p:cNvPr id="2" name="Content Placeholder 1"/>
          <p:cNvSpPr>
            <a:spLocks noGrp="1"/>
          </p:cNvSpPr>
          <p:nvPr>
            <p:ph idx="1"/>
          </p:nvPr>
        </p:nvSpPr>
        <p:spPr>
          <a:xfrm>
            <a:off x="192089" y="1065260"/>
            <a:ext cx="11807825" cy="5532092"/>
          </a:xfrm>
        </p:spPr>
        <p:txBody>
          <a:bodyPr>
            <a:noAutofit/>
          </a:bodyPr>
          <a:lstStyle/>
          <a:p>
            <a:pPr>
              <a:spcBef>
                <a:spcPts val="400"/>
              </a:spcBef>
              <a:spcAft>
                <a:spcPts val="400"/>
              </a:spcAft>
              <a:buFont typeface="Arial" panose="020B0604020202020204" pitchFamily="34" charset="0"/>
              <a:buChar char="•"/>
            </a:pPr>
            <a:r>
              <a:rPr lang="fr-FR" sz="2400" dirty="0" smtClean="0"/>
              <a:t>Le SIEM </a:t>
            </a:r>
            <a:r>
              <a:rPr lang="fr-FR" sz="2400" dirty="0"/>
              <a:t>est une technologie qui aide les organisations à détecter, analyser et réagir aux menaces liées à la sécurité avant qu’elles ne nuisent à leur activité professionnelle</a:t>
            </a:r>
            <a:r>
              <a:rPr lang="fr-FR" sz="2400" dirty="0" smtClean="0"/>
              <a:t>.</a:t>
            </a:r>
          </a:p>
          <a:p>
            <a:pPr marL="0" indent="0">
              <a:spcBef>
                <a:spcPts val="400"/>
              </a:spcBef>
              <a:spcAft>
                <a:spcPts val="400"/>
              </a:spcAft>
              <a:buNone/>
            </a:pPr>
            <a:endParaRPr lang="fr-FR" sz="2400" dirty="0"/>
          </a:p>
          <a:p>
            <a:pPr>
              <a:spcBef>
                <a:spcPts val="400"/>
              </a:spcBef>
              <a:spcAft>
                <a:spcPts val="400"/>
              </a:spcAft>
              <a:buFont typeface="Arial" panose="020B0604020202020204" pitchFamily="34" charset="0"/>
              <a:buChar char="•"/>
            </a:pPr>
            <a:r>
              <a:rPr lang="fr-FR" sz="2400" dirty="0"/>
              <a:t>Les </a:t>
            </a:r>
            <a:r>
              <a:rPr lang="fr-FR" sz="2400" dirty="0" smtClean="0"/>
              <a:t>SIEM </a:t>
            </a:r>
            <a:r>
              <a:rPr lang="fr-FR" sz="2400" dirty="0"/>
              <a:t>incluent les fonctions de base suivantes:</a:t>
            </a:r>
          </a:p>
          <a:p>
            <a:pPr lvl="1" rtl="0"/>
            <a:r>
              <a:rPr lang="fr-FR" sz="2400" b="1" dirty="0"/>
              <a:t>Analyse </a:t>
            </a:r>
            <a:r>
              <a:rPr lang="fr-FR" sz="2400" dirty="0" smtClean="0"/>
              <a:t>- </a:t>
            </a:r>
            <a:r>
              <a:rPr lang="fr-FR" sz="2400" dirty="0"/>
              <a:t>Capacité de rechercher des journaux et des enregistrements d'événements </a:t>
            </a:r>
            <a:r>
              <a:rPr lang="fr-FR" sz="2400" dirty="0" smtClean="0"/>
              <a:t>et </a:t>
            </a:r>
            <a:r>
              <a:rPr lang="fr-FR" sz="2400" dirty="0"/>
              <a:t>de fournir des informations complètes pour </a:t>
            </a:r>
            <a:r>
              <a:rPr lang="fr-FR" sz="2400" dirty="0" smtClean="0"/>
              <a:t>l'analyse.</a:t>
            </a:r>
            <a:endParaRPr lang="fr-FR" sz="2400" dirty="0"/>
          </a:p>
          <a:p>
            <a:pPr lvl="1" rtl="0"/>
            <a:r>
              <a:rPr lang="fr-FR" sz="2400" b="1" dirty="0"/>
              <a:t>Corrélation</a:t>
            </a:r>
            <a:r>
              <a:rPr lang="fr-FR" sz="2400" dirty="0"/>
              <a:t> : permet d'examiner les journaux et les événements de différents systèmes ou applications, d'accélérer la détection et de réagir en cas de </a:t>
            </a:r>
            <a:r>
              <a:rPr lang="fr-FR" sz="2400" dirty="0" smtClean="0"/>
              <a:t>menaces.</a:t>
            </a:r>
            <a:endParaRPr lang="fr-FR" sz="2400" dirty="0"/>
          </a:p>
          <a:p>
            <a:pPr lvl="1" rtl="0"/>
            <a:r>
              <a:rPr lang="fr-FR" sz="2400" b="1" dirty="0"/>
              <a:t>Agrégation</a:t>
            </a:r>
            <a:r>
              <a:rPr lang="fr-FR" sz="2400" dirty="0"/>
              <a:t> - Réduit le volume des données d'événement en consolidant les </a:t>
            </a:r>
            <a:r>
              <a:rPr lang="fr-FR" sz="2400" dirty="0" smtClean="0"/>
              <a:t>événements redondants.</a:t>
            </a:r>
            <a:endParaRPr lang="fr-FR" sz="2400" dirty="0"/>
          </a:p>
          <a:p>
            <a:pPr lvl="1" rtl="0"/>
            <a:r>
              <a:rPr lang="fr-FR" sz="2400" b="1" dirty="0"/>
              <a:t>Reportage</a:t>
            </a:r>
            <a:r>
              <a:rPr lang="fr-FR" sz="2400" dirty="0"/>
              <a:t> - Présente les données d'événement corrélées et agrégées avec la surveillance en temps réel et les résumés à long terme.</a:t>
            </a:r>
          </a:p>
        </p:txBody>
      </p:sp>
    </p:spTree>
    <p:custDataLst>
      <p:tags r:id="rId1"/>
    </p:custDataLst>
    <p:extLst>
      <p:ext uri="{BB962C8B-B14F-4D97-AF65-F5344CB8AC3E}">
        <p14:creationId xmlns:p14="http://schemas.microsoft.com/office/powerpoint/2010/main" val="2993006092"/>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SIEM</a:t>
            </a:r>
            <a:endParaRPr lang="fr-FR" sz="3200" dirty="0"/>
          </a:p>
        </p:txBody>
      </p:sp>
      <p:sp>
        <p:nvSpPr>
          <p:cNvPr id="2" name="Content Placeholder 1"/>
          <p:cNvSpPr>
            <a:spLocks noGrp="1"/>
          </p:cNvSpPr>
          <p:nvPr>
            <p:ph idx="1"/>
          </p:nvPr>
        </p:nvSpPr>
        <p:spPr>
          <a:xfrm>
            <a:off x="192089" y="1065261"/>
            <a:ext cx="11807825" cy="5536263"/>
          </a:xfrm>
        </p:spPr>
        <p:txBody>
          <a:bodyPr>
            <a:normAutofit/>
          </a:bodyPr>
          <a:lstStyle/>
          <a:p>
            <a:pPr>
              <a:buFont typeface="Arial" panose="020B0604020202020204" pitchFamily="34" charset="0"/>
              <a:buChar char="•"/>
            </a:pPr>
            <a:r>
              <a:rPr lang="fr-FR" sz="2400" dirty="0" smtClean="0"/>
              <a:t>Une solution </a:t>
            </a:r>
            <a:r>
              <a:rPr lang="fr-FR" sz="2400" dirty="0"/>
              <a:t>SIEM offre aux organisations une visibilité sur l’activité de leur réseau pour leur permettre de réagir rapidement aux </a:t>
            </a:r>
            <a:r>
              <a:rPr lang="fr-FR" sz="2400" dirty="0">
                <a:hlinkClick r:id="rId4"/>
              </a:rPr>
              <a:t>cyberattaques</a:t>
            </a:r>
            <a:r>
              <a:rPr lang="fr-FR" sz="2400" dirty="0"/>
              <a:t> potentielles </a:t>
            </a:r>
            <a:endParaRPr lang="fr-FR" sz="2400" dirty="0" smtClean="0"/>
          </a:p>
          <a:p>
            <a:pPr marL="0" indent="0">
              <a:buNone/>
            </a:pPr>
            <a:endParaRPr lang="fr-FR" sz="2400" dirty="0"/>
          </a:p>
          <a:p>
            <a:pPr rtl="0">
              <a:buFont typeface="Arial" panose="020B0604020202020204" pitchFamily="34" charset="0"/>
              <a:buChar char="•"/>
            </a:pPr>
            <a:r>
              <a:rPr lang="fr-FR" sz="2400" dirty="0" smtClean="0"/>
              <a:t>Elle fournit des </a:t>
            </a:r>
            <a:r>
              <a:rPr lang="fr-FR" sz="2400" dirty="0"/>
              <a:t>informations sur la source d'une activité suspecte :</a:t>
            </a:r>
          </a:p>
          <a:p>
            <a:pPr lvl="1" rtl="0"/>
            <a:r>
              <a:rPr lang="fr-FR" sz="2400" dirty="0"/>
              <a:t>Informations sur l'utilisateur (nom d'utilisateur, statut d'authentification, emplacement</a:t>
            </a:r>
            <a:r>
              <a:rPr lang="fr-FR" sz="2400" dirty="0" smtClean="0"/>
              <a:t>,</a:t>
            </a:r>
            <a:r>
              <a:rPr lang="fr-FR" sz="2400" dirty="0" smtClean="0"/>
              <a:t>.</a:t>
            </a:r>
            <a:r>
              <a:rPr lang="fr-FR" sz="2400" dirty="0" smtClean="0"/>
              <a:t>..).</a:t>
            </a:r>
            <a:endParaRPr lang="fr-FR" sz="2400" dirty="0"/>
          </a:p>
          <a:p>
            <a:pPr lvl="1" rtl="0"/>
            <a:r>
              <a:rPr lang="fr-FR" sz="2400" dirty="0"/>
              <a:t>Informations sur l'appareil (fabricant, modèle, version </a:t>
            </a:r>
            <a:r>
              <a:rPr lang="fr-FR" sz="2400" dirty="0" smtClean="0"/>
              <a:t>de l’OS, </a:t>
            </a:r>
            <a:r>
              <a:rPr lang="fr-FR" sz="2400" dirty="0"/>
              <a:t>adresse </a:t>
            </a:r>
            <a:r>
              <a:rPr lang="fr-FR" sz="2400" dirty="0" smtClean="0"/>
              <a:t>MAC, IP,...).</a:t>
            </a:r>
            <a:endParaRPr lang="fr-FR" sz="2400" dirty="0"/>
          </a:p>
          <a:p>
            <a:pPr lvl="1" rtl="0"/>
            <a:r>
              <a:rPr lang="fr-FR" sz="2400" dirty="0"/>
              <a:t>Informations sur la posture telles que la conformité de l'appareil avec la politique de sécurité et les fichiers antivirus et correctifs du système d'exploitation mis à jour</a:t>
            </a:r>
            <a:r>
              <a:rPr lang="fr-FR" sz="2400" dirty="0" smtClean="0"/>
              <a:t>.</a:t>
            </a:r>
            <a:endParaRPr lang="fr-FR" sz="2400" dirty="0"/>
          </a:p>
        </p:txBody>
      </p:sp>
    </p:spTree>
    <p:custDataLst>
      <p:tags r:id="rId1"/>
    </p:custDataLst>
    <p:extLst>
      <p:ext uri="{BB962C8B-B14F-4D97-AF65-F5344CB8AC3E}">
        <p14:creationId xmlns:p14="http://schemas.microsoft.com/office/powerpoint/2010/main" val="2698691040"/>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r>
              <a:rPr lang="fr-FR" sz="3200" dirty="0" smtClean="0"/>
              <a:t>Avantages </a:t>
            </a:r>
            <a:r>
              <a:rPr lang="fr-FR" sz="3200" dirty="0"/>
              <a:t>de l’utilisation d’un système </a:t>
            </a:r>
            <a:r>
              <a:rPr lang="fr-FR" sz="3200" dirty="0" smtClean="0"/>
              <a:t>SIEM</a:t>
            </a:r>
            <a:endParaRPr lang="fr-FR" sz="3200" dirty="0"/>
          </a:p>
        </p:txBody>
      </p:sp>
      <p:sp>
        <p:nvSpPr>
          <p:cNvPr id="2" name="Content Placeholder 1"/>
          <p:cNvSpPr>
            <a:spLocks noGrp="1"/>
          </p:cNvSpPr>
          <p:nvPr>
            <p:ph idx="1"/>
          </p:nvPr>
        </p:nvSpPr>
        <p:spPr>
          <a:xfrm>
            <a:off x="192089" y="1065261"/>
            <a:ext cx="11807825" cy="5536263"/>
          </a:xfrm>
        </p:spPr>
        <p:txBody>
          <a:bodyPr>
            <a:normAutofit/>
          </a:bodyPr>
          <a:lstStyle/>
          <a:p>
            <a:pPr marL="0" indent="0">
              <a:buNone/>
            </a:pPr>
            <a:r>
              <a:rPr lang="fr-FR" sz="2800" dirty="0" smtClean="0"/>
              <a:t>Les </a:t>
            </a:r>
            <a:r>
              <a:rPr lang="fr-FR" sz="2800" dirty="0"/>
              <a:t>outils SIEM offrent de nombreux avantages qui peuvent contribuer à renforcer l’état de la sécurité globale d’une organisation, notamment</a:t>
            </a:r>
            <a:r>
              <a:rPr lang="fr-FR" sz="2400" dirty="0"/>
              <a:t> :</a:t>
            </a:r>
          </a:p>
          <a:p>
            <a:pPr lvl="1"/>
            <a:r>
              <a:rPr lang="fr-FR" dirty="0"/>
              <a:t>Vue centralisée des menaces potentielles</a:t>
            </a:r>
          </a:p>
          <a:p>
            <a:pPr lvl="1"/>
            <a:r>
              <a:rPr lang="fr-FR" dirty="0"/>
              <a:t>Identification et réponse aux menaces en temps réel</a:t>
            </a:r>
          </a:p>
          <a:p>
            <a:pPr lvl="1"/>
            <a:r>
              <a:rPr lang="fr-FR" dirty="0"/>
              <a:t>Veille des menaces avancée</a:t>
            </a:r>
          </a:p>
          <a:p>
            <a:pPr lvl="1"/>
            <a:r>
              <a:rPr lang="fr-FR" dirty="0"/>
              <a:t>Audits et rapports sur la conformité réglementaire</a:t>
            </a:r>
          </a:p>
          <a:p>
            <a:pPr lvl="1"/>
            <a:r>
              <a:rPr lang="fr-FR" dirty="0" smtClean="0"/>
              <a:t>Une </a:t>
            </a:r>
            <a:r>
              <a:rPr lang="fr-FR" dirty="0"/>
              <a:t>grande transparence en termes de surveillance des utilisateurs, des applications et des appareils</a:t>
            </a:r>
          </a:p>
        </p:txBody>
      </p:sp>
    </p:spTree>
    <p:custDataLst>
      <p:tags r:id="rId1"/>
    </p:custDataLst>
    <p:extLst>
      <p:ext uri="{BB962C8B-B14F-4D97-AF65-F5344CB8AC3E}">
        <p14:creationId xmlns:p14="http://schemas.microsoft.com/office/powerpoint/2010/main" val="282615868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97089" y="369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Recueil </a:t>
            </a:r>
            <a:r>
              <a:rPr lang="fr-FR" sz="3200" dirty="0"/>
              <a:t>de journaux et SIEM</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9496" y="1047057"/>
            <a:ext cx="9289032" cy="5606184"/>
          </a:xfrm>
          <a:prstGeom prst="rect">
            <a:avLst/>
          </a:prstGeom>
          <a:noFill/>
          <a:ln w="9525">
            <a:solidFill>
              <a:schemeClr val="bg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67854841"/>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92089" y="84489"/>
            <a:ext cx="11999913"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121920" tIns="60960" rIns="121920" bIns="6096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lang="fr-FR" sz="3200" dirty="0" smtClean="0"/>
              <a:t>Données </a:t>
            </a:r>
            <a:r>
              <a:rPr lang="fr-FR" sz="3200" dirty="0"/>
              <a:t>d'alerte </a:t>
            </a:r>
          </a:p>
        </p:txBody>
      </p:sp>
      <p:pic>
        <p:nvPicPr>
          <p:cNvPr id="7"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r="807" b="7576"/>
          <a:stretch/>
        </p:blipFill>
        <p:spPr bwMode="auto">
          <a:xfrm>
            <a:off x="245459" y="2890962"/>
            <a:ext cx="10681580" cy="1060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352" y="4377646"/>
            <a:ext cx="10663685" cy="98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911" y="5791087"/>
            <a:ext cx="10598949" cy="757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 Box 6"/>
          <p:cNvSpPr/>
          <p:nvPr/>
        </p:nvSpPr>
        <p:spPr>
          <a:xfrm>
            <a:off x="242909" y="2595507"/>
            <a:ext cx="1491114" cy="338554"/>
          </a:xfrm>
          <a:prstGeom prst="rect">
            <a:avLst/>
          </a:prstGeom>
        </p:spPr>
        <p:txBody>
          <a:bodyPr wrap="none">
            <a:spAutoFit/>
          </a:bodyPr>
          <a:lstStyle/>
          <a:p>
            <a:pPr marL="0" indent="0" rtl="0">
              <a:buNone/>
            </a:pPr>
            <a:r>
              <a:rPr lang="fr-FR" sz="1600" b="1" dirty="0">
                <a:solidFill>
                  <a:srgbClr val="000000"/>
                </a:solidFill>
                <a:latin typeface="+mn-lt"/>
                <a:ea typeface="ＭＳ Ｐゴシック" charset="0"/>
                <a:cs typeface="CiscoSans"/>
              </a:rPr>
              <a:t>Journal </a:t>
            </a:r>
            <a:r>
              <a:rPr lang="fr-FR" sz="1600" b="1" dirty="0" smtClean="0">
                <a:solidFill>
                  <a:srgbClr val="000000"/>
                </a:solidFill>
                <a:latin typeface="+mn-lt"/>
                <a:ea typeface="ＭＳ Ｐゴシック" charset="0"/>
                <a:cs typeface="CiscoSans"/>
              </a:rPr>
              <a:t>Apache</a:t>
            </a:r>
            <a:endParaRPr lang="fr-FR" sz="1600" b="1" dirty="0">
              <a:solidFill>
                <a:srgbClr val="000000"/>
              </a:solidFill>
              <a:latin typeface="+mn-lt"/>
              <a:ea typeface="ＭＳ Ｐゴシック" charset="0"/>
              <a:cs typeface="CiscoSans"/>
            </a:endParaRPr>
          </a:p>
        </p:txBody>
      </p:sp>
      <p:sp>
        <p:nvSpPr>
          <p:cNvPr id="14" name="Text Box 2"/>
          <p:cNvSpPr/>
          <p:nvPr/>
        </p:nvSpPr>
        <p:spPr>
          <a:xfrm>
            <a:off x="239260" y="4033773"/>
            <a:ext cx="1107996" cy="338554"/>
          </a:xfrm>
          <a:prstGeom prst="rect">
            <a:avLst/>
          </a:prstGeom>
        </p:spPr>
        <p:txBody>
          <a:bodyPr wrap="none">
            <a:spAutoFit/>
          </a:bodyPr>
          <a:lstStyle/>
          <a:p>
            <a:pPr rtl="0"/>
            <a:r>
              <a:rPr lang="fr-FR" sz="1600" b="1" dirty="0">
                <a:solidFill>
                  <a:srgbClr val="000000"/>
                </a:solidFill>
                <a:latin typeface="+mn-lt"/>
                <a:ea typeface="ＭＳ Ｐゴシック" charset="0"/>
                <a:cs typeface="CiscoSans"/>
              </a:rPr>
              <a:t>Journal  IIS</a:t>
            </a:r>
          </a:p>
        </p:txBody>
      </p:sp>
      <p:sp>
        <p:nvSpPr>
          <p:cNvPr id="2" name="Rectangle à coins arrondis 1"/>
          <p:cNvSpPr/>
          <p:nvPr/>
        </p:nvSpPr>
        <p:spPr>
          <a:xfrm>
            <a:off x="263353" y="1817884"/>
            <a:ext cx="10578507" cy="578882"/>
          </a:xfrm>
          <a:prstGeom prst="roundRect">
            <a:avLst/>
          </a:prstGeom>
          <a:solidFill>
            <a:schemeClr val="tx1"/>
          </a:solidFill>
        </p:spPr>
        <p:txBody>
          <a:bodyPr wrap="square">
            <a:spAutoFit/>
          </a:bodyPr>
          <a:lstStyle/>
          <a:p>
            <a:pPr>
              <a:spcBef>
                <a:spcPts val="300"/>
              </a:spcBef>
              <a:spcAft>
                <a:spcPts val="300"/>
              </a:spcAft>
            </a:pPr>
            <a:r>
              <a:rPr lang="en-US" sz="1400" b="1" dirty="0">
                <a:solidFill>
                  <a:schemeClr val="bg1">
                    <a:lumMod val="75000"/>
                  </a:schemeClr>
                </a:solidFill>
                <a:latin typeface="Arial Unicode MS"/>
              </a:rPr>
              <a:t>04/28-17:00:04.092153 [**] [1:1000003:0] Malicious Server Hit! [**] [Priority: 0] {TCP} 209.165.200.235:34484 -&gt; 209.165.202.133:6666</a:t>
            </a:r>
            <a:endParaRPr lang="fr-FR" sz="1400" b="1" dirty="0">
              <a:solidFill>
                <a:schemeClr val="bg1">
                  <a:lumMod val="75000"/>
                </a:schemeClr>
              </a:solidFill>
              <a:latin typeface="Arial Unicode MS"/>
            </a:endParaRPr>
          </a:p>
        </p:txBody>
      </p:sp>
      <p:sp>
        <p:nvSpPr>
          <p:cNvPr id="15" name="Text Box 2"/>
          <p:cNvSpPr/>
          <p:nvPr/>
        </p:nvSpPr>
        <p:spPr>
          <a:xfrm>
            <a:off x="263352" y="5480574"/>
            <a:ext cx="2003882" cy="338554"/>
          </a:xfrm>
          <a:prstGeom prst="rect">
            <a:avLst/>
          </a:prstGeom>
        </p:spPr>
        <p:txBody>
          <a:bodyPr wrap="none">
            <a:spAutoFit/>
          </a:bodyPr>
          <a:lstStyle/>
          <a:p>
            <a:pPr rtl="0"/>
            <a:r>
              <a:rPr lang="fr-FR" sz="1600" b="1" dirty="0">
                <a:solidFill>
                  <a:srgbClr val="000000"/>
                </a:solidFill>
                <a:latin typeface="+mn-lt"/>
                <a:ea typeface="ＭＳ Ｐゴシック" charset="0"/>
                <a:cs typeface="CiscoSans"/>
              </a:rPr>
              <a:t>Journal </a:t>
            </a:r>
            <a:r>
              <a:rPr lang="fr-FR" sz="1600" b="1" dirty="0" smtClean="0">
                <a:solidFill>
                  <a:srgbClr val="000000"/>
                </a:solidFill>
                <a:latin typeface="+mn-lt"/>
                <a:ea typeface="ＭＳ Ｐゴシック" charset="0"/>
                <a:cs typeface="CiscoSans"/>
              </a:rPr>
              <a:t>de proxy DNS</a:t>
            </a:r>
            <a:endParaRPr lang="fr-FR" sz="1600" b="1" dirty="0">
              <a:solidFill>
                <a:srgbClr val="000000"/>
              </a:solidFill>
              <a:latin typeface="+mn-lt"/>
              <a:ea typeface="ＭＳ Ｐゴシック" charset="0"/>
              <a:cs typeface="CiscoSans"/>
            </a:endParaRPr>
          </a:p>
        </p:txBody>
      </p:sp>
      <p:sp>
        <p:nvSpPr>
          <p:cNvPr id="16" name="Text Box 6"/>
          <p:cNvSpPr/>
          <p:nvPr/>
        </p:nvSpPr>
        <p:spPr>
          <a:xfrm>
            <a:off x="263353" y="1378296"/>
            <a:ext cx="1646605" cy="338554"/>
          </a:xfrm>
          <a:prstGeom prst="rect">
            <a:avLst/>
          </a:prstGeom>
        </p:spPr>
        <p:txBody>
          <a:bodyPr wrap="none">
            <a:spAutoFit/>
          </a:bodyPr>
          <a:lstStyle/>
          <a:p>
            <a:pPr marL="0" indent="0" rtl="0">
              <a:buNone/>
            </a:pPr>
            <a:r>
              <a:rPr lang="fr-FR" sz="1600" b="1" dirty="0">
                <a:solidFill>
                  <a:srgbClr val="000000"/>
                </a:solidFill>
                <a:latin typeface="+mn-lt"/>
                <a:ea typeface="ＭＳ Ｐゴシック" charset="0"/>
                <a:cs typeface="CiscoSans"/>
              </a:rPr>
              <a:t>Journal </a:t>
            </a:r>
            <a:r>
              <a:rPr lang="fr-FR" sz="1600" b="1" dirty="0" smtClean="0">
                <a:solidFill>
                  <a:srgbClr val="000000"/>
                </a:solidFill>
                <a:latin typeface="+mn-lt"/>
                <a:ea typeface="ＭＳ Ｐゴシック" charset="0"/>
                <a:cs typeface="CiscoSans"/>
              </a:rPr>
              <a:t>IDS </a:t>
            </a:r>
            <a:r>
              <a:rPr lang="fr-FR" sz="1600" b="1" dirty="0" err="1" smtClean="0">
                <a:solidFill>
                  <a:srgbClr val="000000"/>
                </a:solidFill>
                <a:latin typeface="+mn-lt"/>
                <a:ea typeface="ＭＳ Ｐゴシック" charset="0"/>
                <a:cs typeface="CiscoSans"/>
              </a:rPr>
              <a:t>Snort</a:t>
            </a:r>
            <a:endParaRPr lang="fr-FR" sz="1600" b="1" dirty="0">
              <a:solidFill>
                <a:srgbClr val="000000"/>
              </a:solidFill>
              <a:latin typeface="+mn-lt"/>
              <a:ea typeface="ＭＳ Ｐゴシック" charset="0"/>
              <a:cs typeface="CiscoSans"/>
            </a:endParaRPr>
          </a:p>
        </p:txBody>
      </p:sp>
    </p:spTree>
    <p:custDataLst>
      <p:tags r:id="rId1"/>
    </p:custDataLst>
    <p:extLst>
      <p:ext uri="{BB962C8B-B14F-4D97-AF65-F5344CB8AC3E}">
        <p14:creationId xmlns:p14="http://schemas.microsoft.com/office/powerpoint/2010/main" val="635123415"/>
      </p:ext>
    </p:extLst>
  </p:cSld>
  <p:clrMapOvr>
    <a:masterClrMapping/>
  </p:clrMapOvr>
  <p:transition spd="slow">
    <p:wip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2637</TotalTime>
  <Words>1275</Words>
  <Application>Microsoft Office PowerPoint</Application>
  <PresentationFormat>Grand écran</PresentationFormat>
  <Paragraphs>278</Paragraphs>
  <Slides>25</Slides>
  <Notes>11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25</vt:i4>
      </vt:variant>
    </vt:vector>
  </HeadingPairs>
  <TitlesOfParts>
    <vt:vector size="34" baseType="lpstr">
      <vt:lpstr>ＭＳ Ｐゴシック</vt:lpstr>
      <vt:lpstr>Arial</vt:lpstr>
      <vt:lpstr>Arial Unicode MS</vt:lpstr>
      <vt:lpstr>Calibri</vt:lpstr>
      <vt:lpstr>CiscoSans</vt:lpstr>
      <vt:lpstr>Times</vt:lpstr>
      <vt:lpstr>Times New Roman</vt:lpstr>
      <vt:lpstr>Wingdings</vt:lpstr>
      <vt:lpstr>Thème Office</vt:lpstr>
      <vt:lpstr>Projet  2CS </vt:lpstr>
      <vt:lpstr>Implémentation d’un SIEM  (System Information and Event Management)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Travail demandé ( 1/2)</vt:lpstr>
      <vt:lpstr>Travail demandé ( 2/2)</vt:lpstr>
      <vt:lpstr>Consignes pour le bon déroulement du projet </vt:lpstr>
      <vt:lpstr>Consignes pour le bon déroulement du projet </vt:lpstr>
      <vt:lpstr>Phases du  projet</vt:lpstr>
      <vt:lpstr>Entrevues</vt:lpstr>
      <vt:lpstr>Plan présentation/Démonstration </vt:lpstr>
      <vt:lpstr>Livrables ( Documents )</vt:lpstr>
      <vt:lpstr>Evaluation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2CS</dc:title>
  <dc:creator>PC</dc:creator>
  <cp:lastModifiedBy>HAMANI</cp:lastModifiedBy>
  <cp:revision>152</cp:revision>
  <dcterms:created xsi:type="dcterms:W3CDTF">2013-02-07T18:03:59Z</dcterms:created>
  <dcterms:modified xsi:type="dcterms:W3CDTF">2024-02-15T13:21:52Z</dcterms:modified>
</cp:coreProperties>
</file>