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Spectral"/>
      <p:regular r:id="rId26"/>
      <p:bold r:id="rId27"/>
      <p:italic r:id="rId28"/>
      <p:boldItalic r:id="rId29"/>
    </p:embeddedFont>
    <p:embeddedFont>
      <p:font typeface="Satisfy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5F5FFB-35E5-486B-93D8-E62559FFC56F}">
  <a:tblStyle styleId="{555F5FFB-35E5-486B-93D8-E62559FFC56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pectral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Spectral-italic.fntdata"/><Relationship Id="rId27" Type="http://schemas.openxmlformats.org/officeDocument/2006/relationships/font" Target="fonts/Spectra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atisfy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3668ec59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3668ec59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35db400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35db400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35db4007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35db4007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735db400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735db400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35db4007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35db4007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380fc07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380fc07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0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470250" y="1633225"/>
            <a:ext cx="3792900" cy="21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de análisis RFM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4171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Presentado por: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Elizabeth Takury Barrantes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050"/>
            <a:ext cx="1787200" cy="1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145000" y="247200"/>
            <a:ext cx="1642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rPr>
              <a:t>EL MERCADO</a:t>
            </a:r>
            <a:endParaRPr b="1" sz="2000">
              <a:solidFill>
                <a:schemeClr val="lt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308950"/>
            <a:ext cx="703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Ambiente altamente competitivo y cambios significativos en las preferencias de los consumidores.</a:t>
            </a:r>
            <a:endParaRPr sz="1600"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1374275" y="2195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 b="0" sz="1000"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800" y="2905725"/>
            <a:ext cx="70305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Mejorar la estrategia de marketing y ventas mediante la segmentación de clientes. 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300" y="3579425"/>
            <a:ext cx="1787200" cy="17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7574300" y="3473725"/>
            <a:ext cx="1642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434343"/>
                </a:solidFill>
                <a:latin typeface="Satisfy"/>
                <a:ea typeface="Satisfy"/>
                <a:cs typeface="Satisfy"/>
                <a:sym typeface="Satisfy"/>
              </a:rPr>
              <a:t>EL MERCADO</a:t>
            </a:r>
            <a:endParaRPr b="1" sz="2000">
              <a:solidFill>
                <a:srgbClr val="434343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/>
        </p:nvSpPr>
        <p:spPr>
          <a:xfrm>
            <a:off x="139875" y="455800"/>
            <a:ext cx="5249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Periodo de análisis: julio 2020 - diciembre 2022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6" name="Google Shape;296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63" y="1535787"/>
            <a:ext cx="2448072" cy="66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549" y="2872087"/>
            <a:ext cx="3064249" cy="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 title="Gráfico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975" y="2872075"/>
            <a:ext cx="3954699" cy="73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250" y="1535775"/>
            <a:ext cx="3176600" cy="6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>
            <p:ph idx="4294967295" type="title"/>
          </p:nvPr>
        </p:nvSpPr>
        <p:spPr>
          <a:xfrm>
            <a:off x="242800" y="0"/>
            <a:ext cx="54627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60"/>
              <a:t>Análisis de los datos</a:t>
            </a:r>
            <a:endParaRPr sz="2260"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250" y="1436550"/>
            <a:ext cx="876600" cy="8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273" y="2764100"/>
            <a:ext cx="992575" cy="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0475" y="2867863"/>
            <a:ext cx="876600" cy="8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0000" y="1334749"/>
            <a:ext cx="876600" cy="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00" y="740275"/>
            <a:ext cx="3621550" cy="21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>
            <p:ph idx="4294967295" type="body"/>
          </p:nvPr>
        </p:nvSpPr>
        <p:spPr>
          <a:xfrm>
            <a:off x="1164300" y="3754250"/>
            <a:ext cx="34077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12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2. El 39% de los clientes son casados y un 26% en unión de hecho. </a:t>
            </a:r>
            <a:endParaRPr sz="1312"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1" name="Google Shape;311;p1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9725"/>
            <a:ext cx="4180625" cy="26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>
            <p:ph idx="4294967295" type="title"/>
          </p:nvPr>
        </p:nvSpPr>
        <p:spPr>
          <a:xfrm>
            <a:off x="242800" y="0"/>
            <a:ext cx="5462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60"/>
              <a:t>Análisis de los datos</a:t>
            </a:r>
            <a:endParaRPr sz="2160"/>
          </a:p>
        </p:txBody>
      </p:sp>
      <p:sp>
        <p:nvSpPr>
          <p:cNvPr id="313" name="Google Shape;313;p16"/>
          <p:cNvSpPr txBox="1"/>
          <p:nvPr>
            <p:ph idx="4294967295" type="body"/>
          </p:nvPr>
        </p:nvSpPr>
        <p:spPr>
          <a:xfrm>
            <a:off x="4572000" y="539533"/>
            <a:ext cx="3407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13"/>
              <a:buFont typeface="Raleway"/>
              <a:buAutoNum type="arabicPeriod"/>
            </a:pPr>
            <a:r>
              <a:rPr lang="es-419" sz="1312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El 55% de los clientes son adultos de mediana edad.</a:t>
            </a:r>
            <a:endParaRPr sz="1312"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3724950" y="539525"/>
            <a:ext cx="939600" cy="668100"/>
          </a:xfrm>
          <a:prstGeom prst="bentArrow">
            <a:avLst>
              <a:gd fmla="val 25000" name="adj1"/>
              <a:gd fmla="val 29060" name="adj2"/>
              <a:gd fmla="val 25000" name="adj3"/>
              <a:gd fmla="val 43750" name="adj4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/>
          <p:nvPr/>
        </p:nvSpPr>
        <p:spPr>
          <a:xfrm rot="10800000">
            <a:off x="3385800" y="3086150"/>
            <a:ext cx="1186200" cy="668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1C23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idx="4294967295" type="title"/>
          </p:nvPr>
        </p:nvSpPr>
        <p:spPr>
          <a:xfrm>
            <a:off x="469475" y="105700"/>
            <a:ext cx="5462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60"/>
              <a:t>Metodología RFM</a:t>
            </a:r>
            <a:endParaRPr sz="2160"/>
          </a:p>
        </p:txBody>
      </p:sp>
      <p:sp>
        <p:nvSpPr>
          <p:cNvPr id="321" name="Google Shape;321;p17"/>
          <p:cNvSpPr txBox="1"/>
          <p:nvPr>
            <p:ph idx="4294967295" type="body"/>
          </p:nvPr>
        </p:nvSpPr>
        <p:spPr>
          <a:xfrm>
            <a:off x="1383125" y="729425"/>
            <a:ext cx="12468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R: recencia 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F: frecuencia 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M: monetary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2" name="Google Shape;322;p17"/>
          <p:cNvCxnSpPr/>
          <p:nvPr/>
        </p:nvCxnSpPr>
        <p:spPr>
          <a:xfrm>
            <a:off x="2842625" y="9246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7"/>
          <p:cNvCxnSpPr/>
          <p:nvPr/>
        </p:nvCxnSpPr>
        <p:spPr>
          <a:xfrm>
            <a:off x="2842625" y="12294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7"/>
          <p:cNvCxnSpPr/>
          <p:nvPr/>
        </p:nvCxnSpPr>
        <p:spPr>
          <a:xfrm>
            <a:off x="2842625" y="15817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7"/>
          <p:cNvSpPr txBox="1"/>
          <p:nvPr>
            <p:ph idx="4294967295" type="body"/>
          </p:nvPr>
        </p:nvSpPr>
        <p:spPr>
          <a:xfrm>
            <a:off x="3707975" y="729425"/>
            <a:ext cx="50871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Días que han pasado desde la última compra del cliente.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Conteo de las transacciones que ha hecho el cliente.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Valor monetario total de compras realizadas.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326" name="Google Shape;326;p17"/>
          <p:cNvGraphicFramePr/>
          <p:nvPr/>
        </p:nvGraphicFramePr>
        <p:xfrm>
          <a:off x="752450" y="21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{555F5FFB-35E5-486B-93D8-E62559FFC56F}</a:tableStyleId>
              </a:tblPr>
              <a:tblGrid>
                <a:gridCol w="1209675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Segmentación de clientes</a:t>
                      </a:r>
                      <a:endParaRPr sz="1000">
                        <a:solidFill>
                          <a:schemeClr val="lt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Categoría</a:t>
                      </a:r>
                      <a:endParaRPr b="1"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Score</a:t>
                      </a:r>
                      <a:endParaRPr b="1"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Clientes campeones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10-12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Clientes leales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8-9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Clientes en riesgo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6-7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Clientes perdidos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3-5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7" name="Google Shape;327;p17"/>
          <p:cNvCxnSpPr/>
          <p:nvPr/>
        </p:nvCxnSpPr>
        <p:spPr>
          <a:xfrm>
            <a:off x="2991575" y="25869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2991575" y="324435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7"/>
          <p:cNvCxnSpPr/>
          <p:nvPr/>
        </p:nvCxnSpPr>
        <p:spPr>
          <a:xfrm>
            <a:off x="2991575" y="3032700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7"/>
          <p:cNvCxnSpPr/>
          <p:nvPr/>
        </p:nvCxnSpPr>
        <p:spPr>
          <a:xfrm>
            <a:off x="2991575" y="2832775"/>
            <a:ext cx="716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17"/>
          <p:cNvSpPr txBox="1"/>
          <p:nvPr>
            <p:ph idx="4294967295" type="body"/>
          </p:nvPr>
        </p:nvSpPr>
        <p:spPr>
          <a:xfrm>
            <a:off x="3707975" y="2445900"/>
            <a:ext cx="51984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Han comprado recientemente, compran con frecuencia  y gastan mucho.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Son frecuentes y de alto valor, recencia variable. 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Solían ser valiosos, pero no han comprado recientemente. 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No han comprado recientemente, baja frecuencia de compra y un bajo valor monetario.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idx="4294967295" type="title"/>
          </p:nvPr>
        </p:nvSpPr>
        <p:spPr>
          <a:xfrm>
            <a:off x="242800" y="0"/>
            <a:ext cx="5462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60"/>
              <a:t>Cliente Target</a:t>
            </a:r>
            <a:endParaRPr sz="2160"/>
          </a:p>
        </p:txBody>
      </p:sp>
      <p:pic>
        <p:nvPicPr>
          <p:cNvPr id="337" name="Google Shape;337;p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75" y="119288"/>
            <a:ext cx="4304300" cy="48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/>
          <p:nvPr/>
        </p:nvSpPr>
        <p:spPr>
          <a:xfrm>
            <a:off x="2080875" y="1425625"/>
            <a:ext cx="699600" cy="3135300"/>
          </a:xfrm>
          <a:prstGeom prst="leftBrace">
            <a:avLst>
              <a:gd fmla="val 50000" name="adj1"/>
              <a:gd fmla="val 50398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25" y="2468275"/>
            <a:ext cx="1247250" cy="12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idx="4294967295" type="title"/>
          </p:nvPr>
        </p:nvSpPr>
        <p:spPr>
          <a:xfrm>
            <a:off x="242800" y="0"/>
            <a:ext cx="5462700" cy="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60"/>
              <a:t>Análisis de los datos</a:t>
            </a:r>
            <a:endParaRPr sz="1760"/>
          </a:p>
        </p:txBody>
      </p:sp>
      <p:pic>
        <p:nvPicPr>
          <p:cNvPr id="345" name="Google Shape;345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" y="989293"/>
            <a:ext cx="4525026" cy="282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342" y="989300"/>
            <a:ext cx="4567659" cy="28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19"/>
          <p:cNvCxnSpPr/>
          <p:nvPr/>
        </p:nvCxnSpPr>
        <p:spPr>
          <a:xfrm>
            <a:off x="4605675" y="721025"/>
            <a:ext cx="11700" cy="3147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19"/>
          <p:cNvSpPr txBox="1"/>
          <p:nvPr>
            <p:ph idx="4294967295" type="body"/>
          </p:nvPr>
        </p:nvSpPr>
        <p:spPr>
          <a:xfrm>
            <a:off x="242800" y="4060225"/>
            <a:ext cx="4151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Del total de productos vendidos, el vino y la carne generan un monto de </a:t>
            </a: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$ 919,263.00, es decir, </a:t>
            </a: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más del 60% de ingresos de la tienda.</a:t>
            </a:r>
            <a:endParaRPr>
              <a:solidFill>
                <a:srgbClr val="37415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19"/>
          <p:cNvSpPr txBox="1"/>
          <p:nvPr>
            <p:ph idx="4294967295" type="body"/>
          </p:nvPr>
        </p:nvSpPr>
        <p:spPr>
          <a:xfrm>
            <a:off x="4784475" y="4060225"/>
            <a:ext cx="4151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374151"/>
                </a:solidFill>
                <a:latin typeface="Raleway"/>
                <a:ea typeface="Raleway"/>
                <a:cs typeface="Raleway"/>
                <a:sym typeface="Raleway"/>
              </a:rPr>
              <a:t>Del total de transacciones, más del 55% son por compras en tienda. </a:t>
            </a:r>
            <a:endParaRPr>
              <a:solidFill>
                <a:srgbClr val="37415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idx="4294967295" type="title"/>
          </p:nvPr>
        </p:nvSpPr>
        <p:spPr>
          <a:xfrm>
            <a:off x="21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220"/>
              <a:t>Análisis de las tendencias</a:t>
            </a:r>
            <a:endParaRPr sz="2220"/>
          </a:p>
        </p:txBody>
      </p:sp>
      <p:pic>
        <p:nvPicPr>
          <p:cNvPr id="355" name="Google Shape;355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0" y="829213"/>
            <a:ext cx="5997925" cy="34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0"/>
          <p:cNvSpPr txBox="1"/>
          <p:nvPr>
            <p:ph idx="4294967295" type="body"/>
          </p:nvPr>
        </p:nvSpPr>
        <p:spPr>
          <a:xfrm>
            <a:off x="6287575" y="1445550"/>
            <a:ext cx="26799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rPr lang="es-419" sz="1417"/>
              <a:t>*</a:t>
            </a:r>
            <a:r>
              <a:rPr lang="es-419" sz="1417"/>
              <a:t>T</a:t>
            </a:r>
            <a:r>
              <a:rPr lang="es-419" sz="1417"/>
              <a:t>endencia general de disminución en la retención de clientes con el paso del tiempo.</a:t>
            </a:r>
            <a:endParaRPr sz="1417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SzPts val="523"/>
              <a:buNone/>
            </a:pPr>
            <a:r>
              <a:rPr lang="es-419" sz="1417"/>
              <a:t>*</a:t>
            </a:r>
            <a:r>
              <a:rPr lang="es-419" sz="1417"/>
              <a:t>La retención inicial (primeros 1-3 períodos) es relativamente alta.</a:t>
            </a:r>
            <a:endParaRPr sz="1417">
              <a:solidFill>
                <a:srgbClr val="37415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title"/>
          </p:nvPr>
        </p:nvSpPr>
        <p:spPr>
          <a:xfrm>
            <a:off x="1209850" y="516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Hallazgos / Recomendaciones</a:t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363" name="Google Shape;363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La mayoría de clientes se encuentra en un rango de 40 -60 años y son personas que conforman una familia.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Implementar un programa de fidelización que ofrezca beneficios para toda la familia.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67" name="Google Shape;367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368" name="Google Shape;368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El 80% de ingresos lo genera en su mayoría, clientes campeones y leales.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21"/>
          <p:cNvSpPr txBox="1"/>
          <p:nvPr>
            <p:ph idx="4294967295" type="body"/>
          </p:nvPr>
        </p:nvSpPr>
        <p:spPr>
          <a:xfrm>
            <a:off x="3480453" y="212925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>
                <a:solidFill>
                  <a:schemeClr val="lt1"/>
                </a:solidFill>
              </a:rPr>
              <a:t>Ofrecer programas de fidelización.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>
                <a:solidFill>
                  <a:schemeClr val="lt1"/>
                </a:solidFill>
              </a:rPr>
              <a:t>Mantener la comunicación frecuente con ofertas personalizadas.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>
                <a:solidFill>
                  <a:schemeClr val="lt1"/>
                </a:solidFill>
              </a:rPr>
              <a:t>Proporcionar contenido exclusivo y valioso.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373" name="Google Shape;373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Productos más vendidos: Vino y carnes.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21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Ofrecer descuentos por la compra de ciertos volúmenes de vino y carne.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7" name="Google Shape;377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378" name="Google Shape;378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Sólo el 15% de clientes respondieron a la campaña.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Implementar estrategias que nos permitan fortalecer los canales de comunicación.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