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60" r:id="rId5"/>
    <p:sldId id="259" r:id="rId6"/>
    <p:sldId id="263" r:id="rId7"/>
    <p:sldId id="265" r:id="rId8"/>
    <p:sldId id="266" r:id="rId9"/>
    <p:sldId id="267" r:id="rId10"/>
    <p:sldId id="261" r:id="rId11"/>
    <p:sldId id="272" r:id="rId12"/>
    <p:sldId id="262" r:id="rId13"/>
    <p:sldId id="264" r:id="rId14"/>
    <p:sldId id="268" r:id="rId15"/>
    <p:sldId id="269" r:id="rId16"/>
    <p:sldId id="270"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4" d="100"/>
          <a:sy n="54" d="100"/>
        </p:scale>
        <p:origin x="9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2147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AEE4BD"/>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3"/>
          <p:cNvSpPr/>
          <p:nvPr/>
        </p:nvSpPr>
        <p:spPr>
          <a:xfrm>
            <a:off x="3982164" y="2384822"/>
            <a:ext cx="6665952" cy="833199"/>
          </a:xfrm>
          <a:prstGeom prst="rect">
            <a:avLst/>
          </a:prstGeom>
          <a:noFill/>
          <a:ln/>
        </p:spPr>
        <p:txBody>
          <a:bodyPr wrap="none" rtlCol="0" anchor="t"/>
          <a:lstStyle/>
          <a:p>
            <a:pPr marL="0" indent="0" algn="ctr">
              <a:lnSpc>
                <a:spcPts val="6561"/>
              </a:lnSpc>
              <a:buNone/>
            </a:pPr>
            <a:r>
              <a:rPr lang="en-US" sz="5249" b="1" dirty="0">
                <a:solidFill>
                  <a:srgbClr val="1F7135"/>
                </a:solidFill>
                <a:latin typeface="Lora" pitchFamily="34" charset="0"/>
                <a:ea typeface="Lora" pitchFamily="34" charset="-122"/>
                <a:cs typeface="Lora" pitchFamily="34" charset="-120"/>
              </a:rPr>
              <a:t>RASJNA</a:t>
            </a:r>
            <a:endParaRPr lang="en-US" sz="5249" dirty="0"/>
          </a:p>
        </p:txBody>
      </p:sp>
      <p:sp>
        <p:nvSpPr>
          <p:cNvPr id="7" name="Text 4"/>
          <p:cNvSpPr/>
          <p:nvPr/>
        </p:nvSpPr>
        <p:spPr>
          <a:xfrm>
            <a:off x="2348389" y="3551277"/>
            <a:ext cx="9933503"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Presented by:</a:t>
            </a:r>
            <a:endParaRPr lang="en-US" sz="1750" dirty="0"/>
          </a:p>
        </p:txBody>
      </p:sp>
      <p:sp>
        <p:nvSpPr>
          <p:cNvPr id="8" name="Text 5"/>
          <p:cNvSpPr/>
          <p:nvPr/>
        </p:nvSpPr>
        <p:spPr>
          <a:xfrm>
            <a:off x="2703790" y="4156591"/>
            <a:ext cx="9578102"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3A3630"/>
                </a:solidFill>
                <a:latin typeface="Source Sans Pro" pitchFamily="34" charset="0"/>
                <a:ea typeface="Source Sans Pro" pitchFamily="34" charset="-122"/>
                <a:cs typeface="Source Sans Pro" pitchFamily="34" charset="-120"/>
              </a:rPr>
              <a:t>N. Jahnavi Yadav</a:t>
            </a:r>
            <a:endParaRPr lang="en-US" sz="1750" dirty="0"/>
          </a:p>
        </p:txBody>
      </p:sp>
      <p:sp>
        <p:nvSpPr>
          <p:cNvPr id="9" name="Text 6"/>
          <p:cNvSpPr/>
          <p:nvPr/>
        </p:nvSpPr>
        <p:spPr>
          <a:xfrm>
            <a:off x="2703790" y="4600813"/>
            <a:ext cx="9578102"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3A3630"/>
                </a:solidFill>
                <a:latin typeface="Source Sans Pro" pitchFamily="34" charset="0"/>
                <a:ea typeface="Source Sans Pro" pitchFamily="34" charset="-122"/>
                <a:cs typeface="Source Sans Pro" pitchFamily="34" charset="-120"/>
              </a:rPr>
              <a:t>K. Mohan Naidu</a:t>
            </a:r>
            <a:endParaRPr lang="en-US" sz="1750" dirty="0"/>
          </a:p>
        </p:txBody>
      </p:sp>
      <p:sp>
        <p:nvSpPr>
          <p:cNvPr id="10" name="Text 7"/>
          <p:cNvSpPr/>
          <p:nvPr/>
        </p:nvSpPr>
        <p:spPr>
          <a:xfrm>
            <a:off x="2703790" y="5045035"/>
            <a:ext cx="9578102"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dirty="0">
                <a:solidFill>
                  <a:srgbClr val="3A3630"/>
                </a:solidFill>
                <a:latin typeface="Source Sans Pro" pitchFamily="34" charset="0"/>
                <a:ea typeface="Source Sans Pro" pitchFamily="34" charset="-122"/>
                <a:cs typeface="Source Sans Pro" pitchFamily="34" charset="-120"/>
              </a:rPr>
              <a:t>G. Narendra</a:t>
            </a:r>
            <a:endParaRPr lang="en-US" sz="1750" dirty="0"/>
          </a:p>
        </p:txBody>
      </p:sp>
      <p:sp>
        <p:nvSpPr>
          <p:cNvPr id="11" name="Text 8"/>
          <p:cNvSpPr/>
          <p:nvPr/>
        </p:nvSpPr>
        <p:spPr>
          <a:xfrm>
            <a:off x="2703790" y="5371624"/>
            <a:ext cx="9578102" cy="835342"/>
          </a:xfrm>
          <a:prstGeom prst="rect">
            <a:avLst/>
          </a:prstGeom>
          <a:noFill/>
          <a:ln/>
        </p:spPr>
        <p:txBody>
          <a:bodyPr wrap="none" rtlCol="0" anchor="t"/>
          <a:lstStyle/>
          <a:p>
            <a:pPr marL="342900" indent="-342900" algn="l">
              <a:lnSpc>
                <a:spcPct val="150000"/>
              </a:lnSpc>
              <a:buSzPct val="100000"/>
              <a:buFont typeface="+mj-lt"/>
              <a:buAutoNum type="arabicPeriod" startAt="4"/>
            </a:pPr>
            <a:r>
              <a:rPr lang="en-US" sz="1750" dirty="0">
                <a:solidFill>
                  <a:srgbClr val="3A3630"/>
                </a:solidFill>
                <a:latin typeface="Source Sans Pro" pitchFamily="34" charset="0"/>
                <a:ea typeface="Source Sans Pro" pitchFamily="34" charset="-122"/>
                <a:cs typeface="Source Sans Pro" pitchFamily="34" charset="-120"/>
              </a:rPr>
              <a:t>K. Deepak</a:t>
            </a:r>
          </a:p>
          <a:p>
            <a:pPr marL="342900" indent="-342900" algn="l">
              <a:lnSpc>
                <a:spcPct val="150000"/>
              </a:lnSpc>
              <a:buSzPct val="100000"/>
              <a:buFont typeface="+mj-lt"/>
              <a:buAutoNum type="arabicPeriod" startAt="4"/>
            </a:pPr>
            <a:r>
              <a:rPr lang="en-US" sz="1750" dirty="0">
                <a:solidFill>
                  <a:srgbClr val="3A3630"/>
                </a:solidFill>
                <a:latin typeface="Source Sans Pro" pitchFamily="34" charset="0"/>
                <a:ea typeface="Source Sans Pro" pitchFamily="34" charset="-122"/>
              </a:rPr>
              <a:t>M. Rajesh </a:t>
            </a:r>
          </a:p>
          <a:p>
            <a:pPr marL="342900" indent="-342900" algn="l">
              <a:lnSpc>
                <a:spcPct val="150000"/>
              </a:lnSpc>
              <a:buSzPct val="100000"/>
              <a:buFont typeface="+mj-lt"/>
              <a:buAutoNum type="arabicPeriod" startAt="4"/>
            </a:pPr>
            <a:r>
              <a:rPr lang="en-US" sz="1750" dirty="0">
                <a:solidFill>
                  <a:srgbClr val="3A3630"/>
                </a:solidFill>
                <a:latin typeface="Source Sans Pro" pitchFamily="34" charset="0"/>
                <a:ea typeface="Source Sans Pro" pitchFamily="34" charset="-122"/>
              </a:rPr>
              <a:t>J. Athreya</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15902345"/>
          </a:xfrm>
          <a:prstGeom prst="rect">
            <a:avLst/>
          </a:prstGeom>
          <a:solidFill>
            <a:srgbClr val="FEF5E7"/>
          </a:solidFill>
          <a:ln/>
        </p:spPr>
        <p:txBody>
          <a:bodyPr/>
          <a:lstStyle/>
          <a:p>
            <a:endParaRPr lang="en-US" dirty="0"/>
          </a:p>
        </p:txBody>
      </p:sp>
      <p:pic>
        <p:nvPicPr>
          <p:cNvPr id="4" name="Image 0" descr="preencoded.png"/>
          <p:cNvPicPr>
            <a:picLocks noChangeAspect="1"/>
          </p:cNvPicPr>
          <p:nvPr/>
        </p:nvPicPr>
        <p:blipFill>
          <a:blip r:embed="rId3"/>
          <a:stretch>
            <a:fillRect/>
          </a:stretch>
        </p:blipFill>
        <p:spPr>
          <a:xfrm>
            <a:off x="0" y="-2689384"/>
            <a:ext cx="14630400" cy="15087599"/>
          </a:xfrm>
          <a:prstGeom prst="rect">
            <a:avLst/>
          </a:prstGeom>
        </p:spPr>
      </p:pic>
      <p:sp>
        <p:nvSpPr>
          <p:cNvPr id="6" name="Text 3"/>
          <p:cNvSpPr/>
          <p:nvPr/>
        </p:nvSpPr>
        <p:spPr>
          <a:xfrm>
            <a:off x="1238250" y="201154"/>
            <a:ext cx="6953488" cy="972026"/>
          </a:xfrm>
          <a:prstGeom prst="rect">
            <a:avLst/>
          </a:prstGeom>
          <a:noFill/>
          <a:ln/>
        </p:spPr>
        <p:txBody>
          <a:bodyPr wrap="square" rtlCol="0" anchor="t"/>
          <a:lstStyle/>
          <a:p>
            <a:pPr marL="0" indent="0">
              <a:lnSpc>
                <a:spcPts val="3827"/>
              </a:lnSpc>
              <a:buNone/>
            </a:pPr>
            <a:r>
              <a:rPr lang="en-US" sz="3062" dirty="0">
                <a:solidFill>
                  <a:srgbClr val="38512F"/>
                </a:solidFill>
                <a:latin typeface="Lora" pitchFamily="34" charset="0"/>
                <a:ea typeface="Lora" pitchFamily="34" charset="-122"/>
                <a:cs typeface="Lora" pitchFamily="34" charset="-120"/>
              </a:rPr>
              <a:t>Architecture of a food-making website in detail:-</a:t>
            </a:r>
            <a:endParaRPr lang="en-US" sz="3062" dirty="0"/>
          </a:p>
        </p:txBody>
      </p:sp>
      <p:sp>
        <p:nvSpPr>
          <p:cNvPr id="50" name="Text 47"/>
          <p:cNvSpPr/>
          <p:nvPr/>
        </p:nvSpPr>
        <p:spPr>
          <a:xfrm>
            <a:off x="3838456" y="15225951"/>
            <a:ext cx="6953488" cy="248722"/>
          </a:xfrm>
          <a:prstGeom prst="rect">
            <a:avLst/>
          </a:prstGeom>
          <a:noFill/>
          <a:ln/>
        </p:spPr>
        <p:txBody>
          <a:bodyPr wrap="none" rtlCol="0" anchor="t"/>
          <a:lstStyle/>
          <a:p>
            <a:pPr marL="0" indent="0">
              <a:lnSpc>
                <a:spcPts val="1960"/>
              </a:lnSpc>
              <a:buNone/>
            </a:pPr>
            <a:endParaRPr lang="en-US" sz="1225" dirty="0"/>
          </a:p>
        </p:txBody>
      </p:sp>
      <p:sp>
        <p:nvSpPr>
          <p:cNvPr id="55" name="TextBox 54">
            <a:extLst>
              <a:ext uri="{FF2B5EF4-FFF2-40B4-BE49-F238E27FC236}">
                <a16:creationId xmlns:a16="http://schemas.microsoft.com/office/drawing/2014/main" id="{6D9AAC7A-E1A8-CA95-4498-5F8B4425F921}"/>
              </a:ext>
            </a:extLst>
          </p:cNvPr>
          <p:cNvSpPr txBox="1"/>
          <p:nvPr/>
        </p:nvSpPr>
        <p:spPr>
          <a:xfrm>
            <a:off x="1238250" y="1607372"/>
            <a:ext cx="11830050" cy="6494085"/>
          </a:xfrm>
          <a:prstGeom prst="rect">
            <a:avLst/>
          </a:prstGeom>
          <a:noFill/>
        </p:spPr>
        <p:txBody>
          <a:bodyPr wrap="square" rtlCol="0">
            <a:spAutoFit/>
          </a:bodyPr>
          <a:lstStyle/>
          <a:p>
            <a:r>
              <a:rPr lang="en-US" sz="1600" b="1" dirty="0">
                <a:latin typeface="Source Sans Pro" panose="020B0503030403020204" pitchFamily="34" charset="0"/>
                <a:ea typeface="Source Sans Pro" panose="020B0503030403020204" pitchFamily="34" charset="0"/>
              </a:rPr>
              <a:t>1. Homepage:</a:t>
            </a:r>
            <a:endParaRPr lang="en-US" sz="16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Featured recipes or blog posts</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Navigation menu with categories (e.g., breakfast, lunch, dinner, desserts)</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Search bar</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Sign-up/login options</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Social media links</a:t>
            </a:r>
          </a:p>
          <a:p>
            <a:endParaRPr lang="en-US" sz="1600" dirty="0">
              <a:latin typeface="Source Sans Pro" panose="020B0503030403020204" pitchFamily="34" charset="0"/>
              <a:ea typeface="Source Sans Pro" panose="020B0503030403020204" pitchFamily="34" charset="0"/>
            </a:endParaRPr>
          </a:p>
          <a:p>
            <a:r>
              <a:rPr lang="en-US" sz="1600" b="1" dirty="0">
                <a:latin typeface="Source Sans Pro" panose="020B0503030403020204" pitchFamily="34" charset="0"/>
                <a:ea typeface="Source Sans Pro" panose="020B0503030403020204" pitchFamily="34" charset="0"/>
              </a:rPr>
              <a:t>2. Recipe Database:</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Categorized database of recipes</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Filter options (by cuisine, dietary preferences, difficulty level, etc.)</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Individual recipe pages with:</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Ingredients list</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Preparation steps</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Cooking time</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Serving size</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Nutritional information</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User ratings and reviews</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Option to print or save the recipe</a:t>
            </a:r>
          </a:p>
          <a:p>
            <a:endParaRPr lang="en-US" sz="1600" dirty="0">
              <a:latin typeface="Source Sans Pro" panose="020B0503030403020204" pitchFamily="34" charset="0"/>
              <a:ea typeface="Source Sans Pro" panose="020B0503030403020204" pitchFamily="34" charset="0"/>
            </a:endParaRPr>
          </a:p>
          <a:p>
            <a:r>
              <a:rPr lang="en-US" sz="1600" b="1" dirty="0">
                <a:latin typeface="Source Sans Pro" panose="020B0503030403020204" pitchFamily="34" charset="0"/>
                <a:ea typeface="Source Sans Pro" panose="020B0503030403020204" pitchFamily="34" charset="0"/>
              </a:rPr>
              <a:t>3. User Accounts:</a:t>
            </a:r>
            <a:endParaRPr lang="en-US" sz="16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Registration/login functionality</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User profile management</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Favorite recipes list</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Personalized recommendations based on user preferences</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Ability to submit recipes, comments, and ratings</a:t>
            </a:r>
          </a:p>
          <a:p>
            <a:endParaRPr lang="en-US" sz="1600" dirty="0">
              <a:latin typeface="Source Sans Pro" panose="020B0503030403020204" pitchFamily="34" charset="0"/>
              <a:ea typeface="Source Sans Pro" panose="020B0503030403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a:extLst>
              <a:ext uri="{FF2B5EF4-FFF2-40B4-BE49-F238E27FC236}">
                <a16:creationId xmlns:a16="http://schemas.microsoft.com/office/drawing/2014/main" id="{830FFAF7-72B9-AA14-B70C-63BE2B8B52AE}"/>
              </a:ext>
            </a:extLst>
          </p:cNvPr>
          <p:cNvPicPr>
            <a:picLocks noChangeAspect="1"/>
          </p:cNvPicPr>
          <p:nvPr/>
        </p:nvPicPr>
        <p:blipFill>
          <a:blip r:embed="rId2"/>
          <a:stretch>
            <a:fillRect/>
          </a:stretch>
        </p:blipFill>
        <p:spPr>
          <a:xfrm>
            <a:off x="0" y="1"/>
            <a:ext cx="14630400" cy="12077700"/>
          </a:xfrm>
          <a:prstGeom prst="rect">
            <a:avLst/>
          </a:prstGeom>
        </p:spPr>
      </p:pic>
      <p:sp>
        <p:nvSpPr>
          <p:cNvPr id="5" name="TextBox 4">
            <a:extLst>
              <a:ext uri="{FF2B5EF4-FFF2-40B4-BE49-F238E27FC236}">
                <a16:creationId xmlns:a16="http://schemas.microsoft.com/office/drawing/2014/main" id="{48CD449A-00E1-F610-5294-C50118743985}"/>
              </a:ext>
            </a:extLst>
          </p:cNvPr>
          <p:cNvSpPr txBox="1"/>
          <p:nvPr/>
        </p:nvSpPr>
        <p:spPr>
          <a:xfrm>
            <a:off x="1028700" y="1238250"/>
            <a:ext cx="12573000" cy="5262979"/>
          </a:xfrm>
          <a:prstGeom prst="rect">
            <a:avLst/>
          </a:prstGeom>
          <a:noFill/>
        </p:spPr>
        <p:txBody>
          <a:bodyPr wrap="square" rtlCol="0">
            <a:spAutoFit/>
          </a:bodyPr>
          <a:lstStyle/>
          <a:p>
            <a:r>
              <a:rPr lang="en-US" sz="1600" b="1" dirty="0">
                <a:latin typeface="Source Sans Pro" panose="020B0503030403020204" pitchFamily="34" charset="0"/>
                <a:ea typeface="Source Sans Pro" panose="020B0503030403020204" pitchFamily="34" charset="0"/>
              </a:rPr>
              <a:t>5.Blog</a:t>
            </a:r>
            <a:r>
              <a:rPr lang="en-US" sz="1600" dirty="0">
                <a:latin typeface="Source Sans Pro" panose="020B0503030403020204" pitchFamily="34" charset="0"/>
                <a:ea typeface="Source Sans Pro" panose="020B0503030403020204" pitchFamily="34" charset="0"/>
              </a:rPr>
              <a:t>:</a:t>
            </a:r>
          </a:p>
          <a:p>
            <a:pPr marL="742950" lvl="1"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Articles on cooking tips, techniques, and trends</a:t>
            </a:r>
          </a:p>
          <a:p>
            <a:pPr marL="742950" lvl="1"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Recipe roundups and collections</a:t>
            </a:r>
          </a:p>
          <a:p>
            <a:pPr marL="742950" lvl="1"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Interviews with chefs or food experts</a:t>
            </a:r>
          </a:p>
          <a:p>
            <a:pPr marL="742950" lvl="1"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User-generated content (e.g., guest posts)</a:t>
            </a:r>
          </a:p>
          <a:p>
            <a:pPr lvl="1"/>
            <a:endParaRPr lang="en-US" sz="1600" dirty="0">
              <a:latin typeface="Source Sans Pro" panose="020B0503030403020204" pitchFamily="34" charset="0"/>
              <a:ea typeface="Source Sans Pro" panose="020B0503030403020204" pitchFamily="34" charset="0"/>
            </a:endParaRPr>
          </a:p>
          <a:p>
            <a:r>
              <a:rPr lang="en-US" sz="1600" b="1" dirty="0">
                <a:latin typeface="Source Sans Pro" panose="020B0503030403020204" pitchFamily="34" charset="0"/>
                <a:ea typeface="Source Sans Pro" panose="020B0503030403020204" pitchFamily="34" charset="0"/>
              </a:rPr>
              <a:t>6.Video Content</a:t>
            </a:r>
            <a:r>
              <a:rPr lang="en-US" sz="1600" dirty="0">
                <a:latin typeface="Source Sans Pro" panose="020B0503030403020204" pitchFamily="34" charset="0"/>
                <a:ea typeface="Source Sans Pro" panose="020B0503030403020204" pitchFamily="34" charset="0"/>
              </a:rPr>
              <a:t>:</a:t>
            </a:r>
          </a:p>
          <a:p>
            <a:pPr marL="742950" lvl="1"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Integration of cooking tutorial videos</a:t>
            </a:r>
          </a:p>
          <a:p>
            <a:pPr marL="742950" lvl="1"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Video galleries organized by recipe categories</a:t>
            </a:r>
          </a:p>
          <a:p>
            <a:pPr marL="742950" lvl="1"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Embedded videos on recipe pages</a:t>
            </a:r>
          </a:p>
          <a:p>
            <a:pPr lvl="1"/>
            <a:endParaRPr lang="en-US" sz="1600" dirty="0">
              <a:latin typeface="Source Sans Pro" panose="020B0503030403020204" pitchFamily="34" charset="0"/>
              <a:ea typeface="Source Sans Pro" panose="020B0503030403020204" pitchFamily="34" charset="0"/>
            </a:endParaRPr>
          </a:p>
          <a:p>
            <a:r>
              <a:rPr lang="en-US" sz="1600" b="1" dirty="0">
                <a:latin typeface="Source Sans Pro" panose="020B0503030403020204" pitchFamily="34" charset="0"/>
                <a:ea typeface="Source Sans Pro" panose="020B0503030403020204" pitchFamily="34" charset="0"/>
              </a:rPr>
              <a:t>7.Social Media Integration</a:t>
            </a:r>
            <a:r>
              <a:rPr lang="en-US" sz="1600" dirty="0">
                <a:latin typeface="Source Sans Pro" panose="020B0503030403020204" pitchFamily="34" charset="0"/>
                <a:ea typeface="Source Sans Pro" panose="020B0503030403020204" pitchFamily="34" charset="0"/>
              </a:rPr>
              <a:t>:</a:t>
            </a:r>
          </a:p>
          <a:p>
            <a:pPr marL="742950" lvl="1"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Social sharing buttons on recipe pages</a:t>
            </a:r>
          </a:p>
          <a:p>
            <a:pPr marL="742950" lvl="1"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Embedded feeds from social media platforms</a:t>
            </a:r>
          </a:p>
          <a:p>
            <a:pPr marL="742950" lvl="1"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Integration with social login for user accounts</a:t>
            </a:r>
          </a:p>
          <a:p>
            <a:pPr lvl="1"/>
            <a:endParaRPr lang="en-US" sz="1600" dirty="0">
              <a:latin typeface="Source Sans Pro" panose="020B0503030403020204" pitchFamily="34" charset="0"/>
              <a:ea typeface="Source Sans Pro" panose="020B0503030403020204" pitchFamily="34" charset="0"/>
            </a:endParaRPr>
          </a:p>
          <a:p>
            <a:r>
              <a:rPr lang="en-US" sz="1600" b="1" dirty="0">
                <a:latin typeface="Source Sans Pro" panose="020B0503030403020204" pitchFamily="34" charset="0"/>
                <a:ea typeface="Source Sans Pro" panose="020B0503030403020204" pitchFamily="34" charset="0"/>
              </a:rPr>
              <a:t>8.Responsive Design</a:t>
            </a:r>
            <a:r>
              <a:rPr lang="en-US" sz="1600" dirty="0">
                <a:latin typeface="Source Sans Pro" panose="020B0503030403020204" pitchFamily="34" charset="0"/>
                <a:ea typeface="Source Sans Pro" panose="020B0503030403020204" pitchFamily="34" charset="0"/>
              </a:rPr>
              <a:t>:</a:t>
            </a:r>
          </a:p>
          <a:p>
            <a:pPr marL="742950" lvl="1"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Optimized layout for desktop, tablet, and mobile devices</a:t>
            </a:r>
          </a:p>
          <a:p>
            <a:pPr marL="742950" lvl="1"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Fast loading times and smooth user experience across devices.</a:t>
            </a:r>
          </a:p>
          <a:p>
            <a:endParaRPr lang="en-US" sz="1600" dirty="0">
              <a:latin typeface="Source Sans Pro" panose="020B0503030403020204" pitchFamily="34" charset="0"/>
              <a:ea typeface="Source Sans Pro" panose="020B0503030403020204" pitchFamily="34" charset="0"/>
            </a:endParaRPr>
          </a:p>
          <a:p>
            <a:endParaRPr lang="en-US" sz="16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281224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713351"/>
          </a:xfrm>
          <a:prstGeom prst="rect">
            <a:avLst/>
          </a:prstGeom>
          <a:solidFill>
            <a:srgbClr val="FEF5E7"/>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713351"/>
          </a:xfrm>
          <a:prstGeom prst="rect">
            <a:avLst/>
          </a:prstGeom>
        </p:spPr>
      </p:pic>
      <p:sp>
        <p:nvSpPr>
          <p:cNvPr id="5" name="Shape 2"/>
          <p:cNvSpPr/>
          <p:nvPr/>
        </p:nvSpPr>
        <p:spPr>
          <a:xfrm>
            <a:off x="0" y="0"/>
            <a:ext cx="14630400" cy="8713351"/>
          </a:xfrm>
          <a:prstGeom prst="rect">
            <a:avLst/>
          </a:prstGeom>
          <a:solidFill>
            <a:srgbClr val="FEF5E7">
              <a:alpha val="85000"/>
            </a:srgbClr>
          </a:solidFill>
          <a:ln/>
        </p:spPr>
        <p:txBody>
          <a:bodyPr/>
          <a:lstStyle/>
          <a:p>
            <a:endParaRPr lang="en-US"/>
          </a:p>
        </p:txBody>
      </p:sp>
      <p:pic>
        <p:nvPicPr>
          <p:cNvPr id="22" name="Image 0" descr="preencoded.png">
            <a:extLst>
              <a:ext uri="{FF2B5EF4-FFF2-40B4-BE49-F238E27FC236}">
                <a16:creationId xmlns:a16="http://schemas.microsoft.com/office/drawing/2014/main" id="{4D9F6007-1DC7-81C9-7D69-A46AB33D032A}"/>
              </a:ext>
            </a:extLst>
          </p:cNvPr>
          <p:cNvPicPr>
            <a:picLocks noChangeAspect="1"/>
          </p:cNvPicPr>
          <p:nvPr/>
        </p:nvPicPr>
        <p:blipFill>
          <a:blip r:embed="rId4"/>
          <a:stretch>
            <a:fillRect/>
          </a:stretch>
        </p:blipFill>
        <p:spPr>
          <a:xfrm>
            <a:off x="0" y="0"/>
            <a:ext cx="14630400" cy="12077700"/>
          </a:xfrm>
          <a:prstGeom prst="rect">
            <a:avLst/>
          </a:prstGeom>
        </p:spPr>
      </p:pic>
      <p:sp>
        <p:nvSpPr>
          <p:cNvPr id="23" name="TextBox 22">
            <a:extLst>
              <a:ext uri="{FF2B5EF4-FFF2-40B4-BE49-F238E27FC236}">
                <a16:creationId xmlns:a16="http://schemas.microsoft.com/office/drawing/2014/main" id="{497AE5DE-1F2B-BD46-7305-83D79C0214FD}"/>
              </a:ext>
            </a:extLst>
          </p:cNvPr>
          <p:cNvSpPr txBox="1"/>
          <p:nvPr/>
        </p:nvSpPr>
        <p:spPr>
          <a:xfrm>
            <a:off x="1371600" y="2171700"/>
            <a:ext cx="12363450" cy="7867650"/>
          </a:xfrm>
          <a:prstGeom prst="rect">
            <a:avLst/>
          </a:prstGeom>
          <a:noFill/>
        </p:spPr>
        <p:txBody>
          <a:bodyPr wrap="square" rtlCol="0">
            <a:spAutoFit/>
          </a:bodyPr>
          <a:lstStyle/>
          <a:p>
            <a:endParaRPr lang="en-US" dirty="0"/>
          </a:p>
        </p:txBody>
      </p:sp>
      <p:sp>
        <p:nvSpPr>
          <p:cNvPr id="24" name="TextBox 23">
            <a:extLst>
              <a:ext uri="{FF2B5EF4-FFF2-40B4-BE49-F238E27FC236}">
                <a16:creationId xmlns:a16="http://schemas.microsoft.com/office/drawing/2014/main" id="{3DADD598-7C63-4F93-0364-3872BC4F0BCA}"/>
              </a:ext>
            </a:extLst>
          </p:cNvPr>
          <p:cNvSpPr txBox="1"/>
          <p:nvPr/>
        </p:nvSpPr>
        <p:spPr>
          <a:xfrm>
            <a:off x="895350" y="1197114"/>
            <a:ext cx="12096750" cy="6740307"/>
          </a:xfrm>
          <a:prstGeom prst="rect">
            <a:avLst/>
          </a:prstGeom>
          <a:noFill/>
        </p:spPr>
        <p:txBody>
          <a:bodyPr wrap="square" rtlCol="0">
            <a:spAutoFit/>
          </a:bodyPr>
          <a:lstStyle/>
          <a:p>
            <a:endParaRPr lang="en-US" b="1" dirty="0"/>
          </a:p>
          <a:p>
            <a:pPr>
              <a:buFont typeface="+mj-lt"/>
              <a:buAutoNum type="arabicPeriod"/>
            </a:pPr>
            <a:r>
              <a:rPr lang="en-US" b="1" dirty="0"/>
              <a:t>Front-end Development</a:t>
            </a:r>
            <a:r>
              <a:rPr lang="en-US" dirty="0"/>
              <a:t>:</a:t>
            </a:r>
          </a:p>
          <a:p>
            <a:pPr marL="742950" lvl="1" indent="-285750">
              <a:buFont typeface="Arial" panose="020B0604020202020204" pitchFamily="34" charset="0"/>
              <a:buChar char="•"/>
            </a:pPr>
            <a:r>
              <a:rPr lang="en-US" b="1" dirty="0"/>
              <a:t>HTML/CSS/JavaScript</a:t>
            </a:r>
            <a:r>
              <a:rPr lang="en-US" dirty="0"/>
              <a:t>: If you're considering a web-based front-end, you can use these technologies along with Java for the back-end.</a:t>
            </a:r>
          </a:p>
          <a:p>
            <a:pPr marL="742950" lvl="1" indent="-285750">
              <a:buFont typeface="Arial" panose="020B0604020202020204" pitchFamily="34" charset="0"/>
              <a:buChar char="•"/>
            </a:pPr>
            <a:r>
              <a:rPr lang="en-US" b="1" dirty="0"/>
              <a:t>React or Angular</a:t>
            </a:r>
            <a:r>
              <a:rPr lang="en-US" dirty="0"/>
              <a:t>: If you prefer a modern web application approach, you can use React.js or Angular for building interactive user interfaces.</a:t>
            </a:r>
          </a:p>
          <a:p>
            <a:pPr>
              <a:buFont typeface="+mj-lt"/>
              <a:buAutoNum type="arabicPeriod"/>
            </a:pPr>
            <a:r>
              <a:rPr lang="en-US" b="1" dirty="0"/>
              <a:t>Back-end Development</a:t>
            </a:r>
            <a:r>
              <a:rPr lang="en-US" dirty="0"/>
              <a:t>:</a:t>
            </a:r>
          </a:p>
          <a:p>
            <a:pPr marL="742950" lvl="1" indent="-285750">
              <a:buFont typeface="Arial" panose="020B0604020202020204" pitchFamily="34" charset="0"/>
              <a:buChar char="•"/>
            </a:pPr>
            <a:r>
              <a:rPr lang="en-US" b="1" dirty="0"/>
              <a:t>Java</a:t>
            </a:r>
            <a:r>
              <a:rPr lang="en-US" dirty="0"/>
              <a:t>: As a Java Full Stack developer, you can use Java for the back-end logic of your application.</a:t>
            </a:r>
          </a:p>
          <a:p>
            <a:pPr marL="742950" lvl="1" indent="-285750">
              <a:buFont typeface="Arial" panose="020B0604020202020204" pitchFamily="34" charset="0"/>
              <a:buChar char="•"/>
            </a:pPr>
            <a:r>
              <a:rPr lang="en-US" b="1" dirty="0"/>
              <a:t>Spring Boot</a:t>
            </a:r>
            <a:r>
              <a:rPr lang="en-US" dirty="0"/>
              <a:t>: A popular Java framework for building web applications, Spring Boot provides a robust and efficient way to create RESTful APIs and handle business logic.</a:t>
            </a:r>
          </a:p>
          <a:p>
            <a:pPr marL="742950" lvl="1" indent="-285750">
              <a:buFont typeface="Arial" panose="020B0604020202020204" pitchFamily="34" charset="0"/>
              <a:buChar char="•"/>
            </a:pPr>
            <a:r>
              <a:rPr lang="en-US" b="1" dirty="0"/>
              <a:t>Spring Data</a:t>
            </a:r>
            <a:r>
              <a:rPr lang="en-US" dirty="0"/>
              <a:t>: For interacting with databases, you can use Spring Data to simplify data access and manipulation.</a:t>
            </a:r>
          </a:p>
          <a:p>
            <a:pPr marL="742950" lvl="1" indent="-285750">
              <a:buFont typeface="Arial" panose="020B0604020202020204" pitchFamily="34" charset="0"/>
              <a:buChar char="•"/>
            </a:pPr>
            <a:r>
              <a:rPr lang="en-US" b="1" dirty="0"/>
              <a:t>YouTube Data API</a:t>
            </a:r>
            <a:r>
              <a:rPr lang="en-US" dirty="0"/>
              <a:t>: You'll need to integrate the YouTube Data API into your back-end to fetch videos from YouTube channels with the most views.</a:t>
            </a:r>
          </a:p>
          <a:p>
            <a:pPr>
              <a:buFont typeface="+mj-lt"/>
              <a:buAutoNum type="arabicPeriod"/>
            </a:pPr>
            <a:r>
              <a:rPr lang="en-US" b="1" dirty="0"/>
              <a:t>Database</a:t>
            </a:r>
            <a:r>
              <a:rPr lang="en-US" dirty="0"/>
              <a:t>:</a:t>
            </a:r>
          </a:p>
          <a:p>
            <a:pPr marL="742950" lvl="1" indent="-285750">
              <a:buFont typeface="Arial" panose="020B0604020202020204" pitchFamily="34" charset="0"/>
              <a:buChar char="•"/>
            </a:pPr>
            <a:r>
              <a:rPr lang="en-US" b="1" dirty="0"/>
              <a:t>MySQL </a:t>
            </a:r>
            <a:r>
              <a:rPr lang="en-US" dirty="0"/>
              <a:t>: These are popular relational database management systems that you can use to store user data, recipe information, and other relevant data.</a:t>
            </a:r>
          </a:p>
          <a:p>
            <a:pPr marL="742950" lvl="1" indent="-285750">
              <a:buFont typeface="Arial" panose="020B0604020202020204" pitchFamily="34" charset="0"/>
              <a:buChar char="•"/>
            </a:pPr>
            <a:r>
              <a:rPr lang="en-US" b="1" dirty="0"/>
              <a:t>Hibernate</a:t>
            </a:r>
            <a:r>
              <a:rPr lang="en-US" dirty="0"/>
              <a:t>: As an ORM (Object-Relational Mapping) framework, Hibernate can be used to map Java objects to database tables and simplify database operations.</a:t>
            </a:r>
          </a:p>
          <a:p>
            <a:pPr>
              <a:buFont typeface="+mj-lt"/>
              <a:buAutoNum type="arabicPeriod"/>
            </a:pPr>
            <a:r>
              <a:rPr lang="en-US" b="1" dirty="0"/>
              <a:t>Deployment</a:t>
            </a:r>
            <a:r>
              <a:rPr lang="en-US" dirty="0"/>
              <a:t>:</a:t>
            </a:r>
          </a:p>
          <a:p>
            <a:pPr marL="742950" lvl="1" indent="-285750">
              <a:buFont typeface="Arial" panose="020B0604020202020204" pitchFamily="34" charset="0"/>
              <a:buChar char="•"/>
            </a:pPr>
            <a:r>
              <a:rPr lang="en-US" b="1" dirty="0"/>
              <a:t>Docker</a:t>
            </a:r>
            <a:r>
              <a:rPr lang="en-US" dirty="0"/>
              <a:t>: Docker containers provide a consistent environment for deploying your application across different platforms.</a:t>
            </a:r>
          </a:p>
          <a:p>
            <a:pPr marL="742950" lvl="1" indent="-285750">
              <a:buFont typeface="Arial" panose="020B0604020202020204" pitchFamily="34" charset="0"/>
              <a:buChar char="•"/>
            </a:pPr>
            <a:r>
              <a:rPr lang="en-US" b="1" dirty="0"/>
              <a:t>Amazon Web Services (AWS)</a:t>
            </a:r>
            <a:r>
              <a:rPr lang="en-US" dirty="0"/>
              <a:t> or </a:t>
            </a:r>
            <a:r>
              <a:rPr lang="en-US" b="1" dirty="0"/>
              <a:t>Google Cloud Platform (GCP)</a:t>
            </a:r>
            <a:r>
              <a:rPr lang="en-US" dirty="0"/>
              <a:t>: These cloud platforms offer various services for hosting and deploying your Java applications, including EC2 (Elastic Compute Cloud) or Google Compute Engine for virtual machines, and RDS (Relational Database Service) or Cloud SQL for managed databases.</a:t>
            </a:r>
          </a:p>
          <a:p>
            <a:endParaRPr lang="en-US" dirty="0"/>
          </a:p>
        </p:txBody>
      </p:sp>
      <p:sp>
        <p:nvSpPr>
          <p:cNvPr id="26" name="TextBox 25">
            <a:extLst>
              <a:ext uri="{FF2B5EF4-FFF2-40B4-BE49-F238E27FC236}">
                <a16:creationId xmlns:a16="http://schemas.microsoft.com/office/drawing/2014/main" id="{326FEDA6-A90F-33DD-9C85-98F43D8A2004}"/>
              </a:ext>
            </a:extLst>
          </p:cNvPr>
          <p:cNvSpPr txBox="1"/>
          <p:nvPr/>
        </p:nvSpPr>
        <p:spPr>
          <a:xfrm>
            <a:off x="895350" y="540364"/>
            <a:ext cx="7753350" cy="461665"/>
          </a:xfrm>
          <a:prstGeom prst="rect">
            <a:avLst/>
          </a:prstGeom>
          <a:noFill/>
        </p:spPr>
        <p:txBody>
          <a:bodyPr wrap="square" rtlCol="0">
            <a:spAutoFit/>
          </a:bodyPr>
          <a:lstStyle/>
          <a:p>
            <a:r>
              <a:rPr lang="en-US" sz="2400" dirty="0">
                <a:solidFill>
                  <a:srgbClr val="38512F"/>
                </a:solidFill>
                <a:latin typeface="Lora" pitchFamily="34" charset="0"/>
                <a:ea typeface="Lora" pitchFamily="34" charset="-122"/>
                <a:cs typeface="Lora" pitchFamily="34" charset="-120"/>
              </a:rPr>
              <a:t>TECHNOLOGIES : </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65718"/>
            <a:ext cx="14630400" cy="8229600"/>
          </a:xfrm>
          <a:prstGeom prst="rect">
            <a:avLst/>
          </a:prstGeom>
          <a:solidFill>
            <a:srgbClr val="F2E4CF"/>
          </a:solidFill>
          <a:ln/>
        </p:spPr>
        <p:txBody>
          <a:bodyPr/>
          <a:lstStyle/>
          <a:p>
            <a:endParaRPr lang="en-US"/>
          </a:p>
        </p:txBody>
      </p:sp>
      <p:sp>
        <p:nvSpPr>
          <p:cNvPr id="3" name="Shape 1"/>
          <p:cNvSpPr/>
          <p:nvPr/>
        </p:nvSpPr>
        <p:spPr>
          <a:xfrm>
            <a:off x="0" y="65718"/>
            <a:ext cx="14630400" cy="10007322"/>
          </a:xfrm>
          <a:prstGeom prst="rect">
            <a:avLst/>
          </a:prstGeom>
          <a:solidFill>
            <a:srgbClr val="F2F2F2"/>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258668"/>
            <a:ext cx="14630400" cy="10007322"/>
          </a:xfrm>
          <a:prstGeom prst="rect">
            <a:avLst/>
          </a:prstGeom>
        </p:spPr>
      </p:pic>
      <p:sp>
        <p:nvSpPr>
          <p:cNvPr id="6" name="Text 3"/>
          <p:cNvSpPr/>
          <p:nvPr/>
        </p:nvSpPr>
        <p:spPr>
          <a:xfrm>
            <a:off x="3838456" y="493391"/>
            <a:ext cx="4013359" cy="486013"/>
          </a:xfrm>
          <a:prstGeom prst="rect">
            <a:avLst/>
          </a:prstGeom>
          <a:noFill/>
          <a:ln/>
        </p:spPr>
        <p:txBody>
          <a:bodyPr wrap="none" rtlCol="0" anchor="t"/>
          <a:lstStyle/>
          <a:p>
            <a:pPr marL="0" indent="0">
              <a:lnSpc>
                <a:spcPts val="3827"/>
              </a:lnSpc>
              <a:buNone/>
            </a:pPr>
            <a:r>
              <a:rPr lang="en-US" sz="3600" dirty="0">
                <a:solidFill>
                  <a:srgbClr val="38512F"/>
                </a:solidFill>
                <a:latin typeface="Lora" pitchFamily="34" charset="0"/>
                <a:ea typeface="Lora" pitchFamily="34" charset="-122"/>
                <a:cs typeface="Lora" pitchFamily="34" charset="-120"/>
              </a:rPr>
              <a:t>Development Process:</a:t>
            </a:r>
            <a:endParaRPr lang="en-US" sz="3600" dirty="0"/>
          </a:p>
        </p:txBody>
      </p:sp>
      <p:sp>
        <p:nvSpPr>
          <p:cNvPr id="7" name="Text 4"/>
          <p:cNvSpPr/>
          <p:nvPr/>
        </p:nvSpPr>
        <p:spPr>
          <a:xfrm>
            <a:off x="4087297" y="1212647"/>
            <a:ext cx="6704648" cy="248722"/>
          </a:xfrm>
          <a:prstGeom prst="rect">
            <a:avLst/>
          </a:prstGeom>
          <a:noFill/>
          <a:ln/>
        </p:spPr>
        <p:txBody>
          <a:bodyPr wrap="none" rtlCol="0" anchor="t"/>
          <a:lstStyle/>
          <a:p>
            <a:pPr marL="342900" indent="-342900" algn="l">
              <a:lnSpc>
                <a:spcPts val="1960"/>
              </a:lnSpc>
              <a:buSzPct val="100000"/>
              <a:buFont typeface="+mj-lt"/>
              <a:buAutoNum type="arabicPeriod"/>
            </a:pPr>
            <a:r>
              <a:rPr lang="en-US" sz="1600" b="1" dirty="0">
                <a:solidFill>
                  <a:srgbClr val="3A3630"/>
                </a:solidFill>
                <a:latin typeface="Source Sans Pro" pitchFamily="34" charset="0"/>
                <a:ea typeface="Source Sans Pro" pitchFamily="34" charset="-122"/>
                <a:cs typeface="Source Sans Pro" pitchFamily="34" charset="-120"/>
              </a:rPr>
              <a:t>Overview of the Development Lifecycle</a:t>
            </a:r>
            <a:r>
              <a:rPr lang="en-US" sz="1600" dirty="0">
                <a:solidFill>
                  <a:srgbClr val="3A3630"/>
                </a:solidFill>
                <a:latin typeface="Source Sans Pro" pitchFamily="34" charset="0"/>
                <a:ea typeface="Source Sans Pro" pitchFamily="34" charset="-122"/>
                <a:cs typeface="Source Sans Pro" pitchFamily="34" charset="-120"/>
              </a:rPr>
              <a:t>:</a:t>
            </a:r>
            <a:endParaRPr lang="en-US" sz="1600" dirty="0"/>
          </a:p>
        </p:txBody>
      </p:sp>
      <p:sp>
        <p:nvSpPr>
          <p:cNvPr id="8" name="Text 5"/>
          <p:cNvSpPr/>
          <p:nvPr/>
        </p:nvSpPr>
        <p:spPr>
          <a:xfrm>
            <a:off x="4336018" y="1636271"/>
            <a:ext cx="6455926" cy="248722"/>
          </a:xfrm>
          <a:prstGeom prst="rect">
            <a:avLst/>
          </a:prstGeom>
          <a:noFill/>
          <a:ln/>
        </p:spPr>
        <p:txBody>
          <a:bodyPr wrap="none" rtlCol="0" anchor="t"/>
          <a:lstStyle/>
          <a:p>
            <a:pPr marL="685800" lvl="1" indent="-342900" algn="l">
              <a:lnSpc>
                <a:spcPts val="1960"/>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Initiation: Defined project goals, user requirements, and scope.</a:t>
            </a:r>
            <a:endParaRPr lang="en-US" sz="1600" dirty="0"/>
          </a:p>
        </p:txBody>
      </p:sp>
      <p:sp>
        <p:nvSpPr>
          <p:cNvPr id="9" name="Text 6"/>
          <p:cNvSpPr/>
          <p:nvPr/>
        </p:nvSpPr>
        <p:spPr>
          <a:xfrm>
            <a:off x="4336018" y="1947144"/>
            <a:ext cx="6455926" cy="248722"/>
          </a:xfrm>
          <a:prstGeom prst="rect">
            <a:avLst/>
          </a:prstGeom>
          <a:noFill/>
          <a:ln/>
        </p:spPr>
        <p:txBody>
          <a:bodyPr wrap="none" rtlCol="0" anchor="t"/>
          <a:lstStyle/>
          <a:p>
            <a:pPr marL="685800" lvl="1" indent="-342900" algn="l">
              <a:lnSpc>
                <a:spcPts val="1960"/>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Planning: Created a roadmap, defined sprints, and allocated resources.</a:t>
            </a:r>
            <a:endParaRPr lang="en-US" sz="1600" dirty="0"/>
          </a:p>
        </p:txBody>
      </p:sp>
      <p:sp>
        <p:nvSpPr>
          <p:cNvPr id="10" name="Text 7"/>
          <p:cNvSpPr/>
          <p:nvPr/>
        </p:nvSpPr>
        <p:spPr>
          <a:xfrm>
            <a:off x="4336018" y="2258016"/>
            <a:ext cx="6455926" cy="248722"/>
          </a:xfrm>
          <a:prstGeom prst="rect">
            <a:avLst/>
          </a:prstGeom>
          <a:noFill/>
          <a:ln/>
        </p:spPr>
        <p:txBody>
          <a:bodyPr wrap="none" rtlCol="0" anchor="t"/>
          <a:lstStyle/>
          <a:p>
            <a:pPr marL="685800" lvl="1" indent="-342900" algn="l">
              <a:lnSpc>
                <a:spcPts val="1960"/>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Execution: Implemented features and functionalities in iterative sprints.</a:t>
            </a:r>
            <a:endParaRPr lang="en-US" sz="1600" dirty="0"/>
          </a:p>
        </p:txBody>
      </p:sp>
      <p:sp>
        <p:nvSpPr>
          <p:cNvPr id="11" name="Text 8"/>
          <p:cNvSpPr/>
          <p:nvPr/>
        </p:nvSpPr>
        <p:spPr>
          <a:xfrm>
            <a:off x="4336018" y="2568888"/>
            <a:ext cx="6455926" cy="248722"/>
          </a:xfrm>
          <a:prstGeom prst="rect">
            <a:avLst/>
          </a:prstGeom>
          <a:noFill/>
          <a:ln/>
        </p:spPr>
        <p:txBody>
          <a:bodyPr wrap="none" rtlCol="0" anchor="t"/>
          <a:lstStyle/>
          <a:p>
            <a:pPr marL="685800" lvl="1" indent="-342900" algn="l">
              <a:lnSpc>
                <a:spcPts val="1960"/>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Monitoring and Control: Reviewed progress, addressed issues, and made adjustments as needed.</a:t>
            </a:r>
            <a:endParaRPr lang="en-US" sz="1600" dirty="0"/>
          </a:p>
        </p:txBody>
      </p:sp>
      <p:sp>
        <p:nvSpPr>
          <p:cNvPr id="12" name="Text 9"/>
          <p:cNvSpPr/>
          <p:nvPr/>
        </p:nvSpPr>
        <p:spPr>
          <a:xfrm>
            <a:off x="4336018" y="2879760"/>
            <a:ext cx="6455926" cy="248722"/>
          </a:xfrm>
          <a:prstGeom prst="rect">
            <a:avLst/>
          </a:prstGeom>
          <a:noFill/>
          <a:ln/>
        </p:spPr>
        <p:txBody>
          <a:bodyPr wrap="none" rtlCol="0" anchor="t"/>
          <a:lstStyle/>
          <a:p>
            <a:pPr marL="685800" lvl="1" indent="-342900" algn="l">
              <a:lnSpc>
                <a:spcPts val="1960"/>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Closure: Conducted final testing, deployment, and project handoff.</a:t>
            </a:r>
            <a:endParaRPr lang="en-US" sz="1600" dirty="0"/>
          </a:p>
        </p:txBody>
      </p:sp>
      <p:sp>
        <p:nvSpPr>
          <p:cNvPr id="13" name="Text 10"/>
          <p:cNvSpPr/>
          <p:nvPr/>
        </p:nvSpPr>
        <p:spPr>
          <a:xfrm>
            <a:off x="4087297" y="3190632"/>
            <a:ext cx="6704648" cy="248722"/>
          </a:xfrm>
          <a:prstGeom prst="rect">
            <a:avLst/>
          </a:prstGeom>
          <a:noFill/>
          <a:ln/>
        </p:spPr>
        <p:txBody>
          <a:bodyPr wrap="none" rtlCol="0" anchor="t"/>
          <a:lstStyle/>
          <a:p>
            <a:pPr marL="342900" indent="-342900" algn="l">
              <a:lnSpc>
                <a:spcPts val="1960"/>
              </a:lnSpc>
              <a:buSzPct val="100000"/>
              <a:buFont typeface="+mj-lt"/>
              <a:buAutoNum type="arabicPeriod" startAt="2"/>
            </a:pPr>
            <a:r>
              <a:rPr lang="en-US" sz="1600" b="1" dirty="0">
                <a:solidFill>
                  <a:srgbClr val="3A3630"/>
                </a:solidFill>
                <a:latin typeface="Source Sans Pro" pitchFamily="34" charset="0"/>
                <a:ea typeface="Source Sans Pro" pitchFamily="34" charset="-122"/>
                <a:cs typeface="Source Sans Pro" pitchFamily="34" charset="-120"/>
              </a:rPr>
              <a:t>Tools and Methodologies Used</a:t>
            </a:r>
            <a:r>
              <a:rPr lang="en-US" sz="1600" dirty="0">
                <a:solidFill>
                  <a:srgbClr val="3A3630"/>
                </a:solidFill>
                <a:latin typeface="Source Sans Pro" pitchFamily="34" charset="0"/>
                <a:ea typeface="Source Sans Pro" pitchFamily="34" charset="-122"/>
                <a:cs typeface="Source Sans Pro" pitchFamily="34" charset="-120"/>
              </a:rPr>
              <a:t>:</a:t>
            </a:r>
            <a:endParaRPr lang="en-US" sz="1600" dirty="0"/>
          </a:p>
        </p:txBody>
      </p:sp>
      <p:sp>
        <p:nvSpPr>
          <p:cNvPr id="14" name="Text 11"/>
          <p:cNvSpPr/>
          <p:nvPr/>
        </p:nvSpPr>
        <p:spPr>
          <a:xfrm>
            <a:off x="4336018" y="3501505"/>
            <a:ext cx="6455926" cy="248722"/>
          </a:xfrm>
          <a:prstGeom prst="rect">
            <a:avLst/>
          </a:prstGeom>
          <a:noFill/>
          <a:ln/>
        </p:spPr>
        <p:txBody>
          <a:bodyPr wrap="none" rtlCol="0" anchor="t"/>
          <a:lstStyle/>
          <a:p>
            <a:pPr marL="685800" lvl="1" indent="-342900" algn="l">
              <a:lnSpc>
                <a:spcPts val="1960"/>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Agile (Scrum): Adopted an iterative and incremental approach to project management.</a:t>
            </a:r>
            <a:endParaRPr lang="en-US" sz="1600" dirty="0"/>
          </a:p>
        </p:txBody>
      </p:sp>
      <p:sp>
        <p:nvSpPr>
          <p:cNvPr id="15" name="Text 12"/>
          <p:cNvSpPr/>
          <p:nvPr/>
        </p:nvSpPr>
        <p:spPr>
          <a:xfrm>
            <a:off x="4336018" y="3812377"/>
            <a:ext cx="6455926" cy="248722"/>
          </a:xfrm>
          <a:prstGeom prst="rect">
            <a:avLst/>
          </a:prstGeom>
          <a:noFill/>
          <a:ln/>
        </p:spPr>
        <p:txBody>
          <a:bodyPr wrap="none" rtlCol="0" anchor="t"/>
          <a:lstStyle/>
          <a:p>
            <a:pPr marL="685800" lvl="1" indent="-342900" algn="l">
              <a:lnSpc>
                <a:spcPts val="1960"/>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Git: Utilized for version control, enabling collaboration and tracking of code changes.</a:t>
            </a:r>
            <a:endParaRPr lang="en-US" sz="1600" dirty="0"/>
          </a:p>
        </p:txBody>
      </p:sp>
      <p:sp>
        <p:nvSpPr>
          <p:cNvPr id="16" name="Text 13"/>
          <p:cNvSpPr/>
          <p:nvPr/>
        </p:nvSpPr>
        <p:spPr>
          <a:xfrm>
            <a:off x="4336018" y="4123249"/>
            <a:ext cx="6455926" cy="248722"/>
          </a:xfrm>
          <a:prstGeom prst="rect">
            <a:avLst/>
          </a:prstGeom>
          <a:noFill/>
          <a:ln/>
        </p:spPr>
        <p:txBody>
          <a:bodyPr wrap="none" rtlCol="0" anchor="t"/>
          <a:lstStyle/>
          <a:p>
            <a:pPr marL="685800" lvl="1" indent="-342900" algn="l">
              <a:lnSpc>
                <a:spcPts val="1960"/>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Slack: Facilitated real-time communication and collaboration among team members.</a:t>
            </a:r>
            <a:endParaRPr lang="en-US" sz="1600" dirty="0"/>
          </a:p>
        </p:txBody>
      </p:sp>
      <p:sp>
        <p:nvSpPr>
          <p:cNvPr id="17" name="Text 14"/>
          <p:cNvSpPr/>
          <p:nvPr/>
        </p:nvSpPr>
        <p:spPr>
          <a:xfrm>
            <a:off x="4336018" y="4434121"/>
            <a:ext cx="6455926" cy="248722"/>
          </a:xfrm>
          <a:prstGeom prst="rect">
            <a:avLst/>
          </a:prstGeom>
          <a:noFill/>
          <a:ln/>
        </p:spPr>
        <p:txBody>
          <a:bodyPr wrap="none" rtlCol="0" anchor="t"/>
          <a:lstStyle/>
          <a:p>
            <a:pPr marL="685800" lvl="1" indent="-342900" algn="l">
              <a:lnSpc>
                <a:spcPts val="1960"/>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Zoom: Conducted virtual meetings and discussions to maintain team alignment.</a:t>
            </a:r>
            <a:endParaRPr lang="en-US" sz="1600" dirty="0"/>
          </a:p>
        </p:txBody>
      </p:sp>
      <p:sp>
        <p:nvSpPr>
          <p:cNvPr id="18" name="Text 15"/>
          <p:cNvSpPr/>
          <p:nvPr/>
        </p:nvSpPr>
        <p:spPr>
          <a:xfrm>
            <a:off x="4087297" y="4744993"/>
            <a:ext cx="6704648" cy="248722"/>
          </a:xfrm>
          <a:prstGeom prst="rect">
            <a:avLst/>
          </a:prstGeom>
          <a:noFill/>
          <a:ln/>
        </p:spPr>
        <p:txBody>
          <a:bodyPr wrap="none" rtlCol="0" anchor="t"/>
          <a:lstStyle/>
          <a:p>
            <a:pPr marL="342900" indent="-342900" algn="l">
              <a:lnSpc>
                <a:spcPts val="1960"/>
              </a:lnSpc>
              <a:buSzPct val="100000"/>
              <a:buFont typeface="+mj-lt"/>
              <a:buAutoNum type="arabicPeriod" startAt="3"/>
            </a:pPr>
            <a:r>
              <a:rPr lang="en-US" sz="1600" b="1" dirty="0">
                <a:solidFill>
                  <a:srgbClr val="3A3630"/>
                </a:solidFill>
                <a:latin typeface="Source Sans Pro" pitchFamily="34" charset="0"/>
                <a:ea typeface="Source Sans Pro" pitchFamily="34" charset="-122"/>
                <a:cs typeface="Source Sans Pro" pitchFamily="34" charset="-120"/>
              </a:rPr>
              <a:t>Challenges Faced</a:t>
            </a:r>
            <a:r>
              <a:rPr lang="en-US" sz="1600" dirty="0">
                <a:solidFill>
                  <a:srgbClr val="3A3630"/>
                </a:solidFill>
                <a:latin typeface="Source Sans Pro" pitchFamily="34" charset="0"/>
                <a:ea typeface="Source Sans Pro" pitchFamily="34" charset="-122"/>
                <a:cs typeface="Source Sans Pro" pitchFamily="34" charset="-120"/>
              </a:rPr>
              <a:t>:</a:t>
            </a:r>
            <a:endParaRPr lang="en-US" sz="1600" dirty="0"/>
          </a:p>
        </p:txBody>
      </p:sp>
      <p:sp>
        <p:nvSpPr>
          <p:cNvPr id="19" name="Text 16"/>
          <p:cNvSpPr/>
          <p:nvPr/>
        </p:nvSpPr>
        <p:spPr>
          <a:xfrm>
            <a:off x="4336018" y="5055866"/>
            <a:ext cx="6455926" cy="497443"/>
          </a:xfrm>
          <a:prstGeom prst="rect">
            <a:avLst/>
          </a:prstGeom>
          <a:noFill/>
          <a:ln/>
        </p:spPr>
        <p:txBody>
          <a:bodyPr wrap="square" rtlCol="0" anchor="t"/>
          <a:lstStyle/>
          <a:p>
            <a:pPr marL="685800" lvl="1" indent="-342900" algn="l">
              <a:lnSpc>
                <a:spcPts val="1960"/>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Changing Requirements: Managed evolving user feedback and requirements, requiring frequent adjustments to project scope.</a:t>
            </a:r>
            <a:endParaRPr lang="en-US" sz="1600" dirty="0"/>
          </a:p>
        </p:txBody>
      </p:sp>
      <p:sp>
        <p:nvSpPr>
          <p:cNvPr id="20" name="Text 17"/>
          <p:cNvSpPr/>
          <p:nvPr/>
        </p:nvSpPr>
        <p:spPr>
          <a:xfrm>
            <a:off x="4336018" y="5615459"/>
            <a:ext cx="6455926" cy="497443"/>
          </a:xfrm>
          <a:prstGeom prst="rect">
            <a:avLst/>
          </a:prstGeom>
          <a:noFill/>
          <a:ln/>
        </p:spPr>
        <p:txBody>
          <a:bodyPr wrap="square" rtlCol="0" anchor="t"/>
          <a:lstStyle/>
          <a:p>
            <a:pPr marL="685800" lvl="1" indent="-342900" algn="l">
              <a:lnSpc>
                <a:spcPts val="1960"/>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Integration with Third-Party APIs: Faced technical challenges in integrating with APIs like the YouTube Data API for recipe retrieval.</a:t>
            </a:r>
            <a:endParaRPr lang="en-US" sz="1600" dirty="0"/>
          </a:p>
        </p:txBody>
      </p:sp>
      <p:sp>
        <p:nvSpPr>
          <p:cNvPr id="21" name="Text 18"/>
          <p:cNvSpPr/>
          <p:nvPr/>
        </p:nvSpPr>
        <p:spPr>
          <a:xfrm>
            <a:off x="4336018" y="6175053"/>
            <a:ext cx="6455926" cy="497443"/>
          </a:xfrm>
          <a:prstGeom prst="rect">
            <a:avLst/>
          </a:prstGeom>
          <a:noFill/>
          <a:ln/>
        </p:spPr>
        <p:txBody>
          <a:bodyPr wrap="square" rtlCol="0" anchor="t"/>
          <a:lstStyle/>
          <a:p>
            <a:pPr marL="685800" lvl="1" indent="-342900" algn="l">
              <a:lnSpc>
                <a:spcPts val="1960"/>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Resource Allocation: Ensured optimal allocation of resources and team members to meet project deadlines and objectives.</a:t>
            </a:r>
            <a:endParaRPr lang="en-US" sz="1600" dirty="0"/>
          </a:p>
        </p:txBody>
      </p:sp>
      <p:sp>
        <p:nvSpPr>
          <p:cNvPr id="22" name="Text 19"/>
          <p:cNvSpPr/>
          <p:nvPr/>
        </p:nvSpPr>
        <p:spPr>
          <a:xfrm>
            <a:off x="4087297" y="6734647"/>
            <a:ext cx="6704648" cy="248722"/>
          </a:xfrm>
          <a:prstGeom prst="rect">
            <a:avLst/>
          </a:prstGeom>
          <a:noFill/>
          <a:ln/>
        </p:spPr>
        <p:txBody>
          <a:bodyPr wrap="none" rtlCol="0" anchor="t"/>
          <a:lstStyle/>
          <a:p>
            <a:pPr marL="342900" indent="-342900" algn="l">
              <a:lnSpc>
                <a:spcPts val="1960"/>
              </a:lnSpc>
              <a:buSzPct val="100000"/>
              <a:buFont typeface="+mj-lt"/>
              <a:buAutoNum type="arabicPeriod" startAt="4"/>
            </a:pPr>
            <a:r>
              <a:rPr lang="en-US" sz="1600" b="1" dirty="0">
                <a:solidFill>
                  <a:srgbClr val="3A3630"/>
                </a:solidFill>
                <a:latin typeface="Source Sans Pro" pitchFamily="34" charset="0"/>
                <a:ea typeface="Source Sans Pro" pitchFamily="34" charset="-122"/>
                <a:cs typeface="Source Sans Pro" pitchFamily="34" charset="-120"/>
              </a:rPr>
              <a:t>Solutions Implemented</a:t>
            </a:r>
            <a:r>
              <a:rPr lang="en-US" sz="1600" dirty="0">
                <a:solidFill>
                  <a:srgbClr val="3A3630"/>
                </a:solidFill>
                <a:latin typeface="Source Sans Pro" pitchFamily="34" charset="0"/>
                <a:ea typeface="Source Sans Pro" pitchFamily="34" charset="-122"/>
                <a:cs typeface="Source Sans Pro" pitchFamily="34" charset="-120"/>
              </a:rPr>
              <a:t>:</a:t>
            </a:r>
            <a:endParaRPr lang="en-US" sz="1600" dirty="0"/>
          </a:p>
        </p:txBody>
      </p:sp>
      <p:sp>
        <p:nvSpPr>
          <p:cNvPr id="23" name="Text 20"/>
          <p:cNvSpPr/>
          <p:nvPr/>
        </p:nvSpPr>
        <p:spPr>
          <a:xfrm>
            <a:off x="4336018" y="7045519"/>
            <a:ext cx="6455926" cy="497443"/>
          </a:xfrm>
          <a:prstGeom prst="rect">
            <a:avLst/>
          </a:prstGeom>
          <a:noFill/>
          <a:ln/>
        </p:spPr>
        <p:txBody>
          <a:bodyPr wrap="square" rtlCol="0" anchor="t"/>
          <a:lstStyle/>
          <a:p>
            <a:pPr marL="685800" lvl="1" indent="-342900" algn="l">
              <a:lnSpc>
                <a:spcPts val="1960"/>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Open Communication: Maintained regular communication with stakeholders to address changing requirements and priorities.</a:t>
            </a:r>
            <a:endParaRPr lang="en-US" sz="1600" dirty="0"/>
          </a:p>
        </p:txBody>
      </p:sp>
      <p:sp>
        <p:nvSpPr>
          <p:cNvPr id="24" name="Text 21"/>
          <p:cNvSpPr/>
          <p:nvPr/>
        </p:nvSpPr>
        <p:spPr>
          <a:xfrm>
            <a:off x="4336018" y="7605113"/>
            <a:ext cx="6455926" cy="497443"/>
          </a:xfrm>
          <a:prstGeom prst="rect">
            <a:avLst/>
          </a:prstGeom>
          <a:noFill/>
          <a:ln/>
        </p:spPr>
        <p:txBody>
          <a:bodyPr wrap="square" rtlCol="0" anchor="t"/>
          <a:lstStyle/>
          <a:p>
            <a:pPr marL="685800" lvl="1" indent="-342900" algn="l">
              <a:lnSpc>
                <a:spcPts val="1960"/>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Flexibility and Adaptability: Prioritized flexibility in the development approach to accommodate changing project needs.</a:t>
            </a:r>
            <a:endParaRPr lang="en-US" sz="1600" dirty="0"/>
          </a:p>
        </p:txBody>
      </p:sp>
      <p:sp>
        <p:nvSpPr>
          <p:cNvPr id="25" name="Text 22"/>
          <p:cNvSpPr/>
          <p:nvPr/>
        </p:nvSpPr>
        <p:spPr>
          <a:xfrm>
            <a:off x="4336018" y="8164706"/>
            <a:ext cx="6455926" cy="497443"/>
          </a:xfrm>
          <a:prstGeom prst="rect">
            <a:avLst/>
          </a:prstGeom>
          <a:noFill/>
          <a:ln/>
        </p:spPr>
        <p:txBody>
          <a:bodyPr wrap="square" rtlCol="0" anchor="t"/>
          <a:lstStyle/>
          <a:p>
            <a:pPr marL="685800" lvl="1" indent="-342900" algn="l">
              <a:lnSpc>
                <a:spcPts val="1960"/>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Test-Driven Development: Adopted a test-driven development approach to identify and address issues early in the development process.</a:t>
            </a:r>
            <a:endParaRPr lang="en-US" sz="1600" dirty="0"/>
          </a:p>
        </p:txBody>
      </p:sp>
      <p:sp>
        <p:nvSpPr>
          <p:cNvPr id="26" name="Text 23"/>
          <p:cNvSpPr/>
          <p:nvPr/>
        </p:nvSpPr>
        <p:spPr>
          <a:xfrm>
            <a:off x="4336018" y="8724300"/>
            <a:ext cx="6455926" cy="497443"/>
          </a:xfrm>
          <a:prstGeom prst="rect">
            <a:avLst/>
          </a:prstGeom>
          <a:noFill/>
          <a:ln/>
        </p:spPr>
        <p:txBody>
          <a:bodyPr wrap="square" rtlCol="0" anchor="t"/>
          <a:lstStyle/>
          <a:p>
            <a:pPr marL="685800" lvl="1" indent="-342900" algn="l">
              <a:lnSpc>
                <a:spcPts val="1960"/>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Continuous Integration: Implemented continuous integration practices to ensure code quality and minimize regression errors.</a:t>
            </a:r>
            <a:endParaRPr lang="en-US" sz="1600" dirty="0"/>
          </a:p>
        </p:txBody>
      </p:sp>
      <p:sp>
        <p:nvSpPr>
          <p:cNvPr id="27" name="Text 24"/>
          <p:cNvSpPr/>
          <p:nvPr/>
        </p:nvSpPr>
        <p:spPr>
          <a:xfrm>
            <a:off x="3838456" y="9396646"/>
            <a:ext cx="6953488" cy="248722"/>
          </a:xfrm>
          <a:prstGeom prst="rect">
            <a:avLst/>
          </a:prstGeom>
          <a:noFill/>
          <a:ln/>
        </p:spPr>
        <p:txBody>
          <a:bodyPr wrap="none" rtlCol="0" anchor="t"/>
          <a:lstStyle/>
          <a:p>
            <a:pPr marL="0" indent="0">
              <a:lnSpc>
                <a:spcPts val="1960"/>
              </a:lnSpc>
              <a:buNone/>
            </a:pP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3"/>
          <p:cNvSpPr/>
          <p:nvPr/>
        </p:nvSpPr>
        <p:spPr>
          <a:xfrm>
            <a:off x="2348389" y="1868448"/>
            <a:ext cx="555498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ADVANTAGES:</a:t>
            </a:r>
            <a:endParaRPr lang="en-US" sz="4374" dirty="0"/>
          </a:p>
        </p:txBody>
      </p:sp>
      <p:sp>
        <p:nvSpPr>
          <p:cNvPr id="7" name="Text 4"/>
          <p:cNvSpPr/>
          <p:nvPr/>
        </p:nvSpPr>
        <p:spPr>
          <a:xfrm>
            <a:off x="2703790" y="2896076"/>
            <a:ext cx="9578102"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3A3630"/>
                </a:solidFill>
                <a:latin typeface="Source Sans Pro" pitchFamily="34" charset="0"/>
                <a:ea typeface="Source Sans Pro" pitchFamily="34" charset="-122"/>
                <a:cs typeface="Source Sans Pro" pitchFamily="34" charset="-120"/>
              </a:rPr>
              <a:t>Enhanced User Experience</a:t>
            </a:r>
            <a:endParaRPr lang="en-US" sz="1750" dirty="0"/>
          </a:p>
        </p:txBody>
      </p:sp>
      <p:sp>
        <p:nvSpPr>
          <p:cNvPr id="8" name="Text 5"/>
          <p:cNvSpPr/>
          <p:nvPr/>
        </p:nvSpPr>
        <p:spPr>
          <a:xfrm>
            <a:off x="2703790" y="3340298"/>
            <a:ext cx="9578102"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3A3630"/>
                </a:solidFill>
                <a:latin typeface="Source Sans Pro" pitchFamily="34" charset="0"/>
                <a:ea typeface="Source Sans Pro" pitchFamily="34" charset="-122"/>
                <a:cs typeface="Source Sans Pro" pitchFamily="34" charset="-120"/>
              </a:rPr>
              <a:t>Business Opportunities</a:t>
            </a:r>
            <a:endParaRPr lang="en-US" sz="1750" dirty="0"/>
          </a:p>
        </p:txBody>
      </p:sp>
      <p:sp>
        <p:nvSpPr>
          <p:cNvPr id="9" name="Text 6"/>
          <p:cNvSpPr/>
          <p:nvPr/>
        </p:nvSpPr>
        <p:spPr>
          <a:xfrm>
            <a:off x="2703790" y="3784521"/>
            <a:ext cx="9578102"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dirty="0">
                <a:solidFill>
                  <a:srgbClr val="3A3630"/>
                </a:solidFill>
                <a:latin typeface="Source Sans Pro" pitchFamily="34" charset="0"/>
                <a:ea typeface="Source Sans Pro" pitchFamily="34" charset="-122"/>
                <a:cs typeface="Source Sans Pro" pitchFamily="34" charset="-120"/>
              </a:rPr>
              <a:t>Convenience and Accessibility</a:t>
            </a:r>
            <a:endParaRPr lang="en-US" sz="1750" dirty="0"/>
          </a:p>
        </p:txBody>
      </p:sp>
      <p:sp>
        <p:nvSpPr>
          <p:cNvPr id="10" name="Text 7"/>
          <p:cNvSpPr/>
          <p:nvPr/>
        </p:nvSpPr>
        <p:spPr>
          <a:xfrm>
            <a:off x="2703790" y="4228743"/>
            <a:ext cx="9578102" cy="355402"/>
          </a:xfrm>
          <a:prstGeom prst="rect">
            <a:avLst/>
          </a:prstGeom>
          <a:noFill/>
          <a:ln/>
        </p:spPr>
        <p:txBody>
          <a:bodyPr wrap="none" rtlCol="0" anchor="t"/>
          <a:lstStyle/>
          <a:p>
            <a:pPr marL="342900" indent="-342900" algn="l">
              <a:lnSpc>
                <a:spcPts val="2799"/>
              </a:lnSpc>
              <a:buSzPct val="100000"/>
              <a:buFont typeface="+mj-lt"/>
              <a:buAutoNum type="arabicPeriod" startAt="4"/>
            </a:pPr>
            <a:r>
              <a:rPr lang="en-US" sz="1750" dirty="0">
                <a:solidFill>
                  <a:srgbClr val="3A3630"/>
                </a:solidFill>
                <a:latin typeface="Source Sans Pro" pitchFamily="34" charset="0"/>
                <a:ea typeface="Source Sans Pro" pitchFamily="34" charset="-122"/>
                <a:cs typeface="Source Sans Pro" pitchFamily="34" charset="-120"/>
              </a:rPr>
              <a:t>Diverse Recipe Selection</a:t>
            </a:r>
            <a:endParaRPr lang="en-US" sz="1750" dirty="0"/>
          </a:p>
        </p:txBody>
      </p:sp>
      <p:sp>
        <p:nvSpPr>
          <p:cNvPr id="11" name="Text 8"/>
          <p:cNvSpPr/>
          <p:nvPr/>
        </p:nvSpPr>
        <p:spPr>
          <a:xfrm>
            <a:off x="2703790" y="4672965"/>
            <a:ext cx="9578102" cy="355402"/>
          </a:xfrm>
          <a:prstGeom prst="rect">
            <a:avLst/>
          </a:prstGeom>
          <a:noFill/>
          <a:ln/>
        </p:spPr>
        <p:txBody>
          <a:bodyPr wrap="none" rtlCol="0" anchor="t"/>
          <a:lstStyle/>
          <a:p>
            <a:pPr marL="342900" indent="-342900" algn="l">
              <a:lnSpc>
                <a:spcPts val="2799"/>
              </a:lnSpc>
              <a:buSzPct val="100000"/>
              <a:buFont typeface="+mj-lt"/>
              <a:buAutoNum type="arabicPeriod" startAt="5"/>
            </a:pPr>
            <a:r>
              <a:rPr lang="en-US" sz="1750" dirty="0">
                <a:solidFill>
                  <a:srgbClr val="3A3630"/>
                </a:solidFill>
                <a:latin typeface="Source Sans Pro" pitchFamily="34" charset="0"/>
                <a:ea typeface="Source Sans Pro" pitchFamily="34" charset="-122"/>
                <a:cs typeface="Source Sans Pro" pitchFamily="34" charset="-120"/>
              </a:rPr>
              <a:t>Trusted Quality Content</a:t>
            </a:r>
            <a:endParaRPr lang="en-US" sz="1750" dirty="0"/>
          </a:p>
        </p:txBody>
      </p:sp>
      <p:sp>
        <p:nvSpPr>
          <p:cNvPr id="12" name="Text 9"/>
          <p:cNvSpPr/>
          <p:nvPr/>
        </p:nvSpPr>
        <p:spPr>
          <a:xfrm>
            <a:off x="2703790" y="5117187"/>
            <a:ext cx="9578102" cy="355402"/>
          </a:xfrm>
          <a:prstGeom prst="rect">
            <a:avLst/>
          </a:prstGeom>
          <a:noFill/>
          <a:ln/>
        </p:spPr>
        <p:txBody>
          <a:bodyPr wrap="none" rtlCol="0" anchor="t"/>
          <a:lstStyle/>
          <a:p>
            <a:pPr marL="342900" indent="-342900" algn="l">
              <a:lnSpc>
                <a:spcPts val="2799"/>
              </a:lnSpc>
              <a:buSzPct val="100000"/>
              <a:buFont typeface="+mj-lt"/>
              <a:buAutoNum type="arabicPeriod" startAt="6"/>
            </a:pPr>
            <a:r>
              <a:rPr lang="en-US" sz="1750" dirty="0">
                <a:solidFill>
                  <a:srgbClr val="3A3630"/>
                </a:solidFill>
                <a:latin typeface="Source Sans Pro" pitchFamily="34" charset="0"/>
                <a:ea typeface="Source Sans Pro" pitchFamily="34" charset="-122"/>
                <a:cs typeface="Source Sans Pro" pitchFamily="34" charset="-120"/>
              </a:rPr>
              <a:t>Social Engagement Features</a:t>
            </a:r>
            <a:endParaRPr lang="en-US" sz="1750" dirty="0"/>
          </a:p>
        </p:txBody>
      </p:sp>
      <p:sp>
        <p:nvSpPr>
          <p:cNvPr id="13" name="Text 10"/>
          <p:cNvSpPr/>
          <p:nvPr/>
        </p:nvSpPr>
        <p:spPr>
          <a:xfrm>
            <a:off x="2703790" y="5561409"/>
            <a:ext cx="9578102" cy="355402"/>
          </a:xfrm>
          <a:prstGeom prst="rect">
            <a:avLst/>
          </a:prstGeom>
          <a:noFill/>
          <a:ln/>
        </p:spPr>
        <p:txBody>
          <a:bodyPr wrap="none" rtlCol="0" anchor="t"/>
          <a:lstStyle/>
          <a:p>
            <a:pPr marL="342900" indent="-342900" algn="l">
              <a:lnSpc>
                <a:spcPts val="2799"/>
              </a:lnSpc>
              <a:buSzPct val="100000"/>
              <a:buFont typeface="+mj-lt"/>
              <a:buAutoNum type="arabicPeriod" startAt="7"/>
            </a:pPr>
            <a:r>
              <a:rPr lang="en-US" sz="1750" dirty="0">
                <a:solidFill>
                  <a:srgbClr val="3A3630"/>
                </a:solidFill>
                <a:latin typeface="Source Sans Pro" pitchFamily="34" charset="0"/>
                <a:ea typeface="Source Sans Pro" pitchFamily="34" charset="-122"/>
                <a:cs typeface="Source Sans Pro" pitchFamily="34" charset="-120"/>
              </a:rPr>
              <a:t>Revenue Generation Potential</a:t>
            </a:r>
            <a:endParaRPr lang="en-US" sz="1750" dirty="0"/>
          </a:p>
        </p:txBody>
      </p:sp>
      <p:sp>
        <p:nvSpPr>
          <p:cNvPr id="14" name="Text 11"/>
          <p:cNvSpPr/>
          <p:nvPr/>
        </p:nvSpPr>
        <p:spPr>
          <a:xfrm>
            <a:off x="2703790" y="6005632"/>
            <a:ext cx="9578102" cy="355402"/>
          </a:xfrm>
          <a:prstGeom prst="rect">
            <a:avLst/>
          </a:prstGeom>
          <a:noFill/>
          <a:ln/>
        </p:spPr>
        <p:txBody>
          <a:bodyPr wrap="none" rtlCol="0" anchor="t"/>
          <a:lstStyle/>
          <a:p>
            <a:pPr marL="342900" indent="-342900" algn="l">
              <a:lnSpc>
                <a:spcPts val="2799"/>
              </a:lnSpc>
              <a:buSzPct val="100000"/>
              <a:buFont typeface="+mj-lt"/>
              <a:buAutoNum type="arabicPeriod" startAt="8"/>
            </a:pPr>
            <a:r>
              <a:rPr lang="en-US" sz="1750" dirty="0">
                <a:solidFill>
                  <a:srgbClr val="3A3630"/>
                </a:solidFill>
                <a:latin typeface="Source Sans Pro" pitchFamily="34" charset="0"/>
                <a:ea typeface="Source Sans Pro" pitchFamily="34" charset="-122"/>
                <a:cs typeface="Source Sans Pro" pitchFamily="34" charset="-120"/>
              </a:rPr>
              <a:t>Scalable Architecture.</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EF5E7">
              <a:alpha val="85000"/>
            </a:srgbClr>
          </a:solidFill>
          <a:ln/>
        </p:spPr>
        <p:txBody>
          <a:bodyPr/>
          <a:lstStyle/>
          <a:p>
            <a:endParaRPr lang="en-US"/>
          </a:p>
        </p:txBody>
      </p:sp>
      <p:sp>
        <p:nvSpPr>
          <p:cNvPr id="6" name="Text 3"/>
          <p:cNvSpPr/>
          <p:nvPr/>
        </p:nvSpPr>
        <p:spPr>
          <a:xfrm>
            <a:off x="2348389" y="1823918"/>
            <a:ext cx="555498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CONCLUSION:</a:t>
            </a:r>
            <a:endParaRPr lang="en-US" sz="4374" dirty="0"/>
          </a:p>
        </p:txBody>
      </p:sp>
      <p:sp>
        <p:nvSpPr>
          <p:cNvPr id="7" name="Text 4"/>
          <p:cNvSpPr/>
          <p:nvPr/>
        </p:nvSpPr>
        <p:spPr>
          <a:xfrm>
            <a:off x="2348389" y="2851547"/>
            <a:ext cx="9933503" cy="355401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Our recipe preparation instructor website provides a comprehensive platform for culinary enthusiasts of all skill levels to hone their craft and expand their culinary repertoire. Through our expertly curated collection of recipes, step-by-step instructional videos, and personalized guidance, we empower individuals to unleash their creativity in the kitchen and master the art of cooking with confidence. Whether you're a novice seeking to develop fundamental skills or a seasoned chef looking to explore new techniques and cuisines, our platform offers something for everyone. Join our community today and embark on a delicious journey of culinary discovery. With dedication and practice, you'll soon be impressing friends and family with your culinary creations. Cheers to cooking success!</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17929"/>
            <a:ext cx="14630400" cy="8229600"/>
          </a:xfrm>
          <a:prstGeom prst="rect">
            <a:avLst/>
          </a:prstGeom>
        </p:spPr>
      </p:pic>
      <p:sp>
        <p:nvSpPr>
          <p:cNvPr id="5" name="Text 2"/>
          <p:cNvSpPr/>
          <p:nvPr/>
        </p:nvSpPr>
        <p:spPr>
          <a:xfrm>
            <a:off x="2348389" y="3281601"/>
            <a:ext cx="9933503" cy="1666399"/>
          </a:xfrm>
          <a:prstGeom prst="rect">
            <a:avLst/>
          </a:prstGeom>
          <a:noFill/>
          <a:ln/>
        </p:spPr>
        <p:txBody>
          <a:bodyPr wrap="square" rtlCol="0" anchor="t"/>
          <a:lstStyle/>
          <a:p>
            <a:pPr marL="0" indent="0" algn="r">
              <a:lnSpc>
                <a:spcPts val="6561"/>
              </a:lnSpc>
              <a:buNone/>
            </a:pPr>
            <a:r>
              <a:rPr lang="en-US" sz="5249" b="1" dirty="0">
                <a:solidFill>
                  <a:srgbClr val="000000"/>
                </a:solidFill>
                <a:latin typeface="Lora" pitchFamily="34" charset="0"/>
                <a:ea typeface="Lora" pitchFamily="34" charset="-122"/>
                <a:cs typeface="Lora" pitchFamily="34" charset="-120"/>
              </a:rPr>
              <a:t>                                               THANK YOU      </a:t>
            </a:r>
            <a:endParaRPr lang="en-US" sz="5249"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6" name="Image 1" descr="preencoded.png"/>
          <p:cNvPicPr>
            <a:picLocks noChangeAspect="1"/>
          </p:cNvPicPr>
          <p:nvPr/>
        </p:nvPicPr>
        <p:blipFill>
          <a:blip r:embed="rId4"/>
          <a:stretch>
            <a:fillRect/>
          </a:stretch>
        </p:blipFill>
        <p:spPr>
          <a:xfrm>
            <a:off x="5537597" y="2179558"/>
            <a:ext cx="3555087" cy="2842736"/>
          </a:xfrm>
          <a:prstGeom prst="rect">
            <a:avLst/>
          </a:prstGeom>
        </p:spPr>
      </p:pic>
      <p:sp>
        <p:nvSpPr>
          <p:cNvPr id="7" name="Text 3"/>
          <p:cNvSpPr/>
          <p:nvPr/>
        </p:nvSpPr>
        <p:spPr>
          <a:xfrm>
            <a:off x="2348389" y="5355550"/>
            <a:ext cx="9757172"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"Recipe Discovery to Plate Perfection"</a:t>
            </a:r>
            <a:endParaRPr lang="en-US" sz="437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3"/>
          <p:cNvSpPr/>
          <p:nvPr/>
        </p:nvSpPr>
        <p:spPr>
          <a:xfrm>
            <a:off x="2348389" y="3594021"/>
            <a:ext cx="9933503" cy="1041559"/>
          </a:xfrm>
          <a:prstGeom prst="rect">
            <a:avLst/>
          </a:prstGeom>
          <a:noFill/>
          <a:ln/>
        </p:spPr>
        <p:txBody>
          <a:bodyPr wrap="square" rtlCol="0" anchor="t"/>
          <a:lstStyle/>
          <a:p>
            <a:pPr marL="0" indent="0">
              <a:lnSpc>
                <a:spcPts val="2734"/>
              </a:lnSpc>
              <a:buNone/>
            </a:pPr>
            <a:r>
              <a:rPr lang="en-US" sz="2187" dirty="0">
                <a:solidFill>
                  <a:srgbClr val="3A3630"/>
                </a:solidFill>
                <a:latin typeface="Lora" pitchFamily="34" charset="0"/>
                <a:ea typeface="Lora" pitchFamily="34" charset="-122"/>
                <a:cs typeface="Lora" pitchFamily="34" charset="-120"/>
              </a:rPr>
              <a:t>In Sanskrit, "Rasa" refers to taste or flavor, and "jna" could be interpreted as "knowledge" or "knowing." Therefore, "Rasjna" could potentially be interpreted as "knowledge of taste" or "one who knows flavors."</a:t>
            </a:r>
            <a:endParaRPr lang="en-US" sz="218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3"/>
          <p:cNvSpPr/>
          <p:nvPr/>
        </p:nvSpPr>
        <p:spPr>
          <a:xfrm>
            <a:off x="2491383" y="594598"/>
            <a:ext cx="5395079" cy="674251"/>
          </a:xfrm>
          <a:prstGeom prst="rect">
            <a:avLst/>
          </a:prstGeom>
          <a:noFill/>
          <a:ln/>
        </p:spPr>
        <p:txBody>
          <a:bodyPr wrap="none" rtlCol="0" anchor="t"/>
          <a:lstStyle/>
          <a:p>
            <a:pPr marL="0" indent="0">
              <a:lnSpc>
                <a:spcPts val="5310"/>
              </a:lnSpc>
              <a:buNone/>
            </a:pPr>
            <a:r>
              <a:rPr lang="en-US" sz="4248" dirty="0">
                <a:solidFill>
                  <a:srgbClr val="38512F"/>
                </a:solidFill>
                <a:latin typeface="Lora" pitchFamily="34" charset="0"/>
                <a:ea typeface="Lora" pitchFamily="34" charset="-122"/>
                <a:cs typeface="Lora" pitchFamily="34" charset="-120"/>
              </a:rPr>
              <a:t>INTRODUCTION:</a:t>
            </a:r>
            <a:endParaRPr lang="en-US" sz="4248" dirty="0"/>
          </a:p>
        </p:txBody>
      </p:sp>
      <p:sp>
        <p:nvSpPr>
          <p:cNvPr id="7" name="Text 4"/>
          <p:cNvSpPr/>
          <p:nvPr/>
        </p:nvSpPr>
        <p:spPr>
          <a:xfrm>
            <a:off x="2491383" y="1592461"/>
            <a:ext cx="9647634" cy="6042422"/>
          </a:xfrm>
          <a:prstGeom prst="rect">
            <a:avLst/>
          </a:prstGeom>
          <a:noFill/>
          <a:ln/>
        </p:spPr>
        <p:txBody>
          <a:bodyPr wrap="square" rtlCol="0" anchor="t"/>
          <a:lstStyle/>
          <a:p>
            <a:pPr marL="0" indent="0">
              <a:lnSpc>
                <a:spcPts val="3399"/>
              </a:lnSpc>
              <a:buNone/>
            </a:pPr>
            <a:r>
              <a:rPr lang="en-US" sz="2124" dirty="0">
                <a:solidFill>
                  <a:srgbClr val="3A3630"/>
                </a:solidFill>
                <a:latin typeface="Source Sans Pro" pitchFamily="34" charset="0"/>
                <a:ea typeface="Source Sans Pro" pitchFamily="34" charset="-122"/>
                <a:cs typeface="Source Sans Pro" pitchFamily="34" charset="-120"/>
              </a:rPr>
              <a:t>The Food Recipe App offers a comprehensive platform for users to explore a diverse array of culinary delights, providing functionalities such as easy recipe browsing, intuitive favorite-saving capabilities, and convenient shopping list creation. Beyond these fundamental features, the app distinguishes itself with a range of unique offerings. Leveraging advanced AI algorithms, it delivers personalized recipe recommendations tailored to individual tastes and dietary preferences. Moreover, fostering a sense of community, users can engage with fellow food enthusiasts by sharing their own recipes, leaving comments, and rating dishes they've sampled. This interactive aspect enhances user experience and fosters a vibrant culinary ecosystem. Market insights indicate a growing demand for such applications, with a significant surge observed during the COVID-19 pandemic, as more individuals turned to home cooking. With the rise of healthy eating trends and a desire for diverse meal options, the Food Recipe App stands poised to meet the evolving needs of today's culinary enthusiasts, offering both practical utility and a sense of culinary exploration.</a:t>
            </a:r>
            <a:endParaRPr lang="en-US" sz="212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3"/>
          <p:cNvSpPr/>
          <p:nvPr/>
        </p:nvSpPr>
        <p:spPr>
          <a:xfrm>
            <a:off x="2348389" y="1601391"/>
            <a:ext cx="555498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SOLUTION :</a:t>
            </a:r>
            <a:endParaRPr lang="en-US" sz="4374" dirty="0"/>
          </a:p>
        </p:txBody>
      </p:sp>
      <p:sp>
        <p:nvSpPr>
          <p:cNvPr id="7" name="Text 4"/>
          <p:cNvSpPr/>
          <p:nvPr/>
        </p:nvSpPr>
        <p:spPr>
          <a:xfrm>
            <a:off x="2348389" y="2629019"/>
            <a:ext cx="9933503" cy="3999071"/>
          </a:xfrm>
          <a:prstGeom prst="rect">
            <a:avLst/>
          </a:prstGeom>
          <a:noFill/>
          <a:ln/>
        </p:spPr>
        <p:txBody>
          <a:bodyPr wrap="square" rtlCol="0" anchor="t"/>
          <a:lstStyle/>
          <a:p>
            <a:pPr marL="0" indent="0">
              <a:lnSpc>
                <a:spcPts val="3499"/>
              </a:lnSpc>
              <a:buNone/>
            </a:pPr>
            <a:r>
              <a:rPr lang="en-US" sz="2187" dirty="0">
                <a:solidFill>
                  <a:srgbClr val="3A3630"/>
                </a:solidFill>
                <a:latin typeface="Source Sans Pro" pitchFamily="34" charset="0"/>
                <a:ea typeface="Source Sans Pro" pitchFamily="34" charset="-122"/>
                <a:cs typeface="Source Sans Pro" pitchFamily="34" charset="-120"/>
              </a:rPr>
              <a:t>The Food Recipe App stands as a culinary companion, guiding users on a journey of gastronomic delight. Its multifaceted functionalities empower users to seamlessly navigate through a treasure trove of recipes, curate personalized collections, and streamline their shopping experience with custom lists. What sets this app apart is its innovative approach, employing cutting-edge technology to deliver tailored recipe recommendations and foster a vibrant community of food enthusiasts. Positioned at the intersection of convenience and creativity, the Food Recipe App serves as a gateway to culinary exploration, offering a blend of practicality and inspiration for aspiring home chefs everywhere.</a:t>
            </a:r>
            <a:endParaRPr lang="en-US" sz="218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567857"/>
          </a:xfrm>
          <a:prstGeom prst="rect">
            <a:avLst/>
          </a:prstGeom>
          <a:solidFill>
            <a:srgbClr val="FEF5E7"/>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567857"/>
          </a:xfrm>
          <a:prstGeom prst="rect">
            <a:avLst/>
          </a:prstGeom>
        </p:spPr>
      </p:pic>
      <p:sp>
        <p:nvSpPr>
          <p:cNvPr id="6" name="Text 3"/>
          <p:cNvSpPr/>
          <p:nvPr/>
        </p:nvSpPr>
        <p:spPr>
          <a:xfrm>
            <a:off x="3838456" y="427673"/>
            <a:ext cx="3888462" cy="486013"/>
          </a:xfrm>
          <a:prstGeom prst="rect">
            <a:avLst/>
          </a:prstGeom>
          <a:noFill/>
          <a:ln/>
        </p:spPr>
        <p:txBody>
          <a:bodyPr wrap="none" rtlCol="0" anchor="t"/>
          <a:lstStyle/>
          <a:p>
            <a:pPr marL="0" indent="0">
              <a:lnSpc>
                <a:spcPts val="3827"/>
              </a:lnSpc>
              <a:buNone/>
            </a:pPr>
            <a:r>
              <a:rPr lang="en-US" sz="3062" dirty="0">
                <a:solidFill>
                  <a:srgbClr val="38512F"/>
                </a:solidFill>
                <a:latin typeface="Lora" pitchFamily="34" charset="0"/>
                <a:ea typeface="Lora" pitchFamily="34" charset="-122"/>
                <a:cs typeface="Lora" pitchFamily="34" charset="-120"/>
              </a:rPr>
              <a:t>FEATURES:</a:t>
            </a:r>
            <a:endParaRPr lang="en-US" sz="3062" dirty="0"/>
          </a:p>
        </p:txBody>
      </p:sp>
      <p:sp>
        <p:nvSpPr>
          <p:cNvPr id="7" name="Text 4"/>
          <p:cNvSpPr/>
          <p:nvPr/>
        </p:nvSpPr>
        <p:spPr>
          <a:xfrm>
            <a:off x="3838456" y="1146929"/>
            <a:ext cx="6953488" cy="2176939"/>
          </a:xfrm>
          <a:prstGeom prst="rect">
            <a:avLst/>
          </a:prstGeom>
          <a:noFill/>
          <a:ln/>
        </p:spPr>
        <p:txBody>
          <a:bodyPr wrap="square" rtlCol="0" anchor="t"/>
          <a:lstStyle/>
          <a:p>
            <a:pPr marL="0" indent="0">
              <a:lnSpc>
                <a:spcPts val="2449"/>
              </a:lnSpc>
              <a:buNone/>
            </a:pPr>
            <a:r>
              <a:rPr lang="en-US" sz="1531" dirty="0">
                <a:solidFill>
                  <a:srgbClr val="3A3630"/>
                </a:solidFill>
                <a:latin typeface="Source Sans Pro" pitchFamily="34" charset="0"/>
                <a:ea typeface="Source Sans Pro" pitchFamily="34" charset="-122"/>
                <a:cs typeface="Source Sans Pro" pitchFamily="34" charset="-120"/>
              </a:rPr>
              <a:t>In our food-making app project, we followed a structured development process to ensure efficiency, quality, and timely delivery. We adopted an Agile methodology, specifically Scrum, to manage the project effectively. This was followed by iterative development sprints, typically lasting two to four weeks, during which we focused on implementing specific features and functionalities. Regular sprint planning, review, and retrospective meetings were conducted to assess progress, address issues, and plan for the next sprint.</a:t>
            </a:r>
            <a:endParaRPr lang="en-US" sz="1531" dirty="0"/>
          </a:p>
        </p:txBody>
      </p:sp>
      <p:sp>
        <p:nvSpPr>
          <p:cNvPr id="8" name="Text 5"/>
          <p:cNvSpPr/>
          <p:nvPr/>
        </p:nvSpPr>
        <p:spPr>
          <a:xfrm>
            <a:off x="3838456" y="3498771"/>
            <a:ext cx="6953488" cy="1865948"/>
          </a:xfrm>
          <a:prstGeom prst="rect">
            <a:avLst/>
          </a:prstGeom>
          <a:noFill/>
          <a:ln/>
        </p:spPr>
        <p:txBody>
          <a:bodyPr wrap="square" rtlCol="0" anchor="t"/>
          <a:lstStyle/>
          <a:p>
            <a:pPr marL="0" indent="0" algn="l">
              <a:lnSpc>
                <a:spcPts val="2449"/>
              </a:lnSpc>
              <a:buNone/>
            </a:pPr>
            <a:r>
              <a:rPr lang="en-US" sz="1531" dirty="0">
                <a:solidFill>
                  <a:srgbClr val="3A3630"/>
                </a:solidFill>
                <a:latin typeface="Source Sans Pro" pitchFamily="34" charset="0"/>
                <a:ea typeface="Source Sans Pro" pitchFamily="34" charset="-122"/>
                <a:cs typeface="Source Sans Pro" pitchFamily="34" charset="-120"/>
              </a:rPr>
              <a:t>Throughout the development process, we utilized a range of tools and technologies to support collaboration, version control, and project management. Git was used for version control, allowing team members to collaborate on code changes and track revisions effectively.  Additionally, project management was streamlined using Atlassian's Jira, which enabled us to create and track user stories, assign tasks, and monitor progress throughout the development lifecycle.</a:t>
            </a:r>
            <a:endParaRPr lang="en-US" sz="1531" dirty="0"/>
          </a:p>
        </p:txBody>
      </p:sp>
      <p:sp>
        <p:nvSpPr>
          <p:cNvPr id="9" name="Text 6"/>
          <p:cNvSpPr/>
          <p:nvPr/>
        </p:nvSpPr>
        <p:spPr>
          <a:xfrm>
            <a:off x="3838456" y="5539621"/>
            <a:ext cx="6953488" cy="2176939"/>
          </a:xfrm>
          <a:prstGeom prst="rect">
            <a:avLst/>
          </a:prstGeom>
          <a:noFill/>
          <a:ln/>
        </p:spPr>
        <p:txBody>
          <a:bodyPr wrap="square" rtlCol="0" anchor="t"/>
          <a:lstStyle/>
          <a:p>
            <a:pPr marL="0" indent="0">
              <a:lnSpc>
                <a:spcPts val="2449"/>
              </a:lnSpc>
              <a:buNone/>
            </a:pPr>
            <a:r>
              <a:rPr lang="en-US" sz="1531" dirty="0">
                <a:solidFill>
                  <a:srgbClr val="3A3630"/>
                </a:solidFill>
                <a:latin typeface="Source Sans Pro" pitchFamily="34" charset="0"/>
                <a:ea typeface="Source Sans Pro" pitchFamily="34" charset="-122"/>
                <a:cs typeface="Source Sans Pro" pitchFamily="34" charset="-120"/>
              </a:rPr>
              <a:t>In response to these challenges, we implemented several solutions to mitigate risks and ensure project success. This included establishing clear communication channels, fostering collaboration between development teams and stakeholders, and adopting a test-driven development approach to identify and address issues early in the development lifecycle. Additionally, we conducted regular code reviews, automated testing, and continuous integration practices to maintain code quality and minimize regression errors.</a:t>
            </a:r>
            <a:endParaRPr lang="en-US" sz="1531" dirty="0"/>
          </a:p>
        </p:txBody>
      </p:sp>
      <p:sp>
        <p:nvSpPr>
          <p:cNvPr id="10" name="Text 7"/>
          <p:cNvSpPr/>
          <p:nvPr/>
        </p:nvSpPr>
        <p:spPr>
          <a:xfrm>
            <a:off x="3838456" y="7891463"/>
            <a:ext cx="6953488" cy="248722"/>
          </a:xfrm>
          <a:prstGeom prst="rect">
            <a:avLst/>
          </a:prstGeom>
          <a:noFill/>
          <a:ln/>
        </p:spPr>
        <p:txBody>
          <a:bodyPr wrap="none" rtlCol="0" anchor="t"/>
          <a:lstStyle/>
          <a:p>
            <a:pPr marL="0" indent="0">
              <a:lnSpc>
                <a:spcPts val="1960"/>
              </a:lnSpc>
              <a:buNone/>
            </a:pPr>
            <a:endParaRPr lang="en-US" sz="12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3"/>
          <p:cNvSpPr/>
          <p:nvPr/>
        </p:nvSpPr>
        <p:spPr>
          <a:xfrm>
            <a:off x="2348389" y="1157049"/>
            <a:ext cx="5700951"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PROPOSED WEBSITE:</a:t>
            </a:r>
            <a:endParaRPr lang="en-US" sz="4374" dirty="0"/>
          </a:p>
        </p:txBody>
      </p:sp>
      <p:sp>
        <p:nvSpPr>
          <p:cNvPr id="7" name="Text 4"/>
          <p:cNvSpPr/>
          <p:nvPr/>
        </p:nvSpPr>
        <p:spPr>
          <a:xfrm>
            <a:off x="2348389" y="2184678"/>
            <a:ext cx="9933503" cy="4887754"/>
          </a:xfrm>
          <a:prstGeom prst="rect">
            <a:avLst/>
          </a:prstGeom>
          <a:noFill/>
          <a:ln/>
        </p:spPr>
        <p:txBody>
          <a:bodyPr wrap="square" rtlCol="0" anchor="t"/>
          <a:lstStyle/>
          <a:p>
            <a:pPr marL="0" indent="0">
              <a:lnSpc>
                <a:spcPts val="3499"/>
              </a:lnSpc>
              <a:buNone/>
            </a:pPr>
            <a:r>
              <a:rPr lang="en-US" sz="2187" dirty="0">
                <a:solidFill>
                  <a:srgbClr val="3A3630"/>
                </a:solidFill>
                <a:latin typeface="Source Sans Pro" pitchFamily="34" charset="0"/>
                <a:ea typeface="Source Sans Pro" pitchFamily="34" charset="-122"/>
                <a:cs typeface="Source Sans Pro" pitchFamily="34" charset="-120"/>
              </a:rPr>
              <a:t>The proposed website layout features a simple yet effective structure built using HTML and CSS. It begins with a header section displaying the title of the website. Beneath the header is a navigation bar, providing links to different pages such as Home, About, Services, and Contact. The main content area is situated below the navigation bar and contains a welcoming message along with some introductory text. This section is designed to showcase the primary content of the website. Lastly, at the bottom of the page is the footer, displaying copyright information and other relevant details. The layout is designed to be responsive, with content organized within a container to ensure readability and consistency across various screen sizes. Overall, this proposed website layout offers a clean and structured design that can be further customized and expanded to suit specific needs and preferences.</a:t>
            </a:r>
            <a:endParaRPr lang="en-US" sz="2187"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6" name="Image 1" descr="preencoded.png"/>
          <p:cNvPicPr>
            <a:picLocks noChangeAspect="1"/>
          </p:cNvPicPr>
          <p:nvPr/>
        </p:nvPicPr>
        <p:blipFill>
          <a:blip r:embed="rId4"/>
          <a:stretch>
            <a:fillRect/>
          </a:stretch>
        </p:blipFill>
        <p:spPr>
          <a:xfrm>
            <a:off x="2348389" y="1322308"/>
            <a:ext cx="9933503" cy="55848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6" name="Image 1" descr="preencoded.png"/>
          <p:cNvPicPr>
            <a:picLocks noChangeAspect="1"/>
          </p:cNvPicPr>
          <p:nvPr/>
        </p:nvPicPr>
        <p:blipFill>
          <a:blip r:embed="rId4"/>
          <a:stretch>
            <a:fillRect/>
          </a:stretch>
        </p:blipFill>
        <p:spPr>
          <a:xfrm>
            <a:off x="2348389" y="1322308"/>
            <a:ext cx="9933503" cy="55848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238</TotalTime>
  <Words>1713</Words>
  <Application>Microsoft Office PowerPoint</Application>
  <PresentationFormat>Custom</PresentationFormat>
  <Paragraphs>129</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Mohan Naidu Kalyampudi</cp:lastModifiedBy>
  <cp:revision>3</cp:revision>
  <dcterms:created xsi:type="dcterms:W3CDTF">2024-03-15T14:12:28Z</dcterms:created>
  <dcterms:modified xsi:type="dcterms:W3CDTF">2024-03-15T18:31:25Z</dcterms:modified>
</cp:coreProperties>
</file>