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8" r:id="rId7"/>
    <p:sldId id="267"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66"/>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9ECCC3CD-3DE5-4C26-BE6D-69047A8A3D55}" type="datetimeFigureOut">
              <a:rPr lang="en-IN" smtClean="0"/>
              <a:t>16-03-2024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74644D10-F7B4-4C16-8523-CC4DC4B7AC62}" type="slidenum">
              <a:rPr lang="en-IN" smtClean="0"/>
              <a:t>‹#›</a:t>
            </a:fld>
            <a:endParaRPr lang="en-IN"/>
          </a:p>
        </p:txBody>
      </p:sp>
    </p:spTree>
    <p:extLst>
      <p:ext uri="{BB962C8B-B14F-4D97-AF65-F5344CB8AC3E}">
        <p14:creationId xmlns:p14="http://schemas.microsoft.com/office/powerpoint/2010/main" val="427731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284493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1242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gamma.app"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3821227" y="2582331"/>
            <a:ext cx="4489573" cy="833199"/>
          </a:xfrm>
          <a:prstGeom prst="rect">
            <a:avLst/>
          </a:prstGeom>
          <a:noFill/>
          <a:ln/>
        </p:spPr>
        <p:txBody>
          <a:bodyPr wrap="square" rtlCol="0" anchor="t"/>
          <a:lstStyle/>
          <a:p>
            <a:pPr marL="0" indent="0">
              <a:lnSpc>
                <a:spcPts val="6561"/>
              </a:lnSpc>
              <a:buNone/>
            </a:pPr>
            <a:r>
              <a:rPr lang="en-US" sz="2400" dirty="0">
                <a:solidFill>
                  <a:srgbClr val="FFFFFF"/>
                </a:solidFill>
                <a:latin typeface="Unbounded" pitchFamily="34" charset="0"/>
                <a:ea typeface="Unbounded" pitchFamily="34" charset="-122"/>
                <a:cs typeface="Unbounded" pitchFamily="34" charset="-120"/>
              </a:rPr>
              <a:t>Affiliated college website</a:t>
            </a:r>
            <a:endParaRPr lang="en-US" sz="2400" dirty="0"/>
          </a:p>
        </p:txBody>
      </p:sp>
      <p:sp>
        <p:nvSpPr>
          <p:cNvPr id="6" name="Text 2"/>
          <p:cNvSpPr/>
          <p:nvPr/>
        </p:nvSpPr>
        <p:spPr>
          <a:xfrm>
            <a:off x="833198" y="3764969"/>
            <a:ext cx="7477601" cy="710803"/>
          </a:xfrm>
          <a:prstGeom prst="rect">
            <a:avLst/>
          </a:prstGeom>
          <a:noFill/>
          <a:ln/>
        </p:spPr>
        <p:txBody>
          <a:bodyPr wrap="square" rtlCol="0" anchor="t"/>
          <a:lstStyle/>
          <a:p>
            <a:pPr>
              <a:lnSpc>
                <a:spcPts val="2799"/>
              </a:lnSpc>
            </a:pPr>
            <a:r>
              <a:rPr lang="en-US" sz="1750" dirty="0">
                <a:solidFill>
                  <a:srgbClr val="CAD6DE"/>
                </a:solidFill>
                <a:latin typeface="Cabin" pitchFamily="34" charset="0"/>
                <a:ea typeface="Cabin" pitchFamily="34" charset="-122"/>
                <a:cs typeface="Cabin" pitchFamily="34" charset="-120"/>
              </a:rPr>
              <a:t>The college website is a one-stop platform for students, faculty, and staff, offering essential information, resources, and services. It serves as a comprehensive hub for accessing crucial academic and administrative support. With its user-friendly interface, the website facilitates seamless navigation and efficient communication within the college community. It plays a vital role in enhancing the overall experience and productivity of its users.</a:t>
            </a:r>
            <a:endParaRPr lang="en-US" sz="1750" dirty="0"/>
          </a:p>
        </p:txBody>
      </p:sp>
      <p:sp>
        <p:nvSpPr>
          <p:cNvPr id="7" name="Text 3"/>
          <p:cNvSpPr/>
          <p:nvPr/>
        </p:nvSpPr>
        <p:spPr>
          <a:xfrm>
            <a:off x="833199" y="5417225"/>
            <a:ext cx="7477601" cy="355402"/>
          </a:xfrm>
          <a:prstGeom prst="rect">
            <a:avLst/>
          </a:prstGeom>
          <a:noFill/>
          <a:ln/>
        </p:spPr>
        <p:txBody>
          <a:bodyPr wrap="none" rtlCol="0" anchor="t"/>
          <a:lstStyle/>
          <a:p>
            <a:pPr marL="0" indent="0">
              <a:lnSpc>
                <a:spcPts val="2799"/>
              </a:lnSpc>
              <a:buNone/>
            </a:pPr>
            <a:endParaRPr lang="en-US" sz="1750" dirty="0"/>
          </a:p>
        </p:txBody>
      </p:sp>
      <p:sp>
        <p:nvSpPr>
          <p:cNvPr id="9" name="TextBox 8"/>
          <p:cNvSpPr txBox="1"/>
          <p:nvPr/>
        </p:nvSpPr>
        <p:spPr>
          <a:xfrm>
            <a:off x="1145405" y="1222408"/>
            <a:ext cx="6054030" cy="1446550"/>
          </a:xfrm>
          <a:prstGeom prst="rect">
            <a:avLst/>
          </a:prstGeom>
          <a:noFill/>
        </p:spPr>
        <p:txBody>
          <a:bodyPr wrap="none" rtlCol="0">
            <a:spAutoFit/>
          </a:bodyPr>
          <a:lstStyle/>
          <a:p>
            <a:r>
              <a:rPr lang="en-US" sz="8800" b="1" dirty="0">
                <a:solidFill>
                  <a:schemeClr val="bg1"/>
                </a:solidFill>
              </a:rPr>
              <a:t>Student Hub</a:t>
            </a:r>
            <a:endParaRPr lang="en-IN" sz="88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91440"/>
            <a:ext cx="14630400" cy="8229600"/>
          </a:xfrm>
          <a:prstGeom prst="rect">
            <a:avLst/>
          </a:prstGeom>
          <a:solidFill>
            <a:srgbClr val="112836"/>
          </a:solidFill>
          <a:ln/>
        </p:spPr>
        <p:txBody>
          <a:bodyPr/>
          <a:lstStyle/>
          <a:p>
            <a:endParaRPr lang="en-IN" dirty="0"/>
          </a:p>
        </p:txBody>
      </p:sp>
      <p:sp>
        <p:nvSpPr>
          <p:cNvPr id="5" name="Text 1"/>
          <p:cNvSpPr/>
          <p:nvPr/>
        </p:nvSpPr>
        <p:spPr>
          <a:xfrm>
            <a:off x="4490799" y="1697474"/>
            <a:ext cx="6221373"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Security measures</a:t>
            </a:r>
            <a:endParaRPr lang="en-US" sz="4374" dirty="0"/>
          </a:p>
        </p:txBody>
      </p:sp>
      <p:sp>
        <p:nvSpPr>
          <p:cNvPr id="6" name="Shape 2"/>
          <p:cNvSpPr/>
          <p:nvPr/>
        </p:nvSpPr>
        <p:spPr>
          <a:xfrm>
            <a:off x="4490799" y="2898696"/>
            <a:ext cx="499943" cy="499943"/>
          </a:xfrm>
          <a:prstGeom prst="roundRect">
            <a:avLst>
              <a:gd name="adj" fmla="val 13333"/>
            </a:avLst>
          </a:prstGeom>
          <a:solidFill>
            <a:srgbClr val="223D4D"/>
          </a:solidFill>
          <a:ln/>
        </p:spPr>
      </p:sp>
      <p:sp>
        <p:nvSpPr>
          <p:cNvPr id="7" name="Text 3"/>
          <p:cNvSpPr/>
          <p:nvPr/>
        </p:nvSpPr>
        <p:spPr>
          <a:xfrm>
            <a:off x="4662249" y="2940367"/>
            <a:ext cx="15704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1</a:t>
            </a:r>
            <a:endParaRPr lang="en-US" sz="2624" dirty="0"/>
          </a:p>
        </p:txBody>
      </p:sp>
      <p:sp>
        <p:nvSpPr>
          <p:cNvPr id="8" name="Text 4"/>
          <p:cNvSpPr/>
          <p:nvPr/>
        </p:nvSpPr>
        <p:spPr>
          <a:xfrm>
            <a:off x="5212913" y="2975015"/>
            <a:ext cx="3820001" cy="694373"/>
          </a:xfrm>
          <a:prstGeom prst="rect">
            <a:avLst/>
          </a:prstGeom>
          <a:noFill/>
          <a:ln/>
        </p:spPr>
        <p:txBody>
          <a:bodyPr wrap="squar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Role-based Access Control</a:t>
            </a:r>
            <a:endParaRPr lang="en-US" sz="2187" dirty="0"/>
          </a:p>
        </p:txBody>
      </p:sp>
      <p:sp>
        <p:nvSpPr>
          <p:cNvPr id="9" name="Text 5"/>
          <p:cNvSpPr/>
          <p:nvPr/>
        </p:nvSpPr>
        <p:spPr>
          <a:xfrm>
            <a:off x="5212912" y="3490257"/>
            <a:ext cx="3820001" cy="1066205"/>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Ensures that each user can only access information and perform actions relevant to their role.</a:t>
            </a:r>
            <a:endParaRPr lang="en-US" sz="1750" dirty="0"/>
          </a:p>
        </p:txBody>
      </p:sp>
      <p:sp>
        <p:nvSpPr>
          <p:cNvPr id="10" name="Shape 6"/>
          <p:cNvSpPr/>
          <p:nvPr/>
        </p:nvSpPr>
        <p:spPr>
          <a:xfrm>
            <a:off x="9255085" y="2898696"/>
            <a:ext cx="499943" cy="499943"/>
          </a:xfrm>
          <a:prstGeom prst="roundRect">
            <a:avLst>
              <a:gd name="adj" fmla="val 13333"/>
            </a:avLst>
          </a:prstGeom>
          <a:solidFill>
            <a:srgbClr val="223D4D"/>
          </a:solidFill>
          <a:ln/>
        </p:spPr>
      </p:sp>
      <p:sp>
        <p:nvSpPr>
          <p:cNvPr id="11" name="Text 7"/>
          <p:cNvSpPr/>
          <p:nvPr/>
        </p:nvSpPr>
        <p:spPr>
          <a:xfrm>
            <a:off x="9373553" y="2940367"/>
            <a:ext cx="263009"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2</a:t>
            </a:r>
            <a:endParaRPr lang="en-US" sz="2624" dirty="0"/>
          </a:p>
        </p:txBody>
      </p:sp>
      <p:sp>
        <p:nvSpPr>
          <p:cNvPr id="12" name="Text 8"/>
          <p:cNvSpPr/>
          <p:nvPr/>
        </p:nvSpPr>
        <p:spPr>
          <a:xfrm>
            <a:off x="9977199" y="2975015"/>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Data Encryption</a:t>
            </a:r>
            <a:endParaRPr lang="en-US" sz="2187" dirty="0"/>
          </a:p>
        </p:txBody>
      </p:sp>
      <p:sp>
        <p:nvSpPr>
          <p:cNvPr id="13" name="Text 9"/>
          <p:cNvSpPr/>
          <p:nvPr/>
        </p:nvSpPr>
        <p:spPr>
          <a:xfrm>
            <a:off x="9977199" y="3455432"/>
            <a:ext cx="3820001" cy="1066205"/>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All sensitive data, including student records and results, is encrypted to prevent unauthorized access.</a:t>
            </a:r>
            <a:endParaRPr lang="en-US" sz="1750" dirty="0"/>
          </a:p>
        </p:txBody>
      </p:sp>
      <p:sp>
        <p:nvSpPr>
          <p:cNvPr id="14" name="Shape 10"/>
          <p:cNvSpPr/>
          <p:nvPr/>
        </p:nvSpPr>
        <p:spPr>
          <a:xfrm>
            <a:off x="4490799" y="5264587"/>
            <a:ext cx="499943" cy="499943"/>
          </a:xfrm>
          <a:prstGeom prst="roundRect">
            <a:avLst>
              <a:gd name="adj" fmla="val 13333"/>
            </a:avLst>
          </a:prstGeom>
          <a:solidFill>
            <a:srgbClr val="223D4D"/>
          </a:solidFill>
          <a:ln/>
        </p:spPr>
      </p:sp>
      <p:sp>
        <p:nvSpPr>
          <p:cNvPr id="15" name="Text 11"/>
          <p:cNvSpPr/>
          <p:nvPr/>
        </p:nvSpPr>
        <p:spPr>
          <a:xfrm>
            <a:off x="4606766" y="5306258"/>
            <a:ext cx="268010"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3</a:t>
            </a:r>
            <a:endParaRPr lang="en-US" sz="2624" dirty="0"/>
          </a:p>
        </p:txBody>
      </p:sp>
      <p:sp>
        <p:nvSpPr>
          <p:cNvPr id="16" name="Text 12"/>
          <p:cNvSpPr/>
          <p:nvPr/>
        </p:nvSpPr>
        <p:spPr>
          <a:xfrm>
            <a:off x="5212913" y="5340906"/>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Student access</a:t>
            </a:r>
            <a:endParaRPr lang="en-US" sz="2187" dirty="0"/>
          </a:p>
        </p:txBody>
      </p:sp>
      <p:sp>
        <p:nvSpPr>
          <p:cNvPr id="17" name="Text 13"/>
          <p:cNvSpPr/>
          <p:nvPr/>
        </p:nvSpPr>
        <p:spPr>
          <a:xfrm>
            <a:off x="5212913" y="5821323"/>
            <a:ext cx="8584287" cy="710803"/>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Students may gain access to the portal through the utilization of their respective credentials(Roll Number and DOB).</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348389" y="3055194"/>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CONCLUSION</a:t>
            </a:r>
            <a:endParaRPr lang="en-US" sz="4374" dirty="0"/>
          </a:p>
        </p:txBody>
      </p:sp>
      <p:sp>
        <p:nvSpPr>
          <p:cNvPr id="6" name="Text 2"/>
          <p:cNvSpPr/>
          <p:nvPr/>
        </p:nvSpPr>
        <p:spPr>
          <a:xfrm>
            <a:off x="2348448" y="4095605"/>
            <a:ext cx="9933503" cy="3198614"/>
          </a:xfrm>
          <a:prstGeom prst="rect">
            <a:avLst/>
          </a:prstGeom>
          <a:noFill/>
          <a:ln/>
        </p:spPr>
        <p:txBody>
          <a:bodyPr wrap="square" rtlCol="0" anchor="t"/>
          <a:lstStyle/>
          <a:p>
            <a:pPr>
              <a:lnSpc>
                <a:spcPts val="2799"/>
              </a:lnSpc>
            </a:pPr>
            <a:r>
              <a:rPr lang="en-US" sz="1750" b="1" dirty="0">
                <a:solidFill>
                  <a:srgbClr val="CAD6DE"/>
                </a:solidFill>
                <a:latin typeface="Cabin" pitchFamily="34" charset="0"/>
                <a:ea typeface="Cabin" pitchFamily="34" charset="-122"/>
                <a:cs typeface="Cabin" pitchFamily="34" charset="-120"/>
              </a:rPr>
              <a:t>This presentation is about making college websites better to fit the changing needs of students and faculty. It talks about designing the websites with users in mind, making them easy to use and accessible to everyone. We'll learn how to improve the experience for users, like making the design work well on different devices and showing content that's tailored to each person. By looking at real examples and data, we'll get practical advice on how colleges can use their websites to help students succeed and improve the college's reputation.</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39237"/>
            <a:ext cx="14630400" cy="8229600"/>
          </a:xfrm>
          <a:prstGeom prst="rect">
            <a:avLst/>
          </a:prstGeom>
        </p:spPr>
      </p:pic>
      <p:sp>
        <p:nvSpPr>
          <p:cNvPr id="4" name="Text 1"/>
          <p:cNvSpPr/>
          <p:nvPr/>
        </p:nvSpPr>
        <p:spPr>
          <a:xfrm>
            <a:off x="2881301" y="1472740"/>
            <a:ext cx="5554980" cy="694373"/>
          </a:xfrm>
          <a:prstGeom prst="rect">
            <a:avLst/>
          </a:prstGeom>
          <a:noFill/>
          <a:ln/>
        </p:spPr>
        <p:txBody>
          <a:bodyPr wrap="none" rtlCol="0" anchor="t"/>
          <a:lstStyle/>
          <a:p>
            <a:pPr marL="0" indent="0">
              <a:lnSpc>
                <a:spcPts val="5468"/>
              </a:lnSpc>
              <a:buNone/>
            </a:pPr>
            <a:r>
              <a:rPr lang="en-US" sz="9600" dirty="0">
                <a:solidFill>
                  <a:srgbClr val="FFFFFF"/>
                </a:solidFill>
                <a:latin typeface="Unbounded" pitchFamily="34" charset="0"/>
                <a:ea typeface="Unbounded" pitchFamily="34" charset="-122"/>
                <a:cs typeface="Unbounded" pitchFamily="34" charset="-120"/>
              </a:rPr>
              <a:t>Thank you</a:t>
            </a:r>
            <a:endParaRPr lang="en-US" sz="9600" dirty="0"/>
          </a:p>
        </p:txBody>
      </p:sp>
      <p:sp>
        <p:nvSpPr>
          <p:cNvPr id="5" name="Text 2"/>
          <p:cNvSpPr/>
          <p:nvPr/>
        </p:nvSpPr>
        <p:spPr>
          <a:xfrm>
            <a:off x="3170059" y="3898635"/>
            <a:ext cx="9933503" cy="355402"/>
          </a:xfrm>
          <a:prstGeom prst="rect">
            <a:avLst/>
          </a:prstGeom>
          <a:noFill/>
          <a:ln/>
        </p:spPr>
        <p:txBody>
          <a:bodyPr wrap="none" rtlCol="0" anchor="t"/>
          <a:lstStyle/>
          <a:p>
            <a:pPr marL="0" indent="0">
              <a:lnSpc>
                <a:spcPts val="2799"/>
              </a:lnSpc>
              <a:buNone/>
            </a:pPr>
            <a:r>
              <a:rPr lang="en-US" sz="2400" dirty="0">
                <a:solidFill>
                  <a:srgbClr val="CAD6DE"/>
                </a:solidFill>
                <a:latin typeface="Cabin" pitchFamily="34" charset="0"/>
                <a:ea typeface="Cabin" pitchFamily="34" charset="-122"/>
                <a:cs typeface="Cabin" pitchFamily="34" charset="-120"/>
              </a:rPr>
              <a:t>From team </a:t>
            </a:r>
            <a:endParaRPr lang="en-US" sz="2400" dirty="0"/>
          </a:p>
        </p:txBody>
      </p:sp>
      <p:sp>
        <p:nvSpPr>
          <p:cNvPr id="6" name="Text 3"/>
          <p:cNvSpPr/>
          <p:nvPr/>
        </p:nvSpPr>
        <p:spPr>
          <a:xfrm>
            <a:off x="3647230" y="5392040"/>
            <a:ext cx="9578102" cy="355402"/>
          </a:xfrm>
          <a:prstGeom prst="rect">
            <a:avLst/>
          </a:prstGeom>
          <a:noFill/>
          <a:ln/>
        </p:spPr>
        <p:txBody>
          <a:bodyPr wrap="none" rtlCol="0" anchor="t"/>
          <a:lstStyle/>
          <a:p>
            <a:pPr marL="285750" indent="-285750" algn="l">
              <a:lnSpc>
                <a:spcPts val="2799"/>
              </a:lnSpc>
              <a:buSzPct val="100000"/>
              <a:buFont typeface="Arial" pitchFamily="34" charset="0"/>
              <a:buChar char="•"/>
            </a:pPr>
            <a:endParaRPr lang="en-US" sz="2400" dirty="0">
              <a:solidFill>
                <a:schemeClr val="bg1"/>
              </a:solidFill>
            </a:endParaRPr>
          </a:p>
        </p:txBody>
      </p:sp>
      <p:sp>
        <p:nvSpPr>
          <p:cNvPr id="7" name="Text 4"/>
          <p:cNvSpPr/>
          <p:nvPr/>
        </p:nvSpPr>
        <p:spPr>
          <a:xfrm>
            <a:off x="2626952" y="3670578"/>
            <a:ext cx="9578102" cy="355402"/>
          </a:xfrm>
          <a:prstGeom prst="rect">
            <a:avLst/>
          </a:prstGeom>
          <a:noFill/>
          <a:ln/>
        </p:spPr>
        <p:txBody>
          <a:bodyPr wrap="none" rtlCol="0" anchor="t"/>
          <a:lstStyle/>
          <a:p>
            <a:pPr marL="285750" indent="-285750" algn="l">
              <a:lnSpc>
                <a:spcPts val="2799"/>
              </a:lnSpc>
              <a:buSzPct val="100000"/>
              <a:buFont typeface="Arial" pitchFamily="34" charset="0"/>
              <a:buChar char="•"/>
            </a:pPr>
            <a:endParaRPr lang="en-US" sz="2800" dirty="0"/>
          </a:p>
        </p:txBody>
      </p:sp>
      <p:sp>
        <p:nvSpPr>
          <p:cNvPr id="8" name="Text 5"/>
          <p:cNvSpPr/>
          <p:nvPr/>
        </p:nvSpPr>
        <p:spPr>
          <a:xfrm>
            <a:off x="2626952" y="4114800"/>
            <a:ext cx="9578102" cy="355402"/>
          </a:xfrm>
          <a:prstGeom prst="rect">
            <a:avLst/>
          </a:prstGeom>
          <a:noFill/>
          <a:ln/>
        </p:spPr>
        <p:txBody>
          <a:bodyPr wrap="none" rtlCol="0" anchor="t"/>
          <a:lstStyle/>
          <a:p>
            <a:pPr algn="l">
              <a:lnSpc>
                <a:spcPts val="2799"/>
              </a:lnSpc>
              <a:buSzPct val="100000"/>
            </a:pPr>
            <a:endParaRPr lang="en-US" sz="3200" dirty="0">
              <a:solidFill>
                <a:schemeClr val="bg1"/>
              </a:solidFill>
            </a:endParaRPr>
          </a:p>
        </p:txBody>
      </p:sp>
      <p:sp>
        <p:nvSpPr>
          <p:cNvPr id="9" name="Text 6"/>
          <p:cNvSpPr/>
          <p:nvPr/>
        </p:nvSpPr>
        <p:spPr>
          <a:xfrm>
            <a:off x="2626952" y="4559022"/>
            <a:ext cx="9578102" cy="355402"/>
          </a:xfrm>
          <a:prstGeom prst="rect">
            <a:avLst/>
          </a:prstGeom>
          <a:noFill/>
          <a:ln/>
        </p:spPr>
        <p:txBody>
          <a:bodyPr wrap="none" rtlCol="0" anchor="t"/>
          <a:lstStyle/>
          <a:p>
            <a:pPr algn="l">
              <a:lnSpc>
                <a:spcPts val="2799"/>
              </a:lnSpc>
              <a:buSzPct val="100000"/>
            </a:pPr>
            <a:endParaRPr lang="en-US" sz="2400" dirty="0">
              <a:solidFill>
                <a:schemeClr val="bg1"/>
              </a:solidFill>
            </a:endParaRPr>
          </a:p>
        </p:txBody>
      </p:sp>
      <p:sp>
        <p:nvSpPr>
          <p:cNvPr id="15" name="TextBox 14"/>
          <p:cNvSpPr txBox="1"/>
          <p:nvPr/>
        </p:nvSpPr>
        <p:spPr>
          <a:xfrm>
            <a:off x="4042609" y="4559022"/>
            <a:ext cx="4600875" cy="1938992"/>
          </a:xfrm>
          <a:prstGeom prst="rect">
            <a:avLst/>
          </a:prstGeom>
          <a:noFill/>
        </p:spPr>
        <p:txBody>
          <a:bodyPr wrap="square" rtlCol="0">
            <a:spAutoFit/>
          </a:bodyPr>
          <a:lstStyle/>
          <a:p>
            <a:pPr marL="285750" indent="-285750">
              <a:buFont typeface="Arial" pitchFamily="34" charset="0"/>
              <a:buChar char="•"/>
            </a:pPr>
            <a:r>
              <a:rPr lang="en-IN" sz="2400" dirty="0" err="1">
                <a:solidFill>
                  <a:schemeClr val="bg1"/>
                </a:solidFill>
              </a:rPr>
              <a:t>Yadlapalli</a:t>
            </a:r>
            <a:r>
              <a:rPr lang="en-IN" sz="2400" dirty="0">
                <a:solidFill>
                  <a:schemeClr val="bg1"/>
                </a:solidFill>
              </a:rPr>
              <a:t> </a:t>
            </a:r>
            <a:r>
              <a:rPr lang="en-IN" sz="2400" dirty="0" err="1">
                <a:solidFill>
                  <a:schemeClr val="bg1"/>
                </a:solidFill>
              </a:rPr>
              <a:t>Phani</a:t>
            </a:r>
            <a:r>
              <a:rPr lang="en-IN" sz="2400" dirty="0">
                <a:solidFill>
                  <a:schemeClr val="bg1"/>
                </a:solidFill>
              </a:rPr>
              <a:t> </a:t>
            </a:r>
            <a:r>
              <a:rPr lang="en-IN" sz="2400" dirty="0" err="1">
                <a:solidFill>
                  <a:schemeClr val="bg1"/>
                </a:solidFill>
              </a:rPr>
              <a:t>Venkata</a:t>
            </a:r>
            <a:r>
              <a:rPr lang="en-IN" sz="2400" dirty="0">
                <a:solidFill>
                  <a:schemeClr val="bg1"/>
                </a:solidFill>
              </a:rPr>
              <a:t> </a:t>
            </a:r>
            <a:r>
              <a:rPr lang="en-IN" sz="2400" dirty="0" err="1">
                <a:solidFill>
                  <a:schemeClr val="bg1"/>
                </a:solidFill>
              </a:rPr>
              <a:t>Bhargavi</a:t>
            </a:r>
            <a:endParaRPr lang="en-IN" sz="2400" dirty="0">
              <a:solidFill>
                <a:schemeClr val="bg1"/>
              </a:solidFill>
            </a:endParaRPr>
          </a:p>
          <a:p>
            <a:pPr marL="285750" indent="-285750">
              <a:buFont typeface="Arial" pitchFamily="34" charset="0"/>
              <a:buChar char="•"/>
            </a:pPr>
            <a:r>
              <a:rPr lang="en-IN" sz="2400" dirty="0" err="1">
                <a:solidFill>
                  <a:schemeClr val="bg1"/>
                </a:solidFill>
              </a:rPr>
              <a:t>Koduru</a:t>
            </a:r>
            <a:r>
              <a:rPr lang="en-IN" sz="2400" dirty="0">
                <a:solidFill>
                  <a:schemeClr val="bg1"/>
                </a:solidFill>
              </a:rPr>
              <a:t> Neel </a:t>
            </a:r>
            <a:r>
              <a:rPr lang="en-IN" sz="2400" dirty="0" err="1">
                <a:solidFill>
                  <a:schemeClr val="bg1"/>
                </a:solidFill>
              </a:rPr>
              <a:t>kumar</a:t>
            </a:r>
            <a:endParaRPr lang="en-IN" sz="2400" dirty="0">
              <a:solidFill>
                <a:schemeClr val="bg1"/>
              </a:solidFill>
            </a:endParaRPr>
          </a:p>
          <a:p>
            <a:pPr marL="285750" indent="-285750">
              <a:buFont typeface="Arial" pitchFamily="34" charset="0"/>
              <a:buChar char="•"/>
            </a:pPr>
            <a:r>
              <a:rPr lang="en-IN" sz="2400" dirty="0" err="1">
                <a:solidFill>
                  <a:schemeClr val="bg1"/>
                </a:solidFill>
              </a:rPr>
              <a:t>Pavani</a:t>
            </a:r>
            <a:r>
              <a:rPr lang="en-IN" sz="2400" dirty="0">
                <a:solidFill>
                  <a:schemeClr val="bg1"/>
                </a:solidFill>
              </a:rPr>
              <a:t> </a:t>
            </a:r>
            <a:r>
              <a:rPr lang="en-IN" sz="2400" dirty="0" err="1">
                <a:solidFill>
                  <a:schemeClr val="bg1"/>
                </a:solidFill>
              </a:rPr>
              <a:t>talitara</a:t>
            </a:r>
            <a:endParaRPr lang="en-IN" sz="2400" dirty="0">
              <a:solidFill>
                <a:schemeClr val="bg1"/>
              </a:solidFill>
            </a:endParaRPr>
          </a:p>
          <a:p>
            <a:pPr marL="285750" indent="-285750">
              <a:buFont typeface="Arial" pitchFamily="34" charset="0"/>
              <a:buChar char="•"/>
            </a:pPr>
            <a:r>
              <a:rPr lang="en-IN" sz="2400" dirty="0" err="1">
                <a:solidFill>
                  <a:schemeClr val="bg1"/>
                </a:solidFill>
              </a:rPr>
              <a:t>Nallaparaju</a:t>
            </a:r>
            <a:r>
              <a:rPr lang="en-IN" sz="2400" dirty="0">
                <a:solidFill>
                  <a:schemeClr val="bg1"/>
                </a:solidFill>
              </a:rPr>
              <a:t> </a:t>
            </a:r>
            <a:r>
              <a:rPr lang="en-IN" sz="2400" dirty="0" err="1">
                <a:solidFill>
                  <a:schemeClr val="bg1"/>
                </a:solidFill>
              </a:rPr>
              <a:t>Hari</a:t>
            </a:r>
            <a:r>
              <a:rPr lang="en-IN" sz="2400" dirty="0">
                <a:solidFill>
                  <a:schemeClr val="bg1"/>
                </a:solidFill>
              </a:rPr>
              <a:t> </a:t>
            </a:r>
            <a:r>
              <a:rPr lang="en-IN" sz="2400" dirty="0" err="1">
                <a:solidFill>
                  <a:schemeClr val="bg1"/>
                </a:solidFill>
              </a:rPr>
              <a:t>varma</a:t>
            </a:r>
            <a:r>
              <a:rPr lang="en-IN" sz="2400" dirty="0">
                <a:solidFill>
                  <a:schemeClr val="bg1"/>
                </a:solidFill>
              </a:rPr>
              <a:t> </a:t>
            </a:r>
          </a:p>
          <a:p>
            <a:pPr marL="285750" indent="-285750">
              <a:buFont typeface="Arial" pitchFamily="34" charset="0"/>
              <a:buChar char="•"/>
            </a:pPr>
            <a:r>
              <a:rPr lang="en-IN" sz="2400" dirty="0" err="1">
                <a:solidFill>
                  <a:schemeClr val="bg1"/>
                </a:solidFill>
              </a:rPr>
              <a:t>Chalumuri</a:t>
            </a:r>
            <a:r>
              <a:rPr lang="en-IN" sz="2400" dirty="0">
                <a:solidFill>
                  <a:schemeClr val="bg1"/>
                </a:solidFill>
              </a:rPr>
              <a:t> </a:t>
            </a:r>
            <a:r>
              <a:rPr lang="en-IN" sz="2400" dirty="0" err="1">
                <a:solidFill>
                  <a:schemeClr val="bg1"/>
                </a:solidFill>
              </a:rPr>
              <a:t>Adithya</a:t>
            </a:r>
            <a:endParaRPr lang="en-IN" sz="24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250"/>
            <a:ext cx="14630400" cy="8229600"/>
          </a:xfrm>
          <a:prstGeom prst="rect">
            <a:avLst/>
          </a:prstGeom>
          <a:solidFill>
            <a:srgbClr val="112836"/>
          </a:solidFill>
          <a:ln/>
        </p:spPr>
      </p:sp>
      <p:sp>
        <p:nvSpPr>
          <p:cNvPr id="4" name="Text 1"/>
          <p:cNvSpPr/>
          <p:nvPr/>
        </p:nvSpPr>
        <p:spPr>
          <a:xfrm>
            <a:off x="2348389" y="1641872"/>
            <a:ext cx="7636550"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Purpose of the website</a:t>
            </a:r>
            <a:endParaRPr lang="en-US" sz="4374" dirty="0"/>
          </a:p>
        </p:txBody>
      </p:sp>
      <p:sp>
        <p:nvSpPr>
          <p:cNvPr id="5" name="Shape 2"/>
          <p:cNvSpPr/>
          <p:nvPr/>
        </p:nvSpPr>
        <p:spPr>
          <a:xfrm>
            <a:off x="2348389" y="2954179"/>
            <a:ext cx="499943" cy="499943"/>
          </a:xfrm>
          <a:prstGeom prst="roundRect">
            <a:avLst>
              <a:gd name="adj" fmla="val 13333"/>
            </a:avLst>
          </a:prstGeom>
          <a:solidFill>
            <a:srgbClr val="223D4D"/>
          </a:solidFill>
          <a:ln/>
        </p:spPr>
      </p:sp>
      <p:sp>
        <p:nvSpPr>
          <p:cNvPr id="6" name="Text 3"/>
          <p:cNvSpPr/>
          <p:nvPr/>
        </p:nvSpPr>
        <p:spPr>
          <a:xfrm>
            <a:off x="2519839" y="2995851"/>
            <a:ext cx="15704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1</a:t>
            </a:r>
            <a:endParaRPr lang="en-US" sz="2624" dirty="0"/>
          </a:p>
        </p:txBody>
      </p:sp>
      <p:sp>
        <p:nvSpPr>
          <p:cNvPr id="7" name="Text 4"/>
          <p:cNvSpPr/>
          <p:nvPr/>
        </p:nvSpPr>
        <p:spPr>
          <a:xfrm>
            <a:off x="3070503" y="3030498"/>
            <a:ext cx="4133612" cy="694373"/>
          </a:xfrm>
          <a:prstGeom prst="rect">
            <a:avLst/>
          </a:prstGeom>
          <a:noFill/>
          <a:ln/>
        </p:spPr>
        <p:txBody>
          <a:bodyPr wrap="squar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Information Dissemination</a:t>
            </a:r>
            <a:endParaRPr lang="en-US" sz="2187" dirty="0"/>
          </a:p>
        </p:txBody>
      </p:sp>
      <p:sp>
        <p:nvSpPr>
          <p:cNvPr id="8" name="Text 5"/>
          <p:cNvSpPr/>
          <p:nvPr/>
        </p:nvSpPr>
        <p:spPr>
          <a:xfrm>
            <a:off x="3181588" y="3581697"/>
            <a:ext cx="4133612" cy="1066205"/>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The website acts as a central hub for sharing essential college-related updates, notifications, and announcements.</a:t>
            </a:r>
            <a:endParaRPr lang="en-US" sz="1750" dirty="0"/>
          </a:p>
        </p:txBody>
      </p:sp>
      <p:sp>
        <p:nvSpPr>
          <p:cNvPr id="9" name="Shape 6"/>
          <p:cNvSpPr/>
          <p:nvPr/>
        </p:nvSpPr>
        <p:spPr>
          <a:xfrm>
            <a:off x="7426285" y="2954179"/>
            <a:ext cx="499943" cy="499943"/>
          </a:xfrm>
          <a:prstGeom prst="roundRect">
            <a:avLst>
              <a:gd name="adj" fmla="val 13333"/>
            </a:avLst>
          </a:prstGeom>
          <a:solidFill>
            <a:srgbClr val="223D4D"/>
          </a:solidFill>
          <a:ln/>
        </p:spPr>
      </p:sp>
      <p:sp>
        <p:nvSpPr>
          <p:cNvPr id="10" name="Text 7"/>
          <p:cNvSpPr/>
          <p:nvPr/>
        </p:nvSpPr>
        <p:spPr>
          <a:xfrm>
            <a:off x="7544752" y="2995851"/>
            <a:ext cx="263009"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2</a:t>
            </a:r>
            <a:endParaRPr lang="en-US" sz="2624" dirty="0"/>
          </a:p>
        </p:txBody>
      </p:sp>
      <p:sp>
        <p:nvSpPr>
          <p:cNvPr id="11" name="Text 8"/>
          <p:cNvSpPr/>
          <p:nvPr/>
        </p:nvSpPr>
        <p:spPr>
          <a:xfrm>
            <a:off x="8148399" y="3030498"/>
            <a:ext cx="2841308"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Resource Access</a:t>
            </a:r>
            <a:endParaRPr lang="en-US" sz="2187" dirty="0"/>
          </a:p>
        </p:txBody>
      </p:sp>
      <p:sp>
        <p:nvSpPr>
          <p:cNvPr id="12" name="Text 9"/>
          <p:cNvSpPr/>
          <p:nvPr/>
        </p:nvSpPr>
        <p:spPr>
          <a:xfrm>
            <a:off x="8148399" y="3510915"/>
            <a:ext cx="4133612" cy="1066205"/>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Students and faculty can easily access study materials, course schedules, and academic resources.</a:t>
            </a:r>
            <a:endParaRPr lang="en-US" sz="1750" dirty="0"/>
          </a:p>
        </p:txBody>
      </p:sp>
      <p:sp>
        <p:nvSpPr>
          <p:cNvPr id="13" name="Shape 10"/>
          <p:cNvSpPr/>
          <p:nvPr/>
        </p:nvSpPr>
        <p:spPr>
          <a:xfrm>
            <a:off x="2348389" y="5320070"/>
            <a:ext cx="499943" cy="499943"/>
          </a:xfrm>
          <a:prstGeom prst="roundRect">
            <a:avLst>
              <a:gd name="adj" fmla="val 13333"/>
            </a:avLst>
          </a:prstGeom>
          <a:solidFill>
            <a:srgbClr val="223D4D"/>
          </a:solidFill>
          <a:ln/>
        </p:spPr>
      </p:sp>
      <p:sp>
        <p:nvSpPr>
          <p:cNvPr id="14" name="Text 11"/>
          <p:cNvSpPr/>
          <p:nvPr/>
        </p:nvSpPr>
        <p:spPr>
          <a:xfrm>
            <a:off x="2464356" y="5361742"/>
            <a:ext cx="268010"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3</a:t>
            </a:r>
            <a:endParaRPr lang="en-US" sz="2624" dirty="0"/>
          </a:p>
        </p:txBody>
      </p:sp>
      <p:sp>
        <p:nvSpPr>
          <p:cNvPr id="15" name="Text 12"/>
          <p:cNvSpPr/>
          <p:nvPr/>
        </p:nvSpPr>
        <p:spPr>
          <a:xfrm>
            <a:off x="3070503" y="5396389"/>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Exam Results</a:t>
            </a:r>
            <a:endParaRPr lang="en-US" sz="2187" dirty="0"/>
          </a:p>
        </p:txBody>
      </p:sp>
      <p:sp>
        <p:nvSpPr>
          <p:cNvPr id="16" name="Text 13"/>
          <p:cNvSpPr/>
          <p:nvPr/>
        </p:nvSpPr>
        <p:spPr>
          <a:xfrm>
            <a:off x="3070503" y="5876806"/>
            <a:ext cx="4133612" cy="710803"/>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Website stores the all results and give access to see their results directly</a:t>
            </a:r>
            <a:endParaRPr lang="en-US" sz="1750" dirty="0"/>
          </a:p>
        </p:txBody>
      </p:sp>
      <p:sp>
        <p:nvSpPr>
          <p:cNvPr id="17" name="Shape 14"/>
          <p:cNvSpPr/>
          <p:nvPr/>
        </p:nvSpPr>
        <p:spPr>
          <a:xfrm>
            <a:off x="7426285" y="5320070"/>
            <a:ext cx="499943" cy="499943"/>
          </a:xfrm>
          <a:prstGeom prst="roundRect">
            <a:avLst>
              <a:gd name="adj" fmla="val 13333"/>
            </a:avLst>
          </a:prstGeom>
          <a:solidFill>
            <a:srgbClr val="223D4D"/>
          </a:solidFill>
          <a:ln/>
        </p:spPr>
      </p:sp>
      <p:sp>
        <p:nvSpPr>
          <p:cNvPr id="18" name="Text 15"/>
          <p:cNvSpPr/>
          <p:nvPr/>
        </p:nvSpPr>
        <p:spPr>
          <a:xfrm>
            <a:off x="7542371" y="5361742"/>
            <a:ext cx="26765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4</a:t>
            </a:r>
            <a:endParaRPr lang="en-US" sz="2624" dirty="0"/>
          </a:p>
        </p:txBody>
      </p:sp>
      <p:sp>
        <p:nvSpPr>
          <p:cNvPr id="19" name="Text 16"/>
          <p:cNvSpPr/>
          <p:nvPr/>
        </p:nvSpPr>
        <p:spPr>
          <a:xfrm>
            <a:off x="8148399" y="5396389"/>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Attendance</a:t>
            </a:r>
            <a:endParaRPr lang="en-US" sz="2187" dirty="0"/>
          </a:p>
        </p:txBody>
      </p:sp>
      <p:sp>
        <p:nvSpPr>
          <p:cNvPr id="20" name="Text 17"/>
          <p:cNvSpPr/>
          <p:nvPr/>
        </p:nvSpPr>
        <p:spPr>
          <a:xfrm>
            <a:off x="8148399" y="5876806"/>
            <a:ext cx="4133612" cy="710803"/>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Efficiently mantains the Student attendance for there semesters.</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2348389" y="1142524"/>
            <a:ext cx="7874913"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Features of the website</a:t>
            </a:r>
            <a:endParaRPr lang="en-US" sz="4374" dirty="0"/>
          </a:p>
        </p:txBody>
      </p:sp>
      <p:sp>
        <p:nvSpPr>
          <p:cNvPr id="5" name="Text 2"/>
          <p:cNvSpPr/>
          <p:nvPr/>
        </p:nvSpPr>
        <p:spPr>
          <a:xfrm>
            <a:off x="2348389" y="2392323"/>
            <a:ext cx="2949416" cy="694373"/>
          </a:xfrm>
          <a:prstGeom prst="rect">
            <a:avLst/>
          </a:prstGeom>
          <a:noFill/>
          <a:ln/>
        </p:spPr>
        <p:txBody>
          <a:bodyPr wrap="squar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Interactive Dashboard</a:t>
            </a:r>
            <a:endParaRPr lang="en-US" sz="2187" dirty="0"/>
          </a:p>
        </p:txBody>
      </p:sp>
      <p:sp>
        <p:nvSpPr>
          <p:cNvPr id="6" name="Text 3"/>
          <p:cNvSpPr/>
          <p:nvPr/>
        </p:nvSpPr>
        <p:spPr>
          <a:xfrm>
            <a:off x="2331005" y="3589774"/>
            <a:ext cx="3499009" cy="1390599"/>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Provides an intuitive dashboard displaying personalized information and quick links.</a:t>
            </a:r>
            <a:endParaRPr lang="en-US" sz="1750" dirty="0"/>
          </a:p>
        </p:txBody>
      </p:sp>
      <p:pic>
        <p:nvPicPr>
          <p:cNvPr id="7" name="Image 1" descr="preencoded.png"/>
          <p:cNvPicPr>
            <a:picLocks noChangeAspect="1"/>
          </p:cNvPicPr>
          <p:nvPr/>
        </p:nvPicPr>
        <p:blipFill>
          <a:blip r:embed="rId4"/>
          <a:stretch>
            <a:fillRect/>
          </a:stretch>
        </p:blipFill>
        <p:spPr>
          <a:xfrm>
            <a:off x="2415766" y="4980373"/>
            <a:ext cx="2949416" cy="2212062"/>
          </a:xfrm>
          <a:prstGeom prst="rect">
            <a:avLst/>
          </a:prstGeom>
        </p:spPr>
      </p:pic>
      <p:sp>
        <p:nvSpPr>
          <p:cNvPr id="8" name="Text 4"/>
          <p:cNvSpPr/>
          <p:nvPr/>
        </p:nvSpPr>
        <p:spPr>
          <a:xfrm>
            <a:off x="5847398" y="2392323"/>
            <a:ext cx="2949416" cy="1041559"/>
          </a:xfrm>
          <a:prstGeom prst="rect">
            <a:avLst/>
          </a:prstGeom>
          <a:noFill/>
          <a:ln/>
        </p:spPr>
        <p:txBody>
          <a:bodyPr wrap="squar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Student Information System</a:t>
            </a:r>
            <a:endParaRPr lang="en-US" sz="2187" dirty="0"/>
          </a:p>
        </p:txBody>
      </p:sp>
      <p:sp>
        <p:nvSpPr>
          <p:cNvPr id="9" name="Text 5"/>
          <p:cNvSpPr/>
          <p:nvPr/>
        </p:nvSpPr>
        <p:spPr>
          <a:xfrm>
            <a:off x="5847398" y="3589774"/>
            <a:ext cx="2949416" cy="1066205"/>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All-in-one access to student records, profiles, and academic results.</a:t>
            </a:r>
            <a:endParaRPr lang="en-US" sz="1750" dirty="0"/>
          </a:p>
        </p:txBody>
      </p:sp>
      <p:pic>
        <p:nvPicPr>
          <p:cNvPr id="10" name="Image 2" descr="preencoded.png"/>
          <p:cNvPicPr>
            <a:picLocks noChangeAspect="1"/>
          </p:cNvPicPr>
          <p:nvPr/>
        </p:nvPicPr>
        <p:blipFill>
          <a:blip r:embed="rId5"/>
          <a:stretch>
            <a:fillRect/>
          </a:stretch>
        </p:blipFill>
        <p:spPr>
          <a:xfrm>
            <a:off x="5847398" y="4972169"/>
            <a:ext cx="2949416" cy="1659017"/>
          </a:xfrm>
          <a:prstGeom prst="rect">
            <a:avLst/>
          </a:prstGeom>
        </p:spPr>
      </p:pic>
      <p:sp>
        <p:nvSpPr>
          <p:cNvPr id="11" name="Text 6"/>
          <p:cNvSpPr/>
          <p:nvPr/>
        </p:nvSpPr>
        <p:spPr>
          <a:xfrm>
            <a:off x="9346406" y="2392323"/>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Faculty Portal</a:t>
            </a:r>
            <a:endParaRPr lang="en-US" sz="2187" dirty="0"/>
          </a:p>
        </p:txBody>
      </p:sp>
      <p:sp>
        <p:nvSpPr>
          <p:cNvPr id="12" name="Text 7"/>
          <p:cNvSpPr/>
          <p:nvPr/>
        </p:nvSpPr>
        <p:spPr>
          <a:xfrm>
            <a:off x="9346406" y="3581697"/>
            <a:ext cx="2949416" cy="1066205"/>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Enables faculty to manage courses, attendance , and communicate with students.</a:t>
            </a:r>
            <a:endParaRPr lang="en-US" sz="1750" dirty="0"/>
          </a:p>
        </p:txBody>
      </p:sp>
      <p:pic>
        <p:nvPicPr>
          <p:cNvPr id="13" name="Image 3" descr="preencoded.png"/>
          <p:cNvPicPr>
            <a:picLocks noChangeAspect="1"/>
          </p:cNvPicPr>
          <p:nvPr/>
        </p:nvPicPr>
        <p:blipFill>
          <a:blip r:embed="rId6"/>
          <a:stretch>
            <a:fillRect/>
          </a:stretch>
        </p:blipFill>
        <p:spPr>
          <a:xfrm>
            <a:off x="9423408" y="4970086"/>
            <a:ext cx="2949416" cy="1384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Shape 1"/>
          <p:cNvSpPr/>
          <p:nvPr/>
        </p:nvSpPr>
        <p:spPr>
          <a:xfrm>
            <a:off x="9144000" y="0"/>
            <a:ext cx="5486400" cy="8229600"/>
          </a:xfrm>
          <a:prstGeom prst="rect">
            <a:avLst/>
          </a:prstGeom>
          <a:solidFill>
            <a:srgbClr val="E5E0DF"/>
          </a:solidFill>
          <a:ln/>
        </p:spPr>
      </p:sp>
      <p:pic>
        <p:nvPicPr>
          <p:cNvPr id="5" name="Image 1" descr="preencoded.png"/>
          <p:cNvPicPr>
            <a:picLocks noChangeAspect="1"/>
          </p:cNvPicPr>
          <p:nvPr/>
        </p:nvPicPr>
        <p:blipFill>
          <a:blip r:embed="rId4"/>
          <a:stretch>
            <a:fillRect/>
          </a:stretch>
        </p:blipFill>
        <p:spPr>
          <a:xfrm>
            <a:off x="11553944" y="3771186"/>
            <a:ext cx="666512" cy="666512"/>
          </a:xfrm>
          <a:prstGeom prst="rect">
            <a:avLst/>
          </a:prstGeom>
        </p:spPr>
      </p:pic>
      <p:sp>
        <p:nvSpPr>
          <p:cNvPr id="6" name="Text 2"/>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Existing method</a:t>
            </a:r>
            <a:endParaRPr lang="en-US" sz="4374" dirty="0"/>
          </a:p>
        </p:txBody>
      </p:sp>
      <p:sp>
        <p:nvSpPr>
          <p:cNvPr id="7"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b="1" dirty="0">
                <a:solidFill>
                  <a:srgbClr val="CAD6DE"/>
                </a:solidFill>
                <a:latin typeface="Cabin" pitchFamily="34" charset="0"/>
                <a:ea typeface="Cabin" pitchFamily="34" charset="-122"/>
                <a:cs typeface="Cabin" pitchFamily="34" charset="-120"/>
              </a:rPr>
              <a:t>At present the colleges which are under JNTUK or JNTU GV did not have officaial college websites. So the students are facing many consequences moreover in result system. </a:t>
            </a: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4840" y="0"/>
            <a:ext cx="5465560" cy="822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2982040" cy="8229600"/>
          </a:xfrm>
          <a:prstGeom prst="rect">
            <a:avLst/>
          </a:prstGeom>
        </p:spPr>
      </p:pic>
      <p:sp>
        <p:nvSpPr>
          <p:cNvPr id="5" name="Text 1"/>
          <p:cNvSpPr/>
          <p:nvPr/>
        </p:nvSpPr>
        <p:spPr>
          <a:xfrm>
            <a:off x="4483894" y="951786"/>
            <a:ext cx="9265920" cy="688538"/>
          </a:xfrm>
          <a:prstGeom prst="rect">
            <a:avLst/>
          </a:prstGeom>
          <a:noFill/>
          <a:ln/>
        </p:spPr>
        <p:txBody>
          <a:bodyPr wrap="none" rtlCol="0" anchor="t"/>
          <a:lstStyle/>
          <a:p>
            <a:pPr marL="0" indent="0">
              <a:lnSpc>
                <a:spcPts val="5422"/>
              </a:lnSpc>
              <a:buNone/>
            </a:pPr>
            <a:r>
              <a:rPr lang="en-US" sz="4338" dirty="0">
                <a:solidFill>
                  <a:srgbClr val="FFFFFF"/>
                </a:solidFill>
                <a:latin typeface="Unbounded" pitchFamily="34" charset="0"/>
                <a:ea typeface="Unbounded" pitchFamily="34" charset="-122"/>
                <a:cs typeface="Unbounded" pitchFamily="34" charset="-120"/>
              </a:rPr>
              <a:t>Result management system</a:t>
            </a:r>
            <a:endParaRPr lang="en-US" sz="4338" dirty="0"/>
          </a:p>
        </p:txBody>
      </p:sp>
      <p:sp>
        <p:nvSpPr>
          <p:cNvPr id="6" name="Shape 2"/>
          <p:cNvSpPr/>
          <p:nvPr/>
        </p:nvSpPr>
        <p:spPr>
          <a:xfrm>
            <a:off x="4800719" y="1970842"/>
            <a:ext cx="27503" cy="5306854"/>
          </a:xfrm>
          <a:prstGeom prst="rect">
            <a:avLst/>
          </a:prstGeom>
          <a:solidFill>
            <a:srgbClr val="0A988B"/>
          </a:solidFill>
          <a:ln/>
        </p:spPr>
      </p:sp>
      <p:sp>
        <p:nvSpPr>
          <p:cNvPr id="7" name="Shape 3"/>
          <p:cNvSpPr/>
          <p:nvPr/>
        </p:nvSpPr>
        <p:spPr>
          <a:xfrm>
            <a:off x="5062299" y="2377023"/>
            <a:ext cx="771168" cy="27503"/>
          </a:xfrm>
          <a:prstGeom prst="rect">
            <a:avLst/>
          </a:prstGeom>
          <a:solidFill>
            <a:srgbClr val="0A988B"/>
          </a:solidFill>
          <a:ln/>
        </p:spPr>
      </p:sp>
      <p:sp>
        <p:nvSpPr>
          <p:cNvPr id="8" name="Shape 4"/>
          <p:cNvSpPr/>
          <p:nvPr/>
        </p:nvSpPr>
        <p:spPr>
          <a:xfrm>
            <a:off x="4566523" y="2143006"/>
            <a:ext cx="495776" cy="495776"/>
          </a:xfrm>
          <a:prstGeom prst="roundRect">
            <a:avLst>
              <a:gd name="adj" fmla="val 13334"/>
            </a:avLst>
          </a:prstGeom>
          <a:solidFill>
            <a:srgbClr val="223D4D"/>
          </a:solidFill>
          <a:ln/>
        </p:spPr>
      </p:sp>
      <p:sp>
        <p:nvSpPr>
          <p:cNvPr id="9" name="Text 5"/>
          <p:cNvSpPr/>
          <p:nvPr/>
        </p:nvSpPr>
        <p:spPr>
          <a:xfrm>
            <a:off x="4736544" y="2184321"/>
            <a:ext cx="155734" cy="413147"/>
          </a:xfrm>
          <a:prstGeom prst="rect">
            <a:avLst/>
          </a:prstGeom>
          <a:noFill/>
          <a:ln/>
        </p:spPr>
        <p:txBody>
          <a:bodyPr wrap="none" rtlCol="0" anchor="t"/>
          <a:lstStyle/>
          <a:p>
            <a:pPr marL="0" indent="0" algn="ctr">
              <a:lnSpc>
                <a:spcPts val="3253"/>
              </a:lnSpc>
              <a:buNone/>
            </a:pPr>
            <a:r>
              <a:rPr lang="en-US" sz="2603" dirty="0">
                <a:solidFill>
                  <a:srgbClr val="FFFFFF"/>
                </a:solidFill>
                <a:latin typeface="Unbounded" pitchFamily="34" charset="0"/>
                <a:ea typeface="Unbounded" pitchFamily="34" charset="-122"/>
                <a:cs typeface="Unbounded" pitchFamily="34" charset="-120"/>
              </a:rPr>
              <a:t>1</a:t>
            </a:r>
            <a:endParaRPr lang="en-US" sz="2603" dirty="0"/>
          </a:p>
        </p:txBody>
      </p:sp>
      <p:sp>
        <p:nvSpPr>
          <p:cNvPr id="10" name="Text 6"/>
          <p:cNvSpPr/>
          <p:nvPr/>
        </p:nvSpPr>
        <p:spPr>
          <a:xfrm>
            <a:off x="6026348" y="2191107"/>
            <a:ext cx="4916686" cy="344329"/>
          </a:xfrm>
          <a:prstGeom prst="rect">
            <a:avLst/>
          </a:prstGeom>
          <a:noFill/>
          <a:ln/>
        </p:spPr>
        <p:txBody>
          <a:bodyPr wrap="none" rtlCol="0" anchor="t"/>
          <a:lstStyle/>
          <a:p>
            <a:pPr marL="0" indent="0" algn="l">
              <a:lnSpc>
                <a:spcPts val="2711"/>
              </a:lnSpc>
              <a:buNone/>
            </a:pPr>
            <a:r>
              <a:rPr lang="en-US" sz="2169" dirty="0">
                <a:solidFill>
                  <a:srgbClr val="FFFFFF"/>
                </a:solidFill>
                <a:latin typeface="Unbounded" pitchFamily="34" charset="0"/>
                <a:ea typeface="Unbounded" pitchFamily="34" charset="-122"/>
                <a:cs typeface="Unbounded" pitchFamily="34" charset="-120"/>
              </a:rPr>
              <a:t>Automated Result Generation</a:t>
            </a:r>
            <a:endParaRPr lang="en-US" sz="2169" dirty="0"/>
          </a:p>
        </p:txBody>
      </p:sp>
      <p:sp>
        <p:nvSpPr>
          <p:cNvPr id="11" name="Text 7"/>
          <p:cNvSpPr/>
          <p:nvPr/>
        </p:nvSpPr>
        <p:spPr>
          <a:xfrm>
            <a:off x="6026348" y="2667595"/>
            <a:ext cx="7777758" cy="705088"/>
          </a:xfrm>
          <a:prstGeom prst="rect">
            <a:avLst/>
          </a:prstGeom>
          <a:noFill/>
          <a:ln/>
        </p:spPr>
        <p:txBody>
          <a:bodyPr wrap="square" rtlCol="0" anchor="t"/>
          <a:lstStyle/>
          <a:p>
            <a:pPr marL="0" indent="0" algn="l">
              <a:lnSpc>
                <a:spcPts val="2776"/>
              </a:lnSpc>
              <a:buNone/>
            </a:pPr>
            <a:r>
              <a:rPr lang="en-US" sz="1735" dirty="0">
                <a:solidFill>
                  <a:srgbClr val="CAD6DE"/>
                </a:solidFill>
                <a:latin typeface="Cabin" pitchFamily="34" charset="0"/>
                <a:ea typeface="Cabin" pitchFamily="34" charset="-122"/>
                <a:cs typeface="Cabin" pitchFamily="34" charset="-120"/>
              </a:rPr>
              <a:t>The system automatically calculates and generates students' results based on the input received from faculty.</a:t>
            </a:r>
            <a:endParaRPr lang="en-US" sz="1735" dirty="0"/>
          </a:p>
        </p:txBody>
      </p:sp>
      <p:sp>
        <p:nvSpPr>
          <p:cNvPr id="12" name="Shape 8"/>
          <p:cNvSpPr/>
          <p:nvPr/>
        </p:nvSpPr>
        <p:spPr>
          <a:xfrm>
            <a:off x="5062299" y="4219396"/>
            <a:ext cx="771168" cy="27503"/>
          </a:xfrm>
          <a:prstGeom prst="rect">
            <a:avLst/>
          </a:prstGeom>
          <a:solidFill>
            <a:srgbClr val="0A988B"/>
          </a:solidFill>
          <a:ln/>
        </p:spPr>
      </p:sp>
      <p:sp>
        <p:nvSpPr>
          <p:cNvPr id="13" name="Shape 9"/>
          <p:cNvSpPr/>
          <p:nvPr/>
        </p:nvSpPr>
        <p:spPr>
          <a:xfrm>
            <a:off x="4566523" y="3985379"/>
            <a:ext cx="495776" cy="495776"/>
          </a:xfrm>
          <a:prstGeom prst="roundRect">
            <a:avLst>
              <a:gd name="adj" fmla="val 13334"/>
            </a:avLst>
          </a:prstGeom>
          <a:solidFill>
            <a:srgbClr val="223D4D"/>
          </a:solidFill>
          <a:ln/>
        </p:spPr>
      </p:sp>
      <p:sp>
        <p:nvSpPr>
          <p:cNvPr id="14" name="Text 10"/>
          <p:cNvSpPr/>
          <p:nvPr/>
        </p:nvSpPr>
        <p:spPr>
          <a:xfrm>
            <a:off x="4684038" y="4026694"/>
            <a:ext cx="260747" cy="413147"/>
          </a:xfrm>
          <a:prstGeom prst="rect">
            <a:avLst/>
          </a:prstGeom>
          <a:noFill/>
          <a:ln/>
        </p:spPr>
        <p:txBody>
          <a:bodyPr wrap="none" rtlCol="0" anchor="t"/>
          <a:lstStyle/>
          <a:p>
            <a:pPr marL="0" indent="0" algn="ctr">
              <a:lnSpc>
                <a:spcPts val="3253"/>
              </a:lnSpc>
              <a:buNone/>
            </a:pPr>
            <a:r>
              <a:rPr lang="en-US" sz="2603" dirty="0">
                <a:solidFill>
                  <a:srgbClr val="FFFFFF"/>
                </a:solidFill>
                <a:latin typeface="Unbounded" pitchFamily="34" charset="0"/>
                <a:ea typeface="Unbounded" pitchFamily="34" charset="-122"/>
                <a:cs typeface="Unbounded" pitchFamily="34" charset="-120"/>
              </a:rPr>
              <a:t>2</a:t>
            </a:r>
            <a:endParaRPr lang="en-US" sz="2603" dirty="0"/>
          </a:p>
        </p:txBody>
      </p:sp>
      <p:sp>
        <p:nvSpPr>
          <p:cNvPr id="15" name="Text 11"/>
          <p:cNvSpPr/>
          <p:nvPr/>
        </p:nvSpPr>
        <p:spPr>
          <a:xfrm>
            <a:off x="6026348" y="4033480"/>
            <a:ext cx="4544497" cy="344329"/>
          </a:xfrm>
          <a:prstGeom prst="rect">
            <a:avLst/>
          </a:prstGeom>
          <a:noFill/>
          <a:ln/>
        </p:spPr>
        <p:txBody>
          <a:bodyPr wrap="none" rtlCol="0" anchor="t"/>
          <a:lstStyle/>
          <a:p>
            <a:pPr marL="0" indent="0" algn="l">
              <a:lnSpc>
                <a:spcPts val="2711"/>
              </a:lnSpc>
              <a:buNone/>
            </a:pPr>
            <a:r>
              <a:rPr lang="en-US" sz="2169" dirty="0">
                <a:solidFill>
                  <a:srgbClr val="FFFFFF"/>
                </a:solidFill>
                <a:latin typeface="Unbounded" pitchFamily="34" charset="0"/>
                <a:ea typeface="Unbounded" pitchFamily="34" charset="-122"/>
                <a:cs typeface="Unbounded" pitchFamily="34" charset="-120"/>
              </a:rPr>
              <a:t>Real-time Result Publication</a:t>
            </a:r>
            <a:endParaRPr lang="en-US" sz="2169" dirty="0"/>
          </a:p>
        </p:txBody>
      </p:sp>
      <p:sp>
        <p:nvSpPr>
          <p:cNvPr id="16" name="Text 12"/>
          <p:cNvSpPr/>
          <p:nvPr/>
        </p:nvSpPr>
        <p:spPr>
          <a:xfrm>
            <a:off x="6026348" y="4509968"/>
            <a:ext cx="7777758" cy="705088"/>
          </a:xfrm>
          <a:prstGeom prst="rect">
            <a:avLst/>
          </a:prstGeom>
          <a:noFill/>
          <a:ln/>
        </p:spPr>
        <p:txBody>
          <a:bodyPr wrap="square" rtlCol="0" anchor="t"/>
          <a:lstStyle/>
          <a:p>
            <a:pPr marL="0" indent="0" algn="l">
              <a:lnSpc>
                <a:spcPts val="2776"/>
              </a:lnSpc>
              <a:buNone/>
            </a:pPr>
            <a:r>
              <a:rPr lang="en-US" sz="1735" dirty="0">
                <a:solidFill>
                  <a:srgbClr val="CAD6DE"/>
                </a:solidFill>
                <a:latin typeface="Cabin" pitchFamily="34" charset="0"/>
                <a:ea typeface="Cabin" pitchFamily="34" charset="-122"/>
                <a:cs typeface="Cabin" pitchFamily="34" charset="-120"/>
              </a:rPr>
              <a:t>Enables instant publication of results as soon as they are available, ensuring transparency and swift access.</a:t>
            </a:r>
            <a:endParaRPr lang="en-US" sz="1735" dirty="0"/>
          </a:p>
        </p:txBody>
      </p:sp>
      <p:sp>
        <p:nvSpPr>
          <p:cNvPr id="17" name="Shape 13"/>
          <p:cNvSpPr/>
          <p:nvPr/>
        </p:nvSpPr>
        <p:spPr>
          <a:xfrm>
            <a:off x="5062299" y="6061770"/>
            <a:ext cx="771168" cy="27503"/>
          </a:xfrm>
          <a:prstGeom prst="rect">
            <a:avLst/>
          </a:prstGeom>
          <a:solidFill>
            <a:srgbClr val="0A988B"/>
          </a:solidFill>
          <a:ln/>
        </p:spPr>
      </p:sp>
      <p:sp>
        <p:nvSpPr>
          <p:cNvPr id="18" name="Shape 14"/>
          <p:cNvSpPr/>
          <p:nvPr/>
        </p:nvSpPr>
        <p:spPr>
          <a:xfrm>
            <a:off x="4566523" y="5827752"/>
            <a:ext cx="495776" cy="495776"/>
          </a:xfrm>
          <a:prstGeom prst="roundRect">
            <a:avLst>
              <a:gd name="adj" fmla="val 13334"/>
            </a:avLst>
          </a:prstGeom>
          <a:solidFill>
            <a:srgbClr val="223D4D"/>
          </a:solidFill>
          <a:ln/>
        </p:spPr>
      </p:sp>
      <p:sp>
        <p:nvSpPr>
          <p:cNvPr id="19" name="Text 15"/>
          <p:cNvSpPr/>
          <p:nvPr/>
        </p:nvSpPr>
        <p:spPr>
          <a:xfrm>
            <a:off x="4681538" y="5869067"/>
            <a:ext cx="265748" cy="413147"/>
          </a:xfrm>
          <a:prstGeom prst="rect">
            <a:avLst/>
          </a:prstGeom>
          <a:noFill/>
          <a:ln/>
        </p:spPr>
        <p:txBody>
          <a:bodyPr wrap="none" rtlCol="0" anchor="t"/>
          <a:lstStyle/>
          <a:p>
            <a:pPr marL="0" indent="0" algn="ctr">
              <a:lnSpc>
                <a:spcPts val="3253"/>
              </a:lnSpc>
              <a:buNone/>
            </a:pPr>
            <a:r>
              <a:rPr lang="en-US" sz="2603" dirty="0">
                <a:solidFill>
                  <a:srgbClr val="FFFFFF"/>
                </a:solidFill>
                <a:latin typeface="Unbounded" pitchFamily="34" charset="0"/>
                <a:ea typeface="Unbounded" pitchFamily="34" charset="-122"/>
                <a:cs typeface="Unbounded" pitchFamily="34" charset="-120"/>
              </a:rPr>
              <a:t>3</a:t>
            </a:r>
            <a:endParaRPr lang="en-US" sz="2603" dirty="0"/>
          </a:p>
        </p:txBody>
      </p:sp>
      <p:sp>
        <p:nvSpPr>
          <p:cNvPr id="20" name="Text 16"/>
          <p:cNvSpPr/>
          <p:nvPr/>
        </p:nvSpPr>
        <p:spPr>
          <a:xfrm>
            <a:off x="6026348" y="5875853"/>
            <a:ext cx="3623786" cy="344329"/>
          </a:xfrm>
          <a:prstGeom prst="rect">
            <a:avLst/>
          </a:prstGeom>
          <a:noFill/>
          <a:ln/>
        </p:spPr>
        <p:txBody>
          <a:bodyPr wrap="none" rtlCol="0" anchor="t"/>
          <a:lstStyle/>
          <a:p>
            <a:pPr marL="0" indent="0" algn="l">
              <a:lnSpc>
                <a:spcPts val="2711"/>
              </a:lnSpc>
              <a:buNone/>
            </a:pPr>
            <a:r>
              <a:rPr lang="en-US" sz="2169" dirty="0">
                <a:solidFill>
                  <a:srgbClr val="FFFFFF"/>
                </a:solidFill>
                <a:latin typeface="Unbounded" pitchFamily="34" charset="0"/>
                <a:ea typeface="Unbounded" pitchFamily="34" charset="-122"/>
                <a:cs typeface="Unbounded" pitchFamily="34" charset="-120"/>
              </a:rPr>
              <a:t>Feedback Mechanism</a:t>
            </a:r>
            <a:endParaRPr lang="en-US" sz="2169" dirty="0"/>
          </a:p>
        </p:txBody>
      </p:sp>
      <p:sp>
        <p:nvSpPr>
          <p:cNvPr id="21" name="Text 17"/>
          <p:cNvSpPr/>
          <p:nvPr/>
        </p:nvSpPr>
        <p:spPr>
          <a:xfrm>
            <a:off x="6026348" y="6352342"/>
            <a:ext cx="7777758" cy="705088"/>
          </a:xfrm>
          <a:prstGeom prst="rect">
            <a:avLst/>
          </a:prstGeom>
          <a:noFill/>
          <a:ln/>
        </p:spPr>
        <p:txBody>
          <a:bodyPr wrap="square" rtlCol="0" anchor="t"/>
          <a:lstStyle/>
          <a:p>
            <a:pPr marL="0" indent="0" algn="l">
              <a:lnSpc>
                <a:spcPts val="2776"/>
              </a:lnSpc>
              <a:buNone/>
            </a:pPr>
            <a:r>
              <a:rPr lang="en-US" sz="1735" dirty="0">
                <a:solidFill>
                  <a:srgbClr val="CAD6DE"/>
                </a:solidFill>
                <a:latin typeface="Cabin" pitchFamily="34" charset="0"/>
                <a:ea typeface="Cabin" pitchFamily="34" charset="-122"/>
                <a:cs typeface="Cabin" pitchFamily="34" charset="-120"/>
              </a:rPr>
              <a:t>Allows students to provide feedback and report discrepancies related to their published results.</a:t>
            </a:r>
            <a:endParaRPr lang="en-US" sz="1735"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23" name="AutoShape 2">
            <a:extLst>
              <a:ext uri="{FF2B5EF4-FFF2-40B4-BE49-F238E27FC236}">
                <a16:creationId xmlns:a16="http://schemas.microsoft.com/office/drawing/2014/main" id="{C3E53A75-8E9A-3604-A450-5990618DE86D}"/>
              </a:ext>
            </a:extLst>
          </p:cNvPr>
          <p:cNvSpPr>
            <a:spLocks noChangeAspect="1" noChangeArrowheads="1"/>
          </p:cNvSpPr>
          <p:nvPr/>
        </p:nvSpPr>
        <p:spPr bwMode="auto">
          <a:xfrm>
            <a:off x="7162800" y="3962400"/>
            <a:ext cx="3637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2348389" y="3055194"/>
            <a:ext cx="5554980" cy="694373"/>
          </a:xfrm>
          <a:prstGeom prst="rect">
            <a:avLst/>
          </a:prstGeom>
          <a:noFill/>
          <a:ln/>
        </p:spPr>
        <p:txBody>
          <a:bodyPr wrap="none" rtlCol="0" anchor="t"/>
          <a:lstStyle/>
          <a:p>
            <a:pPr marL="0" indent="0">
              <a:lnSpc>
                <a:spcPts val="5468"/>
              </a:lnSpc>
              <a:buNone/>
            </a:pPr>
            <a:endParaRPr lang="en-US" sz="4374" dirty="0"/>
          </a:p>
        </p:txBody>
      </p:sp>
      <p:sp>
        <p:nvSpPr>
          <p:cNvPr id="6" name="Text 2"/>
          <p:cNvSpPr/>
          <p:nvPr/>
        </p:nvSpPr>
        <p:spPr>
          <a:xfrm>
            <a:off x="2348448" y="4095605"/>
            <a:ext cx="9933503" cy="3198614"/>
          </a:xfrm>
          <a:prstGeom prst="rect">
            <a:avLst/>
          </a:prstGeom>
          <a:noFill/>
          <a:ln/>
        </p:spPr>
        <p:txBody>
          <a:bodyPr wrap="square" rtlCol="0" anchor="t"/>
          <a:lstStyle/>
          <a:p>
            <a:pPr>
              <a:lnSpc>
                <a:spcPts val="2799"/>
              </a:lnSpc>
            </a:pPr>
            <a:endParaRPr lang="en-US" sz="1750" dirty="0"/>
          </a:p>
        </p:txBody>
      </p:sp>
      <p:pic>
        <p:nvPicPr>
          <p:cNvPr id="8" name="Picture 7">
            <a:extLst>
              <a:ext uri="{FF2B5EF4-FFF2-40B4-BE49-F238E27FC236}">
                <a16:creationId xmlns:a16="http://schemas.microsoft.com/office/drawing/2014/main" id="{A062B081-BB0C-6D9E-9299-1D9172B29464}"/>
              </a:ext>
            </a:extLst>
          </p:cNvPr>
          <p:cNvPicPr>
            <a:picLocks noChangeAspect="1"/>
          </p:cNvPicPr>
          <p:nvPr/>
        </p:nvPicPr>
        <p:blipFill>
          <a:blip r:embed="rId4"/>
          <a:stretch>
            <a:fillRect/>
          </a:stretch>
        </p:blipFill>
        <p:spPr>
          <a:xfrm>
            <a:off x="914400" y="818148"/>
            <a:ext cx="12769516" cy="6625389"/>
          </a:xfrm>
          <a:prstGeom prst="rect">
            <a:avLst/>
          </a:prstGeom>
        </p:spPr>
      </p:pic>
    </p:spTree>
    <p:extLst>
      <p:ext uri="{BB962C8B-B14F-4D97-AF65-F5344CB8AC3E}">
        <p14:creationId xmlns:p14="http://schemas.microsoft.com/office/powerpoint/2010/main" val="40836367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498157" y="935380"/>
            <a:ext cx="5554980" cy="694373"/>
          </a:xfrm>
          <a:prstGeom prst="rect">
            <a:avLst/>
          </a:prstGeom>
          <a:noFill/>
          <a:ln/>
        </p:spPr>
        <p:txBody>
          <a:bodyPr wrap="none" rtlCol="0" anchor="t"/>
          <a:lstStyle/>
          <a:p>
            <a:pPr marL="0" indent="0">
              <a:lnSpc>
                <a:spcPts val="5468"/>
              </a:lnSpc>
              <a:buNone/>
            </a:pPr>
            <a:r>
              <a:rPr lang="en-US" sz="4374" dirty="0">
                <a:solidFill>
                  <a:srgbClr val="FFC000"/>
                </a:solidFill>
                <a:latin typeface="Unbounded" pitchFamily="34" charset="0"/>
                <a:ea typeface="Unbounded" pitchFamily="34" charset="-122"/>
              </a:rPr>
              <a:t>ALGORITHM</a:t>
            </a:r>
          </a:p>
          <a:p>
            <a:pPr marL="0" indent="0">
              <a:lnSpc>
                <a:spcPts val="5468"/>
              </a:lnSpc>
              <a:buNone/>
            </a:pPr>
            <a:endParaRPr lang="en-US" sz="4374" dirty="0"/>
          </a:p>
        </p:txBody>
      </p:sp>
      <p:sp>
        <p:nvSpPr>
          <p:cNvPr id="6" name="Text 2"/>
          <p:cNvSpPr/>
          <p:nvPr/>
        </p:nvSpPr>
        <p:spPr>
          <a:xfrm>
            <a:off x="1498157" y="2335981"/>
            <a:ext cx="11495948" cy="5075471"/>
          </a:xfrm>
          <a:prstGeom prst="rect">
            <a:avLst/>
          </a:prstGeom>
          <a:noFill/>
          <a:ln/>
        </p:spPr>
        <p:txBody>
          <a:bodyPr wrap="square" rtlCol="0" anchor="t"/>
          <a:lstStyle/>
          <a:p>
            <a:pPr algn="just">
              <a:lnSpc>
                <a:spcPct val="150000"/>
              </a:lnSpc>
            </a:pPr>
            <a:r>
              <a:rPr lang="en-US" sz="2800" b="1" dirty="0">
                <a:solidFill>
                  <a:srgbClr val="FFFF00"/>
                </a:solidFill>
                <a:latin typeface="Cabin" pitchFamily="34" charset="0"/>
                <a:ea typeface="Cabin" pitchFamily="34" charset="-122"/>
              </a:rPr>
              <a:t>STEP-1:</a:t>
            </a:r>
            <a:r>
              <a:rPr lang="en-US" sz="2800" b="1" dirty="0">
                <a:solidFill>
                  <a:srgbClr val="CAD6DE"/>
                </a:solidFill>
                <a:latin typeface="Cabin" pitchFamily="34" charset="0"/>
                <a:ea typeface="Cabin" pitchFamily="34" charset="-122"/>
              </a:rPr>
              <a:t>  Collect result data from the university. </a:t>
            </a:r>
          </a:p>
          <a:p>
            <a:pPr algn="just">
              <a:lnSpc>
                <a:spcPct val="150000"/>
              </a:lnSpc>
            </a:pPr>
            <a:r>
              <a:rPr lang="en-US" sz="2800" b="1" dirty="0">
                <a:solidFill>
                  <a:srgbClr val="FFFF00"/>
                </a:solidFill>
                <a:latin typeface="Cabin" pitchFamily="34" charset="0"/>
                <a:ea typeface="Cabin" pitchFamily="34" charset="-122"/>
              </a:rPr>
              <a:t>STEP-2:  </a:t>
            </a:r>
            <a:r>
              <a:rPr lang="en-US" sz="2800" b="1" dirty="0">
                <a:solidFill>
                  <a:srgbClr val="CAD6DE"/>
                </a:solidFill>
                <a:latin typeface="Cabin" pitchFamily="34" charset="0"/>
                <a:ea typeface="Cabin" pitchFamily="34" charset="-122"/>
              </a:rPr>
              <a:t>Convert the pdf data into excel data and then import 			    the excel data to a database.</a:t>
            </a:r>
          </a:p>
          <a:p>
            <a:pPr algn="just">
              <a:lnSpc>
                <a:spcPct val="150000"/>
              </a:lnSpc>
            </a:pPr>
            <a:r>
              <a:rPr lang="en-US" sz="2800" b="1" dirty="0">
                <a:solidFill>
                  <a:srgbClr val="FFFF00"/>
                </a:solidFill>
                <a:latin typeface="Cabin" pitchFamily="34" charset="0"/>
                <a:ea typeface="Cabin" pitchFamily="34" charset="-122"/>
              </a:rPr>
              <a:t>STEP-3:</a:t>
            </a:r>
            <a:r>
              <a:rPr lang="en-US" sz="2800" b="1" dirty="0">
                <a:solidFill>
                  <a:srgbClr val="CAD6DE"/>
                </a:solidFill>
                <a:latin typeface="Cabin" pitchFamily="34" charset="0"/>
                <a:ea typeface="Cabin" pitchFamily="34" charset="-122"/>
              </a:rPr>
              <a:t>  Collect the attendance data and other related data from college  	    	    which are necessary to make a website.</a:t>
            </a:r>
          </a:p>
          <a:p>
            <a:pPr algn="just">
              <a:lnSpc>
                <a:spcPct val="150000"/>
              </a:lnSpc>
            </a:pPr>
            <a:r>
              <a:rPr lang="en-US" sz="2800" b="1" dirty="0">
                <a:solidFill>
                  <a:srgbClr val="FFFF00"/>
                </a:solidFill>
                <a:latin typeface="Cabin" pitchFamily="34" charset="0"/>
                <a:ea typeface="Cabin" pitchFamily="34" charset="-122"/>
              </a:rPr>
              <a:t>STEP-4:</a:t>
            </a:r>
            <a:r>
              <a:rPr lang="en-US" sz="2800" b="1" dirty="0">
                <a:solidFill>
                  <a:srgbClr val="CAD6DE"/>
                </a:solidFill>
                <a:latin typeface="Cabin" pitchFamily="34" charset="0"/>
                <a:ea typeface="Cabin" pitchFamily="34" charset="-122"/>
              </a:rPr>
              <a:t>  Using front end, back end and using a database create a user 		     friendly website for students, teachers and administration.</a:t>
            </a:r>
            <a:endParaRPr lang="en-US" sz="2800" dirty="0"/>
          </a:p>
        </p:txBody>
      </p:sp>
    </p:spTree>
    <p:extLst>
      <p:ext uri="{BB962C8B-B14F-4D97-AF65-F5344CB8AC3E}">
        <p14:creationId xmlns:p14="http://schemas.microsoft.com/office/powerpoint/2010/main" val="6121080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8500"/>
            <a:ext cx="14630400" cy="8229600"/>
          </a:xfrm>
          <a:prstGeom prst="rect">
            <a:avLst/>
          </a:prstGeom>
          <a:solidFill>
            <a:srgbClr val="112836"/>
          </a:solidFill>
          <a:ln/>
        </p:spPr>
      </p:sp>
      <p:sp>
        <p:nvSpPr>
          <p:cNvPr id="4" name="Text 1"/>
          <p:cNvSpPr/>
          <p:nvPr/>
        </p:nvSpPr>
        <p:spPr>
          <a:xfrm>
            <a:off x="2348389" y="1709499"/>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Attendance management system</a:t>
            </a:r>
            <a:endParaRPr lang="en-US" sz="4374" dirty="0"/>
          </a:p>
        </p:txBody>
      </p:sp>
      <p:sp>
        <p:nvSpPr>
          <p:cNvPr id="5" name="Text 2"/>
          <p:cNvSpPr/>
          <p:nvPr/>
        </p:nvSpPr>
        <p:spPr>
          <a:xfrm>
            <a:off x="2570559" y="3683437"/>
            <a:ext cx="4518541" cy="355402"/>
          </a:xfrm>
          <a:prstGeom prst="rect">
            <a:avLst/>
          </a:prstGeom>
          <a:noFill/>
          <a:ln/>
        </p:spPr>
        <p:txBody>
          <a:bodyPr wrap="non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Automated Attendance Tracking</a:t>
            </a:r>
            <a:endParaRPr lang="en-US" sz="1750" dirty="0"/>
          </a:p>
        </p:txBody>
      </p:sp>
      <p:sp>
        <p:nvSpPr>
          <p:cNvPr id="6" name="Text 3"/>
          <p:cNvSpPr/>
          <p:nvPr/>
        </p:nvSpPr>
        <p:spPr>
          <a:xfrm>
            <a:off x="7541062" y="3683437"/>
            <a:ext cx="4518541" cy="710803"/>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Tracks student attendance in real-time using their credentials</a:t>
            </a:r>
            <a:endParaRPr lang="en-US" sz="1750" dirty="0"/>
          </a:p>
        </p:txBody>
      </p:sp>
      <p:sp>
        <p:nvSpPr>
          <p:cNvPr id="7" name="Shape 4"/>
          <p:cNvSpPr/>
          <p:nvPr/>
        </p:nvSpPr>
        <p:spPr>
          <a:xfrm>
            <a:off x="2348389" y="4535091"/>
            <a:ext cx="9933503" cy="992505"/>
          </a:xfrm>
          <a:prstGeom prst="rect">
            <a:avLst/>
          </a:prstGeom>
          <a:solidFill>
            <a:srgbClr val="223D4D"/>
          </a:solidFill>
          <a:ln/>
        </p:spPr>
      </p:sp>
      <p:sp>
        <p:nvSpPr>
          <p:cNvPr id="8" name="Text 5"/>
          <p:cNvSpPr/>
          <p:nvPr/>
        </p:nvSpPr>
        <p:spPr>
          <a:xfrm>
            <a:off x="2570559" y="4675942"/>
            <a:ext cx="4518541" cy="355402"/>
          </a:xfrm>
          <a:prstGeom prst="rect">
            <a:avLst/>
          </a:prstGeom>
          <a:noFill/>
          <a:ln/>
        </p:spPr>
        <p:txBody>
          <a:bodyPr wrap="non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Report Generation</a:t>
            </a:r>
            <a:endParaRPr lang="en-US" sz="1750" dirty="0"/>
          </a:p>
        </p:txBody>
      </p:sp>
      <p:sp>
        <p:nvSpPr>
          <p:cNvPr id="9" name="Text 6"/>
          <p:cNvSpPr/>
          <p:nvPr/>
        </p:nvSpPr>
        <p:spPr>
          <a:xfrm>
            <a:off x="7541062" y="4675942"/>
            <a:ext cx="4518541" cy="710803"/>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Generates detailed reports on student attendance for faculty and administration.</a:t>
            </a:r>
            <a:endParaRPr lang="en-US" sz="1750" dirty="0"/>
          </a:p>
        </p:txBody>
      </p:sp>
      <p:sp>
        <p:nvSpPr>
          <p:cNvPr id="10" name="Text 7"/>
          <p:cNvSpPr/>
          <p:nvPr/>
        </p:nvSpPr>
        <p:spPr>
          <a:xfrm>
            <a:off x="2570559" y="5668447"/>
            <a:ext cx="4518541" cy="355402"/>
          </a:xfrm>
          <a:prstGeom prst="rect">
            <a:avLst/>
          </a:prstGeom>
          <a:noFill/>
          <a:ln/>
        </p:spPr>
        <p:txBody>
          <a:bodyPr wrap="non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Alerts &amp; Notifications</a:t>
            </a:r>
            <a:endParaRPr lang="en-US" sz="1750" dirty="0"/>
          </a:p>
        </p:txBody>
      </p:sp>
      <p:sp>
        <p:nvSpPr>
          <p:cNvPr id="11" name="Text 8"/>
          <p:cNvSpPr/>
          <p:nvPr/>
        </p:nvSpPr>
        <p:spPr>
          <a:xfrm>
            <a:off x="7541062" y="5668447"/>
            <a:ext cx="4518541" cy="710803"/>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Sends automated alerts to students and parents in case of irregular attendance.</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9625"/>
            <a:ext cx="14630400" cy="8229600"/>
          </a:xfrm>
          <a:prstGeom prst="rect">
            <a:avLst/>
          </a:prstGeom>
          <a:solidFill>
            <a:srgbClr val="112836"/>
          </a:solidFill>
          <a:ln/>
        </p:spPr>
      </p:sp>
      <p:sp>
        <p:nvSpPr>
          <p:cNvPr id="5" name="Text 1"/>
          <p:cNvSpPr/>
          <p:nvPr/>
        </p:nvSpPr>
        <p:spPr>
          <a:xfrm>
            <a:off x="833199" y="1676638"/>
            <a:ext cx="8906828"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User roles and permissions</a:t>
            </a:r>
            <a:endParaRPr lang="en-US" sz="4374" dirty="0"/>
          </a:p>
        </p:txBody>
      </p:sp>
      <p:sp>
        <p:nvSpPr>
          <p:cNvPr id="6" name="Shape 2"/>
          <p:cNvSpPr/>
          <p:nvPr/>
        </p:nvSpPr>
        <p:spPr>
          <a:xfrm>
            <a:off x="833199" y="2704267"/>
            <a:ext cx="4542115" cy="1990963"/>
          </a:xfrm>
          <a:prstGeom prst="roundRect">
            <a:avLst>
              <a:gd name="adj" fmla="val 3348"/>
            </a:avLst>
          </a:prstGeom>
          <a:solidFill>
            <a:srgbClr val="223D4D"/>
          </a:solidFill>
          <a:ln/>
        </p:spPr>
      </p:sp>
      <p:sp>
        <p:nvSpPr>
          <p:cNvPr id="7" name="Text 3"/>
          <p:cNvSpPr/>
          <p:nvPr/>
        </p:nvSpPr>
        <p:spPr>
          <a:xfrm>
            <a:off x="1055370" y="2926437"/>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Administrator</a:t>
            </a:r>
            <a:endParaRPr lang="en-US" sz="2187" dirty="0"/>
          </a:p>
        </p:txBody>
      </p:sp>
      <p:sp>
        <p:nvSpPr>
          <p:cNvPr id="8" name="Text 4"/>
          <p:cNvSpPr/>
          <p:nvPr/>
        </p:nvSpPr>
        <p:spPr>
          <a:xfrm>
            <a:off x="1055370" y="3406854"/>
            <a:ext cx="4097774" cy="1066205"/>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Has access to all features and functionalities in the system, including user management and configurations.</a:t>
            </a:r>
            <a:endParaRPr lang="en-US" sz="1750" dirty="0"/>
          </a:p>
        </p:txBody>
      </p:sp>
      <p:sp>
        <p:nvSpPr>
          <p:cNvPr id="9" name="Shape 5"/>
          <p:cNvSpPr/>
          <p:nvPr/>
        </p:nvSpPr>
        <p:spPr>
          <a:xfrm>
            <a:off x="5597485" y="2704267"/>
            <a:ext cx="4542115" cy="1990963"/>
          </a:xfrm>
          <a:prstGeom prst="roundRect">
            <a:avLst>
              <a:gd name="adj" fmla="val 3348"/>
            </a:avLst>
          </a:prstGeom>
          <a:solidFill>
            <a:srgbClr val="223D4D"/>
          </a:solidFill>
          <a:ln/>
        </p:spPr>
      </p:sp>
      <p:sp>
        <p:nvSpPr>
          <p:cNvPr id="10" name="Text 6"/>
          <p:cNvSpPr/>
          <p:nvPr/>
        </p:nvSpPr>
        <p:spPr>
          <a:xfrm>
            <a:off x="5819656" y="2926437"/>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Faculty</a:t>
            </a:r>
            <a:endParaRPr lang="en-US" sz="2187" dirty="0"/>
          </a:p>
        </p:txBody>
      </p:sp>
      <p:sp>
        <p:nvSpPr>
          <p:cNvPr id="11" name="Text 7"/>
          <p:cNvSpPr/>
          <p:nvPr/>
        </p:nvSpPr>
        <p:spPr>
          <a:xfrm>
            <a:off x="5819656" y="3406854"/>
            <a:ext cx="4097774" cy="710803"/>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Can manage attendance,study materials, and Imortand nottes.</a:t>
            </a:r>
            <a:endParaRPr lang="en-US" sz="1750" dirty="0"/>
          </a:p>
        </p:txBody>
      </p:sp>
      <p:sp>
        <p:nvSpPr>
          <p:cNvPr id="12" name="Shape 8"/>
          <p:cNvSpPr/>
          <p:nvPr/>
        </p:nvSpPr>
        <p:spPr>
          <a:xfrm>
            <a:off x="833199" y="4917400"/>
            <a:ext cx="9306401" cy="1635562"/>
          </a:xfrm>
          <a:prstGeom prst="roundRect">
            <a:avLst>
              <a:gd name="adj" fmla="val 4076"/>
            </a:avLst>
          </a:prstGeom>
          <a:solidFill>
            <a:srgbClr val="223D4D"/>
          </a:solidFill>
          <a:ln/>
        </p:spPr>
      </p:sp>
      <p:sp>
        <p:nvSpPr>
          <p:cNvPr id="13" name="Text 9"/>
          <p:cNvSpPr/>
          <p:nvPr/>
        </p:nvSpPr>
        <p:spPr>
          <a:xfrm>
            <a:off x="1055370" y="5139571"/>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Student</a:t>
            </a:r>
            <a:endParaRPr lang="en-US" sz="2187" dirty="0"/>
          </a:p>
        </p:txBody>
      </p:sp>
      <p:sp>
        <p:nvSpPr>
          <p:cNvPr id="14" name="Text 10"/>
          <p:cNvSpPr/>
          <p:nvPr/>
        </p:nvSpPr>
        <p:spPr>
          <a:xfrm>
            <a:off x="1055370" y="5619988"/>
            <a:ext cx="8862060" cy="710803"/>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Can view results,academic records, course materials and their attendance.</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657</Words>
  <Application>Microsoft Office PowerPoint</Application>
  <PresentationFormat>Custom</PresentationFormat>
  <Paragraphs>85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Cabin</vt:lpstr>
      <vt:lpstr>Calibri</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Hari Varma Nallaparaju</cp:lastModifiedBy>
  <cp:revision>13</cp:revision>
  <dcterms:created xsi:type="dcterms:W3CDTF">2024-03-15T18:49:29Z</dcterms:created>
  <dcterms:modified xsi:type="dcterms:W3CDTF">2024-03-16T09:00:26Z</dcterms:modified>
</cp:coreProperties>
</file>