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76" r:id="rId1"/>
  </p:sldMasterIdLst>
  <p:sldIdLst>
    <p:sldId id="256" r:id="rId2"/>
    <p:sldId id="257" r:id="rId3"/>
    <p:sldId id="261" r:id="rId4"/>
    <p:sldId id="262" r:id="rId5"/>
    <p:sldId id="264" r:id="rId6"/>
    <p:sldId id="266" r:id="rId7"/>
    <p:sldId id="265" r:id="rId8"/>
    <p:sldId id="267" r:id="rId9"/>
    <p:sldId id="268" r:id="rId10"/>
    <p:sldId id="263" r:id="rId11"/>
    <p:sldId id="260"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0" autoAdjust="0"/>
    <p:restoredTop sz="94602" autoAdjust="0"/>
  </p:normalViewPr>
  <p:slideViewPr>
    <p:cSldViewPr>
      <p:cViewPr>
        <p:scale>
          <a:sx n="66" d="100"/>
          <a:sy n="66" d="100"/>
        </p:scale>
        <p:origin x="-1276" y="-4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E7EEE6A4-E7BC-42D7-BDE3-DA6F89D1F834}" type="datetimeFigureOut">
              <a:rPr lang="en-IN" smtClean="0"/>
              <a:t>18-06-2024</a:t>
            </a:fld>
            <a:endParaRPr lang="en-IN"/>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IN"/>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80DEAB98-2415-45CB-ADDF-CE7027255398}"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7EEE6A4-E7BC-42D7-BDE3-DA6F89D1F834}" type="datetimeFigureOut">
              <a:rPr lang="en-IN" smtClean="0"/>
              <a:t>18-06-2024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DEAB98-2415-45CB-ADDF-CE7027255398}"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7EEE6A4-E7BC-42D7-BDE3-DA6F89D1F834}" type="datetimeFigureOut">
              <a:rPr lang="en-IN" smtClean="0"/>
              <a:t>18-06-2024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DEAB98-2415-45CB-ADDF-CE7027255398}"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E7EEE6A4-E7BC-42D7-BDE3-DA6F89D1F834}" type="datetimeFigureOut">
              <a:rPr lang="en-IN" smtClean="0"/>
              <a:t>18-06-2024</a:t>
            </a:fld>
            <a:endParaRPr lang="en-IN"/>
          </a:p>
        </p:txBody>
      </p:sp>
      <p:sp>
        <p:nvSpPr>
          <p:cNvPr id="9" name="Slide Number Placeholder 8"/>
          <p:cNvSpPr>
            <a:spLocks noGrp="1"/>
          </p:cNvSpPr>
          <p:nvPr>
            <p:ph type="sldNum" sz="quarter" idx="15"/>
          </p:nvPr>
        </p:nvSpPr>
        <p:spPr/>
        <p:txBody>
          <a:bodyPr rtlCol="0"/>
          <a:lstStyle/>
          <a:p>
            <a:fld id="{80DEAB98-2415-45CB-ADDF-CE7027255398}" type="slidenum">
              <a:rPr lang="en-IN" smtClean="0"/>
              <a:t>‹#›</a:t>
            </a:fld>
            <a:endParaRPr lang="en-IN"/>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E7EEE6A4-E7BC-42D7-BDE3-DA6F89D1F834}" type="datetimeFigureOut">
              <a:rPr lang="en-IN" smtClean="0"/>
              <a:t>18-06-2024</a:t>
            </a:fld>
            <a:endParaRPr lang="en-IN"/>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IN"/>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80DEAB98-2415-45CB-ADDF-CE7027255398}"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E7EEE6A4-E7BC-42D7-BDE3-DA6F89D1F834}" type="datetimeFigureOut">
              <a:rPr lang="en-IN" smtClean="0"/>
              <a:t>18-06-2024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DEAB98-2415-45CB-ADDF-CE7027255398}" type="slidenum">
              <a:rPr lang="en-IN" smtClean="0"/>
              <a:t>‹#›</a:t>
            </a:fld>
            <a:endParaRPr lang="en-IN"/>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E7EEE6A4-E7BC-42D7-BDE3-DA6F89D1F834}" type="datetimeFigureOut">
              <a:rPr lang="en-IN" smtClean="0"/>
              <a:t>18-06-2024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0DEAB98-2415-45CB-ADDF-CE7027255398}" type="slidenum">
              <a:rPr lang="en-IN" smtClean="0"/>
              <a:t>‹#›</a:t>
            </a:fld>
            <a:endParaRPr lang="en-IN"/>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E7EEE6A4-E7BC-42D7-BDE3-DA6F89D1F834}" type="datetimeFigureOut">
              <a:rPr lang="en-IN" smtClean="0"/>
              <a:t>18-06-2024</a:t>
            </a:fld>
            <a:endParaRPr lang="en-IN"/>
          </a:p>
        </p:txBody>
      </p:sp>
      <p:sp>
        <p:nvSpPr>
          <p:cNvPr id="7" name="Slide Number Placeholder 6"/>
          <p:cNvSpPr>
            <a:spLocks noGrp="1"/>
          </p:cNvSpPr>
          <p:nvPr>
            <p:ph type="sldNum" sz="quarter" idx="11"/>
          </p:nvPr>
        </p:nvSpPr>
        <p:spPr/>
        <p:txBody>
          <a:bodyPr rtlCol="0"/>
          <a:lstStyle/>
          <a:p>
            <a:fld id="{80DEAB98-2415-45CB-ADDF-CE7027255398}" type="slidenum">
              <a:rPr lang="en-IN" smtClean="0"/>
              <a:t>‹#›</a:t>
            </a:fld>
            <a:endParaRPr lang="en-IN"/>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EEE6A4-E7BC-42D7-BDE3-DA6F89D1F834}" type="datetimeFigureOut">
              <a:rPr lang="en-IN" smtClean="0"/>
              <a:t>18-06-2024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0DEAB98-2415-45CB-ADDF-CE7027255398}"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E7EEE6A4-E7BC-42D7-BDE3-DA6F89D1F834}" type="datetimeFigureOut">
              <a:rPr lang="en-IN" smtClean="0"/>
              <a:t>18-06-2024</a:t>
            </a:fld>
            <a:endParaRPr lang="en-IN"/>
          </a:p>
        </p:txBody>
      </p:sp>
      <p:sp>
        <p:nvSpPr>
          <p:cNvPr id="22" name="Slide Number Placeholder 21"/>
          <p:cNvSpPr>
            <a:spLocks noGrp="1"/>
          </p:cNvSpPr>
          <p:nvPr>
            <p:ph type="sldNum" sz="quarter" idx="15"/>
          </p:nvPr>
        </p:nvSpPr>
        <p:spPr/>
        <p:txBody>
          <a:bodyPr rtlCol="0"/>
          <a:lstStyle/>
          <a:p>
            <a:fld id="{80DEAB98-2415-45CB-ADDF-CE7027255398}" type="slidenum">
              <a:rPr lang="en-IN" smtClean="0"/>
              <a:t>‹#›</a:t>
            </a:fld>
            <a:endParaRPr lang="en-IN"/>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E7EEE6A4-E7BC-42D7-BDE3-DA6F89D1F834}" type="datetimeFigureOut">
              <a:rPr lang="en-IN" smtClean="0"/>
              <a:t>18-06-2024</a:t>
            </a:fld>
            <a:endParaRPr lang="en-IN"/>
          </a:p>
        </p:txBody>
      </p:sp>
      <p:sp>
        <p:nvSpPr>
          <p:cNvPr id="18" name="Slide Number Placeholder 17"/>
          <p:cNvSpPr>
            <a:spLocks noGrp="1"/>
          </p:cNvSpPr>
          <p:nvPr>
            <p:ph type="sldNum" sz="quarter" idx="11"/>
          </p:nvPr>
        </p:nvSpPr>
        <p:spPr/>
        <p:txBody>
          <a:bodyPr rtlCol="0"/>
          <a:lstStyle/>
          <a:p>
            <a:fld id="{80DEAB98-2415-45CB-ADDF-CE7027255398}" type="slidenum">
              <a:rPr lang="en-IN" smtClean="0"/>
              <a:t>‹#›</a:t>
            </a:fld>
            <a:endParaRPr lang="en-IN"/>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E7EEE6A4-E7BC-42D7-BDE3-DA6F89D1F834}" type="datetimeFigureOut">
              <a:rPr lang="en-IN" smtClean="0"/>
              <a:t>18-06-2024</a:t>
            </a:fld>
            <a:endParaRPr lang="en-IN"/>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80DEAB98-2415-45CB-ADDF-CE7027255398}"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4177" r:id="rId1"/>
    <p:sldLayoutId id="2147484178" r:id="rId2"/>
    <p:sldLayoutId id="2147484179" r:id="rId3"/>
    <p:sldLayoutId id="2147484180" r:id="rId4"/>
    <p:sldLayoutId id="2147484181" r:id="rId5"/>
    <p:sldLayoutId id="2147484182" r:id="rId6"/>
    <p:sldLayoutId id="2147484183" r:id="rId7"/>
    <p:sldLayoutId id="2147484184" r:id="rId8"/>
    <p:sldLayoutId id="2147484185" r:id="rId9"/>
    <p:sldLayoutId id="2147484186" r:id="rId10"/>
    <p:sldLayoutId id="214748418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87624" y="1484784"/>
            <a:ext cx="8280920" cy="2376264"/>
          </a:xfrm>
        </p:spPr>
        <p:txBody>
          <a:bodyPr>
            <a:normAutofit/>
          </a:bodyPr>
          <a:lstStyle/>
          <a:p>
            <a:r>
              <a:rPr lang="en-IN" sz="3600" dirty="0">
                <a:solidFill>
                  <a:schemeClr val="accent1"/>
                </a:solidFill>
                <a:effectLst/>
              </a:rPr>
              <a:t>Credit Card Fraud Detection</a:t>
            </a:r>
            <a:r>
              <a:rPr lang="en-IN" dirty="0">
                <a:solidFill>
                  <a:schemeClr val="accent1"/>
                </a:solidFill>
                <a:effectLst/>
              </a:rPr>
              <a:t/>
            </a:r>
            <a:br>
              <a:rPr lang="en-IN" dirty="0">
                <a:solidFill>
                  <a:schemeClr val="accent1"/>
                </a:solidFill>
                <a:effectLst/>
              </a:rPr>
            </a:br>
            <a:endParaRPr lang="en-IN" dirty="0">
              <a:solidFill>
                <a:schemeClr val="accent1"/>
              </a:solidFill>
            </a:endParaRPr>
          </a:p>
        </p:txBody>
      </p:sp>
      <p:sp>
        <p:nvSpPr>
          <p:cNvPr id="3" name="Subtitle 2"/>
          <p:cNvSpPr>
            <a:spLocks noGrp="1"/>
          </p:cNvSpPr>
          <p:nvPr>
            <p:ph type="subTitle" idx="1"/>
          </p:nvPr>
        </p:nvSpPr>
        <p:spPr>
          <a:xfrm>
            <a:off x="15301192" y="2852936"/>
            <a:ext cx="6172200" cy="1371600"/>
          </a:xfrm>
        </p:spPr>
        <p:txBody>
          <a:bodyPr>
            <a:normAutofit/>
          </a:bodyPr>
          <a:lstStyle/>
          <a:p>
            <a:endParaRPr lang="en-IN" sz="2000" dirty="0">
              <a:solidFill>
                <a:schemeClr val="accent1"/>
              </a:solidFill>
              <a:latin typeface="+mj-lt"/>
            </a:endParaRPr>
          </a:p>
        </p:txBody>
      </p:sp>
    </p:spTree>
    <p:extLst>
      <p:ext uri="{BB962C8B-B14F-4D97-AF65-F5344CB8AC3E}">
        <p14:creationId xmlns:p14="http://schemas.microsoft.com/office/powerpoint/2010/main" val="21879524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88639"/>
            <a:ext cx="5454352" cy="1200329"/>
          </a:xfrm>
          <a:prstGeom prst="rect">
            <a:avLst/>
          </a:prstGeom>
        </p:spPr>
        <p:txBody>
          <a:bodyPr wrap="square">
            <a:spAutoFit/>
          </a:bodyPr>
          <a:lstStyle/>
          <a:p>
            <a:endParaRPr lang="en-US" sz="2400" b="1" dirty="0"/>
          </a:p>
          <a:p>
            <a:endParaRPr lang="en-US" sz="2400" b="1" dirty="0" smtClean="0"/>
          </a:p>
          <a:p>
            <a:endParaRPr lang="en-US" sz="2400" b="1" dirty="0" smtClean="0"/>
          </a:p>
        </p:txBody>
      </p:sp>
      <p:sp>
        <p:nvSpPr>
          <p:cNvPr id="3" name="Rectangle 2"/>
          <p:cNvSpPr/>
          <p:nvPr/>
        </p:nvSpPr>
        <p:spPr>
          <a:xfrm>
            <a:off x="349646" y="671316"/>
            <a:ext cx="3172706" cy="338554"/>
          </a:xfrm>
          <a:prstGeom prst="rect">
            <a:avLst/>
          </a:prstGeom>
        </p:spPr>
        <p:txBody>
          <a:bodyPr wrap="square">
            <a:spAutoFit/>
          </a:bodyPr>
          <a:lstStyle/>
          <a:p>
            <a:r>
              <a:rPr lang="en-IN" sz="1600" b="1" i="1" dirty="0">
                <a:solidFill>
                  <a:srgbClr val="FF0000"/>
                </a:solidFill>
                <a:latin typeface="Cambria" pitchFamily="18" charset="0"/>
                <a:ea typeface="Cambria" pitchFamily="18" charset="0"/>
              </a:rPr>
              <a:t>Logistic Regression  </a:t>
            </a:r>
            <a:r>
              <a:rPr lang="en-IN" sz="1600" b="1" i="1" dirty="0" smtClean="0">
                <a:solidFill>
                  <a:srgbClr val="FF0000"/>
                </a:solidFill>
                <a:latin typeface="Cambria" pitchFamily="18" charset="0"/>
                <a:ea typeface="Cambria" pitchFamily="18" charset="0"/>
              </a:rPr>
              <a:t>Algorithm</a:t>
            </a:r>
            <a:r>
              <a:rPr lang="en-IN" sz="1600" b="1" i="1" dirty="0" smtClean="0">
                <a:latin typeface="Cambria" pitchFamily="18" charset="0"/>
                <a:ea typeface="Cambria" pitchFamily="18" charset="0"/>
              </a:rPr>
              <a:t>: </a:t>
            </a:r>
            <a:endParaRPr lang="en-IN" sz="1600" b="1" i="1" dirty="0"/>
          </a:p>
        </p:txBody>
      </p:sp>
      <p:sp>
        <p:nvSpPr>
          <p:cNvPr id="4" name="Rectangle 3"/>
          <p:cNvSpPr/>
          <p:nvPr/>
        </p:nvSpPr>
        <p:spPr>
          <a:xfrm>
            <a:off x="179512" y="1083200"/>
            <a:ext cx="5328592" cy="2031325"/>
          </a:xfrm>
          <a:prstGeom prst="rect">
            <a:avLst/>
          </a:prstGeom>
        </p:spPr>
        <p:txBody>
          <a:bodyPr wrap="square">
            <a:spAutoFit/>
          </a:bodyPr>
          <a:lstStyle/>
          <a:p>
            <a:pPr marL="285750" indent="-285750">
              <a:buFont typeface="Wingdings" pitchFamily="2" charset="2"/>
              <a:buChar char="v"/>
            </a:pPr>
            <a:r>
              <a:rPr lang="en-US" b="1" dirty="0">
                <a:latin typeface="Cambria" pitchFamily="18" charset="0"/>
                <a:ea typeface="Cambria" pitchFamily="18" charset="0"/>
              </a:rPr>
              <a:t> Logistic regression is a supervised machine learning algorithm that accomplishes binary classification tasks by predicting the probability of an outcome, event, or observation. The model delivers a binary or dichotomous outcome limited to two possible outcomes: yes/no, 0/1, or true/false</a:t>
            </a:r>
            <a:endParaRPr lang="en-IN" dirty="0"/>
          </a:p>
        </p:txBody>
      </p:sp>
      <p:sp>
        <p:nvSpPr>
          <p:cNvPr id="5" name="Rectangle 4"/>
          <p:cNvSpPr/>
          <p:nvPr/>
        </p:nvSpPr>
        <p:spPr>
          <a:xfrm>
            <a:off x="349646" y="3391524"/>
            <a:ext cx="2172582" cy="369332"/>
          </a:xfrm>
          <a:prstGeom prst="rect">
            <a:avLst/>
          </a:prstGeom>
        </p:spPr>
        <p:txBody>
          <a:bodyPr wrap="none">
            <a:spAutoFit/>
          </a:bodyPr>
          <a:lstStyle/>
          <a:p>
            <a:pPr marL="285750" indent="-285750">
              <a:buFont typeface="Arial" pitchFamily="34" charset="0"/>
              <a:buChar char="•"/>
            </a:pPr>
            <a:r>
              <a:rPr lang="en-US" dirty="0">
                <a:latin typeface="Cambria" pitchFamily="18" charset="0"/>
                <a:ea typeface="Cambria" pitchFamily="18" charset="0"/>
              </a:rPr>
              <a:t>0 – negative class</a:t>
            </a:r>
            <a:endParaRPr lang="en-IN" dirty="0">
              <a:latin typeface="Cambria" pitchFamily="18" charset="0"/>
              <a:ea typeface="Cambria" pitchFamily="18" charset="0"/>
            </a:endParaRPr>
          </a:p>
        </p:txBody>
      </p:sp>
      <p:sp>
        <p:nvSpPr>
          <p:cNvPr id="6" name="Rectangle 5"/>
          <p:cNvSpPr/>
          <p:nvPr/>
        </p:nvSpPr>
        <p:spPr>
          <a:xfrm>
            <a:off x="323528" y="3742038"/>
            <a:ext cx="2332690" cy="369332"/>
          </a:xfrm>
          <a:prstGeom prst="rect">
            <a:avLst/>
          </a:prstGeom>
        </p:spPr>
        <p:txBody>
          <a:bodyPr wrap="none">
            <a:spAutoFit/>
          </a:bodyPr>
          <a:lstStyle/>
          <a:p>
            <a:pPr marL="285750" indent="-285750">
              <a:buFont typeface="Arial" pitchFamily="34" charset="0"/>
              <a:buChar char="•"/>
            </a:pPr>
            <a:r>
              <a:rPr lang="en-US" dirty="0"/>
              <a:t>1 – positive class.</a:t>
            </a:r>
            <a:endParaRPr lang="en-IN" dirty="0"/>
          </a:p>
        </p:txBody>
      </p:sp>
      <p:pic>
        <p:nvPicPr>
          <p:cNvPr id="7" name="Picture 2" descr="Everything You Need to Know About Logistic Regression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080" y="1013183"/>
            <a:ext cx="3240360" cy="244835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23528" y="4221088"/>
            <a:ext cx="4009431" cy="369332"/>
          </a:xfrm>
          <a:prstGeom prst="rect">
            <a:avLst/>
          </a:prstGeom>
        </p:spPr>
        <p:txBody>
          <a:bodyPr wrap="none">
            <a:spAutoFit/>
          </a:bodyPr>
          <a:lstStyle/>
          <a:p>
            <a:r>
              <a:rPr lang="en-IN" b="1" dirty="0"/>
              <a:t>Equation of Logistic Regression</a:t>
            </a:r>
            <a:endParaRPr lang="en-IN" dirty="0"/>
          </a:p>
        </p:txBody>
      </p:sp>
      <p:pic>
        <p:nvPicPr>
          <p:cNvPr id="9" name="Picture 4" descr="sigmoid func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357" y="4725144"/>
            <a:ext cx="2543175" cy="828676"/>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3779912" y="5139482"/>
            <a:ext cx="4572000" cy="1200329"/>
          </a:xfrm>
          <a:prstGeom prst="rect">
            <a:avLst/>
          </a:prstGeom>
        </p:spPr>
        <p:txBody>
          <a:bodyPr>
            <a:spAutoFit/>
          </a:bodyPr>
          <a:lstStyle/>
          <a:p>
            <a:pPr fontAlgn="base"/>
            <a:r>
              <a:rPr lang="en-US" dirty="0"/>
              <a:t>where,</a:t>
            </a:r>
          </a:p>
          <a:p>
            <a:pPr marL="285750" indent="-285750" fontAlgn="base">
              <a:buFont typeface="Arial" pitchFamily="34" charset="0"/>
              <a:buChar char="•"/>
            </a:pPr>
            <a:r>
              <a:rPr lang="en-US" dirty="0"/>
              <a:t>e = base of natural logarithms</a:t>
            </a:r>
          </a:p>
          <a:p>
            <a:pPr marL="285750" indent="-285750" fontAlgn="base">
              <a:buFont typeface="Arial" pitchFamily="34" charset="0"/>
              <a:buChar char="•"/>
            </a:pPr>
            <a:r>
              <a:rPr lang="en-US" dirty="0"/>
              <a:t>value = numerical value one wishes to transform</a:t>
            </a:r>
            <a:endParaRPr lang="en-US" dirty="0"/>
          </a:p>
        </p:txBody>
      </p:sp>
    </p:spTree>
    <p:extLst>
      <p:ext uri="{BB962C8B-B14F-4D97-AF65-F5344CB8AC3E}">
        <p14:creationId xmlns:p14="http://schemas.microsoft.com/office/powerpoint/2010/main" val="29281171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rot="10800000" flipV="1">
            <a:off x="323528" y="3087836"/>
            <a:ext cx="7776864"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179512" y="116632"/>
            <a:ext cx="8523487" cy="2554545"/>
          </a:xfrm>
          <a:prstGeom prst="rect">
            <a:avLst/>
          </a:prstGeom>
        </p:spPr>
        <p:txBody>
          <a:bodyPr wrap="none">
            <a:spAutoFit/>
          </a:bodyPr>
          <a:lstStyle/>
          <a:p>
            <a:r>
              <a:rPr lang="en-IN" sz="3200" b="1" cap="small" dirty="0" smtClean="0"/>
              <a:t> </a:t>
            </a:r>
            <a:r>
              <a:rPr lang="en-IN" sz="3200" b="1" cap="small" dirty="0" smtClean="0">
                <a:solidFill>
                  <a:srgbClr val="FF0000"/>
                </a:solidFill>
                <a:latin typeface="Cambria" pitchFamily="18" charset="0"/>
                <a:ea typeface="Cambria" pitchFamily="18" charset="0"/>
              </a:rPr>
              <a:t>Conclusion</a:t>
            </a:r>
            <a:r>
              <a:rPr lang="en-IN" sz="3200" b="1" cap="small" dirty="0" smtClean="0">
                <a:solidFill>
                  <a:srgbClr val="FF0000"/>
                </a:solidFill>
              </a:rPr>
              <a:t> </a:t>
            </a:r>
            <a:r>
              <a:rPr lang="en-IN" sz="2000" b="1" cap="small" dirty="0" smtClean="0">
                <a:solidFill>
                  <a:srgbClr val="FF0000"/>
                </a:solidFill>
              </a:rPr>
              <a:t>:</a:t>
            </a:r>
            <a:endParaRPr lang="en-IN" sz="2000" b="1" dirty="0">
              <a:solidFill>
                <a:srgbClr val="FF0000"/>
              </a:solidFill>
            </a:endParaRPr>
          </a:p>
          <a:p>
            <a:r>
              <a:rPr lang="en-US" sz="1600" b="1" dirty="0" smtClean="0"/>
              <a:t>Hence, we have acquired the result of an accurate value of credit</a:t>
            </a:r>
          </a:p>
          <a:p>
            <a:r>
              <a:rPr lang="en-US" sz="1600" b="1" dirty="0" smtClean="0"/>
              <a:t>Card fraud detection </a:t>
            </a:r>
            <a:r>
              <a:rPr lang="en-US" sz="1600" b="1" dirty="0" err="1" smtClean="0"/>
              <a:t>i.e</a:t>
            </a:r>
            <a:r>
              <a:rPr lang="en-US" sz="1600" b="1" dirty="0" smtClean="0"/>
              <a:t> 0.9168278529980658 (91.68%)using a </a:t>
            </a:r>
            <a:endParaRPr lang="en-IN" sz="1600" b="1" dirty="0"/>
          </a:p>
          <a:p>
            <a:r>
              <a:rPr lang="en-US" sz="1600" b="1" dirty="0" smtClean="0"/>
              <a:t>Logistic regression algorithm with new enhancements.in comparison</a:t>
            </a:r>
          </a:p>
          <a:p>
            <a:r>
              <a:rPr lang="en-US" sz="1600" b="1" dirty="0" smtClean="0"/>
              <a:t>To existing </a:t>
            </a:r>
            <a:r>
              <a:rPr lang="en-US" sz="1600" b="1" dirty="0" err="1" smtClean="0"/>
              <a:t>modules,this</a:t>
            </a:r>
            <a:r>
              <a:rPr lang="en-US" sz="1600" b="1" dirty="0" smtClean="0"/>
              <a:t> proposed modules is applicable for the largest</a:t>
            </a:r>
          </a:p>
          <a:p>
            <a:r>
              <a:rPr lang="en-US" sz="1600" b="1" dirty="0"/>
              <a:t> </a:t>
            </a:r>
            <a:r>
              <a:rPr lang="en-US" sz="1600" b="1" dirty="0" smtClean="0"/>
              <a:t>data set and provides more accurate results .the logistic regression algorithm</a:t>
            </a:r>
          </a:p>
          <a:p>
            <a:r>
              <a:rPr lang="en-US" sz="1600" b="1" dirty="0" smtClean="0"/>
              <a:t>Will provides better performance with many training </a:t>
            </a:r>
            <a:r>
              <a:rPr lang="en-US" sz="1600" b="1" dirty="0" err="1" smtClean="0"/>
              <a:t>data,but</a:t>
            </a:r>
            <a:r>
              <a:rPr lang="en-US" sz="1600" b="1" dirty="0" smtClean="0"/>
              <a:t> speed</a:t>
            </a:r>
          </a:p>
          <a:p>
            <a:r>
              <a:rPr lang="en-US" sz="1600" b="1" dirty="0" smtClean="0"/>
              <a:t>During testing and applications will still  suffer. Usage of more pre-processing</a:t>
            </a:r>
          </a:p>
          <a:p>
            <a:r>
              <a:rPr lang="en-US" sz="1600" b="1" dirty="0" smtClean="0"/>
              <a:t>Techniques would also assist.</a:t>
            </a:r>
            <a:endParaRPr lang="en-US" sz="1600" b="1" dirty="0" smtClean="0"/>
          </a:p>
        </p:txBody>
      </p:sp>
    </p:spTree>
    <p:extLst>
      <p:ext uri="{BB962C8B-B14F-4D97-AF65-F5344CB8AC3E}">
        <p14:creationId xmlns:p14="http://schemas.microsoft.com/office/powerpoint/2010/main" val="36113953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188640"/>
            <a:ext cx="5472608" cy="707886"/>
          </a:xfrm>
          <a:prstGeom prst="rect">
            <a:avLst/>
          </a:prstGeom>
        </p:spPr>
        <p:txBody>
          <a:bodyPr wrap="square">
            <a:spAutoFit/>
          </a:bodyPr>
          <a:lstStyle/>
          <a:p>
            <a:r>
              <a:rPr lang="en-US" sz="4000" b="1" dirty="0" smtClean="0">
                <a:solidFill>
                  <a:srgbClr val="FF0000"/>
                </a:solidFill>
              </a:rPr>
              <a:t>Abstract:</a:t>
            </a:r>
          </a:p>
        </p:txBody>
      </p:sp>
      <p:sp>
        <p:nvSpPr>
          <p:cNvPr id="3" name="Rectangle 2"/>
          <p:cNvSpPr/>
          <p:nvPr/>
        </p:nvSpPr>
        <p:spPr>
          <a:xfrm>
            <a:off x="251520" y="896526"/>
            <a:ext cx="8424936" cy="5324535"/>
          </a:xfrm>
          <a:prstGeom prst="rect">
            <a:avLst/>
          </a:prstGeom>
        </p:spPr>
        <p:txBody>
          <a:bodyPr wrap="square">
            <a:spAutoFit/>
          </a:bodyPr>
          <a:lstStyle/>
          <a:p>
            <a:pPr marL="342900" indent="-342900">
              <a:buFont typeface="Wingdings" pitchFamily="2" charset="2"/>
              <a:buChar char="v"/>
            </a:pPr>
            <a:r>
              <a:rPr lang="en-US" sz="2000" dirty="0">
                <a:latin typeface="Cambria" pitchFamily="18" charset="0"/>
                <a:ea typeface="Cambria" pitchFamily="18" charset="0"/>
              </a:rPr>
              <a:t>Credit Card Fraud can be defined as a case where a person uses someone else’s credit card for personal reasons while the owner and the card-issuing authorities are unaware of the fact that the card is being used</a:t>
            </a:r>
            <a:r>
              <a:rPr lang="en-US" sz="2000" dirty="0" smtClean="0">
                <a:latin typeface="Cambria" pitchFamily="18" charset="0"/>
                <a:ea typeface="Cambria" pitchFamily="18" charset="0"/>
              </a:rPr>
              <a:t>.</a:t>
            </a:r>
          </a:p>
          <a:p>
            <a:endParaRPr lang="en-US" sz="2000" dirty="0" smtClean="0">
              <a:latin typeface="Cambria" pitchFamily="18" charset="0"/>
              <a:ea typeface="Cambria" pitchFamily="18" charset="0"/>
            </a:endParaRPr>
          </a:p>
          <a:p>
            <a:pPr marL="342900" indent="-342900">
              <a:buFont typeface="Wingdings" pitchFamily="2" charset="2"/>
              <a:buChar char="v"/>
            </a:pPr>
            <a:r>
              <a:rPr lang="en-US" sz="2000" dirty="0">
                <a:latin typeface="Cambria" pitchFamily="18" charset="0"/>
                <a:ea typeface="Cambria" pitchFamily="18" charset="0"/>
              </a:rPr>
              <a:t>In the era of digitalization, the need to identify credit card frauds is </a:t>
            </a:r>
            <a:r>
              <a:rPr lang="en-US" sz="2000" dirty="0" smtClean="0">
                <a:latin typeface="Cambria" pitchFamily="18" charset="0"/>
                <a:ea typeface="Cambria" pitchFamily="18" charset="0"/>
              </a:rPr>
              <a:t>necessary</a:t>
            </a:r>
          </a:p>
          <a:p>
            <a:endParaRPr lang="en-US" sz="2000" dirty="0" smtClean="0">
              <a:latin typeface="Cambria" pitchFamily="18" charset="0"/>
              <a:ea typeface="Cambria" pitchFamily="18" charset="0"/>
            </a:endParaRPr>
          </a:p>
          <a:p>
            <a:pPr marL="342900" indent="-342900">
              <a:buFont typeface="Wingdings" pitchFamily="2" charset="2"/>
              <a:buChar char="v"/>
            </a:pPr>
            <a:r>
              <a:rPr lang="en-US" sz="2000" dirty="0">
                <a:latin typeface="Cambria" pitchFamily="18" charset="0"/>
                <a:ea typeface="Cambria" pitchFamily="18" charset="0"/>
              </a:rPr>
              <a:t>To identify credit card fraud detection effectively, we need to understand the various technologies, algorithms and types involved in detecting credit card frauds. The algorithm can differentiate transactions which are fraudulent or not</a:t>
            </a:r>
            <a:r>
              <a:rPr lang="en-US" sz="2000" dirty="0" smtClean="0">
                <a:latin typeface="Cambria" pitchFamily="18" charset="0"/>
                <a:ea typeface="Cambria" pitchFamily="18" charset="0"/>
              </a:rPr>
              <a:t>.</a:t>
            </a:r>
            <a:endParaRPr lang="en-US" sz="2000" dirty="0">
              <a:latin typeface="Cambria" pitchFamily="18" charset="0"/>
              <a:ea typeface="Cambria" pitchFamily="18" charset="0"/>
            </a:endParaRPr>
          </a:p>
          <a:p>
            <a:pPr marL="342900" indent="-342900">
              <a:buFont typeface="Wingdings" pitchFamily="2" charset="2"/>
              <a:buChar char="v"/>
            </a:pPr>
            <a:endParaRPr lang="en-US" sz="2000" dirty="0" smtClean="0">
              <a:latin typeface="Cambria" pitchFamily="18" charset="0"/>
              <a:ea typeface="Cambria" pitchFamily="18" charset="0"/>
            </a:endParaRPr>
          </a:p>
          <a:p>
            <a:pPr marL="342900" indent="-342900">
              <a:buFont typeface="Wingdings" pitchFamily="2" charset="2"/>
              <a:buChar char="v"/>
            </a:pPr>
            <a:r>
              <a:rPr lang="en-US" sz="2000" dirty="0" smtClean="0">
                <a:latin typeface="Cambria" pitchFamily="18" charset="0"/>
                <a:ea typeface="Cambria" pitchFamily="18" charset="0"/>
              </a:rPr>
              <a:t>Fraud detection involves </a:t>
            </a:r>
            <a:r>
              <a:rPr lang="en-US" sz="2000" dirty="0" err="1" smtClean="0">
                <a:latin typeface="Cambria" pitchFamily="18" charset="0"/>
                <a:ea typeface="Cambria" pitchFamily="18" charset="0"/>
              </a:rPr>
              <a:t>analysing</a:t>
            </a:r>
            <a:r>
              <a:rPr lang="en-US" sz="2000" dirty="0" smtClean="0">
                <a:latin typeface="Cambria" pitchFamily="18" charset="0"/>
                <a:ea typeface="Cambria" pitchFamily="18" charset="0"/>
              </a:rPr>
              <a:t> the activities of users in order to understand the malicious </a:t>
            </a:r>
            <a:r>
              <a:rPr lang="en-US" sz="2000" dirty="0" err="1" smtClean="0">
                <a:latin typeface="Cambria" pitchFamily="18" charset="0"/>
                <a:ea typeface="Cambria" pitchFamily="18" charset="0"/>
              </a:rPr>
              <a:t>behaviour</a:t>
            </a:r>
            <a:r>
              <a:rPr lang="en-US" sz="2000" dirty="0" smtClean="0">
                <a:latin typeface="Cambria" pitchFamily="18" charset="0"/>
                <a:ea typeface="Cambria" pitchFamily="18" charset="0"/>
              </a:rPr>
              <a:t> of users </a:t>
            </a:r>
          </a:p>
          <a:p>
            <a:pPr marL="342900" indent="-342900">
              <a:buFont typeface="Wingdings" pitchFamily="2" charset="2"/>
              <a:buChar char="v"/>
            </a:pPr>
            <a:endParaRPr lang="en-US" sz="2000" dirty="0">
              <a:latin typeface="Cambria" pitchFamily="18" charset="0"/>
              <a:ea typeface="Cambria" pitchFamily="18" charset="0"/>
            </a:endParaRPr>
          </a:p>
          <a:p>
            <a:pPr marL="342900" indent="-342900">
              <a:buFont typeface="Wingdings" pitchFamily="2" charset="2"/>
              <a:buChar char="v"/>
            </a:pPr>
            <a:r>
              <a:rPr lang="en-US" sz="2000" dirty="0" smtClean="0">
                <a:latin typeface="Cambria" pitchFamily="18" charset="0"/>
                <a:ea typeface="Cambria" pitchFamily="18" charset="0"/>
              </a:rPr>
              <a:t>Malicious </a:t>
            </a:r>
            <a:r>
              <a:rPr lang="en-US" sz="2000" dirty="0" err="1" smtClean="0">
                <a:latin typeface="Cambria" pitchFamily="18" charset="0"/>
                <a:ea typeface="Cambria" pitchFamily="18" charset="0"/>
              </a:rPr>
              <a:t>behaviour</a:t>
            </a:r>
            <a:r>
              <a:rPr lang="en-US" sz="2000" dirty="0" smtClean="0">
                <a:latin typeface="Cambria" pitchFamily="18" charset="0"/>
                <a:ea typeface="Cambria" pitchFamily="18" charset="0"/>
              </a:rPr>
              <a:t> is a broad term including </a:t>
            </a:r>
            <a:r>
              <a:rPr lang="en-US" sz="2000" dirty="0" err="1" smtClean="0">
                <a:latin typeface="Cambria" pitchFamily="18" charset="0"/>
                <a:ea typeface="Cambria" pitchFamily="18" charset="0"/>
              </a:rPr>
              <a:t>delinquency,fraud,intrusion</a:t>
            </a:r>
            <a:r>
              <a:rPr lang="en-US" sz="2000" dirty="0" smtClean="0">
                <a:latin typeface="Cambria" pitchFamily="18" charset="0"/>
                <a:ea typeface="Cambria" pitchFamily="18" charset="0"/>
              </a:rPr>
              <a:t> and account defaulting </a:t>
            </a:r>
          </a:p>
        </p:txBody>
      </p:sp>
      <p:sp>
        <p:nvSpPr>
          <p:cNvPr id="5" name="Rectangle 4"/>
          <p:cNvSpPr/>
          <p:nvPr/>
        </p:nvSpPr>
        <p:spPr>
          <a:xfrm>
            <a:off x="326276" y="980728"/>
            <a:ext cx="6405964" cy="646331"/>
          </a:xfrm>
          <a:prstGeom prst="rect">
            <a:avLst/>
          </a:prstGeom>
        </p:spPr>
        <p:txBody>
          <a:bodyPr wrap="square">
            <a:spAutoFit/>
          </a:bodyPr>
          <a:lstStyle/>
          <a:p>
            <a:endParaRPr lang="en-IN" dirty="0">
              <a:latin typeface="Cambria" pitchFamily="18" charset="0"/>
              <a:ea typeface="Cambria" pitchFamily="18" charset="0"/>
            </a:endParaRPr>
          </a:p>
          <a:p>
            <a:endParaRPr lang="en-IN" dirty="0">
              <a:latin typeface="Cambria" pitchFamily="18" charset="0"/>
              <a:ea typeface="Cambria" pitchFamily="18" charset="0"/>
            </a:endParaRPr>
          </a:p>
        </p:txBody>
      </p:sp>
    </p:spTree>
    <p:extLst>
      <p:ext uri="{BB962C8B-B14F-4D97-AF65-F5344CB8AC3E}">
        <p14:creationId xmlns:p14="http://schemas.microsoft.com/office/powerpoint/2010/main" val="32854725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3"/>
            <a:ext cx="6534472" cy="461665"/>
          </a:xfrm>
          <a:prstGeom prst="rect">
            <a:avLst/>
          </a:prstGeom>
        </p:spPr>
        <p:txBody>
          <a:bodyPr wrap="square">
            <a:spAutoFit/>
          </a:bodyPr>
          <a:lstStyle/>
          <a:p>
            <a:r>
              <a:rPr lang="en-US" sz="2400" b="1" dirty="0" smtClean="0">
                <a:solidFill>
                  <a:srgbClr val="FF0000"/>
                </a:solidFill>
              </a:rPr>
              <a:t>EXIXTING SYSTEM</a:t>
            </a:r>
            <a:r>
              <a:rPr lang="en-US" dirty="0" smtClean="0">
                <a:solidFill>
                  <a:srgbClr val="FF0000"/>
                </a:solidFill>
              </a:rPr>
              <a:t>:</a:t>
            </a:r>
            <a:endParaRPr lang="en-IN" dirty="0">
              <a:solidFill>
                <a:srgbClr val="FF0000"/>
              </a:solidFill>
            </a:endParaRPr>
          </a:p>
        </p:txBody>
      </p:sp>
      <p:sp>
        <p:nvSpPr>
          <p:cNvPr id="3" name="Rectangle 2"/>
          <p:cNvSpPr/>
          <p:nvPr/>
        </p:nvSpPr>
        <p:spPr>
          <a:xfrm>
            <a:off x="251520" y="764704"/>
            <a:ext cx="8136904" cy="646331"/>
          </a:xfrm>
          <a:prstGeom prst="rect">
            <a:avLst/>
          </a:prstGeom>
        </p:spPr>
        <p:txBody>
          <a:bodyPr wrap="square">
            <a:spAutoFit/>
          </a:bodyPr>
          <a:lstStyle/>
          <a:p>
            <a:pPr marL="285750" indent="-285750">
              <a:buFont typeface="Wingdings" pitchFamily="2" charset="2"/>
              <a:buChar char="v"/>
            </a:pPr>
            <a:r>
              <a:rPr lang="en-US" dirty="0"/>
              <a:t> </a:t>
            </a:r>
            <a:r>
              <a:rPr lang="en-US" dirty="0" smtClean="0"/>
              <a:t>previously there exist  projects on this particular idea of credit card fraud detection </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734200"/>
            <a:ext cx="8224758" cy="4052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788024" y="1484784"/>
            <a:ext cx="3923928" cy="369332"/>
          </a:xfrm>
          <a:prstGeom prst="rect">
            <a:avLst/>
          </a:prstGeom>
        </p:spPr>
        <p:txBody>
          <a:bodyPr wrap="square">
            <a:spAutoFit/>
          </a:bodyPr>
          <a:lstStyle/>
          <a:p>
            <a:r>
              <a:rPr lang="en-US" dirty="0"/>
              <a:t> </a:t>
            </a:r>
            <a:endParaRPr lang="en-IN" dirty="0"/>
          </a:p>
        </p:txBody>
      </p:sp>
      <p:sp>
        <p:nvSpPr>
          <p:cNvPr id="5" name="Rectangle 4"/>
          <p:cNvSpPr/>
          <p:nvPr/>
        </p:nvSpPr>
        <p:spPr>
          <a:xfrm>
            <a:off x="323528" y="5949304"/>
            <a:ext cx="7704856" cy="646331"/>
          </a:xfrm>
          <a:prstGeom prst="rect">
            <a:avLst/>
          </a:prstGeom>
        </p:spPr>
        <p:txBody>
          <a:bodyPr wrap="square">
            <a:spAutoFit/>
          </a:bodyPr>
          <a:lstStyle/>
          <a:p>
            <a:r>
              <a:rPr lang="en-US" dirty="0" smtClean="0"/>
              <a:t>This is an existing model of credit card fraud detection  the algorithms used for this are </a:t>
            </a:r>
            <a:r>
              <a:rPr lang="en-US" b="1" dirty="0" smtClean="0"/>
              <a:t>1.logistic regression</a:t>
            </a:r>
            <a:r>
              <a:rPr lang="en-US" dirty="0" smtClean="0"/>
              <a:t>  and </a:t>
            </a:r>
            <a:r>
              <a:rPr lang="en-US" b="1" dirty="0" smtClean="0"/>
              <a:t>2.decision tree </a:t>
            </a:r>
            <a:endParaRPr lang="en-IN" b="1" dirty="0"/>
          </a:p>
        </p:txBody>
      </p:sp>
    </p:spTree>
    <p:extLst>
      <p:ext uri="{BB962C8B-B14F-4D97-AF65-F5344CB8AC3E}">
        <p14:creationId xmlns:p14="http://schemas.microsoft.com/office/powerpoint/2010/main" val="5882071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294" y="1988840"/>
            <a:ext cx="5830866" cy="45717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323528" y="260648"/>
            <a:ext cx="8424936" cy="1631216"/>
          </a:xfrm>
          <a:prstGeom prst="rect">
            <a:avLst/>
          </a:prstGeom>
        </p:spPr>
        <p:txBody>
          <a:bodyPr wrap="square">
            <a:spAutoFit/>
          </a:bodyPr>
          <a:lstStyle/>
          <a:p>
            <a:pPr algn="ctr"/>
            <a:r>
              <a:rPr lang="en-US" sz="2000" b="1" dirty="0"/>
              <a:t> </a:t>
            </a:r>
            <a:r>
              <a:rPr lang="en-US" sz="2000" b="1" dirty="0" smtClean="0">
                <a:solidFill>
                  <a:schemeClr val="accent2">
                    <a:lumMod val="50000"/>
                  </a:schemeClr>
                </a:solidFill>
              </a:rPr>
              <a:t>ACCURACY FOR EXIXTING MODEL</a:t>
            </a:r>
          </a:p>
          <a:p>
            <a:r>
              <a:rPr lang="en-US" sz="2000" dirty="0"/>
              <a:t/>
            </a:r>
            <a:br>
              <a:rPr lang="en-US" sz="2000" dirty="0"/>
            </a:br>
            <a:r>
              <a:rPr lang="en-US" sz="2000" dirty="0" smtClean="0"/>
              <a:t>by using the above named algorithms they got the accuracies </a:t>
            </a:r>
            <a:r>
              <a:rPr lang="en-US" sz="2000" b="1" dirty="0" smtClean="0">
                <a:solidFill>
                  <a:schemeClr val="accent1">
                    <a:lumMod val="75000"/>
                  </a:schemeClr>
                </a:solidFill>
              </a:rPr>
              <a:t>71.41</a:t>
            </a:r>
            <a:r>
              <a:rPr lang="en-US" sz="2000" b="1" dirty="0" smtClean="0"/>
              <a:t>,</a:t>
            </a:r>
            <a:r>
              <a:rPr lang="en-US" sz="2000" b="1" dirty="0" smtClean="0">
                <a:solidFill>
                  <a:schemeClr val="bg2">
                    <a:lumMod val="50000"/>
                  </a:schemeClr>
                </a:solidFill>
              </a:rPr>
              <a:t>79.91</a:t>
            </a:r>
            <a:r>
              <a:rPr lang="en-US" sz="2000" dirty="0" smtClean="0"/>
              <a:t> for the </a:t>
            </a:r>
            <a:r>
              <a:rPr lang="en-US" sz="2000" b="1" dirty="0" smtClean="0">
                <a:solidFill>
                  <a:schemeClr val="accent1">
                    <a:lumMod val="75000"/>
                  </a:schemeClr>
                </a:solidFill>
              </a:rPr>
              <a:t>decision tree </a:t>
            </a:r>
            <a:r>
              <a:rPr lang="en-US" sz="2000" dirty="0" smtClean="0"/>
              <a:t>and </a:t>
            </a:r>
            <a:r>
              <a:rPr lang="en-US" sz="2000" b="1" dirty="0" smtClean="0">
                <a:solidFill>
                  <a:schemeClr val="bg2">
                    <a:lumMod val="50000"/>
                  </a:schemeClr>
                </a:solidFill>
              </a:rPr>
              <a:t>logistic regression </a:t>
            </a:r>
            <a:r>
              <a:rPr lang="en-US" sz="2000" dirty="0" smtClean="0"/>
              <a:t>algorithms respectively </a:t>
            </a:r>
            <a:endParaRPr lang="en-IN" sz="2000" dirty="0"/>
          </a:p>
        </p:txBody>
      </p:sp>
    </p:spTree>
    <p:extLst>
      <p:ext uri="{BB962C8B-B14F-4D97-AF65-F5344CB8AC3E}">
        <p14:creationId xmlns:p14="http://schemas.microsoft.com/office/powerpoint/2010/main" val="27113592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188640"/>
            <a:ext cx="2930610" cy="400110"/>
          </a:xfrm>
          <a:prstGeom prst="rect">
            <a:avLst/>
          </a:prstGeom>
        </p:spPr>
        <p:txBody>
          <a:bodyPr wrap="none">
            <a:spAutoFit/>
          </a:bodyPr>
          <a:lstStyle/>
          <a:p>
            <a:r>
              <a:rPr lang="en-US" sz="2000" i="1" dirty="0">
                <a:solidFill>
                  <a:srgbClr val="FF0000"/>
                </a:solidFill>
              </a:rPr>
              <a:t>PROPOSED SYSTEM</a:t>
            </a:r>
            <a:r>
              <a:rPr lang="en-US" b="1" dirty="0"/>
              <a:t>:</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23052" t="23380" r="22737" b="8316"/>
          <a:stretch/>
        </p:blipFill>
        <p:spPr>
          <a:xfrm>
            <a:off x="584093" y="653563"/>
            <a:ext cx="7505313" cy="5319300"/>
          </a:xfrm>
          <a:prstGeom prst="rect">
            <a:avLst/>
          </a:prstGeom>
        </p:spPr>
      </p:pic>
    </p:spTree>
    <p:extLst>
      <p:ext uri="{BB962C8B-B14F-4D97-AF65-F5344CB8AC3E}">
        <p14:creationId xmlns:p14="http://schemas.microsoft.com/office/powerpoint/2010/main" val="17319777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23473" t="22819" r="40632" b="7754"/>
          <a:stretch/>
        </p:blipFill>
        <p:spPr>
          <a:xfrm>
            <a:off x="1259632" y="188640"/>
            <a:ext cx="5832648" cy="6345784"/>
          </a:xfrm>
          <a:prstGeom prst="rect">
            <a:avLst/>
          </a:prstGeom>
        </p:spPr>
      </p:pic>
    </p:spTree>
    <p:extLst>
      <p:ext uri="{BB962C8B-B14F-4D97-AF65-F5344CB8AC3E}">
        <p14:creationId xmlns:p14="http://schemas.microsoft.com/office/powerpoint/2010/main" val="39865046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7294" t="25726" r="3091" b="25080"/>
          <a:stretch/>
        </p:blipFill>
        <p:spPr>
          <a:xfrm>
            <a:off x="251520" y="692696"/>
            <a:ext cx="8287222" cy="4248472"/>
          </a:xfrm>
          <a:prstGeom prst="rect">
            <a:avLst/>
          </a:prstGeom>
        </p:spPr>
      </p:pic>
    </p:spTree>
    <p:extLst>
      <p:ext uri="{BB962C8B-B14F-4D97-AF65-F5344CB8AC3E}">
        <p14:creationId xmlns:p14="http://schemas.microsoft.com/office/powerpoint/2010/main" val="6554609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24106" t="39286" r="43052" b="17111"/>
          <a:stretch/>
        </p:blipFill>
        <p:spPr>
          <a:xfrm>
            <a:off x="2267744" y="332656"/>
            <a:ext cx="3816424" cy="2850087"/>
          </a:xfrm>
          <a:prstGeom prst="rect">
            <a:avLst/>
          </a:prstGeom>
        </p:spPr>
      </p:pic>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0632" t="33110" r="46526" b="5948"/>
          <a:stretch/>
        </p:blipFill>
        <p:spPr>
          <a:xfrm>
            <a:off x="2296620" y="3718895"/>
            <a:ext cx="3960439" cy="3168936"/>
          </a:xfrm>
          <a:prstGeom prst="rect">
            <a:avLst/>
          </a:prstGeom>
        </p:spPr>
      </p:pic>
      <p:sp>
        <p:nvSpPr>
          <p:cNvPr id="4" name="Rectangle 3"/>
          <p:cNvSpPr/>
          <p:nvPr/>
        </p:nvSpPr>
        <p:spPr>
          <a:xfrm>
            <a:off x="323528" y="3320687"/>
            <a:ext cx="2326278" cy="369332"/>
          </a:xfrm>
          <a:prstGeom prst="rect">
            <a:avLst/>
          </a:prstGeom>
        </p:spPr>
        <p:txBody>
          <a:bodyPr wrap="none">
            <a:spAutoFit/>
          </a:bodyPr>
          <a:lstStyle/>
          <a:p>
            <a:r>
              <a:rPr lang="en-IN" dirty="0"/>
              <a:t>Actual </a:t>
            </a:r>
            <a:r>
              <a:rPr lang="en-IN" dirty="0" err="1"/>
              <a:t>vs</a:t>
            </a:r>
            <a:r>
              <a:rPr lang="en-IN" dirty="0"/>
              <a:t> Predicted </a:t>
            </a:r>
          </a:p>
        </p:txBody>
      </p:sp>
    </p:spTree>
    <p:extLst>
      <p:ext uri="{BB962C8B-B14F-4D97-AF65-F5344CB8AC3E}">
        <p14:creationId xmlns:p14="http://schemas.microsoft.com/office/powerpoint/2010/main" val="37372221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3528" y="332656"/>
            <a:ext cx="4572000" cy="5601533"/>
          </a:xfrm>
          <a:prstGeom prst="rect">
            <a:avLst/>
          </a:prstGeom>
        </p:spPr>
        <p:txBody>
          <a:bodyPr>
            <a:spAutoFit/>
          </a:bodyPr>
          <a:lstStyle/>
          <a:p>
            <a:pPr marL="285750" indent="-285750">
              <a:buFont typeface="Wingdings" pitchFamily="2" charset="2"/>
              <a:buChar char="v"/>
            </a:pPr>
            <a:r>
              <a:rPr lang="en-IN" b="1" i="1" dirty="0" smtClean="0">
                <a:solidFill>
                  <a:srgbClr val="FF0000"/>
                </a:solidFill>
              </a:rPr>
              <a:t>Technologies Used:</a:t>
            </a:r>
            <a:endParaRPr lang="en-IN" b="1" i="1" dirty="0" smtClean="0">
              <a:solidFill>
                <a:schemeClr val="accent2">
                  <a:lumMod val="75000"/>
                </a:schemeClr>
              </a:solidFill>
            </a:endParaRPr>
          </a:p>
          <a:p>
            <a:pPr marL="285750" indent="-285750">
              <a:buFont typeface="Wingdings" pitchFamily="2" charset="2"/>
              <a:buChar char="v"/>
            </a:pPr>
            <a:r>
              <a:rPr lang="en-IN" sz="2400" dirty="0" smtClean="0">
                <a:solidFill>
                  <a:schemeClr val="accent2">
                    <a:lumMod val="75000"/>
                  </a:schemeClr>
                </a:solidFill>
                <a:latin typeface="Arial Rounded MT Bold" pitchFamily="34" charset="0"/>
              </a:rPr>
              <a:t>Python v3+</a:t>
            </a:r>
          </a:p>
          <a:p>
            <a:pPr marL="285750" indent="-285750">
              <a:buFont typeface="Wingdings" pitchFamily="2" charset="2"/>
              <a:buChar char="v"/>
            </a:pPr>
            <a:r>
              <a:rPr lang="en-IN" sz="2400" dirty="0" smtClean="0">
                <a:solidFill>
                  <a:schemeClr val="accent2">
                    <a:lumMod val="75000"/>
                  </a:schemeClr>
                </a:solidFill>
                <a:latin typeface="Arial Rounded MT Bold" pitchFamily="34" charset="0"/>
              </a:rPr>
              <a:t>Pandas</a:t>
            </a:r>
            <a:r>
              <a:rPr lang="en-IN" sz="2400" dirty="0" smtClean="0">
                <a:latin typeface="Arial Rounded MT Bold" pitchFamily="34" charset="0"/>
              </a:rPr>
              <a:t>-for reading the file</a:t>
            </a:r>
          </a:p>
          <a:p>
            <a:pPr marL="342900" indent="-342900">
              <a:buFont typeface="Wingdings" pitchFamily="2" charset="2"/>
              <a:buChar char="v"/>
            </a:pPr>
            <a:r>
              <a:rPr lang="en-IN" sz="2400" dirty="0" err="1" smtClean="0">
                <a:solidFill>
                  <a:schemeClr val="accent2">
                    <a:lumMod val="75000"/>
                  </a:schemeClr>
                </a:solidFill>
                <a:latin typeface="Arial Rounded MT Bold" pitchFamily="34" charset="0"/>
              </a:rPr>
              <a:t>numpy</a:t>
            </a:r>
            <a:r>
              <a:rPr lang="en-IN" sz="2400" dirty="0" smtClean="0">
                <a:latin typeface="Arial Rounded MT Bold" pitchFamily="34" charset="0"/>
              </a:rPr>
              <a:t>-for simple arrays</a:t>
            </a:r>
          </a:p>
          <a:p>
            <a:pPr marL="342900" indent="-342900">
              <a:buFont typeface="Wingdings" pitchFamily="2" charset="2"/>
              <a:buChar char="v"/>
            </a:pPr>
            <a:r>
              <a:rPr lang="en-IN" sz="2400" dirty="0" err="1" smtClean="0">
                <a:solidFill>
                  <a:schemeClr val="accent2">
                    <a:lumMod val="75000"/>
                  </a:schemeClr>
                </a:solidFill>
                <a:latin typeface="Arial Rounded MT Bold" pitchFamily="34" charset="0"/>
              </a:rPr>
              <a:t>Matplotlib</a:t>
            </a:r>
            <a:r>
              <a:rPr lang="en-IN" sz="2400" dirty="0" smtClean="0">
                <a:solidFill>
                  <a:schemeClr val="accent2">
                    <a:lumMod val="75000"/>
                  </a:schemeClr>
                </a:solidFill>
                <a:latin typeface="Arial Rounded MT Bold" pitchFamily="34" charset="0"/>
              </a:rPr>
              <a:t> or </a:t>
            </a:r>
            <a:r>
              <a:rPr lang="en-IN" sz="2400" dirty="0" err="1" smtClean="0">
                <a:solidFill>
                  <a:schemeClr val="accent2">
                    <a:lumMod val="75000"/>
                  </a:schemeClr>
                </a:solidFill>
                <a:latin typeface="Arial Rounded MT Bold" pitchFamily="34" charset="0"/>
              </a:rPr>
              <a:t>seaborn</a:t>
            </a:r>
            <a:r>
              <a:rPr lang="en-IN" sz="2400" dirty="0" smtClean="0">
                <a:latin typeface="Arial Rounded MT Bold" pitchFamily="34" charset="0"/>
              </a:rPr>
              <a:t>-for plotting and representing confusion matrix colour format</a:t>
            </a:r>
          </a:p>
          <a:p>
            <a:pPr marL="342900" indent="-342900">
              <a:buFont typeface="Wingdings" pitchFamily="2" charset="2"/>
              <a:buChar char="v"/>
            </a:pPr>
            <a:r>
              <a:rPr lang="en-IN" sz="2400" dirty="0" err="1" smtClean="0">
                <a:solidFill>
                  <a:schemeClr val="accent2">
                    <a:lumMod val="75000"/>
                  </a:schemeClr>
                </a:solidFill>
                <a:latin typeface="Arial Rounded MT Bold" pitchFamily="34" charset="0"/>
              </a:rPr>
              <a:t>scikit</a:t>
            </a:r>
            <a:r>
              <a:rPr lang="en-IN" sz="2400" dirty="0" smtClean="0">
                <a:latin typeface="Arial Rounded MT Bold" pitchFamily="34" charset="0"/>
              </a:rPr>
              <a:t>-learn for pre-processing</a:t>
            </a:r>
            <a:endParaRPr lang="en-IN" dirty="0" smtClean="0"/>
          </a:p>
          <a:p>
            <a:pPr marL="342900" indent="-342900">
              <a:buFont typeface="Wingdings" pitchFamily="2" charset="2"/>
              <a:buChar char="v"/>
            </a:pPr>
            <a:r>
              <a:rPr lang="en-IN" sz="2800" b="1" dirty="0" smtClean="0">
                <a:solidFill>
                  <a:srgbClr val="FF0000"/>
                </a:solidFill>
              </a:rPr>
              <a:t>ALGORITHM </a:t>
            </a:r>
            <a:r>
              <a:rPr lang="en-IN" sz="2800" b="1" dirty="0">
                <a:solidFill>
                  <a:srgbClr val="FF0000"/>
                </a:solidFill>
              </a:rPr>
              <a:t>USED:</a:t>
            </a:r>
            <a:r>
              <a:rPr lang="en-IN" sz="2800" dirty="0">
                <a:solidFill>
                  <a:srgbClr val="FF0000"/>
                </a:solidFill>
              </a:rPr>
              <a:t/>
            </a:r>
            <a:br>
              <a:rPr lang="en-IN" sz="2800" dirty="0">
                <a:solidFill>
                  <a:srgbClr val="FF0000"/>
                </a:solidFill>
              </a:rPr>
            </a:br>
            <a:r>
              <a:rPr lang="en-IN" sz="3200" dirty="0">
                <a:latin typeface="Arial Rounded MT Bold" pitchFamily="34" charset="0"/>
              </a:rPr>
              <a:t>" </a:t>
            </a:r>
            <a:r>
              <a:rPr lang="en-IN" sz="3200" dirty="0" smtClean="0">
                <a:latin typeface="Arial Rounded MT Bold" pitchFamily="34" charset="0"/>
              </a:rPr>
              <a:t>Logistic regression </a:t>
            </a:r>
            <a:r>
              <a:rPr lang="en-IN" sz="3200" dirty="0">
                <a:latin typeface="Arial Rounded MT Bold" pitchFamily="34" charset="0"/>
              </a:rPr>
              <a:t>algorithm</a:t>
            </a:r>
            <a:r>
              <a:rPr lang="en-IN" dirty="0"/>
              <a:t>"</a:t>
            </a:r>
            <a:endParaRPr lang="en-IN" dirty="0"/>
          </a:p>
        </p:txBody>
      </p:sp>
    </p:spTree>
    <p:extLst>
      <p:ext uri="{BB962C8B-B14F-4D97-AF65-F5344CB8AC3E}">
        <p14:creationId xmlns:p14="http://schemas.microsoft.com/office/powerpoint/2010/main" val="278427588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3804</TotalTime>
  <Words>262</Words>
  <Application>Microsoft Office PowerPoint</Application>
  <PresentationFormat>On-screen Show (4:3)</PresentationFormat>
  <Paragraphs>44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Oriel</vt:lpstr>
      <vt:lpstr>Credit Card Fraud Detection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32</cp:revision>
  <dcterms:created xsi:type="dcterms:W3CDTF">2024-06-15T06:45:07Z</dcterms:created>
  <dcterms:modified xsi:type="dcterms:W3CDTF">2024-06-18T13:36:50Z</dcterms:modified>
</cp:coreProperties>
</file>