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13"/>
  </p:notesMasterIdLst>
  <p:sldIdLst>
    <p:sldId id="257" r:id="rId2"/>
    <p:sldId id="258" r:id="rId3"/>
    <p:sldId id="259" r:id="rId4"/>
    <p:sldId id="260" r:id="rId5"/>
    <p:sldId id="261" r:id="rId6"/>
    <p:sldId id="283" r:id="rId7"/>
    <p:sldId id="279" r:id="rId8"/>
    <p:sldId id="281" r:id="rId9"/>
    <p:sldId id="282" r:id="rId10"/>
    <p:sldId id="270" r:id="rId11"/>
    <p:sldId id="27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94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2DD634-BC0C-41A8-B569-9007E61A026A}" v="81" dt="2024-06-14T09:40:22.1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696"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D293B6-19CE-4D3A-8ADB-902AF7564377}" type="datetimeFigureOut">
              <a:rPr lang="en-US" smtClean="0"/>
              <a:t>6/15/2024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D84C4B-C3B1-42E1-A34A-D1F64F69AA26}" type="slidenum">
              <a:rPr lang="en-US" smtClean="0"/>
              <a:t>‹#›</a:t>
            </a:fld>
            <a:endParaRPr lang="en-US"/>
          </a:p>
        </p:txBody>
      </p:sp>
    </p:spTree>
    <p:extLst>
      <p:ext uri="{BB962C8B-B14F-4D97-AF65-F5344CB8AC3E}">
        <p14:creationId xmlns:p14="http://schemas.microsoft.com/office/powerpoint/2010/main" val="3790648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FF6399-D553-418A-9224-A7F6321BB0B1}"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1167A-31C9-45AA-9B9B-28E528F063F8}" type="slidenum">
              <a:rPr lang="en-US" smtClean="0"/>
              <a:t>‹#›</a:t>
            </a:fld>
            <a:endParaRPr lang="en-US"/>
          </a:p>
        </p:txBody>
      </p:sp>
    </p:spTree>
    <p:extLst>
      <p:ext uri="{BB962C8B-B14F-4D97-AF65-F5344CB8AC3E}">
        <p14:creationId xmlns:p14="http://schemas.microsoft.com/office/powerpoint/2010/main" val="72318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FF6399-D553-418A-9224-A7F6321BB0B1}"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1167A-31C9-45AA-9B9B-28E528F063F8}" type="slidenum">
              <a:rPr lang="en-US" smtClean="0"/>
              <a:t>‹#›</a:t>
            </a:fld>
            <a:endParaRPr lang="en-US"/>
          </a:p>
        </p:txBody>
      </p:sp>
    </p:spTree>
    <p:extLst>
      <p:ext uri="{BB962C8B-B14F-4D97-AF65-F5344CB8AC3E}">
        <p14:creationId xmlns:p14="http://schemas.microsoft.com/office/powerpoint/2010/main" val="1426410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FF6399-D553-418A-9224-A7F6321BB0B1}"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1167A-31C9-45AA-9B9B-28E528F063F8}"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4001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FF6399-D553-418A-9224-A7F6321BB0B1}"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1167A-31C9-45AA-9B9B-28E528F063F8}" type="slidenum">
              <a:rPr lang="en-US" smtClean="0"/>
              <a:t>‹#›</a:t>
            </a:fld>
            <a:endParaRPr lang="en-US"/>
          </a:p>
        </p:txBody>
      </p:sp>
    </p:spTree>
    <p:extLst>
      <p:ext uri="{BB962C8B-B14F-4D97-AF65-F5344CB8AC3E}">
        <p14:creationId xmlns:p14="http://schemas.microsoft.com/office/powerpoint/2010/main" val="866893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FF6399-D553-418A-9224-A7F6321BB0B1}"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1167A-31C9-45AA-9B9B-28E528F063F8}"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2913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FF6399-D553-418A-9224-A7F6321BB0B1}"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1167A-31C9-45AA-9B9B-28E528F063F8}" type="slidenum">
              <a:rPr lang="en-US" smtClean="0"/>
              <a:t>‹#›</a:t>
            </a:fld>
            <a:endParaRPr lang="en-US"/>
          </a:p>
        </p:txBody>
      </p:sp>
    </p:spTree>
    <p:extLst>
      <p:ext uri="{BB962C8B-B14F-4D97-AF65-F5344CB8AC3E}">
        <p14:creationId xmlns:p14="http://schemas.microsoft.com/office/powerpoint/2010/main" val="404093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FF6399-D553-418A-9224-A7F6321BB0B1}"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1167A-31C9-45AA-9B9B-28E528F063F8}" type="slidenum">
              <a:rPr lang="en-US" smtClean="0"/>
              <a:t>‹#›</a:t>
            </a:fld>
            <a:endParaRPr lang="en-US"/>
          </a:p>
        </p:txBody>
      </p:sp>
    </p:spTree>
    <p:extLst>
      <p:ext uri="{BB962C8B-B14F-4D97-AF65-F5344CB8AC3E}">
        <p14:creationId xmlns:p14="http://schemas.microsoft.com/office/powerpoint/2010/main" val="2513277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FF6399-D553-418A-9224-A7F6321BB0B1}"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1167A-31C9-45AA-9B9B-28E528F063F8}" type="slidenum">
              <a:rPr lang="en-US" smtClean="0"/>
              <a:t>‹#›</a:t>
            </a:fld>
            <a:endParaRPr lang="en-US"/>
          </a:p>
        </p:txBody>
      </p:sp>
    </p:spTree>
    <p:extLst>
      <p:ext uri="{BB962C8B-B14F-4D97-AF65-F5344CB8AC3E}">
        <p14:creationId xmlns:p14="http://schemas.microsoft.com/office/powerpoint/2010/main" val="1149543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FF6399-D553-418A-9224-A7F6321BB0B1}"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1167A-31C9-45AA-9B9B-28E528F063F8}" type="slidenum">
              <a:rPr lang="en-US" smtClean="0"/>
              <a:t>‹#›</a:t>
            </a:fld>
            <a:endParaRPr lang="en-US"/>
          </a:p>
        </p:txBody>
      </p:sp>
    </p:spTree>
    <p:extLst>
      <p:ext uri="{BB962C8B-B14F-4D97-AF65-F5344CB8AC3E}">
        <p14:creationId xmlns:p14="http://schemas.microsoft.com/office/powerpoint/2010/main" val="2229813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FF6399-D553-418A-9224-A7F6321BB0B1}"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1167A-31C9-45AA-9B9B-28E528F063F8}" type="slidenum">
              <a:rPr lang="en-US" smtClean="0"/>
              <a:t>‹#›</a:t>
            </a:fld>
            <a:endParaRPr lang="en-US"/>
          </a:p>
        </p:txBody>
      </p:sp>
    </p:spTree>
    <p:extLst>
      <p:ext uri="{BB962C8B-B14F-4D97-AF65-F5344CB8AC3E}">
        <p14:creationId xmlns:p14="http://schemas.microsoft.com/office/powerpoint/2010/main" val="3565885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FF6399-D553-418A-9224-A7F6321BB0B1}"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11167A-31C9-45AA-9B9B-28E528F063F8}" type="slidenum">
              <a:rPr lang="en-US" smtClean="0"/>
              <a:t>‹#›</a:t>
            </a:fld>
            <a:endParaRPr lang="en-US"/>
          </a:p>
        </p:txBody>
      </p:sp>
    </p:spTree>
    <p:extLst>
      <p:ext uri="{BB962C8B-B14F-4D97-AF65-F5344CB8AC3E}">
        <p14:creationId xmlns:p14="http://schemas.microsoft.com/office/powerpoint/2010/main" val="3173945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FF6399-D553-418A-9224-A7F6321BB0B1}" type="datetimeFigureOut">
              <a:rPr lang="en-US" smtClean="0"/>
              <a:t>6/15/2024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11167A-31C9-45AA-9B9B-28E528F063F8}" type="slidenum">
              <a:rPr lang="en-US" smtClean="0"/>
              <a:t>‹#›</a:t>
            </a:fld>
            <a:endParaRPr lang="en-US"/>
          </a:p>
        </p:txBody>
      </p:sp>
    </p:spTree>
    <p:extLst>
      <p:ext uri="{BB962C8B-B14F-4D97-AF65-F5344CB8AC3E}">
        <p14:creationId xmlns:p14="http://schemas.microsoft.com/office/powerpoint/2010/main" val="1677957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FF6399-D553-418A-9224-A7F6321BB0B1}" type="datetimeFigureOut">
              <a:rPr lang="en-US" smtClean="0"/>
              <a:t>6/15/2024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11167A-31C9-45AA-9B9B-28E528F063F8}" type="slidenum">
              <a:rPr lang="en-US" smtClean="0"/>
              <a:t>‹#›</a:t>
            </a:fld>
            <a:endParaRPr lang="en-US"/>
          </a:p>
        </p:txBody>
      </p:sp>
    </p:spTree>
    <p:extLst>
      <p:ext uri="{BB962C8B-B14F-4D97-AF65-F5344CB8AC3E}">
        <p14:creationId xmlns:p14="http://schemas.microsoft.com/office/powerpoint/2010/main" val="1099621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FF6399-D553-418A-9224-A7F6321BB0B1}" type="datetimeFigureOut">
              <a:rPr lang="en-US" smtClean="0"/>
              <a:t>6/15/2024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11167A-31C9-45AA-9B9B-28E528F063F8}" type="slidenum">
              <a:rPr lang="en-US" smtClean="0"/>
              <a:t>‹#›</a:t>
            </a:fld>
            <a:endParaRPr lang="en-US"/>
          </a:p>
        </p:txBody>
      </p:sp>
    </p:spTree>
    <p:extLst>
      <p:ext uri="{BB962C8B-B14F-4D97-AF65-F5344CB8AC3E}">
        <p14:creationId xmlns:p14="http://schemas.microsoft.com/office/powerpoint/2010/main" val="1520021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5FF6399-D553-418A-9224-A7F6321BB0B1}"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11167A-31C9-45AA-9B9B-28E528F063F8}" type="slidenum">
              <a:rPr lang="en-US" smtClean="0"/>
              <a:t>‹#›</a:t>
            </a:fld>
            <a:endParaRPr lang="en-US"/>
          </a:p>
        </p:txBody>
      </p:sp>
    </p:spTree>
    <p:extLst>
      <p:ext uri="{BB962C8B-B14F-4D97-AF65-F5344CB8AC3E}">
        <p14:creationId xmlns:p14="http://schemas.microsoft.com/office/powerpoint/2010/main" val="494859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FF6399-D553-418A-9224-A7F6321BB0B1}"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11167A-31C9-45AA-9B9B-28E528F063F8}" type="slidenum">
              <a:rPr lang="en-US" smtClean="0"/>
              <a:t>‹#›</a:t>
            </a:fld>
            <a:endParaRPr lang="en-US"/>
          </a:p>
        </p:txBody>
      </p:sp>
    </p:spTree>
    <p:extLst>
      <p:ext uri="{BB962C8B-B14F-4D97-AF65-F5344CB8AC3E}">
        <p14:creationId xmlns:p14="http://schemas.microsoft.com/office/powerpoint/2010/main" val="70794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FF6399-D553-418A-9224-A7F6321BB0B1}" type="datetimeFigureOut">
              <a:rPr lang="en-US" smtClean="0"/>
              <a:t>6/15/2024</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2211167A-31C9-45AA-9B9B-28E528F063F8}" type="slidenum">
              <a:rPr lang="en-US" smtClean="0"/>
              <a:t>‹#›</a:t>
            </a:fld>
            <a:endParaRPr lang="en-US"/>
          </a:p>
        </p:txBody>
      </p:sp>
    </p:spTree>
    <p:extLst>
      <p:ext uri="{BB962C8B-B14F-4D97-AF65-F5344CB8AC3E}">
        <p14:creationId xmlns:p14="http://schemas.microsoft.com/office/powerpoint/2010/main" val="4175793194"/>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7348" y="-228599"/>
            <a:ext cx="9099725" cy="7086600"/>
          </a:xfrm>
        </p:spPr>
      </p:pic>
      <p:sp>
        <p:nvSpPr>
          <p:cNvPr id="5" name="Rectangle 4"/>
          <p:cNvSpPr/>
          <p:nvPr/>
        </p:nvSpPr>
        <p:spPr>
          <a:xfrm>
            <a:off x="457200" y="1600201"/>
            <a:ext cx="6400800" cy="2000548"/>
          </a:xfrm>
          <a:prstGeom prst="rect">
            <a:avLst/>
          </a:prstGeom>
        </p:spPr>
        <p:txBody>
          <a:bodyPr wrap="square">
            <a:spAutoFit/>
          </a:bodyPr>
          <a:lstStyle/>
          <a:p>
            <a:r>
              <a:rPr lang="en-US" sz="6000" dirty="0">
                <a:solidFill>
                  <a:srgbClr val="FFFF00"/>
                </a:solidFill>
                <a:latin typeface="Algerian" pitchFamily="82" charset="0"/>
              </a:rPr>
              <a:t>GIVE LIFE :-</a:t>
            </a:r>
          </a:p>
          <a:p>
            <a:r>
              <a:rPr lang="en-US" dirty="0"/>
              <a:t>                      </a:t>
            </a:r>
            <a:r>
              <a:rPr lang="en-US" sz="3200" dirty="0">
                <a:solidFill>
                  <a:schemeClr val="tx2">
                    <a:lumMod val="40000"/>
                    <a:lumOff val="60000"/>
                  </a:schemeClr>
                </a:solidFill>
                <a:latin typeface="Arno Pro Smbd" pitchFamily="18" charset="0"/>
              </a:rPr>
              <a:t>-&gt;Blood donation prediction             using ML</a:t>
            </a:r>
            <a:endParaRPr lang="en-US" dirty="0">
              <a:solidFill>
                <a:schemeClr val="tx2">
                  <a:lumMod val="40000"/>
                  <a:lumOff val="60000"/>
                </a:schemeClr>
              </a:solidFill>
              <a:latin typeface="Arno Pro Smbd" pitchFamily="18" charset="0"/>
            </a:endParaRPr>
          </a:p>
        </p:txBody>
      </p:sp>
    </p:spTree>
    <p:extLst>
      <p:ext uri="{BB962C8B-B14F-4D97-AF65-F5344CB8AC3E}">
        <p14:creationId xmlns:p14="http://schemas.microsoft.com/office/powerpoint/2010/main" val="109063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636" y="20782"/>
            <a:ext cx="9109364" cy="9275618"/>
          </a:xfrm>
          <a:prstGeom prst="rect">
            <a:avLst/>
          </a:prstGeom>
        </p:spPr>
      </p:pic>
      <p:sp>
        <p:nvSpPr>
          <p:cNvPr id="5" name="Rectangle 4"/>
          <p:cNvSpPr/>
          <p:nvPr/>
        </p:nvSpPr>
        <p:spPr>
          <a:xfrm>
            <a:off x="838200" y="304800"/>
            <a:ext cx="4680417" cy="461665"/>
          </a:xfrm>
          <a:prstGeom prst="rect">
            <a:avLst/>
          </a:prstGeom>
        </p:spPr>
        <p:txBody>
          <a:bodyPr wrap="square">
            <a:spAutoFit/>
          </a:bodyPr>
          <a:lstStyle/>
          <a:p>
            <a:r>
              <a:rPr lang="en-US" sz="2400" dirty="0"/>
              <a:t>CONCLUSION:-</a:t>
            </a:r>
          </a:p>
        </p:txBody>
      </p:sp>
      <p:sp>
        <p:nvSpPr>
          <p:cNvPr id="6" name="Rectangle 5"/>
          <p:cNvSpPr/>
          <p:nvPr/>
        </p:nvSpPr>
        <p:spPr>
          <a:xfrm>
            <a:off x="914400" y="766465"/>
            <a:ext cx="7315200" cy="8679299"/>
          </a:xfrm>
          <a:prstGeom prst="rect">
            <a:avLst/>
          </a:prstGeom>
        </p:spPr>
        <p:txBody>
          <a:bodyPr wrap="square">
            <a:spAutoFit/>
          </a:bodyPr>
          <a:lstStyle/>
          <a:p>
            <a:r>
              <a:rPr lang="en-US" dirty="0"/>
              <a:t>In summary, our project on blood donation prediction using machine learning has demonstrated the significant potential of advanced algorithms in healthcare analytics. By leveraging historical donation data and applying machine learning models, we have successfully identified key patterns and predictors that can forecast future blood donation behaviors.</a:t>
            </a:r>
          </a:p>
          <a:p>
            <a:endParaRPr lang="en-US" dirty="0"/>
          </a:p>
          <a:p>
            <a:endParaRPr lang="en-US" dirty="0"/>
          </a:p>
          <a:p>
            <a:endParaRPr lang="en-US" dirty="0"/>
          </a:p>
          <a:p>
            <a:r>
              <a:rPr lang="en-US" dirty="0"/>
              <a:t>Key </a:t>
            </a:r>
            <a:r>
              <a:rPr lang="en-US" dirty="0" err="1"/>
              <a:t>Achievements:Accurate</a:t>
            </a:r>
            <a:r>
              <a:rPr lang="en-US" dirty="0"/>
              <a:t> Predictions: Our selected machine learning models, particularly [mention the</a:t>
            </a:r>
          </a:p>
          <a:p>
            <a:r>
              <a:rPr lang="en-US" dirty="0"/>
              <a:t> top-performing models, e.g., logistic regression, decision trees, or neural networks], have achieved high accuracy in predicting blood donation </a:t>
            </a:r>
            <a:r>
              <a:rPr lang="en-US" dirty="0" err="1"/>
              <a:t>likelihood.Feature</a:t>
            </a:r>
            <a:r>
              <a:rPr lang="en-US" dirty="0"/>
              <a:t> Importance: Analysis of feature importance has revealed critical factors influencing donor behavior, enabling targeted strategies for donor </a:t>
            </a:r>
            <a:r>
              <a:rPr lang="en-US" dirty="0" err="1"/>
              <a:t>engagement.Operational</a:t>
            </a:r>
            <a:r>
              <a:rPr lang="en-US" dirty="0"/>
              <a:t> Efficiency: Implementing these predictions can help blood banks optimize their donor outreach programs, ensuring a more reliable and efficient blood supply chain.</a:t>
            </a:r>
          </a:p>
          <a:p>
            <a:endParaRPr lang="en-US" dirty="0"/>
          </a:p>
          <a:p>
            <a:r>
              <a:rPr lang="en-US" dirty="0"/>
              <a:t>Future Work:</a:t>
            </a:r>
          </a:p>
          <a:p>
            <a:r>
              <a:rPr lang="en-US" dirty="0"/>
              <a:t>Model Improvement: Continuously refine models with more comprehensive datasets and advanced techniques like ensemble learning or deep </a:t>
            </a:r>
            <a:r>
              <a:rPr lang="en-US" dirty="0" err="1"/>
              <a:t>learning.Broader</a:t>
            </a:r>
            <a:r>
              <a:rPr lang="en-US" dirty="0"/>
              <a:t> Application: Expand the model to predict donor retention and the impact of various donor recruitment </a:t>
            </a:r>
            <a:r>
              <a:rPr lang="en-US" dirty="0" err="1"/>
              <a:t>campaigns.Integration</a:t>
            </a:r>
            <a:r>
              <a:rPr lang="en-US" dirty="0"/>
              <a:t>: Develop a user-friendly interface for blood banks to utilize these predictions in real-time decision-</a:t>
            </a:r>
            <a:r>
              <a:rPr lang="en-US" dirty="0" err="1"/>
              <a:t>making.In</a:t>
            </a:r>
            <a:r>
              <a:rPr lang="en-US" dirty="0"/>
              <a:t> conclusion, machine learning offers a powerful tool to enhance blood donation systems, ultimately contributing to better healthcare outcomes and saving lives. Our work underscores the value of data-driven approaches in managing critical resources like blood supply.</a:t>
            </a:r>
          </a:p>
        </p:txBody>
      </p:sp>
    </p:spTree>
    <p:extLst>
      <p:ext uri="{BB962C8B-B14F-4D97-AF65-F5344CB8AC3E}">
        <p14:creationId xmlns:p14="http://schemas.microsoft.com/office/powerpoint/2010/main" val="2724662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296400" cy="6858000"/>
          </a:xfrm>
          <a:prstGeom prst="rect">
            <a:avLst/>
          </a:prstGeom>
        </p:spPr>
      </p:pic>
      <p:sp>
        <p:nvSpPr>
          <p:cNvPr id="5" name="Rectangle 4"/>
          <p:cNvSpPr/>
          <p:nvPr/>
        </p:nvSpPr>
        <p:spPr>
          <a:xfrm>
            <a:off x="2667000" y="2650195"/>
            <a:ext cx="4343400" cy="769441"/>
          </a:xfrm>
          <a:prstGeom prst="rect">
            <a:avLst/>
          </a:prstGeom>
        </p:spPr>
        <p:txBody>
          <a:bodyPr wrap="square">
            <a:spAutoFit/>
          </a:bodyPr>
          <a:lstStyle/>
          <a:p>
            <a:r>
              <a:rPr lang="en-US" sz="4400" dirty="0">
                <a:latin typeface="Algerian" pitchFamily="82" charset="0"/>
              </a:rPr>
              <a:t>THANK YOU</a:t>
            </a:r>
          </a:p>
        </p:txBody>
      </p:sp>
    </p:spTree>
    <p:extLst>
      <p:ext uri="{BB962C8B-B14F-4D97-AF65-F5344CB8AC3E}">
        <p14:creationId xmlns:p14="http://schemas.microsoft.com/office/powerpoint/2010/main" val="89456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220200" cy="7010400"/>
          </a:xfrm>
        </p:spPr>
      </p:pic>
      <p:sp>
        <p:nvSpPr>
          <p:cNvPr id="5" name="Rectangle 4"/>
          <p:cNvSpPr/>
          <p:nvPr/>
        </p:nvSpPr>
        <p:spPr>
          <a:xfrm>
            <a:off x="3352800" y="533400"/>
            <a:ext cx="2362200" cy="646331"/>
          </a:xfrm>
          <a:prstGeom prst="rect">
            <a:avLst/>
          </a:prstGeom>
        </p:spPr>
        <p:txBody>
          <a:bodyPr wrap="square">
            <a:spAutoFit/>
          </a:bodyPr>
          <a:lstStyle/>
          <a:p>
            <a:r>
              <a:rPr lang="en-US" sz="3600" dirty="0">
                <a:solidFill>
                  <a:srgbClr val="3B941C"/>
                </a:solidFill>
              </a:rPr>
              <a:t>ABSTRACT</a:t>
            </a:r>
          </a:p>
        </p:txBody>
      </p:sp>
      <p:sp>
        <p:nvSpPr>
          <p:cNvPr id="6" name="Rectangle 5"/>
          <p:cNvSpPr/>
          <p:nvPr/>
        </p:nvSpPr>
        <p:spPr>
          <a:xfrm>
            <a:off x="609600" y="1447800"/>
            <a:ext cx="8077200" cy="2862322"/>
          </a:xfrm>
          <a:prstGeom prst="rect">
            <a:avLst/>
          </a:prstGeom>
        </p:spPr>
        <p:txBody>
          <a:bodyPr wrap="square">
            <a:spAutoFit/>
          </a:bodyPr>
          <a:lstStyle/>
          <a:p>
            <a:r>
              <a:rPr lang="en-US" dirty="0">
                <a:solidFill>
                  <a:schemeClr val="bg1"/>
                </a:solidFill>
              </a:rPr>
              <a:t>Now a days we are facing many problems due to blood demand and </a:t>
            </a:r>
            <a:r>
              <a:rPr lang="en-US" dirty="0" err="1">
                <a:solidFill>
                  <a:schemeClr val="bg1"/>
                </a:solidFill>
              </a:rPr>
              <a:t>shortage.At</a:t>
            </a:r>
            <a:r>
              <a:rPr lang="en-US" dirty="0">
                <a:solidFill>
                  <a:schemeClr val="bg1"/>
                </a:solidFill>
              </a:rPr>
              <a:t> the time of </a:t>
            </a:r>
            <a:r>
              <a:rPr lang="en-US" dirty="0" err="1">
                <a:solidFill>
                  <a:schemeClr val="bg1"/>
                </a:solidFill>
              </a:rPr>
              <a:t>hospital,medical</a:t>
            </a:r>
            <a:r>
              <a:rPr lang="en-US" dirty="0">
                <a:solidFill>
                  <a:schemeClr val="bg1"/>
                </a:solidFill>
              </a:rPr>
              <a:t> practices, surgeries, and </a:t>
            </a:r>
            <a:r>
              <a:rPr lang="en-US" dirty="0" err="1">
                <a:solidFill>
                  <a:schemeClr val="bg1"/>
                </a:solidFill>
              </a:rPr>
              <a:t>etc.on</a:t>
            </a:r>
            <a:r>
              <a:rPr lang="en-US" dirty="0">
                <a:solidFill>
                  <a:schemeClr val="bg1"/>
                </a:solidFill>
              </a:rPr>
              <a:t> our daily lives Here we are creating a application which can helps us to overcome the problem which are facing in this scenario... We are using machine learning algorithms to sort the problem. Mainly </a:t>
            </a:r>
            <a:r>
              <a:rPr lang="en-US" dirty="0" err="1">
                <a:solidFill>
                  <a:schemeClr val="bg1"/>
                </a:solidFill>
              </a:rPr>
              <a:t>svm</a:t>
            </a:r>
            <a:r>
              <a:rPr lang="en-US" dirty="0">
                <a:solidFill>
                  <a:schemeClr val="bg1"/>
                </a:solidFill>
              </a:rPr>
              <a:t>(support vector machines)is an algorithm with efficiency of 98.4%..We </a:t>
            </a:r>
            <a:r>
              <a:rPr lang="en-US" dirty="0" err="1">
                <a:solidFill>
                  <a:schemeClr val="bg1"/>
                </a:solidFill>
              </a:rPr>
              <a:t>analysed</a:t>
            </a:r>
            <a:r>
              <a:rPr lang="en-US" dirty="0">
                <a:solidFill>
                  <a:schemeClr val="bg1"/>
                </a:solidFill>
              </a:rPr>
              <a:t> the blood </a:t>
            </a:r>
            <a:r>
              <a:rPr lang="en-US" dirty="0" err="1">
                <a:solidFill>
                  <a:schemeClr val="bg1"/>
                </a:solidFill>
              </a:rPr>
              <a:t>centre</a:t>
            </a:r>
            <a:r>
              <a:rPr lang="en-US" dirty="0">
                <a:solidFill>
                  <a:schemeClr val="bg1"/>
                </a:solidFill>
              </a:rPr>
              <a:t> details including contact information and blood groups which are present there .We can create a dashboard which is having the attributes like blood storage </a:t>
            </a:r>
            <a:r>
              <a:rPr lang="en-US" dirty="0" err="1">
                <a:solidFill>
                  <a:schemeClr val="bg1"/>
                </a:solidFill>
              </a:rPr>
              <a:t>centre</a:t>
            </a:r>
            <a:r>
              <a:rPr lang="en-US" dirty="0">
                <a:solidFill>
                  <a:schemeClr val="bg1"/>
                </a:solidFill>
              </a:rPr>
              <a:t> name , location, contact information and blood groups which can be preserved there and also recruitment of blood donors by using our </a:t>
            </a:r>
            <a:r>
              <a:rPr lang="en-US" dirty="0" err="1">
                <a:solidFill>
                  <a:schemeClr val="bg1"/>
                </a:solidFill>
              </a:rPr>
              <a:t>application.By</a:t>
            </a:r>
            <a:r>
              <a:rPr lang="en-US" dirty="0">
                <a:solidFill>
                  <a:schemeClr val="bg1"/>
                </a:solidFill>
              </a:rPr>
              <a:t> virtually method we can contact willing blood donors by SMS method</a:t>
            </a:r>
          </a:p>
        </p:txBody>
      </p:sp>
    </p:spTree>
    <p:extLst>
      <p:ext uri="{BB962C8B-B14F-4D97-AF65-F5344CB8AC3E}">
        <p14:creationId xmlns:p14="http://schemas.microsoft.com/office/powerpoint/2010/main" val="630792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4636"/>
            <a:ext cx="9367657" cy="6823364"/>
          </a:xfrm>
          <a:prstGeom prst="rect">
            <a:avLst/>
          </a:prstGeom>
        </p:spPr>
      </p:pic>
      <p:sp>
        <p:nvSpPr>
          <p:cNvPr id="5" name="Rectangle 4"/>
          <p:cNvSpPr/>
          <p:nvPr/>
        </p:nvSpPr>
        <p:spPr>
          <a:xfrm>
            <a:off x="5257800" y="1143000"/>
            <a:ext cx="2971800" cy="1323439"/>
          </a:xfrm>
          <a:prstGeom prst="rect">
            <a:avLst/>
          </a:prstGeom>
        </p:spPr>
        <p:txBody>
          <a:bodyPr wrap="square">
            <a:spAutoFit/>
          </a:bodyPr>
          <a:lstStyle/>
          <a:p>
            <a:r>
              <a:rPr lang="en-US" sz="4400" dirty="0">
                <a:solidFill>
                  <a:srgbClr val="FF0000"/>
                </a:solidFill>
                <a:latin typeface="Arno Pro Smbd" pitchFamily="18" charset="0"/>
              </a:rPr>
              <a:t>*</a:t>
            </a:r>
            <a:r>
              <a:rPr lang="en-US" sz="3600" dirty="0">
                <a:latin typeface="Arno Pro Smbd" pitchFamily="18" charset="0"/>
              </a:rPr>
              <a:t>EXISTING </a:t>
            </a:r>
          </a:p>
          <a:p>
            <a:r>
              <a:rPr lang="en-US" sz="3600" dirty="0">
                <a:latin typeface="Arno Pro Smbd" pitchFamily="18" charset="0"/>
              </a:rPr>
              <a:t>       SYSTEM</a:t>
            </a:r>
          </a:p>
        </p:txBody>
      </p:sp>
      <p:sp>
        <p:nvSpPr>
          <p:cNvPr id="7" name="Rectangle 6"/>
          <p:cNvSpPr/>
          <p:nvPr/>
        </p:nvSpPr>
        <p:spPr>
          <a:xfrm>
            <a:off x="838200" y="2466438"/>
            <a:ext cx="7772400" cy="1661993"/>
          </a:xfrm>
          <a:prstGeom prst="rect">
            <a:avLst/>
          </a:prstGeom>
        </p:spPr>
        <p:txBody>
          <a:bodyPr wrap="square">
            <a:spAutoFit/>
          </a:bodyPr>
          <a:lstStyle/>
          <a:p>
            <a:r>
              <a:rPr lang="en-US" sz="2400" dirty="0">
                <a:solidFill>
                  <a:srgbClr val="FF0000"/>
                </a:solidFill>
              </a:rPr>
              <a:t>*</a:t>
            </a:r>
            <a:r>
              <a:rPr lang="en-US" dirty="0"/>
              <a:t>Accurate prediction of the number of blood donors can help medical professionals know the future supply of blood and plan .</a:t>
            </a:r>
          </a:p>
          <a:p>
            <a:r>
              <a:rPr lang="en-US" sz="2400" dirty="0">
                <a:solidFill>
                  <a:srgbClr val="FF0000"/>
                </a:solidFill>
              </a:rPr>
              <a:t>*</a:t>
            </a:r>
            <a:r>
              <a:rPr lang="en-US" dirty="0"/>
              <a:t>Accordingly to entice voluntary blood donors to meet demand. We found that in a SVM clustered model with = 4 led to the best test set sensitivity (80.7%), which beat other studies.</a:t>
            </a:r>
          </a:p>
        </p:txBody>
      </p:sp>
    </p:spTree>
    <p:extLst>
      <p:ext uri="{BB962C8B-B14F-4D97-AF65-F5344CB8AC3E}">
        <p14:creationId xmlns:p14="http://schemas.microsoft.com/office/powerpoint/2010/main" val="2188251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82100" cy="6858000"/>
          </a:xfrm>
          <a:prstGeom prst="rect">
            <a:avLst/>
          </a:prstGeom>
        </p:spPr>
      </p:pic>
      <p:sp>
        <p:nvSpPr>
          <p:cNvPr id="5" name="Rectangle 4"/>
          <p:cNvSpPr/>
          <p:nvPr/>
        </p:nvSpPr>
        <p:spPr>
          <a:xfrm>
            <a:off x="2362200" y="609600"/>
            <a:ext cx="3211035" cy="1200329"/>
          </a:xfrm>
          <a:prstGeom prst="rect">
            <a:avLst/>
          </a:prstGeom>
        </p:spPr>
        <p:txBody>
          <a:bodyPr wrap="square">
            <a:spAutoFit/>
          </a:bodyPr>
          <a:lstStyle/>
          <a:p>
            <a:r>
              <a:rPr lang="en-US" sz="3600" dirty="0">
                <a:latin typeface="Algerian" pitchFamily="82" charset="0"/>
              </a:rPr>
              <a:t>PROPOSED    SYSTEM</a:t>
            </a:r>
          </a:p>
        </p:txBody>
      </p:sp>
      <p:sp>
        <p:nvSpPr>
          <p:cNvPr id="6" name="Rectangle 5"/>
          <p:cNvSpPr/>
          <p:nvPr/>
        </p:nvSpPr>
        <p:spPr>
          <a:xfrm>
            <a:off x="595745" y="2590799"/>
            <a:ext cx="8305800" cy="1631216"/>
          </a:xfrm>
          <a:prstGeom prst="rect">
            <a:avLst/>
          </a:prstGeom>
        </p:spPr>
        <p:txBody>
          <a:bodyPr wrap="square">
            <a:spAutoFit/>
          </a:bodyPr>
          <a:lstStyle/>
          <a:p>
            <a:r>
              <a:rPr lang="en-US" sz="2000" dirty="0">
                <a:solidFill>
                  <a:schemeClr val="bg1"/>
                </a:solidFill>
              </a:rPr>
              <a:t>The proposed system (Blood Bank Management System) is designed to help the Blood Bank administrator to meet the demand of Blood by sending and/or serving the request for Blood as and when required. The proposed system gives the procedural approach of how to bridge the gap between Recipient, Donor, and Blood Banks</a:t>
            </a:r>
            <a:r>
              <a:rPr lang="en-US" dirty="0">
                <a:solidFill>
                  <a:schemeClr val="bg1"/>
                </a:solidFill>
              </a:rPr>
              <a:t>.</a:t>
            </a:r>
          </a:p>
        </p:txBody>
      </p:sp>
    </p:spTree>
    <p:extLst>
      <p:ext uri="{BB962C8B-B14F-4D97-AF65-F5344CB8AC3E}">
        <p14:creationId xmlns:p14="http://schemas.microsoft.com/office/powerpoint/2010/main" val="864659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6200"/>
            <a:ext cx="9311439" cy="6934200"/>
          </a:xfrm>
          <a:prstGeom prst="rect">
            <a:avLst/>
          </a:prstGeom>
        </p:spPr>
      </p:pic>
      <p:sp>
        <p:nvSpPr>
          <p:cNvPr id="6" name="Rectangle 5"/>
          <p:cNvSpPr/>
          <p:nvPr/>
        </p:nvSpPr>
        <p:spPr>
          <a:xfrm>
            <a:off x="2895600" y="0"/>
            <a:ext cx="2401663" cy="523220"/>
          </a:xfrm>
          <a:prstGeom prst="rect">
            <a:avLst/>
          </a:prstGeom>
        </p:spPr>
        <p:txBody>
          <a:bodyPr wrap="square">
            <a:spAutoFit/>
          </a:bodyPr>
          <a:lstStyle/>
          <a:p>
            <a:r>
              <a:rPr lang="en-US" sz="2800" dirty="0">
                <a:solidFill>
                  <a:srgbClr val="FF0000"/>
                </a:solidFill>
                <a:latin typeface="Arial Narrow" pitchFamily="34" charset="0"/>
              </a:rPr>
              <a:t>ALGORITHMS</a:t>
            </a:r>
          </a:p>
        </p:txBody>
      </p:sp>
      <p:sp>
        <p:nvSpPr>
          <p:cNvPr id="7" name="Rectangle 6"/>
          <p:cNvSpPr/>
          <p:nvPr/>
        </p:nvSpPr>
        <p:spPr>
          <a:xfrm>
            <a:off x="1143000" y="784294"/>
            <a:ext cx="6477000" cy="3600986"/>
          </a:xfrm>
          <a:prstGeom prst="rect">
            <a:avLst/>
          </a:prstGeom>
        </p:spPr>
        <p:txBody>
          <a:bodyPr wrap="square">
            <a:spAutoFit/>
          </a:bodyPr>
          <a:lstStyle/>
          <a:p>
            <a:r>
              <a:rPr lang="en-US" dirty="0"/>
              <a:t>Machine Learning Algorithms Several algorithms can be used for blood donation prediction, including:</a:t>
            </a:r>
          </a:p>
          <a:p>
            <a:endParaRPr lang="en-US" dirty="0"/>
          </a:p>
          <a:p>
            <a:endParaRPr lang="en-US" dirty="0"/>
          </a:p>
          <a:p>
            <a:r>
              <a:rPr lang="en-US" sz="2400" dirty="0"/>
              <a:t>Logistic Regression</a:t>
            </a:r>
            <a:r>
              <a:rPr lang="en-US" dirty="0"/>
              <a:t>: Useful for binary classification problems, predicting whether a person will donate blood or not.</a:t>
            </a:r>
          </a:p>
          <a:p>
            <a:endParaRPr lang="en-US" dirty="0"/>
          </a:p>
          <a:p>
            <a:endParaRPr lang="en-US" dirty="0"/>
          </a:p>
          <a:p>
            <a:r>
              <a:rPr lang="en-US" sz="2400" dirty="0"/>
              <a:t>Support Vector Machines (SVM): </a:t>
            </a:r>
            <a:r>
              <a:rPr lang="en-US" dirty="0"/>
              <a:t>Effective for high-dimensional data, though they may require careful tuning of parameters.</a:t>
            </a:r>
          </a:p>
          <a:p>
            <a:endParaRPr lang="en-US" dirty="0"/>
          </a:p>
        </p:txBody>
      </p:sp>
    </p:spTree>
    <p:extLst>
      <p:ext uri="{BB962C8B-B14F-4D97-AF65-F5344CB8AC3E}">
        <p14:creationId xmlns:p14="http://schemas.microsoft.com/office/powerpoint/2010/main" val="2592254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7B446-7B00-DF90-3EE3-5D0BD7D328F9}"/>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7CE54EF8-5C4C-8D82-EB60-030DB711D681}"/>
              </a:ext>
            </a:extLst>
          </p:cNvPr>
          <p:cNvSpPr>
            <a:spLocks noGrp="1"/>
          </p:cNvSpPr>
          <p:nvPr>
            <p:ph type="subTitle" idx="1"/>
          </p:nvPr>
        </p:nvSpPr>
        <p:spPr/>
        <p:txBody>
          <a:bodyPr/>
          <a:lstStyle/>
          <a:p>
            <a:endParaRPr lang="en-IN"/>
          </a:p>
        </p:txBody>
      </p:sp>
      <p:pic>
        <p:nvPicPr>
          <p:cNvPr id="5" name="Picture 4" descr="A blue and white background&#10;&#10;Description automatically generated">
            <a:extLst>
              <a:ext uri="{FF2B5EF4-FFF2-40B4-BE49-F238E27FC236}">
                <a16:creationId xmlns:a16="http://schemas.microsoft.com/office/drawing/2014/main" id="{09063DB2-0CC8-6E55-0D9F-2ECCB22C01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pic>
        <p:nvPicPr>
          <p:cNvPr id="7" name="Picture 6" descr="A diagram of a training model&#10;&#10;Description automatically generated">
            <a:extLst>
              <a:ext uri="{FF2B5EF4-FFF2-40B4-BE49-F238E27FC236}">
                <a16:creationId xmlns:a16="http://schemas.microsoft.com/office/drawing/2014/main" id="{FA45BE92-3DDC-60CD-CDD8-EF260B33A6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67495"/>
            <a:ext cx="9144000" cy="2523010"/>
          </a:xfrm>
          <a:prstGeom prst="rect">
            <a:avLst/>
          </a:prstGeom>
        </p:spPr>
      </p:pic>
      <p:sp>
        <p:nvSpPr>
          <p:cNvPr id="9" name="TextBox 8">
            <a:extLst>
              <a:ext uri="{FF2B5EF4-FFF2-40B4-BE49-F238E27FC236}">
                <a16:creationId xmlns:a16="http://schemas.microsoft.com/office/drawing/2014/main" id="{3FF68F92-4A0C-6B02-2EA2-AA60719346E4}"/>
              </a:ext>
            </a:extLst>
          </p:cNvPr>
          <p:cNvSpPr txBox="1"/>
          <p:nvPr/>
        </p:nvSpPr>
        <p:spPr>
          <a:xfrm>
            <a:off x="228600" y="694268"/>
            <a:ext cx="6515100" cy="461665"/>
          </a:xfrm>
          <a:prstGeom prst="rect">
            <a:avLst/>
          </a:prstGeom>
          <a:noFill/>
        </p:spPr>
        <p:txBody>
          <a:bodyPr wrap="square">
            <a:spAutoFit/>
          </a:bodyPr>
          <a:lstStyle/>
          <a:p>
            <a:r>
              <a:rPr lang="en-IN" sz="2400" dirty="0">
                <a:latin typeface="Algerian" panose="04020705040A02060702" pitchFamily="82" charset="0"/>
              </a:rPr>
              <a:t>SYSTEM ARCHITECTURE :-</a:t>
            </a:r>
          </a:p>
        </p:txBody>
      </p:sp>
    </p:spTree>
    <p:extLst>
      <p:ext uri="{BB962C8B-B14F-4D97-AF65-F5344CB8AC3E}">
        <p14:creationId xmlns:p14="http://schemas.microsoft.com/office/powerpoint/2010/main" val="1441078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49115-13B2-D5F3-DE98-BD44EAD7946D}"/>
              </a:ext>
            </a:extLst>
          </p:cNvPr>
          <p:cNvSpPr>
            <a:spLocks noGrp="1"/>
          </p:cNvSpPr>
          <p:nvPr>
            <p:ph type="title"/>
          </p:nvPr>
        </p:nvSpPr>
        <p:spPr/>
        <p:txBody>
          <a:bodyPr/>
          <a:lstStyle/>
          <a:p>
            <a:r>
              <a:rPr lang="en-IN" dirty="0">
                <a:solidFill>
                  <a:schemeClr val="tx1"/>
                </a:solidFill>
              </a:rPr>
              <a:t>CODE IMPLEMENTATION</a:t>
            </a:r>
            <a:br>
              <a:rPr lang="en-IN" dirty="0">
                <a:solidFill>
                  <a:schemeClr val="tx1"/>
                </a:solidFill>
              </a:rPr>
            </a:br>
            <a:endParaRPr lang="en-IN" dirty="0">
              <a:solidFill>
                <a:schemeClr val="tx1"/>
              </a:solidFill>
            </a:endParaRPr>
          </a:p>
        </p:txBody>
      </p:sp>
      <p:sp>
        <p:nvSpPr>
          <p:cNvPr id="5" name="TextBox 4">
            <a:extLst>
              <a:ext uri="{FF2B5EF4-FFF2-40B4-BE49-F238E27FC236}">
                <a16:creationId xmlns:a16="http://schemas.microsoft.com/office/drawing/2014/main" id="{F1CB2E8A-6F74-81CA-03DF-158D69762E66}"/>
              </a:ext>
            </a:extLst>
          </p:cNvPr>
          <p:cNvSpPr txBox="1"/>
          <p:nvPr/>
        </p:nvSpPr>
        <p:spPr>
          <a:xfrm>
            <a:off x="1143000" y="1600200"/>
            <a:ext cx="7696200" cy="5632311"/>
          </a:xfrm>
          <a:prstGeom prst="rect">
            <a:avLst/>
          </a:prstGeom>
          <a:noFill/>
        </p:spPr>
        <p:txBody>
          <a:bodyPr wrap="square" rtlCol="0">
            <a:spAutoFit/>
          </a:bodyPr>
          <a:lstStyle/>
          <a:p>
            <a:br>
              <a:rPr lang="en-IN" b="0" dirty="0">
                <a:solidFill>
                  <a:srgbClr val="CCCCCC"/>
                </a:solidFill>
                <a:effectLst/>
                <a:highlight>
                  <a:srgbClr val="1F1F1F"/>
                </a:highlight>
                <a:latin typeface="Consolas" panose="020B0609020204030204" pitchFamily="49" charset="0"/>
              </a:rPr>
            </a:br>
            <a:r>
              <a:rPr lang="en-IN" b="0" dirty="0">
                <a:solidFill>
                  <a:srgbClr val="C586C0"/>
                </a:solidFill>
                <a:effectLst/>
                <a:highlight>
                  <a:srgbClr val="1F1F1F"/>
                </a:highlight>
                <a:latin typeface="Consolas" panose="020B0609020204030204" pitchFamily="49" charset="0"/>
              </a:rPr>
              <a:t>import</a:t>
            </a:r>
            <a:r>
              <a:rPr lang="en-IN" b="0" dirty="0">
                <a:solidFill>
                  <a:srgbClr val="CCCCCC"/>
                </a:solidFill>
                <a:effectLst/>
                <a:highlight>
                  <a:srgbClr val="1F1F1F"/>
                </a:highlight>
                <a:latin typeface="Consolas" panose="020B0609020204030204" pitchFamily="49" charset="0"/>
              </a:rPr>
              <a:t> </a:t>
            </a:r>
            <a:r>
              <a:rPr lang="en-IN" b="0" dirty="0">
                <a:solidFill>
                  <a:srgbClr val="4EC9B0"/>
                </a:solidFill>
                <a:effectLst/>
                <a:highlight>
                  <a:srgbClr val="1F1F1F"/>
                </a:highlight>
                <a:latin typeface="Consolas" panose="020B0609020204030204" pitchFamily="49" charset="0"/>
              </a:rPr>
              <a:t>pandas</a:t>
            </a:r>
            <a:r>
              <a:rPr lang="en-IN" b="0" dirty="0">
                <a:solidFill>
                  <a:srgbClr val="CCCCCC"/>
                </a:solidFill>
                <a:effectLst/>
                <a:highlight>
                  <a:srgbClr val="1F1F1F"/>
                </a:highlight>
                <a:latin typeface="Consolas" panose="020B0609020204030204" pitchFamily="49" charset="0"/>
              </a:rPr>
              <a:t> </a:t>
            </a:r>
            <a:r>
              <a:rPr lang="en-IN" b="0" dirty="0">
                <a:solidFill>
                  <a:srgbClr val="C586C0"/>
                </a:solidFill>
                <a:effectLst/>
                <a:highlight>
                  <a:srgbClr val="1F1F1F"/>
                </a:highlight>
                <a:latin typeface="Consolas" panose="020B0609020204030204" pitchFamily="49" charset="0"/>
              </a:rPr>
              <a:t>as</a:t>
            </a:r>
            <a:r>
              <a:rPr lang="en-IN" b="0" dirty="0">
                <a:solidFill>
                  <a:srgbClr val="CCCCCC"/>
                </a:solidFill>
                <a:effectLst/>
                <a:highlight>
                  <a:srgbClr val="1F1F1F"/>
                </a:highlight>
                <a:latin typeface="Consolas" panose="020B0609020204030204" pitchFamily="49" charset="0"/>
              </a:rPr>
              <a:t> </a:t>
            </a:r>
            <a:r>
              <a:rPr lang="en-IN" b="0" dirty="0">
                <a:solidFill>
                  <a:srgbClr val="4EC9B0"/>
                </a:solidFill>
                <a:effectLst/>
                <a:highlight>
                  <a:srgbClr val="1F1F1F"/>
                </a:highlight>
                <a:latin typeface="Consolas" panose="020B0609020204030204" pitchFamily="49" charset="0"/>
              </a:rPr>
              <a:t>pd</a:t>
            </a:r>
            <a:endParaRPr lang="en-IN" sz="800" b="0" dirty="0">
              <a:solidFill>
                <a:srgbClr val="CCCCCC"/>
              </a:solidFill>
              <a:effectLst/>
              <a:highlight>
                <a:srgbClr val="1F1F1F"/>
              </a:highlight>
              <a:latin typeface="Consolas" panose="020B0609020204030204" pitchFamily="49" charset="0"/>
            </a:endParaRPr>
          </a:p>
          <a:p>
            <a:r>
              <a:rPr lang="en-IN" b="0" dirty="0">
                <a:solidFill>
                  <a:srgbClr val="C586C0"/>
                </a:solidFill>
                <a:effectLst/>
                <a:highlight>
                  <a:srgbClr val="1F1F1F"/>
                </a:highlight>
                <a:latin typeface="Consolas" panose="020B0609020204030204" pitchFamily="49" charset="0"/>
              </a:rPr>
              <a:t>import</a:t>
            </a:r>
            <a:r>
              <a:rPr lang="en-IN" b="0" dirty="0">
                <a:solidFill>
                  <a:srgbClr val="CCCCCC"/>
                </a:solidFill>
                <a:effectLst/>
                <a:highlight>
                  <a:srgbClr val="1F1F1F"/>
                </a:highlight>
                <a:latin typeface="Consolas" panose="020B0609020204030204" pitchFamily="49" charset="0"/>
              </a:rPr>
              <a:t> </a:t>
            </a:r>
            <a:r>
              <a:rPr lang="en-IN" b="0" dirty="0" err="1">
                <a:solidFill>
                  <a:srgbClr val="CCCCCC"/>
                </a:solidFill>
                <a:effectLst/>
                <a:highlight>
                  <a:srgbClr val="1F1F1F"/>
                </a:highlight>
                <a:latin typeface="Consolas" panose="020B0609020204030204" pitchFamily="49" charset="0"/>
              </a:rPr>
              <a:t>numpy</a:t>
            </a:r>
            <a:r>
              <a:rPr lang="en-IN" b="0" dirty="0">
                <a:solidFill>
                  <a:srgbClr val="CCCCCC"/>
                </a:solidFill>
                <a:effectLst/>
                <a:highlight>
                  <a:srgbClr val="1F1F1F"/>
                </a:highlight>
                <a:latin typeface="Consolas" panose="020B0609020204030204" pitchFamily="49" charset="0"/>
              </a:rPr>
              <a:t> </a:t>
            </a:r>
            <a:r>
              <a:rPr lang="en-IN" b="0" dirty="0">
                <a:solidFill>
                  <a:srgbClr val="C586C0"/>
                </a:solidFill>
                <a:effectLst/>
                <a:highlight>
                  <a:srgbClr val="1F1F1F"/>
                </a:highlight>
                <a:latin typeface="Consolas" panose="020B0609020204030204" pitchFamily="49" charset="0"/>
              </a:rPr>
              <a:t>as</a:t>
            </a:r>
            <a:r>
              <a:rPr lang="en-IN" b="0" dirty="0">
                <a:solidFill>
                  <a:srgbClr val="CCCCCC"/>
                </a:solidFill>
                <a:effectLst/>
                <a:highlight>
                  <a:srgbClr val="1F1F1F"/>
                </a:highlight>
                <a:latin typeface="Consolas" panose="020B0609020204030204" pitchFamily="49" charset="0"/>
              </a:rPr>
              <a:t> </a:t>
            </a:r>
            <a:r>
              <a:rPr lang="en-IN" b="0" dirty="0">
                <a:solidFill>
                  <a:srgbClr val="4EC9B0"/>
                </a:solidFill>
                <a:effectLst/>
                <a:highlight>
                  <a:srgbClr val="1F1F1F"/>
                </a:highlight>
                <a:latin typeface="Consolas" panose="020B0609020204030204" pitchFamily="49" charset="0"/>
              </a:rPr>
              <a:t>np</a:t>
            </a:r>
            <a:br>
              <a:rPr lang="en-IN" b="0" dirty="0">
                <a:solidFill>
                  <a:srgbClr val="CCCCCC"/>
                </a:solidFill>
                <a:effectLst/>
                <a:highlight>
                  <a:srgbClr val="1F1F1F"/>
                </a:highlight>
                <a:latin typeface="Consolas" panose="020B0609020204030204" pitchFamily="49" charset="0"/>
              </a:rPr>
            </a:br>
            <a:r>
              <a:rPr lang="en-IN" b="0" dirty="0">
                <a:solidFill>
                  <a:srgbClr val="9CDCFE"/>
                </a:solidFill>
                <a:effectLst/>
                <a:highlight>
                  <a:srgbClr val="1F1F1F"/>
                </a:highlight>
                <a:latin typeface="Consolas" panose="020B0609020204030204" pitchFamily="49" charset="0"/>
              </a:rPr>
              <a:t>data1</a:t>
            </a:r>
            <a:r>
              <a:rPr lang="en-IN" b="0" dirty="0">
                <a:solidFill>
                  <a:srgbClr val="D4D4D4"/>
                </a:solidFill>
                <a:effectLst/>
                <a:highlight>
                  <a:srgbClr val="1F1F1F"/>
                </a:highlight>
                <a:latin typeface="Consolas" panose="020B0609020204030204" pitchFamily="49" charset="0"/>
              </a:rPr>
              <a:t>=</a:t>
            </a:r>
            <a:r>
              <a:rPr lang="en-IN" b="0" dirty="0" err="1">
                <a:solidFill>
                  <a:srgbClr val="4EC9B0"/>
                </a:solidFill>
                <a:effectLst/>
                <a:highlight>
                  <a:srgbClr val="1F1F1F"/>
                </a:highlight>
                <a:latin typeface="Consolas" panose="020B0609020204030204" pitchFamily="49" charset="0"/>
              </a:rPr>
              <a:t>pd</a:t>
            </a:r>
            <a:r>
              <a:rPr lang="en-IN" b="0" dirty="0" err="1">
                <a:solidFill>
                  <a:srgbClr val="CCCCCC"/>
                </a:solidFill>
                <a:effectLst/>
                <a:highlight>
                  <a:srgbClr val="1F1F1F"/>
                </a:highlight>
                <a:latin typeface="Consolas" panose="020B0609020204030204" pitchFamily="49" charset="0"/>
              </a:rPr>
              <a:t>.</a:t>
            </a:r>
            <a:r>
              <a:rPr lang="en-IN" b="0" dirty="0" err="1">
                <a:solidFill>
                  <a:srgbClr val="DCDCAA"/>
                </a:solidFill>
                <a:effectLst/>
                <a:highlight>
                  <a:srgbClr val="1F1F1F"/>
                </a:highlight>
                <a:latin typeface="Consolas" panose="020B0609020204030204" pitchFamily="49" charset="0"/>
              </a:rPr>
              <a:t>read_csv</a:t>
            </a:r>
            <a:r>
              <a:rPr lang="en-IN" b="0" dirty="0">
                <a:solidFill>
                  <a:srgbClr val="CCCCCC"/>
                </a:solidFill>
                <a:effectLst/>
                <a:highlight>
                  <a:srgbClr val="1F1F1F"/>
                </a:highlight>
                <a:latin typeface="Consolas" panose="020B0609020204030204" pitchFamily="49" charset="0"/>
              </a:rPr>
              <a:t>(</a:t>
            </a:r>
            <a:r>
              <a:rPr lang="en-IN" b="0" dirty="0">
                <a:solidFill>
                  <a:srgbClr val="CE9178"/>
                </a:solidFill>
                <a:effectLst/>
                <a:highlight>
                  <a:srgbClr val="1F1F1F"/>
                </a:highlight>
                <a:latin typeface="Consolas" panose="020B0609020204030204" pitchFamily="49" charset="0"/>
              </a:rPr>
              <a:t>'/content/dataset.zip'</a:t>
            </a:r>
            <a:r>
              <a:rPr lang="en-IN" b="0" dirty="0">
                <a:solidFill>
                  <a:srgbClr val="CCCCCC"/>
                </a:solidFill>
                <a:effectLst/>
                <a:highlight>
                  <a:srgbClr val="1F1F1F"/>
                </a:highlight>
                <a:latin typeface="Consolas" panose="020B0609020204030204" pitchFamily="49" charset="0"/>
              </a:rPr>
              <a:t>)</a:t>
            </a:r>
            <a:br>
              <a:rPr lang="en-IN" b="0" dirty="0">
                <a:solidFill>
                  <a:srgbClr val="CCCCCC"/>
                </a:solidFill>
                <a:effectLst/>
                <a:highlight>
                  <a:srgbClr val="1F1F1F"/>
                </a:highlight>
                <a:latin typeface="Consolas" panose="020B0609020204030204" pitchFamily="49" charset="0"/>
              </a:rPr>
            </a:br>
            <a:r>
              <a:rPr lang="en-IN" b="0" dirty="0">
                <a:solidFill>
                  <a:srgbClr val="9CDCFE"/>
                </a:solidFill>
                <a:effectLst/>
                <a:highlight>
                  <a:srgbClr val="1F1F1F"/>
                </a:highlight>
                <a:latin typeface="Consolas" panose="020B0609020204030204" pitchFamily="49" charset="0"/>
              </a:rPr>
              <a:t>data1</a:t>
            </a:r>
            <a:br>
              <a:rPr lang="en-IN" b="0" dirty="0">
                <a:solidFill>
                  <a:srgbClr val="CCCCCC"/>
                </a:solidFill>
                <a:effectLst/>
                <a:highlight>
                  <a:srgbClr val="1F1F1F"/>
                </a:highlight>
                <a:latin typeface="Consolas" panose="020B0609020204030204" pitchFamily="49" charset="0"/>
              </a:rPr>
            </a:br>
            <a:r>
              <a:rPr lang="en-IN" b="0" dirty="0">
                <a:solidFill>
                  <a:srgbClr val="9CDCFE"/>
                </a:solidFill>
                <a:effectLst/>
                <a:highlight>
                  <a:srgbClr val="1F1F1F"/>
                </a:highlight>
                <a:latin typeface="Consolas" panose="020B0609020204030204" pitchFamily="49" charset="0"/>
              </a:rPr>
              <a:t>x</a:t>
            </a:r>
            <a:r>
              <a:rPr lang="en-IN" b="0" dirty="0">
                <a:solidFill>
                  <a:srgbClr val="D4D4D4"/>
                </a:solidFill>
                <a:effectLst/>
                <a:highlight>
                  <a:srgbClr val="1F1F1F"/>
                </a:highlight>
                <a:latin typeface="Consolas" panose="020B0609020204030204" pitchFamily="49" charset="0"/>
              </a:rPr>
              <a:t>=</a:t>
            </a:r>
            <a:r>
              <a:rPr lang="en-IN" b="0" dirty="0">
                <a:solidFill>
                  <a:srgbClr val="9CDCFE"/>
                </a:solidFill>
                <a:effectLst/>
                <a:highlight>
                  <a:srgbClr val="1F1F1F"/>
                </a:highlight>
                <a:latin typeface="Consolas" panose="020B0609020204030204" pitchFamily="49" charset="0"/>
              </a:rPr>
              <a:t>data1</a:t>
            </a:r>
            <a:r>
              <a:rPr lang="en-IN" b="0" dirty="0">
                <a:solidFill>
                  <a:srgbClr val="CCCCCC"/>
                </a:solidFill>
                <a:effectLst/>
                <a:highlight>
                  <a:srgbClr val="1F1F1F"/>
                </a:highlight>
                <a:latin typeface="Consolas" panose="020B0609020204030204" pitchFamily="49" charset="0"/>
              </a:rPr>
              <a:t>.</a:t>
            </a:r>
            <a:r>
              <a:rPr lang="en-IN" b="0" dirty="0">
                <a:solidFill>
                  <a:srgbClr val="9CDCFE"/>
                </a:solidFill>
                <a:effectLst/>
                <a:highlight>
                  <a:srgbClr val="1F1F1F"/>
                </a:highlight>
                <a:latin typeface="Consolas" panose="020B0609020204030204" pitchFamily="49" charset="0"/>
              </a:rPr>
              <a:t>iloc</a:t>
            </a:r>
            <a:r>
              <a:rPr lang="en-IN" b="0" dirty="0">
                <a:solidFill>
                  <a:srgbClr val="CCCCCC"/>
                </a:solidFill>
                <a:effectLst/>
                <a:highlight>
                  <a:srgbClr val="1F1F1F"/>
                </a:highlight>
                <a:latin typeface="Consolas" panose="020B0609020204030204" pitchFamily="49" charset="0"/>
              </a:rPr>
              <a:t>[:,:</a:t>
            </a:r>
            <a:r>
              <a:rPr lang="en-IN" b="0" dirty="0">
                <a:solidFill>
                  <a:srgbClr val="D4D4D4"/>
                </a:solidFill>
                <a:effectLst/>
                <a:highlight>
                  <a:srgbClr val="1F1F1F"/>
                </a:highlight>
                <a:latin typeface="Consolas" panose="020B0609020204030204" pitchFamily="49" charset="0"/>
              </a:rPr>
              <a:t>-</a:t>
            </a:r>
            <a:r>
              <a:rPr lang="en-IN" b="0" dirty="0">
                <a:solidFill>
                  <a:srgbClr val="B5CEA8"/>
                </a:solidFill>
                <a:effectLst/>
                <a:highlight>
                  <a:srgbClr val="1F1F1F"/>
                </a:highlight>
                <a:latin typeface="Consolas" panose="020B0609020204030204" pitchFamily="49" charset="0"/>
              </a:rPr>
              <a:t>1</a:t>
            </a:r>
            <a:r>
              <a:rPr lang="en-IN" b="0" dirty="0">
                <a:solidFill>
                  <a:srgbClr val="CCCCCC"/>
                </a:solidFill>
                <a:effectLst/>
                <a:highlight>
                  <a:srgbClr val="1F1F1F"/>
                </a:highlight>
                <a:latin typeface="Consolas" panose="020B0609020204030204" pitchFamily="49" charset="0"/>
              </a:rPr>
              <a:t>]</a:t>
            </a:r>
          </a:p>
          <a:p>
            <a:r>
              <a:rPr lang="en-IN" b="0" dirty="0">
                <a:solidFill>
                  <a:srgbClr val="9CDCFE"/>
                </a:solidFill>
                <a:effectLst/>
                <a:highlight>
                  <a:srgbClr val="1F1F1F"/>
                </a:highlight>
                <a:latin typeface="Consolas" panose="020B0609020204030204" pitchFamily="49" charset="0"/>
              </a:rPr>
              <a:t>y</a:t>
            </a:r>
            <a:r>
              <a:rPr lang="en-IN" b="0" dirty="0">
                <a:solidFill>
                  <a:srgbClr val="D4D4D4"/>
                </a:solidFill>
                <a:effectLst/>
                <a:highlight>
                  <a:srgbClr val="1F1F1F"/>
                </a:highlight>
                <a:latin typeface="Consolas" panose="020B0609020204030204" pitchFamily="49" charset="0"/>
              </a:rPr>
              <a:t>=</a:t>
            </a:r>
            <a:r>
              <a:rPr lang="en-IN" b="0" dirty="0">
                <a:solidFill>
                  <a:srgbClr val="9CDCFE"/>
                </a:solidFill>
                <a:effectLst/>
                <a:highlight>
                  <a:srgbClr val="1F1F1F"/>
                </a:highlight>
                <a:latin typeface="Consolas" panose="020B0609020204030204" pitchFamily="49" charset="0"/>
              </a:rPr>
              <a:t>data1</a:t>
            </a:r>
            <a:r>
              <a:rPr lang="en-IN" b="0" dirty="0">
                <a:solidFill>
                  <a:srgbClr val="CCCCCC"/>
                </a:solidFill>
                <a:effectLst/>
                <a:highlight>
                  <a:srgbClr val="1F1F1F"/>
                </a:highlight>
                <a:latin typeface="Consolas" panose="020B0609020204030204" pitchFamily="49" charset="0"/>
              </a:rPr>
              <a:t>.</a:t>
            </a:r>
            <a:r>
              <a:rPr lang="en-IN" b="0" dirty="0">
                <a:solidFill>
                  <a:srgbClr val="9CDCFE"/>
                </a:solidFill>
                <a:effectLst/>
                <a:highlight>
                  <a:srgbClr val="1F1F1F"/>
                </a:highlight>
                <a:latin typeface="Consolas" panose="020B0609020204030204" pitchFamily="49" charset="0"/>
              </a:rPr>
              <a:t>iloc</a:t>
            </a:r>
            <a:r>
              <a:rPr lang="en-IN" b="0" dirty="0">
                <a:solidFill>
                  <a:srgbClr val="CCCCCC"/>
                </a:solidFill>
                <a:effectLst/>
                <a:highlight>
                  <a:srgbClr val="1F1F1F"/>
                </a:highlight>
                <a:latin typeface="Consolas" panose="020B0609020204030204" pitchFamily="49" charset="0"/>
              </a:rPr>
              <a:t>[:,</a:t>
            </a:r>
            <a:r>
              <a:rPr lang="en-IN" b="0" dirty="0">
                <a:solidFill>
                  <a:srgbClr val="D4D4D4"/>
                </a:solidFill>
                <a:effectLst/>
                <a:highlight>
                  <a:srgbClr val="1F1F1F"/>
                </a:highlight>
                <a:latin typeface="Consolas" panose="020B0609020204030204" pitchFamily="49" charset="0"/>
              </a:rPr>
              <a:t>-</a:t>
            </a:r>
            <a:r>
              <a:rPr lang="en-IN" b="0" dirty="0">
                <a:solidFill>
                  <a:srgbClr val="B5CEA8"/>
                </a:solidFill>
                <a:effectLst/>
                <a:highlight>
                  <a:srgbClr val="1F1F1F"/>
                </a:highlight>
                <a:latin typeface="Consolas" panose="020B0609020204030204" pitchFamily="49" charset="0"/>
              </a:rPr>
              <a:t>1</a:t>
            </a:r>
            <a:r>
              <a:rPr lang="en-IN" b="0" dirty="0">
                <a:solidFill>
                  <a:srgbClr val="CCCCCC"/>
                </a:solidFill>
                <a:effectLst/>
                <a:highlight>
                  <a:srgbClr val="1F1F1F"/>
                </a:highlight>
                <a:latin typeface="Consolas" panose="020B0609020204030204" pitchFamily="49" charset="0"/>
              </a:rPr>
              <a:t>]</a:t>
            </a:r>
            <a:br>
              <a:rPr lang="en-IN" b="0" dirty="0">
                <a:solidFill>
                  <a:srgbClr val="CCCCCC"/>
                </a:solidFill>
                <a:effectLst/>
                <a:highlight>
                  <a:srgbClr val="1F1F1F"/>
                </a:highlight>
                <a:latin typeface="Consolas" panose="020B0609020204030204" pitchFamily="49" charset="0"/>
              </a:rPr>
            </a:br>
            <a:r>
              <a:rPr lang="en-IN" b="0" dirty="0">
                <a:solidFill>
                  <a:srgbClr val="DCDCAA"/>
                </a:solidFill>
                <a:effectLst/>
                <a:highlight>
                  <a:srgbClr val="1F1F1F"/>
                </a:highlight>
                <a:latin typeface="Consolas" panose="020B0609020204030204" pitchFamily="49" charset="0"/>
              </a:rPr>
              <a:t>print</a:t>
            </a:r>
            <a:r>
              <a:rPr lang="en-IN" b="0" dirty="0">
                <a:solidFill>
                  <a:srgbClr val="CCCCCC"/>
                </a:solidFill>
                <a:effectLst/>
                <a:highlight>
                  <a:srgbClr val="1F1F1F"/>
                </a:highlight>
                <a:latin typeface="Consolas" panose="020B0609020204030204" pitchFamily="49" charset="0"/>
              </a:rPr>
              <a:t>(</a:t>
            </a:r>
            <a:r>
              <a:rPr lang="en-IN" b="0" dirty="0" err="1">
                <a:solidFill>
                  <a:srgbClr val="9CDCFE"/>
                </a:solidFill>
                <a:effectLst/>
                <a:highlight>
                  <a:srgbClr val="1F1F1F"/>
                </a:highlight>
                <a:latin typeface="Consolas" panose="020B0609020204030204" pitchFamily="49" charset="0"/>
              </a:rPr>
              <a:t>x</a:t>
            </a:r>
            <a:r>
              <a:rPr lang="en-IN" b="0" dirty="0" err="1">
                <a:solidFill>
                  <a:srgbClr val="CCCCCC"/>
                </a:solidFill>
                <a:effectLst/>
                <a:highlight>
                  <a:srgbClr val="1F1F1F"/>
                </a:highlight>
                <a:latin typeface="Consolas" panose="020B0609020204030204" pitchFamily="49" charset="0"/>
              </a:rPr>
              <a:t>.</a:t>
            </a:r>
            <a:r>
              <a:rPr lang="en-IN" b="0" dirty="0" err="1">
                <a:solidFill>
                  <a:srgbClr val="9CDCFE"/>
                </a:solidFill>
                <a:effectLst/>
                <a:highlight>
                  <a:srgbClr val="1F1F1F"/>
                </a:highlight>
                <a:latin typeface="Consolas" panose="020B0609020204030204" pitchFamily="49" charset="0"/>
              </a:rPr>
              <a:t>shape</a:t>
            </a:r>
            <a:r>
              <a:rPr lang="en-IN" b="0" dirty="0">
                <a:solidFill>
                  <a:srgbClr val="CCCCCC"/>
                </a:solidFill>
                <a:effectLst/>
                <a:highlight>
                  <a:srgbClr val="1F1F1F"/>
                </a:highlight>
                <a:latin typeface="Consolas" panose="020B0609020204030204" pitchFamily="49" charset="0"/>
              </a:rPr>
              <a:t>)</a:t>
            </a:r>
          </a:p>
          <a:p>
            <a:r>
              <a:rPr lang="en-IN" b="0" dirty="0">
                <a:solidFill>
                  <a:srgbClr val="DCDCAA"/>
                </a:solidFill>
                <a:effectLst/>
                <a:highlight>
                  <a:srgbClr val="1F1F1F"/>
                </a:highlight>
                <a:latin typeface="Consolas" panose="020B0609020204030204" pitchFamily="49" charset="0"/>
              </a:rPr>
              <a:t>print</a:t>
            </a:r>
            <a:r>
              <a:rPr lang="en-IN" b="0" dirty="0">
                <a:solidFill>
                  <a:srgbClr val="CCCCCC"/>
                </a:solidFill>
                <a:effectLst/>
                <a:highlight>
                  <a:srgbClr val="1F1F1F"/>
                </a:highlight>
                <a:latin typeface="Consolas" panose="020B0609020204030204" pitchFamily="49" charset="0"/>
              </a:rPr>
              <a:t>(</a:t>
            </a:r>
            <a:r>
              <a:rPr lang="en-IN" b="0" dirty="0" err="1">
                <a:solidFill>
                  <a:srgbClr val="9CDCFE"/>
                </a:solidFill>
                <a:effectLst/>
                <a:highlight>
                  <a:srgbClr val="1F1F1F"/>
                </a:highlight>
                <a:latin typeface="Consolas" panose="020B0609020204030204" pitchFamily="49" charset="0"/>
              </a:rPr>
              <a:t>y</a:t>
            </a:r>
            <a:r>
              <a:rPr lang="en-IN" b="0" dirty="0" err="1">
                <a:solidFill>
                  <a:srgbClr val="CCCCCC"/>
                </a:solidFill>
                <a:effectLst/>
                <a:highlight>
                  <a:srgbClr val="1F1F1F"/>
                </a:highlight>
                <a:latin typeface="Consolas" panose="020B0609020204030204" pitchFamily="49" charset="0"/>
              </a:rPr>
              <a:t>.</a:t>
            </a:r>
            <a:r>
              <a:rPr lang="en-IN" b="0" dirty="0" err="1">
                <a:solidFill>
                  <a:srgbClr val="9CDCFE"/>
                </a:solidFill>
                <a:effectLst/>
                <a:highlight>
                  <a:srgbClr val="1F1F1F"/>
                </a:highlight>
                <a:latin typeface="Consolas" panose="020B0609020204030204" pitchFamily="49" charset="0"/>
              </a:rPr>
              <a:t>shape</a:t>
            </a:r>
            <a:r>
              <a:rPr lang="en-IN" b="0" dirty="0">
                <a:solidFill>
                  <a:srgbClr val="CCCCCC"/>
                </a:solidFill>
                <a:effectLst/>
                <a:highlight>
                  <a:srgbClr val="1F1F1F"/>
                </a:highlight>
                <a:latin typeface="Consolas" panose="020B0609020204030204" pitchFamily="49" charset="0"/>
              </a:rPr>
              <a:t>)</a:t>
            </a:r>
            <a:br>
              <a:rPr lang="en-IN" b="0" dirty="0">
                <a:solidFill>
                  <a:srgbClr val="CCCCCC"/>
                </a:solidFill>
                <a:effectLst/>
                <a:highlight>
                  <a:srgbClr val="1F1F1F"/>
                </a:highlight>
                <a:latin typeface="Consolas" panose="020B0609020204030204" pitchFamily="49" charset="0"/>
              </a:rPr>
            </a:br>
            <a:r>
              <a:rPr lang="en-IN" b="0" dirty="0" err="1">
                <a:solidFill>
                  <a:srgbClr val="9CDCFE"/>
                </a:solidFill>
                <a:effectLst/>
                <a:highlight>
                  <a:srgbClr val="1F1F1F"/>
                </a:highlight>
                <a:latin typeface="Consolas" panose="020B0609020204030204" pitchFamily="49" charset="0"/>
              </a:rPr>
              <a:t>df</a:t>
            </a:r>
            <a:r>
              <a:rPr lang="en-IN" b="0" dirty="0">
                <a:solidFill>
                  <a:srgbClr val="D4D4D4"/>
                </a:solidFill>
                <a:effectLst/>
                <a:highlight>
                  <a:srgbClr val="1F1F1F"/>
                </a:highlight>
                <a:latin typeface="Consolas" panose="020B0609020204030204" pitchFamily="49" charset="0"/>
              </a:rPr>
              <a:t>=</a:t>
            </a:r>
            <a:r>
              <a:rPr lang="en-IN" b="0" dirty="0" err="1">
                <a:solidFill>
                  <a:srgbClr val="4EC9B0"/>
                </a:solidFill>
                <a:effectLst/>
                <a:highlight>
                  <a:srgbClr val="1F1F1F"/>
                </a:highlight>
                <a:latin typeface="Consolas" panose="020B0609020204030204" pitchFamily="49" charset="0"/>
              </a:rPr>
              <a:t>pd</a:t>
            </a:r>
            <a:r>
              <a:rPr lang="en-IN" b="0" dirty="0" err="1">
                <a:solidFill>
                  <a:srgbClr val="CCCCCC"/>
                </a:solidFill>
                <a:effectLst/>
                <a:highlight>
                  <a:srgbClr val="1F1F1F"/>
                </a:highlight>
                <a:latin typeface="Consolas" panose="020B0609020204030204" pitchFamily="49" charset="0"/>
              </a:rPr>
              <a:t>.</a:t>
            </a:r>
            <a:r>
              <a:rPr lang="en-IN" b="0" dirty="0" err="1">
                <a:solidFill>
                  <a:srgbClr val="4EC9B0"/>
                </a:solidFill>
                <a:effectLst/>
                <a:highlight>
                  <a:srgbClr val="1F1F1F"/>
                </a:highlight>
                <a:latin typeface="Consolas" panose="020B0609020204030204" pitchFamily="49" charset="0"/>
              </a:rPr>
              <a:t>DataFrame</a:t>
            </a:r>
            <a:r>
              <a:rPr lang="en-IN" b="0" dirty="0">
                <a:solidFill>
                  <a:srgbClr val="CCCCCC"/>
                </a:solidFill>
                <a:effectLst/>
                <a:highlight>
                  <a:srgbClr val="1F1F1F"/>
                </a:highlight>
                <a:latin typeface="Consolas" panose="020B0609020204030204" pitchFamily="49" charset="0"/>
              </a:rPr>
              <a:t>(</a:t>
            </a:r>
            <a:r>
              <a:rPr lang="en-IN" b="0" dirty="0">
                <a:solidFill>
                  <a:srgbClr val="9CDCFE"/>
                </a:solidFill>
                <a:effectLst/>
                <a:highlight>
                  <a:srgbClr val="1F1F1F"/>
                </a:highlight>
                <a:latin typeface="Consolas" panose="020B0609020204030204" pitchFamily="49" charset="0"/>
              </a:rPr>
              <a:t>x</a:t>
            </a:r>
            <a:r>
              <a:rPr lang="en-IN" b="0" dirty="0">
                <a:solidFill>
                  <a:srgbClr val="CCCCCC"/>
                </a:solidFill>
                <a:effectLst/>
                <a:highlight>
                  <a:srgbClr val="1F1F1F"/>
                </a:highlight>
                <a:latin typeface="Consolas" panose="020B0609020204030204" pitchFamily="49" charset="0"/>
              </a:rPr>
              <a:t>)</a:t>
            </a:r>
            <a:br>
              <a:rPr lang="en-IN" b="0" dirty="0">
                <a:solidFill>
                  <a:srgbClr val="CCCCCC"/>
                </a:solidFill>
                <a:effectLst/>
                <a:highlight>
                  <a:srgbClr val="1F1F1F"/>
                </a:highlight>
                <a:latin typeface="Consolas" panose="020B0609020204030204" pitchFamily="49" charset="0"/>
              </a:rPr>
            </a:br>
            <a:r>
              <a:rPr lang="en-IN" b="0" dirty="0" err="1">
                <a:solidFill>
                  <a:srgbClr val="9CDCFE"/>
                </a:solidFill>
                <a:effectLst/>
                <a:highlight>
                  <a:srgbClr val="1F1F1F"/>
                </a:highlight>
                <a:latin typeface="Consolas" panose="020B0609020204030204" pitchFamily="49" charset="0"/>
              </a:rPr>
              <a:t>df</a:t>
            </a:r>
            <a:endParaRPr lang="en-IN" b="0" dirty="0">
              <a:solidFill>
                <a:srgbClr val="9CDCFE"/>
              </a:solidFill>
              <a:effectLst/>
              <a:highlight>
                <a:srgbClr val="1F1F1F"/>
              </a:highlight>
              <a:latin typeface="Consolas" panose="020B0609020204030204" pitchFamily="49" charset="0"/>
            </a:endParaRPr>
          </a:p>
          <a:p>
            <a:br>
              <a:rPr lang="en-IN" b="0" dirty="0">
                <a:solidFill>
                  <a:srgbClr val="CCCCCC"/>
                </a:solidFill>
                <a:effectLst/>
                <a:highlight>
                  <a:srgbClr val="1F1F1F"/>
                </a:highlight>
                <a:latin typeface="Consolas" panose="020B0609020204030204" pitchFamily="49" charset="0"/>
              </a:rPr>
            </a:br>
            <a:r>
              <a:rPr lang="en-IN" b="0" dirty="0">
                <a:solidFill>
                  <a:srgbClr val="C586C0"/>
                </a:solidFill>
                <a:effectLst/>
                <a:highlight>
                  <a:srgbClr val="1F1F1F"/>
                </a:highlight>
                <a:latin typeface="Consolas" panose="020B0609020204030204" pitchFamily="49" charset="0"/>
              </a:rPr>
              <a:t>from</a:t>
            </a:r>
            <a:r>
              <a:rPr lang="en-IN" b="0" dirty="0">
                <a:solidFill>
                  <a:srgbClr val="CCCCCC"/>
                </a:solidFill>
                <a:effectLst/>
                <a:highlight>
                  <a:srgbClr val="1F1F1F"/>
                </a:highlight>
                <a:latin typeface="Consolas" panose="020B0609020204030204" pitchFamily="49" charset="0"/>
              </a:rPr>
              <a:t> </a:t>
            </a:r>
            <a:r>
              <a:rPr lang="en-IN" b="0" dirty="0" err="1">
                <a:solidFill>
                  <a:srgbClr val="4EC9B0"/>
                </a:solidFill>
                <a:effectLst/>
                <a:highlight>
                  <a:srgbClr val="1F1F1F"/>
                </a:highlight>
                <a:latin typeface="Consolas" panose="020B0609020204030204" pitchFamily="49" charset="0"/>
              </a:rPr>
              <a:t>sklearn</a:t>
            </a:r>
            <a:r>
              <a:rPr lang="en-IN" b="0" dirty="0" err="1">
                <a:solidFill>
                  <a:srgbClr val="CCCCCC"/>
                </a:solidFill>
                <a:effectLst/>
                <a:highlight>
                  <a:srgbClr val="1F1F1F"/>
                </a:highlight>
                <a:latin typeface="Consolas" panose="020B0609020204030204" pitchFamily="49" charset="0"/>
              </a:rPr>
              <a:t>.</a:t>
            </a:r>
            <a:r>
              <a:rPr lang="en-IN" b="0" dirty="0" err="1">
                <a:solidFill>
                  <a:srgbClr val="4EC9B0"/>
                </a:solidFill>
                <a:effectLst/>
                <a:highlight>
                  <a:srgbClr val="1F1F1F"/>
                </a:highlight>
                <a:latin typeface="Consolas" panose="020B0609020204030204" pitchFamily="49" charset="0"/>
              </a:rPr>
              <a:t>model_selection</a:t>
            </a:r>
            <a:r>
              <a:rPr lang="en-IN" b="0" dirty="0">
                <a:solidFill>
                  <a:srgbClr val="CCCCCC"/>
                </a:solidFill>
                <a:effectLst/>
                <a:highlight>
                  <a:srgbClr val="1F1F1F"/>
                </a:highlight>
                <a:latin typeface="Consolas" panose="020B0609020204030204" pitchFamily="49" charset="0"/>
              </a:rPr>
              <a:t> </a:t>
            </a:r>
            <a:r>
              <a:rPr lang="en-IN" b="0" dirty="0">
                <a:solidFill>
                  <a:srgbClr val="C586C0"/>
                </a:solidFill>
                <a:effectLst/>
                <a:highlight>
                  <a:srgbClr val="1F1F1F"/>
                </a:highlight>
                <a:latin typeface="Consolas" panose="020B0609020204030204" pitchFamily="49" charset="0"/>
              </a:rPr>
              <a:t>import</a:t>
            </a:r>
            <a:r>
              <a:rPr lang="en-IN" b="0" dirty="0">
                <a:solidFill>
                  <a:srgbClr val="CCCCCC"/>
                </a:solidFill>
                <a:effectLst/>
                <a:highlight>
                  <a:srgbClr val="1F1F1F"/>
                </a:highlight>
                <a:latin typeface="Consolas" panose="020B0609020204030204" pitchFamily="49" charset="0"/>
              </a:rPr>
              <a:t> </a:t>
            </a:r>
            <a:r>
              <a:rPr lang="en-IN" b="0" dirty="0" err="1">
                <a:solidFill>
                  <a:srgbClr val="DCDCAA"/>
                </a:solidFill>
                <a:effectLst/>
                <a:highlight>
                  <a:srgbClr val="1F1F1F"/>
                </a:highlight>
                <a:latin typeface="Consolas" panose="020B0609020204030204" pitchFamily="49" charset="0"/>
              </a:rPr>
              <a:t>train_test_split</a:t>
            </a:r>
            <a:endParaRPr lang="en-IN" b="0" dirty="0">
              <a:solidFill>
                <a:srgbClr val="CCCCCC"/>
              </a:solidFill>
              <a:effectLst/>
              <a:highlight>
                <a:srgbClr val="1F1F1F"/>
              </a:highlight>
              <a:latin typeface="Consolas" panose="020B0609020204030204" pitchFamily="49" charset="0"/>
            </a:endParaRPr>
          </a:p>
          <a:p>
            <a:r>
              <a:rPr lang="en-IN" b="0" dirty="0" err="1">
                <a:solidFill>
                  <a:srgbClr val="9CDCFE"/>
                </a:solidFill>
                <a:effectLst/>
                <a:highlight>
                  <a:srgbClr val="1F1F1F"/>
                </a:highlight>
                <a:latin typeface="Consolas" panose="020B0609020204030204" pitchFamily="49" charset="0"/>
              </a:rPr>
              <a:t>x_train</a:t>
            </a:r>
            <a:r>
              <a:rPr lang="en-IN" b="0" dirty="0" err="1">
                <a:solidFill>
                  <a:srgbClr val="CCCCCC"/>
                </a:solidFill>
                <a:effectLst/>
                <a:highlight>
                  <a:srgbClr val="1F1F1F"/>
                </a:highlight>
                <a:latin typeface="Consolas" panose="020B0609020204030204" pitchFamily="49" charset="0"/>
              </a:rPr>
              <a:t>,</a:t>
            </a:r>
            <a:r>
              <a:rPr lang="en-IN" b="0" dirty="0" err="1">
                <a:solidFill>
                  <a:srgbClr val="9CDCFE"/>
                </a:solidFill>
                <a:effectLst/>
                <a:highlight>
                  <a:srgbClr val="1F1F1F"/>
                </a:highlight>
                <a:latin typeface="Consolas" panose="020B0609020204030204" pitchFamily="49" charset="0"/>
              </a:rPr>
              <a:t>x_test</a:t>
            </a:r>
            <a:r>
              <a:rPr lang="en-IN" b="0" dirty="0" err="1">
                <a:solidFill>
                  <a:srgbClr val="CCCCCC"/>
                </a:solidFill>
                <a:effectLst/>
                <a:highlight>
                  <a:srgbClr val="1F1F1F"/>
                </a:highlight>
                <a:latin typeface="Consolas" panose="020B0609020204030204" pitchFamily="49" charset="0"/>
              </a:rPr>
              <a:t>,</a:t>
            </a:r>
            <a:r>
              <a:rPr lang="en-IN" b="0" dirty="0" err="1">
                <a:solidFill>
                  <a:srgbClr val="9CDCFE"/>
                </a:solidFill>
                <a:effectLst/>
                <a:highlight>
                  <a:srgbClr val="1F1F1F"/>
                </a:highlight>
                <a:latin typeface="Consolas" panose="020B0609020204030204" pitchFamily="49" charset="0"/>
              </a:rPr>
              <a:t>y_train</a:t>
            </a:r>
            <a:r>
              <a:rPr lang="en-IN" b="0" dirty="0" err="1">
                <a:solidFill>
                  <a:srgbClr val="CCCCCC"/>
                </a:solidFill>
                <a:effectLst/>
                <a:highlight>
                  <a:srgbClr val="1F1F1F"/>
                </a:highlight>
                <a:latin typeface="Consolas" panose="020B0609020204030204" pitchFamily="49" charset="0"/>
              </a:rPr>
              <a:t>,</a:t>
            </a:r>
            <a:r>
              <a:rPr lang="en-IN" b="0" dirty="0" err="1">
                <a:solidFill>
                  <a:srgbClr val="9CDCFE"/>
                </a:solidFill>
                <a:effectLst/>
                <a:highlight>
                  <a:srgbClr val="1F1F1F"/>
                </a:highlight>
                <a:latin typeface="Consolas" panose="020B0609020204030204" pitchFamily="49" charset="0"/>
              </a:rPr>
              <a:t>y_test</a:t>
            </a:r>
            <a:r>
              <a:rPr lang="en-IN" b="0" dirty="0">
                <a:solidFill>
                  <a:srgbClr val="D4D4D4"/>
                </a:solidFill>
                <a:effectLst/>
                <a:highlight>
                  <a:srgbClr val="1F1F1F"/>
                </a:highlight>
                <a:latin typeface="Consolas" panose="020B0609020204030204" pitchFamily="49" charset="0"/>
              </a:rPr>
              <a:t>=</a:t>
            </a:r>
            <a:r>
              <a:rPr lang="en-IN" b="0" dirty="0" err="1">
                <a:solidFill>
                  <a:srgbClr val="DCDCAA"/>
                </a:solidFill>
                <a:effectLst/>
                <a:highlight>
                  <a:srgbClr val="1F1F1F"/>
                </a:highlight>
                <a:latin typeface="Consolas" panose="020B0609020204030204" pitchFamily="49" charset="0"/>
              </a:rPr>
              <a:t>train_test_split</a:t>
            </a:r>
            <a:r>
              <a:rPr lang="en-IN" b="0" dirty="0">
                <a:solidFill>
                  <a:srgbClr val="CCCCCC"/>
                </a:solidFill>
                <a:effectLst/>
                <a:highlight>
                  <a:srgbClr val="1F1F1F"/>
                </a:highlight>
                <a:latin typeface="Consolas" panose="020B0609020204030204" pitchFamily="49" charset="0"/>
              </a:rPr>
              <a:t>(</a:t>
            </a:r>
            <a:r>
              <a:rPr lang="en-IN" b="0" dirty="0" err="1">
                <a:solidFill>
                  <a:srgbClr val="9CDCFE"/>
                </a:solidFill>
                <a:effectLst/>
                <a:highlight>
                  <a:srgbClr val="1F1F1F"/>
                </a:highlight>
                <a:latin typeface="Consolas" panose="020B0609020204030204" pitchFamily="49" charset="0"/>
              </a:rPr>
              <a:t>x</a:t>
            </a:r>
            <a:r>
              <a:rPr lang="en-IN" b="0" dirty="0" err="1">
                <a:solidFill>
                  <a:srgbClr val="CCCCCC"/>
                </a:solidFill>
                <a:effectLst/>
                <a:highlight>
                  <a:srgbClr val="1F1F1F"/>
                </a:highlight>
                <a:latin typeface="Consolas" panose="020B0609020204030204" pitchFamily="49" charset="0"/>
              </a:rPr>
              <a:t>,</a:t>
            </a:r>
            <a:r>
              <a:rPr lang="en-IN" b="0" dirty="0" err="1">
                <a:solidFill>
                  <a:srgbClr val="9CDCFE"/>
                </a:solidFill>
                <a:effectLst/>
                <a:highlight>
                  <a:srgbClr val="1F1F1F"/>
                </a:highlight>
                <a:latin typeface="Consolas" panose="020B0609020204030204" pitchFamily="49" charset="0"/>
              </a:rPr>
              <a:t>y</a:t>
            </a:r>
            <a:r>
              <a:rPr lang="en-IN" b="0" dirty="0">
                <a:solidFill>
                  <a:srgbClr val="CCCCCC"/>
                </a:solidFill>
                <a:effectLst/>
                <a:highlight>
                  <a:srgbClr val="1F1F1F"/>
                </a:highlight>
                <a:latin typeface="Consolas" panose="020B0609020204030204" pitchFamily="49" charset="0"/>
              </a:rPr>
              <a:t>)</a:t>
            </a:r>
          </a:p>
          <a:p>
            <a:br>
              <a:rPr lang="en-IN" b="0" dirty="0">
                <a:solidFill>
                  <a:srgbClr val="CCCCCC"/>
                </a:solidFill>
                <a:effectLst/>
                <a:highlight>
                  <a:srgbClr val="1F1F1F"/>
                </a:highlight>
                <a:latin typeface="Consolas" panose="020B0609020204030204" pitchFamily="49" charset="0"/>
              </a:rPr>
            </a:br>
            <a:r>
              <a:rPr lang="en-IN" b="0" dirty="0">
                <a:solidFill>
                  <a:srgbClr val="DCDCAA"/>
                </a:solidFill>
                <a:effectLst/>
                <a:highlight>
                  <a:srgbClr val="1F1F1F"/>
                </a:highlight>
                <a:latin typeface="Consolas" panose="020B0609020204030204" pitchFamily="49" charset="0"/>
              </a:rPr>
              <a:t>print</a:t>
            </a:r>
            <a:r>
              <a:rPr lang="en-IN" b="0" dirty="0">
                <a:solidFill>
                  <a:srgbClr val="CCCCCC"/>
                </a:solidFill>
                <a:effectLst/>
                <a:highlight>
                  <a:srgbClr val="1F1F1F"/>
                </a:highlight>
                <a:latin typeface="Consolas" panose="020B0609020204030204" pitchFamily="49" charset="0"/>
              </a:rPr>
              <a:t>(</a:t>
            </a:r>
            <a:r>
              <a:rPr lang="en-IN" b="0" dirty="0" err="1">
                <a:solidFill>
                  <a:srgbClr val="9CDCFE"/>
                </a:solidFill>
                <a:effectLst/>
                <a:highlight>
                  <a:srgbClr val="1F1F1F"/>
                </a:highlight>
                <a:latin typeface="Consolas" panose="020B0609020204030204" pitchFamily="49" charset="0"/>
              </a:rPr>
              <a:t>x_train</a:t>
            </a:r>
            <a:r>
              <a:rPr lang="en-IN" b="0" dirty="0" err="1">
                <a:solidFill>
                  <a:srgbClr val="CCCCCC"/>
                </a:solidFill>
                <a:effectLst/>
                <a:highlight>
                  <a:srgbClr val="1F1F1F"/>
                </a:highlight>
                <a:latin typeface="Consolas" panose="020B0609020204030204" pitchFamily="49" charset="0"/>
              </a:rPr>
              <a:t>.shape</a:t>
            </a:r>
            <a:r>
              <a:rPr lang="en-IN" b="0" dirty="0">
                <a:solidFill>
                  <a:srgbClr val="CCCCCC"/>
                </a:solidFill>
                <a:effectLst/>
                <a:highlight>
                  <a:srgbClr val="1F1F1F"/>
                </a:highlight>
                <a:latin typeface="Consolas" panose="020B0609020204030204" pitchFamily="49" charset="0"/>
              </a:rPr>
              <a:t>)</a:t>
            </a:r>
          </a:p>
          <a:p>
            <a:r>
              <a:rPr lang="en-IN" b="0" dirty="0">
                <a:solidFill>
                  <a:srgbClr val="DCDCAA"/>
                </a:solidFill>
                <a:effectLst/>
                <a:highlight>
                  <a:srgbClr val="1F1F1F"/>
                </a:highlight>
                <a:latin typeface="Consolas" panose="020B0609020204030204" pitchFamily="49" charset="0"/>
              </a:rPr>
              <a:t>print</a:t>
            </a:r>
            <a:r>
              <a:rPr lang="en-IN" b="0" dirty="0">
                <a:solidFill>
                  <a:srgbClr val="CCCCCC"/>
                </a:solidFill>
                <a:effectLst/>
                <a:highlight>
                  <a:srgbClr val="1F1F1F"/>
                </a:highlight>
                <a:latin typeface="Consolas" panose="020B0609020204030204" pitchFamily="49" charset="0"/>
              </a:rPr>
              <a:t>(</a:t>
            </a:r>
            <a:r>
              <a:rPr lang="en-IN" b="0" dirty="0" err="1">
                <a:solidFill>
                  <a:srgbClr val="9CDCFE"/>
                </a:solidFill>
                <a:effectLst/>
                <a:highlight>
                  <a:srgbClr val="1F1F1F"/>
                </a:highlight>
                <a:latin typeface="Consolas" panose="020B0609020204030204" pitchFamily="49" charset="0"/>
              </a:rPr>
              <a:t>x_test</a:t>
            </a:r>
            <a:r>
              <a:rPr lang="en-IN" b="0" dirty="0" err="1">
                <a:solidFill>
                  <a:srgbClr val="CCCCCC"/>
                </a:solidFill>
                <a:effectLst/>
                <a:highlight>
                  <a:srgbClr val="1F1F1F"/>
                </a:highlight>
                <a:latin typeface="Consolas" panose="020B0609020204030204" pitchFamily="49" charset="0"/>
              </a:rPr>
              <a:t>.shape</a:t>
            </a:r>
            <a:r>
              <a:rPr lang="en-IN" b="0" dirty="0">
                <a:solidFill>
                  <a:srgbClr val="CCCCCC"/>
                </a:solidFill>
                <a:effectLst/>
                <a:highlight>
                  <a:srgbClr val="1F1F1F"/>
                </a:highlight>
                <a:latin typeface="Consolas" panose="020B0609020204030204" pitchFamily="49" charset="0"/>
              </a:rPr>
              <a:t>)</a:t>
            </a:r>
          </a:p>
          <a:p>
            <a:r>
              <a:rPr lang="en-IN" b="0" dirty="0">
                <a:solidFill>
                  <a:srgbClr val="DCDCAA"/>
                </a:solidFill>
                <a:effectLst/>
                <a:highlight>
                  <a:srgbClr val="1F1F1F"/>
                </a:highlight>
                <a:latin typeface="Consolas" panose="020B0609020204030204" pitchFamily="49" charset="0"/>
              </a:rPr>
              <a:t>print</a:t>
            </a:r>
            <a:r>
              <a:rPr lang="en-IN" b="0" dirty="0">
                <a:solidFill>
                  <a:srgbClr val="CCCCCC"/>
                </a:solidFill>
                <a:effectLst/>
                <a:highlight>
                  <a:srgbClr val="1F1F1F"/>
                </a:highlight>
                <a:latin typeface="Consolas" panose="020B0609020204030204" pitchFamily="49" charset="0"/>
              </a:rPr>
              <a:t>(</a:t>
            </a:r>
            <a:r>
              <a:rPr lang="en-IN" b="0" dirty="0" err="1">
                <a:solidFill>
                  <a:srgbClr val="9CDCFE"/>
                </a:solidFill>
                <a:effectLst/>
                <a:highlight>
                  <a:srgbClr val="1F1F1F"/>
                </a:highlight>
                <a:latin typeface="Consolas" panose="020B0609020204030204" pitchFamily="49" charset="0"/>
              </a:rPr>
              <a:t>y_train</a:t>
            </a:r>
            <a:r>
              <a:rPr lang="en-IN" b="0" dirty="0" err="1">
                <a:solidFill>
                  <a:srgbClr val="CCCCCC"/>
                </a:solidFill>
                <a:effectLst/>
                <a:highlight>
                  <a:srgbClr val="1F1F1F"/>
                </a:highlight>
                <a:latin typeface="Consolas" panose="020B0609020204030204" pitchFamily="49" charset="0"/>
              </a:rPr>
              <a:t>.shape</a:t>
            </a:r>
            <a:r>
              <a:rPr lang="en-IN" b="0" dirty="0">
                <a:solidFill>
                  <a:srgbClr val="CCCCCC"/>
                </a:solidFill>
                <a:effectLst/>
                <a:highlight>
                  <a:srgbClr val="1F1F1F"/>
                </a:highlight>
                <a:latin typeface="Consolas" panose="020B0609020204030204" pitchFamily="49" charset="0"/>
              </a:rPr>
              <a:t>)</a:t>
            </a:r>
          </a:p>
          <a:p>
            <a:r>
              <a:rPr lang="en-IN" b="0" dirty="0">
                <a:solidFill>
                  <a:srgbClr val="DCDCAA"/>
                </a:solidFill>
                <a:effectLst/>
                <a:highlight>
                  <a:srgbClr val="1F1F1F"/>
                </a:highlight>
                <a:latin typeface="Consolas" panose="020B0609020204030204" pitchFamily="49" charset="0"/>
              </a:rPr>
              <a:t>print</a:t>
            </a:r>
            <a:r>
              <a:rPr lang="en-IN" b="0" dirty="0">
                <a:solidFill>
                  <a:srgbClr val="CCCCCC"/>
                </a:solidFill>
                <a:effectLst/>
                <a:highlight>
                  <a:srgbClr val="1F1F1F"/>
                </a:highlight>
                <a:latin typeface="Consolas" panose="020B0609020204030204" pitchFamily="49" charset="0"/>
              </a:rPr>
              <a:t>(</a:t>
            </a:r>
            <a:r>
              <a:rPr lang="en-IN" b="0" dirty="0" err="1">
                <a:solidFill>
                  <a:srgbClr val="9CDCFE"/>
                </a:solidFill>
                <a:effectLst/>
                <a:highlight>
                  <a:srgbClr val="1F1F1F"/>
                </a:highlight>
                <a:latin typeface="Consolas" panose="020B0609020204030204" pitchFamily="49" charset="0"/>
              </a:rPr>
              <a:t>y_test</a:t>
            </a:r>
            <a:r>
              <a:rPr lang="en-IN" b="0" dirty="0" err="1">
                <a:solidFill>
                  <a:srgbClr val="CCCCCC"/>
                </a:solidFill>
                <a:effectLst/>
                <a:highlight>
                  <a:srgbClr val="1F1F1F"/>
                </a:highlight>
                <a:latin typeface="Consolas" panose="020B0609020204030204" pitchFamily="49" charset="0"/>
              </a:rPr>
              <a:t>.shape</a:t>
            </a:r>
            <a:r>
              <a:rPr lang="en-IN" b="0" dirty="0">
                <a:solidFill>
                  <a:srgbClr val="CCCCCC"/>
                </a:solidFill>
                <a:effectLst/>
                <a:highlight>
                  <a:srgbClr val="1F1F1F"/>
                </a:highlight>
                <a:latin typeface="Consolas" panose="020B0609020204030204" pitchFamily="49" charset="0"/>
              </a:rPr>
              <a:t>)</a:t>
            </a:r>
            <a:br>
              <a:rPr lang="en-IN" b="0" dirty="0">
                <a:solidFill>
                  <a:srgbClr val="CCCCCC"/>
                </a:solidFill>
                <a:effectLst/>
                <a:highlight>
                  <a:srgbClr val="1F1F1F"/>
                </a:highlight>
                <a:latin typeface="Consolas" panose="020B0609020204030204" pitchFamily="49" charset="0"/>
              </a:rPr>
            </a:br>
            <a:endParaRPr lang="en-IN" b="0" dirty="0">
              <a:solidFill>
                <a:srgbClr val="CCCCCC"/>
              </a:solidFill>
              <a:effectLst/>
              <a:highlight>
                <a:srgbClr val="1F1F1F"/>
              </a:highlight>
              <a:latin typeface="Consolas" panose="020B0609020204030204" pitchFamily="49" charset="0"/>
            </a:endParaRPr>
          </a:p>
        </p:txBody>
      </p:sp>
    </p:spTree>
    <p:extLst>
      <p:ext uri="{BB962C8B-B14F-4D97-AF65-F5344CB8AC3E}">
        <p14:creationId xmlns:p14="http://schemas.microsoft.com/office/powerpoint/2010/main" val="3784504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FDAAAA-EE3F-F987-FAAC-14EEC1679714}"/>
              </a:ext>
            </a:extLst>
          </p:cNvPr>
          <p:cNvSpPr txBox="1"/>
          <p:nvPr/>
        </p:nvSpPr>
        <p:spPr>
          <a:xfrm>
            <a:off x="609600" y="381000"/>
            <a:ext cx="8305800" cy="5078313"/>
          </a:xfrm>
          <a:prstGeom prst="rect">
            <a:avLst/>
          </a:prstGeom>
          <a:noFill/>
        </p:spPr>
        <p:txBody>
          <a:bodyPr wrap="square" rtlCol="0">
            <a:spAutoFit/>
          </a:bodyPr>
          <a:lstStyle/>
          <a:p>
            <a:endParaRPr lang="en-IN" b="0" dirty="0">
              <a:solidFill>
                <a:srgbClr val="CCCCCC"/>
              </a:solidFill>
              <a:effectLst/>
              <a:highlight>
                <a:srgbClr val="1F1F1F"/>
              </a:highlight>
              <a:latin typeface="Consolas" panose="020B0609020204030204" pitchFamily="49" charset="0"/>
            </a:endParaRPr>
          </a:p>
          <a:p>
            <a:br>
              <a:rPr lang="en-IN" b="0" dirty="0">
                <a:solidFill>
                  <a:srgbClr val="CCCCCC"/>
                </a:solidFill>
                <a:effectLst/>
                <a:highlight>
                  <a:srgbClr val="1F1F1F"/>
                </a:highlight>
                <a:latin typeface="Consolas" panose="020B0609020204030204" pitchFamily="49" charset="0"/>
              </a:rPr>
            </a:br>
            <a:r>
              <a:rPr lang="en-IN" b="0" dirty="0">
                <a:solidFill>
                  <a:srgbClr val="C586C0"/>
                </a:solidFill>
                <a:effectLst/>
                <a:highlight>
                  <a:srgbClr val="1F1F1F"/>
                </a:highlight>
                <a:latin typeface="Consolas" panose="020B0609020204030204" pitchFamily="49" charset="0"/>
              </a:rPr>
              <a:t>from</a:t>
            </a:r>
            <a:r>
              <a:rPr lang="en-IN" b="0" dirty="0">
                <a:solidFill>
                  <a:srgbClr val="CCCCCC"/>
                </a:solidFill>
                <a:effectLst/>
                <a:highlight>
                  <a:srgbClr val="1F1F1F"/>
                </a:highlight>
                <a:latin typeface="Consolas" panose="020B0609020204030204" pitchFamily="49" charset="0"/>
              </a:rPr>
              <a:t> </a:t>
            </a:r>
            <a:r>
              <a:rPr lang="en-IN" b="0" dirty="0" err="1">
                <a:solidFill>
                  <a:srgbClr val="4EC9B0"/>
                </a:solidFill>
                <a:effectLst/>
                <a:highlight>
                  <a:srgbClr val="1F1F1F"/>
                </a:highlight>
                <a:latin typeface="Consolas" panose="020B0609020204030204" pitchFamily="49" charset="0"/>
              </a:rPr>
              <a:t>sklearn</a:t>
            </a:r>
            <a:r>
              <a:rPr lang="en-IN" b="0" dirty="0" err="1">
                <a:solidFill>
                  <a:srgbClr val="CCCCCC"/>
                </a:solidFill>
                <a:effectLst/>
                <a:highlight>
                  <a:srgbClr val="1F1F1F"/>
                </a:highlight>
                <a:latin typeface="Consolas" panose="020B0609020204030204" pitchFamily="49" charset="0"/>
              </a:rPr>
              <a:t>.</a:t>
            </a:r>
            <a:r>
              <a:rPr lang="en-IN" b="0" dirty="0" err="1">
                <a:solidFill>
                  <a:srgbClr val="4EC9B0"/>
                </a:solidFill>
                <a:effectLst/>
                <a:highlight>
                  <a:srgbClr val="1F1F1F"/>
                </a:highlight>
                <a:latin typeface="Consolas" panose="020B0609020204030204" pitchFamily="49" charset="0"/>
              </a:rPr>
              <a:t>svm</a:t>
            </a:r>
            <a:r>
              <a:rPr lang="en-IN" b="0" dirty="0">
                <a:solidFill>
                  <a:srgbClr val="CCCCCC"/>
                </a:solidFill>
                <a:effectLst/>
                <a:highlight>
                  <a:srgbClr val="1F1F1F"/>
                </a:highlight>
                <a:latin typeface="Consolas" panose="020B0609020204030204" pitchFamily="49" charset="0"/>
              </a:rPr>
              <a:t> </a:t>
            </a:r>
            <a:r>
              <a:rPr lang="en-IN" b="0" dirty="0">
                <a:solidFill>
                  <a:srgbClr val="C586C0"/>
                </a:solidFill>
                <a:effectLst/>
                <a:highlight>
                  <a:srgbClr val="1F1F1F"/>
                </a:highlight>
                <a:latin typeface="Consolas" panose="020B0609020204030204" pitchFamily="49" charset="0"/>
              </a:rPr>
              <a:t>import</a:t>
            </a:r>
            <a:r>
              <a:rPr lang="en-IN" b="0" dirty="0">
                <a:solidFill>
                  <a:srgbClr val="CCCCCC"/>
                </a:solidFill>
                <a:effectLst/>
                <a:highlight>
                  <a:srgbClr val="1F1F1F"/>
                </a:highlight>
                <a:latin typeface="Consolas" panose="020B0609020204030204" pitchFamily="49" charset="0"/>
              </a:rPr>
              <a:t> </a:t>
            </a:r>
            <a:r>
              <a:rPr lang="en-IN" b="0" dirty="0">
                <a:solidFill>
                  <a:srgbClr val="4EC9B0"/>
                </a:solidFill>
                <a:effectLst/>
                <a:highlight>
                  <a:srgbClr val="1F1F1F"/>
                </a:highlight>
                <a:latin typeface="Consolas" panose="020B0609020204030204" pitchFamily="49" charset="0"/>
              </a:rPr>
              <a:t>SVC</a:t>
            </a:r>
            <a:endParaRPr lang="en-IN" b="0" dirty="0">
              <a:solidFill>
                <a:srgbClr val="CCCCCC"/>
              </a:solidFill>
              <a:effectLst/>
              <a:highlight>
                <a:srgbClr val="1F1F1F"/>
              </a:highlight>
              <a:latin typeface="Consolas" panose="020B0609020204030204" pitchFamily="49" charset="0"/>
            </a:endParaRPr>
          </a:p>
          <a:p>
            <a:r>
              <a:rPr lang="en-IN" b="0" dirty="0">
                <a:solidFill>
                  <a:srgbClr val="9CDCFE"/>
                </a:solidFill>
                <a:effectLst/>
                <a:highlight>
                  <a:srgbClr val="1F1F1F"/>
                </a:highlight>
                <a:latin typeface="Consolas" panose="020B0609020204030204" pitchFamily="49" charset="0"/>
              </a:rPr>
              <a:t>alg1</a:t>
            </a:r>
            <a:r>
              <a:rPr lang="en-IN" b="0" dirty="0">
                <a:solidFill>
                  <a:srgbClr val="D4D4D4"/>
                </a:solidFill>
                <a:effectLst/>
                <a:highlight>
                  <a:srgbClr val="1F1F1F"/>
                </a:highlight>
                <a:latin typeface="Consolas" panose="020B0609020204030204" pitchFamily="49" charset="0"/>
              </a:rPr>
              <a:t>=</a:t>
            </a:r>
            <a:r>
              <a:rPr lang="en-IN" b="0" dirty="0">
                <a:solidFill>
                  <a:srgbClr val="4EC9B0"/>
                </a:solidFill>
                <a:effectLst/>
                <a:highlight>
                  <a:srgbClr val="1F1F1F"/>
                </a:highlight>
                <a:latin typeface="Consolas" panose="020B0609020204030204" pitchFamily="49" charset="0"/>
              </a:rPr>
              <a:t>SVC</a:t>
            </a:r>
            <a:r>
              <a:rPr lang="en-IN" b="0" dirty="0">
                <a:solidFill>
                  <a:srgbClr val="CCCCCC"/>
                </a:solidFill>
                <a:effectLst/>
                <a:highlight>
                  <a:srgbClr val="1F1F1F"/>
                </a:highlight>
                <a:latin typeface="Consolas" panose="020B0609020204030204" pitchFamily="49" charset="0"/>
              </a:rPr>
              <a:t>()</a:t>
            </a:r>
          </a:p>
          <a:p>
            <a:br>
              <a:rPr lang="en-IN" b="0" dirty="0">
                <a:solidFill>
                  <a:srgbClr val="CCCCCC"/>
                </a:solidFill>
                <a:effectLst/>
                <a:highlight>
                  <a:srgbClr val="1F1F1F"/>
                </a:highlight>
                <a:latin typeface="Consolas" panose="020B0609020204030204" pitchFamily="49" charset="0"/>
              </a:rPr>
            </a:br>
            <a:r>
              <a:rPr lang="en-IN" b="0" dirty="0">
                <a:solidFill>
                  <a:srgbClr val="9CDCFE"/>
                </a:solidFill>
                <a:effectLst/>
                <a:highlight>
                  <a:srgbClr val="1F1F1F"/>
                </a:highlight>
                <a:latin typeface="Consolas" panose="020B0609020204030204" pitchFamily="49" charset="0"/>
              </a:rPr>
              <a:t>alg1</a:t>
            </a:r>
            <a:r>
              <a:rPr lang="en-IN" b="0" dirty="0">
                <a:solidFill>
                  <a:srgbClr val="CCCCCC"/>
                </a:solidFill>
                <a:effectLst/>
                <a:highlight>
                  <a:srgbClr val="1F1F1F"/>
                </a:highlight>
                <a:latin typeface="Consolas" panose="020B0609020204030204" pitchFamily="49" charset="0"/>
              </a:rPr>
              <a:t>.</a:t>
            </a:r>
            <a:r>
              <a:rPr lang="en-IN" b="0" dirty="0">
                <a:solidFill>
                  <a:srgbClr val="DCDCAA"/>
                </a:solidFill>
                <a:effectLst/>
                <a:highlight>
                  <a:srgbClr val="1F1F1F"/>
                </a:highlight>
                <a:latin typeface="Consolas" panose="020B0609020204030204" pitchFamily="49" charset="0"/>
              </a:rPr>
              <a:t>fit</a:t>
            </a:r>
            <a:r>
              <a:rPr lang="en-IN" b="0" dirty="0">
                <a:solidFill>
                  <a:srgbClr val="CCCCCC"/>
                </a:solidFill>
                <a:effectLst/>
                <a:highlight>
                  <a:srgbClr val="1F1F1F"/>
                </a:highlight>
                <a:latin typeface="Consolas" panose="020B0609020204030204" pitchFamily="49" charset="0"/>
              </a:rPr>
              <a:t>(</a:t>
            </a:r>
            <a:r>
              <a:rPr lang="en-IN" b="0" dirty="0" err="1">
                <a:solidFill>
                  <a:srgbClr val="9CDCFE"/>
                </a:solidFill>
                <a:effectLst/>
                <a:highlight>
                  <a:srgbClr val="1F1F1F"/>
                </a:highlight>
                <a:latin typeface="Consolas" panose="020B0609020204030204" pitchFamily="49" charset="0"/>
              </a:rPr>
              <a:t>x_train</a:t>
            </a:r>
            <a:r>
              <a:rPr lang="en-IN" b="0" dirty="0" err="1">
                <a:solidFill>
                  <a:srgbClr val="CCCCCC"/>
                </a:solidFill>
                <a:effectLst/>
                <a:highlight>
                  <a:srgbClr val="1F1F1F"/>
                </a:highlight>
                <a:latin typeface="Consolas" panose="020B0609020204030204" pitchFamily="49" charset="0"/>
              </a:rPr>
              <a:t>,</a:t>
            </a:r>
            <a:r>
              <a:rPr lang="en-IN" b="0" dirty="0" err="1">
                <a:solidFill>
                  <a:srgbClr val="9CDCFE"/>
                </a:solidFill>
                <a:effectLst/>
                <a:highlight>
                  <a:srgbClr val="1F1F1F"/>
                </a:highlight>
                <a:latin typeface="Consolas" panose="020B0609020204030204" pitchFamily="49" charset="0"/>
              </a:rPr>
              <a:t>y_train</a:t>
            </a:r>
            <a:r>
              <a:rPr lang="en-IN" b="0" dirty="0">
                <a:solidFill>
                  <a:srgbClr val="CCCCCC"/>
                </a:solidFill>
                <a:effectLst/>
                <a:highlight>
                  <a:srgbClr val="1F1F1F"/>
                </a:highlight>
                <a:latin typeface="Consolas" panose="020B0609020204030204" pitchFamily="49" charset="0"/>
              </a:rPr>
              <a:t>)</a:t>
            </a:r>
          </a:p>
          <a:p>
            <a:br>
              <a:rPr lang="en-IN" b="0" dirty="0">
                <a:solidFill>
                  <a:srgbClr val="CCCCCC"/>
                </a:solidFill>
                <a:effectLst/>
                <a:highlight>
                  <a:srgbClr val="1F1F1F"/>
                </a:highlight>
                <a:latin typeface="Consolas" panose="020B0609020204030204" pitchFamily="49" charset="0"/>
              </a:rPr>
            </a:br>
            <a:r>
              <a:rPr lang="en-IN" b="0" dirty="0" err="1">
                <a:solidFill>
                  <a:srgbClr val="9CDCFE"/>
                </a:solidFill>
                <a:effectLst/>
                <a:highlight>
                  <a:srgbClr val="1F1F1F"/>
                </a:highlight>
                <a:latin typeface="Consolas" panose="020B0609020204030204" pitchFamily="49" charset="0"/>
              </a:rPr>
              <a:t>y_pred</a:t>
            </a:r>
            <a:r>
              <a:rPr lang="en-IN" b="0" dirty="0">
                <a:solidFill>
                  <a:srgbClr val="D4D4D4"/>
                </a:solidFill>
                <a:effectLst/>
                <a:highlight>
                  <a:srgbClr val="1F1F1F"/>
                </a:highlight>
                <a:latin typeface="Consolas" panose="020B0609020204030204" pitchFamily="49" charset="0"/>
              </a:rPr>
              <a:t>=</a:t>
            </a:r>
            <a:r>
              <a:rPr lang="en-IN" b="0" dirty="0">
                <a:solidFill>
                  <a:srgbClr val="9CDCFE"/>
                </a:solidFill>
                <a:effectLst/>
                <a:highlight>
                  <a:srgbClr val="1F1F1F"/>
                </a:highlight>
                <a:latin typeface="Consolas" panose="020B0609020204030204" pitchFamily="49" charset="0"/>
              </a:rPr>
              <a:t>alg1</a:t>
            </a:r>
            <a:r>
              <a:rPr lang="en-IN" b="0" dirty="0">
                <a:solidFill>
                  <a:srgbClr val="CCCCCC"/>
                </a:solidFill>
                <a:effectLst/>
                <a:highlight>
                  <a:srgbClr val="1F1F1F"/>
                </a:highlight>
                <a:latin typeface="Consolas" panose="020B0609020204030204" pitchFamily="49" charset="0"/>
              </a:rPr>
              <a:t>.</a:t>
            </a:r>
            <a:r>
              <a:rPr lang="en-IN" b="0" dirty="0">
                <a:solidFill>
                  <a:srgbClr val="DCDCAA"/>
                </a:solidFill>
                <a:effectLst/>
                <a:highlight>
                  <a:srgbClr val="1F1F1F"/>
                </a:highlight>
                <a:latin typeface="Consolas" panose="020B0609020204030204" pitchFamily="49" charset="0"/>
              </a:rPr>
              <a:t>predict</a:t>
            </a:r>
            <a:r>
              <a:rPr lang="en-IN" b="0" dirty="0">
                <a:solidFill>
                  <a:srgbClr val="CCCCCC"/>
                </a:solidFill>
                <a:effectLst/>
                <a:highlight>
                  <a:srgbClr val="1F1F1F"/>
                </a:highlight>
                <a:latin typeface="Consolas" panose="020B0609020204030204" pitchFamily="49" charset="0"/>
              </a:rPr>
              <a:t>(</a:t>
            </a:r>
            <a:r>
              <a:rPr lang="en-IN" b="0" dirty="0" err="1">
                <a:solidFill>
                  <a:srgbClr val="9CDCFE"/>
                </a:solidFill>
                <a:effectLst/>
                <a:highlight>
                  <a:srgbClr val="1F1F1F"/>
                </a:highlight>
                <a:latin typeface="Consolas" panose="020B0609020204030204" pitchFamily="49" charset="0"/>
              </a:rPr>
              <a:t>x_test</a:t>
            </a:r>
            <a:r>
              <a:rPr lang="en-IN" b="0" dirty="0">
                <a:solidFill>
                  <a:srgbClr val="CCCCCC"/>
                </a:solidFill>
                <a:effectLst/>
                <a:highlight>
                  <a:srgbClr val="1F1F1F"/>
                </a:highlight>
                <a:latin typeface="Consolas" panose="020B0609020204030204" pitchFamily="49" charset="0"/>
              </a:rPr>
              <a:t>)</a:t>
            </a:r>
          </a:p>
          <a:p>
            <a:br>
              <a:rPr lang="en-IN" b="0" dirty="0">
                <a:solidFill>
                  <a:srgbClr val="CCCCCC"/>
                </a:solidFill>
                <a:effectLst/>
                <a:highlight>
                  <a:srgbClr val="1F1F1F"/>
                </a:highlight>
                <a:latin typeface="Consolas" panose="020B0609020204030204" pitchFamily="49" charset="0"/>
              </a:rPr>
            </a:br>
            <a:r>
              <a:rPr lang="en-IN" b="0" dirty="0">
                <a:solidFill>
                  <a:srgbClr val="9CDCFE"/>
                </a:solidFill>
                <a:effectLst/>
                <a:highlight>
                  <a:srgbClr val="1F1F1F"/>
                </a:highlight>
                <a:latin typeface="Consolas" panose="020B0609020204030204" pitchFamily="49" charset="0"/>
              </a:rPr>
              <a:t>accuracy</a:t>
            </a:r>
            <a:r>
              <a:rPr lang="en-IN" b="0" dirty="0">
                <a:solidFill>
                  <a:srgbClr val="D4D4D4"/>
                </a:solidFill>
                <a:effectLst/>
                <a:highlight>
                  <a:srgbClr val="1F1F1F"/>
                </a:highlight>
                <a:latin typeface="Consolas" panose="020B0609020204030204" pitchFamily="49" charset="0"/>
              </a:rPr>
              <a:t>=</a:t>
            </a:r>
            <a:r>
              <a:rPr lang="en-IN" b="0" dirty="0">
                <a:solidFill>
                  <a:srgbClr val="9CDCFE"/>
                </a:solidFill>
                <a:effectLst/>
                <a:highlight>
                  <a:srgbClr val="1F1F1F"/>
                </a:highlight>
                <a:latin typeface="Consolas" panose="020B0609020204030204" pitchFamily="49" charset="0"/>
              </a:rPr>
              <a:t>alg1</a:t>
            </a:r>
            <a:r>
              <a:rPr lang="en-IN" b="0" dirty="0">
                <a:solidFill>
                  <a:srgbClr val="CCCCCC"/>
                </a:solidFill>
                <a:effectLst/>
                <a:highlight>
                  <a:srgbClr val="1F1F1F"/>
                </a:highlight>
                <a:latin typeface="Consolas" panose="020B0609020204030204" pitchFamily="49" charset="0"/>
              </a:rPr>
              <a:t>.</a:t>
            </a:r>
            <a:r>
              <a:rPr lang="en-IN" b="0" dirty="0">
                <a:solidFill>
                  <a:srgbClr val="DCDCAA"/>
                </a:solidFill>
                <a:effectLst/>
                <a:highlight>
                  <a:srgbClr val="1F1F1F"/>
                </a:highlight>
                <a:latin typeface="Consolas" panose="020B0609020204030204" pitchFamily="49" charset="0"/>
              </a:rPr>
              <a:t>score</a:t>
            </a:r>
            <a:r>
              <a:rPr lang="en-IN" b="0" dirty="0">
                <a:solidFill>
                  <a:srgbClr val="CCCCCC"/>
                </a:solidFill>
                <a:effectLst/>
                <a:highlight>
                  <a:srgbClr val="1F1F1F"/>
                </a:highlight>
                <a:latin typeface="Consolas" panose="020B0609020204030204" pitchFamily="49" charset="0"/>
              </a:rPr>
              <a:t>(</a:t>
            </a:r>
            <a:r>
              <a:rPr lang="en-IN" b="0" dirty="0" err="1">
                <a:solidFill>
                  <a:srgbClr val="9CDCFE"/>
                </a:solidFill>
                <a:effectLst/>
                <a:highlight>
                  <a:srgbClr val="1F1F1F"/>
                </a:highlight>
                <a:latin typeface="Consolas" panose="020B0609020204030204" pitchFamily="49" charset="0"/>
              </a:rPr>
              <a:t>x_test</a:t>
            </a:r>
            <a:r>
              <a:rPr lang="en-IN" b="0" dirty="0" err="1">
                <a:solidFill>
                  <a:srgbClr val="CCCCCC"/>
                </a:solidFill>
                <a:effectLst/>
                <a:highlight>
                  <a:srgbClr val="1F1F1F"/>
                </a:highlight>
                <a:latin typeface="Consolas" panose="020B0609020204030204" pitchFamily="49" charset="0"/>
              </a:rPr>
              <a:t>,</a:t>
            </a:r>
            <a:r>
              <a:rPr lang="en-IN" b="0" dirty="0" err="1">
                <a:solidFill>
                  <a:srgbClr val="9CDCFE"/>
                </a:solidFill>
                <a:effectLst/>
                <a:highlight>
                  <a:srgbClr val="1F1F1F"/>
                </a:highlight>
                <a:latin typeface="Consolas" panose="020B0609020204030204" pitchFamily="49" charset="0"/>
              </a:rPr>
              <a:t>y_test</a:t>
            </a:r>
            <a:r>
              <a:rPr lang="en-IN" b="0" dirty="0">
                <a:solidFill>
                  <a:srgbClr val="CCCCCC"/>
                </a:solidFill>
                <a:effectLst/>
                <a:highlight>
                  <a:srgbClr val="1F1F1F"/>
                </a:highlight>
                <a:latin typeface="Consolas" panose="020B0609020204030204" pitchFamily="49" charset="0"/>
              </a:rPr>
              <a:t>)</a:t>
            </a:r>
          </a:p>
          <a:p>
            <a:br>
              <a:rPr lang="en-IN" b="0" dirty="0">
                <a:solidFill>
                  <a:srgbClr val="CCCCCC"/>
                </a:solidFill>
                <a:effectLst/>
                <a:highlight>
                  <a:srgbClr val="1F1F1F"/>
                </a:highlight>
                <a:latin typeface="Consolas" panose="020B0609020204030204" pitchFamily="49" charset="0"/>
              </a:rPr>
            </a:br>
            <a:r>
              <a:rPr lang="en-IN" b="0" dirty="0">
                <a:solidFill>
                  <a:srgbClr val="DCDCAA"/>
                </a:solidFill>
                <a:effectLst/>
                <a:highlight>
                  <a:srgbClr val="1F1F1F"/>
                </a:highlight>
                <a:latin typeface="Consolas" panose="020B0609020204030204" pitchFamily="49" charset="0"/>
              </a:rPr>
              <a:t>print</a:t>
            </a:r>
            <a:r>
              <a:rPr lang="en-IN" b="0" dirty="0">
                <a:solidFill>
                  <a:srgbClr val="CCCCCC"/>
                </a:solidFill>
                <a:effectLst/>
                <a:highlight>
                  <a:srgbClr val="1F1F1F"/>
                </a:highlight>
                <a:latin typeface="Consolas" panose="020B0609020204030204" pitchFamily="49" charset="0"/>
              </a:rPr>
              <a:t>(</a:t>
            </a:r>
            <a:r>
              <a:rPr lang="en-IN" b="0" dirty="0">
                <a:solidFill>
                  <a:srgbClr val="9CDCFE"/>
                </a:solidFill>
                <a:effectLst/>
                <a:highlight>
                  <a:srgbClr val="1F1F1F"/>
                </a:highlight>
                <a:latin typeface="Consolas" panose="020B0609020204030204" pitchFamily="49" charset="0"/>
              </a:rPr>
              <a:t>accuracy</a:t>
            </a:r>
            <a:r>
              <a:rPr lang="en-IN" b="0" dirty="0">
                <a:solidFill>
                  <a:srgbClr val="CCCCCC"/>
                </a:solidFill>
                <a:effectLst/>
                <a:highlight>
                  <a:srgbClr val="1F1F1F"/>
                </a:highlight>
                <a:latin typeface="Consolas" panose="020B0609020204030204" pitchFamily="49" charset="0"/>
              </a:rPr>
              <a:t>)</a:t>
            </a:r>
          </a:p>
          <a:p>
            <a:br>
              <a:rPr lang="en-IN" b="0" dirty="0">
                <a:solidFill>
                  <a:srgbClr val="CCCCCC"/>
                </a:solidFill>
                <a:effectLst/>
                <a:highlight>
                  <a:srgbClr val="1F1F1F"/>
                </a:highlight>
                <a:latin typeface="Consolas" panose="020B0609020204030204" pitchFamily="49" charset="0"/>
              </a:rPr>
            </a:br>
            <a:r>
              <a:rPr lang="en-IN" b="0" dirty="0">
                <a:solidFill>
                  <a:srgbClr val="9CDCFE"/>
                </a:solidFill>
                <a:effectLst/>
                <a:highlight>
                  <a:srgbClr val="1F1F1F"/>
                </a:highlight>
                <a:latin typeface="Consolas" panose="020B0609020204030204" pitchFamily="49" charset="0"/>
              </a:rPr>
              <a:t>accuracy2</a:t>
            </a:r>
            <a:r>
              <a:rPr lang="en-IN" b="0" dirty="0">
                <a:solidFill>
                  <a:srgbClr val="D4D4D4"/>
                </a:solidFill>
                <a:effectLst/>
                <a:highlight>
                  <a:srgbClr val="1F1F1F"/>
                </a:highlight>
                <a:latin typeface="Consolas" panose="020B0609020204030204" pitchFamily="49" charset="0"/>
              </a:rPr>
              <a:t>=</a:t>
            </a:r>
            <a:r>
              <a:rPr lang="en-IN" b="0" dirty="0">
                <a:solidFill>
                  <a:srgbClr val="9CDCFE"/>
                </a:solidFill>
                <a:effectLst/>
                <a:highlight>
                  <a:srgbClr val="1F1F1F"/>
                </a:highlight>
                <a:latin typeface="Consolas" panose="020B0609020204030204" pitchFamily="49" charset="0"/>
              </a:rPr>
              <a:t>alg1</a:t>
            </a:r>
            <a:r>
              <a:rPr lang="en-IN" b="0" dirty="0">
                <a:solidFill>
                  <a:srgbClr val="CCCCCC"/>
                </a:solidFill>
                <a:effectLst/>
                <a:highlight>
                  <a:srgbClr val="1F1F1F"/>
                </a:highlight>
                <a:latin typeface="Consolas" panose="020B0609020204030204" pitchFamily="49" charset="0"/>
              </a:rPr>
              <a:t>.</a:t>
            </a:r>
            <a:r>
              <a:rPr lang="en-IN" b="0" dirty="0">
                <a:solidFill>
                  <a:srgbClr val="DCDCAA"/>
                </a:solidFill>
                <a:effectLst/>
                <a:highlight>
                  <a:srgbClr val="1F1F1F"/>
                </a:highlight>
                <a:latin typeface="Consolas" panose="020B0609020204030204" pitchFamily="49" charset="0"/>
              </a:rPr>
              <a:t>score</a:t>
            </a:r>
            <a:r>
              <a:rPr lang="en-IN" b="0" dirty="0">
                <a:solidFill>
                  <a:srgbClr val="CCCCCC"/>
                </a:solidFill>
                <a:effectLst/>
                <a:highlight>
                  <a:srgbClr val="1F1F1F"/>
                </a:highlight>
                <a:latin typeface="Consolas" panose="020B0609020204030204" pitchFamily="49" charset="0"/>
              </a:rPr>
              <a:t>(</a:t>
            </a:r>
            <a:r>
              <a:rPr lang="en-IN" b="0" dirty="0" err="1">
                <a:solidFill>
                  <a:srgbClr val="9CDCFE"/>
                </a:solidFill>
                <a:effectLst/>
                <a:highlight>
                  <a:srgbClr val="1F1F1F"/>
                </a:highlight>
                <a:latin typeface="Consolas" panose="020B0609020204030204" pitchFamily="49" charset="0"/>
              </a:rPr>
              <a:t>x_train</a:t>
            </a:r>
            <a:r>
              <a:rPr lang="en-IN" b="0" dirty="0" err="1">
                <a:solidFill>
                  <a:srgbClr val="CCCCCC"/>
                </a:solidFill>
                <a:effectLst/>
                <a:highlight>
                  <a:srgbClr val="1F1F1F"/>
                </a:highlight>
                <a:latin typeface="Consolas" panose="020B0609020204030204" pitchFamily="49" charset="0"/>
              </a:rPr>
              <a:t>,</a:t>
            </a:r>
            <a:r>
              <a:rPr lang="en-IN" b="0" dirty="0" err="1">
                <a:solidFill>
                  <a:srgbClr val="9CDCFE"/>
                </a:solidFill>
                <a:effectLst/>
                <a:highlight>
                  <a:srgbClr val="1F1F1F"/>
                </a:highlight>
                <a:latin typeface="Consolas" panose="020B0609020204030204" pitchFamily="49" charset="0"/>
              </a:rPr>
              <a:t>y_train</a:t>
            </a:r>
            <a:r>
              <a:rPr lang="en-IN" b="0" dirty="0">
                <a:solidFill>
                  <a:srgbClr val="CCCCCC"/>
                </a:solidFill>
                <a:effectLst/>
                <a:highlight>
                  <a:srgbClr val="1F1F1F"/>
                </a:highlight>
                <a:latin typeface="Consolas" panose="020B0609020204030204" pitchFamily="49" charset="0"/>
              </a:rPr>
              <a:t>)</a:t>
            </a:r>
          </a:p>
          <a:p>
            <a:br>
              <a:rPr lang="en-IN" b="0" dirty="0">
                <a:solidFill>
                  <a:srgbClr val="CCCCCC"/>
                </a:solidFill>
                <a:effectLst/>
                <a:highlight>
                  <a:srgbClr val="1F1F1F"/>
                </a:highlight>
                <a:latin typeface="Consolas" panose="020B0609020204030204" pitchFamily="49" charset="0"/>
              </a:rPr>
            </a:br>
            <a:r>
              <a:rPr lang="en-IN" b="0" dirty="0">
                <a:solidFill>
                  <a:srgbClr val="DCDCAA"/>
                </a:solidFill>
                <a:effectLst/>
                <a:highlight>
                  <a:srgbClr val="1F1F1F"/>
                </a:highlight>
                <a:latin typeface="Consolas" panose="020B0609020204030204" pitchFamily="49" charset="0"/>
              </a:rPr>
              <a:t>print</a:t>
            </a:r>
            <a:r>
              <a:rPr lang="en-IN" b="0" dirty="0">
                <a:solidFill>
                  <a:srgbClr val="CCCCCC"/>
                </a:solidFill>
                <a:effectLst/>
                <a:highlight>
                  <a:srgbClr val="1F1F1F"/>
                </a:highlight>
                <a:latin typeface="Consolas" panose="020B0609020204030204" pitchFamily="49" charset="0"/>
              </a:rPr>
              <a:t>(</a:t>
            </a:r>
            <a:r>
              <a:rPr lang="en-IN" b="0" dirty="0">
                <a:solidFill>
                  <a:srgbClr val="9CDCFE"/>
                </a:solidFill>
                <a:effectLst/>
                <a:highlight>
                  <a:srgbClr val="1F1F1F"/>
                </a:highlight>
                <a:latin typeface="Consolas" panose="020B0609020204030204" pitchFamily="49" charset="0"/>
              </a:rPr>
              <a:t>accuracy2</a:t>
            </a:r>
            <a:r>
              <a:rPr lang="en-IN" b="0" dirty="0">
                <a:solidFill>
                  <a:srgbClr val="CCCCCC"/>
                </a:solidFill>
                <a:effectLst/>
                <a:highlight>
                  <a:srgbClr val="1F1F1F"/>
                </a:highlight>
                <a:latin typeface="Consolas" panose="020B0609020204030204" pitchFamily="49" charset="0"/>
              </a:rPr>
              <a:t>)</a:t>
            </a:r>
          </a:p>
          <a:p>
            <a:r>
              <a:rPr lang="en-IN" dirty="0">
                <a:solidFill>
                  <a:srgbClr val="CCCCCC"/>
                </a:solidFill>
                <a:highlight>
                  <a:srgbClr val="1F1F1F"/>
                </a:highlight>
                <a:latin typeface="Consolas" panose="020B0609020204030204" pitchFamily="49" charset="0"/>
              </a:rPr>
              <a:t>                 </a:t>
            </a:r>
          </a:p>
          <a:p>
            <a:r>
              <a:rPr lang="en-IN" b="0" dirty="0">
                <a:solidFill>
                  <a:srgbClr val="CCCCCC"/>
                </a:solidFill>
                <a:effectLst/>
                <a:highlight>
                  <a:srgbClr val="1F1F1F"/>
                </a:highlight>
                <a:latin typeface="Consolas" panose="020B0609020204030204" pitchFamily="49" charset="0"/>
              </a:rPr>
              <a:t>                 # COMPLETED</a:t>
            </a:r>
          </a:p>
        </p:txBody>
      </p:sp>
    </p:spTree>
    <p:extLst>
      <p:ext uri="{BB962C8B-B14F-4D97-AF65-F5344CB8AC3E}">
        <p14:creationId xmlns:p14="http://schemas.microsoft.com/office/powerpoint/2010/main" val="165797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with a blue line">
            <a:extLst>
              <a:ext uri="{FF2B5EF4-FFF2-40B4-BE49-F238E27FC236}">
                <a16:creationId xmlns:a16="http://schemas.microsoft.com/office/drawing/2014/main" id="{60D32C62-97B5-5568-0CA7-8F78DAADC2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095" y="0"/>
            <a:ext cx="6785810" cy="6858000"/>
          </a:xfrm>
          <a:prstGeom prst="rect">
            <a:avLst/>
          </a:prstGeom>
        </p:spPr>
      </p:pic>
      <p:sp>
        <p:nvSpPr>
          <p:cNvPr id="6" name="TextBox 5">
            <a:extLst>
              <a:ext uri="{FF2B5EF4-FFF2-40B4-BE49-F238E27FC236}">
                <a16:creationId xmlns:a16="http://schemas.microsoft.com/office/drawing/2014/main" id="{EA2FAD09-AB97-82CD-B038-CF7FE6D2CB78}"/>
              </a:ext>
            </a:extLst>
          </p:cNvPr>
          <p:cNvSpPr txBox="1"/>
          <p:nvPr/>
        </p:nvSpPr>
        <p:spPr>
          <a:xfrm>
            <a:off x="1981200" y="609600"/>
            <a:ext cx="2971800" cy="307777"/>
          </a:xfrm>
          <a:prstGeom prst="rect">
            <a:avLst/>
          </a:prstGeom>
          <a:noFill/>
        </p:spPr>
        <p:txBody>
          <a:bodyPr wrap="square" rtlCol="0">
            <a:spAutoFit/>
          </a:bodyPr>
          <a:lstStyle/>
          <a:p>
            <a:r>
              <a:rPr lang="en-IN" sz="1400" dirty="0"/>
              <a:t>Accuracy=</a:t>
            </a:r>
            <a:r>
              <a:rPr lang="en-IN" sz="1400" b="0" i="0" dirty="0">
                <a:solidFill>
                  <a:srgbClr val="D5D5D5"/>
                </a:solidFill>
                <a:effectLst/>
                <a:highlight>
                  <a:srgbClr val="383838"/>
                </a:highlight>
                <a:latin typeface="Courier New" panose="02070309020205020404" pitchFamily="49" charset="0"/>
              </a:rPr>
              <a:t>0.8074866310160428</a:t>
            </a:r>
            <a:endParaRPr lang="en-IN" sz="1400" dirty="0"/>
          </a:p>
        </p:txBody>
      </p:sp>
    </p:spTree>
    <p:extLst>
      <p:ext uri="{BB962C8B-B14F-4D97-AF65-F5344CB8AC3E}">
        <p14:creationId xmlns:p14="http://schemas.microsoft.com/office/powerpoint/2010/main" val="40237937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605</TotalTime>
  <Words>816</Words>
  <Application>Microsoft Office PowerPoint</Application>
  <PresentationFormat>On-screen Show (4:3)</PresentationFormat>
  <Paragraphs>53</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Algerian</vt:lpstr>
      <vt:lpstr>Arial</vt:lpstr>
      <vt:lpstr>Arial Narrow</vt:lpstr>
      <vt:lpstr>Arno Pro Smbd</vt:lpstr>
      <vt:lpstr>Calibri</vt:lpstr>
      <vt:lpstr>Consolas</vt:lpstr>
      <vt:lpstr>Courier New</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CODE IMPLEMENTATION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Ankit Saini</cp:lastModifiedBy>
  <cp:revision>28</cp:revision>
  <dcterms:created xsi:type="dcterms:W3CDTF">2024-05-27T14:34:01Z</dcterms:created>
  <dcterms:modified xsi:type="dcterms:W3CDTF">2024-06-14T21:16:44Z</dcterms:modified>
</cp:coreProperties>
</file>