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58" r:id="rId3"/>
    <p:sldId id="259" r:id="rId4"/>
    <p:sldId id="260" r:id="rId5"/>
    <p:sldId id="261" r:id="rId6"/>
    <p:sldId id="262" r:id="rId7"/>
    <p:sldId id="272" r:id="rId8"/>
    <p:sldId id="265" r:id="rId9"/>
    <p:sldId id="266" r:id="rId10"/>
    <p:sldId id="273"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9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Saini" userId="7e7c296e4dcc0670" providerId="LiveId" clId="{9A2DD634-BC0C-41A8-B569-9007E61A026A}"/>
    <pc:docChg chg="modSld">
      <pc:chgData name="Ankit Saini" userId="7e7c296e4dcc0670" providerId="LiveId" clId="{9A2DD634-BC0C-41A8-B569-9007E61A026A}" dt="2024-05-31T17:37:04.814" v="5" actId="1076"/>
      <pc:docMkLst>
        <pc:docMk/>
      </pc:docMkLst>
      <pc:sldChg chg="modSp mod">
        <pc:chgData name="Ankit Saini" userId="7e7c296e4dcc0670" providerId="LiveId" clId="{9A2DD634-BC0C-41A8-B569-9007E61A026A}" dt="2024-05-31T12:15:00.301" v="0" actId="20577"/>
        <pc:sldMkLst>
          <pc:docMk/>
          <pc:sldMk cId="2592254790" sldId="261"/>
        </pc:sldMkLst>
        <pc:spChg chg="mod">
          <ac:chgData name="Ankit Saini" userId="7e7c296e4dcc0670" providerId="LiveId" clId="{9A2DD634-BC0C-41A8-B569-9007E61A026A}" dt="2024-05-31T12:15:00.301" v="0" actId="20577"/>
          <ac:spMkLst>
            <pc:docMk/>
            <pc:sldMk cId="2592254790" sldId="261"/>
            <ac:spMk id="7" creationId="{00000000-0000-0000-0000-000000000000}"/>
          </ac:spMkLst>
        </pc:spChg>
      </pc:sldChg>
      <pc:sldChg chg="modSp mod">
        <pc:chgData name="Ankit Saini" userId="7e7c296e4dcc0670" providerId="LiveId" clId="{9A2DD634-BC0C-41A8-B569-9007E61A026A}" dt="2024-05-31T17:37:04.814" v="5" actId="1076"/>
        <pc:sldMkLst>
          <pc:docMk/>
          <pc:sldMk cId="2724662331" sldId="270"/>
        </pc:sldMkLst>
        <pc:spChg chg="mod">
          <ac:chgData name="Ankit Saini" userId="7e7c296e4dcc0670" providerId="LiveId" clId="{9A2DD634-BC0C-41A8-B569-9007E61A026A}" dt="2024-05-31T17:24:16.930" v="2" actId="1076"/>
          <ac:spMkLst>
            <pc:docMk/>
            <pc:sldMk cId="2724662331" sldId="270"/>
            <ac:spMk id="5" creationId="{00000000-0000-0000-0000-000000000000}"/>
          </ac:spMkLst>
        </pc:spChg>
        <pc:picChg chg="mod">
          <ac:chgData name="Ankit Saini" userId="7e7c296e4dcc0670" providerId="LiveId" clId="{9A2DD634-BC0C-41A8-B569-9007E61A026A}" dt="2024-05-31T17:37:04.814" v="5" actId="1076"/>
          <ac:picMkLst>
            <pc:docMk/>
            <pc:sldMk cId="2724662331" sldId="270"/>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93B6-19CE-4D3A-8ADB-902AF7564377}" type="datetimeFigureOut">
              <a:rPr lang="en-US" smtClean="0"/>
              <a:t>5/31/2024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84C4B-C3B1-42E1-A34A-D1F64F69AA26}" type="slidenum">
              <a:rPr lang="en-US" smtClean="0"/>
              <a:t>‹#›</a:t>
            </a:fld>
            <a:endParaRPr lang="en-US"/>
          </a:p>
        </p:txBody>
      </p:sp>
    </p:spTree>
    <p:extLst>
      <p:ext uri="{BB962C8B-B14F-4D97-AF65-F5344CB8AC3E}">
        <p14:creationId xmlns:p14="http://schemas.microsoft.com/office/powerpoint/2010/main" val="379064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FF6399-D553-418A-9224-A7F6321BB0B1}"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14813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F6399-D553-418A-9224-A7F6321BB0B1}"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39925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F6399-D553-418A-9224-A7F6321BB0B1}"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24750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F6399-D553-418A-9224-A7F6321BB0B1}"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05861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04745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FF6399-D553-418A-9224-A7F6321BB0B1}"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04936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FF6399-D553-418A-9224-A7F6321BB0B1}"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98362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FF6399-D553-418A-9224-A7F6321BB0B1}"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18037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F6399-D553-418A-9224-A7F6321BB0B1}"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09905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62282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95744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F6399-D553-418A-9224-A7F6321BB0B1}" type="datetimeFigureOut">
              <a:rPr lang="en-US" smtClean="0"/>
              <a:t>5/31/2024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1167A-31C9-45AA-9B9B-28E528F063F8}" type="slidenum">
              <a:rPr lang="en-US" smtClean="0"/>
              <a:t>‹#›</a:t>
            </a:fld>
            <a:endParaRPr lang="en-US"/>
          </a:p>
        </p:txBody>
      </p:sp>
    </p:spTree>
    <p:extLst>
      <p:ext uri="{BB962C8B-B14F-4D97-AF65-F5344CB8AC3E}">
        <p14:creationId xmlns:p14="http://schemas.microsoft.com/office/powerpoint/2010/main" val="2526826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48" y="-228599"/>
            <a:ext cx="9099725" cy="7086600"/>
          </a:xfrm>
        </p:spPr>
      </p:pic>
      <p:sp>
        <p:nvSpPr>
          <p:cNvPr id="5" name="Rectangle 4"/>
          <p:cNvSpPr/>
          <p:nvPr/>
        </p:nvSpPr>
        <p:spPr>
          <a:xfrm>
            <a:off x="457200" y="1600201"/>
            <a:ext cx="6400800" cy="2000548"/>
          </a:xfrm>
          <a:prstGeom prst="rect">
            <a:avLst/>
          </a:prstGeom>
        </p:spPr>
        <p:txBody>
          <a:bodyPr wrap="square">
            <a:spAutoFit/>
          </a:bodyPr>
          <a:lstStyle/>
          <a:p>
            <a:r>
              <a:rPr lang="en-US" sz="6000" dirty="0">
                <a:solidFill>
                  <a:srgbClr val="FFFF00"/>
                </a:solidFill>
                <a:latin typeface="Algerian" pitchFamily="82" charset="0"/>
              </a:rPr>
              <a:t>GIVE LIFE :-</a:t>
            </a:r>
          </a:p>
          <a:p>
            <a:r>
              <a:rPr lang="en-US" dirty="0"/>
              <a:t>                      </a:t>
            </a:r>
            <a:r>
              <a:rPr lang="en-US" sz="3200" dirty="0">
                <a:solidFill>
                  <a:schemeClr val="tx2">
                    <a:lumMod val="40000"/>
                    <a:lumOff val="60000"/>
                  </a:schemeClr>
                </a:solidFill>
                <a:latin typeface="Arno Pro Smbd" pitchFamily="18" charset="0"/>
              </a:rPr>
              <a:t>-&gt;Blood donation prediction             using ML</a:t>
            </a:r>
            <a:endParaRPr lang="en-US" dirty="0">
              <a:solidFill>
                <a:schemeClr val="tx2">
                  <a:lumMod val="40000"/>
                  <a:lumOff val="60000"/>
                </a:schemeClr>
              </a:solidFill>
              <a:latin typeface="Arno Pro Smbd" pitchFamily="18" charset="0"/>
            </a:endParaRPr>
          </a:p>
        </p:txBody>
      </p:sp>
    </p:spTree>
    <p:extLst>
      <p:ext uri="{BB962C8B-B14F-4D97-AF65-F5344CB8AC3E}">
        <p14:creationId xmlns:p14="http://schemas.microsoft.com/office/powerpoint/2010/main" val="109063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4931" y="-16078200"/>
            <a:ext cx="14291304" cy="42748200"/>
          </a:xfrm>
          <a:prstGeom prst="rect">
            <a:avLst/>
          </a:prstGeom>
        </p:spPr>
      </p:pic>
      <p:sp>
        <p:nvSpPr>
          <p:cNvPr id="6" name="Rectangle 5"/>
          <p:cNvSpPr/>
          <p:nvPr/>
        </p:nvSpPr>
        <p:spPr>
          <a:xfrm>
            <a:off x="1524000" y="-15248561"/>
            <a:ext cx="5486400" cy="4801314"/>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    </a:t>
            </a:r>
          </a:p>
          <a:p>
            <a:r>
              <a:rPr lang="en-US" dirty="0"/>
              <a:t>&lt;meta charset="UTF-8"&gt;  </a:t>
            </a:r>
          </a:p>
          <a:p>
            <a:r>
              <a:rPr lang="en-US" dirty="0"/>
              <a:t>  &lt;meta name="viewport" content="width=device-width, initial-scale=1.0"&gt; </a:t>
            </a:r>
          </a:p>
          <a:p>
            <a:r>
              <a:rPr lang="en-US" dirty="0"/>
              <a:t>   &lt;title&gt;Blood Center Dashboard&lt;/title&gt;    </a:t>
            </a:r>
          </a:p>
          <a:p>
            <a:r>
              <a:rPr lang="en-US" dirty="0"/>
              <a:t>&lt;style&gt;  </a:t>
            </a:r>
          </a:p>
          <a:p>
            <a:r>
              <a:rPr lang="en-US" dirty="0"/>
              <a:t>      body {  </a:t>
            </a:r>
          </a:p>
          <a:p>
            <a:r>
              <a:rPr lang="en-US" dirty="0"/>
              <a:t>          font-family: Arial, sans-serif;     </a:t>
            </a:r>
          </a:p>
          <a:p>
            <a:r>
              <a:rPr lang="en-US" dirty="0"/>
              <a:t>       margin: 0;        </a:t>
            </a:r>
          </a:p>
          <a:p>
            <a:r>
              <a:rPr lang="en-US" dirty="0"/>
              <a:t>    padding: 0;      </a:t>
            </a:r>
          </a:p>
          <a:p>
            <a:r>
              <a:rPr lang="en-US" dirty="0"/>
              <a:t>  }       </a:t>
            </a:r>
          </a:p>
          <a:p>
            <a:r>
              <a:rPr lang="en-US" dirty="0"/>
              <a:t> .container {      </a:t>
            </a:r>
          </a:p>
          <a:p>
            <a:r>
              <a:rPr lang="en-US" dirty="0"/>
              <a:t>      width: 80%;        </a:t>
            </a:r>
          </a:p>
          <a:p>
            <a:r>
              <a:rPr lang="en-US" dirty="0"/>
              <a:t>    margin: auto;      </a:t>
            </a:r>
          </a:p>
          <a:p>
            <a:r>
              <a:rPr lang="en-US" dirty="0"/>
              <a:t>      padding: 20px;</a:t>
            </a:r>
          </a:p>
        </p:txBody>
      </p:sp>
      <p:sp>
        <p:nvSpPr>
          <p:cNvPr id="7" name="Rectangle 6"/>
          <p:cNvSpPr/>
          <p:nvPr/>
        </p:nvSpPr>
        <p:spPr>
          <a:xfrm>
            <a:off x="1752600" y="-10412611"/>
            <a:ext cx="4572000" cy="17820263"/>
          </a:xfrm>
          <a:prstGeom prst="rect">
            <a:avLst/>
          </a:prstGeom>
        </p:spPr>
        <p:txBody>
          <a:bodyPr>
            <a:spAutoFit/>
          </a:bodyPr>
          <a:lstStyle/>
          <a:p>
            <a:r>
              <a:rPr lang="en-US" dirty="0"/>
              <a:t>}        table {     </a:t>
            </a:r>
          </a:p>
          <a:p>
            <a:r>
              <a:rPr lang="en-US" dirty="0"/>
              <a:t>       width: 100%;         </a:t>
            </a:r>
          </a:p>
          <a:p>
            <a:r>
              <a:rPr lang="en-US" dirty="0"/>
              <a:t>   border-collapse: collapse;   </a:t>
            </a:r>
          </a:p>
          <a:p>
            <a:r>
              <a:rPr lang="en-US" dirty="0"/>
              <a:t>         margin-bottom: 20px;     </a:t>
            </a:r>
          </a:p>
          <a:p>
            <a:r>
              <a:rPr lang="en-US" dirty="0"/>
              <a:t>   }        table, </a:t>
            </a:r>
            <a:r>
              <a:rPr lang="en-US" dirty="0" err="1"/>
              <a:t>th</a:t>
            </a:r>
            <a:r>
              <a:rPr lang="en-US" dirty="0"/>
              <a:t>, td {         </a:t>
            </a:r>
          </a:p>
          <a:p>
            <a:r>
              <a:rPr lang="en-US" dirty="0"/>
              <a:t>   border: 1px solid #</a:t>
            </a:r>
            <a:r>
              <a:rPr lang="en-US" dirty="0" err="1"/>
              <a:t>ddd</a:t>
            </a:r>
            <a:r>
              <a:rPr lang="en-US" dirty="0"/>
              <a:t>;      </a:t>
            </a:r>
          </a:p>
          <a:p>
            <a:r>
              <a:rPr lang="en-US" dirty="0"/>
              <a:t>      padding: 8px;        </a:t>
            </a:r>
          </a:p>
          <a:p>
            <a:r>
              <a:rPr lang="en-US" dirty="0"/>
              <a:t>    text-align: left;      </a:t>
            </a:r>
          </a:p>
          <a:p>
            <a:r>
              <a:rPr lang="en-US" dirty="0"/>
              <a:t>  }    </a:t>
            </a:r>
          </a:p>
          <a:p>
            <a:r>
              <a:rPr lang="en-US" dirty="0"/>
              <a:t>     </a:t>
            </a:r>
            <a:r>
              <a:rPr lang="en-US" dirty="0" err="1"/>
              <a:t>th</a:t>
            </a:r>
            <a:r>
              <a:rPr lang="en-US" dirty="0"/>
              <a:t> {    </a:t>
            </a:r>
          </a:p>
          <a:p>
            <a:r>
              <a:rPr lang="en-US" dirty="0"/>
              <a:t>        background-color: #f2f2f2;        }        .search-bar {       </a:t>
            </a:r>
          </a:p>
          <a:p>
            <a:r>
              <a:rPr lang="en-US" dirty="0"/>
              <a:t>     margin-bottom: 20px;        </a:t>
            </a:r>
          </a:p>
          <a:p>
            <a:r>
              <a:rPr lang="en-US" dirty="0"/>
              <a:t>}    </a:t>
            </a:r>
          </a:p>
          <a:p>
            <a:r>
              <a:rPr lang="en-US" dirty="0"/>
              <a:t>    .donor-form {       </a:t>
            </a:r>
          </a:p>
          <a:p>
            <a:r>
              <a:rPr lang="en-US" dirty="0"/>
              <a:t>     margin-top: 50px;        </a:t>
            </a:r>
          </a:p>
          <a:p>
            <a:r>
              <a:rPr lang="en-US" dirty="0"/>
              <a:t>}    </a:t>
            </a:r>
          </a:p>
          <a:p>
            <a:r>
              <a:rPr lang="en-US" dirty="0"/>
              <a:t>    .donor-form label {    </a:t>
            </a:r>
          </a:p>
          <a:p>
            <a:r>
              <a:rPr lang="en-US" dirty="0"/>
              <a:t>        display: block;        </a:t>
            </a:r>
          </a:p>
          <a:p>
            <a:r>
              <a:rPr lang="en-US" dirty="0"/>
              <a:t>    margin-bottom: 5px;        </a:t>
            </a:r>
          </a:p>
          <a:p>
            <a:r>
              <a:rPr lang="en-US" dirty="0"/>
              <a:t>}        .donor-form input[type="text"],         .donor-form input[type="email"],      </a:t>
            </a:r>
          </a:p>
          <a:p>
            <a:r>
              <a:rPr lang="en-US" dirty="0"/>
              <a:t>  .donor-form select {     </a:t>
            </a:r>
          </a:p>
          <a:p>
            <a:r>
              <a:rPr lang="en-US" dirty="0"/>
              <a:t>       width: 100%;          </a:t>
            </a:r>
          </a:p>
          <a:p>
            <a:r>
              <a:rPr lang="en-US" dirty="0"/>
              <a:t>  padding: 8px;          </a:t>
            </a:r>
          </a:p>
          <a:p>
            <a:r>
              <a:rPr lang="en-US" dirty="0"/>
              <a:t>  margin-bottom: 10px;   </a:t>
            </a:r>
          </a:p>
          <a:p>
            <a:r>
              <a:rPr lang="en-US" dirty="0"/>
              <a:t>         box-sizing: border-box;      </a:t>
            </a:r>
          </a:p>
          <a:p>
            <a:r>
              <a:rPr lang="en-US" dirty="0"/>
              <a:t>  }       </a:t>
            </a:r>
          </a:p>
          <a:p>
            <a:r>
              <a:rPr lang="en-US" dirty="0"/>
              <a:t> .donor-form input[type="submit"] {            background-color: #4CAF50;       </a:t>
            </a:r>
          </a:p>
          <a:p>
            <a:r>
              <a:rPr lang="en-US" dirty="0"/>
              <a:t>     color: white;  </a:t>
            </a:r>
          </a:p>
          <a:p>
            <a:r>
              <a:rPr lang="en-US" dirty="0"/>
              <a:t>          padding: 10px 20px;        </a:t>
            </a:r>
          </a:p>
          <a:p>
            <a:r>
              <a:rPr lang="en-US" dirty="0"/>
              <a:t>    border: none;       </a:t>
            </a:r>
          </a:p>
          <a:p>
            <a:r>
              <a:rPr lang="en-US" dirty="0"/>
              <a:t>     border-radius: 4px;    </a:t>
            </a:r>
          </a:p>
          <a:p>
            <a:r>
              <a:rPr lang="en-US" dirty="0"/>
              <a:t>        cursor: pointer;       </a:t>
            </a:r>
          </a:p>
          <a:p>
            <a:r>
              <a:rPr lang="en-US" dirty="0"/>
              <a:t> }        .donor-form input[type="submit"]:hover {            background-color: #45a049;        }    &lt;/style&gt;</a:t>
            </a:r>
          </a:p>
          <a:p>
            <a:r>
              <a:rPr lang="en-US" dirty="0"/>
              <a:t>&lt;/head&gt;</a:t>
            </a:r>
          </a:p>
          <a:p>
            <a:r>
              <a:rPr lang="en-US" dirty="0"/>
              <a:t>&lt;body&gt;</a:t>
            </a:r>
          </a:p>
          <a:p>
            <a:r>
              <a:rPr lang="en-US" dirty="0"/>
              <a:t>&lt;div class="container"&gt;   </a:t>
            </a:r>
          </a:p>
          <a:p>
            <a:r>
              <a:rPr lang="en-US" dirty="0"/>
              <a:t> &lt;h1&gt;Blood Center Dashboard&lt;/h1&gt;   </a:t>
            </a:r>
          </a:p>
          <a:p>
            <a:r>
              <a:rPr lang="en-US" dirty="0"/>
              <a:t> &lt;!-- Search Bar --&gt; </a:t>
            </a:r>
          </a:p>
          <a:p>
            <a:r>
              <a:rPr lang="en-US" dirty="0"/>
              <a:t>   &lt;div class="search-bar"&gt;  </a:t>
            </a:r>
          </a:p>
          <a:p>
            <a:r>
              <a:rPr lang="en-US" dirty="0"/>
              <a:t>      &lt;input type="text" placeholder="Search..."&gt;    </a:t>
            </a:r>
          </a:p>
          <a:p>
            <a:r>
              <a:rPr lang="en-US" dirty="0"/>
              <a:t>&lt;/div&gt; </a:t>
            </a:r>
          </a:p>
          <a:p>
            <a:r>
              <a:rPr lang="en-US" dirty="0"/>
              <a:t>   &lt;!-- Blood Center Details --&gt;   </a:t>
            </a:r>
          </a:p>
          <a:p>
            <a:r>
              <a:rPr lang="en-US" dirty="0"/>
              <a:t> &lt;h2&gt;Blood Center Details&lt;/h2&gt;   </a:t>
            </a:r>
          </a:p>
          <a:p>
            <a:r>
              <a:rPr lang="en-US" dirty="0"/>
              <a:t> &lt;table&gt;   </a:t>
            </a:r>
          </a:p>
          <a:p>
            <a:r>
              <a:rPr lang="en-US" dirty="0"/>
              <a:t>     &lt;</a:t>
            </a:r>
            <a:r>
              <a:rPr lang="en-US" dirty="0" err="1"/>
              <a:t>tr</a:t>
            </a:r>
            <a:r>
              <a:rPr lang="en-US" dirty="0"/>
              <a:t>&gt;           </a:t>
            </a:r>
          </a:p>
          <a:p>
            <a:r>
              <a:rPr lang="en-US" dirty="0"/>
              <a:t> &lt;</a:t>
            </a:r>
            <a:r>
              <a:rPr lang="en-US" dirty="0" err="1"/>
              <a:t>th</a:t>
            </a:r>
            <a:r>
              <a:rPr lang="en-US" dirty="0"/>
              <a:t>&gt;Name&lt;/</a:t>
            </a:r>
            <a:r>
              <a:rPr lang="en-US" dirty="0" err="1"/>
              <a:t>th</a:t>
            </a:r>
            <a:r>
              <a:rPr lang="en-US" dirty="0"/>
              <a:t>&gt;    </a:t>
            </a:r>
          </a:p>
          <a:p>
            <a:r>
              <a:rPr lang="en-US" dirty="0"/>
              <a:t>        &lt;</a:t>
            </a:r>
            <a:r>
              <a:rPr lang="en-US" dirty="0" err="1"/>
              <a:t>th</a:t>
            </a:r>
            <a:r>
              <a:rPr lang="en-US" dirty="0"/>
              <a:t>&gt;Address&lt;/</a:t>
            </a:r>
            <a:r>
              <a:rPr lang="en-US" dirty="0" err="1"/>
              <a:t>th</a:t>
            </a:r>
            <a:r>
              <a:rPr lang="en-US" dirty="0"/>
              <a:t>&gt;         </a:t>
            </a:r>
          </a:p>
          <a:p>
            <a:r>
              <a:rPr lang="en-US" dirty="0"/>
              <a:t>   &lt;</a:t>
            </a:r>
            <a:r>
              <a:rPr lang="en-US" dirty="0" err="1"/>
              <a:t>th</a:t>
            </a:r>
            <a:r>
              <a:rPr lang="en-US" dirty="0"/>
              <a:t>&gt;Phone&lt;/</a:t>
            </a:r>
            <a:r>
              <a:rPr lang="en-US" dirty="0" err="1"/>
              <a:t>th</a:t>
            </a:r>
            <a:r>
              <a:rPr lang="en-US" dirty="0"/>
              <a:t>&gt;        &lt;/</a:t>
            </a:r>
            <a:r>
              <a:rPr lang="en-US" dirty="0" err="1"/>
              <a:t>tr</a:t>
            </a:r>
            <a:r>
              <a:rPr lang="en-US" dirty="0"/>
              <a:t>&gt;      </a:t>
            </a:r>
          </a:p>
          <a:p>
            <a:r>
              <a:rPr lang="en-US" dirty="0"/>
              <a:t>  &lt;</a:t>
            </a:r>
            <a:r>
              <a:rPr lang="en-US" dirty="0" err="1"/>
              <a:t>tr</a:t>
            </a:r>
            <a:r>
              <a:rPr lang="en-US" dirty="0"/>
              <a:t>&gt;       </a:t>
            </a:r>
          </a:p>
          <a:p>
            <a:r>
              <a:rPr lang="en-US" dirty="0"/>
              <a:t>     &lt;td&gt;Blood Center 1&lt;/td&gt;          </a:t>
            </a:r>
          </a:p>
          <a:p>
            <a:r>
              <a:rPr lang="en-US" dirty="0"/>
              <a:t>  &lt;td&gt;123 Main St, City&lt;/td&gt;     </a:t>
            </a:r>
          </a:p>
          <a:p>
            <a:r>
              <a:rPr lang="en-US" dirty="0"/>
              <a:t>       &lt;td&gt;123-456-7890&lt;/td&gt;      </a:t>
            </a:r>
          </a:p>
          <a:p>
            <a:r>
              <a:rPr lang="en-US" dirty="0"/>
              <a:t>  &lt;/</a:t>
            </a:r>
            <a:r>
              <a:rPr lang="en-US" dirty="0" err="1"/>
              <a:t>tr</a:t>
            </a:r>
            <a:r>
              <a:rPr lang="en-US" dirty="0"/>
              <a:t>&gt;      </a:t>
            </a:r>
          </a:p>
          <a:p>
            <a:r>
              <a:rPr lang="en-US" dirty="0"/>
              <a:t>  &lt;</a:t>
            </a:r>
            <a:r>
              <a:rPr lang="en-US" dirty="0" err="1"/>
              <a:t>tr</a:t>
            </a:r>
            <a:r>
              <a:rPr lang="en-US" dirty="0"/>
              <a:t>&gt;           </a:t>
            </a:r>
          </a:p>
          <a:p>
            <a:r>
              <a:rPr lang="en-US" dirty="0"/>
              <a:t> &lt;td&gt;Blood Center 2&lt;/td&gt;   </a:t>
            </a:r>
          </a:p>
          <a:p>
            <a:r>
              <a:rPr lang="en-US" dirty="0"/>
              <a:t>         &lt;td&gt;456 Elm St, Town&lt;/td&gt;            &lt;td&gt;456-789-0123&lt;/td&gt;  </a:t>
            </a:r>
          </a:p>
          <a:p>
            <a:r>
              <a:rPr lang="en-US" dirty="0"/>
              <a:t>      &lt;/</a:t>
            </a:r>
            <a:r>
              <a:rPr lang="en-US" dirty="0" err="1"/>
              <a:t>tr</a:t>
            </a:r>
            <a:r>
              <a:rPr lang="en-US" dirty="0"/>
              <a:t>&gt;</a:t>
            </a:r>
          </a:p>
        </p:txBody>
      </p:sp>
      <p:sp>
        <p:nvSpPr>
          <p:cNvPr id="8" name="Rectangle 7"/>
          <p:cNvSpPr/>
          <p:nvPr/>
        </p:nvSpPr>
        <p:spPr>
          <a:xfrm>
            <a:off x="1752600" y="7162800"/>
            <a:ext cx="4572000" cy="5632311"/>
          </a:xfrm>
          <a:prstGeom prst="rect">
            <a:avLst/>
          </a:prstGeom>
        </p:spPr>
        <p:txBody>
          <a:bodyPr>
            <a:spAutoFit/>
          </a:bodyPr>
          <a:lstStyle/>
          <a:p>
            <a:r>
              <a:rPr lang="en-US" dirty="0"/>
              <a:t> &lt;!-- Add more rows for additional blood centers --&gt;  </a:t>
            </a:r>
          </a:p>
          <a:p>
            <a:r>
              <a:rPr lang="en-US" dirty="0"/>
              <a:t>  &lt;/table&gt; </a:t>
            </a:r>
          </a:p>
          <a:p>
            <a:r>
              <a:rPr lang="en-US" dirty="0"/>
              <a:t>   &lt;!-- Contact Information --&gt;   </a:t>
            </a:r>
          </a:p>
          <a:p>
            <a:r>
              <a:rPr lang="en-US" dirty="0"/>
              <a:t> &lt;h2&gt;Contact Information&lt;/h2&gt;    </a:t>
            </a:r>
          </a:p>
          <a:p>
            <a:r>
              <a:rPr lang="en-US" dirty="0"/>
              <a:t>&lt;p&gt;Email: bloodcenter@example.com&lt;/p&gt;    &lt;p&gt;Emergency Contact: 911&lt;/p&gt;    &lt;!-- Location --&gt; </a:t>
            </a:r>
          </a:p>
          <a:p>
            <a:r>
              <a:rPr lang="en-US" dirty="0"/>
              <a:t>   &lt;h2&gt;Location&lt;/h2&gt; </a:t>
            </a:r>
          </a:p>
          <a:p>
            <a:r>
              <a:rPr lang="en-US" dirty="0"/>
              <a:t>   &lt;</a:t>
            </a:r>
            <a:r>
              <a:rPr lang="en-US" dirty="0" err="1"/>
              <a:t>iframe</a:t>
            </a:r>
            <a:r>
              <a:rPr lang="en-US" dirty="0"/>
              <a:t> </a:t>
            </a:r>
            <a:r>
              <a:rPr lang="en-US" dirty="0" err="1"/>
              <a:t>src</a:t>
            </a:r>
            <a:r>
              <a:rPr lang="en-US" dirty="0"/>
              <a:t>="https://www.google.com/maps/embed?pb=!1m18!1m12!1m3!1d1000.3349719841312!2d-122.08558040000001!3d37.4220603!2m3!1f0!2f0!3f0!3m2!1i1024!2i768!4f13.1!3m3!1m2!1s0x808f7e8f038ce5d7%3A0xd4b189f15185f012!2sGoogleplex!5e0!3m2!1sen!2sus!4v1620454874840!5m2!1sen!2sus" width="600" height="450" style="border:0;" </a:t>
            </a:r>
            <a:r>
              <a:rPr lang="en-US" dirty="0" err="1"/>
              <a:t>allowfullscreen</a:t>
            </a:r>
            <a:r>
              <a:rPr lang="en-US" dirty="0"/>
              <a:t>="" loading="lazy"&gt;&lt;/</a:t>
            </a:r>
            <a:r>
              <a:rPr lang="en-US" dirty="0" err="1"/>
              <a:t>iframe</a:t>
            </a:r>
            <a:r>
              <a:rPr lang="en-US" dirty="0"/>
              <a:t>&gt;</a:t>
            </a:r>
          </a:p>
        </p:txBody>
      </p:sp>
      <p:sp>
        <p:nvSpPr>
          <p:cNvPr id="9" name="Rectangle 8"/>
          <p:cNvSpPr/>
          <p:nvPr/>
        </p:nvSpPr>
        <p:spPr>
          <a:xfrm>
            <a:off x="1752600" y="12795111"/>
            <a:ext cx="4572000" cy="11449288"/>
          </a:xfrm>
          <a:prstGeom prst="rect">
            <a:avLst/>
          </a:prstGeom>
        </p:spPr>
        <p:txBody>
          <a:bodyPr>
            <a:spAutoFit/>
          </a:bodyPr>
          <a:lstStyle/>
          <a:p>
            <a:r>
              <a:rPr lang="en-US" dirty="0"/>
              <a:t>&lt;!-- Blood Groups Present --&gt;</a:t>
            </a:r>
          </a:p>
          <a:p>
            <a:r>
              <a:rPr lang="en-US" dirty="0"/>
              <a:t>    &lt;h2&gt;Blood Groups Present&lt;/h2&gt;  </a:t>
            </a:r>
          </a:p>
          <a:p>
            <a:r>
              <a:rPr lang="en-US" dirty="0"/>
              <a:t>  &lt;</a:t>
            </a:r>
            <a:r>
              <a:rPr lang="en-US" dirty="0" err="1"/>
              <a:t>ul</a:t>
            </a:r>
            <a:r>
              <a:rPr lang="en-US" dirty="0"/>
              <a:t>&gt;     </a:t>
            </a:r>
          </a:p>
          <a:p>
            <a:r>
              <a:rPr lang="en-US" dirty="0"/>
              <a:t>   &lt;li&gt;A+&lt;/li&gt;  </a:t>
            </a:r>
          </a:p>
          <a:p>
            <a:r>
              <a:rPr lang="en-US" dirty="0"/>
              <a:t>      &lt;li&gt;A-&lt;/li&gt;      </a:t>
            </a:r>
          </a:p>
          <a:p>
            <a:r>
              <a:rPr lang="en-US" dirty="0"/>
              <a:t>  &lt;li&gt;B+&lt;/li&gt;       </a:t>
            </a:r>
          </a:p>
          <a:p>
            <a:r>
              <a:rPr lang="en-US" dirty="0"/>
              <a:t> &lt;li&gt;B-&lt;/li&gt; </a:t>
            </a:r>
          </a:p>
          <a:p>
            <a:r>
              <a:rPr lang="en-US" dirty="0"/>
              <a:t>       &lt;li&gt;O+&lt;/li&gt;      </a:t>
            </a:r>
          </a:p>
          <a:p>
            <a:r>
              <a:rPr lang="en-US" dirty="0"/>
              <a:t>  &lt;li&gt;O-&lt;/li&gt;       </a:t>
            </a:r>
          </a:p>
          <a:p>
            <a:r>
              <a:rPr lang="en-US" dirty="0"/>
              <a:t> &lt;li&gt;AB+&lt;/li&gt;     </a:t>
            </a:r>
          </a:p>
          <a:p>
            <a:r>
              <a:rPr lang="en-US" dirty="0"/>
              <a:t>   &lt;li&gt;AB-&lt;/li&gt;   </a:t>
            </a:r>
          </a:p>
          <a:p>
            <a:r>
              <a:rPr lang="en-US" dirty="0"/>
              <a:t> &lt;/</a:t>
            </a:r>
            <a:r>
              <a:rPr lang="en-US" dirty="0" err="1"/>
              <a:t>ul</a:t>
            </a:r>
            <a:r>
              <a:rPr lang="en-US" dirty="0"/>
              <a:t>&gt;   </a:t>
            </a:r>
          </a:p>
          <a:p>
            <a:r>
              <a:rPr lang="en-US" dirty="0"/>
              <a:t> &lt;!-- Donor Recruitment Form --&gt;  </a:t>
            </a:r>
          </a:p>
          <a:p>
            <a:r>
              <a:rPr lang="en-US" dirty="0"/>
              <a:t>  &lt;div class="donor-form"&gt;        </a:t>
            </a:r>
          </a:p>
          <a:p>
            <a:r>
              <a:rPr lang="en-US" dirty="0"/>
              <a:t>&lt;h2&gt;Donor Recruitment Form&lt;/h2&gt;        &lt;form&gt;       </a:t>
            </a:r>
          </a:p>
          <a:p>
            <a:r>
              <a:rPr lang="en-US" dirty="0"/>
              <a:t>     &lt;label for="name"&gt;Name:&lt;/label&gt;            &lt;input type="text" id="name" name="name" required&gt;     </a:t>
            </a:r>
          </a:p>
          <a:p>
            <a:r>
              <a:rPr lang="en-US" dirty="0"/>
              <a:t>       &lt;label for="email"&gt;Email:&lt;/label&gt;            &lt;input type="email" id="email" name="email" required&gt;            &lt;label for="</a:t>
            </a:r>
            <a:r>
              <a:rPr lang="en-US" dirty="0" err="1"/>
              <a:t>bloodGroup</a:t>
            </a:r>
            <a:r>
              <a:rPr lang="en-US" dirty="0"/>
              <a:t>"&gt;Blood Group:&lt;/label&gt;            &lt;select id="</a:t>
            </a:r>
            <a:r>
              <a:rPr lang="en-US" dirty="0" err="1"/>
              <a:t>bloodGroup</a:t>
            </a:r>
            <a:r>
              <a:rPr lang="en-US" dirty="0"/>
              <a:t>" name="</a:t>
            </a:r>
            <a:r>
              <a:rPr lang="en-US" dirty="0" err="1"/>
              <a:t>bloodGroup</a:t>
            </a:r>
            <a:r>
              <a:rPr lang="en-US" dirty="0"/>
              <a:t>" required&gt;         </a:t>
            </a:r>
          </a:p>
          <a:p>
            <a:r>
              <a:rPr lang="en-US" dirty="0"/>
              <a:t>       &lt;option value=""&gt;Select&lt;/option&gt;                &lt;option value="A+"&gt;A+&lt;/option&gt;                &lt;option value="A-"&gt;A-&lt;/option&gt;                &lt;option value="B+"&gt;B+&lt;/option&gt;                &lt;option value="B-"&gt;B-&lt;/option&gt;                &lt;option value="O+"&gt;O+&lt;/option&gt;                &lt;option value="O-"&gt;O-&lt;/option&gt;                &lt;option value="AB+"&gt;AB+&lt;/option&gt;                &lt;option value="AB-"&gt;AB-&lt;/option&gt;            &lt;/select&gt;          </a:t>
            </a:r>
          </a:p>
          <a:p>
            <a:r>
              <a:rPr lang="en-US" dirty="0"/>
              <a:t>  &lt;input type="submit" value="Submit"&gt;        &lt;/form&gt;  </a:t>
            </a:r>
          </a:p>
          <a:p>
            <a:r>
              <a:rPr lang="en-US" dirty="0"/>
              <a:t>  &lt;/div&gt;</a:t>
            </a:r>
          </a:p>
          <a:p>
            <a:r>
              <a:rPr lang="en-US" dirty="0"/>
              <a:t>&lt;/div&gt;</a:t>
            </a:r>
          </a:p>
          <a:p>
            <a:r>
              <a:rPr lang="en-US" dirty="0"/>
              <a:t>&lt;/body&gt;</a:t>
            </a:r>
          </a:p>
          <a:p>
            <a:r>
              <a:rPr lang="en-US" dirty="0"/>
              <a:t>&lt;/html&gt;</a:t>
            </a:r>
          </a:p>
        </p:txBody>
      </p:sp>
    </p:spTree>
    <p:extLst>
      <p:ext uri="{BB962C8B-B14F-4D97-AF65-F5344CB8AC3E}">
        <p14:creationId xmlns:p14="http://schemas.microsoft.com/office/powerpoint/2010/main" val="104614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88" y="0"/>
            <a:ext cx="6702623" cy="6858000"/>
          </a:xfrm>
          <a:prstGeom prst="rect">
            <a:avLst/>
          </a:prstGeom>
        </p:spPr>
      </p:pic>
    </p:spTree>
    <p:extLst>
      <p:ext uri="{BB962C8B-B14F-4D97-AF65-F5344CB8AC3E}">
        <p14:creationId xmlns:p14="http://schemas.microsoft.com/office/powerpoint/2010/main" val="402116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36" y="0"/>
            <a:ext cx="9109364" cy="9275618"/>
          </a:xfrm>
          <a:prstGeom prst="rect">
            <a:avLst/>
          </a:prstGeom>
        </p:spPr>
      </p:pic>
      <p:sp>
        <p:nvSpPr>
          <p:cNvPr id="5" name="Rectangle 4"/>
          <p:cNvSpPr/>
          <p:nvPr/>
        </p:nvSpPr>
        <p:spPr>
          <a:xfrm>
            <a:off x="838200" y="304800"/>
            <a:ext cx="4680417" cy="461665"/>
          </a:xfrm>
          <a:prstGeom prst="rect">
            <a:avLst/>
          </a:prstGeom>
        </p:spPr>
        <p:txBody>
          <a:bodyPr wrap="square">
            <a:spAutoFit/>
          </a:bodyPr>
          <a:lstStyle/>
          <a:p>
            <a:r>
              <a:rPr lang="en-US" sz="2400" dirty="0"/>
              <a:t>CONCLUSION:-</a:t>
            </a:r>
          </a:p>
        </p:txBody>
      </p:sp>
      <p:sp>
        <p:nvSpPr>
          <p:cNvPr id="6" name="Rectangle 5"/>
          <p:cNvSpPr/>
          <p:nvPr/>
        </p:nvSpPr>
        <p:spPr>
          <a:xfrm>
            <a:off x="914400" y="766465"/>
            <a:ext cx="7315200" cy="8125301"/>
          </a:xfrm>
          <a:prstGeom prst="rect">
            <a:avLst/>
          </a:prstGeom>
        </p:spPr>
        <p:txBody>
          <a:bodyPr wrap="square">
            <a:spAutoFit/>
          </a:bodyPr>
          <a:lstStyle/>
          <a:p>
            <a:r>
              <a:rPr lang="en-US" dirty="0"/>
              <a:t>In summary, our project on blood donation prediction using machine learning has demonstrated the significant potential of advanced algorithms in healthcare analytics. By leveraging historical donation data and applying machine learning models, we have successfully identified key patterns and predictors that can forecast future blood donation behaviors.</a:t>
            </a:r>
          </a:p>
          <a:p>
            <a:endParaRPr lang="en-US" dirty="0"/>
          </a:p>
          <a:p>
            <a:endParaRPr lang="en-US" dirty="0"/>
          </a:p>
          <a:p>
            <a:endParaRPr lang="en-US" dirty="0"/>
          </a:p>
          <a:p>
            <a:r>
              <a:rPr lang="en-US" dirty="0"/>
              <a:t>Key </a:t>
            </a:r>
            <a:r>
              <a:rPr lang="en-US" dirty="0" err="1"/>
              <a:t>Achievements:Accurate</a:t>
            </a:r>
            <a:r>
              <a:rPr lang="en-US" dirty="0"/>
              <a:t> Predictions: Our selected machine learning models, particularly [mention the top-performing models, e.g., logistic regression, decision trees, or neural networks], have achieved high accuracy in predicting blood donation </a:t>
            </a:r>
            <a:r>
              <a:rPr lang="en-US" dirty="0" err="1"/>
              <a:t>likelihood.Feature</a:t>
            </a:r>
            <a:r>
              <a:rPr lang="en-US" dirty="0"/>
              <a:t> Importance: Analysis of feature importance has revealed critical factors influencing donor behavior, enabling targeted strategies for donor </a:t>
            </a:r>
            <a:r>
              <a:rPr lang="en-US" dirty="0" err="1"/>
              <a:t>engagement.Operational</a:t>
            </a:r>
            <a:r>
              <a:rPr lang="en-US" dirty="0"/>
              <a:t> Efficiency: Implementing these predictions can help blood banks optimize their donor outreach programs, ensuring a more reliable and efficient blood supply chain.</a:t>
            </a:r>
          </a:p>
          <a:p>
            <a:endParaRPr lang="en-US" dirty="0"/>
          </a:p>
          <a:p>
            <a:r>
              <a:rPr lang="en-US" dirty="0"/>
              <a:t>Future Work:</a:t>
            </a:r>
          </a:p>
          <a:p>
            <a:r>
              <a:rPr lang="en-US" dirty="0"/>
              <a:t>Model Improvement: Continuously refine models with more comprehensive datasets and advanced techniques like ensemble learning or deep </a:t>
            </a:r>
            <a:r>
              <a:rPr lang="en-US" dirty="0" err="1"/>
              <a:t>learning.Broader</a:t>
            </a:r>
            <a:r>
              <a:rPr lang="en-US" dirty="0"/>
              <a:t> Application: Expand the model to predict donor retention and the impact of various donor recruitment </a:t>
            </a:r>
            <a:r>
              <a:rPr lang="en-US" dirty="0" err="1"/>
              <a:t>campaigns.Integration</a:t>
            </a:r>
            <a:r>
              <a:rPr lang="en-US" dirty="0"/>
              <a:t>: Develop a user-friendly interface for blood banks to utilize these predictions in real-time decision-</a:t>
            </a:r>
            <a:r>
              <a:rPr lang="en-US" dirty="0" err="1"/>
              <a:t>making.In</a:t>
            </a:r>
            <a:r>
              <a:rPr lang="en-US" dirty="0"/>
              <a:t> conclusion, machine learning offers a powerful tool to enhance blood donation systems, ultimately contributing to better healthcare outcomes and saving lives. Our work underscores the value of data-driven approaches in managing critical resources like blood supply.</a:t>
            </a:r>
          </a:p>
        </p:txBody>
      </p:sp>
    </p:spTree>
    <p:extLst>
      <p:ext uri="{BB962C8B-B14F-4D97-AF65-F5344CB8AC3E}">
        <p14:creationId xmlns:p14="http://schemas.microsoft.com/office/powerpoint/2010/main" val="272466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03"/>
            <a:ext cx="9144000" cy="7086600"/>
          </a:xfrm>
          <a:prstGeom prst="rect">
            <a:avLst/>
          </a:prstGeom>
        </p:spPr>
      </p:pic>
      <p:sp>
        <p:nvSpPr>
          <p:cNvPr id="5" name="Rectangle 4"/>
          <p:cNvSpPr/>
          <p:nvPr/>
        </p:nvSpPr>
        <p:spPr>
          <a:xfrm>
            <a:off x="2667000" y="2650195"/>
            <a:ext cx="4343400" cy="769441"/>
          </a:xfrm>
          <a:prstGeom prst="rect">
            <a:avLst/>
          </a:prstGeom>
        </p:spPr>
        <p:txBody>
          <a:bodyPr wrap="square">
            <a:spAutoFit/>
          </a:bodyPr>
          <a:lstStyle/>
          <a:p>
            <a:r>
              <a:rPr lang="en-US" sz="4400" dirty="0">
                <a:latin typeface="Algerian" pitchFamily="82" charset="0"/>
              </a:rPr>
              <a:t>THANK YOU</a:t>
            </a:r>
          </a:p>
        </p:txBody>
      </p:sp>
    </p:spTree>
    <p:extLst>
      <p:ext uri="{BB962C8B-B14F-4D97-AF65-F5344CB8AC3E}">
        <p14:creationId xmlns:p14="http://schemas.microsoft.com/office/powerpoint/2010/main" val="8945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6" y="0"/>
            <a:ext cx="9109364" cy="8626897"/>
          </a:xfrm>
        </p:spPr>
      </p:pic>
      <p:sp>
        <p:nvSpPr>
          <p:cNvPr id="5" name="Rectangle 4"/>
          <p:cNvSpPr/>
          <p:nvPr/>
        </p:nvSpPr>
        <p:spPr>
          <a:xfrm>
            <a:off x="3352800" y="533400"/>
            <a:ext cx="2362200" cy="646331"/>
          </a:xfrm>
          <a:prstGeom prst="rect">
            <a:avLst/>
          </a:prstGeom>
        </p:spPr>
        <p:txBody>
          <a:bodyPr wrap="square">
            <a:spAutoFit/>
          </a:bodyPr>
          <a:lstStyle/>
          <a:p>
            <a:r>
              <a:rPr lang="en-US" sz="3600" dirty="0">
                <a:solidFill>
                  <a:srgbClr val="3B941C"/>
                </a:solidFill>
              </a:rPr>
              <a:t>ABSTRACT</a:t>
            </a:r>
          </a:p>
        </p:txBody>
      </p:sp>
      <p:sp>
        <p:nvSpPr>
          <p:cNvPr id="6" name="Rectangle 5"/>
          <p:cNvSpPr/>
          <p:nvPr/>
        </p:nvSpPr>
        <p:spPr>
          <a:xfrm>
            <a:off x="609600" y="1447800"/>
            <a:ext cx="8077200" cy="2862322"/>
          </a:xfrm>
          <a:prstGeom prst="rect">
            <a:avLst/>
          </a:prstGeom>
        </p:spPr>
        <p:txBody>
          <a:bodyPr wrap="square">
            <a:spAutoFit/>
          </a:bodyPr>
          <a:lstStyle/>
          <a:p>
            <a:r>
              <a:rPr lang="en-US" dirty="0">
                <a:solidFill>
                  <a:schemeClr val="bg1"/>
                </a:solidFill>
              </a:rPr>
              <a:t>Now a days we are facing many problems due to blood demand and </a:t>
            </a:r>
            <a:r>
              <a:rPr lang="en-US" dirty="0" err="1">
                <a:solidFill>
                  <a:schemeClr val="bg1"/>
                </a:solidFill>
              </a:rPr>
              <a:t>shortage.At</a:t>
            </a:r>
            <a:r>
              <a:rPr lang="en-US" dirty="0">
                <a:solidFill>
                  <a:schemeClr val="bg1"/>
                </a:solidFill>
              </a:rPr>
              <a:t> the time of </a:t>
            </a:r>
            <a:r>
              <a:rPr lang="en-US" dirty="0" err="1">
                <a:solidFill>
                  <a:schemeClr val="bg1"/>
                </a:solidFill>
              </a:rPr>
              <a:t>hospital,medical</a:t>
            </a:r>
            <a:r>
              <a:rPr lang="en-US" dirty="0">
                <a:solidFill>
                  <a:schemeClr val="bg1"/>
                </a:solidFill>
              </a:rPr>
              <a:t> practices, surgeries, and </a:t>
            </a:r>
            <a:r>
              <a:rPr lang="en-US" dirty="0" err="1">
                <a:solidFill>
                  <a:schemeClr val="bg1"/>
                </a:solidFill>
              </a:rPr>
              <a:t>etc.on</a:t>
            </a:r>
            <a:r>
              <a:rPr lang="en-US" dirty="0">
                <a:solidFill>
                  <a:schemeClr val="bg1"/>
                </a:solidFill>
              </a:rPr>
              <a:t> our daily lives Here we are creating a application which can helps us to overcome the problem which are facing in this scenario... We are using machine learning algorithms to sort the problem. Mainly </a:t>
            </a:r>
            <a:r>
              <a:rPr lang="en-US" dirty="0" err="1">
                <a:solidFill>
                  <a:schemeClr val="bg1"/>
                </a:solidFill>
              </a:rPr>
              <a:t>svm</a:t>
            </a:r>
            <a:r>
              <a:rPr lang="en-US" dirty="0">
                <a:solidFill>
                  <a:schemeClr val="bg1"/>
                </a:solidFill>
              </a:rPr>
              <a:t>(support vector machines)is an algorithm with efficiency of 98.4%..We </a:t>
            </a:r>
            <a:r>
              <a:rPr lang="en-US" dirty="0" err="1">
                <a:solidFill>
                  <a:schemeClr val="bg1"/>
                </a:solidFill>
              </a:rPr>
              <a:t>analysed</a:t>
            </a:r>
            <a:r>
              <a:rPr lang="en-US" dirty="0">
                <a:solidFill>
                  <a:schemeClr val="bg1"/>
                </a:solidFill>
              </a:rPr>
              <a:t> the blood </a:t>
            </a:r>
            <a:r>
              <a:rPr lang="en-US" dirty="0" err="1">
                <a:solidFill>
                  <a:schemeClr val="bg1"/>
                </a:solidFill>
              </a:rPr>
              <a:t>centre</a:t>
            </a:r>
            <a:r>
              <a:rPr lang="en-US" dirty="0">
                <a:solidFill>
                  <a:schemeClr val="bg1"/>
                </a:solidFill>
              </a:rPr>
              <a:t> details including contact information and blood groups which are present there .We can create a dashboard which is having the attributes like blood storage </a:t>
            </a:r>
            <a:r>
              <a:rPr lang="en-US" dirty="0" err="1">
                <a:solidFill>
                  <a:schemeClr val="bg1"/>
                </a:solidFill>
              </a:rPr>
              <a:t>centre</a:t>
            </a:r>
            <a:r>
              <a:rPr lang="en-US" dirty="0">
                <a:solidFill>
                  <a:schemeClr val="bg1"/>
                </a:solidFill>
              </a:rPr>
              <a:t> name , location, contact information and blood groups which can be preserved there and also recruitment of blood donors by using our </a:t>
            </a:r>
            <a:r>
              <a:rPr lang="en-US" dirty="0" err="1">
                <a:solidFill>
                  <a:schemeClr val="bg1"/>
                </a:solidFill>
              </a:rPr>
              <a:t>application.By</a:t>
            </a:r>
            <a:r>
              <a:rPr lang="en-US" dirty="0">
                <a:solidFill>
                  <a:schemeClr val="bg1"/>
                </a:solidFill>
              </a:rPr>
              <a:t> virtually method we can contact willing blood donors by SMS method</a:t>
            </a:r>
          </a:p>
        </p:txBody>
      </p:sp>
    </p:spTree>
    <p:extLst>
      <p:ext uri="{BB962C8B-B14F-4D97-AF65-F5344CB8AC3E}">
        <p14:creationId xmlns:p14="http://schemas.microsoft.com/office/powerpoint/2010/main" val="63079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636"/>
            <a:ext cx="9367657" cy="6823364"/>
          </a:xfrm>
          <a:prstGeom prst="rect">
            <a:avLst/>
          </a:prstGeom>
        </p:spPr>
      </p:pic>
      <p:sp>
        <p:nvSpPr>
          <p:cNvPr id="5" name="Rectangle 4"/>
          <p:cNvSpPr/>
          <p:nvPr/>
        </p:nvSpPr>
        <p:spPr>
          <a:xfrm>
            <a:off x="5257800" y="1143000"/>
            <a:ext cx="2971800" cy="1323439"/>
          </a:xfrm>
          <a:prstGeom prst="rect">
            <a:avLst/>
          </a:prstGeom>
        </p:spPr>
        <p:txBody>
          <a:bodyPr wrap="square">
            <a:spAutoFit/>
          </a:bodyPr>
          <a:lstStyle/>
          <a:p>
            <a:r>
              <a:rPr lang="en-US" sz="4400" dirty="0">
                <a:solidFill>
                  <a:srgbClr val="FF0000"/>
                </a:solidFill>
                <a:latin typeface="Arno Pro Smbd" pitchFamily="18" charset="0"/>
              </a:rPr>
              <a:t>*</a:t>
            </a:r>
            <a:r>
              <a:rPr lang="en-US" sz="3600" dirty="0">
                <a:latin typeface="Arno Pro Smbd" pitchFamily="18" charset="0"/>
              </a:rPr>
              <a:t>EXISTING </a:t>
            </a:r>
          </a:p>
          <a:p>
            <a:r>
              <a:rPr lang="en-US" sz="3600" dirty="0">
                <a:latin typeface="Arno Pro Smbd" pitchFamily="18" charset="0"/>
              </a:rPr>
              <a:t>       SYSTEM</a:t>
            </a:r>
          </a:p>
        </p:txBody>
      </p:sp>
      <p:sp>
        <p:nvSpPr>
          <p:cNvPr id="7" name="Rectangle 6"/>
          <p:cNvSpPr/>
          <p:nvPr/>
        </p:nvSpPr>
        <p:spPr>
          <a:xfrm>
            <a:off x="838200" y="2466438"/>
            <a:ext cx="7772400" cy="1661993"/>
          </a:xfrm>
          <a:prstGeom prst="rect">
            <a:avLst/>
          </a:prstGeom>
        </p:spPr>
        <p:txBody>
          <a:bodyPr wrap="square">
            <a:spAutoFit/>
          </a:bodyPr>
          <a:lstStyle/>
          <a:p>
            <a:r>
              <a:rPr lang="en-US" sz="2400" dirty="0">
                <a:solidFill>
                  <a:srgbClr val="FF0000"/>
                </a:solidFill>
              </a:rPr>
              <a:t>*</a:t>
            </a:r>
            <a:r>
              <a:rPr lang="en-US" dirty="0"/>
              <a:t>Accurate prediction of the number of blood donors can help medical professionals know the future supply of blood and plan .</a:t>
            </a:r>
          </a:p>
          <a:p>
            <a:r>
              <a:rPr lang="en-US" sz="2400" dirty="0">
                <a:solidFill>
                  <a:srgbClr val="FF0000"/>
                </a:solidFill>
              </a:rPr>
              <a:t>*</a:t>
            </a:r>
            <a:r>
              <a:rPr lang="en-US" dirty="0"/>
              <a:t>Accordingly to entice voluntary blood donors to meet demand. We found that in a SVM clustered model with = 4 led to the best test set sensitivity (98.4%), which beat other studies.</a:t>
            </a:r>
          </a:p>
        </p:txBody>
      </p:sp>
    </p:spTree>
    <p:extLst>
      <p:ext uri="{BB962C8B-B14F-4D97-AF65-F5344CB8AC3E}">
        <p14:creationId xmlns:p14="http://schemas.microsoft.com/office/powerpoint/2010/main" val="21882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2100" cy="6858000"/>
          </a:xfrm>
          <a:prstGeom prst="rect">
            <a:avLst/>
          </a:prstGeom>
        </p:spPr>
      </p:pic>
      <p:sp>
        <p:nvSpPr>
          <p:cNvPr id="5" name="Rectangle 4"/>
          <p:cNvSpPr/>
          <p:nvPr/>
        </p:nvSpPr>
        <p:spPr>
          <a:xfrm>
            <a:off x="2362200" y="609600"/>
            <a:ext cx="3211035" cy="1200329"/>
          </a:xfrm>
          <a:prstGeom prst="rect">
            <a:avLst/>
          </a:prstGeom>
        </p:spPr>
        <p:txBody>
          <a:bodyPr wrap="square">
            <a:spAutoFit/>
          </a:bodyPr>
          <a:lstStyle/>
          <a:p>
            <a:r>
              <a:rPr lang="en-US" sz="3600" dirty="0">
                <a:latin typeface="Algerian" pitchFamily="82" charset="0"/>
              </a:rPr>
              <a:t>PROPOSED    SYSTEM</a:t>
            </a:r>
          </a:p>
        </p:txBody>
      </p:sp>
      <p:sp>
        <p:nvSpPr>
          <p:cNvPr id="6" name="Rectangle 5"/>
          <p:cNvSpPr/>
          <p:nvPr/>
        </p:nvSpPr>
        <p:spPr>
          <a:xfrm>
            <a:off x="595745" y="2590799"/>
            <a:ext cx="8305800" cy="1631216"/>
          </a:xfrm>
          <a:prstGeom prst="rect">
            <a:avLst/>
          </a:prstGeom>
        </p:spPr>
        <p:txBody>
          <a:bodyPr wrap="square">
            <a:spAutoFit/>
          </a:bodyPr>
          <a:lstStyle/>
          <a:p>
            <a:r>
              <a:rPr lang="en-US" sz="2000" dirty="0">
                <a:solidFill>
                  <a:schemeClr val="bg1"/>
                </a:solidFill>
              </a:rPr>
              <a:t>The proposed system (Blood Bank Management System) is designed to help the Blood Bank administrator to meet the demand of Blood by sending and/or serving the request for Blood as and when required. The proposed system gives the procedural approach of how to bridge the gap between Recipient, Donor, and Blood Banks</a:t>
            </a:r>
            <a:r>
              <a:rPr lang="en-US" dirty="0">
                <a:solidFill>
                  <a:schemeClr val="bg1"/>
                </a:solidFill>
              </a:rPr>
              <a:t>.</a:t>
            </a:r>
          </a:p>
        </p:txBody>
      </p:sp>
    </p:spTree>
    <p:extLst>
      <p:ext uri="{BB962C8B-B14F-4D97-AF65-F5344CB8AC3E}">
        <p14:creationId xmlns:p14="http://schemas.microsoft.com/office/powerpoint/2010/main" val="86465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311439" cy="6934200"/>
          </a:xfrm>
          <a:prstGeom prst="rect">
            <a:avLst/>
          </a:prstGeom>
        </p:spPr>
      </p:pic>
      <p:sp>
        <p:nvSpPr>
          <p:cNvPr id="6" name="Rectangle 5"/>
          <p:cNvSpPr/>
          <p:nvPr/>
        </p:nvSpPr>
        <p:spPr>
          <a:xfrm>
            <a:off x="2895600" y="0"/>
            <a:ext cx="2401663" cy="523220"/>
          </a:xfrm>
          <a:prstGeom prst="rect">
            <a:avLst/>
          </a:prstGeom>
        </p:spPr>
        <p:txBody>
          <a:bodyPr wrap="square">
            <a:spAutoFit/>
          </a:bodyPr>
          <a:lstStyle/>
          <a:p>
            <a:r>
              <a:rPr lang="en-US" sz="2800" dirty="0">
                <a:solidFill>
                  <a:srgbClr val="FF0000"/>
                </a:solidFill>
                <a:latin typeface="Arial Narrow" pitchFamily="34" charset="0"/>
              </a:rPr>
              <a:t>ALGORITHMS</a:t>
            </a:r>
          </a:p>
        </p:txBody>
      </p:sp>
      <p:sp>
        <p:nvSpPr>
          <p:cNvPr id="7" name="Rectangle 6"/>
          <p:cNvSpPr/>
          <p:nvPr/>
        </p:nvSpPr>
        <p:spPr>
          <a:xfrm>
            <a:off x="1219200" y="990600"/>
            <a:ext cx="6477000" cy="5632311"/>
          </a:xfrm>
          <a:prstGeom prst="rect">
            <a:avLst/>
          </a:prstGeom>
        </p:spPr>
        <p:txBody>
          <a:bodyPr wrap="square">
            <a:spAutoFit/>
          </a:bodyPr>
          <a:lstStyle/>
          <a:p>
            <a:r>
              <a:rPr lang="en-US" dirty="0"/>
              <a:t>Machine Learning Algorithms Several algorithms can be used for blood donation prediction, including:</a:t>
            </a:r>
          </a:p>
          <a:p>
            <a:r>
              <a:rPr lang="en-US" sz="2400" dirty="0"/>
              <a:t>Logistic Regression</a:t>
            </a:r>
            <a:r>
              <a:rPr lang="en-US" dirty="0"/>
              <a:t>: Useful for binary classification problems, predicting whether a person will donate blood or not.</a:t>
            </a:r>
          </a:p>
          <a:p>
            <a:r>
              <a:rPr lang="en-US" sz="2400" dirty="0"/>
              <a:t>Decision Trees and Random Forests: </a:t>
            </a:r>
            <a:r>
              <a:rPr lang="en-US" dirty="0"/>
              <a:t>These are powerful for capturing non-linear relationships and interactions between features.</a:t>
            </a:r>
          </a:p>
          <a:p>
            <a:r>
              <a:rPr lang="en-US" sz="2400" dirty="0"/>
              <a:t>Support Vector Machines (SVM): </a:t>
            </a:r>
            <a:r>
              <a:rPr lang="en-US" dirty="0"/>
              <a:t>Effective for high-dimensional data, though they may require careful tuning of parameters.</a:t>
            </a:r>
          </a:p>
          <a:p>
            <a:r>
              <a:rPr lang="en-US" sz="2400" dirty="0"/>
              <a:t>Neural Networks</a:t>
            </a:r>
            <a:r>
              <a:rPr lang="en-US" sz="2000" dirty="0"/>
              <a:t>: </a:t>
            </a:r>
            <a:r>
              <a:rPr lang="en-US" dirty="0"/>
              <a:t>Suitable for complex patterns in large datasets, but they require more data and computational resources.</a:t>
            </a:r>
          </a:p>
          <a:p>
            <a:r>
              <a:rPr lang="en-US" sz="2400" dirty="0"/>
              <a:t>K-Nearest Neighbors (KNN): </a:t>
            </a:r>
            <a:r>
              <a:rPr lang="en-US" dirty="0"/>
              <a:t>A simple, instance-based learning algorithm that can perform well with proper feature selection.</a:t>
            </a:r>
          </a:p>
          <a:p>
            <a:r>
              <a:rPr lang="en-US" sz="2400" dirty="0"/>
              <a:t>Ensemble Methods</a:t>
            </a:r>
            <a:r>
              <a:rPr lang="en-US" dirty="0"/>
              <a:t>: Techniques like boosting (e.g., Gradient Boosting) and bagging (e.g., Random Forest) combine multiple models to improve prediction accuracy.</a:t>
            </a:r>
          </a:p>
        </p:txBody>
      </p:sp>
    </p:spTree>
    <p:extLst>
      <p:ext uri="{BB962C8B-B14F-4D97-AF65-F5344CB8AC3E}">
        <p14:creationId xmlns:p14="http://schemas.microsoft.com/office/powerpoint/2010/main" val="259225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 y="0"/>
            <a:ext cx="9130145" cy="6858000"/>
          </a:xfrm>
          <a:prstGeom prst="rect">
            <a:avLst/>
          </a:prstGeom>
        </p:spPr>
      </p:pic>
      <p:sp>
        <p:nvSpPr>
          <p:cNvPr id="5" name="Rectangle 4"/>
          <p:cNvSpPr/>
          <p:nvPr/>
        </p:nvSpPr>
        <p:spPr>
          <a:xfrm>
            <a:off x="2743199" y="710955"/>
            <a:ext cx="2846899" cy="400110"/>
          </a:xfrm>
          <a:prstGeom prst="rect">
            <a:avLst/>
          </a:prstGeom>
        </p:spPr>
        <p:txBody>
          <a:bodyPr wrap="square">
            <a:spAutoFit/>
          </a:bodyPr>
          <a:lstStyle/>
          <a:p>
            <a:r>
              <a:rPr lang="en-US" sz="2000" dirty="0">
                <a:latin typeface="Algerian" pitchFamily="82" charset="0"/>
              </a:rPr>
              <a:t>TECHNOLOGY USED:</a:t>
            </a:r>
          </a:p>
        </p:txBody>
      </p:sp>
      <p:sp>
        <p:nvSpPr>
          <p:cNvPr id="6" name="Rectangle 5"/>
          <p:cNvSpPr/>
          <p:nvPr/>
        </p:nvSpPr>
        <p:spPr>
          <a:xfrm>
            <a:off x="1066800" y="1600200"/>
            <a:ext cx="5791200" cy="2677656"/>
          </a:xfrm>
          <a:prstGeom prst="rect">
            <a:avLst/>
          </a:prstGeom>
        </p:spPr>
        <p:txBody>
          <a:bodyPr wrap="square">
            <a:spAutoFit/>
          </a:bodyPr>
          <a:lstStyle/>
          <a:p>
            <a:r>
              <a:rPr lang="en-US" sz="2400" dirty="0">
                <a:solidFill>
                  <a:schemeClr val="bg1"/>
                </a:solidFill>
              </a:rPr>
              <a:t>Technology Stack</a:t>
            </a:r>
          </a:p>
          <a:p>
            <a:r>
              <a:rPr lang="en-US" sz="2400" dirty="0">
                <a:solidFill>
                  <a:schemeClr val="bg1"/>
                </a:solidFill>
              </a:rPr>
              <a:t>1.Frontend: HTML, CSS, JavaScript (with a framework like React for dynamic content)</a:t>
            </a:r>
          </a:p>
          <a:p>
            <a:r>
              <a:rPr lang="en-US" sz="2400" dirty="0">
                <a:solidFill>
                  <a:schemeClr val="bg1"/>
                </a:solidFill>
              </a:rPr>
              <a:t>2.Backend: Python (with Flask for the web framework)</a:t>
            </a:r>
          </a:p>
          <a:p>
            <a:r>
              <a:rPr lang="en-US" sz="2400" dirty="0">
                <a:solidFill>
                  <a:schemeClr val="bg1"/>
                </a:solidFill>
              </a:rPr>
              <a:t>3.Database: SQLite (for simplicity)4.SMS Service: </a:t>
            </a:r>
            <a:r>
              <a:rPr lang="en-US" sz="2400" dirty="0" err="1">
                <a:solidFill>
                  <a:schemeClr val="bg1"/>
                </a:solidFill>
              </a:rPr>
              <a:t>Twilio</a:t>
            </a:r>
            <a:r>
              <a:rPr lang="en-US" sz="2400" dirty="0">
                <a:solidFill>
                  <a:schemeClr val="bg1"/>
                </a:solidFill>
              </a:rPr>
              <a:t> API</a:t>
            </a:r>
          </a:p>
        </p:txBody>
      </p:sp>
    </p:spTree>
    <p:extLst>
      <p:ext uri="{BB962C8B-B14F-4D97-AF65-F5344CB8AC3E}">
        <p14:creationId xmlns:p14="http://schemas.microsoft.com/office/powerpoint/2010/main" val="170929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7924800"/>
          </a:xfrm>
        </p:spPr>
      </p:pic>
      <p:sp>
        <p:nvSpPr>
          <p:cNvPr id="5" name="Rectangle 4"/>
          <p:cNvSpPr/>
          <p:nvPr/>
        </p:nvSpPr>
        <p:spPr>
          <a:xfrm>
            <a:off x="304800" y="685800"/>
            <a:ext cx="5468138" cy="461665"/>
          </a:xfrm>
          <a:prstGeom prst="rect">
            <a:avLst/>
          </a:prstGeom>
        </p:spPr>
        <p:txBody>
          <a:bodyPr wrap="square">
            <a:spAutoFit/>
          </a:bodyPr>
          <a:lstStyle/>
          <a:p>
            <a:r>
              <a:rPr lang="en-US" sz="2400" dirty="0">
                <a:latin typeface="Algerian" pitchFamily="82" charset="0"/>
              </a:rPr>
              <a:t>SYSTEM ARCHITECTURE:-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7495"/>
            <a:ext cx="9144000" cy="2523010"/>
          </a:xfrm>
          <a:prstGeom prst="rect">
            <a:avLst/>
          </a:prstGeom>
        </p:spPr>
      </p:pic>
    </p:spTree>
    <p:extLst>
      <p:ext uri="{BB962C8B-B14F-4D97-AF65-F5344CB8AC3E}">
        <p14:creationId xmlns:p14="http://schemas.microsoft.com/office/powerpoint/2010/main" val="247258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0"/>
            <a:ext cx="4302530" cy="369332"/>
          </a:xfrm>
          <a:prstGeom prst="rect">
            <a:avLst/>
          </a:prstGeom>
        </p:spPr>
        <p:txBody>
          <a:bodyPr wrap="square">
            <a:spAutoFit/>
          </a:bodyPr>
          <a:lstStyle/>
          <a:p>
            <a:r>
              <a:rPr lang="en-US" dirty="0">
                <a:latin typeface="Algerian" pitchFamily="82" charset="0"/>
              </a:rPr>
              <a:t>CODE AND IMPLEMENTATION</a:t>
            </a:r>
          </a:p>
        </p:txBody>
      </p:sp>
      <p:sp>
        <p:nvSpPr>
          <p:cNvPr id="3" name="Rectangle 2"/>
          <p:cNvSpPr/>
          <p:nvPr/>
        </p:nvSpPr>
        <p:spPr>
          <a:xfrm>
            <a:off x="1905000" y="914400"/>
            <a:ext cx="5022273" cy="5355312"/>
          </a:xfrm>
          <a:prstGeom prst="rect">
            <a:avLst/>
          </a:prstGeom>
        </p:spPr>
        <p:txBody>
          <a:bodyPr wrap="square">
            <a:spAutoFit/>
          </a:bodyPr>
          <a:lstStyle/>
          <a:p>
            <a:r>
              <a:rPr lang="en-US" dirty="0"/>
              <a:t>1.Data Preparation</a:t>
            </a:r>
          </a:p>
          <a:p>
            <a:r>
              <a:rPr lang="en-US" dirty="0"/>
              <a:t>2.Feature Engineering</a:t>
            </a:r>
          </a:p>
          <a:p>
            <a:r>
              <a:rPr lang="en-US" dirty="0"/>
              <a:t>3.Model Training</a:t>
            </a:r>
          </a:p>
          <a:p>
            <a:r>
              <a:rPr lang="en-US" dirty="0"/>
              <a:t>4.Model Evaluation</a:t>
            </a:r>
          </a:p>
          <a:p>
            <a:endParaRPr lang="en-US" dirty="0"/>
          </a:p>
          <a:p>
            <a:r>
              <a:rPr lang="en-US" dirty="0"/>
              <a:t>import pandas as </a:t>
            </a:r>
            <a:r>
              <a:rPr lang="en-US" dirty="0" err="1"/>
              <a:t>pd</a:t>
            </a:r>
            <a:endParaRPr lang="en-US" dirty="0"/>
          </a:p>
          <a:p>
            <a:r>
              <a:rPr lang="en-US" dirty="0"/>
              <a:t>from </a:t>
            </a:r>
            <a:r>
              <a:rPr lang="en-US" dirty="0" err="1"/>
              <a:t>sklearn.model_selection</a:t>
            </a:r>
            <a:r>
              <a:rPr lang="en-US" dirty="0"/>
              <a:t> import </a:t>
            </a:r>
            <a:r>
              <a:rPr lang="en-US" dirty="0" err="1"/>
              <a:t>train_test_splitf</a:t>
            </a:r>
            <a:endParaRPr lang="en-US" dirty="0"/>
          </a:p>
          <a:p>
            <a:r>
              <a:rPr lang="en-US" dirty="0"/>
              <a:t>rom </a:t>
            </a:r>
            <a:r>
              <a:rPr lang="en-US" dirty="0" err="1"/>
              <a:t>sklearn.preprocessing</a:t>
            </a:r>
            <a:r>
              <a:rPr lang="en-US" dirty="0"/>
              <a:t> import </a:t>
            </a:r>
            <a:r>
              <a:rPr lang="en-US" dirty="0" err="1"/>
              <a:t>StandardScaler</a:t>
            </a:r>
            <a:endParaRPr lang="en-US" dirty="0"/>
          </a:p>
          <a:p>
            <a:r>
              <a:rPr lang="en-US" dirty="0"/>
              <a:t>from </a:t>
            </a:r>
            <a:r>
              <a:rPr lang="en-US" dirty="0" err="1"/>
              <a:t>sklearn.ensemble</a:t>
            </a:r>
            <a:r>
              <a:rPr lang="en-US" dirty="0"/>
              <a:t> import </a:t>
            </a:r>
            <a:r>
              <a:rPr lang="en-US" dirty="0" err="1"/>
              <a:t>RandomForestClassifier</a:t>
            </a:r>
            <a:endParaRPr lang="en-US" dirty="0"/>
          </a:p>
          <a:p>
            <a:r>
              <a:rPr lang="en-US" dirty="0"/>
              <a:t>from </a:t>
            </a:r>
            <a:r>
              <a:rPr lang="en-US" dirty="0" err="1"/>
              <a:t>sklearn.metrics</a:t>
            </a:r>
            <a:r>
              <a:rPr lang="en-US" dirty="0"/>
              <a:t> import </a:t>
            </a:r>
            <a:r>
              <a:rPr lang="en-US" dirty="0" err="1"/>
              <a:t>classification_report</a:t>
            </a:r>
            <a:r>
              <a:rPr lang="en-US" dirty="0"/>
              <a:t>, </a:t>
            </a:r>
            <a:r>
              <a:rPr lang="en-US" dirty="0" err="1"/>
              <a:t>confusion_matrix</a:t>
            </a:r>
            <a:r>
              <a:rPr lang="en-US" dirty="0"/>
              <a:t>, </a:t>
            </a:r>
            <a:r>
              <a:rPr lang="en-US" dirty="0" err="1"/>
              <a:t>accuracy_score</a:t>
            </a:r>
            <a:endParaRPr lang="en-US" dirty="0"/>
          </a:p>
          <a:p>
            <a:r>
              <a:rPr lang="en-US" dirty="0"/>
              <a:t># Step 1: Load the dataset</a:t>
            </a:r>
          </a:p>
          <a:p>
            <a:r>
              <a:rPr lang="en-US" dirty="0"/>
              <a:t># Assuming you have a CSV file named 'blood_donation_data.csv'# The dataset should have feature columns and a target column 'donated' indicating donation </a:t>
            </a:r>
            <a:r>
              <a:rPr lang="en-US" dirty="0" err="1"/>
              <a:t>statusdata</a:t>
            </a:r>
            <a:r>
              <a:rPr lang="en-US" dirty="0"/>
              <a:t> = </a:t>
            </a:r>
            <a:r>
              <a:rPr lang="en-US" dirty="0" err="1"/>
              <a:t>pd.read_csv</a:t>
            </a:r>
            <a:r>
              <a:rPr lang="en-US" dirty="0"/>
              <a:t>('blood_donation_data.csv')</a:t>
            </a:r>
          </a:p>
        </p:txBody>
      </p:sp>
    </p:spTree>
    <p:extLst>
      <p:ext uri="{BB962C8B-B14F-4D97-AF65-F5344CB8AC3E}">
        <p14:creationId xmlns:p14="http://schemas.microsoft.com/office/powerpoint/2010/main" val="286634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28600"/>
            <a:ext cx="4572000" cy="6463308"/>
          </a:xfrm>
          <a:prstGeom prst="rect">
            <a:avLst/>
          </a:prstGeom>
        </p:spPr>
        <p:txBody>
          <a:bodyPr>
            <a:spAutoFit/>
          </a:bodyPr>
          <a:lstStyle/>
          <a:p>
            <a:r>
              <a:rPr lang="en-US" dirty="0"/>
              <a:t>Step 2: Data Preprocessing# Separate features and target </a:t>
            </a:r>
            <a:r>
              <a:rPr lang="en-US" dirty="0" err="1"/>
              <a:t>variableX</a:t>
            </a:r>
            <a:r>
              <a:rPr lang="en-US" dirty="0"/>
              <a:t> = </a:t>
            </a:r>
            <a:r>
              <a:rPr lang="en-US" dirty="0" err="1"/>
              <a:t>data.drop</a:t>
            </a:r>
            <a:r>
              <a:rPr lang="en-US" dirty="0"/>
              <a:t>('donated', axis=1)y = data['donated']</a:t>
            </a:r>
          </a:p>
          <a:p>
            <a:r>
              <a:rPr lang="en-US" dirty="0"/>
              <a:t># Split the dataset into training and testing </a:t>
            </a:r>
            <a:r>
              <a:rPr lang="en-US" dirty="0" err="1"/>
              <a:t>setsX_train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=0.3, </a:t>
            </a:r>
            <a:r>
              <a:rPr lang="en-US" dirty="0" err="1"/>
              <a:t>random_state</a:t>
            </a:r>
            <a:r>
              <a:rPr lang="en-US" dirty="0"/>
              <a:t>=42)</a:t>
            </a:r>
          </a:p>
          <a:p>
            <a:r>
              <a:rPr lang="en-US" dirty="0"/>
              <a:t># Standardize the </a:t>
            </a:r>
            <a:r>
              <a:rPr lang="en-US" dirty="0" err="1"/>
              <a:t>featuresscaler</a:t>
            </a:r>
            <a:r>
              <a:rPr lang="en-US" dirty="0"/>
              <a:t> = </a:t>
            </a:r>
            <a:r>
              <a:rPr lang="en-US" dirty="0" err="1"/>
              <a:t>StandardScaler</a:t>
            </a:r>
            <a:r>
              <a:rPr lang="en-US" dirty="0"/>
              <a:t>()</a:t>
            </a:r>
            <a:r>
              <a:rPr lang="en-US" dirty="0" err="1"/>
              <a:t>X_train</a:t>
            </a:r>
            <a:r>
              <a:rPr lang="en-US" dirty="0"/>
              <a:t> = </a:t>
            </a:r>
            <a:r>
              <a:rPr lang="en-US" dirty="0" err="1"/>
              <a:t>scaler.fit_transform</a:t>
            </a:r>
            <a:r>
              <a:rPr lang="en-US" dirty="0"/>
              <a:t>(</a:t>
            </a:r>
            <a:r>
              <a:rPr lang="en-US" dirty="0" err="1"/>
              <a:t>X_train</a:t>
            </a:r>
            <a:r>
              <a:rPr lang="en-US" dirty="0"/>
              <a:t>)</a:t>
            </a:r>
            <a:r>
              <a:rPr lang="en-US" dirty="0" err="1"/>
              <a:t>X_test</a:t>
            </a:r>
            <a:r>
              <a:rPr lang="en-US" dirty="0"/>
              <a:t> = </a:t>
            </a:r>
            <a:r>
              <a:rPr lang="en-US" dirty="0" err="1"/>
              <a:t>scaler.transform</a:t>
            </a:r>
            <a:r>
              <a:rPr lang="en-US" dirty="0"/>
              <a:t>(</a:t>
            </a:r>
            <a:r>
              <a:rPr lang="en-US" dirty="0" err="1"/>
              <a:t>X_test</a:t>
            </a:r>
            <a:r>
              <a:rPr lang="en-US" dirty="0"/>
              <a:t>)</a:t>
            </a:r>
          </a:p>
          <a:p>
            <a:r>
              <a:rPr lang="en-US" dirty="0"/>
              <a:t># Step 3: Train the Model# Using Random Forest </a:t>
            </a:r>
            <a:r>
              <a:rPr lang="en-US" dirty="0" err="1"/>
              <a:t>Classifiermodel</a:t>
            </a:r>
            <a:r>
              <a:rPr lang="en-US" dirty="0"/>
              <a:t> = </a:t>
            </a:r>
            <a:r>
              <a:rPr lang="en-US" dirty="0" err="1"/>
              <a:t>RandomForestClassifier</a:t>
            </a:r>
            <a:r>
              <a:rPr lang="en-US" dirty="0"/>
              <a:t>(</a:t>
            </a:r>
            <a:r>
              <a:rPr lang="en-US" dirty="0" err="1"/>
              <a:t>n_estimators</a:t>
            </a:r>
            <a:r>
              <a:rPr lang="en-US" dirty="0"/>
              <a:t>=100, </a:t>
            </a:r>
            <a:r>
              <a:rPr lang="en-US" dirty="0" err="1"/>
              <a:t>random_state</a:t>
            </a:r>
            <a:r>
              <a:rPr lang="en-US" dirty="0"/>
              <a:t>=42)</a:t>
            </a:r>
            <a:r>
              <a:rPr lang="en-US" dirty="0" err="1"/>
              <a:t>model.fit</a:t>
            </a:r>
            <a:r>
              <a:rPr lang="en-US" dirty="0"/>
              <a:t>(</a:t>
            </a:r>
            <a:r>
              <a:rPr lang="en-US" dirty="0" err="1"/>
              <a:t>X_train</a:t>
            </a:r>
            <a:r>
              <a:rPr lang="en-US" dirty="0"/>
              <a:t>, </a:t>
            </a:r>
            <a:r>
              <a:rPr lang="en-US" dirty="0" err="1"/>
              <a:t>y_train</a:t>
            </a:r>
            <a:r>
              <a:rPr lang="en-US" dirty="0"/>
              <a:t>)</a:t>
            </a:r>
          </a:p>
          <a:p>
            <a:r>
              <a:rPr lang="en-US" dirty="0"/>
              <a:t> #Step 4: Make </a:t>
            </a:r>
            <a:r>
              <a:rPr lang="en-US" dirty="0" err="1"/>
              <a:t>Predictionsy_pred</a:t>
            </a:r>
            <a:r>
              <a:rPr lang="en-US" dirty="0"/>
              <a:t> = </a:t>
            </a:r>
            <a:r>
              <a:rPr lang="en-US" dirty="0" err="1"/>
              <a:t>model.predict</a:t>
            </a:r>
            <a:r>
              <a:rPr lang="en-US" dirty="0"/>
              <a:t>(</a:t>
            </a:r>
            <a:r>
              <a:rPr lang="en-US" dirty="0" err="1"/>
              <a:t>X_test</a:t>
            </a:r>
            <a:r>
              <a:rPr lang="en-US" dirty="0"/>
              <a:t>)</a:t>
            </a:r>
          </a:p>
          <a:p>
            <a:r>
              <a:rPr lang="en-US" dirty="0"/>
              <a:t># Step 5: Evaluate the </a:t>
            </a:r>
            <a:r>
              <a:rPr lang="en-US" dirty="0" err="1"/>
              <a:t>Modelprint</a:t>
            </a:r>
            <a:r>
              <a:rPr lang="en-US" dirty="0"/>
              <a:t>("Confusion Matrix:\n", </a:t>
            </a:r>
            <a:r>
              <a:rPr lang="en-US" dirty="0" err="1"/>
              <a:t>confusion_matrix</a:t>
            </a:r>
            <a:r>
              <a:rPr lang="en-US" dirty="0"/>
              <a:t>(</a:t>
            </a:r>
            <a:r>
              <a:rPr lang="en-US" dirty="0" err="1"/>
              <a:t>y_test</a:t>
            </a:r>
            <a:r>
              <a:rPr lang="en-US" dirty="0"/>
              <a:t>, </a:t>
            </a:r>
            <a:r>
              <a:rPr lang="en-US" dirty="0" err="1"/>
              <a:t>y_pred</a:t>
            </a:r>
            <a:r>
              <a:rPr lang="en-US" dirty="0"/>
              <a:t>))print("\</a:t>
            </a:r>
            <a:r>
              <a:rPr lang="en-US" dirty="0" err="1"/>
              <a:t>nClassification</a:t>
            </a:r>
            <a:r>
              <a:rPr lang="en-US" dirty="0"/>
              <a:t> Report:\n", </a:t>
            </a:r>
            <a:r>
              <a:rPr lang="en-US" dirty="0" err="1"/>
              <a:t>classification_report</a:t>
            </a:r>
            <a:r>
              <a:rPr lang="en-US" dirty="0"/>
              <a:t>(</a:t>
            </a:r>
            <a:r>
              <a:rPr lang="en-US" dirty="0" err="1"/>
              <a:t>y_test</a:t>
            </a:r>
            <a:r>
              <a:rPr lang="en-US" dirty="0"/>
              <a:t>, </a:t>
            </a:r>
            <a:r>
              <a:rPr lang="en-US" dirty="0" err="1"/>
              <a:t>y_pred</a:t>
            </a:r>
            <a:r>
              <a:rPr lang="en-US" dirty="0"/>
              <a:t>))print("\</a:t>
            </a:r>
            <a:r>
              <a:rPr lang="en-US" dirty="0" err="1"/>
              <a:t>nAccuracy</a:t>
            </a:r>
            <a:r>
              <a:rPr lang="en-US" dirty="0"/>
              <a:t> Score:", </a:t>
            </a:r>
            <a:r>
              <a:rPr lang="en-US" dirty="0" err="1"/>
              <a:t>accuracy_score</a:t>
            </a:r>
            <a:r>
              <a:rPr lang="en-US" dirty="0"/>
              <a:t>(</a:t>
            </a:r>
            <a:r>
              <a:rPr lang="en-US" dirty="0" err="1"/>
              <a:t>y_test</a:t>
            </a:r>
            <a:r>
              <a:rPr lang="en-US" dirty="0"/>
              <a:t>, </a:t>
            </a:r>
            <a:r>
              <a:rPr lang="en-US" dirty="0" err="1"/>
              <a:t>y_pred</a:t>
            </a:r>
            <a:r>
              <a:rPr lang="en-US" dirty="0"/>
              <a:t>))</a:t>
            </a:r>
          </a:p>
        </p:txBody>
      </p:sp>
    </p:spTree>
    <p:extLst>
      <p:ext uri="{BB962C8B-B14F-4D97-AF65-F5344CB8AC3E}">
        <p14:creationId xmlns:p14="http://schemas.microsoft.com/office/powerpoint/2010/main" val="1707685657"/>
      </p:ext>
    </p:extLst>
  </p:cSld>
  <p:clrMapOvr>
    <a:masterClrMapping/>
  </p:clrMapOvr>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TotalTime>
  <Words>1953</Words>
  <Application>Microsoft Office PowerPoint</Application>
  <PresentationFormat>On-screen Show (4:3)</PresentationFormat>
  <Paragraphs>156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Arial Narrow</vt:lpstr>
      <vt:lpstr>Arno Pro Smbd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Ankit Saini</cp:lastModifiedBy>
  <cp:revision>26</cp:revision>
  <dcterms:created xsi:type="dcterms:W3CDTF">2024-05-27T14:34:01Z</dcterms:created>
  <dcterms:modified xsi:type="dcterms:W3CDTF">2024-05-31T17:37:05Z</dcterms:modified>
</cp:coreProperties>
</file>