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4"/>
  </p:notesMasterIdLst>
  <p:sldIdLst>
    <p:sldId id="256" r:id="rId2"/>
    <p:sldId id="262" r:id="rId3"/>
    <p:sldId id="305" r:id="rId4"/>
    <p:sldId id="304" r:id="rId5"/>
    <p:sldId id="308" r:id="rId6"/>
    <p:sldId id="264" r:id="rId7"/>
    <p:sldId id="306" r:id="rId8"/>
    <p:sldId id="307" r:id="rId9"/>
    <p:sldId id="311" r:id="rId10"/>
    <p:sldId id="312" r:id="rId11"/>
    <p:sldId id="309" r:id="rId12"/>
    <p:sldId id="310" r:id="rId13"/>
  </p:sldIdLst>
  <p:sldSz cx="9144000" cy="5143500" type="screen16x9"/>
  <p:notesSz cx="6858000" cy="9144000"/>
  <p:embeddedFontLst>
    <p:embeddedFont>
      <p:font typeface="Algerian" panose="04020705040A02060702" pitchFamily="82" charset="0"/>
      <p:regular r:id="rId15"/>
    </p:embeddedFont>
    <p:embeddedFont>
      <p:font typeface="Audiowide" panose="020B0604020202020204" charset="0"/>
      <p:regular r:id="rId16"/>
    </p:embeddedFont>
    <p:embeddedFont>
      <p:font typeface="Karla"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B46AFE-FFF9-4B4C-B105-841CD707897A}">
  <a:tblStyle styleId="{DEB46AFE-FFF9-4B4C-B105-841CD70789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21caab1d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21caab1d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cc9050bdf8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cc9050bdf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cc9050bdf8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cc9050bdf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5339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0912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9" name="Google Shape;19;p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700">
                <a:solidFill>
                  <a:schemeClr val="accen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3" name="Google Shape;23;p3"/>
          <p:cNvSpPr txBox="1">
            <a:spLocks noGrp="1"/>
          </p:cNvSpPr>
          <p:nvPr>
            <p:ph type="subTitle" idx="1"/>
          </p:nvPr>
        </p:nvSpPr>
        <p:spPr>
          <a:xfrm>
            <a:off x="4491888" y="2851113"/>
            <a:ext cx="3312300" cy="6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4" name="Google Shape;24;p3"/>
          <p:cNvSpPr txBox="1">
            <a:spLocks noGrp="1"/>
          </p:cNvSpPr>
          <p:nvPr>
            <p:ph type="title" idx="2" hasCustomPrompt="1"/>
          </p:nvPr>
        </p:nvSpPr>
        <p:spPr>
          <a:xfrm>
            <a:off x="1931113" y="1872250"/>
            <a:ext cx="17289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8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25" name="Google Shape;25;p3"/>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26" name="Google Shape;26;p3"/>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pic>
        <p:nvPicPr>
          <p:cNvPr id="49" name="Google Shape;49;p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50" name="Google Shape;50;p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54" name="Google Shape;54;p6"/>
          <p:cNvPicPr preferRelativeResize="0"/>
          <p:nvPr/>
        </p:nvPicPr>
        <p:blipFill rotWithShape="1">
          <a:blip r:embed="rId3">
            <a:alphaModFix amt="75000"/>
          </a:blip>
          <a:srcRect l="24087" t="19903"/>
          <a:stretch/>
        </p:blipFill>
        <p:spPr>
          <a:xfrm>
            <a:off x="-104775" y="-85500"/>
            <a:ext cx="3714749" cy="2426851"/>
          </a:xfrm>
          <a:prstGeom prst="rect">
            <a:avLst/>
          </a:prstGeom>
          <a:noFill/>
          <a:ln>
            <a:noFill/>
          </a:ln>
        </p:spPr>
      </p:pic>
      <p:pic>
        <p:nvPicPr>
          <p:cNvPr id="55" name="Google Shape;55;p6"/>
          <p:cNvPicPr preferRelativeResize="0"/>
          <p:nvPr/>
        </p:nvPicPr>
        <p:blipFill rotWithShape="1">
          <a:blip r:embed="rId3">
            <a:alphaModFix amt="75000"/>
          </a:blip>
          <a:srcRect l="22039" t="14089"/>
          <a:stretch/>
        </p:blipFill>
        <p:spPr>
          <a:xfrm rot="-10799995">
            <a:off x="5705475" y="2752926"/>
            <a:ext cx="3629025" cy="247629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22"/>
        <p:cNvGrpSpPr/>
        <p:nvPr/>
      </p:nvGrpSpPr>
      <p:grpSpPr>
        <a:xfrm>
          <a:off x="0" y="0"/>
          <a:ext cx="0" cy="0"/>
          <a:chOff x="0" y="0"/>
          <a:chExt cx="0" cy="0"/>
        </a:xfrm>
      </p:grpSpPr>
      <p:pic>
        <p:nvPicPr>
          <p:cNvPr id="123" name="Google Shape;123;p1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24" name="Google Shape;124;p1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txBox="1">
            <a:spLocks noGrp="1"/>
          </p:cNvSpPr>
          <p:nvPr>
            <p:ph type="title"/>
          </p:nvPr>
        </p:nvSpPr>
        <p:spPr>
          <a:xfrm>
            <a:off x="1486024" y="3068248"/>
            <a:ext cx="6172200" cy="44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200">
                <a:solidFill>
                  <a:schemeClr val="accen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sp>
        <p:nvSpPr>
          <p:cNvPr id="128" name="Google Shape;128;p14"/>
          <p:cNvSpPr txBox="1">
            <a:spLocks noGrp="1"/>
          </p:cNvSpPr>
          <p:nvPr>
            <p:ph type="subTitle" idx="1"/>
          </p:nvPr>
        </p:nvSpPr>
        <p:spPr>
          <a:xfrm>
            <a:off x="1485800" y="1628863"/>
            <a:ext cx="6172200" cy="14982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2500"/>
              <a:buNone/>
              <a:defRPr sz="2600">
                <a:solidFill>
                  <a:schemeClr val="lt1"/>
                </a:solidFill>
              </a:defRPr>
            </a:lvl1pPr>
            <a:lvl2pPr lvl="1" algn="ctr" rtl="0">
              <a:lnSpc>
                <a:spcPct val="100000"/>
              </a:lnSpc>
              <a:spcBef>
                <a:spcPts val="0"/>
              </a:spcBef>
              <a:spcAft>
                <a:spcPts val="0"/>
              </a:spcAft>
              <a:buClr>
                <a:schemeClr val="lt1"/>
              </a:buClr>
              <a:buSzPts val="2500"/>
              <a:buNone/>
              <a:defRPr sz="2500">
                <a:solidFill>
                  <a:schemeClr val="lt1"/>
                </a:solidFill>
              </a:defRPr>
            </a:lvl2pPr>
            <a:lvl3pPr lvl="2" algn="ctr" rtl="0">
              <a:lnSpc>
                <a:spcPct val="100000"/>
              </a:lnSpc>
              <a:spcBef>
                <a:spcPts val="0"/>
              </a:spcBef>
              <a:spcAft>
                <a:spcPts val="0"/>
              </a:spcAft>
              <a:buClr>
                <a:schemeClr val="lt1"/>
              </a:buClr>
              <a:buSzPts val="2500"/>
              <a:buNone/>
              <a:defRPr sz="2500">
                <a:solidFill>
                  <a:schemeClr val="lt1"/>
                </a:solidFill>
              </a:defRPr>
            </a:lvl3pPr>
            <a:lvl4pPr lvl="3" algn="ctr" rtl="0">
              <a:lnSpc>
                <a:spcPct val="100000"/>
              </a:lnSpc>
              <a:spcBef>
                <a:spcPts val="0"/>
              </a:spcBef>
              <a:spcAft>
                <a:spcPts val="0"/>
              </a:spcAft>
              <a:buClr>
                <a:schemeClr val="lt1"/>
              </a:buClr>
              <a:buSzPts val="2500"/>
              <a:buNone/>
              <a:defRPr sz="2500">
                <a:solidFill>
                  <a:schemeClr val="lt1"/>
                </a:solidFill>
              </a:defRPr>
            </a:lvl4pPr>
            <a:lvl5pPr lvl="4" algn="ctr" rtl="0">
              <a:lnSpc>
                <a:spcPct val="100000"/>
              </a:lnSpc>
              <a:spcBef>
                <a:spcPts val="0"/>
              </a:spcBef>
              <a:spcAft>
                <a:spcPts val="0"/>
              </a:spcAft>
              <a:buClr>
                <a:schemeClr val="lt1"/>
              </a:buClr>
              <a:buSzPts val="2500"/>
              <a:buNone/>
              <a:defRPr sz="2500">
                <a:solidFill>
                  <a:schemeClr val="lt1"/>
                </a:solidFill>
              </a:defRPr>
            </a:lvl5pPr>
            <a:lvl6pPr lvl="5" algn="ctr" rtl="0">
              <a:lnSpc>
                <a:spcPct val="100000"/>
              </a:lnSpc>
              <a:spcBef>
                <a:spcPts val="0"/>
              </a:spcBef>
              <a:spcAft>
                <a:spcPts val="0"/>
              </a:spcAft>
              <a:buClr>
                <a:schemeClr val="lt1"/>
              </a:buClr>
              <a:buSzPts val="2500"/>
              <a:buNone/>
              <a:defRPr sz="2500">
                <a:solidFill>
                  <a:schemeClr val="lt1"/>
                </a:solidFill>
              </a:defRPr>
            </a:lvl6pPr>
            <a:lvl7pPr lvl="6" algn="ctr" rtl="0">
              <a:lnSpc>
                <a:spcPct val="100000"/>
              </a:lnSpc>
              <a:spcBef>
                <a:spcPts val="0"/>
              </a:spcBef>
              <a:spcAft>
                <a:spcPts val="0"/>
              </a:spcAft>
              <a:buClr>
                <a:schemeClr val="lt1"/>
              </a:buClr>
              <a:buSzPts val="2500"/>
              <a:buNone/>
              <a:defRPr sz="2500">
                <a:solidFill>
                  <a:schemeClr val="lt1"/>
                </a:solidFill>
              </a:defRPr>
            </a:lvl7pPr>
            <a:lvl8pPr lvl="7" algn="ctr" rtl="0">
              <a:lnSpc>
                <a:spcPct val="100000"/>
              </a:lnSpc>
              <a:spcBef>
                <a:spcPts val="0"/>
              </a:spcBef>
              <a:spcAft>
                <a:spcPts val="0"/>
              </a:spcAft>
              <a:buClr>
                <a:schemeClr val="lt1"/>
              </a:buClr>
              <a:buSzPts val="2500"/>
              <a:buNone/>
              <a:defRPr sz="2500">
                <a:solidFill>
                  <a:schemeClr val="lt1"/>
                </a:solidFill>
              </a:defRPr>
            </a:lvl8pPr>
            <a:lvl9pPr lvl="8" algn="ctr" rtl="0">
              <a:lnSpc>
                <a:spcPct val="100000"/>
              </a:lnSpc>
              <a:spcBef>
                <a:spcPts val="0"/>
              </a:spcBef>
              <a:spcAft>
                <a:spcPts val="0"/>
              </a:spcAft>
              <a:buClr>
                <a:schemeClr val="lt1"/>
              </a:buClr>
              <a:buSzPts val="2500"/>
              <a:buNone/>
              <a:defRPr sz="2500">
                <a:solidFill>
                  <a:schemeClr val="lt1"/>
                </a:solidFill>
              </a:defRPr>
            </a:lvl9pPr>
          </a:lstStyle>
          <a:p>
            <a:endParaRPr/>
          </a:p>
        </p:txBody>
      </p:sp>
      <p:pic>
        <p:nvPicPr>
          <p:cNvPr id="129" name="Google Shape;129;p14"/>
          <p:cNvPicPr preferRelativeResize="0"/>
          <p:nvPr/>
        </p:nvPicPr>
        <p:blipFill rotWithShape="1">
          <a:blip r:embed="rId3">
            <a:alphaModFix amt="75000"/>
          </a:blip>
          <a:srcRect/>
          <a:stretch/>
        </p:blipFill>
        <p:spPr>
          <a:xfrm>
            <a:off x="-1436100" y="-758750"/>
            <a:ext cx="6816174" cy="4220351"/>
          </a:xfrm>
          <a:prstGeom prst="rect">
            <a:avLst/>
          </a:prstGeom>
          <a:noFill/>
          <a:ln>
            <a:noFill/>
          </a:ln>
        </p:spPr>
      </p:pic>
      <p:pic>
        <p:nvPicPr>
          <p:cNvPr id="130" name="Google Shape;130;p14"/>
          <p:cNvPicPr preferRelativeResize="0"/>
          <p:nvPr/>
        </p:nvPicPr>
        <p:blipFill rotWithShape="1">
          <a:blip r:embed="rId3">
            <a:alphaModFix amt="75000"/>
          </a:blip>
          <a:srcRect l="-60" t="537"/>
          <a:stretch/>
        </p:blipFill>
        <p:spPr>
          <a:xfrm rot="-10799997">
            <a:off x="4648077" y="1876429"/>
            <a:ext cx="5772273" cy="355281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1">
  <p:cSld name="CUSTOM_3_1">
    <p:spTree>
      <p:nvGrpSpPr>
        <p:cNvPr id="1" name="Shape 172"/>
        <p:cNvGrpSpPr/>
        <p:nvPr/>
      </p:nvGrpSpPr>
      <p:grpSpPr>
        <a:xfrm>
          <a:off x="0" y="0"/>
          <a:ext cx="0" cy="0"/>
          <a:chOff x="0" y="0"/>
          <a:chExt cx="0" cy="0"/>
        </a:xfrm>
      </p:grpSpPr>
      <p:pic>
        <p:nvPicPr>
          <p:cNvPr id="173" name="Google Shape;173;p1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74" name="Google Shape;174;p1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txBox="1">
            <a:spLocks noGrp="1"/>
          </p:cNvSpPr>
          <p:nvPr>
            <p:ph type="title"/>
          </p:nvPr>
        </p:nvSpPr>
        <p:spPr>
          <a:xfrm>
            <a:off x="1600200" y="1345325"/>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 name="Google Shape;178;p19"/>
          <p:cNvSpPr txBox="1">
            <a:spLocks noGrp="1"/>
          </p:cNvSpPr>
          <p:nvPr>
            <p:ph type="subTitle" idx="1"/>
          </p:nvPr>
        </p:nvSpPr>
        <p:spPr>
          <a:xfrm>
            <a:off x="1600200" y="1576824"/>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19"/>
          <p:cNvSpPr txBox="1">
            <a:spLocks noGrp="1"/>
          </p:cNvSpPr>
          <p:nvPr>
            <p:ph type="title" idx="2"/>
          </p:nvPr>
        </p:nvSpPr>
        <p:spPr>
          <a:xfrm>
            <a:off x="1600200" y="2491787"/>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0" name="Google Shape;180;p19"/>
          <p:cNvSpPr txBox="1">
            <a:spLocks noGrp="1"/>
          </p:cNvSpPr>
          <p:nvPr>
            <p:ph type="subTitle" idx="3"/>
          </p:nvPr>
        </p:nvSpPr>
        <p:spPr>
          <a:xfrm>
            <a:off x="1600200" y="2721226"/>
            <a:ext cx="5943600" cy="78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9"/>
          <p:cNvSpPr txBox="1">
            <a:spLocks noGrp="1"/>
          </p:cNvSpPr>
          <p:nvPr>
            <p:ph type="title" idx="4"/>
          </p:nvPr>
        </p:nvSpPr>
        <p:spPr>
          <a:xfrm>
            <a:off x="1593425" y="3636142"/>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2" name="Google Shape;182;p19"/>
          <p:cNvSpPr txBox="1">
            <a:spLocks noGrp="1"/>
          </p:cNvSpPr>
          <p:nvPr>
            <p:ph type="subTitle" idx="5"/>
          </p:nvPr>
        </p:nvSpPr>
        <p:spPr>
          <a:xfrm>
            <a:off x="1593425" y="3867801"/>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83" name="Google Shape;183;p19"/>
          <p:cNvPicPr preferRelativeResize="0"/>
          <p:nvPr/>
        </p:nvPicPr>
        <p:blipFill rotWithShape="1">
          <a:blip r:embed="rId3">
            <a:alphaModFix amt="75000"/>
          </a:blip>
          <a:srcRect l="-60" t="535" b="66797"/>
          <a:stretch/>
        </p:blipFill>
        <p:spPr>
          <a:xfrm rot="-5399997">
            <a:off x="5922077" y="1921653"/>
            <a:ext cx="5772273" cy="1166871"/>
          </a:xfrm>
          <a:prstGeom prst="rect">
            <a:avLst/>
          </a:prstGeom>
          <a:noFill/>
          <a:ln>
            <a:noFill/>
          </a:ln>
        </p:spPr>
      </p:pic>
      <p:pic>
        <p:nvPicPr>
          <p:cNvPr id="184" name="Google Shape;184;p19"/>
          <p:cNvPicPr preferRelativeResize="0"/>
          <p:nvPr/>
        </p:nvPicPr>
        <p:blipFill rotWithShape="1">
          <a:blip r:embed="rId3">
            <a:alphaModFix amt="75000"/>
          </a:blip>
          <a:srcRect l="-60" t="535" b="66797"/>
          <a:stretch/>
        </p:blipFill>
        <p:spPr>
          <a:xfrm rot="5400003">
            <a:off x="-2553948" y="1988316"/>
            <a:ext cx="5772273" cy="1166871"/>
          </a:xfrm>
          <a:prstGeom prst="rect">
            <a:avLst/>
          </a:prstGeom>
          <a:noFill/>
          <a:ln>
            <a:noFill/>
          </a:ln>
        </p:spPr>
      </p:pic>
      <p:sp>
        <p:nvSpPr>
          <p:cNvPr id="185" name="Google Shape;185;p19"/>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257"/>
        <p:cNvGrpSpPr/>
        <p:nvPr/>
      </p:nvGrpSpPr>
      <p:grpSpPr>
        <a:xfrm>
          <a:off x="0" y="0"/>
          <a:ext cx="0" cy="0"/>
          <a:chOff x="0" y="0"/>
          <a:chExt cx="0" cy="0"/>
        </a:xfrm>
      </p:grpSpPr>
      <p:pic>
        <p:nvPicPr>
          <p:cNvPr id="258" name="Google Shape;258;p2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2" name="Google Shape;262;p25"/>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264"/>
        <p:cNvGrpSpPr/>
        <p:nvPr/>
      </p:nvGrpSpPr>
      <p:grpSpPr>
        <a:xfrm>
          <a:off x="0" y="0"/>
          <a:ext cx="0" cy="0"/>
          <a:chOff x="0" y="0"/>
          <a:chExt cx="0" cy="0"/>
        </a:xfrm>
      </p:grpSpPr>
      <p:pic>
        <p:nvPicPr>
          <p:cNvPr id="265" name="Google Shape;265;p2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26"/>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60" r:id="rId5"/>
    <p:sldLayoutId id="2147483665" r:id="rId6"/>
    <p:sldLayoutId id="2147483671"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p:nvPr/>
        </p:nvSpPr>
        <p:spPr>
          <a:xfrm>
            <a:off x="1727250" y="122815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txBox="1">
            <a:spLocks noGrp="1"/>
          </p:cNvSpPr>
          <p:nvPr>
            <p:ph type="ctrTitle"/>
          </p:nvPr>
        </p:nvSpPr>
        <p:spPr>
          <a:xfrm>
            <a:off x="1625850" y="1317528"/>
            <a:ext cx="5892300" cy="23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CC0000"/>
                </a:solidFill>
              </a:rPr>
              <a:t>Heart Stroke Prediction </a:t>
            </a:r>
            <a:endParaRPr dirty="0">
              <a:solidFill>
                <a:srgbClr val="CC0000"/>
              </a:solidFill>
            </a:endParaRPr>
          </a:p>
        </p:txBody>
      </p:sp>
      <p:sp>
        <p:nvSpPr>
          <p:cNvPr id="283" name="Google Shape;283;p30"/>
          <p:cNvSpPr txBox="1">
            <a:spLocks noGrp="1"/>
          </p:cNvSpPr>
          <p:nvPr>
            <p:ph type="subTitle" idx="1"/>
          </p:nvPr>
        </p:nvSpPr>
        <p:spPr>
          <a:xfrm>
            <a:off x="1625850" y="3778500"/>
            <a:ext cx="5892300" cy="47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Transforming Healthcare with AI&amp;ML</a:t>
            </a:r>
            <a:endParaRPr sz="1800" dirty="0"/>
          </a:p>
        </p:txBody>
      </p:sp>
      <p:grpSp>
        <p:nvGrpSpPr>
          <p:cNvPr id="284" name="Google Shape;284;p30"/>
          <p:cNvGrpSpPr/>
          <p:nvPr/>
        </p:nvGrpSpPr>
        <p:grpSpPr>
          <a:xfrm>
            <a:off x="1006807" y="487596"/>
            <a:ext cx="288601" cy="1096693"/>
            <a:chOff x="1006700" y="2603975"/>
            <a:chExt cx="55450" cy="210700"/>
          </a:xfrm>
        </p:grpSpPr>
        <p:sp>
          <p:nvSpPr>
            <p:cNvPr id="285" name="Google Shape;285;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30"/>
          <p:cNvGrpSpPr/>
          <p:nvPr/>
        </p:nvGrpSpPr>
        <p:grpSpPr>
          <a:xfrm rot="5400000">
            <a:off x="7769557" y="3906771"/>
            <a:ext cx="288601" cy="1096693"/>
            <a:chOff x="1006700" y="2603975"/>
            <a:chExt cx="55450" cy="210700"/>
          </a:xfrm>
        </p:grpSpPr>
        <p:sp>
          <p:nvSpPr>
            <p:cNvPr id="292" name="Google Shape;292;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30"/>
          <p:cNvGrpSpPr/>
          <p:nvPr/>
        </p:nvGrpSpPr>
        <p:grpSpPr>
          <a:xfrm>
            <a:off x="551124" y="3629702"/>
            <a:ext cx="1178637" cy="1096691"/>
            <a:chOff x="827350" y="3629733"/>
            <a:chExt cx="1431600" cy="1332067"/>
          </a:xfrm>
        </p:grpSpPr>
        <p:sp>
          <p:nvSpPr>
            <p:cNvPr id="299" name="Google Shape;29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30"/>
          <p:cNvGrpSpPr/>
          <p:nvPr/>
        </p:nvGrpSpPr>
        <p:grpSpPr>
          <a:xfrm>
            <a:off x="322602" y="2902809"/>
            <a:ext cx="781224" cy="726909"/>
            <a:chOff x="827350" y="3629733"/>
            <a:chExt cx="1431600" cy="1332067"/>
          </a:xfrm>
        </p:grpSpPr>
        <p:sp>
          <p:nvSpPr>
            <p:cNvPr id="303" name="Google Shape;303;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0"/>
          <p:cNvGrpSpPr/>
          <p:nvPr/>
        </p:nvGrpSpPr>
        <p:grpSpPr>
          <a:xfrm>
            <a:off x="1816189" y="4394848"/>
            <a:ext cx="356325" cy="331552"/>
            <a:chOff x="827350" y="3629733"/>
            <a:chExt cx="1431600" cy="1332067"/>
          </a:xfrm>
        </p:grpSpPr>
        <p:sp>
          <p:nvSpPr>
            <p:cNvPr id="307" name="Google Shape;307;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30"/>
          <p:cNvGrpSpPr/>
          <p:nvPr/>
        </p:nvGrpSpPr>
        <p:grpSpPr>
          <a:xfrm>
            <a:off x="7466251" y="219713"/>
            <a:ext cx="895180" cy="832942"/>
            <a:chOff x="827350" y="3629733"/>
            <a:chExt cx="1431600" cy="1332067"/>
          </a:xfrm>
        </p:grpSpPr>
        <p:sp>
          <p:nvSpPr>
            <p:cNvPr id="311" name="Google Shape;311;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30"/>
          <p:cNvGrpSpPr/>
          <p:nvPr/>
        </p:nvGrpSpPr>
        <p:grpSpPr>
          <a:xfrm>
            <a:off x="8131283" y="1065715"/>
            <a:ext cx="598982" cy="557337"/>
            <a:chOff x="827350" y="3629733"/>
            <a:chExt cx="1431600" cy="1332067"/>
          </a:xfrm>
        </p:grpSpPr>
        <p:sp>
          <p:nvSpPr>
            <p:cNvPr id="315" name="Google Shape;315;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0"/>
          <p:cNvGrpSpPr/>
          <p:nvPr/>
        </p:nvGrpSpPr>
        <p:grpSpPr>
          <a:xfrm>
            <a:off x="6901231" y="620669"/>
            <a:ext cx="464268" cy="431989"/>
            <a:chOff x="827350" y="3629733"/>
            <a:chExt cx="1431600" cy="1332067"/>
          </a:xfrm>
        </p:grpSpPr>
        <p:sp>
          <p:nvSpPr>
            <p:cNvPr id="319" name="Google Shape;31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31EE5A-D57C-4DAB-AD25-46AD3E5AD888}"/>
              </a:ext>
            </a:extLst>
          </p:cNvPr>
          <p:cNvSpPr txBox="1"/>
          <p:nvPr/>
        </p:nvSpPr>
        <p:spPr>
          <a:xfrm>
            <a:off x="1709531" y="427383"/>
            <a:ext cx="6102626" cy="369332"/>
          </a:xfrm>
          <a:prstGeom prst="rect">
            <a:avLst/>
          </a:prstGeom>
          <a:noFill/>
        </p:spPr>
        <p:txBody>
          <a:bodyPr wrap="square" rtlCol="0">
            <a:spAutoFit/>
          </a:bodyPr>
          <a:lstStyle/>
          <a:p>
            <a:pPr algn="ctr"/>
            <a:r>
              <a:rPr lang="en-US" sz="1800" dirty="0">
                <a:solidFill>
                  <a:schemeClr val="bg1"/>
                </a:solidFill>
              </a:rPr>
              <a:t>2.Linear Regression</a:t>
            </a:r>
            <a:endParaRPr lang="en-IN" sz="1800" dirty="0">
              <a:solidFill>
                <a:schemeClr val="bg1"/>
              </a:solidFill>
            </a:endParaRPr>
          </a:p>
        </p:txBody>
      </p:sp>
      <p:pic>
        <p:nvPicPr>
          <p:cNvPr id="4" name="Picture 3">
            <a:extLst>
              <a:ext uri="{FF2B5EF4-FFF2-40B4-BE49-F238E27FC236}">
                <a16:creationId xmlns:a16="http://schemas.microsoft.com/office/drawing/2014/main" id="{C2F96226-F6B6-4AA3-B6EB-5D35B32084D9}"/>
              </a:ext>
            </a:extLst>
          </p:cNvPr>
          <p:cNvPicPr>
            <a:picLocks noChangeAspect="1"/>
          </p:cNvPicPr>
          <p:nvPr/>
        </p:nvPicPr>
        <p:blipFill>
          <a:blip r:embed="rId2"/>
          <a:stretch>
            <a:fillRect/>
          </a:stretch>
        </p:blipFill>
        <p:spPr>
          <a:xfrm>
            <a:off x="1088335" y="796715"/>
            <a:ext cx="7345018" cy="4346785"/>
          </a:xfrm>
          <a:prstGeom prst="rect">
            <a:avLst/>
          </a:prstGeom>
        </p:spPr>
      </p:pic>
    </p:spTree>
    <p:extLst>
      <p:ext uri="{BB962C8B-B14F-4D97-AF65-F5344CB8AC3E}">
        <p14:creationId xmlns:p14="http://schemas.microsoft.com/office/powerpoint/2010/main" val="2437363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745F9-845B-7DE5-0480-8646F5D5D0FB}"/>
              </a:ext>
            </a:extLst>
          </p:cNvPr>
          <p:cNvSpPr>
            <a:spLocks noGrp="1"/>
          </p:cNvSpPr>
          <p:nvPr>
            <p:ph type="title"/>
          </p:nvPr>
        </p:nvSpPr>
        <p:spPr/>
        <p:txBody>
          <a:bodyPr/>
          <a:lstStyle/>
          <a:p>
            <a:r>
              <a:rPr lang="en-IN" dirty="0"/>
              <a:t>TEAM MEMBERS</a:t>
            </a:r>
          </a:p>
        </p:txBody>
      </p:sp>
      <p:sp>
        <p:nvSpPr>
          <p:cNvPr id="3" name="TextBox 2">
            <a:extLst>
              <a:ext uri="{FF2B5EF4-FFF2-40B4-BE49-F238E27FC236}">
                <a16:creationId xmlns:a16="http://schemas.microsoft.com/office/drawing/2014/main" id="{C82151AA-70C2-E976-FA01-08586EB18EDD}"/>
              </a:ext>
            </a:extLst>
          </p:cNvPr>
          <p:cNvSpPr txBox="1"/>
          <p:nvPr/>
        </p:nvSpPr>
        <p:spPr>
          <a:xfrm>
            <a:off x="5368516" y="1703498"/>
            <a:ext cx="3055434" cy="2246769"/>
          </a:xfrm>
          <a:prstGeom prst="rect">
            <a:avLst/>
          </a:prstGeom>
          <a:noFill/>
        </p:spPr>
        <p:txBody>
          <a:bodyPr wrap="square" rtlCol="0">
            <a:spAutoFit/>
          </a:bodyPr>
          <a:lstStyle/>
          <a:p>
            <a:r>
              <a:rPr lang="en-US" sz="2000" dirty="0">
                <a:solidFill>
                  <a:schemeClr val="bg1"/>
                </a:solidFill>
                <a:latin typeface="Algerian" panose="04020705040A02060702" pitchFamily="82" charset="0"/>
              </a:rPr>
              <a:t>M.D.K. Abdul Gafur</a:t>
            </a:r>
          </a:p>
          <a:p>
            <a:r>
              <a:rPr lang="en-US" sz="2000" dirty="0">
                <a:solidFill>
                  <a:schemeClr val="bg1"/>
                </a:solidFill>
                <a:latin typeface="Algerian" panose="04020705040A02060702" pitchFamily="82" charset="0"/>
              </a:rPr>
              <a:t>K. Swetha</a:t>
            </a:r>
          </a:p>
          <a:p>
            <a:r>
              <a:rPr lang="en-US" sz="2000" dirty="0">
                <a:solidFill>
                  <a:schemeClr val="bg1"/>
                </a:solidFill>
                <a:latin typeface="Algerian" panose="04020705040A02060702" pitchFamily="82" charset="0"/>
              </a:rPr>
              <a:t>R. Praveen </a:t>
            </a:r>
          </a:p>
          <a:p>
            <a:r>
              <a:rPr lang="en-US" sz="2000" dirty="0">
                <a:solidFill>
                  <a:schemeClr val="bg1"/>
                </a:solidFill>
                <a:latin typeface="Algerian" panose="04020705040A02060702" pitchFamily="82" charset="0"/>
              </a:rPr>
              <a:t>P. Chetan</a:t>
            </a:r>
          </a:p>
          <a:p>
            <a:r>
              <a:rPr lang="en-US" sz="2000" dirty="0">
                <a:solidFill>
                  <a:schemeClr val="bg1"/>
                </a:solidFill>
                <a:latin typeface="Algerian" panose="04020705040A02060702" pitchFamily="82" charset="0"/>
              </a:rPr>
              <a:t>I. Girish Kumar</a:t>
            </a:r>
          </a:p>
          <a:p>
            <a:r>
              <a:rPr lang="en-US" sz="2000" dirty="0">
                <a:solidFill>
                  <a:schemeClr val="bg1"/>
                </a:solidFill>
                <a:latin typeface="Algerian" panose="04020705040A02060702" pitchFamily="82" charset="0"/>
              </a:rPr>
              <a:t>K. Vamsi</a:t>
            </a:r>
          </a:p>
          <a:p>
            <a:r>
              <a:rPr lang="en-US" sz="2000" dirty="0">
                <a:solidFill>
                  <a:schemeClr val="bg1"/>
                </a:solidFill>
                <a:latin typeface="Algerian" panose="04020705040A02060702" pitchFamily="82" charset="0"/>
              </a:rPr>
              <a:t>K. Nikhilesh</a:t>
            </a:r>
            <a:endParaRPr lang="en-IN" sz="2000" dirty="0">
              <a:solidFill>
                <a:schemeClr val="bg1"/>
              </a:solidFill>
              <a:latin typeface="Algerian" panose="04020705040A02060702" pitchFamily="82" charset="0"/>
            </a:endParaRPr>
          </a:p>
        </p:txBody>
      </p:sp>
      <p:pic>
        <p:nvPicPr>
          <p:cNvPr id="6" name="Picture 5">
            <a:extLst>
              <a:ext uri="{FF2B5EF4-FFF2-40B4-BE49-F238E27FC236}">
                <a16:creationId xmlns:a16="http://schemas.microsoft.com/office/drawing/2014/main" id="{A4978B28-E6FA-7312-6BC3-C41C07FDCDE2}"/>
              </a:ext>
            </a:extLst>
          </p:cNvPr>
          <p:cNvPicPr>
            <a:picLocks noChangeAspect="1"/>
          </p:cNvPicPr>
          <p:nvPr/>
        </p:nvPicPr>
        <p:blipFill>
          <a:blip r:embed="rId2"/>
          <a:stretch>
            <a:fillRect/>
          </a:stretch>
        </p:blipFill>
        <p:spPr>
          <a:xfrm>
            <a:off x="631903" y="1449659"/>
            <a:ext cx="4088780" cy="2754448"/>
          </a:xfrm>
          <a:prstGeom prst="rect">
            <a:avLst/>
          </a:prstGeom>
        </p:spPr>
      </p:pic>
    </p:spTree>
    <p:extLst>
      <p:ext uri="{BB962C8B-B14F-4D97-AF65-F5344CB8AC3E}">
        <p14:creationId xmlns:p14="http://schemas.microsoft.com/office/powerpoint/2010/main" val="3931832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897167" y="643099"/>
            <a:ext cx="5618396"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3038849" y="3449485"/>
            <a:ext cx="3312300"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200" dirty="0">
                <a:solidFill>
                  <a:schemeClr val="bg1"/>
                </a:solidFill>
              </a:rPr>
              <a:t>ANY QUERIES???</a:t>
            </a:r>
            <a:endParaRPr sz="3200" dirty="0">
              <a:solidFill>
                <a:schemeClr val="bg1"/>
              </a:solidFill>
            </a:endParaRPr>
          </a:p>
        </p:txBody>
      </p:sp>
      <p:sp>
        <p:nvSpPr>
          <p:cNvPr id="399" name="Google Shape;399;p33"/>
          <p:cNvSpPr txBox="1">
            <a:spLocks noGrp="1"/>
          </p:cNvSpPr>
          <p:nvPr>
            <p:ph type="title" idx="2"/>
          </p:nvPr>
        </p:nvSpPr>
        <p:spPr>
          <a:xfrm>
            <a:off x="3051170" y="1277694"/>
            <a:ext cx="3287658"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6000" dirty="0"/>
              <a:t>THANK </a:t>
            </a:r>
            <a:br>
              <a:rPr lang="en-IN" sz="6000" dirty="0"/>
            </a:br>
            <a:r>
              <a:rPr lang="en-IN" sz="6000" dirty="0"/>
              <a:t>YOU</a:t>
            </a:r>
            <a:endParaRPr sz="6000"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8604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6"/>
          <p:cNvSpPr/>
          <p:nvPr/>
        </p:nvSpPr>
        <p:spPr>
          <a:xfrm>
            <a:off x="967503" y="1039907"/>
            <a:ext cx="7201200" cy="31929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txBox="1">
            <a:spLocks noGrp="1"/>
          </p:cNvSpPr>
          <p:nvPr>
            <p:ph type="title"/>
          </p:nvPr>
        </p:nvSpPr>
        <p:spPr>
          <a:xfrm>
            <a:off x="1485900" y="3452106"/>
            <a:ext cx="6172200" cy="446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sp>
        <p:nvSpPr>
          <p:cNvPr id="540" name="Google Shape;540;p36"/>
          <p:cNvSpPr txBox="1">
            <a:spLocks noGrp="1"/>
          </p:cNvSpPr>
          <p:nvPr>
            <p:ph type="subTitle" idx="1"/>
          </p:nvPr>
        </p:nvSpPr>
        <p:spPr>
          <a:xfrm>
            <a:off x="899396" y="2103103"/>
            <a:ext cx="6854967" cy="1498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a:t>
            </a:r>
            <a:r>
              <a:rPr lang="en-US" dirty="0"/>
              <a:t>Empowering healthcare with the predictive precision of AI, our heart stroke prediction system transforms data into lifesaving insights, paving the way for early intervention and improved patient outcomes."</a:t>
            </a:r>
            <a:endParaRPr dirty="0"/>
          </a:p>
        </p:txBody>
      </p:sp>
      <p:grpSp>
        <p:nvGrpSpPr>
          <p:cNvPr id="541" name="Google Shape;541;p36"/>
          <p:cNvGrpSpPr/>
          <p:nvPr/>
        </p:nvGrpSpPr>
        <p:grpSpPr>
          <a:xfrm>
            <a:off x="424632" y="3695521"/>
            <a:ext cx="288601" cy="1096693"/>
            <a:chOff x="1006700" y="2603975"/>
            <a:chExt cx="55450" cy="210700"/>
          </a:xfrm>
        </p:grpSpPr>
        <p:sp>
          <p:nvSpPr>
            <p:cNvPr id="542" name="Google Shape;542;p3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6"/>
          <p:cNvGrpSpPr/>
          <p:nvPr/>
        </p:nvGrpSpPr>
        <p:grpSpPr>
          <a:xfrm>
            <a:off x="7819767" y="376255"/>
            <a:ext cx="1178637" cy="1096691"/>
            <a:chOff x="827350" y="3629733"/>
            <a:chExt cx="1431600" cy="1332067"/>
          </a:xfrm>
        </p:grpSpPr>
        <p:sp>
          <p:nvSpPr>
            <p:cNvPr id="549" name="Google Shape;549;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6"/>
          <p:cNvGrpSpPr/>
          <p:nvPr/>
        </p:nvGrpSpPr>
        <p:grpSpPr>
          <a:xfrm>
            <a:off x="7922134" y="2208295"/>
            <a:ext cx="781224" cy="726909"/>
            <a:chOff x="827350" y="3629733"/>
            <a:chExt cx="1431600" cy="1332067"/>
          </a:xfrm>
        </p:grpSpPr>
        <p:sp>
          <p:nvSpPr>
            <p:cNvPr id="553" name="Google Shape;553;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6"/>
          <p:cNvGrpSpPr/>
          <p:nvPr/>
        </p:nvGrpSpPr>
        <p:grpSpPr>
          <a:xfrm>
            <a:off x="6366841" y="241590"/>
            <a:ext cx="637062" cy="592770"/>
            <a:chOff x="827350" y="3629733"/>
            <a:chExt cx="1431600" cy="1332067"/>
          </a:xfrm>
        </p:grpSpPr>
        <p:sp>
          <p:nvSpPr>
            <p:cNvPr id="557" name="Google Shape;557;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6"/>
          <p:cNvGrpSpPr/>
          <p:nvPr/>
        </p:nvGrpSpPr>
        <p:grpSpPr>
          <a:xfrm>
            <a:off x="7157441" y="238513"/>
            <a:ext cx="451240" cy="419868"/>
            <a:chOff x="827350" y="3629733"/>
            <a:chExt cx="1431600" cy="1332067"/>
          </a:xfrm>
        </p:grpSpPr>
        <p:sp>
          <p:nvSpPr>
            <p:cNvPr id="561" name="Google Shape;561;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A533-9228-7177-28BC-32BE75F10A97}"/>
              </a:ext>
            </a:extLst>
          </p:cNvPr>
          <p:cNvSpPr>
            <a:spLocks noGrp="1"/>
          </p:cNvSpPr>
          <p:nvPr>
            <p:ph type="title"/>
          </p:nvPr>
        </p:nvSpPr>
        <p:spPr/>
        <p:txBody>
          <a:bodyPr/>
          <a:lstStyle/>
          <a:p>
            <a:r>
              <a:rPr lang="en-US" dirty="0"/>
              <a:t>Problem Statement</a:t>
            </a:r>
            <a:endParaRPr lang="en-IN" dirty="0"/>
          </a:p>
        </p:txBody>
      </p:sp>
      <p:sp>
        <p:nvSpPr>
          <p:cNvPr id="3" name="TextBox 2">
            <a:extLst>
              <a:ext uri="{FF2B5EF4-FFF2-40B4-BE49-F238E27FC236}">
                <a16:creationId xmlns:a16="http://schemas.microsoft.com/office/drawing/2014/main" id="{DB3CC6A8-6486-6A94-9650-D5940D74FEBE}"/>
              </a:ext>
            </a:extLst>
          </p:cNvPr>
          <p:cNvSpPr txBox="1"/>
          <p:nvPr/>
        </p:nvSpPr>
        <p:spPr>
          <a:xfrm>
            <a:off x="718150" y="1562100"/>
            <a:ext cx="7705800" cy="2308324"/>
          </a:xfrm>
          <a:prstGeom prst="rect">
            <a:avLst/>
          </a:prstGeom>
          <a:noFill/>
        </p:spPr>
        <p:txBody>
          <a:bodyPr wrap="square" rtlCol="0">
            <a:spAutoFit/>
          </a:bodyPr>
          <a:lstStyle/>
          <a:p>
            <a:r>
              <a:rPr lang="en-US" sz="1600" dirty="0">
                <a:solidFill>
                  <a:schemeClr val="bg1"/>
                </a:solidFill>
                <a:latin typeface="Times New Roman" panose="02020603050405020304" pitchFamily="18" charset="0"/>
                <a:cs typeface="Times New Roman" panose="02020603050405020304" pitchFamily="18" charset="0"/>
              </a:rPr>
              <a:t>Despite advances in medical science, heart stroke remains one of the leading causes of death and disability worldwide. Early detection and intervention are crucial in preventing strokes, but current clinical practices often lack the predictive accuracy needed to identify individuals at high risk before symptoms appear. This project aims to develop a robust AI and Machine Learning-based heart stroke prediction system that can analyze comprehensive patient data to accurately assess stroke risk. By leveraging advanced analytics and predictive modeling, the system seeks to provide healthcare providers with actionable insights for early intervention, personalized care, and ultimately, the reduction of stroke incidence and severity.</a:t>
            </a: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0396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4513-1A31-80AF-89DC-636E752A2AE3}"/>
              </a:ext>
            </a:extLst>
          </p:cNvPr>
          <p:cNvSpPr>
            <a:spLocks noGrp="1"/>
          </p:cNvSpPr>
          <p:nvPr>
            <p:ph type="title"/>
          </p:nvPr>
        </p:nvSpPr>
        <p:spPr/>
        <p:txBody>
          <a:bodyPr/>
          <a:lstStyle/>
          <a:p>
            <a:r>
              <a:rPr lang="en-US" dirty="0"/>
              <a:t>Description</a:t>
            </a:r>
            <a:endParaRPr lang="en-IN" dirty="0"/>
          </a:p>
        </p:txBody>
      </p:sp>
      <p:sp>
        <p:nvSpPr>
          <p:cNvPr id="3" name="TextBox 2">
            <a:extLst>
              <a:ext uri="{FF2B5EF4-FFF2-40B4-BE49-F238E27FC236}">
                <a16:creationId xmlns:a16="http://schemas.microsoft.com/office/drawing/2014/main" id="{38D8150F-25F9-03B3-CF8A-88E38260CEBE}"/>
              </a:ext>
            </a:extLst>
          </p:cNvPr>
          <p:cNvSpPr txBox="1"/>
          <p:nvPr/>
        </p:nvSpPr>
        <p:spPr>
          <a:xfrm>
            <a:off x="464820" y="1501140"/>
            <a:ext cx="8046720" cy="2554545"/>
          </a:xfrm>
          <a:prstGeom prst="rect">
            <a:avLst/>
          </a:prstGeom>
          <a:noFill/>
        </p:spPr>
        <p:txBody>
          <a:bodyPr wrap="square" rtlCol="0">
            <a:spAutoFit/>
          </a:bodyPr>
          <a:lstStyle/>
          <a:p>
            <a:r>
              <a:rPr lang="en-US" sz="1600" dirty="0">
                <a:solidFill>
                  <a:schemeClr val="bg1"/>
                </a:solidFill>
                <a:latin typeface="Times New Roman" panose="02020603050405020304" pitchFamily="18" charset="0"/>
                <a:cs typeface="Times New Roman" panose="02020603050405020304" pitchFamily="18" charset="0"/>
              </a:rPr>
              <a:t>The Heart Stroke Prediction project leverages advanced Artificial Intelligence (AI) and Machine Learning (ML) techniques to accurately predict the risk of heart stroke in individuals, using comprehensive patient data from electronic health records and public health datasets. By processing and analyzing key features such as demographic information, medical history, lifestyle factors, and clinical measurements, the project aims to develop a robust predictive model. This model identifies significant risk factors and provides actionable insights for healthcare providers to facilitate early intervention and personalized patient care. Emphasizing model interpretability, fairness, and compliance with ethical and regulatory standards, the project strives to enhance preventive healthcare measures, reduce the incidence of heart strokes, and improve overall patient outcomes.</a:t>
            </a: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3680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195EE-EE8A-11DE-4BA3-0CE084C9B225}"/>
              </a:ext>
            </a:extLst>
          </p:cNvPr>
          <p:cNvSpPr>
            <a:spLocks noGrp="1"/>
          </p:cNvSpPr>
          <p:nvPr>
            <p:ph type="title"/>
          </p:nvPr>
        </p:nvSpPr>
        <p:spPr/>
        <p:txBody>
          <a:bodyPr/>
          <a:lstStyle/>
          <a:p>
            <a:r>
              <a:rPr lang="en-IN" dirty="0"/>
              <a:t>Abstract</a:t>
            </a:r>
          </a:p>
        </p:txBody>
      </p:sp>
      <p:sp>
        <p:nvSpPr>
          <p:cNvPr id="4" name="TextBox 3">
            <a:extLst>
              <a:ext uri="{FF2B5EF4-FFF2-40B4-BE49-F238E27FC236}">
                <a16:creationId xmlns:a16="http://schemas.microsoft.com/office/drawing/2014/main" id="{610B867C-1589-4B35-503A-9F21AFAEA81A}"/>
              </a:ext>
            </a:extLst>
          </p:cNvPr>
          <p:cNvSpPr txBox="1"/>
          <p:nvPr/>
        </p:nvSpPr>
        <p:spPr>
          <a:xfrm>
            <a:off x="602166" y="1414910"/>
            <a:ext cx="7969405" cy="2554545"/>
          </a:xfrm>
          <a:prstGeom prst="rect">
            <a:avLst/>
          </a:prstGeom>
          <a:noFill/>
        </p:spPr>
        <p:txBody>
          <a:bodyPr wrap="square" rtlCol="0">
            <a:spAutoFit/>
          </a:bodyPr>
          <a:lstStyle/>
          <a:p>
            <a:r>
              <a:rPr lang="en-US" sz="1600" dirty="0">
                <a:solidFill>
                  <a:schemeClr val="bg1"/>
                </a:solidFill>
                <a:latin typeface="Times New Roman" panose="02020603050405020304" pitchFamily="18" charset="0"/>
                <a:cs typeface="Times New Roman" panose="02020603050405020304" pitchFamily="18" charset="0"/>
              </a:rPr>
              <a:t>Healthcare field has a huge amount of data. To deal with those data, many techniques are used. Someone, somewhere in the world, suffers from a stroke. When someone experiences a stroke, quick medical care is critical. Heart stroke is the leading cause of death worldwide. Heart stroke is similar to heart attack which affects the blood vessels of the heart. Different features can be used to predict the heart stroke. In order to predict the heart stroke, an effective heart stroke prediction system (EHSPS) is developed using machine learning algorithms. The datasets used are classified in terms of 12 parameters like hypertension, heart disease, BMI, smoking status, etc. These are the inputs for machine learning algorithms which are used to predict the heart stroke. The project aims to build a machine learning model which predicts the heart stroke.</a:t>
            </a: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0499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8"/>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dirty="0"/>
              <a:t>Technologies used</a:t>
            </a:r>
            <a:endParaRPr dirty="0"/>
          </a:p>
        </p:txBody>
      </p:sp>
      <p:grpSp>
        <p:nvGrpSpPr>
          <p:cNvPr id="641" name="Google Shape;641;p38"/>
          <p:cNvGrpSpPr/>
          <p:nvPr/>
        </p:nvGrpSpPr>
        <p:grpSpPr>
          <a:xfrm rot="5400000">
            <a:off x="8219657" y="4333871"/>
            <a:ext cx="288601" cy="1096693"/>
            <a:chOff x="1006700" y="2603975"/>
            <a:chExt cx="55450" cy="210700"/>
          </a:xfrm>
        </p:grpSpPr>
        <p:sp>
          <p:nvSpPr>
            <p:cNvPr id="642" name="Google Shape;642;p38"/>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38"/>
          <p:cNvGrpSpPr/>
          <p:nvPr/>
        </p:nvGrpSpPr>
        <p:grpSpPr>
          <a:xfrm>
            <a:off x="236098" y="687920"/>
            <a:ext cx="820307" cy="763275"/>
            <a:chOff x="827350" y="3629733"/>
            <a:chExt cx="1431600" cy="1332067"/>
          </a:xfrm>
        </p:grpSpPr>
        <p:sp>
          <p:nvSpPr>
            <p:cNvPr id="649" name="Google Shape;649;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8"/>
          <p:cNvGrpSpPr/>
          <p:nvPr/>
        </p:nvGrpSpPr>
        <p:grpSpPr>
          <a:xfrm>
            <a:off x="1145211" y="248826"/>
            <a:ext cx="688313" cy="640458"/>
            <a:chOff x="827350" y="3629733"/>
            <a:chExt cx="1431600" cy="1332067"/>
          </a:xfrm>
        </p:grpSpPr>
        <p:sp>
          <p:nvSpPr>
            <p:cNvPr id="653" name="Google Shape;653;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8"/>
          <p:cNvGrpSpPr/>
          <p:nvPr/>
        </p:nvGrpSpPr>
        <p:grpSpPr>
          <a:xfrm>
            <a:off x="541779" y="193517"/>
            <a:ext cx="491325" cy="457165"/>
            <a:chOff x="827350" y="3629733"/>
            <a:chExt cx="1431600" cy="1332067"/>
          </a:xfrm>
        </p:grpSpPr>
        <p:sp>
          <p:nvSpPr>
            <p:cNvPr id="657" name="Google Shape;657;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E1F0C7E3-7D18-3F98-19F4-0699E810C453}"/>
              </a:ext>
            </a:extLst>
          </p:cNvPr>
          <p:cNvSpPr txBox="1"/>
          <p:nvPr/>
        </p:nvSpPr>
        <p:spPr>
          <a:xfrm>
            <a:off x="638381" y="1472763"/>
            <a:ext cx="7445937" cy="3539430"/>
          </a:xfrm>
          <a:prstGeom prst="rect">
            <a:avLst/>
          </a:prstGeom>
          <a:noFill/>
        </p:spPr>
        <p:txBody>
          <a:bodyPr wrap="square" rtlCol="0">
            <a:spAutoFit/>
          </a:bodyPr>
          <a:lstStyle/>
          <a:p>
            <a:r>
              <a:rPr lang="en-US" dirty="0">
                <a:solidFill>
                  <a:schemeClr val="bg1"/>
                </a:solidFill>
              </a:rPr>
              <a:t>Programming Languages:</a:t>
            </a:r>
          </a:p>
          <a:p>
            <a:endParaRPr lang="en-US" dirty="0">
              <a:solidFill>
                <a:schemeClr val="bg1"/>
              </a:solidFill>
            </a:endParaRPr>
          </a:p>
          <a:p>
            <a:r>
              <a:rPr lang="en-US" dirty="0">
                <a:solidFill>
                  <a:schemeClr val="bg1"/>
                </a:solidFill>
              </a:rPr>
              <a:t>Python: The primary programming language used for data analysis, machine learning, and model deployment due to its extensive libraries and ease of use.</a:t>
            </a:r>
          </a:p>
          <a:p>
            <a:endParaRPr lang="en-US" dirty="0">
              <a:solidFill>
                <a:schemeClr val="bg1"/>
              </a:solidFill>
            </a:endParaRPr>
          </a:p>
          <a:p>
            <a:r>
              <a:rPr lang="en-US" dirty="0">
                <a:solidFill>
                  <a:schemeClr val="bg1"/>
                </a:solidFill>
              </a:rPr>
              <a:t>Data Processing and Analysis:</a:t>
            </a:r>
          </a:p>
          <a:p>
            <a:endParaRPr lang="en-US" dirty="0">
              <a:solidFill>
                <a:schemeClr val="bg1"/>
              </a:solidFill>
            </a:endParaRPr>
          </a:p>
          <a:p>
            <a:r>
              <a:rPr lang="en-US" dirty="0">
                <a:solidFill>
                  <a:schemeClr val="bg1"/>
                </a:solidFill>
              </a:rPr>
              <a:t>Pandas: For data manipulation and analysis, providing data structures like </a:t>
            </a:r>
            <a:r>
              <a:rPr lang="en-US" dirty="0" err="1">
                <a:solidFill>
                  <a:schemeClr val="bg1"/>
                </a:solidFill>
              </a:rPr>
              <a:t>DataFrames</a:t>
            </a:r>
            <a:r>
              <a:rPr lang="en-US" dirty="0">
                <a:solidFill>
                  <a:schemeClr val="bg1"/>
                </a:solidFill>
              </a:rPr>
              <a:t>.</a:t>
            </a:r>
          </a:p>
          <a:p>
            <a:r>
              <a:rPr lang="en-US" dirty="0">
                <a:solidFill>
                  <a:schemeClr val="bg1"/>
                </a:solidFill>
              </a:rPr>
              <a:t>NumPy: For numerical operations and handling large arrays.</a:t>
            </a:r>
          </a:p>
          <a:p>
            <a:endParaRPr lang="en-US" dirty="0">
              <a:solidFill>
                <a:schemeClr val="bg1"/>
              </a:solidFill>
            </a:endParaRPr>
          </a:p>
          <a:p>
            <a:r>
              <a:rPr lang="en-US" dirty="0">
                <a:solidFill>
                  <a:schemeClr val="bg1"/>
                </a:solidFill>
              </a:rPr>
              <a:t>Machine Learning and Model Building:</a:t>
            </a:r>
          </a:p>
          <a:p>
            <a:endParaRPr lang="en-US" dirty="0">
              <a:solidFill>
                <a:schemeClr val="bg1"/>
              </a:solidFill>
            </a:endParaRPr>
          </a:p>
          <a:p>
            <a:r>
              <a:rPr lang="en-US" dirty="0">
                <a:solidFill>
                  <a:schemeClr val="bg1"/>
                </a:solidFill>
              </a:rPr>
              <a:t>scikit-learn: For implementing machine learning algorithms, model evaluation, and preprocessing tasks.</a:t>
            </a:r>
          </a:p>
          <a:p>
            <a:r>
              <a:rPr lang="en-US" dirty="0" err="1">
                <a:solidFill>
                  <a:schemeClr val="bg1"/>
                </a:solidFill>
              </a:rPr>
              <a:t>XGBoost</a:t>
            </a:r>
            <a:r>
              <a:rPr lang="en-US" dirty="0">
                <a:solidFill>
                  <a:schemeClr val="bg1"/>
                </a:solidFill>
              </a:rPr>
              <a:t>: For gradient boosting, if used as part of model comparison.</a:t>
            </a:r>
          </a:p>
          <a:p>
            <a:endParaRPr lang="en-US"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8"/>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dirty="0"/>
              <a:t>Technologies used</a:t>
            </a:r>
            <a:endParaRPr dirty="0"/>
          </a:p>
        </p:txBody>
      </p:sp>
      <p:grpSp>
        <p:nvGrpSpPr>
          <p:cNvPr id="641" name="Google Shape;641;p38"/>
          <p:cNvGrpSpPr/>
          <p:nvPr/>
        </p:nvGrpSpPr>
        <p:grpSpPr>
          <a:xfrm rot="5400000">
            <a:off x="8219657" y="4333871"/>
            <a:ext cx="288601" cy="1096693"/>
            <a:chOff x="1006700" y="2603975"/>
            <a:chExt cx="55450" cy="210700"/>
          </a:xfrm>
        </p:grpSpPr>
        <p:sp>
          <p:nvSpPr>
            <p:cNvPr id="642" name="Google Shape;642;p38"/>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38"/>
          <p:cNvGrpSpPr/>
          <p:nvPr/>
        </p:nvGrpSpPr>
        <p:grpSpPr>
          <a:xfrm>
            <a:off x="236098" y="687920"/>
            <a:ext cx="820307" cy="763275"/>
            <a:chOff x="827350" y="3629733"/>
            <a:chExt cx="1431600" cy="1332067"/>
          </a:xfrm>
        </p:grpSpPr>
        <p:sp>
          <p:nvSpPr>
            <p:cNvPr id="649" name="Google Shape;649;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8"/>
          <p:cNvGrpSpPr/>
          <p:nvPr/>
        </p:nvGrpSpPr>
        <p:grpSpPr>
          <a:xfrm>
            <a:off x="1145211" y="248826"/>
            <a:ext cx="688313" cy="640458"/>
            <a:chOff x="827350" y="3629733"/>
            <a:chExt cx="1431600" cy="1332067"/>
          </a:xfrm>
        </p:grpSpPr>
        <p:sp>
          <p:nvSpPr>
            <p:cNvPr id="653" name="Google Shape;653;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8"/>
          <p:cNvGrpSpPr/>
          <p:nvPr/>
        </p:nvGrpSpPr>
        <p:grpSpPr>
          <a:xfrm>
            <a:off x="541779" y="193517"/>
            <a:ext cx="491325" cy="457165"/>
            <a:chOff x="827350" y="3629733"/>
            <a:chExt cx="1431600" cy="1332067"/>
          </a:xfrm>
        </p:grpSpPr>
        <p:sp>
          <p:nvSpPr>
            <p:cNvPr id="657" name="Google Shape;657;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E1F0C7E3-7D18-3F98-19F4-0699E810C453}"/>
              </a:ext>
            </a:extLst>
          </p:cNvPr>
          <p:cNvSpPr txBox="1"/>
          <p:nvPr/>
        </p:nvSpPr>
        <p:spPr>
          <a:xfrm>
            <a:off x="635734" y="1298281"/>
            <a:ext cx="7445937" cy="3970318"/>
          </a:xfrm>
          <a:prstGeom prst="rect">
            <a:avLst/>
          </a:prstGeom>
          <a:noFill/>
        </p:spPr>
        <p:txBody>
          <a:bodyPr wrap="square" rtlCol="0">
            <a:spAutoFit/>
          </a:bodyPr>
          <a:lstStyle/>
          <a:p>
            <a:r>
              <a:rPr lang="en-US" dirty="0">
                <a:solidFill>
                  <a:schemeClr val="bg1"/>
                </a:solidFill>
              </a:rPr>
              <a:t>Data Preprocessing:</a:t>
            </a:r>
          </a:p>
          <a:p>
            <a:endParaRPr lang="en-US" dirty="0">
              <a:solidFill>
                <a:schemeClr val="bg1"/>
              </a:solidFill>
            </a:endParaRPr>
          </a:p>
          <a:p>
            <a:r>
              <a:rPr lang="en-US" dirty="0">
                <a:solidFill>
                  <a:schemeClr val="bg1"/>
                </a:solidFill>
              </a:rPr>
              <a:t>scikit-learn: For scaling features (StandardScaler) and encoding categorical variables (Label Encoder)</a:t>
            </a:r>
          </a:p>
          <a:p>
            <a:endParaRPr lang="en-US" dirty="0">
              <a:solidFill>
                <a:schemeClr val="bg1"/>
              </a:solidFill>
            </a:endParaRPr>
          </a:p>
          <a:p>
            <a:r>
              <a:rPr lang="en-US" dirty="0">
                <a:solidFill>
                  <a:schemeClr val="bg1"/>
                </a:solidFill>
              </a:rPr>
              <a:t>Visualization:</a:t>
            </a:r>
          </a:p>
          <a:p>
            <a:endParaRPr lang="en-US" dirty="0">
              <a:solidFill>
                <a:schemeClr val="bg1"/>
              </a:solidFill>
            </a:endParaRPr>
          </a:p>
          <a:p>
            <a:r>
              <a:rPr lang="en-US" dirty="0">
                <a:solidFill>
                  <a:schemeClr val="bg1"/>
                </a:solidFill>
              </a:rPr>
              <a:t>Matplotlib: For creating static, interactive, and animated visualizations.</a:t>
            </a:r>
          </a:p>
          <a:p>
            <a:endParaRPr lang="en-US" dirty="0">
              <a:solidFill>
                <a:schemeClr val="bg1"/>
              </a:solidFill>
            </a:endParaRPr>
          </a:p>
          <a:p>
            <a:r>
              <a:rPr lang="en-US" dirty="0">
                <a:solidFill>
                  <a:schemeClr val="bg1"/>
                </a:solidFill>
              </a:rPr>
              <a:t>Google </a:t>
            </a:r>
            <a:r>
              <a:rPr lang="en-US" dirty="0" err="1">
                <a:solidFill>
                  <a:schemeClr val="bg1"/>
                </a:solidFill>
              </a:rPr>
              <a:t>Colab</a:t>
            </a:r>
            <a:r>
              <a:rPr lang="en-US" dirty="0">
                <a:solidFill>
                  <a:schemeClr val="bg1"/>
                </a:solidFill>
              </a:rPr>
              <a:t>: we have used </a:t>
            </a:r>
            <a:r>
              <a:rPr lang="en-US" dirty="0" err="1">
                <a:solidFill>
                  <a:schemeClr val="bg1"/>
                </a:solidFill>
              </a:rPr>
              <a:t>colsb</a:t>
            </a:r>
            <a:r>
              <a:rPr lang="en-US" dirty="0">
                <a:solidFill>
                  <a:schemeClr val="bg1"/>
                </a:solidFill>
              </a:rPr>
              <a:t> to work collaboratively so that </a:t>
            </a:r>
            <a:r>
              <a:rPr lang="en-US" dirty="0" err="1">
                <a:solidFill>
                  <a:schemeClr val="bg1"/>
                </a:solidFill>
              </a:rPr>
              <a:t>erveryone</a:t>
            </a:r>
            <a:r>
              <a:rPr lang="en-US" dirty="0">
                <a:solidFill>
                  <a:schemeClr val="bg1"/>
                </a:solidFill>
              </a:rPr>
              <a:t> of us can get use the same notebook to update the code</a:t>
            </a:r>
          </a:p>
          <a:p>
            <a:endParaRPr lang="en-US" dirty="0">
              <a:solidFill>
                <a:schemeClr val="bg1"/>
              </a:solidFill>
            </a:endParaRPr>
          </a:p>
          <a:p>
            <a:r>
              <a:rPr lang="en-US" dirty="0">
                <a:solidFill>
                  <a:schemeClr val="bg1"/>
                </a:solidFill>
              </a:rPr>
              <a:t>Kaggle: for Dataset</a:t>
            </a:r>
          </a:p>
          <a:p>
            <a:endParaRPr lang="en-US" dirty="0">
              <a:solidFill>
                <a:schemeClr val="bg1"/>
              </a:solidFill>
            </a:endParaRPr>
          </a:p>
          <a:p>
            <a:r>
              <a:rPr lang="en-US" dirty="0">
                <a:solidFill>
                  <a:schemeClr val="bg1"/>
                </a:solidFill>
              </a:rPr>
              <a:t>Version Control:</a:t>
            </a:r>
          </a:p>
          <a:p>
            <a:endParaRPr lang="en-US" dirty="0">
              <a:solidFill>
                <a:schemeClr val="bg1"/>
              </a:solidFill>
            </a:endParaRPr>
          </a:p>
          <a:p>
            <a:r>
              <a:rPr lang="en-US" dirty="0">
                <a:solidFill>
                  <a:schemeClr val="bg1"/>
                </a:solidFill>
              </a:rPr>
              <a:t>Git: For version control, tracking changes, and collaboration.</a:t>
            </a:r>
          </a:p>
          <a:p>
            <a:endParaRPr lang="en-US" dirty="0">
              <a:solidFill>
                <a:schemeClr val="bg1"/>
              </a:solidFill>
            </a:endParaRPr>
          </a:p>
        </p:txBody>
      </p:sp>
    </p:spTree>
    <p:extLst>
      <p:ext uri="{BB962C8B-B14F-4D97-AF65-F5344CB8AC3E}">
        <p14:creationId xmlns:p14="http://schemas.microsoft.com/office/powerpoint/2010/main" val="2329371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5F309-41C2-38E4-F607-FA631256B50F}"/>
              </a:ext>
            </a:extLst>
          </p:cNvPr>
          <p:cNvSpPr>
            <a:spLocks noGrp="1"/>
          </p:cNvSpPr>
          <p:nvPr>
            <p:ph type="title"/>
          </p:nvPr>
        </p:nvSpPr>
        <p:spPr/>
        <p:txBody>
          <a:bodyPr/>
          <a:lstStyle/>
          <a:p>
            <a:r>
              <a:rPr lang="en-US" dirty="0"/>
              <a:t>Conclusion</a:t>
            </a:r>
            <a:endParaRPr lang="en-IN" dirty="0"/>
          </a:p>
        </p:txBody>
      </p:sp>
      <p:sp>
        <p:nvSpPr>
          <p:cNvPr id="3" name="TextBox 2">
            <a:extLst>
              <a:ext uri="{FF2B5EF4-FFF2-40B4-BE49-F238E27FC236}">
                <a16:creationId xmlns:a16="http://schemas.microsoft.com/office/drawing/2014/main" id="{7FBE0760-A745-52F4-F8D9-AEE16911D395}"/>
              </a:ext>
            </a:extLst>
          </p:cNvPr>
          <p:cNvSpPr txBox="1"/>
          <p:nvPr/>
        </p:nvSpPr>
        <p:spPr>
          <a:xfrm>
            <a:off x="718150" y="1182029"/>
            <a:ext cx="7705800" cy="2985433"/>
          </a:xfrm>
          <a:prstGeom prst="rect">
            <a:avLst/>
          </a:prstGeom>
          <a:noFill/>
        </p:spPr>
        <p:txBody>
          <a:bodyPr wrap="square" rtlCol="0">
            <a:spAutoFit/>
          </a:bodyPr>
          <a:lstStyle/>
          <a:p>
            <a:endParaRPr lang="en-US" dirty="0"/>
          </a:p>
          <a:p>
            <a:endParaRPr lang="en-US" dirty="0"/>
          </a:p>
          <a:p>
            <a:r>
              <a:rPr lang="en-US" sz="1600" dirty="0">
                <a:solidFill>
                  <a:schemeClr val="bg1"/>
                </a:solidFill>
                <a:latin typeface="Times New Roman" panose="02020603050405020304" pitchFamily="18" charset="0"/>
                <a:cs typeface="Times New Roman" panose="02020603050405020304" pitchFamily="18" charset="0"/>
              </a:rPr>
              <a:t>The Heart Stroke Prediction project successfully demonstrates the potential of AI and Machine Learning in enhancing healthcare outcomes. By developing a robust predictive model that leverages comprehensive patient data, we can accurately assess the risk of heart stroke, allowing for timely and personalized interventions. The model's integration into clinical workflows aids healthcare providers in making informed decisions, potentially reducing the incidence and severity of strokes. Emphasizing model interpretability, fairness, and compliance with ethical and regulatory standards ensures that the system is trustworthy and equitable. Moving forward, continuous improvement and integration with broader healthcare systems will further enhance the model's accuracy and utility, ultimately contributing to better preventive healthcare and improved patient outcomes.</a:t>
            </a: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546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B0D491-C4A1-47C5-8D95-71AF34B5C169}"/>
              </a:ext>
            </a:extLst>
          </p:cNvPr>
          <p:cNvSpPr txBox="1"/>
          <p:nvPr/>
        </p:nvSpPr>
        <p:spPr>
          <a:xfrm>
            <a:off x="909430" y="157442"/>
            <a:ext cx="7325139" cy="646331"/>
          </a:xfrm>
          <a:prstGeom prst="rect">
            <a:avLst/>
          </a:prstGeom>
          <a:noFill/>
        </p:spPr>
        <p:txBody>
          <a:bodyPr wrap="square" rtlCol="0">
            <a:spAutoFit/>
          </a:bodyPr>
          <a:lstStyle/>
          <a:p>
            <a:pPr algn="ctr"/>
            <a:r>
              <a:rPr lang="en-US" sz="1800" dirty="0">
                <a:solidFill>
                  <a:schemeClr val="bg1"/>
                </a:solidFill>
              </a:rPr>
              <a:t>The graphs we got after scoring the regression types</a:t>
            </a:r>
          </a:p>
          <a:p>
            <a:r>
              <a:rPr lang="en-US" sz="1800" dirty="0">
                <a:solidFill>
                  <a:schemeClr val="bg1"/>
                </a:solidFill>
              </a:rPr>
              <a:t>1.Logistic Regression</a:t>
            </a:r>
            <a:endParaRPr lang="en-IN" dirty="0">
              <a:solidFill>
                <a:schemeClr val="bg1"/>
              </a:solidFill>
            </a:endParaRPr>
          </a:p>
        </p:txBody>
      </p:sp>
      <p:sp>
        <p:nvSpPr>
          <p:cNvPr id="3" name="TextBox 2">
            <a:extLst>
              <a:ext uri="{FF2B5EF4-FFF2-40B4-BE49-F238E27FC236}">
                <a16:creationId xmlns:a16="http://schemas.microsoft.com/office/drawing/2014/main" id="{E18D24C6-A834-4310-8634-502238C5981A}"/>
              </a:ext>
            </a:extLst>
          </p:cNvPr>
          <p:cNvSpPr txBox="1"/>
          <p:nvPr/>
        </p:nvSpPr>
        <p:spPr>
          <a:xfrm>
            <a:off x="824948" y="1431235"/>
            <a:ext cx="3319669" cy="3185491"/>
          </a:xfrm>
          <a:prstGeom prst="rect">
            <a:avLst/>
          </a:prstGeom>
          <a:noFill/>
        </p:spPr>
        <p:txBody>
          <a:bodyPr wrap="square" rtlCol="0">
            <a:spAutoFit/>
          </a:bodyPr>
          <a:lstStyle/>
          <a:p>
            <a:endParaRPr lang="en-IN" dirty="0"/>
          </a:p>
        </p:txBody>
      </p:sp>
      <p:pic>
        <p:nvPicPr>
          <p:cNvPr id="7" name="Picture 6">
            <a:extLst>
              <a:ext uri="{FF2B5EF4-FFF2-40B4-BE49-F238E27FC236}">
                <a16:creationId xmlns:a16="http://schemas.microsoft.com/office/drawing/2014/main" id="{375C7BD6-796D-458F-A912-6165B6DA8C3A}"/>
              </a:ext>
            </a:extLst>
          </p:cNvPr>
          <p:cNvPicPr>
            <a:picLocks noChangeAspect="1"/>
          </p:cNvPicPr>
          <p:nvPr/>
        </p:nvPicPr>
        <p:blipFill>
          <a:blip r:embed="rId2"/>
          <a:stretch>
            <a:fillRect/>
          </a:stretch>
        </p:blipFill>
        <p:spPr>
          <a:xfrm>
            <a:off x="695739" y="969065"/>
            <a:ext cx="7553739" cy="4109830"/>
          </a:xfrm>
          <a:prstGeom prst="rect">
            <a:avLst/>
          </a:prstGeom>
        </p:spPr>
      </p:pic>
    </p:spTree>
    <p:extLst>
      <p:ext uri="{BB962C8B-B14F-4D97-AF65-F5344CB8AC3E}">
        <p14:creationId xmlns:p14="http://schemas.microsoft.com/office/powerpoint/2010/main" val="2118084957"/>
      </p:ext>
    </p:extLst>
  </p:cSld>
  <p:clrMapOvr>
    <a:masterClrMapping/>
  </p:clrMapOvr>
</p:sld>
</file>

<file path=ppt/theme/theme1.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842</TotalTime>
  <Words>802</Words>
  <Application>Microsoft Office PowerPoint</Application>
  <PresentationFormat>On-screen Show (16:9)</PresentationFormat>
  <Paragraphs>56</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Audiowide</vt:lpstr>
      <vt:lpstr>Arial</vt:lpstr>
      <vt:lpstr>Times New Roman</vt:lpstr>
      <vt:lpstr>Karla</vt:lpstr>
      <vt:lpstr>Algerian</vt:lpstr>
      <vt:lpstr>Cyber-Futuristic AI Technology Thesis Defense by Slidesgo</vt:lpstr>
      <vt:lpstr>Heart Stroke Prediction </vt:lpstr>
      <vt:lpstr>PowerPoint Presentation</vt:lpstr>
      <vt:lpstr>Problem Statement</vt:lpstr>
      <vt:lpstr>Description</vt:lpstr>
      <vt:lpstr>Abstract</vt:lpstr>
      <vt:lpstr>Technologies used</vt:lpstr>
      <vt:lpstr>Technologies used</vt:lpstr>
      <vt:lpstr>Conclusion</vt:lpstr>
      <vt:lpstr>PowerPoint Presentation</vt:lpstr>
      <vt:lpstr>PowerPoint Presentation</vt:lpstr>
      <vt:lpstr>TEAM MEMBERS</vt:lpstr>
      <vt:lpstr>ANY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Cyber-Futuristic AI Technology Thesis Defense</dc:title>
  <dc:creator>hp</dc:creator>
  <cp:lastModifiedBy>abdulgafur1425@gmail.com</cp:lastModifiedBy>
  <cp:revision>11</cp:revision>
  <dcterms:modified xsi:type="dcterms:W3CDTF">2024-05-23T01:31:01Z</dcterms:modified>
</cp:coreProperties>
</file>