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9" r:id="rId6"/>
    <p:sldId id="260" r:id="rId7"/>
    <p:sldId id="261" r:id="rId8"/>
    <p:sldId id="262" r:id="rId9"/>
    <p:sldId id="264" r:id="rId10"/>
    <p:sldId id="263" r:id="rId11"/>
    <p:sldId id="265"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D298E8-535C-42F2-8C87-E746AE5A5173}" v="173" dt="2024-05-31T14:29:32.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20D81-B420-402D-B40E-101F3A0A2FAE}" type="datetimeFigureOut">
              <a:rPr lang="en-IN" smtClean="0"/>
              <a:t>31-05-2024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E061D-84D3-4A39-87A1-F750AD714AF1}" type="slidenum">
              <a:rPr lang="en-IN" smtClean="0"/>
              <a:t>‹#›</a:t>
            </a:fld>
            <a:endParaRPr lang="en-IN"/>
          </a:p>
        </p:txBody>
      </p:sp>
    </p:spTree>
    <p:extLst>
      <p:ext uri="{BB962C8B-B14F-4D97-AF65-F5344CB8AC3E}">
        <p14:creationId xmlns:p14="http://schemas.microsoft.com/office/powerpoint/2010/main" val="283458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9E061D-84D3-4A39-87A1-F750AD714AF1}" type="slidenum">
              <a:rPr lang="en-IN" smtClean="0"/>
              <a:t>2</a:t>
            </a:fld>
            <a:endParaRPr lang="en-IN"/>
          </a:p>
        </p:txBody>
      </p:sp>
    </p:spTree>
    <p:extLst>
      <p:ext uri="{BB962C8B-B14F-4D97-AF65-F5344CB8AC3E}">
        <p14:creationId xmlns:p14="http://schemas.microsoft.com/office/powerpoint/2010/main" val="3509470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9298-6FD6-29D7-F75A-5FB5D7069D72}"/>
              </a:ext>
            </a:extLst>
          </p:cNvPr>
          <p:cNvSpPr>
            <a:spLocks noGrp="1"/>
          </p:cNvSpPr>
          <p:nvPr>
            <p:ph type="ctrTitle"/>
          </p:nvPr>
        </p:nvSpPr>
        <p:spPr>
          <a:xfrm>
            <a:off x="0" y="1462821"/>
            <a:ext cx="11493909" cy="2421464"/>
          </a:xfrm>
        </p:spPr>
        <p:txBody>
          <a:bodyPr>
            <a:normAutofit/>
          </a:bodyPr>
          <a:lstStyle/>
          <a:p>
            <a:r>
              <a:rPr lang="en-US" sz="7200" dirty="0">
                <a:solidFill>
                  <a:schemeClr val="tx1">
                    <a:lumMod val="95000"/>
                  </a:schemeClr>
                </a:solidFill>
                <a:latin typeface="Algerian" panose="04020705040A02060702" pitchFamily="82" charset="0"/>
              </a:rPr>
              <a:t>STOCK PRICE PREDICTION</a:t>
            </a:r>
            <a:endParaRPr lang="en-IN" sz="7200" dirty="0">
              <a:solidFill>
                <a:schemeClr val="tx1">
                  <a:lumMod val="95000"/>
                </a:schemeClr>
              </a:solidFill>
              <a:latin typeface="Algerian" panose="04020705040A02060702" pitchFamily="82" charset="0"/>
            </a:endParaRPr>
          </a:p>
        </p:txBody>
      </p:sp>
    </p:spTree>
    <p:extLst>
      <p:ext uri="{BB962C8B-B14F-4D97-AF65-F5344CB8AC3E}">
        <p14:creationId xmlns:p14="http://schemas.microsoft.com/office/powerpoint/2010/main" val="371160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a:extLst>
              <a:ext uri="{FF2B5EF4-FFF2-40B4-BE49-F238E27FC236}">
                <a16:creationId xmlns:a16="http://schemas.microsoft.com/office/drawing/2014/main" id="{5163EE28-4773-8070-1A27-7D5815A6C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239" y="1720645"/>
            <a:ext cx="8701548" cy="45326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C33D29-FCDF-A84D-0A10-FA75161E9CCD}"/>
              </a:ext>
            </a:extLst>
          </p:cNvPr>
          <p:cNvSpPr txBox="1"/>
          <p:nvPr/>
        </p:nvSpPr>
        <p:spPr>
          <a:xfrm>
            <a:off x="865239" y="314632"/>
            <a:ext cx="9960077" cy="1200329"/>
          </a:xfrm>
          <a:prstGeom prst="rect">
            <a:avLst/>
          </a:prstGeom>
          <a:noFill/>
        </p:spPr>
        <p:txBody>
          <a:bodyPr wrap="square" rtlCol="0">
            <a:spAutoFit/>
          </a:bodyPr>
          <a:lstStyle/>
          <a:p>
            <a:r>
              <a:rPr lang="en-US" sz="2400" dirty="0">
                <a:latin typeface="Californian FB" panose="0207040306080B030204" pitchFamily="18" charset="0"/>
              </a:rPr>
              <a:t>Just checking the RMSE </a:t>
            </a:r>
            <a:r>
              <a:rPr lang="en-US" sz="2400" dirty="0" err="1">
                <a:latin typeface="Californian FB" panose="0207040306080B030204" pitchFamily="18" charset="0"/>
              </a:rPr>
              <a:t>doesnot</a:t>
            </a:r>
            <a:r>
              <a:rPr lang="en-US" sz="2400" dirty="0">
                <a:latin typeface="Californian FB" panose="0207040306080B030204" pitchFamily="18" charset="0"/>
              </a:rPr>
              <a:t> help us in understanding how the model performed. Let’s visualize this to get a more intuitive </a:t>
            </a:r>
            <a:r>
              <a:rPr lang="en-US" sz="2400" dirty="0" err="1">
                <a:latin typeface="Californian FB" panose="0207040306080B030204" pitchFamily="18" charset="0"/>
              </a:rPr>
              <a:t>understanding.So</a:t>
            </a:r>
            <a:r>
              <a:rPr lang="en-US" sz="2400" dirty="0">
                <a:latin typeface="Californian FB" panose="0207040306080B030204" pitchFamily="18" charset="0"/>
              </a:rPr>
              <a:t> here is a plot of the predicted values along with the actual values.  </a:t>
            </a:r>
            <a:endParaRPr lang="en-IN" sz="2400" dirty="0">
              <a:latin typeface="Californian FB" panose="0207040306080B030204" pitchFamily="18" charset="0"/>
            </a:endParaRPr>
          </a:p>
        </p:txBody>
      </p:sp>
    </p:spTree>
    <p:extLst>
      <p:ext uri="{BB962C8B-B14F-4D97-AF65-F5344CB8AC3E}">
        <p14:creationId xmlns:p14="http://schemas.microsoft.com/office/powerpoint/2010/main" val="337619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5F2A758-89ED-CD6C-C957-386940174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 y="-3230563"/>
            <a:ext cx="2228850" cy="390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C40AEE-98A6-3479-81FF-0ABDD1ABC6FF}"/>
              </a:ext>
            </a:extLst>
          </p:cNvPr>
          <p:cNvSpPr txBox="1"/>
          <p:nvPr/>
        </p:nvSpPr>
        <p:spPr>
          <a:xfrm>
            <a:off x="590309" y="763929"/>
            <a:ext cx="10567686" cy="1569660"/>
          </a:xfrm>
          <a:prstGeom prst="rect">
            <a:avLst/>
          </a:prstGeom>
          <a:noFill/>
        </p:spPr>
        <p:txBody>
          <a:bodyPr wrap="square">
            <a:spAutoFit/>
          </a:bodyPr>
          <a:lstStyle/>
          <a:p>
            <a:pPr algn="l"/>
            <a:r>
              <a:rPr lang="en-US" sz="3200" b="0" i="0" dirty="0">
                <a:effectLst/>
                <a:latin typeface="Californian FB" panose="0207040306080B030204" pitchFamily="18" charset="0"/>
              </a:rPr>
              <a:t>The equation for linear regression can be written as:</a:t>
            </a:r>
          </a:p>
          <a:p>
            <a:pPr algn="l"/>
            <a:r>
              <a:rPr lang="en-US" sz="3200" b="0" i="0" dirty="0">
                <a:effectLst/>
                <a:latin typeface="Californian FB" panose="0207040306080B030204" pitchFamily="18" charset="0"/>
              </a:rPr>
              <a:t>Here, x</a:t>
            </a:r>
            <a:r>
              <a:rPr lang="en-US" sz="3200" b="0" i="0" baseline="-25000" dirty="0">
                <a:effectLst/>
                <a:latin typeface="Californian FB" panose="0207040306080B030204" pitchFamily="18" charset="0"/>
              </a:rPr>
              <a:t>1</a:t>
            </a:r>
            <a:r>
              <a:rPr lang="en-US" sz="3200" b="0" i="0" dirty="0">
                <a:effectLst/>
                <a:latin typeface="Californian FB" panose="0207040306080B030204" pitchFamily="18" charset="0"/>
              </a:rPr>
              <a:t>, x</a:t>
            </a:r>
            <a:r>
              <a:rPr lang="en-US" sz="3200" b="0" i="0" baseline="-25000" dirty="0">
                <a:effectLst/>
                <a:latin typeface="Californian FB" panose="0207040306080B030204" pitchFamily="18" charset="0"/>
              </a:rPr>
              <a:t>2</a:t>
            </a:r>
            <a:r>
              <a:rPr lang="en-US" sz="3200" b="0" i="0" dirty="0">
                <a:effectLst/>
                <a:latin typeface="Californian FB" panose="0207040306080B030204" pitchFamily="18" charset="0"/>
              </a:rPr>
              <a:t>,….x</a:t>
            </a:r>
            <a:r>
              <a:rPr lang="en-US" sz="3200" b="0" i="0" baseline="-25000" dirty="0">
                <a:effectLst/>
                <a:latin typeface="Californian FB" panose="0207040306080B030204" pitchFamily="18" charset="0"/>
              </a:rPr>
              <a:t>n</a:t>
            </a:r>
            <a:r>
              <a:rPr lang="en-US" sz="3200" b="0" i="0" dirty="0">
                <a:effectLst/>
                <a:latin typeface="Californian FB" panose="0207040306080B030204" pitchFamily="18" charset="0"/>
              </a:rPr>
              <a:t> represent the independent variables while the coefficients θ</a:t>
            </a:r>
            <a:r>
              <a:rPr lang="en-US" sz="3200" b="0" i="0" baseline="-25000" dirty="0">
                <a:effectLst/>
                <a:latin typeface="Californian FB" panose="0207040306080B030204" pitchFamily="18" charset="0"/>
              </a:rPr>
              <a:t>1</a:t>
            </a:r>
            <a:r>
              <a:rPr lang="en-US" sz="3200" b="0" i="0" dirty="0">
                <a:effectLst/>
                <a:latin typeface="Californian FB" panose="0207040306080B030204" pitchFamily="18" charset="0"/>
              </a:rPr>
              <a:t>, θ</a:t>
            </a:r>
            <a:r>
              <a:rPr lang="en-US" sz="3200" b="0" i="0" baseline="-25000" dirty="0">
                <a:effectLst/>
                <a:latin typeface="Californian FB" panose="0207040306080B030204" pitchFamily="18" charset="0"/>
              </a:rPr>
              <a:t>2</a:t>
            </a:r>
            <a:r>
              <a:rPr lang="en-US" sz="3200" b="0" i="0" dirty="0">
                <a:effectLst/>
                <a:latin typeface="Californian FB" panose="0207040306080B030204" pitchFamily="18" charset="0"/>
              </a:rPr>
              <a:t>, …. θ</a:t>
            </a:r>
            <a:r>
              <a:rPr lang="en-US" sz="3200" b="0" i="0" baseline="-25000" dirty="0">
                <a:effectLst/>
                <a:latin typeface="Californian FB" panose="0207040306080B030204" pitchFamily="18" charset="0"/>
              </a:rPr>
              <a:t>n</a:t>
            </a:r>
            <a:r>
              <a:rPr lang="en-US" sz="3200" baseline="-25000" dirty="0">
                <a:latin typeface="Californian FB" panose="0207040306080B030204" pitchFamily="18" charset="0"/>
              </a:rPr>
              <a:t>.</a:t>
            </a:r>
            <a:endParaRPr lang="en-US" sz="3200" b="0" i="0" dirty="0">
              <a:effectLst/>
              <a:latin typeface="Californian FB" panose="0207040306080B030204" pitchFamily="18" charset="0"/>
            </a:endParaRPr>
          </a:p>
        </p:txBody>
      </p:sp>
      <p:pic>
        <p:nvPicPr>
          <p:cNvPr id="4100" name="Picture 4">
            <a:extLst>
              <a:ext uri="{FF2B5EF4-FFF2-40B4-BE49-F238E27FC236}">
                <a16:creationId xmlns:a16="http://schemas.microsoft.com/office/drawing/2014/main" id="{8ADECDF6-4680-E21A-BB8A-3BDDE1BA5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98" y="81023"/>
            <a:ext cx="3556245" cy="68290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67D525F-69AE-5DCA-FD0D-6485A8FC186C}"/>
              </a:ext>
            </a:extLst>
          </p:cNvPr>
          <p:cNvSpPr>
            <a:spLocks noChangeArrowheads="1"/>
          </p:cNvSpPr>
          <p:nvPr/>
        </p:nvSpPr>
        <p:spPr bwMode="auto">
          <a:xfrm>
            <a:off x="590309" y="2223367"/>
            <a:ext cx="8897820" cy="335476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effectLst/>
                <a:latin typeface="Engravers MT" panose="02090707080505020304" pitchFamily="18" charset="0"/>
              </a:rPr>
              <a:t>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fornian FB" panose="0207040306080B030204" pitchFamily="18" charset="0"/>
              </a:rPr>
              <a:t>We will first sort the dataset in ascending order and then create a separate dataset so that any new feature created does not affect the original data.</a:t>
            </a:r>
            <a:endParaRPr kumimoji="0" lang="en-US" altLang="en-US" sz="2800" b="0" i="0" u="none" strike="noStrike" cap="none" normalizeH="0" baseline="0" dirty="0">
              <a:ln>
                <a:noFill/>
              </a:ln>
              <a:effectLst/>
              <a:latin typeface="Californian FB" panose="0207040306080B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fornian FB" panose="0207040306080B030204" pitchFamily="18" charset="0"/>
              </a:rPr>
              <a:t>#setting index as date values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fornian FB" panose="0207040306080B030204" pitchFamily="18" charset="0"/>
              </a:rPr>
              <a:t>df['Date'] = pd.to_datetime(df.Date,format='%Y-%m-%d') df.index = df['Date’]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fornian FB" panose="0207040306080B030204" pitchFamily="18" charset="0"/>
              </a:rPr>
              <a:t> #sorting data = df.sort_index(ascending=True, axis=0) #creating a separate dataset new_data = pd.DataFrame(index=range(0,len(df)),columns=['Date', 'Close'])</a:t>
            </a:r>
            <a:r>
              <a:rPr kumimoji="0" lang="en-US" altLang="en-US" b="0" i="0" u="none" strike="noStrike" cap="none" normalizeH="0" baseline="0" dirty="0">
                <a:ln>
                  <a:noFill/>
                </a:ln>
                <a:effectLst/>
                <a:latin typeface="Californian FB" panose="0207040306080B030204" pitchFamily="18" charset="0"/>
              </a:rPr>
              <a:t> </a:t>
            </a:r>
            <a:endParaRPr kumimoji="0" lang="en-US" altLang="en-US" sz="4800" b="0" i="0" u="none" strike="noStrike" cap="none" normalizeH="0" baseline="0" dirty="0">
              <a:ln>
                <a:noFill/>
              </a:ln>
              <a:effectLst/>
              <a:latin typeface="Californian FB" panose="0207040306080B030204" pitchFamily="18" charset="0"/>
            </a:endParaRPr>
          </a:p>
        </p:txBody>
      </p:sp>
    </p:spTree>
    <p:extLst>
      <p:ext uri="{BB962C8B-B14F-4D97-AF65-F5344CB8AC3E}">
        <p14:creationId xmlns:p14="http://schemas.microsoft.com/office/powerpoint/2010/main" val="1264412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4EF062-9D0A-D10C-D19C-95789300AC39}"/>
              </a:ext>
            </a:extLst>
          </p:cNvPr>
          <p:cNvSpPr>
            <a:spLocks noChangeArrowheads="1"/>
          </p:cNvSpPr>
          <p:nvPr/>
        </p:nvSpPr>
        <p:spPr bwMode="auto">
          <a:xfrm>
            <a:off x="501446" y="150108"/>
            <a:ext cx="9144000" cy="36009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fornian FB" panose="0207040306080B030204" pitchFamily="18" charset="0"/>
              </a:rPr>
              <a:t>for </a:t>
            </a:r>
            <a:r>
              <a:rPr kumimoji="0" lang="en-US" altLang="en-US" sz="2400" b="0" i="0" u="none" strike="noStrike" cap="none" normalizeH="0" baseline="0" dirty="0" err="1">
                <a:ln>
                  <a:noFill/>
                </a:ln>
                <a:effectLst/>
                <a:latin typeface="Californian FB" panose="0207040306080B030204" pitchFamily="18" charset="0"/>
              </a:rPr>
              <a:t>i</a:t>
            </a:r>
            <a:r>
              <a:rPr kumimoji="0" lang="en-US" altLang="en-US" sz="2400" b="0" i="0" u="none" strike="noStrike" cap="none" normalizeH="0" baseline="0" dirty="0">
                <a:ln>
                  <a:noFill/>
                </a:ln>
                <a:effectLst/>
                <a:latin typeface="Californian FB" panose="0207040306080B030204" pitchFamily="18" charset="0"/>
              </a:rPr>
              <a:t> in range(0,len(data)):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fornian FB" panose="0207040306080B030204" pitchFamily="18" charset="0"/>
              </a:rPr>
              <a:t>new_data['Date'][</a:t>
            </a:r>
            <a:r>
              <a:rPr kumimoji="0" lang="en-US" altLang="en-US" sz="2400" b="0" i="0" u="none" strike="noStrike" cap="none" normalizeH="0" baseline="0" dirty="0" err="1">
                <a:ln>
                  <a:noFill/>
                </a:ln>
                <a:effectLst/>
                <a:latin typeface="Californian FB" panose="0207040306080B030204" pitchFamily="18" charset="0"/>
              </a:rPr>
              <a:t>i</a:t>
            </a:r>
            <a:r>
              <a:rPr kumimoji="0" lang="en-US" altLang="en-US" sz="2400" b="0" i="0" u="none" strike="noStrike" cap="none" normalizeH="0" baseline="0" dirty="0">
                <a:ln>
                  <a:noFill/>
                </a:ln>
                <a:effectLst/>
                <a:latin typeface="Californian FB" panose="0207040306080B030204" pitchFamily="18" charset="0"/>
              </a:rPr>
              <a:t>] = data['Date'][</a:t>
            </a:r>
            <a:r>
              <a:rPr kumimoji="0" lang="en-US" altLang="en-US" sz="2400" b="0" i="0" u="none" strike="noStrike" cap="none" normalizeH="0" baseline="0" dirty="0" err="1">
                <a:ln>
                  <a:noFill/>
                </a:ln>
                <a:effectLst/>
                <a:latin typeface="Californian FB" panose="0207040306080B030204" pitchFamily="18" charset="0"/>
              </a:rPr>
              <a:t>i</a:t>
            </a:r>
            <a:r>
              <a:rPr kumimoji="0" lang="en-US" altLang="en-US" sz="2400" b="0" i="0" u="none" strike="noStrike" cap="none" normalizeH="0" baseline="0" dirty="0">
                <a:ln>
                  <a:noFill/>
                </a:ln>
                <a:effectLst/>
                <a:latin typeface="Californian FB" panose="0207040306080B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fornian FB" panose="0207040306080B030204" pitchFamily="18" charset="0"/>
              </a:rPr>
              <a:t>new_data['Close'][</a:t>
            </a:r>
            <a:r>
              <a:rPr kumimoji="0" lang="en-US" altLang="en-US" sz="2400" b="0" i="0" u="none" strike="noStrike" cap="none" normalizeH="0" baseline="0" dirty="0" err="1">
                <a:ln>
                  <a:noFill/>
                </a:ln>
                <a:effectLst/>
                <a:latin typeface="Californian FB" panose="0207040306080B030204" pitchFamily="18" charset="0"/>
              </a:rPr>
              <a:t>i</a:t>
            </a:r>
            <a:r>
              <a:rPr kumimoji="0" lang="en-US" altLang="en-US" sz="2400" b="0" i="0" u="none" strike="noStrike" cap="none" normalizeH="0" baseline="0" dirty="0">
                <a:ln>
                  <a:noFill/>
                </a:ln>
                <a:effectLst/>
                <a:latin typeface="Californian FB" panose="0207040306080B030204" pitchFamily="18" charset="0"/>
              </a:rPr>
              <a:t>] = data['Close'][</a:t>
            </a:r>
            <a:r>
              <a:rPr kumimoji="0" lang="en-US" altLang="en-US" sz="2400" b="0" i="0" u="none" strike="noStrike" cap="none" normalizeH="0" baseline="0" dirty="0" err="1">
                <a:ln>
                  <a:noFill/>
                </a:ln>
                <a:effectLst/>
                <a:latin typeface="Californian FB" panose="0207040306080B030204" pitchFamily="18" charset="0"/>
              </a:rPr>
              <a:t>i</a:t>
            </a:r>
            <a:r>
              <a:rPr kumimoji="0" lang="en-US" altLang="en-US" sz="2400" b="0" i="0" u="none" strike="noStrike" cap="none" normalizeH="0" baseline="0" dirty="0">
                <a:ln>
                  <a:noFill/>
                </a:ln>
                <a:effectLst/>
                <a:latin typeface="Californian FB" panose="0207040306080B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fornian FB" panose="0207040306080B030204" pitchFamily="18" charset="0"/>
              </a:rPr>
              <a:t>#create features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fornian FB" panose="0207040306080B030204" pitchFamily="18" charset="0"/>
              </a:rPr>
              <a:t>from fastai.structured import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fornian FB" panose="0207040306080B030204" pitchFamily="18" charset="0"/>
              </a:rPr>
              <a:t>add_datepart add_datepart(new_data, 'Date’)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fornian FB" panose="0207040306080B030204" pitchFamily="18" charset="0"/>
              </a:rPr>
              <a:t>new_data.drop('Elapsed', axis=1, inplace=True)  #elapsed will be the time stamp</a:t>
            </a:r>
            <a:endParaRPr kumimoji="0" lang="en-US" altLang="en-US" b="0" i="0" u="none" strike="noStrike" cap="none" normalizeH="0" baseline="0" dirty="0">
              <a:ln>
                <a:noFill/>
              </a:ln>
              <a:effectLst/>
              <a:latin typeface="Californian FB" panose="0207040306080B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Californian FB" panose="0207040306080B030204" pitchFamily="18" charset="0"/>
              </a:rPr>
              <a:t>This creates features such as</a:t>
            </a:r>
            <a:r>
              <a:rPr kumimoji="0" lang="en-US" altLang="en-US" sz="3600" b="0" i="0" u="none" strike="noStrike" cap="none" normalizeH="0" baseline="0" dirty="0">
                <a:ln>
                  <a:noFill/>
                </a:ln>
                <a:effectLst/>
                <a:latin typeface="Californian FB" panose="0207040306080B030204" pitchFamily="18" charset="0"/>
              </a:rPr>
              <a:t>:</a:t>
            </a:r>
          </a:p>
        </p:txBody>
      </p:sp>
      <p:sp>
        <p:nvSpPr>
          <p:cNvPr id="4" name="TextBox 3">
            <a:extLst>
              <a:ext uri="{FF2B5EF4-FFF2-40B4-BE49-F238E27FC236}">
                <a16:creationId xmlns:a16="http://schemas.microsoft.com/office/drawing/2014/main" id="{4DA0BC6F-A2A4-4DD9-9F65-F3CBA77A1945}"/>
              </a:ext>
            </a:extLst>
          </p:cNvPr>
          <p:cNvSpPr txBox="1"/>
          <p:nvPr/>
        </p:nvSpPr>
        <p:spPr>
          <a:xfrm>
            <a:off x="501446" y="3736433"/>
            <a:ext cx="11248103" cy="1938992"/>
          </a:xfrm>
          <a:prstGeom prst="rect">
            <a:avLst/>
          </a:prstGeom>
          <a:noFill/>
        </p:spPr>
        <p:txBody>
          <a:bodyPr wrap="square">
            <a:spAutoFit/>
          </a:bodyPr>
          <a:lstStyle/>
          <a:p>
            <a:pPr algn="l"/>
            <a:r>
              <a:rPr lang="en-US" sz="2400" b="0" i="0" dirty="0">
                <a:effectLst/>
                <a:latin typeface="Californian FB" panose="0207040306080B030204" pitchFamily="18" charset="0"/>
              </a:rPr>
              <a:t>Year’, ‘Month’, ‘Week’, ‘Day’, ‘Dayofweek’, ‘Dayofyear’, ‘Is_month_end’, ‘Is_month_start’, ‘Is_quarter_end’, ‘Is_quarter_start’,  ‘Is_year_end’, and  ‘Is_year_start’.</a:t>
            </a:r>
          </a:p>
          <a:p>
            <a:pPr algn="l"/>
            <a:r>
              <a:rPr lang="en-US" sz="2400" b="0" i="1" dirty="0">
                <a:effectLst/>
                <a:latin typeface="Californian FB" panose="0207040306080B030204" pitchFamily="18" charset="0"/>
              </a:rPr>
              <a:t>Note: I have used add_datepart from fastai library. If you do not have it installed, you can simply use the command</a:t>
            </a:r>
            <a:r>
              <a:rPr lang="en-US" sz="2400" i="1" dirty="0">
                <a:effectLst/>
                <a:latin typeface="Californian FB" panose="0207040306080B030204" pitchFamily="18" charset="0"/>
              </a:rPr>
              <a:t> pip install fastai</a:t>
            </a:r>
            <a:r>
              <a:rPr lang="en-US" sz="2400" b="0" i="1" dirty="0">
                <a:effectLst/>
                <a:latin typeface="Californian FB" panose="0207040306080B030204" pitchFamily="18" charset="0"/>
              </a:rPr>
              <a:t>. Otherwise, you can create these feature using simple for loops in python. I have shown an example below.</a:t>
            </a:r>
            <a:endParaRPr lang="en-US" sz="2400" b="0" i="0" dirty="0">
              <a:effectLst/>
              <a:latin typeface="Californian FB" panose="0207040306080B030204" pitchFamily="18" charset="0"/>
            </a:endParaRPr>
          </a:p>
        </p:txBody>
      </p:sp>
    </p:spTree>
    <p:extLst>
      <p:ext uri="{BB962C8B-B14F-4D97-AF65-F5344CB8AC3E}">
        <p14:creationId xmlns:p14="http://schemas.microsoft.com/office/powerpoint/2010/main" val="1034320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B24F88-3705-72CB-0B81-16B720341B41}"/>
              </a:ext>
            </a:extLst>
          </p:cNvPr>
          <p:cNvSpPr>
            <a:spLocks noChangeArrowheads="1"/>
          </p:cNvSpPr>
          <p:nvPr/>
        </p:nvSpPr>
        <p:spPr bwMode="auto">
          <a:xfrm>
            <a:off x="589936" y="50045"/>
            <a:ext cx="9429136" cy="19389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fornian FB" panose="0207040306080B030204" pitchFamily="18" charset="0"/>
              </a:rPr>
              <a:t>new_data['</a:t>
            </a:r>
            <a:r>
              <a:rPr kumimoji="0" lang="en-US" altLang="en-US" sz="2000" b="0" i="0" u="none" strike="noStrike" cap="none" normalizeH="0" baseline="0" dirty="0" err="1">
                <a:ln>
                  <a:noFill/>
                </a:ln>
                <a:effectLst/>
                <a:latin typeface="Californian FB" panose="0207040306080B030204" pitchFamily="18" charset="0"/>
              </a:rPr>
              <a:t>mon_fri</a:t>
            </a:r>
            <a:r>
              <a:rPr kumimoji="0" lang="en-US" altLang="en-US" sz="2000" b="0" i="0" u="none" strike="noStrike" cap="none" normalizeH="0" baseline="0" dirty="0">
                <a:ln>
                  <a:noFill/>
                </a:ln>
                <a:effectLst/>
                <a:latin typeface="Californian FB" panose="0207040306080B030204" pitchFamily="18" charset="0"/>
              </a:rPr>
              <a:t>']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fornian FB" panose="0207040306080B030204" pitchFamily="18" charset="0"/>
              </a:rPr>
              <a:t>for </a:t>
            </a:r>
            <a:r>
              <a:rPr kumimoji="0" lang="en-US" altLang="en-US" sz="2000" b="0" i="0" u="none" strike="noStrike" cap="none" normalizeH="0" baseline="0" dirty="0" err="1">
                <a:ln>
                  <a:noFill/>
                </a:ln>
                <a:effectLst/>
                <a:latin typeface="Californian FB" panose="0207040306080B030204" pitchFamily="18" charset="0"/>
              </a:rPr>
              <a:t>i</a:t>
            </a:r>
            <a:r>
              <a:rPr kumimoji="0" lang="en-US" altLang="en-US" sz="2000" b="0" i="0" u="none" strike="noStrike" cap="none" normalizeH="0" baseline="0" dirty="0">
                <a:ln>
                  <a:noFill/>
                </a:ln>
                <a:effectLst/>
                <a:latin typeface="Californian FB" panose="0207040306080B030204" pitchFamily="18" charset="0"/>
              </a:rPr>
              <a:t> in range(0,len(new_data)):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fornian FB" panose="0207040306080B030204" pitchFamily="18" charset="0"/>
              </a:rPr>
              <a:t>if (new_data['Dayofweek'][</a:t>
            </a:r>
            <a:r>
              <a:rPr kumimoji="0" lang="en-US" altLang="en-US" sz="2000" b="0" i="0" u="none" strike="noStrike" cap="none" normalizeH="0" baseline="0" dirty="0" err="1">
                <a:ln>
                  <a:noFill/>
                </a:ln>
                <a:effectLst/>
                <a:latin typeface="Californian FB" panose="0207040306080B030204" pitchFamily="18" charset="0"/>
              </a:rPr>
              <a:t>i</a:t>
            </a:r>
            <a:r>
              <a:rPr kumimoji="0" lang="en-US" altLang="en-US" sz="2000" b="0" i="0" u="none" strike="noStrike" cap="none" normalizeH="0" baseline="0" dirty="0">
                <a:ln>
                  <a:noFill/>
                </a:ln>
                <a:effectLst/>
                <a:latin typeface="Californian FB" panose="0207040306080B030204" pitchFamily="18" charset="0"/>
              </a:rPr>
              <a:t>] == 0 or new_data['Dayofweek'][</a:t>
            </a:r>
            <a:r>
              <a:rPr kumimoji="0" lang="en-US" altLang="en-US" sz="2000" b="0" i="0" u="none" strike="noStrike" cap="none" normalizeH="0" baseline="0" dirty="0" err="1">
                <a:ln>
                  <a:noFill/>
                </a:ln>
                <a:effectLst/>
                <a:latin typeface="Californian FB" panose="0207040306080B030204" pitchFamily="18" charset="0"/>
              </a:rPr>
              <a:t>i</a:t>
            </a:r>
            <a:r>
              <a:rPr kumimoji="0" lang="en-US" altLang="en-US" sz="2000" b="0" i="0" u="none" strike="noStrike" cap="none" normalizeH="0" baseline="0" dirty="0">
                <a:ln>
                  <a:noFill/>
                </a:ln>
                <a:effectLst/>
                <a:latin typeface="Californian FB" panose="0207040306080B030204" pitchFamily="18" charset="0"/>
              </a:rPr>
              <a:t>]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fornian FB" panose="0207040306080B030204" pitchFamily="18" charset="0"/>
              </a:rPr>
              <a:t> new_data['</a:t>
            </a:r>
            <a:r>
              <a:rPr kumimoji="0" lang="en-US" altLang="en-US" sz="2000" b="0" i="0" u="none" strike="noStrike" cap="none" normalizeH="0" baseline="0" dirty="0" err="1">
                <a:ln>
                  <a:noFill/>
                </a:ln>
                <a:effectLst/>
                <a:latin typeface="Californian FB" panose="0207040306080B030204" pitchFamily="18" charset="0"/>
              </a:rPr>
              <a:t>mon_fri</a:t>
            </a:r>
            <a:r>
              <a:rPr kumimoji="0" lang="en-US" altLang="en-US" sz="2000" b="0" i="0" u="none" strike="noStrike" cap="none" normalizeH="0" baseline="0" dirty="0">
                <a:ln>
                  <a:noFill/>
                </a:ln>
                <a:effectLst/>
                <a:latin typeface="Californian FB" panose="0207040306080B030204" pitchFamily="18" charset="0"/>
              </a:rPr>
              <a:t>'][</a:t>
            </a:r>
            <a:r>
              <a:rPr kumimoji="0" lang="en-US" altLang="en-US" sz="2000" b="0" i="0" u="none" strike="noStrike" cap="none" normalizeH="0" baseline="0" dirty="0" err="1">
                <a:ln>
                  <a:noFill/>
                </a:ln>
                <a:effectLst/>
                <a:latin typeface="Californian FB" panose="0207040306080B030204" pitchFamily="18" charset="0"/>
              </a:rPr>
              <a:t>i</a:t>
            </a:r>
            <a:r>
              <a:rPr kumimoji="0" lang="en-US" altLang="en-US" sz="2000" b="0" i="0" u="none" strike="noStrike" cap="none" normalizeH="0" baseline="0" dirty="0">
                <a:ln>
                  <a:noFill/>
                </a:ln>
                <a:effectLst/>
                <a:latin typeface="Californian FB" panose="0207040306080B030204" pitchFamily="18" charset="0"/>
              </a:rPr>
              <a:t>]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fornian FB" panose="0207040306080B030204" pitchFamily="18"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fornian FB" panose="0207040306080B030204" pitchFamily="18" charset="0"/>
              </a:rPr>
              <a:t>new_data['</a:t>
            </a:r>
            <a:r>
              <a:rPr kumimoji="0" lang="en-US" altLang="en-US" sz="2000" b="0" i="0" u="none" strike="noStrike" cap="none" normalizeH="0" baseline="0" dirty="0" err="1">
                <a:ln>
                  <a:noFill/>
                </a:ln>
                <a:effectLst/>
                <a:latin typeface="Californian FB" panose="0207040306080B030204" pitchFamily="18" charset="0"/>
              </a:rPr>
              <a:t>mon_fri</a:t>
            </a:r>
            <a:r>
              <a:rPr kumimoji="0" lang="en-US" altLang="en-US" sz="2000" b="0" i="0" u="none" strike="noStrike" cap="none" normalizeH="0" baseline="0" dirty="0">
                <a:ln>
                  <a:noFill/>
                </a:ln>
                <a:effectLst/>
                <a:latin typeface="Californian FB" panose="0207040306080B030204" pitchFamily="18" charset="0"/>
              </a:rPr>
              <a:t>'][</a:t>
            </a:r>
            <a:r>
              <a:rPr kumimoji="0" lang="en-US" altLang="en-US" sz="2000" b="0" i="0" u="none" strike="noStrike" cap="none" normalizeH="0" baseline="0" dirty="0" err="1">
                <a:ln>
                  <a:noFill/>
                </a:ln>
                <a:effectLst/>
                <a:latin typeface="Californian FB" panose="0207040306080B030204" pitchFamily="18" charset="0"/>
              </a:rPr>
              <a:t>i</a:t>
            </a:r>
            <a:r>
              <a:rPr kumimoji="0" lang="en-US" altLang="en-US" sz="2000" b="0" i="0" u="none" strike="noStrike" cap="none" normalizeH="0" baseline="0" dirty="0">
                <a:ln>
                  <a:noFill/>
                </a:ln>
                <a:effectLst/>
                <a:latin typeface="Californian FB" panose="0207040306080B030204" pitchFamily="18" charset="0"/>
              </a:rPr>
              <a:t>] = 0</a:t>
            </a:r>
            <a:r>
              <a:rPr kumimoji="0" lang="en-US" altLang="en-US" sz="1600" b="0" i="0" u="none" strike="noStrike" cap="none" normalizeH="0" baseline="0" dirty="0">
                <a:ln>
                  <a:noFill/>
                </a:ln>
                <a:effectLst/>
                <a:latin typeface="Californian FB" panose="0207040306080B030204" pitchFamily="18" charset="0"/>
              </a:rPr>
              <a:t> </a:t>
            </a:r>
            <a:endParaRPr kumimoji="0" lang="en-US" altLang="en-US" sz="4000" b="0" i="0" u="none" strike="noStrike" cap="none" normalizeH="0" baseline="0" dirty="0">
              <a:ln>
                <a:noFill/>
              </a:ln>
              <a:effectLst/>
              <a:latin typeface="Californian FB" panose="0207040306080B030204" pitchFamily="18" charset="0"/>
            </a:endParaRPr>
          </a:p>
        </p:txBody>
      </p:sp>
      <p:sp>
        <p:nvSpPr>
          <p:cNvPr id="3" name="Rectangle 2">
            <a:extLst>
              <a:ext uri="{FF2B5EF4-FFF2-40B4-BE49-F238E27FC236}">
                <a16:creationId xmlns:a16="http://schemas.microsoft.com/office/drawing/2014/main" id="{C31661C0-CBFD-8F48-7D16-E874ABD61C2B}"/>
              </a:ext>
            </a:extLst>
          </p:cNvPr>
          <p:cNvSpPr>
            <a:spLocks noChangeArrowheads="1"/>
          </p:cNvSpPr>
          <p:nvPr/>
        </p:nvSpPr>
        <p:spPr bwMode="auto">
          <a:xfrm>
            <a:off x="589936" y="1989037"/>
            <a:ext cx="9851923" cy="34163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Californian FB" panose="0207040306080B030204" pitchFamily="18" charset="0"/>
              </a:rPr>
              <a:t>We will now split the data into train and validation sets to check the performance of the model.</a:t>
            </a:r>
            <a:endParaRPr kumimoji="0" lang="en-US" altLang="en-US" sz="1200" b="0" i="0" u="none" strike="noStrike" cap="none" normalizeH="0" baseline="0" dirty="0">
              <a:ln>
                <a:noFill/>
              </a:ln>
              <a:effectLst/>
              <a:latin typeface="Californian FB" panose="0207040306080B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#split into train and validation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train = new_data[:987]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valid = new_data[987:]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x_train = train.drop('Close', axis=1)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 y_train = train['Close’]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x_valid = valid.drop('Close', axis=1)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y_valid = valid['Close’]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 #implement linear regression from sklearn.linear_model import LinearRegression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 model = LinearRegression()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Unicode MS"/>
              </a:rPr>
              <a:t> model.fit(x_train,y_train)</a:t>
            </a:r>
            <a:r>
              <a:rPr kumimoji="0" lang="en-US" altLang="en-US" sz="12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p:txBody>
      </p:sp>
      <p:sp>
        <p:nvSpPr>
          <p:cNvPr id="4" name="Rectangle 3">
            <a:extLst>
              <a:ext uri="{FF2B5EF4-FFF2-40B4-BE49-F238E27FC236}">
                <a16:creationId xmlns:a16="http://schemas.microsoft.com/office/drawing/2014/main" id="{2FC60998-6542-7B67-5FF3-D0EAD0F46B83}"/>
              </a:ext>
            </a:extLst>
          </p:cNvPr>
          <p:cNvSpPr>
            <a:spLocks noChangeArrowheads="1"/>
          </p:cNvSpPr>
          <p:nvPr/>
        </p:nvSpPr>
        <p:spPr bwMode="auto">
          <a:xfrm>
            <a:off x="589936" y="5470647"/>
            <a:ext cx="8662219" cy="113877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alifornian FB" panose="0207040306080B030204" pitchFamily="18" charset="0"/>
              </a:rPr>
              <a:t>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alifornian FB" panose="0207040306080B030204" pitchFamily="18" charset="0"/>
              </a:rPr>
              <a:t>#make predictions and find the rmse preds = model.predict(x_valid) rms=np.sqrt(np.mean(np.power((np.array(y_valid)-np.array(preds)),2))) rms121.16291596523156</a:t>
            </a:r>
            <a:r>
              <a:rPr kumimoji="0" lang="en-US" altLang="en-US" sz="1400" b="0" i="0" u="none" strike="noStrike" cap="none" normalizeH="0" baseline="0" dirty="0">
                <a:ln>
                  <a:noFill/>
                </a:ln>
                <a:effectLst/>
                <a:latin typeface="Californian FB" panose="0207040306080B030204" pitchFamily="18" charset="0"/>
              </a:rPr>
              <a:t> </a:t>
            </a:r>
            <a:endParaRPr kumimoji="0" lang="en-US" altLang="en-US" sz="4000" b="0" i="0" u="none" strike="noStrike" cap="none" normalizeH="0" baseline="0" dirty="0">
              <a:ln>
                <a:noFill/>
              </a:ln>
              <a:effectLst/>
              <a:latin typeface="Californian FB" panose="0207040306080B030204" pitchFamily="18" charset="0"/>
            </a:endParaRPr>
          </a:p>
        </p:txBody>
      </p:sp>
    </p:spTree>
    <p:extLst>
      <p:ext uri="{BB962C8B-B14F-4D97-AF65-F5344CB8AC3E}">
        <p14:creationId xmlns:p14="http://schemas.microsoft.com/office/powerpoint/2010/main" val="2043841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744EB0-8C09-F495-439A-E32E9A298484}"/>
              </a:ext>
            </a:extLst>
          </p:cNvPr>
          <p:cNvSpPr>
            <a:spLocks noChangeArrowheads="1"/>
          </p:cNvSpPr>
          <p:nvPr/>
        </p:nvSpPr>
        <p:spPr bwMode="auto">
          <a:xfrm>
            <a:off x="412955" y="268531"/>
            <a:ext cx="10962968" cy="169277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fornian FB" panose="0207040306080B030204" pitchFamily="18" charset="0"/>
              </a:rPr>
              <a:t>The RMSE value is higher than the previous technique, which clearly shows that linear regression has performed poorly. Let’s look at the plot and understand why linear regression has not done well:</a:t>
            </a:r>
            <a:endParaRPr kumimoji="0" lang="en-US" altLang="en-US" sz="1100" b="0" i="0" u="none" strike="noStrike" cap="none" normalizeH="0" baseline="0" dirty="0">
              <a:ln>
                <a:noFill/>
              </a:ln>
              <a:effectLst/>
              <a:latin typeface="Californian FB" panose="0207040306080B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alifornian FB" panose="0207040306080B030204" pitchFamily="18" charset="0"/>
              </a:rPr>
              <a:t>#plot valid['Predictions'] = 0 valid['Predictions'] = preds valid.index = new_data[987:].index train.index = new_data[:987].index plt.plot(train['Close']) plt.plot(valid[['Close', 'Predictions']])</a:t>
            </a:r>
            <a:r>
              <a:rPr kumimoji="0" lang="en-US" altLang="en-US" sz="1200" b="0" i="0" u="none" strike="noStrike" cap="none" normalizeH="0" baseline="0" dirty="0">
                <a:ln>
                  <a:noFill/>
                </a:ln>
                <a:effectLst/>
                <a:latin typeface="Californian FB" panose="0207040306080B030204" pitchFamily="18" charset="0"/>
              </a:rPr>
              <a:t> </a:t>
            </a:r>
            <a:endParaRPr kumimoji="0" lang="en-US" altLang="en-US" sz="3600" b="0" i="0" u="none" strike="noStrike" cap="none" normalizeH="0" baseline="0" dirty="0">
              <a:ln>
                <a:noFill/>
              </a:ln>
              <a:effectLst/>
              <a:latin typeface="Californian FB" panose="0207040306080B030204" pitchFamily="18" charset="0"/>
            </a:endParaRPr>
          </a:p>
        </p:txBody>
      </p:sp>
      <p:pic>
        <p:nvPicPr>
          <p:cNvPr id="4099" name="Picture 3">
            <a:extLst>
              <a:ext uri="{FF2B5EF4-FFF2-40B4-BE49-F238E27FC236}">
                <a16:creationId xmlns:a16="http://schemas.microsoft.com/office/drawing/2014/main" id="{97C7E4AC-4E4B-D236-CBB7-F35028FD8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710" y="2133600"/>
            <a:ext cx="7659329" cy="4455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772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BFEBCC-EE02-3D6F-202D-AA61099C2534}"/>
              </a:ext>
            </a:extLst>
          </p:cNvPr>
          <p:cNvSpPr txBox="1"/>
          <p:nvPr/>
        </p:nvSpPr>
        <p:spPr>
          <a:xfrm>
            <a:off x="712838" y="1563329"/>
            <a:ext cx="10766323" cy="2369880"/>
          </a:xfrm>
          <a:prstGeom prst="rect">
            <a:avLst/>
          </a:prstGeom>
          <a:noFill/>
        </p:spPr>
        <p:txBody>
          <a:bodyPr wrap="square">
            <a:spAutoFit/>
          </a:bodyPr>
          <a:lstStyle/>
          <a:p>
            <a:pPr algn="l"/>
            <a:r>
              <a:rPr lang="en-US" sz="2800" b="1" i="0" u="sng" dirty="0">
                <a:effectLst/>
                <a:latin typeface="Algerian" panose="04020705040A02060702" pitchFamily="82" charset="0"/>
              </a:rPr>
              <a:t>Conclusion:</a:t>
            </a:r>
          </a:p>
          <a:p>
            <a:pPr algn="l"/>
            <a:br>
              <a:rPr lang="en-US" sz="2400" b="0" i="0" dirty="0">
                <a:effectLst/>
                <a:latin typeface="Californian FB" panose="0207040306080B030204" pitchFamily="18" charset="0"/>
              </a:rPr>
            </a:br>
            <a:r>
              <a:rPr lang="en-US" sz="2400" b="0" i="0" dirty="0">
                <a:effectLst/>
                <a:latin typeface="Californian FB" panose="0207040306080B030204" pitchFamily="18" charset="0"/>
              </a:rPr>
              <a:t>Time series forecasting is a very intriguing field to work with, as I have realized during my time writing these articles. There is a perception in the community that it’s a complex field, and while there is a grain of truth in there, it’s not so difficult once you get the hang of the basic techniques.</a:t>
            </a:r>
          </a:p>
        </p:txBody>
      </p:sp>
    </p:spTree>
    <p:extLst>
      <p:ext uri="{BB962C8B-B14F-4D97-AF65-F5344CB8AC3E}">
        <p14:creationId xmlns:p14="http://schemas.microsoft.com/office/powerpoint/2010/main" val="6876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B6935-796E-D3A2-14ED-520405623058}"/>
              </a:ext>
            </a:extLst>
          </p:cNvPr>
          <p:cNvSpPr>
            <a:spLocks noGrp="1"/>
          </p:cNvSpPr>
          <p:nvPr>
            <p:ph type="title"/>
          </p:nvPr>
        </p:nvSpPr>
        <p:spPr>
          <a:xfrm>
            <a:off x="616975" y="530942"/>
            <a:ext cx="10131425" cy="3460955"/>
          </a:xfrm>
        </p:spPr>
        <p:txBody>
          <a:bodyPr>
            <a:normAutofit/>
          </a:bodyPr>
          <a:lstStyle/>
          <a:p>
            <a:r>
              <a:rPr lang="en-US" b="0" i="0" cap="none" dirty="0">
                <a:effectLst/>
                <a:latin typeface="Californian FB" panose="0207040306080B030204" pitchFamily="18" charset="0"/>
              </a:rPr>
              <a:t>WHAT IS THE STOCK MARKET</a:t>
            </a:r>
            <a:r>
              <a:rPr lang="en-US" b="0" i="0" cap="none" dirty="0">
                <a:effectLst/>
                <a:latin typeface="Roboto" panose="02000000000000000000" pitchFamily="2" charset="0"/>
              </a:rPr>
              <a:t>?</a:t>
            </a:r>
            <a:br>
              <a:rPr lang="en-US" b="0" i="0" cap="none" dirty="0">
                <a:effectLst/>
                <a:latin typeface="Roboto" panose="02000000000000000000" pitchFamily="2" charset="0"/>
              </a:rPr>
            </a:br>
            <a:r>
              <a:rPr lang="en-US" sz="2800" b="0" i="0" cap="none" dirty="0">
                <a:effectLst/>
                <a:latin typeface="Californian FB" panose="0207040306080B030204" pitchFamily="18" charset="0"/>
              </a:rPr>
              <a:t>A stock market is a public market where you can buy and sell shares for publicly listed companies. The stocks, also known as equities, represent ownership in the company. The stock exchange is the mediator that allows the buying and selling of shares. </a:t>
            </a:r>
            <a:br>
              <a:rPr lang="en-US" b="0" i="0" cap="none" dirty="0">
                <a:solidFill>
                  <a:srgbClr val="51565E"/>
                </a:solidFill>
                <a:effectLst/>
                <a:highlight>
                  <a:srgbClr val="FFFFFF"/>
                </a:highlight>
                <a:latin typeface="Californian FB" panose="0207040306080B030204" pitchFamily="18" charset="0"/>
              </a:rPr>
            </a:br>
            <a:endParaRPr lang="en-IN" cap="none" dirty="0">
              <a:latin typeface="Californian FB" panose="0207040306080B030204" pitchFamily="18" charset="0"/>
            </a:endParaRPr>
          </a:p>
        </p:txBody>
      </p:sp>
      <p:sp>
        <p:nvSpPr>
          <p:cNvPr id="3" name="Content Placeholder 2">
            <a:extLst>
              <a:ext uri="{FF2B5EF4-FFF2-40B4-BE49-F238E27FC236}">
                <a16:creationId xmlns:a16="http://schemas.microsoft.com/office/drawing/2014/main" id="{C1631B6A-BBF8-5EE5-CFDE-E22ECF2ED7DD}"/>
              </a:ext>
            </a:extLst>
          </p:cNvPr>
          <p:cNvSpPr>
            <a:spLocks noGrp="1"/>
          </p:cNvSpPr>
          <p:nvPr>
            <p:ph idx="1"/>
          </p:nvPr>
        </p:nvSpPr>
        <p:spPr>
          <a:xfrm>
            <a:off x="508821" y="3094703"/>
            <a:ext cx="10131425" cy="3649133"/>
          </a:xfrm>
        </p:spPr>
        <p:txBody>
          <a:bodyPr/>
          <a:lstStyle/>
          <a:p>
            <a:r>
              <a:rPr lang="en-US" sz="2800" b="0" i="0" u="sng" dirty="0">
                <a:effectLst/>
                <a:latin typeface="Californian FB" panose="0207040306080B030204" pitchFamily="18" charset="0"/>
              </a:rPr>
              <a:t>INTRODUCTION: </a:t>
            </a:r>
          </a:p>
          <a:p>
            <a:r>
              <a:rPr lang="en-US" sz="2800" b="0" i="0" dirty="0">
                <a:effectLst/>
                <a:latin typeface="Californian FB" panose="0207040306080B030204" pitchFamily="18" charset="0"/>
              </a:rPr>
              <a:t>Stock price prediction is the act of trying to determine the future value of a company stock or other financial instrument traded on an exchange. The successful prediction of a stock's future price could yield significant profit.</a:t>
            </a:r>
          </a:p>
          <a:p>
            <a:endParaRPr lang="en-IN" dirty="0"/>
          </a:p>
        </p:txBody>
      </p:sp>
    </p:spTree>
    <p:extLst>
      <p:ext uri="{BB962C8B-B14F-4D97-AF65-F5344CB8AC3E}">
        <p14:creationId xmlns:p14="http://schemas.microsoft.com/office/powerpoint/2010/main" val="32555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C97845-439D-B7ED-F55E-20BA9F00EBF0}"/>
              </a:ext>
            </a:extLst>
          </p:cNvPr>
          <p:cNvSpPr txBox="1"/>
          <p:nvPr/>
        </p:nvSpPr>
        <p:spPr>
          <a:xfrm>
            <a:off x="294969" y="629264"/>
            <a:ext cx="11739716" cy="2246769"/>
          </a:xfrm>
          <a:prstGeom prst="rect">
            <a:avLst/>
          </a:prstGeom>
          <a:noFill/>
        </p:spPr>
        <p:txBody>
          <a:bodyPr wrap="square">
            <a:spAutoFit/>
          </a:bodyPr>
          <a:lstStyle/>
          <a:p>
            <a:r>
              <a:rPr lang="en-US" sz="2800" b="0" i="0" u="sng" dirty="0">
                <a:effectLst/>
                <a:latin typeface="Modern No. 20" panose="02070704070505020303" pitchFamily="18" charset="0"/>
              </a:rPr>
              <a:t>STOCK PRICE PREDICTION:</a:t>
            </a:r>
          </a:p>
          <a:p>
            <a:r>
              <a:rPr lang="en-US" sz="2800" b="0" i="0" dirty="0">
                <a:effectLst/>
                <a:latin typeface="Modern No. 20" panose="02070704070505020303" pitchFamily="18" charset="0"/>
              </a:rPr>
              <a:t>Stock price prediction is the act of trying to determine the future value of a company stock or other financial instrument traded on an exchange. The successful prediction of a stock's future price could yield significant profit.</a:t>
            </a:r>
          </a:p>
          <a:p>
            <a:endParaRPr lang="en-US" sz="2800" b="0" i="0" dirty="0">
              <a:effectLst/>
              <a:latin typeface="Roboto" panose="02000000000000000000" pitchFamily="2" charset="0"/>
            </a:endParaRPr>
          </a:p>
        </p:txBody>
      </p:sp>
      <p:pic>
        <p:nvPicPr>
          <p:cNvPr id="1026" name="Picture 2" descr="StockMarket">
            <a:extLst>
              <a:ext uri="{FF2B5EF4-FFF2-40B4-BE49-F238E27FC236}">
                <a16:creationId xmlns:a16="http://schemas.microsoft.com/office/drawing/2014/main" id="{40413D32-E3BE-ACCB-B6BB-52D994BC6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046" y="2851355"/>
            <a:ext cx="5840360" cy="322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056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B3B941-256D-19E7-0592-368AF3FDB47C}"/>
              </a:ext>
            </a:extLst>
          </p:cNvPr>
          <p:cNvSpPr txBox="1"/>
          <p:nvPr/>
        </p:nvSpPr>
        <p:spPr>
          <a:xfrm>
            <a:off x="304800" y="416456"/>
            <a:ext cx="11326761" cy="5878532"/>
          </a:xfrm>
          <a:prstGeom prst="rect">
            <a:avLst/>
          </a:prstGeom>
          <a:noFill/>
        </p:spPr>
        <p:txBody>
          <a:bodyPr wrap="square">
            <a:spAutoFit/>
          </a:bodyPr>
          <a:lstStyle/>
          <a:p>
            <a:pPr algn="l" fontAlgn="base"/>
            <a:r>
              <a:rPr lang="en-US" sz="3200" b="0" i="0" u="sng" dirty="0">
                <a:effectLst/>
                <a:latin typeface="Georgia" panose="02040502050405020303" pitchFamily="18" charset="0"/>
              </a:rPr>
              <a:t>STOCK PRICE PREDICTION USING MACHINE LEARNING:</a:t>
            </a:r>
          </a:p>
          <a:p>
            <a:pPr algn="l" fontAlgn="base"/>
            <a:endParaRPr lang="en-US" sz="3200" dirty="0">
              <a:latin typeface="Georgia" panose="02040502050405020303" pitchFamily="18" charset="0"/>
            </a:endParaRPr>
          </a:p>
          <a:p>
            <a:pPr algn="l" fontAlgn="base"/>
            <a:r>
              <a:rPr lang="en-US" sz="2400" b="0" i="0" dirty="0">
                <a:effectLst/>
                <a:latin typeface="Californian FB" panose="0207040306080B030204" pitchFamily="18" charset="0"/>
              </a:rPr>
              <a:t>Machine learning has significant applications in the stock price prediction. In this machine learning project, we will be talking about predicting the returns on stocks. This is a very complex task and has uncertainties. We will develop this project into two parts:</a:t>
            </a:r>
          </a:p>
          <a:p>
            <a:pPr algn="l" fontAlgn="base">
              <a:buFont typeface="+mj-lt"/>
              <a:buAutoNum type="arabicPeriod"/>
            </a:pPr>
            <a:r>
              <a:rPr lang="en-US" sz="2400" b="0" i="0" dirty="0">
                <a:effectLst/>
                <a:latin typeface="Californian FB" panose="0207040306080B030204" pitchFamily="18" charset="0"/>
              </a:rPr>
              <a:t>First, we will learn how to predict stock price using the LSTM neural network.</a:t>
            </a:r>
          </a:p>
          <a:p>
            <a:pPr algn="l" fontAlgn="base">
              <a:buFont typeface="+mj-lt"/>
              <a:buAutoNum type="arabicPeriod"/>
            </a:pPr>
            <a:r>
              <a:rPr lang="en-US" sz="2400" b="0" i="0" dirty="0">
                <a:effectLst/>
                <a:latin typeface="Californian FB" panose="0207040306080B030204" pitchFamily="18" charset="0"/>
              </a:rPr>
              <a:t>Then we will build a dashboard using </a:t>
            </a:r>
            <a:r>
              <a:rPr lang="en-US" sz="2400" b="0" i="0" dirty="0" err="1">
                <a:effectLst/>
                <a:latin typeface="Californian FB" panose="0207040306080B030204" pitchFamily="18" charset="0"/>
              </a:rPr>
              <a:t>Plotly</a:t>
            </a:r>
            <a:r>
              <a:rPr lang="en-US" sz="2400" b="0" i="0" dirty="0">
                <a:effectLst/>
                <a:latin typeface="Californian FB" panose="0207040306080B030204" pitchFamily="18" charset="0"/>
              </a:rPr>
              <a:t> dash for stock analysis.</a:t>
            </a:r>
          </a:p>
          <a:p>
            <a:pPr algn="l" fontAlgn="base"/>
            <a:endParaRPr lang="en-US" sz="2400" b="0" i="0" dirty="0">
              <a:effectLst/>
              <a:latin typeface="Californian FB" panose="0207040306080B030204" pitchFamily="18" charset="0"/>
            </a:endParaRPr>
          </a:p>
          <a:p>
            <a:r>
              <a:rPr lang="en-US" sz="2400" b="0" i="0" dirty="0">
                <a:effectLst/>
                <a:latin typeface="Californian FB" panose="0207040306080B030204" pitchFamily="18" charset="0"/>
              </a:rPr>
              <a:t>We have models to implement th</a:t>
            </a:r>
            <a:r>
              <a:rPr lang="en-US" sz="2400" dirty="0">
                <a:latin typeface="Californian FB" panose="0207040306080B030204" pitchFamily="18" charset="0"/>
              </a:rPr>
              <a:t>e stock price prediction:</a:t>
            </a:r>
          </a:p>
          <a:p>
            <a:r>
              <a:rPr lang="en-US" sz="2400" b="0" i="0" dirty="0">
                <a:effectLst/>
                <a:latin typeface="Californian FB" panose="0207040306080B030204" pitchFamily="18" charset="0"/>
              </a:rPr>
              <a:t>1.Moving Average</a:t>
            </a:r>
          </a:p>
          <a:p>
            <a:r>
              <a:rPr lang="en-US" sz="2400" dirty="0">
                <a:latin typeface="Californian FB" panose="0207040306080B030204" pitchFamily="18" charset="0"/>
              </a:rPr>
              <a:t>2.KNN(Nearest Neighbours)</a:t>
            </a:r>
          </a:p>
          <a:p>
            <a:r>
              <a:rPr lang="en-US" sz="2400" b="0" i="0" dirty="0">
                <a:effectLst/>
                <a:latin typeface="Californian FB" panose="0207040306080B030204" pitchFamily="18" charset="0"/>
              </a:rPr>
              <a:t>3.Linear Regression</a:t>
            </a:r>
          </a:p>
          <a:p>
            <a:r>
              <a:rPr lang="en-US" sz="2400" dirty="0">
                <a:latin typeface="Californian FB" panose="0207040306080B030204" pitchFamily="18" charset="0"/>
              </a:rPr>
              <a:t>4.Auto ARIMA</a:t>
            </a:r>
          </a:p>
          <a:p>
            <a:r>
              <a:rPr lang="en-US" sz="2400" b="0" i="0" dirty="0">
                <a:effectLst/>
                <a:latin typeface="Californian FB" panose="0207040306080B030204" pitchFamily="18" charset="0"/>
              </a:rPr>
              <a:t>5.LSTM(Long Short Term Memory)</a:t>
            </a:r>
            <a:br>
              <a:rPr lang="en-US" sz="2400" b="0" i="0" dirty="0">
                <a:effectLst/>
                <a:latin typeface="Californian FB" panose="0207040306080B030204" pitchFamily="18" charset="0"/>
              </a:rPr>
            </a:br>
            <a:endParaRPr lang="en-IN" sz="2400" dirty="0">
              <a:latin typeface="Californian FB" panose="0207040306080B030204" pitchFamily="18" charset="0"/>
            </a:endParaRPr>
          </a:p>
        </p:txBody>
      </p:sp>
    </p:spTree>
    <p:extLst>
      <p:ext uri="{BB962C8B-B14F-4D97-AF65-F5344CB8AC3E}">
        <p14:creationId xmlns:p14="http://schemas.microsoft.com/office/powerpoint/2010/main" val="183237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A49390-B367-C6ED-DBFD-DD05DDAADC71}"/>
              </a:ext>
            </a:extLst>
          </p:cNvPr>
          <p:cNvSpPr txBox="1"/>
          <p:nvPr/>
        </p:nvSpPr>
        <p:spPr>
          <a:xfrm>
            <a:off x="540774" y="1366004"/>
            <a:ext cx="10510684" cy="1692771"/>
          </a:xfrm>
          <a:prstGeom prst="rect">
            <a:avLst/>
          </a:prstGeom>
          <a:noFill/>
        </p:spPr>
        <p:txBody>
          <a:bodyPr wrap="square">
            <a:spAutoFit/>
          </a:bodyPr>
          <a:lstStyle/>
          <a:p>
            <a:pPr algn="l"/>
            <a:r>
              <a:rPr lang="en-US" sz="3200" b="1" i="0" u="sng" dirty="0">
                <a:effectLst/>
                <a:latin typeface="Californian FB" panose="0207040306080B030204" pitchFamily="18" charset="0"/>
              </a:rPr>
              <a:t>k-Nearest Neighbours:</a:t>
            </a:r>
          </a:p>
          <a:p>
            <a:pPr algn="l"/>
            <a:r>
              <a:rPr lang="en-US" sz="2400" b="0" i="0" dirty="0">
                <a:effectLst/>
                <a:latin typeface="Californian FB" panose="0207040306080B030204" pitchFamily="18" charset="0"/>
              </a:rPr>
              <a:t>Another interesting ML algorithm that one can use here is kNN (k nearest neighbours). Based on the independent variables, kNN finds the similarity between new data points and old data poin</a:t>
            </a:r>
            <a:r>
              <a:rPr lang="en-US" sz="2000" b="0" i="0" dirty="0">
                <a:effectLst/>
                <a:latin typeface="Californian FB" panose="0207040306080B030204" pitchFamily="18" charset="0"/>
              </a:rPr>
              <a:t>ts. </a:t>
            </a:r>
          </a:p>
        </p:txBody>
      </p:sp>
      <p:sp>
        <p:nvSpPr>
          <p:cNvPr id="5" name="TextBox 4">
            <a:extLst>
              <a:ext uri="{FF2B5EF4-FFF2-40B4-BE49-F238E27FC236}">
                <a16:creationId xmlns:a16="http://schemas.microsoft.com/office/drawing/2014/main" id="{6D049587-5BE8-BCA1-5ECA-87FE95A96D5D}"/>
              </a:ext>
            </a:extLst>
          </p:cNvPr>
          <p:cNvSpPr txBox="1"/>
          <p:nvPr/>
        </p:nvSpPr>
        <p:spPr>
          <a:xfrm>
            <a:off x="580102" y="3126524"/>
            <a:ext cx="11031795" cy="3477875"/>
          </a:xfrm>
          <a:prstGeom prst="rect">
            <a:avLst/>
          </a:prstGeom>
          <a:noFill/>
        </p:spPr>
        <p:txBody>
          <a:bodyPr wrap="square">
            <a:spAutoFit/>
          </a:bodyPr>
          <a:lstStyle/>
          <a:p>
            <a:pPr algn="l"/>
            <a:r>
              <a:rPr lang="en-US" sz="2800" b="1" i="0" u="sng" dirty="0">
                <a:effectLst/>
                <a:latin typeface="Californian FB" panose="0207040306080B030204" pitchFamily="18" charset="0"/>
              </a:rPr>
              <a:t>Auto ARIMA:</a:t>
            </a:r>
          </a:p>
          <a:p>
            <a:pPr algn="l"/>
            <a:r>
              <a:rPr lang="en-US" sz="2400" b="0" i="0" dirty="0">
                <a:effectLst/>
                <a:latin typeface="Californian FB" panose="0207040306080B030204" pitchFamily="18" charset="0"/>
              </a:rPr>
              <a:t>ARIMA is a very popular statistical method for time series forecasting. ARIMA models take into account the past values to predict the future values. There are three important parameters in ARIMA:</a:t>
            </a:r>
          </a:p>
          <a:p>
            <a:pPr algn="l">
              <a:buFont typeface="Arial" panose="020B0604020202020204" pitchFamily="34" charset="0"/>
              <a:buChar char="•"/>
            </a:pPr>
            <a:r>
              <a:rPr lang="en-US" sz="2400" b="0" i="0" dirty="0">
                <a:effectLst/>
                <a:latin typeface="Californian FB" panose="0207040306080B030204" pitchFamily="18" charset="0"/>
              </a:rPr>
              <a:t>p (past values used for forecasting the next value)</a:t>
            </a:r>
          </a:p>
          <a:p>
            <a:pPr algn="l">
              <a:buFont typeface="Arial" panose="020B0604020202020204" pitchFamily="34" charset="0"/>
              <a:buChar char="•"/>
            </a:pPr>
            <a:r>
              <a:rPr lang="en-US" sz="2400" b="0" i="0" dirty="0">
                <a:effectLst/>
                <a:latin typeface="Californian FB" panose="0207040306080B030204" pitchFamily="18" charset="0"/>
              </a:rPr>
              <a:t>q (past forecast errors used to predict the future values)</a:t>
            </a:r>
          </a:p>
          <a:p>
            <a:pPr algn="l">
              <a:buFont typeface="Arial" panose="020B0604020202020204" pitchFamily="34" charset="0"/>
              <a:buChar char="•"/>
            </a:pPr>
            <a:r>
              <a:rPr lang="en-US" sz="2400" b="0" i="0" dirty="0">
                <a:effectLst/>
                <a:latin typeface="Californian FB" panose="0207040306080B030204" pitchFamily="18" charset="0"/>
              </a:rPr>
              <a:t>d (order of differencing)</a:t>
            </a:r>
          </a:p>
          <a:p>
            <a:pPr algn="l"/>
            <a:r>
              <a:rPr lang="en-US" sz="2400" b="0" i="0" dirty="0">
                <a:effectLst/>
                <a:latin typeface="Californian FB" panose="0207040306080B030204" pitchFamily="18" charset="0"/>
              </a:rPr>
              <a:t>Parameter tuning for ARIMA consumes a lot of time. So we will use auto ARIMA which automatically selects the best combination of (</a:t>
            </a:r>
            <a:r>
              <a:rPr lang="en-US" sz="2400" b="0" i="0" dirty="0" err="1">
                <a:effectLst/>
                <a:latin typeface="Californian FB" panose="0207040306080B030204" pitchFamily="18" charset="0"/>
              </a:rPr>
              <a:t>p,q,d</a:t>
            </a:r>
            <a:r>
              <a:rPr lang="en-US" sz="2400" b="0" i="0" dirty="0">
                <a:effectLst/>
                <a:latin typeface="Californian FB" panose="0207040306080B030204" pitchFamily="18" charset="0"/>
              </a:rPr>
              <a:t>) that provides the least error.</a:t>
            </a:r>
          </a:p>
        </p:txBody>
      </p:sp>
      <p:sp>
        <p:nvSpPr>
          <p:cNvPr id="10" name="TextBox 9">
            <a:extLst>
              <a:ext uri="{FF2B5EF4-FFF2-40B4-BE49-F238E27FC236}">
                <a16:creationId xmlns:a16="http://schemas.microsoft.com/office/drawing/2014/main" id="{F728F218-4AF7-48A7-66B8-F38519DF6A91}"/>
              </a:ext>
            </a:extLst>
          </p:cNvPr>
          <p:cNvSpPr txBox="1"/>
          <p:nvPr/>
        </p:nvSpPr>
        <p:spPr>
          <a:xfrm>
            <a:off x="540774" y="97926"/>
            <a:ext cx="10736826" cy="1200329"/>
          </a:xfrm>
          <a:prstGeom prst="rect">
            <a:avLst/>
          </a:prstGeom>
          <a:noFill/>
        </p:spPr>
        <p:txBody>
          <a:bodyPr wrap="square">
            <a:spAutoFit/>
          </a:bodyPr>
          <a:lstStyle/>
          <a:p>
            <a:r>
              <a:rPr lang="en-US" sz="2400" u="sng" dirty="0">
                <a:latin typeface="Algerian" panose="04020705040A02060702" pitchFamily="82" charset="0"/>
              </a:rPr>
              <a:t>Moving Average: </a:t>
            </a:r>
          </a:p>
          <a:p>
            <a:r>
              <a:rPr lang="en-US" sz="2400" dirty="0">
                <a:latin typeface="Californian FB" panose="0207040306080B030204" pitchFamily="18" charset="0"/>
              </a:rPr>
              <a:t>Moving Average is a stock indicator commonly used in technical analysis. Moving Average is a common approach for modelling univariate time series. </a:t>
            </a:r>
            <a:endParaRPr lang="en-IN" sz="2400" dirty="0">
              <a:latin typeface="Californian FB" panose="0207040306080B030204" pitchFamily="18" charset="0"/>
            </a:endParaRPr>
          </a:p>
        </p:txBody>
      </p:sp>
    </p:spTree>
    <p:extLst>
      <p:ext uri="{BB962C8B-B14F-4D97-AF65-F5344CB8AC3E}">
        <p14:creationId xmlns:p14="http://schemas.microsoft.com/office/powerpoint/2010/main" val="163829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B342431-9E23-ED40-00D5-81CE64CEC241}"/>
              </a:ext>
            </a:extLst>
          </p:cNvPr>
          <p:cNvSpPr txBox="1"/>
          <p:nvPr/>
        </p:nvSpPr>
        <p:spPr>
          <a:xfrm>
            <a:off x="324091" y="981367"/>
            <a:ext cx="11146419" cy="4154984"/>
          </a:xfrm>
          <a:prstGeom prst="rect">
            <a:avLst/>
          </a:prstGeom>
          <a:noFill/>
        </p:spPr>
        <p:txBody>
          <a:bodyPr wrap="square">
            <a:spAutoFit/>
          </a:bodyPr>
          <a:lstStyle/>
          <a:p>
            <a:pPr algn="l"/>
            <a:r>
              <a:rPr lang="en-US" sz="3600" b="0" i="0" u="sng" dirty="0">
                <a:effectLst/>
                <a:latin typeface="Californian FB" panose="0207040306080B030204" pitchFamily="18" charset="0"/>
              </a:rPr>
              <a:t>Stock Market Prediction Using the Long Short-Term Memory Method :</a:t>
            </a:r>
          </a:p>
          <a:p>
            <a:pPr algn="l"/>
            <a:r>
              <a:rPr lang="en-US" sz="3200" b="0" i="0" dirty="0">
                <a:effectLst/>
                <a:latin typeface="Californian FB" panose="0207040306080B030204" pitchFamily="18" charset="0"/>
              </a:rPr>
              <a:t>We will use the Long Short-Term Memory(LSTM) method to create a Machine Learning model to forecast Microsoft Corporation stock values. They are used to make minor changes to the information by multiplying and adding. Long-term memory (LSTM) is a deep learning artificial recurrent neural network (RNN) architecture</a:t>
            </a:r>
            <a:r>
              <a:rPr lang="en-US" sz="3200" dirty="0">
                <a:highlight>
                  <a:srgbClr val="FFFFFF"/>
                </a:highlight>
                <a:latin typeface="Californian FB" panose="0207040306080B030204" pitchFamily="18" charset="0"/>
              </a:rPr>
              <a:t> </a:t>
            </a:r>
            <a:endParaRPr lang="en-US" sz="3200" b="0" i="0" dirty="0">
              <a:effectLst/>
              <a:highlight>
                <a:srgbClr val="FFFFFF"/>
              </a:highlight>
              <a:latin typeface="Californian FB" panose="0207040306080B030204" pitchFamily="18" charset="0"/>
            </a:endParaRPr>
          </a:p>
        </p:txBody>
      </p:sp>
    </p:spTree>
    <p:extLst>
      <p:ext uri="{BB962C8B-B14F-4D97-AF65-F5344CB8AC3E}">
        <p14:creationId xmlns:p14="http://schemas.microsoft.com/office/powerpoint/2010/main" val="214411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1C9FBF-F190-4D21-098C-FD578A481BD8}"/>
              </a:ext>
            </a:extLst>
          </p:cNvPr>
          <p:cNvSpPr txBox="1"/>
          <p:nvPr/>
        </p:nvSpPr>
        <p:spPr>
          <a:xfrm>
            <a:off x="441767" y="482853"/>
            <a:ext cx="11308466" cy="830997"/>
          </a:xfrm>
          <a:prstGeom prst="rect">
            <a:avLst/>
          </a:prstGeom>
          <a:noFill/>
        </p:spPr>
        <p:txBody>
          <a:bodyPr wrap="square">
            <a:spAutoFit/>
          </a:bodyPr>
          <a:lstStyle/>
          <a:p>
            <a:pPr algn="l"/>
            <a:r>
              <a:rPr lang="en-US" sz="4800" b="1" i="0" u="sng" dirty="0">
                <a:effectLst/>
                <a:latin typeface="Californian FB" panose="0207040306080B030204" pitchFamily="18" charset="0"/>
              </a:rPr>
              <a:t>Program Implementation:</a:t>
            </a:r>
            <a:endParaRPr lang="en-US" sz="4800" b="0" i="0" u="sng" dirty="0">
              <a:effectLst/>
              <a:latin typeface="Californian FB" panose="0207040306080B030204" pitchFamily="18" charset="0"/>
            </a:endParaRPr>
          </a:p>
        </p:txBody>
      </p:sp>
      <p:sp>
        <p:nvSpPr>
          <p:cNvPr id="3" name="TextBox 2">
            <a:extLst>
              <a:ext uri="{FF2B5EF4-FFF2-40B4-BE49-F238E27FC236}">
                <a16:creationId xmlns:a16="http://schemas.microsoft.com/office/drawing/2014/main" id="{05E6D219-C765-ACEF-F1CE-0FFF5732E833}"/>
              </a:ext>
            </a:extLst>
          </p:cNvPr>
          <p:cNvSpPr txBox="1"/>
          <p:nvPr/>
        </p:nvSpPr>
        <p:spPr>
          <a:xfrm>
            <a:off x="678425" y="1313850"/>
            <a:ext cx="9144000" cy="5078313"/>
          </a:xfrm>
          <a:prstGeom prst="rect">
            <a:avLst/>
          </a:prstGeom>
          <a:noFill/>
        </p:spPr>
        <p:txBody>
          <a:bodyPr wrap="square">
            <a:spAutoFit/>
          </a:bodyPr>
          <a:lstStyle/>
          <a:p>
            <a:r>
              <a:rPr lang="en-IN" dirty="0"/>
              <a:t># importing libraries</a:t>
            </a:r>
          </a:p>
          <a:p>
            <a:r>
              <a:rPr lang="en-IN" dirty="0"/>
              <a:t>import pandas as pd</a:t>
            </a:r>
          </a:p>
          <a:p>
            <a:r>
              <a:rPr lang="en-IN" dirty="0"/>
              <a:t>import </a:t>
            </a:r>
            <a:r>
              <a:rPr lang="en-IN" dirty="0" err="1"/>
              <a:t>numpy</a:t>
            </a:r>
            <a:r>
              <a:rPr lang="en-IN" dirty="0"/>
              <a:t> as np</a:t>
            </a:r>
          </a:p>
          <a:p>
            <a:r>
              <a:rPr lang="en-IN" dirty="0"/>
              <a:t># reading the data</a:t>
            </a:r>
          </a:p>
          <a:p>
            <a:r>
              <a:rPr lang="en-IN" dirty="0" err="1"/>
              <a:t>df</a:t>
            </a:r>
            <a:r>
              <a:rPr lang="en-IN" dirty="0"/>
              <a:t> = </a:t>
            </a:r>
            <a:r>
              <a:rPr lang="en-IN" dirty="0" err="1"/>
              <a:t>pd.read_csv</a:t>
            </a:r>
            <a:r>
              <a:rPr lang="en-IN" dirty="0"/>
              <a:t>('NSE-TATAGLOBAL11.csv’)</a:t>
            </a:r>
          </a:p>
          <a:p>
            <a:r>
              <a:rPr lang="en-IN" dirty="0"/>
              <a:t># looking at the first five rows of the data</a:t>
            </a:r>
          </a:p>
          <a:p>
            <a:r>
              <a:rPr lang="en-IN" dirty="0"/>
              <a:t>print(</a:t>
            </a:r>
            <a:r>
              <a:rPr lang="en-IN" dirty="0" err="1"/>
              <a:t>df.head</a:t>
            </a:r>
            <a:r>
              <a:rPr lang="en-IN" dirty="0"/>
              <a:t>())</a:t>
            </a:r>
          </a:p>
          <a:p>
            <a:r>
              <a:rPr lang="en-IN" dirty="0"/>
              <a:t>print('\n Shape of the data:’)</a:t>
            </a:r>
          </a:p>
          <a:p>
            <a:r>
              <a:rPr lang="en-IN" dirty="0"/>
              <a:t>print(</a:t>
            </a:r>
            <a:r>
              <a:rPr lang="en-IN" dirty="0" err="1"/>
              <a:t>df.shape</a:t>
            </a:r>
            <a:r>
              <a:rPr lang="en-IN" dirty="0"/>
              <a:t>)</a:t>
            </a:r>
          </a:p>
          <a:p>
            <a:r>
              <a:rPr lang="en-IN" dirty="0"/>
              <a:t># setting the index as date</a:t>
            </a:r>
          </a:p>
          <a:p>
            <a:r>
              <a:rPr lang="en-IN" dirty="0" err="1"/>
              <a:t>df</a:t>
            </a:r>
            <a:r>
              <a:rPr lang="en-IN" dirty="0"/>
              <a:t>['Date'] = </a:t>
            </a:r>
            <a:r>
              <a:rPr lang="en-IN" dirty="0" err="1"/>
              <a:t>pd.to_datetime</a:t>
            </a:r>
            <a:r>
              <a:rPr lang="en-IN" dirty="0"/>
              <a:t>(</a:t>
            </a:r>
            <a:r>
              <a:rPr lang="en-IN" dirty="0" err="1"/>
              <a:t>df.Date,format</a:t>
            </a:r>
            <a:r>
              <a:rPr lang="en-IN" dirty="0"/>
              <a:t>='%Y-%m-%d’)</a:t>
            </a:r>
          </a:p>
          <a:p>
            <a:r>
              <a:rPr lang="en-IN" dirty="0" err="1"/>
              <a:t>df.index</a:t>
            </a:r>
            <a:r>
              <a:rPr lang="en-IN" dirty="0"/>
              <a:t> = </a:t>
            </a:r>
            <a:r>
              <a:rPr lang="en-IN" dirty="0" err="1"/>
              <a:t>df</a:t>
            </a:r>
            <a:r>
              <a:rPr lang="en-IN" dirty="0"/>
              <a:t>['Date’]</a:t>
            </a:r>
          </a:p>
          <a:p>
            <a:r>
              <a:rPr lang="en-IN" dirty="0"/>
              <a:t>#creating </a:t>
            </a:r>
            <a:r>
              <a:rPr lang="en-IN" dirty="0" err="1"/>
              <a:t>dataframe</a:t>
            </a:r>
            <a:r>
              <a:rPr lang="en-IN" dirty="0"/>
              <a:t> with date and the target variable</a:t>
            </a:r>
          </a:p>
          <a:p>
            <a:r>
              <a:rPr lang="en-IN" dirty="0"/>
              <a:t>data = </a:t>
            </a:r>
            <a:r>
              <a:rPr lang="en-IN" dirty="0" err="1"/>
              <a:t>df.sort_index</a:t>
            </a:r>
            <a:r>
              <a:rPr lang="en-IN" dirty="0"/>
              <a:t>(ascending=True, axis=0)</a:t>
            </a:r>
          </a:p>
          <a:p>
            <a:r>
              <a:rPr lang="en-IN" dirty="0" err="1"/>
              <a:t>new_data</a:t>
            </a:r>
            <a:r>
              <a:rPr lang="en-IN" dirty="0"/>
              <a:t>=</a:t>
            </a:r>
            <a:r>
              <a:rPr lang="en-IN" dirty="0" err="1"/>
              <a:t>pd.DataFrame</a:t>
            </a:r>
            <a:r>
              <a:rPr lang="en-IN" dirty="0"/>
              <a:t>(index=range(0,len(</a:t>
            </a:r>
            <a:r>
              <a:rPr lang="en-IN" dirty="0" err="1"/>
              <a:t>df</a:t>
            </a:r>
            <a:r>
              <a:rPr lang="en-IN" dirty="0"/>
              <a:t>)),columns=['Date', 'Close’])</a:t>
            </a:r>
          </a:p>
          <a:p>
            <a:r>
              <a:rPr lang="en-IN" dirty="0"/>
              <a:t>for </a:t>
            </a:r>
            <a:r>
              <a:rPr lang="en-IN" dirty="0" err="1"/>
              <a:t>i</a:t>
            </a:r>
            <a:r>
              <a:rPr lang="en-IN" dirty="0"/>
              <a:t> in range(0,len(data)):    </a:t>
            </a:r>
          </a:p>
          <a:p>
            <a:r>
              <a:rPr lang="en-IN" dirty="0"/>
              <a:t> </a:t>
            </a:r>
            <a:r>
              <a:rPr lang="en-IN" dirty="0" err="1"/>
              <a:t>new_data</a:t>
            </a:r>
            <a:r>
              <a:rPr lang="en-IN" dirty="0"/>
              <a:t>['Date'][</a:t>
            </a:r>
            <a:r>
              <a:rPr lang="en-IN" dirty="0" err="1"/>
              <a:t>i</a:t>
            </a:r>
            <a:r>
              <a:rPr lang="en-IN" dirty="0"/>
              <a:t>] = data['Date'][</a:t>
            </a:r>
            <a:r>
              <a:rPr lang="en-IN" dirty="0" err="1"/>
              <a:t>i</a:t>
            </a:r>
            <a:r>
              <a:rPr lang="en-IN" dirty="0"/>
              <a:t>]     </a:t>
            </a:r>
          </a:p>
          <a:p>
            <a:r>
              <a:rPr lang="en-IN" dirty="0" err="1"/>
              <a:t>new_data</a:t>
            </a:r>
            <a:r>
              <a:rPr lang="en-IN" dirty="0"/>
              <a:t>['Close'][</a:t>
            </a:r>
            <a:r>
              <a:rPr lang="en-IN" dirty="0" err="1"/>
              <a:t>i</a:t>
            </a:r>
            <a:r>
              <a:rPr lang="en-IN" dirty="0"/>
              <a:t>] = data['Close’][</a:t>
            </a:r>
            <a:r>
              <a:rPr lang="en-IN" dirty="0" err="1"/>
              <a:t>i</a:t>
            </a:r>
            <a:r>
              <a:rPr lang="en-IN" dirty="0"/>
              <a:t>]</a:t>
            </a:r>
          </a:p>
        </p:txBody>
      </p:sp>
    </p:spTree>
    <p:extLst>
      <p:ext uri="{BB962C8B-B14F-4D97-AF65-F5344CB8AC3E}">
        <p14:creationId xmlns:p14="http://schemas.microsoft.com/office/powerpoint/2010/main" val="395622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3DCBF-BDA7-0E7D-55D9-35FD4FB9BF68}"/>
              </a:ext>
            </a:extLst>
          </p:cNvPr>
          <p:cNvSpPr txBox="1"/>
          <p:nvPr/>
        </p:nvSpPr>
        <p:spPr>
          <a:xfrm>
            <a:off x="1543665" y="983226"/>
            <a:ext cx="9232490" cy="6164826"/>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42D14F87-6912-48F1-7203-E33AC4936BA8}"/>
              </a:ext>
            </a:extLst>
          </p:cNvPr>
          <p:cNvSpPr txBox="1"/>
          <p:nvPr/>
        </p:nvSpPr>
        <p:spPr>
          <a:xfrm>
            <a:off x="1076633" y="221226"/>
            <a:ext cx="9232490" cy="6164826"/>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801AC371-1E8B-4ADB-0679-724B0F76BC35}"/>
              </a:ext>
            </a:extLst>
          </p:cNvPr>
          <p:cNvPicPr>
            <a:picLocks noChangeAspect="1"/>
          </p:cNvPicPr>
          <p:nvPr/>
        </p:nvPicPr>
        <p:blipFill>
          <a:blip r:embed="rId2"/>
          <a:stretch>
            <a:fillRect/>
          </a:stretch>
        </p:blipFill>
        <p:spPr>
          <a:xfrm>
            <a:off x="1477879" y="344156"/>
            <a:ext cx="9236241" cy="6169687"/>
          </a:xfrm>
          <a:prstGeom prst="rect">
            <a:avLst/>
          </a:prstGeom>
        </p:spPr>
      </p:pic>
      <p:sp>
        <p:nvSpPr>
          <p:cNvPr id="7" name="TextBox 6">
            <a:extLst>
              <a:ext uri="{FF2B5EF4-FFF2-40B4-BE49-F238E27FC236}">
                <a16:creationId xmlns:a16="http://schemas.microsoft.com/office/drawing/2014/main" id="{A1C8A66D-BB61-2B7B-E70A-17C49220FE10}"/>
              </a:ext>
            </a:extLst>
          </p:cNvPr>
          <p:cNvSpPr txBox="1"/>
          <p:nvPr/>
        </p:nvSpPr>
        <p:spPr>
          <a:xfrm>
            <a:off x="1009683" y="442451"/>
            <a:ext cx="6096000" cy="5909310"/>
          </a:xfrm>
          <a:prstGeom prst="rect">
            <a:avLst/>
          </a:prstGeom>
          <a:noFill/>
        </p:spPr>
        <p:txBody>
          <a:bodyPr wrap="square">
            <a:spAutoFit/>
          </a:bodyPr>
          <a:lstStyle/>
          <a:p>
            <a:r>
              <a:rPr lang="en-IN" dirty="0"/>
              <a:t># splitting into train and validation</a:t>
            </a:r>
          </a:p>
          <a:p>
            <a:r>
              <a:rPr lang="en-IN" dirty="0"/>
              <a:t>train = </a:t>
            </a:r>
            <a:r>
              <a:rPr lang="en-IN" dirty="0" err="1"/>
              <a:t>new_data</a:t>
            </a:r>
            <a:r>
              <a:rPr lang="en-IN" dirty="0"/>
              <a:t>[:987]</a:t>
            </a:r>
          </a:p>
          <a:p>
            <a:r>
              <a:rPr lang="en-IN" dirty="0"/>
              <a:t>valid = </a:t>
            </a:r>
            <a:r>
              <a:rPr lang="en-IN" dirty="0" err="1"/>
              <a:t>new_data</a:t>
            </a:r>
            <a:r>
              <a:rPr lang="en-IN" dirty="0"/>
              <a:t>[987:]</a:t>
            </a:r>
          </a:p>
          <a:p>
            <a:r>
              <a:rPr lang="en-IN" dirty="0"/>
              <a:t># shapes of training set</a:t>
            </a:r>
          </a:p>
          <a:p>
            <a:r>
              <a:rPr lang="en-IN" dirty="0"/>
              <a:t>print('\n Shape of training set:’)</a:t>
            </a:r>
          </a:p>
          <a:p>
            <a:r>
              <a:rPr lang="en-IN" dirty="0"/>
              <a:t>print(</a:t>
            </a:r>
            <a:r>
              <a:rPr lang="en-IN" dirty="0" err="1"/>
              <a:t>train.shape</a:t>
            </a:r>
            <a:r>
              <a:rPr lang="en-IN" dirty="0"/>
              <a:t>)</a:t>
            </a:r>
          </a:p>
          <a:p>
            <a:r>
              <a:rPr lang="en-IN" dirty="0"/>
              <a:t># shapes of validation set</a:t>
            </a:r>
          </a:p>
          <a:p>
            <a:r>
              <a:rPr lang="en-IN" dirty="0"/>
              <a:t>print('\n Shape of validation set:’)</a:t>
            </a:r>
          </a:p>
          <a:p>
            <a:r>
              <a:rPr lang="en-IN" dirty="0"/>
              <a:t>print(</a:t>
            </a:r>
            <a:r>
              <a:rPr lang="en-IN" dirty="0" err="1"/>
              <a:t>valid.shape</a:t>
            </a:r>
            <a:r>
              <a:rPr lang="en-IN" dirty="0"/>
              <a:t>)</a:t>
            </a:r>
          </a:p>
          <a:p>
            <a:r>
              <a:rPr lang="en-IN" dirty="0"/>
              <a:t># In the next step, we will create predictions for the validation set and check the RMSE using the actual values.</a:t>
            </a:r>
          </a:p>
          <a:p>
            <a:r>
              <a:rPr lang="en-IN" dirty="0"/>
              <a:t># making predictions</a:t>
            </a:r>
          </a:p>
          <a:p>
            <a:r>
              <a:rPr lang="en-IN" dirty="0"/>
              <a:t>preds = []</a:t>
            </a:r>
          </a:p>
          <a:p>
            <a:r>
              <a:rPr lang="en-IN" dirty="0"/>
              <a:t>for </a:t>
            </a:r>
            <a:r>
              <a:rPr lang="en-IN" dirty="0" err="1"/>
              <a:t>i</a:t>
            </a:r>
            <a:r>
              <a:rPr lang="en-IN" dirty="0"/>
              <a:t> in range(0,valid.shape[0]):    </a:t>
            </a:r>
          </a:p>
          <a:p>
            <a:r>
              <a:rPr lang="en-IN" dirty="0"/>
              <a:t>a = train['Close'][</a:t>
            </a:r>
            <a:r>
              <a:rPr lang="en-IN" dirty="0" err="1"/>
              <a:t>len</a:t>
            </a:r>
            <a:r>
              <a:rPr lang="en-IN" dirty="0"/>
              <a:t>(train)-248+i:].sum() + sum(preds)    </a:t>
            </a:r>
          </a:p>
          <a:p>
            <a:r>
              <a:rPr lang="en-IN" dirty="0"/>
              <a:t>b = a/248    </a:t>
            </a:r>
          </a:p>
          <a:p>
            <a:r>
              <a:rPr lang="en-IN" dirty="0" err="1"/>
              <a:t>preds.append</a:t>
            </a:r>
            <a:r>
              <a:rPr lang="en-IN" dirty="0"/>
              <a:t>(b)</a:t>
            </a:r>
          </a:p>
          <a:p>
            <a:r>
              <a:rPr lang="en-IN" dirty="0"/>
              <a:t># checking the results (RMSE value)</a:t>
            </a:r>
          </a:p>
          <a:p>
            <a:r>
              <a:rPr lang="en-IN" dirty="0"/>
              <a:t>rms=</a:t>
            </a:r>
            <a:r>
              <a:rPr lang="en-IN" dirty="0" err="1"/>
              <a:t>np.sqrt</a:t>
            </a:r>
            <a:r>
              <a:rPr lang="en-IN" dirty="0"/>
              <a:t>(</a:t>
            </a:r>
            <a:r>
              <a:rPr lang="en-IN" dirty="0" err="1"/>
              <a:t>np.mean</a:t>
            </a:r>
            <a:r>
              <a:rPr lang="en-IN" dirty="0"/>
              <a:t>(</a:t>
            </a:r>
            <a:r>
              <a:rPr lang="en-IN" dirty="0" err="1"/>
              <a:t>np.power</a:t>
            </a:r>
            <a:r>
              <a:rPr lang="en-IN" dirty="0"/>
              <a:t>((</a:t>
            </a:r>
            <a:r>
              <a:rPr lang="en-IN" dirty="0" err="1"/>
              <a:t>np.array</a:t>
            </a:r>
            <a:r>
              <a:rPr lang="en-IN" dirty="0"/>
              <a:t>(valid['Close'])-preds),2)))</a:t>
            </a:r>
          </a:p>
          <a:p>
            <a:r>
              <a:rPr lang="en-IN" dirty="0"/>
              <a:t>print('\n RMSE value on validation set:')print(rms)</a:t>
            </a:r>
          </a:p>
        </p:txBody>
      </p:sp>
    </p:spTree>
    <p:extLst>
      <p:ext uri="{BB962C8B-B14F-4D97-AF65-F5344CB8AC3E}">
        <p14:creationId xmlns:p14="http://schemas.microsoft.com/office/powerpoint/2010/main" val="182838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descr="ck">
            <a:extLst>
              <a:ext uri="{FF2B5EF4-FFF2-40B4-BE49-F238E27FC236}">
                <a16:creationId xmlns:a16="http://schemas.microsoft.com/office/drawing/2014/main" id="{5A5511C1-4E59-08EC-6175-DBADC37A5704}"/>
              </a:ext>
            </a:extLst>
          </p:cNvPr>
          <p:cNvSpPr>
            <a:spLocks noChangeArrowheads="1"/>
          </p:cNvSpPr>
          <p:nvPr/>
        </p:nvSpPr>
        <p:spPr bwMode="auto">
          <a:xfrm>
            <a:off x="1160206" y="567241"/>
            <a:ext cx="8662220" cy="2508379"/>
          </a:xfrm>
          <a:prstGeom prst="rect">
            <a:avLst/>
          </a:prstGeom>
          <a:noFill/>
          <a:ln>
            <a:noFill/>
          </a:ln>
          <a:effec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Californian FB" panose="0207040306080B030204" pitchFamily="18" charset="0"/>
              </a:rPr>
              <a:t>#</a:t>
            </a:r>
            <a:r>
              <a:rPr kumimoji="0" lang="en-US" altLang="en-US" sz="2400" b="0" i="0" u="none" strike="noStrike" cap="none" normalizeH="0" baseline="0" dirty="0">
                <a:ln>
                  <a:noFill/>
                </a:ln>
                <a:effectLst/>
                <a:latin typeface="Californian FB" panose="0207040306080B030204" pitchFamily="18" charset="0"/>
              </a:rPr>
              <a:t>plot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fornian FB" panose="0207040306080B030204" pitchFamily="18" charset="0"/>
              </a:rPr>
              <a:t> valid['Predictions']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alifornian FB" panose="0207040306080B030204" pitchFamily="18" charset="0"/>
              </a:rPr>
              <a:t>valid['Predictions'] = preds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effectLst/>
                <a:latin typeface="Californian FB" panose="0207040306080B030204" pitchFamily="18" charset="0"/>
              </a:rPr>
              <a:t>plt.plot</a:t>
            </a:r>
            <a:r>
              <a:rPr kumimoji="0" lang="en-US" altLang="en-US" sz="2400" b="0" i="0" u="none" strike="noStrike" cap="none" normalizeH="0" baseline="0" dirty="0">
                <a:ln>
                  <a:noFill/>
                </a:ln>
                <a:effectLst/>
                <a:latin typeface="Californian FB" panose="0207040306080B030204" pitchFamily="18" charset="0"/>
              </a:rPr>
              <a:t>(train['Close’])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effectLst/>
                <a:latin typeface="Californian FB" panose="0207040306080B030204" pitchFamily="18" charset="0"/>
              </a:rPr>
              <a:t>plt.plot</a:t>
            </a:r>
            <a:r>
              <a:rPr kumimoji="0" lang="en-US" altLang="en-US" sz="2400" b="0" i="0" u="none" strike="noStrike" cap="none" normalizeH="0" baseline="0" dirty="0">
                <a:ln>
                  <a:noFill/>
                </a:ln>
                <a:effectLst/>
                <a:latin typeface="Californian FB" panose="0207040306080B030204" pitchFamily="18" charset="0"/>
              </a:rPr>
              <a:t>(valid[['Close', 'Predictions']])</a:t>
            </a:r>
            <a:endParaRPr kumimoji="0" lang="en-US" altLang="en-US" sz="1000" b="0" i="0" u="none" strike="noStrike" cap="none" normalizeH="0" baseline="0" dirty="0">
              <a:ln>
                <a:noFill/>
              </a:ln>
              <a:effectLst/>
              <a:latin typeface="Californian FB" panose="0207040306080B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Californian FB" panose="0207040306080B030204" pitchFamily="18" charset="0"/>
              </a:rPr>
            </a:br>
            <a:endParaRPr kumimoji="0" lang="en-US" altLang="en-US" sz="2400" b="0" i="0" u="none" strike="noStrike" cap="none" normalizeH="0" baseline="0" dirty="0">
              <a:ln>
                <a:noFill/>
              </a:ln>
              <a:effectLst/>
              <a:latin typeface="Californian FB" panose="0207040306080B030204" pitchFamily="18" charset="0"/>
            </a:endParaRPr>
          </a:p>
        </p:txBody>
      </p:sp>
      <p:sp>
        <p:nvSpPr>
          <p:cNvPr id="4" name="TextBox 3">
            <a:extLst>
              <a:ext uri="{FF2B5EF4-FFF2-40B4-BE49-F238E27FC236}">
                <a16:creationId xmlns:a16="http://schemas.microsoft.com/office/drawing/2014/main" id="{F112FBF7-49FD-0C8C-51BE-A06EFFDE2B0B}"/>
              </a:ext>
            </a:extLst>
          </p:cNvPr>
          <p:cNvSpPr txBox="1"/>
          <p:nvPr/>
        </p:nvSpPr>
        <p:spPr>
          <a:xfrm>
            <a:off x="1160206" y="2997550"/>
            <a:ext cx="10933471" cy="3662541"/>
          </a:xfrm>
          <a:prstGeom prst="rect">
            <a:avLst/>
          </a:prstGeom>
          <a:noFill/>
          <a:ln>
            <a:noFill/>
          </a:ln>
        </p:spPr>
        <p:txBody>
          <a:bodyPr wrap="square">
            <a:spAutoFit/>
          </a:bodyPr>
          <a:lstStyle/>
          <a:p>
            <a:pPr algn="l"/>
            <a:r>
              <a:rPr lang="en-US" sz="4000" b="0" i="0" dirty="0">
                <a:effectLst/>
                <a:latin typeface="Algerian" panose="04020705040A02060702" pitchFamily="82" charset="0"/>
              </a:rPr>
              <a:t>Linear Regression:</a:t>
            </a:r>
            <a:endParaRPr lang="en-US" sz="2400" b="0" i="0" dirty="0">
              <a:effectLst/>
              <a:latin typeface="Algerian" panose="04020705040A02060702" pitchFamily="82" charset="0"/>
            </a:endParaRPr>
          </a:p>
          <a:p>
            <a:pPr algn="l"/>
            <a:endParaRPr lang="en-US" sz="2400" b="0" i="0" dirty="0">
              <a:effectLst/>
              <a:latin typeface="Californian FB" panose="0207040306080B030204" pitchFamily="18" charset="0"/>
            </a:endParaRPr>
          </a:p>
          <a:p>
            <a:pPr algn="l"/>
            <a:r>
              <a:rPr lang="en-US" sz="2400" b="0" i="0" u="sng" dirty="0">
                <a:effectLst/>
                <a:latin typeface="Californian FB" panose="0207040306080B030204" pitchFamily="18" charset="0"/>
              </a:rPr>
              <a:t>Introduction:</a:t>
            </a:r>
          </a:p>
          <a:p>
            <a:pPr algn="l"/>
            <a:endParaRPr lang="en-US" sz="2400" b="0" i="0" u="sng" dirty="0">
              <a:effectLst/>
              <a:latin typeface="Californian FB" panose="0207040306080B030204" pitchFamily="18" charset="0"/>
            </a:endParaRPr>
          </a:p>
          <a:p>
            <a:pPr algn="l"/>
            <a:r>
              <a:rPr lang="en-US" sz="2400" b="0" i="0" dirty="0">
                <a:effectLst/>
                <a:latin typeface="Californian FB" panose="0207040306080B030204" pitchFamily="18" charset="0"/>
              </a:rPr>
              <a:t>The most basic machine learning algorithm that can be implemented on this data is linear regression. The linear regression model returns an equation that determines the relationship between the independent variables and the dependent variable.</a:t>
            </a:r>
          </a:p>
          <a:p>
            <a:br>
              <a:rPr lang="en-US" sz="2400" b="0" i="0" dirty="0">
                <a:solidFill>
                  <a:srgbClr val="383838"/>
                </a:solidFill>
                <a:effectLst/>
                <a:latin typeface="Californian FB" panose="0207040306080B030204" pitchFamily="18" charset="0"/>
              </a:rPr>
            </a:br>
            <a:endParaRPr lang="en-IN" sz="2400" dirty="0">
              <a:latin typeface="Californian FB" panose="0207040306080B030204" pitchFamily="18" charset="0"/>
            </a:endParaRPr>
          </a:p>
        </p:txBody>
      </p:sp>
    </p:spTree>
    <p:extLst>
      <p:ext uri="{BB962C8B-B14F-4D97-AF65-F5344CB8AC3E}">
        <p14:creationId xmlns:p14="http://schemas.microsoft.com/office/powerpoint/2010/main" val="1708360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176</TotalTime>
  <Words>1725</Words>
  <Application>Microsoft Office PowerPoint</Application>
  <PresentationFormat>Widescreen</PresentationFormat>
  <Paragraphs>122</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Arial Unicode MS</vt:lpstr>
      <vt:lpstr>Calibri</vt:lpstr>
      <vt:lpstr>Calibri Light</vt:lpstr>
      <vt:lpstr>Californian FB</vt:lpstr>
      <vt:lpstr>Engravers MT</vt:lpstr>
      <vt:lpstr>Georgia</vt:lpstr>
      <vt:lpstr>Modern No. 20</vt:lpstr>
      <vt:lpstr>Roboto</vt:lpstr>
      <vt:lpstr>Celestial</vt:lpstr>
      <vt:lpstr>STOCK PRICE PREDICTION</vt:lpstr>
      <vt:lpstr>WHAT IS THE STOCK MARKET? A stock market is a public market where you can buy and sell shares for publicly listed companies. The stocks, also known as equities, represent ownership in the company. The stock exchange is the mediator that allows the buying and selling of shares.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Allada Jahnavi</dc:creator>
  <cp:lastModifiedBy>Allada Jahnavi</cp:lastModifiedBy>
  <cp:revision>2</cp:revision>
  <dcterms:created xsi:type="dcterms:W3CDTF">2024-05-30T15:38:17Z</dcterms:created>
  <dcterms:modified xsi:type="dcterms:W3CDTF">2024-05-31T14:52:24Z</dcterms:modified>
</cp:coreProperties>
</file>