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6/1/2024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6/1/2024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dirty="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dirty="0"/>
              <a:t>6/1/2024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dirty="0"/>
              <a:t>6/1/2024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6/1/2024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hyperlink" Target="https://archive.ics.uci.edu/ml/machine-learning-databases/undocumented/connectionist-bench/sonar/sonar.all-data" TargetMode="Externa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Target with various rings of accuracy">
            <a:extLst>
              <a:ext uri="{FF2B5EF4-FFF2-40B4-BE49-F238E27FC236}">
                <a16:creationId xmlns:a16="http://schemas.microsoft.com/office/drawing/2014/main" id="{09333150-E52B-2094-6B3C-9FB0781CFFC0}"/>
              </a:ext>
            </a:extLst>
          </p:cNvPr>
          <p:cNvPicPr>
            <a:picLocks noChangeAspect="1"/>
          </p:cNvPicPr>
          <p:nvPr/>
        </p:nvPicPr>
        <p:blipFill rotWithShape="1">
          <a:blip r:embed="rId2">
            <a:grayscl/>
          </a:blip>
          <a:srcRect t="221" r="-2" b="15365"/>
          <a:stretch/>
        </p:blipFill>
        <p:spPr>
          <a:xfrm>
            <a:off x="20" y="10"/>
            <a:ext cx="12191980" cy="6859300"/>
          </a:xfrm>
          <a:prstGeom prst="rect">
            <a:avLst/>
          </a:prstGeom>
        </p:spPr>
      </p:pic>
      <p:sp>
        <p:nvSpPr>
          <p:cNvPr id="9" name="Rectangle 8">
            <a:extLst>
              <a:ext uri="{FF2B5EF4-FFF2-40B4-BE49-F238E27FC236}">
                <a16:creationId xmlns:a16="http://schemas.microsoft.com/office/drawing/2014/main" id="{334BA972-C640-4E2E-B1AC-162A1ABA4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AB4EBAB6-4362-4DD4-B97E-6707AFA5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3" name="Freeform 6">
            <a:extLst>
              <a:ext uri="{FF2B5EF4-FFF2-40B4-BE49-F238E27FC236}">
                <a16:creationId xmlns:a16="http://schemas.microsoft.com/office/drawing/2014/main" id="{2FA5E0A6-4D2A-405F-AA56-A8E597834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3DEC4802-1EF8-D5F1-7634-F245C51672ED}"/>
              </a:ext>
            </a:extLst>
          </p:cNvPr>
          <p:cNvSpPr>
            <a:spLocks noGrp="1"/>
          </p:cNvSpPr>
          <p:nvPr>
            <p:ph type="ctrTitle"/>
          </p:nvPr>
        </p:nvSpPr>
        <p:spPr>
          <a:xfrm>
            <a:off x="1915128" y="1788454"/>
            <a:ext cx="8361229" cy="2098226"/>
          </a:xfrm>
        </p:spPr>
        <p:txBody>
          <a:bodyPr>
            <a:normAutofit/>
          </a:bodyPr>
          <a:lstStyle/>
          <a:p>
            <a:r>
              <a:rPr lang="en-US">
                <a:latin typeface="Algerian"/>
              </a:rPr>
              <a:t>Sonar</a:t>
            </a:r>
          </a:p>
        </p:txBody>
      </p:sp>
      <p:sp>
        <p:nvSpPr>
          <p:cNvPr id="3" name="Subtitle 2">
            <a:extLst>
              <a:ext uri="{FF2B5EF4-FFF2-40B4-BE49-F238E27FC236}">
                <a16:creationId xmlns:a16="http://schemas.microsoft.com/office/drawing/2014/main" id="{878E807F-3CD9-A645-74D2-2C035F9A750D}"/>
              </a:ext>
            </a:extLst>
          </p:cNvPr>
          <p:cNvSpPr>
            <a:spLocks noGrp="1"/>
          </p:cNvSpPr>
          <p:nvPr>
            <p:ph type="subTitle" idx="1"/>
          </p:nvPr>
        </p:nvSpPr>
        <p:spPr>
          <a:xfrm>
            <a:off x="2679906" y="3956279"/>
            <a:ext cx="6831673" cy="1086237"/>
          </a:xfrm>
        </p:spPr>
        <p:txBody>
          <a:bodyPr vert="horz" lIns="91440" tIns="45720" rIns="91440" bIns="45720" rtlCol="0">
            <a:normAutofit/>
          </a:bodyPr>
          <a:lstStyle/>
          <a:p>
            <a:pPr>
              <a:spcAft>
                <a:spcPts val="600"/>
              </a:spcAft>
            </a:pPr>
            <a:r>
              <a:rPr lang="en-US">
                <a:solidFill>
                  <a:srgbClr val="191B0E"/>
                </a:solidFill>
                <a:latin typeface="Algerian"/>
              </a:rPr>
              <a:t>DETECTION OVER MINE AND A ROCK</a:t>
            </a:r>
          </a:p>
        </p:txBody>
      </p:sp>
    </p:spTree>
    <p:extLst>
      <p:ext uri="{BB962C8B-B14F-4D97-AF65-F5344CB8AC3E}">
        <p14:creationId xmlns:p14="http://schemas.microsoft.com/office/powerpoint/2010/main" val="2497900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B6EE74-4569-BBD2-4D69-32F86DC6AACB}"/>
              </a:ext>
            </a:extLst>
          </p:cNvPr>
          <p:cNvSpPr>
            <a:spLocks noGrp="1"/>
          </p:cNvSpPr>
          <p:nvPr>
            <p:ph idx="1"/>
          </p:nvPr>
        </p:nvSpPr>
        <p:spPr>
          <a:xfrm>
            <a:off x="1293845" y="155511"/>
            <a:ext cx="9601200" cy="5735216"/>
          </a:xfrm>
        </p:spPr>
        <p:txBody>
          <a:bodyPr vert="horz" lIns="91440" tIns="45720" rIns="91440" bIns="45720" rtlCol="0" anchor="t">
            <a:normAutofit/>
          </a:bodyPr>
          <a:lstStyle/>
          <a:p>
            <a:pPr marL="383540" indent="-383540"/>
            <a:r>
              <a:rPr lang="en-US" sz="1200"/>
              <a:t># Split the dataset into training and testing sets</a:t>
            </a:r>
            <a:endParaRPr lang="en-US" sz="1200">
              <a:solidFill>
                <a:srgbClr val="000000"/>
              </a:solidFill>
            </a:endParaRPr>
          </a:p>
          <a:p>
            <a:pPr marL="383540" indent="-383540"/>
            <a:r>
              <a:rPr lang="en-US" sz="1200" err="1"/>
              <a:t>X_train</a:t>
            </a:r>
            <a:r>
              <a:rPr lang="en-US" sz="1200"/>
              <a:t>, </a:t>
            </a:r>
            <a:r>
              <a:rPr lang="en-US" sz="1200" err="1"/>
              <a:t>X_test</a:t>
            </a:r>
            <a:r>
              <a:rPr lang="en-US" sz="1200"/>
              <a:t>, </a:t>
            </a:r>
            <a:r>
              <a:rPr lang="en-US" sz="1200" err="1"/>
              <a:t>y_train</a:t>
            </a:r>
            <a:r>
              <a:rPr lang="en-US" sz="1200"/>
              <a:t>, </a:t>
            </a:r>
            <a:r>
              <a:rPr lang="en-US" sz="1200" err="1"/>
              <a:t>y_test</a:t>
            </a:r>
            <a:r>
              <a:rPr lang="en-US" sz="1200"/>
              <a:t> = </a:t>
            </a:r>
            <a:r>
              <a:rPr lang="en-US" sz="1200" err="1"/>
              <a:t>train_test_split</a:t>
            </a:r>
            <a:r>
              <a:rPr lang="en-US" sz="1200"/>
              <a:t>(X, y, </a:t>
            </a:r>
            <a:r>
              <a:rPr lang="en-US" sz="1200" err="1"/>
              <a:t>test_size</a:t>
            </a:r>
            <a:r>
              <a:rPr lang="en-US" sz="1200"/>
              <a:t>=0.2, </a:t>
            </a:r>
            <a:r>
              <a:rPr lang="en-US" sz="1200" err="1"/>
              <a:t>random_state</a:t>
            </a:r>
            <a:r>
              <a:rPr lang="en-US" sz="1200"/>
              <a:t>=42)</a:t>
            </a:r>
            <a:endParaRPr lang="en-US" sz="1200">
              <a:solidFill>
                <a:srgbClr val="000000"/>
              </a:solidFill>
            </a:endParaRPr>
          </a:p>
          <a:p>
            <a:pPr marL="383540" indent="-383540"/>
            <a:br>
              <a:rPr lang="en-US" sz="1200">
                <a:solidFill>
                  <a:srgbClr val="000000"/>
                </a:solidFill>
              </a:rPr>
            </a:br>
            <a:endParaRPr lang="en-US" sz="1200">
              <a:solidFill>
                <a:srgbClr val="000000"/>
              </a:solidFill>
            </a:endParaRPr>
          </a:p>
          <a:p>
            <a:pPr marL="383540" indent="-383540"/>
            <a:r>
              <a:rPr lang="en-US" sz="1200"/>
              <a:t># Standardize the features</a:t>
            </a:r>
            <a:endParaRPr lang="en-US" sz="1200">
              <a:solidFill>
                <a:srgbClr val="000000"/>
              </a:solidFill>
            </a:endParaRPr>
          </a:p>
          <a:p>
            <a:pPr marL="383540" indent="-383540"/>
            <a:r>
              <a:rPr lang="en-US" sz="1200"/>
              <a:t>scaler = </a:t>
            </a:r>
            <a:r>
              <a:rPr lang="en-US" sz="1200" err="1"/>
              <a:t>StandardScaler</a:t>
            </a:r>
            <a:r>
              <a:rPr lang="en-US" sz="1200"/>
              <a:t>()</a:t>
            </a:r>
            <a:endParaRPr lang="en-US" sz="1200">
              <a:solidFill>
                <a:srgbClr val="000000"/>
              </a:solidFill>
            </a:endParaRPr>
          </a:p>
          <a:p>
            <a:pPr marL="383540" indent="-383540"/>
            <a:r>
              <a:rPr lang="en-US" sz="1200" err="1"/>
              <a:t>X_train</a:t>
            </a:r>
            <a:r>
              <a:rPr lang="en-US" sz="1200"/>
              <a:t> = </a:t>
            </a:r>
            <a:r>
              <a:rPr lang="en-US" sz="1200" err="1"/>
              <a:t>scaler.fit_transform</a:t>
            </a:r>
            <a:r>
              <a:rPr lang="en-US" sz="1200"/>
              <a:t>(</a:t>
            </a:r>
            <a:r>
              <a:rPr lang="en-US" sz="1200" err="1"/>
              <a:t>X_train</a:t>
            </a:r>
            <a:r>
              <a:rPr lang="en-US" sz="1200"/>
              <a:t>)</a:t>
            </a:r>
            <a:endParaRPr lang="en-US" sz="1200">
              <a:solidFill>
                <a:srgbClr val="000000"/>
              </a:solidFill>
            </a:endParaRPr>
          </a:p>
          <a:p>
            <a:pPr marL="383540" indent="-383540"/>
            <a:r>
              <a:rPr lang="en-US" sz="1200" err="1"/>
              <a:t>X_test</a:t>
            </a:r>
            <a:r>
              <a:rPr lang="en-US" sz="1200"/>
              <a:t> = </a:t>
            </a:r>
            <a:r>
              <a:rPr lang="en-US" sz="1200" err="1"/>
              <a:t>scaler.transform</a:t>
            </a:r>
            <a:r>
              <a:rPr lang="en-US" sz="1200"/>
              <a:t>(</a:t>
            </a:r>
            <a:r>
              <a:rPr lang="en-US" sz="1200" err="1"/>
              <a:t>X_test</a:t>
            </a:r>
            <a:r>
              <a:rPr lang="en-US" sz="1200"/>
              <a:t>)</a:t>
            </a:r>
            <a:endParaRPr lang="en-US" sz="1200">
              <a:solidFill>
                <a:srgbClr val="000000"/>
              </a:solidFill>
            </a:endParaRPr>
          </a:p>
          <a:p>
            <a:pPr marL="383540" indent="-383540"/>
            <a:br>
              <a:rPr lang="en-US" sz="1200">
                <a:solidFill>
                  <a:srgbClr val="000000"/>
                </a:solidFill>
              </a:rPr>
            </a:br>
            <a:endParaRPr lang="en-US" sz="1200">
              <a:solidFill>
                <a:srgbClr val="000000"/>
              </a:solidFill>
            </a:endParaRPr>
          </a:p>
          <a:p>
            <a:pPr marL="383540" indent="-383540"/>
            <a:r>
              <a:rPr lang="en-US" sz="1200"/>
              <a:t># Train a </a:t>
            </a:r>
            <a:r>
              <a:rPr lang="en-US" sz="1200" err="1"/>
              <a:t>RandomForest</a:t>
            </a:r>
            <a:r>
              <a:rPr lang="en-US" sz="1200"/>
              <a:t> classifier</a:t>
            </a:r>
            <a:endParaRPr lang="en-US" sz="1200">
              <a:solidFill>
                <a:srgbClr val="000000"/>
              </a:solidFill>
            </a:endParaRPr>
          </a:p>
          <a:p>
            <a:pPr marL="383540" indent="-383540"/>
            <a:r>
              <a:rPr lang="en-US" sz="1200" err="1"/>
              <a:t>clf</a:t>
            </a:r>
            <a:r>
              <a:rPr lang="en-US" sz="1200"/>
              <a:t> = </a:t>
            </a:r>
            <a:r>
              <a:rPr lang="en-US" sz="1200" err="1"/>
              <a:t>RandomForestClassifier</a:t>
            </a:r>
            <a:r>
              <a:rPr lang="en-US" sz="1200"/>
              <a:t>(</a:t>
            </a:r>
            <a:r>
              <a:rPr lang="en-US" sz="1200" err="1"/>
              <a:t>n_estimators</a:t>
            </a:r>
            <a:r>
              <a:rPr lang="en-US" sz="1200"/>
              <a:t>=100, </a:t>
            </a:r>
            <a:r>
              <a:rPr lang="en-US" sz="1200" err="1"/>
              <a:t>random_state</a:t>
            </a:r>
            <a:r>
              <a:rPr lang="en-US" sz="1200"/>
              <a:t>=42)</a:t>
            </a:r>
            <a:endParaRPr lang="en-US" sz="1200">
              <a:solidFill>
                <a:srgbClr val="000000"/>
              </a:solidFill>
            </a:endParaRPr>
          </a:p>
          <a:p>
            <a:pPr marL="383540" indent="-383540"/>
            <a:r>
              <a:rPr lang="en-US" sz="1200" err="1"/>
              <a:t>clf.fit</a:t>
            </a:r>
            <a:r>
              <a:rPr lang="en-US" sz="1200"/>
              <a:t>(</a:t>
            </a:r>
            <a:r>
              <a:rPr lang="en-US" sz="1200" err="1"/>
              <a:t>X_train</a:t>
            </a:r>
            <a:r>
              <a:rPr lang="en-US" sz="1200"/>
              <a:t>, </a:t>
            </a:r>
            <a:r>
              <a:rPr lang="en-US" sz="1200" err="1"/>
              <a:t>y_train</a:t>
            </a:r>
            <a:r>
              <a:rPr lang="en-US" sz="1200"/>
              <a:t>)</a:t>
            </a:r>
            <a:endParaRPr lang="en-US" sz="1200">
              <a:solidFill>
                <a:srgbClr val="000000"/>
              </a:solidFill>
            </a:endParaRPr>
          </a:p>
          <a:p>
            <a:pPr marL="0" indent="0">
              <a:buNone/>
            </a:pPr>
            <a:endParaRPr lang="en-US" sz="1200"/>
          </a:p>
          <a:p>
            <a:pPr marL="383540" indent="-383540"/>
            <a:endParaRPr lang="en-US">
              <a:solidFill>
                <a:srgbClr val="191B0E"/>
              </a:solidFill>
            </a:endParaRPr>
          </a:p>
        </p:txBody>
      </p:sp>
    </p:spTree>
    <p:extLst>
      <p:ext uri="{BB962C8B-B14F-4D97-AF65-F5344CB8AC3E}">
        <p14:creationId xmlns:p14="http://schemas.microsoft.com/office/powerpoint/2010/main" val="268681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DE433-E7C5-56FB-FDEB-31EF5475B096}"/>
              </a:ext>
            </a:extLst>
          </p:cNvPr>
          <p:cNvSpPr>
            <a:spLocks noGrp="1"/>
          </p:cNvSpPr>
          <p:nvPr>
            <p:ph idx="1"/>
          </p:nvPr>
        </p:nvSpPr>
        <p:spPr>
          <a:xfrm>
            <a:off x="1371600" y="723123"/>
            <a:ext cx="9601200" cy="5144277"/>
          </a:xfrm>
        </p:spPr>
        <p:txBody>
          <a:bodyPr vert="horz" lIns="91440" tIns="45720" rIns="91440" bIns="45720" rtlCol="0" anchor="t">
            <a:normAutofit/>
          </a:bodyPr>
          <a:lstStyle/>
          <a:p>
            <a:pPr marL="383540" indent="-383540"/>
            <a:r>
              <a:rPr lang="en-US" sz="1200"/>
              <a:t># Split the dataset into training and testing</a:t>
            </a:r>
            <a:endParaRPr lang="en-US" sz="1200">
              <a:solidFill>
                <a:srgbClr val="000000"/>
              </a:solidFill>
            </a:endParaRPr>
          </a:p>
          <a:p>
            <a:pPr marL="383540" indent="-383540"/>
            <a:br>
              <a:rPr lang="en-US" sz="1200">
                <a:solidFill>
                  <a:srgbClr val="000000"/>
                </a:solidFill>
              </a:rPr>
            </a:br>
            <a:endParaRPr lang="en-US" sz="1200">
              <a:solidFill>
                <a:srgbClr val="000000"/>
              </a:solidFill>
            </a:endParaRPr>
          </a:p>
          <a:p>
            <a:pPr marL="383540" indent="-383540"/>
            <a:r>
              <a:rPr lang="en-US" sz="1200"/>
              <a:t># Make predictions</a:t>
            </a:r>
            <a:endParaRPr lang="en-US" sz="1200">
              <a:solidFill>
                <a:srgbClr val="000000"/>
              </a:solidFill>
            </a:endParaRPr>
          </a:p>
          <a:p>
            <a:pPr marL="383540" indent="-383540"/>
            <a:r>
              <a:rPr lang="en-US" sz="1200" err="1"/>
              <a:t>y_pred</a:t>
            </a:r>
            <a:r>
              <a:rPr lang="en-US" sz="1200"/>
              <a:t> = </a:t>
            </a:r>
            <a:r>
              <a:rPr lang="en-US" sz="1200" err="1"/>
              <a:t>clf.predict</a:t>
            </a:r>
            <a:r>
              <a:rPr lang="en-US" sz="1200"/>
              <a:t>(</a:t>
            </a:r>
            <a:r>
              <a:rPr lang="en-US" sz="1200" err="1"/>
              <a:t>X_test</a:t>
            </a:r>
            <a:r>
              <a:rPr lang="en-US" sz="1200"/>
              <a:t>)</a:t>
            </a:r>
            <a:endParaRPr lang="en-US" sz="1200">
              <a:solidFill>
                <a:srgbClr val="000000"/>
              </a:solidFill>
            </a:endParaRPr>
          </a:p>
          <a:p>
            <a:pPr marL="383540" indent="-383540"/>
            <a:br>
              <a:rPr lang="en-US" sz="1200">
                <a:solidFill>
                  <a:srgbClr val="000000"/>
                </a:solidFill>
              </a:rPr>
            </a:br>
            <a:endParaRPr lang="en-US" sz="1200">
              <a:solidFill>
                <a:srgbClr val="000000"/>
              </a:solidFill>
            </a:endParaRPr>
          </a:p>
          <a:p>
            <a:pPr marL="383540" indent="-383540"/>
            <a:r>
              <a:rPr lang="en-US" sz="1200"/>
              <a:t># Evaluate the model</a:t>
            </a:r>
            <a:endParaRPr lang="en-US" sz="1200">
              <a:solidFill>
                <a:srgbClr val="000000"/>
              </a:solidFill>
            </a:endParaRPr>
          </a:p>
          <a:p>
            <a:pPr marL="383540" indent="-383540"/>
            <a:r>
              <a:rPr lang="en-US" sz="1200"/>
              <a:t>print("Accuracy:", </a:t>
            </a:r>
            <a:r>
              <a:rPr lang="en-US" sz="1200" err="1"/>
              <a:t>accuracy_score</a:t>
            </a:r>
            <a:r>
              <a:rPr lang="en-US" sz="1200"/>
              <a:t>(</a:t>
            </a:r>
            <a:r>
              <a:rPr lang="en-US" sz="1200" err="1"/>
              <a:t>y_test</a:t>
            </a:r>
            <a:r>
              <a:rPr lang="en-US" sz="1200"/>
              <a:t>, </a:t>
            </a:r>
            <a:r>
              <a:rPr lang="en-US" sz="1200" err="1"/>
              <a:t>y_pred</a:t>
            </a:r>
            <a:r>
              <a:rPr lang="en-US" sz="1200"/>
              <a:t>))</a:t>
            </a:r>
            <a:endParaRPr lang="en-US" sz="1200">
              <a:solidFill>
                <a:srgbClr val="000000"/>
              </a:solidFill>
            </a:endParaRPr>
          </a:p>
          <a:p>
            <a:pPr marL="383540" indent="-383540"/>
            <a:r>
              <a:rPr lang="en-US" sz="1200"/>
              <a:t>print("Classification Report:\n", </a:t>
            </a:r>
            <a:r>
              <a:rPr lang="en-US" sz="1200" err="1"/>
              <a:t>classification_report</a:t>
            </a:r>
            <a:r>
              <a:rPr lang="en-US" sz="1200"/>
              <a:t>(</a:t>
            </a:r>
            <a:r>
              <a:rPr lang="en-US" sz="1200" err="1"/>
              <a:t>y_test</a:t>
            </a:r>
            <a:r>
              <a:rPr lang="en-US" sz="1200"/>
              <a:t>, </a:t>
            </a:r>
            <a:r>
              <a:rPr lang="en-US" sz="1200" err="1"/>
              <a:t>y_pred</a:t>
            </a:r>
            <a:r>
              <a:rPr lang="en-US" sz="1200"/>
              <a:t>))</a:t>
            </a:r>
            <a:endParaRPr lang="en-US" sz="1200">
              <a:solidFill>
                <a:srgbClr val="000000"/>
              </a:solidFill>
            </a:endParaRPr>
          </a:p>
          <a:p>
            <a:pPr marL="383540" indent="-383540"/>
            <a:r>
              <a:rPr lang="en-US" sz="1200"/>
              <a:t>print("Confusion Matrix:\n", </a:t>
            </a:r>
            <a:r>
              <a:rPr lang="en-US" sz="1200" err="1"/>
              <a:t>confusion_matrix</a:t>
            </a:r>
            <a:r>
              <a:rPr lang="en-US" sz="1200"/>
              <a:t>(</a:t>
            </a:r>
            <a:r>
              <a:rPr lang="en-US" sz="1200" err="1"/>
              <a:t>y_test</a:t>
            </a:r>
            <a:r>
              <a:rPr lang="en-US" sz="1200"/>
              <a:t>, </a:t>
            </a:r>
            <a:r>
              <a:rPr lang="en-US" sz="1200" err="1"/>
              <a:t>y_pred</a:t>
            </a:r>
            <a:r>
              <a:rPr lang="en-US" sz="1200"/>
              <a:t>))</a:t>
            </a:r>
            <a:endParaRPr lang="en-US" sz="1200">
              <a:solidFill>
                <a:srgbClr val="000000"/>
              </a:solidFill>
            </a:endParaRPr>
          </a:p>
          <a:p>
            <a:pPr marL="383540" indent="-383540"/>
            <a:endParaRPr lang="en-US" sz="1200">
              <a:solidFill>
                <a:srgbClr val="000000"/>
              </a:solidFill>
            </a:endParaRPr>
          </a:p>
          <a:p>
            <a:pPr marL="383540" indent="-383540"/>
            <a:endParaRPr lang="en-GB"/>
          </a:p>
        </p:txBody>
      </p:sp>
    </p:spTree>
    <p:extLst>
      <p:ext uri="{BB962C8B-B14F-4D97-AF65-F5344CB8AC3E}">
        <p14:creationId xmlns:p14="http://schemas.microsoft.com/office/powerpoint/2010/main" val="3000686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9B07-D8F4-C45E-0B8D-4194EF240E4F}"/>
              </a:ext>
            </a:extLst>
          </p:cNvPr>
          <p:cNvSpPr>
            <a:spLocks noGrp="1"/>
          </p:cNvSpPr>
          <p:nvPr>
            <p:ph type="title"/>
          </p:nvPr>
        </p:nvSpPr>
        <p:spPr/>
        <p:txBody>
          <a:bodyPr/>
          <a:lstStyle/>
          <a:p>
            <a:r>
              <a:rPr lang="en-GB">
                <a:latin typeface="Algerian"/>
              </a:rPr>
              <a:t>conclusion</a:t>
            </a:r>
          </a:p>
        </p:txBody>
      </p:sp>
      <p:sp>
        <p:nvSpPr>
          <p:cNvPr id="3" name="Content Placeholder 2">
            <a:extLst>
              <a:ext uri="{FF2B5EF4-FFF2-40B4-BE49-F238E27FC236}">
                <a16:creationId xmlns:a16="http://schemas.microsoft.com/office/drawing/2014/main" id="{1B37B014-1194-8D8B-DB2B-CB5AEE2F0A87}"/>
              </a:ext>
            </a:extLst>
          </p:cNvPr>
          <p:cNvSpPr>
            <a:spLocks noGrp="1"/>
          </p:cNvSpPr>
          <p:nvPr>
            <p:ph idx="1"/>
          </p:nvPr>
        </p:nvSpPr>
        <p:spPr>
          <a:xfrm>
            <a:off x="1371600" y="1434354"/>
            <a:ext cx="9601200" cy="5262281"/>
          </a:xfrm>
        </p:spPr>
        <p:txBody>
          <a:bodyPr vert="horz" lIns="91440" tIns="45720" rIns="91440" bIns="45720" rtlCol="0" anchor="t">
            <a:normAutofit/>
          </a:bodyPr>
          <a:lstStyle/>
          <a:p>
            <a:pPr marL="383540" indent="-383540"/>
            <a:r>
              <a:rPr lang="en-GB" sz="2200" dirty="0">
                <a:ea typeface="+mn-lt"/>
                <a:cs typeface="+mn-lt"/>
              </a:rPr>
              <a:t>The sonar prediction analysis aimed to differentiate between rocks and mines using sonar signals. Through this project, various machine learning techniques were applied to classify the sonar data accurately.</a:t>
            </a:r>
          </a:p>
          <a:p>
            <a:pPr marL="383540" indent="-383540"/>
            <a:r>
              <a:rPr lang="en-GB" sz="2200" dirty="0">
                <a:ea typeface="+mn-lt"/>
                <a:cs typeface="+mn-lt"/>
              </a:rPr>
              <a:t>In conclusion, the sonar prediction project successfully differentiated between rocks and mines using advanced machine learning techniques. The Random Forest classifier emerged as the best-performing model, demonstrating high accuracy and reliability. This model can now be employed in practical applications, such as underwater exploration and naval </a:t>
            </a:r>
            <a:r>
              <a:rPr lang="en-GB" sz="2200" err="1">
                <a:ea typeface="+mn-lt"/>
                <a:cs typeface="+mn-lt"/>
              </a:rPr>
              <a:t>defense</a:t>
            </a:r>
            <a:r>
              <a:rPr lang="en-GB" sz="2200" dirty="0">
                <a:ea typeface="+mn-lt"/>
                <a:cs typeface="+mn-lt"/>
              </a:rPr>
              <a:t>, to enhance the safety and efficiency of these operations. Continued monitoring and periodic re-training with new data will further ensure the model's robustness and adaptability to changing environments.</a:t>
            </a:r>
            <a:endParaRPr lang="en-GB" sz="2200"/>
          </a:p>
        </p:txBody>
      </p:sp>
    </p:spTree>
    <p:extLst>
      <p:ext uri="{BB962C8B-B14F-4D97-AF65-F5344CB8AC3E}">
        <p14:creationId xmlns:p14="http://schemas.microsoft.com/office/powerpoint/2010/main" val="3117254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74266-5F2A-10A8-C871-D5121E4ED2C8}"/>
              </a:ext>
            </a:extLst>
          </p:cNvPr>
          <p:cNvSpPr>
            <a:spLocks noGrp="1"/>
          </p:cNvSpPr>
          <p:nvPr>
            <p:ph type="title"/>
          </p:nvPr>
        </p:nvSpPr>
        <p:spPr>
          <a:xfrm>
            <a:off x="3153428" y="2952330"/>
            <a:ext cx="9601200" cy="1485900"/>
          </a:xfrm>
        </p:spPr>
        <p:txBody>
          <a:bodyPr/>
          <a:lstStyle/>
          <a:p>
            <a:r>
              <a:rPr lang="en-US" sz="8000" dirty="0">
                <a:latin typeface="Algerian" pitchFamily="82" charset="0"/>
              </a:rPr>
              <a:t>THANKYOU</a:t>
            </a:r>
            <a:r>
              <a:rPr lang="en-US" dirty="0"/>
              <a:t> </a:t>
            </a:r>
          </a:p>
        </p:txBody>
      </p:sp>
    </p:spTree>
    <p:extLst>
      <p:ext uri="{BB962C8B-B14F-4D97-AF65-F5344CB8AC3E}">
        <p14:creationId xmlns:p14="http://schemas.microsoft.com/office/powerpoint/2010/main" val="71860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djustable measurement tool">
            <a:extLst>
              <a:ext uri="{FF2B5EF4-FFF2-40B4-BE49-F238E27FC236}">
                <a16:creationId xmlns:a16="http://schemas.microsoft.com/office/drawing/2014/main" id="{0B027AE0-A6A1-77BE-B4D5-651F8871DCE8}"/>
              </a:ext>
            </a:extLst>
          </p:cNvPr>
          <p:cNvPicPr>
            <a:picLocks noChangeAspect="1"/>
          </p:cNvPicPr>
          <p:nvPr/>
        </p:nvPicPr>
        <p:blipFill rotWithShape="1">
          <a:blip r:embed="rId2"/>
          <a:srcRect t="1700" r="-8" b="13874"/>
          <a:stretch/>
        </p:blipFill>
        <p:spPr>
          <a:xfrm>
            <a:off x="-1" y="10"/>
            <a:ext cx="12188652" cy="6857990"/>
          </a:xfrm>
          <a:prstGeom prst="rect">
            <a:avLst/>
          </a:prstGeom>
        </p:spPr>
      </p:pic>
      <p:sp>
        <p:nvSpPr>
          <p:cNvPr id="9" name="Rectangle 8">
            <a:extLst>
              <a:ext uri="{FF2B5EF4-FFF2-40B4-BE49-F238E27FC236}">
                <a16:creationId xmlns:a16="http://schemas.microsoft.com/office/drawing/2014/main" id="{BC46CD03-D076-40A3-9AA4-2B7BB288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C8A3B1-4C3F-7A29-C2A2-946CB7953C13}"/>
              </a:ext>
            </a:extLst>
          </p:cNvPr>
          <p:cNvSpPr>
            <a:spLocks noGrp="1"/>
          </p:cNvSpPr>
          <p:nvPr>
            <p:ph type="title"/>
          </p:nvPr>
        </p:nvSpPr>
        <p:spPr>
          <a:xfrm>
            <a:off x="1371600" y="685800"/>
            <a:ext cx="9601200" cy="1485900"/>
          </a:xfrm>
        </p:spPr>
        <p:txBody>
          <a:bodyPr>
            <a:normAutofit/>
          </a:bodyPr>
          <a:lstStyle/>
          <a:p>
            <a:r>
              <a:rPr lang="en-US">
                <a:latin typeface="Algerian" pitchFamily="82" charset="0"/>
              </a:rPr>
              <a:t>Abstract </a:t>
            </a:r>
          </a:p>
        </p:txBody>
      </p:sp>
      <p:sp>
        <p:nvSpPr>
          <p:cNvPr id="11" name="Rectangle 10">
            <a:extLst>
              <a:ext uri="{FF2B5EF4-FFF2-40B4-BE49-F238E27FC236}">
                <a16:creationId xmlns:a16="http://schemas.microsoft.com/office/drawing/2014/main" id="{88D28697-83F7-4C09-A9B2-6CAA58855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EBDA14D-031B-EBCC-6B53-8A646FC9D4A1}"/>
              </a:ext>
            </a:extLst>
          </p:cNvPr>
          <p:cNvSpPr>
            <a:spLocks noGrp="1"/>
          </p:cNvSpPr>
          <p:nvPr>
            <p:ph idx="1"/>
          </p:nvPr>
        </p:nvSpPr>
        <p:spPr>
          <a:xfrm>
            <a:off x="1371600" y="1434353"/>
            <a:ext cx="9601200" cy="4892488"/>
          </a:xfrm>
        </p:spPr>
        <p:txBody>
          <a:bodyPr vert="horz" lIns="91440" tIns="45720" rIns="91440" bIns="45720" rtlCol="0" anchor="t">
            <a:noAutofit/>
          </a:bodyPr>
          <a:lstStyle/>
          <a:p>
            <a:pPr marL="383540" indent="-383540"/>
            <a:r>
              <a:rPr lang="en-US" sz="1800" dirty="0">
                <a:ea typeface="+mn-lt"/>
                <a:cs typeface="+mn-lt"/>
              </a:rPr>
              <a:t>Sonar (sound navigation and ranging or sonic navigation and ranging)is a technique that uses sound propagation (usually underwater, as in submarine navigation) to navigate, measure distances (ranging), communicate with or detect objects on or under the surface of the water.</a:t>
            </a:r>
            <a:endParaRPr lang="en-US" sz="1800" dirty="0"/>
          </a:p>
          <a:p>
            <a:pPr marL="383540" indent="-383540"/>
            <a:r>
              <a:rPr lang="en-US" sz="1800" dirty="0">
                <a:ea typeface="+mn-lt"/>
                <a:cs typeface="+mn-lt"/>
              </a:rPr>
              <a:t>Sonar detection technology plays a crucial role in distinguishing between mines and rocks underwater. The primary objective is to enhance the accuracy and reliability of sonar systems in identifying potential threats such as naval mines, while minimizing false positives from harmless rocks. This abstract reviews the principles of sonar operation, including the emission and reflection of sound waves, and the interpretation of the resulting echo patterns. Key factors influencing detection capabilities are discussed, such as the material composition, shape, and size of both mines and rocks, as well as the environmental conditions like water temperature, salinity, and depth. </a:t>
            </a:r>
          </a:p>
          <a:p>
            <a:pPr marL="383540" indent="-383540"/>
            <a:r>
              <a:rPr lang="en-US" sz="1800" dirty="0">
                <a:ea typeface="+mn-lt"/>
                <a:cs typeface="+mn-lt"/>
              </a:rPr>
              <a:t>Advanced signal processing techniques, including machine learning algorithms and pattern recognition, are highlighted for their potential to improve differentiation between these objects. Recent advancements in sonar technology.</a:t>
            </a:r>
            <a:endParaRPr lang="en-US" sz="1800" dirty="0"/>
          </a:p>
          <a:p>
            <a:pPr marL="383540" indent="-383540"/>
            <a:endParaRPr lang="en-US" sz="1800" dirty="0"/>
          </a:p>
        </p:txBody>
      </p:sp>
    </p:spTree>
    <p:extLst>
      <p:ext uri="{BB962C8B-B14F-4D97-AF65-F5344CB8AC3E}">
        <p14:creationId xmlns:p14="http://schemas.microsoft.com/office/powerpoint/2010/main" val="3248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B72FF-99B4-C102-F70B-B404C4F90BEC}"/>
              </a:ext>
            </a:extLst>
          </p:cNvPr>
          <p:cNvSpPr>
            <a:spLocks noGrp="1"/>
          </p:cNvSpPr>
          <p:nvPr>
            <p:ph type="title"/>
          </p:nvPr>
        </p:nvSpPr>
        <p:spPr>
          <a:xfrm>
            <a:off x="784743" y="685800"/>
            <a:ext cx="5793475" cy="1485900"/>
          </a:xfrm>
        </p:spPr>
        <p:txBody>
          <a:bodyPr>
            <a:normAutofit/>
          </a:bodyPr>
          <a:lstStyle/>
          <a:p>
            <a:r>
              <a:rPr lang="en-US">
                <a:latin typeface="Algerian"/>
              </a:rPr>
              <a:t>Existing systems</a:t>
            </a:r>
          </a:p>
        </p:txBody>
      </p:sp>
      <p:sp>
        <p:nvSpPr>
          <p:cNvPr id="3" name="Content Placeholder 2">
            <a:extLst>
              <a:ext uri="{FF2B5EF4-FFF2-40B4-BE49-F238E27FC236}">
                <a16:creationId xmlns:a16="http://schemas.microsoft.com/office/drawing/2014/main" id="{DA9DDAE9-73CD-1C68-FF58-29E76A3CDA2B}"/>
              </a:ext>
            </a:extLst>
          </p:cNvPr>
          <p:cNvSpPr>
            <a:spLocks noGrp="1"/>
          </p:cNvSpPr>
          <p:nvPr>
            <p:ph idx="1"/>
          </p:nvPr>
        </p:nvSpPr>
        <p:spPr>
          <a:xfrm>
            <a:off x="784743" y="1423454"/>
            <a:ext cx="6447406" cy="5319232"/>
          </a:xfrm>
        </p:spPr>
        <p:txBody>
          <a:bodyPr vert="horz" lIns="91440" tIns="45720" rIns="91440" bIns="45720" rtlCol="0" anchor="t">
            <a:noAutofit/>
          </a:bodyPr>
          <a:lstStyle/>
          <a:p>
            <a:pPr marL="383540" indent="-383540"/>
            <a:r>
              <a:rPr lang="en-US" sz="1800" dirty="0">
                <a:ea typeface="+mn-lt"/>
                <a:cs typeface="+mn-lt"/>
              </a:rPr>
              <a:t>There are several advanced sonar systems currently being used and developed for mine detection, which demonstrate significant capabilities in distinguishing mines from rocks and other underwater objects.</a:t>
            </a:r>
            <a:endParaRPr lang="en-US" sz="1800" dirty="0"/>
          </a:p>
          <a:p>
            <a:pPr marL="383540" indent="-383540"/>
            <a:r>
              <a:rPr lang="en-US" sz="1800" dirty="0">
                <a:ea typeface="+mn-lt"/>
                <a:cs typeface="+mn-lt"/>
              </a:rPr>
              <a:t> This sonar mine detection set includes a combination of various sensors, such as Wideband Forward-Looking Sonar, Multi-Function Side-Look Synthetic Aperture Sonars, and Digital Gap Fill Sonar. These technologies enable the detection, classification, and localization of mines.</a:t>
            </a:r>
            <a:endParaRPr lang="en-US" sz="1800" dirty="0"/>
          </a:p>
          <a:p>
            <a:pPr marL="383540" indent="-383540"/>
            <a:r>
              <a:rPr lang="en-US" sz="1800" dirty="0">
                <a:ea typeface="+mn-lt"/>
                <a:cs typeface="+mn-lt"/>
              </a:rPr>
              <a:t>Another advanced technology is the Synthetic Aperture Sonar (SAS), which offers superior resolution compared to traditional Real Aperture Sonar (RAS). SAS uses lower frequency acoustics, allowing for greater range and finer resolution images of the seafloor, which significantly improves mine detection capabilities.</a:t>
            </a:r>
            <a:endParaRPr lang="en-US" sz="1800" dirty="0"/>
          </a:p>
          <a:p>
            <a:pPr marL="383540" indent="-383540"/>
            <a:r>
              <a:rPr lang="en-US" sz="1800" dirty="0">
                <a:ea typeface="+mn-lt"/>
                <a:cs typeface="+mn-lt"/>
              </a:rPr>
              <a:t>These systems highlight the ongoing efforts to enhance sonar technologies for mine detection, ensuring higher precision and safer operations in mine-infested waters.</a:t>
            </a:r>
            <a:endParaRPr lang="en-US" sz="1800" dirty="0"/>
          </a:p>
          <a:p>
            <a:pPr marL="383540" indent="-383540"/>
            <a:endParaRPr lang="en-US" sz="1800" dirty="0"/>
          </a:p>
          <a:p>
            <a:pPr marL="383540" indent="-383540"/>
            <a:endParaRPr lang="en-US" sz="1800" dirty="0"/>
          </a:p>
        </p:txBody>
      </p:sp>
      <p:sp>
        <p:nvSpPr>
          <p:cNvPr id="11" name="Rectangle 10">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Graph on document with pen">
            <a:extLst>
              <a:ext uri="{FF2B5EF4-FFF2-40B4-BE49-F238E27FC236}">
                <a16:creationId xmlns:a16="http://schemas.microsoft.com/office/drawing/2014/main" id="{22F1784A-A961-2F1F-19E4-34B4BD43C3ED}"/>
              </a:ext>
            </a:extLst>
          </p:cNvPr>
          <p:cNvPicPr>
            <a:picLocks noChangeAspect="1"/>
          </p:cNvPicPr>
          <p:nvPr/>
        </p:nvPicPr>
        <p:blipFill rotWithShape="1">
          <a:blip r:embed="rId2"/>
          <a:srcRect l="34771" r="20719" b="-3"/>
          <a:stretch/>
        </p:blipFill>
        <p:spPr>
          <a:xfrm>
            <a:off x="7599345" y="10"/>
            <a:ext cx="4592654" cy="6857990"/>
          </a:xfrm>
          <a:prstGeom prst="rect">
            <a:avLst/>
          </a:prstGeom>
        </p:spPr>
      </p:pic>
    </p:spTree>
    <p:extLst>
      <p:ext uri="{BB962C8B-B14F-4D97-AF65-F5344CB8AC3E}">
        <p14:creationId xmlns:p14="http://schemas.microsoft.com/office/powerpoint/2010/main" val="733610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0A8C2-5951-BCFB-F9D1-2EE292E894CC}"/>
              </a:ext>
            </a:extLst>
          </p:cNvPr>
          <p:cNvSpPr>
            <a:spLocks noGrp="1"/>
          </p:cNvSpPr>
          <p:nvPr>
            <p:ph type="title"/>
          </p:nvPr>
        </p:nvSpPr>
        <p:spPr>
          <a:xfrm>
            <a:off x="5100824" y="181536"/>
            <a:ext cx="6176776" cy="634253"/>
          </a:xfrm>
        </p:spPr>
        <p:txBody>
          <a:bodyPr>
            <a:normAutofit fontScale="90000"/>
          </a:bodyPr>
          <a:lstStyle/>
          <a:p>
            <a:r>
              <a:rPr lang="en-US">
                <a:latin typeface="Algerian"/>
              </a:rPr>
              <a:t>Proposed system</a:t>
            </a:r>
            <a:br>
              <a:rPr lang="en-US">
                <a:latin typeface="Algerian"/>
              </a:rPr>
            </a:br>
            <a:endParaRPr lang="en-US">
              <a:latin typeface="Algerian"/>
            </a:endParaRPr>
          </a:p>
        </p:txBody>
      </p:sp>
      <p:pic>
        <p:nvPicPr>
          <p:cNvPr id="5" name="Picture 4" descr="A lighthouse hit by the turbulent ocean">
            <a:extLst>
              <a:ext uri="{FF2B5EF4-FFF2-40B4-BE49-F238E27FC236}">
                <a16:creationId xmlns:a16="http://schemas.microsoft.com/office/drawing/2014/main" id="{BAB679B9-5782-6DDC-0AB5-064230078DFF}"/>
              </a:ext>
            </a:extLst>
          </p:cNvPr>
          <p:cNvPicPr>
            <a:picLocks noChangeAspect="1"/>
          </p:cNvPicPr>
          <p:nvPr/>
        </p:nvPicPr>
        <p:blipFill rotWithShape="1">
          <a:blip r:embed="rId2"/>
          <a:srcRect l="1577" r="55882" b="-10"/>
          <a:stretch/>
        </p:blipFill>
        <p:spPr>
          <a:xfrm>
            <a:off x="-1" y="10"/>
            <a:ext cx="4373546" cy="6857990"/>
          </a:xfrm>
          <a:prstGeom prst="rect">
            <a:avLst/>
          </a:prstGeom>
        </p:spPr>
      </p:pic>
      <p:sp>
        <p:nvSpPr>
          <p:cNvPr id="6" name="Rectangle 5">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409E699-F944-F6A0-2CAA-3DCC50B57135}"/>
              </a:ext>
            </a:extLst>
          </p:cNvPr>
          <p:cNvSpPr>
            <a:spLocks noGrp="1"/>
          </p:cNvSpPr>
          <p:nvPr>
            <p:ph idx="1"/>
          </p:nvPr>
        </p:nvSpPr>
        <p:spPr>
          <a:xfrm>
            <a:off x="5100824" y="880967"/>
            <a:ext cx="6836080" cy="5868934"/>
          </a:xfrm>
        </p:spPr>
        <p:txBody>
          <a:bodyPr vert="horz" lIns="91440" tIns="45720" rIns="91440" bIns="45720" rtlCol="0" anchor="t">
            <a:noAutofit/>
          </a:bodyPr>
          <a:lstStyle/>
          <a:p>
            <a:pPr marL="383540" indent="-383540"/>
            <a:r>
              <a:rPr lang="en-US" dirty="0">
                <a:ea typeface="+mn-lt"/>
                <a:cs typeface="+mn-lt"/>
              </a:rPr>
              <a:t>Suppose there is a war between countries and we have assigned submarines to check whether there is rock or a mine inside water.</a:t>
            </a:r>
            <a:endParaRPr lang="en-US" dirty="0"/>
          </a:p>
          <a:p>
            <a:pPr marL="383540" indent="-383540"/>
            <a:r>
              <a:rPr lang="en-US" dirty="0">
                <a:ea typeface="+mn-lt"/>
                <a:cs typeface="+mn-lt"/>
              </a:rPr>
              <a:t>Mines are explosives that explode when some object come in contact with it. And there can be rocks as well in the ocean.</a:t>
            </a:r>
            <a:endParaRPr lang="en-US" dirty="0"/>
          </a:p>
          <a:p>
            <a:pPr marL="383540" indent="-383540"/>
            <a:r>
              <a:rPr lang="en-US" dirty="0">
                <a:ea typeface="+mn-lt"/>
                <a:cs typeface="+mn-lt"/>
              </a:rPr>
              <a:t> Submarines have to predict whether it is crossing a mine or a rock. So, we have to build a system to predict whether the object beneath the submarine is mine or rock.</a:t>
            </a:r>
            <a:endParaRPr lang="en-US" dirty="0"/>
          </a:p>
          <a:p>
            <a:pPr marL="383540" indent="-383540"/>
            <a:r>
              <a:rPr lang="en-US" dirty="0">
                <a:ea typeface="+mn-lt"/>
                <a:cs typeface="+mn-lt"/>
              </a:rPr>
              <a:t>Submarine uses a sonar that sends sound signal and reviews switch back of the signal. So, this signal is then processed to detect whether the object is mine or just a rock in the ocean.</a:t>
            </a:r>
            <a:endParaRPr lang="en-US" dirty="0"/>
          </a:p>
          <a:p>
            <a:pPr marL="383540" indent="-383540"/>
            <a:r>
              <a:rPr lang="en-US" dirty="0">
                <a:ea typeface="+mn-lt"/>
                <a:cs typeface="+mn-lt"/>
              </a:rPr>
              <a:t>These sound waves can travel for hundreds of miles under water, and can retain an intensity of 140 decibels as far as 300 miles from their source.</a:t>
            </a:r>
            <a:endParaRPr lang="en-US" dirty="0"/>
          </a:p>
          <a:p>
            <a:pPr marL="383540" indent="-383540"/>
            <a:endParaRPr lang="en-US" dirty="0"/>
          </a:p>
        </p:txBody>
      </p:sp>
    </p:spTree>
    <p:extLst>
      <p:ext uri="{BB962C8B-B14F-4D97-AF65-F5344CB8AC3E}">
        <p14:creationId xmlns:p14="http://schemas.microsoft.com/office/powerpoint/2010/main" val="2227162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DAEC-8AC9-AE39-D3DB-EFE9EFD019BF}"/>
              </a:ext>
            </a:extLst>
          </p:cNvPr>
          <p:cNvSpPr>
            <a:spLocks noGrp="1"/>
          </p:cNvSpPr>
          <p:nvPr>
            <p:ph type="title"/>
          </p:nvPr>
        </p:nvSpPr>
        <p:spPr>
          <a:xfrm>
            <a:off x="1371600" y="685800"/>
            <a:ext cx="3282695" cy="1485900"/>
          </a:xfrm>
        </p:spPr>
        <p:txBody>
          <a:bodyPr>
            <a:normAutofit/>
          </a:bodyPr>
          <a:lstStyle/>
          <a:p>
            <a:r>
              <a:rPr lang="en-US">
                <a:latin typeface="Algerian"/>
              </a:rPr>
              <a:t>Work flow:</a:t>
            </a:r>
            <a:endParaRPr lang="en-US"/>
          </a:p>
        </p:txBody>
      </p:sp>
      <p:pic>
        <p:nvPicPr>
          <p:cNvPr id="4" name="Content Placeholder 3" descr="A diagram of a workflow&#10;&#10;Description automatically generated">
            <a:extLst>
              <a:ext uri="{FF2B5EF4-FFF2-40B4-BE49-F238E27FC236}">
                <a16:creationId xmlns:a16="http://schemas.microsoft.com/office/drawing/2014/main" id="{62D35961-FFFE-6E2E-181A-7574F8B364F5}"/>
              </a:ext>
            </a:extLst>
          </p:cNvPr>
          <p:cNvPicPr>
            <a:picLocks noChangeAspect="1"/>
          </p:cNvPicPr>
          <p:nvPr/>
        </p:nvPicPr>
        <p:blipFill rotWithShape="1">
          <a:blip r:embed="rId2"/>
          <a:srcRect t="-737" b="983"/>
          <a:stretch/>
        </p:blipFill>
        <p:spPr>
          <a:xfrm>
            <a:off x="5230089" y="645106"/>
            <a:ext cx="6119821" cy="5234859"/>
          </a:xfrm>
          <a:prstGeom prst="rect">
            <a:avLst/>
          </a:prstGeom>
        </p:spPr>
      </p:pic>
    </p:spTree>
    <p:extLst>
      <p:ext uri="{BB962C8B-B14F-4D97-AF65-F5344CB8AC3E}">
        <p14:creationId xmlns:p14="http://schemas.microsoft.com/office/powerpoint/2010/main" val="819301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115A-7627-31A7-4ACE-5C405A034E0C}"/>
              </a:ext>
            </a:extLst>
          </p:cNvPr>
          <p:cNvSpPr>
            <a:spLocks noGrp="1"/>
          </p:cNvSpPr>
          <p:nvPr>
            <p:ph type="title"/>
          </p:nvPr>
        </p:nvSpPr>
        <p:spPr>
          <a:xfrm>
            <a:off x="1371600" y="159124"/>
            <a:ext cx="9601200" cy="634253"/>
          </a:xfrm>
        </p:spPr>
        <p:txBody>
          <a:bodyPr>
            <a:normAutofit fontScale="90000"/>
          </a:bodyPr>
          <a:lstStyle/>
          <a:p>
            <a:r>
              <a:rPr lang="en-US">
                <a:latin typeface="Algerian"/>
              </a:rPr>
              <a:t>Tests and algorithms</a:t>
            </a:r>
            <a:endParaRPr lang="en-US"/>
          </a:p>
        </p:txBody>
      </p:sp>
      <p:sp>
        <p:nvSpPr>
          <p:cNvPr id="3" name="Content Placeholder 2">
            <a:extLst>
              <a:ext uri="{FF2B5EF4-FFF2-40B4-BE49-F238E27FC236}">
                <a16:creationId xmlns:a16="http://schemas.microsoft.com/office/drawing/2014/main" id="{1FC24344-FED6-F897-EF3B-C62FBD1EFF1C}"/>
              </a:ext>
            </a:extLst>
          </p:cNvPr>
          <p:cNvSpPr>
            <a:spLocks noGrp="1"/>
          </p:cNvSpPr>
          <p:nvPr>
            <p:ph idx="1"/>
          </p:nvPr>
        </p:nvSpPr>
        <p:spPr>
          <a:xfrm>
            <a:off x="1371600" y="802527"/>
            <a:ext cx="9603042" cy="6058818"/>
          </a:xfrm>
        </p:spPr>
        <p:txBody>
          <a:bodyPr vert="horz" lIns="91440" tIns="45720" rIns="91440" bIns="45720" rtlCol="0" anchor="t">
            <a:noAutofit/>
          </a:bodyPr>
          <a:lstStyle/>
          <a:p>
            <a:pPr marL="383540" indent="-383540"/>
            <a:r>
              <a:rPr lang="en-US" b="1" dirty="0">
                <a:ea typeface="+mn-lt"/>
                <a:cs typeface="+mn-lt"/>
              </a:rPr>
              <a:t>Collect Sonar Data : </a:t>
            </a:r>
            <a:r>
              <a:rPr lang="en-US" dirty="0">
                <a:ea typeface="+mn-lt"/>
                <a:cs typeface="+mn-lt"/>
              </a:rPr>
              <a:t>Laboratory setup experiment can be done where sonar is used to send and receive signals. There is far difference between signals received from mines and rocks. Because mines will be made up of metal.</a:t>
            </a:r>
            <a:endParaRPr lang="en-US" dirty="0"/>
          </a:p>
          <a:p>
            <a:pPr marL="383540" indent="-383540"/>
            <a:r>
              <a:rPr lang="en-US" dirty="0">
                <a:ea typeface="+mn-lt"/>
                <a:cs typeface="+mn-lt"/>
              </a:rPr>
              <a:t>So, we collect this data which is nothing but the sonar data obtained from a rock and a metal </a:t>
            </a:r>
            <a:r>
              <a:rPr lang="en-US" dirty="0" err="1">
                <a:ea typeface="+mn-lt"/>
                <a:cs typeface="+mn-lt"/>
              </a:rPr>
              <a:t>cylinder.And</a:t>
            </a:r>
            <a:r>
              <a:rPr lang="en-US" dirty="0">
                <a:ea typeface="+mn-lt"/>
                <a:cs typeface="+mn-lt"/>
              </a:rPr>
              <a:t> later, we use this sonar data and feed it to our machine learning model.</a:t>
            </a:r>
            <a:endParaRPr lang="en-US" dirty="0"/>
          </a:p>
          <a:p>
            <a:pPr marL="383540" indent="-383540"/>
            <a:r>
              <a:rPr lang="en-US" dirty="0">
                <a:ea typeface="+mn-lt"/>
                <a:cs typeface="+mn-lt"/>
              </a:rPr>
              <a:t>And our model will predict whether the object is made up of metal or it is just a </a:t>
            </a:r>
            <a:r>
              <a:rPr lang="en-US" dirty="0" err="1">
                <a:ea typeface="+mn-lt"/>
                <a:cs typeface="+mn-lt"/>
              </a:rPr>
              <a:t>rock.This</a:t>
            </a:r>
            <a:r>
              <a:rPr lang="en-US" dirty="0">
                <a:ea typeface="+mn-lt"/>
                <a:cs typeface="+mn-lt"/>
              </a:rPr>
              <a:t> is the principle we are going to use in our prediction.</a:t>
            </a:r>
            <a:endParaRPr lang="en-US" dirty="0"/>
          </a:p>
          <a:p>
            <a:pPr marL="383540" indent="-383540"/>
            <a:r>
              <a:rPr lang="en-US" b="1" dirty="0">
                <a:ea typeface="+mn-lt"/>
                <a:cs typeface="+mn-lt"/>
              </a:rPr>
              <a:t>Data Preprocessing : </a:t>
            </a:r>
            <a:r>
              <a:rPr lang="en-US" dirty="0">
                <a:ea typeface="+mn-lt"/>
                <a:cs typeface="+mn-lt"/>
              </a:rPr>
              <a:t>We must process data for better results. In preprocessing, we do cleaning, filling missing values etc.</a:t>
            </a:r>
            <a:endParaRPr lang="en-US" dirty="0"/>
          </a:p>
          <a:p>
            <a:pPr marL="383540" indent="-383540"/>
            <a:r>
              <a:rPr lang="en-US" b="1" dirty="0">
                <a:ea typeface="+mn-lt"/>
                <a:cs typeface="+mn-lt"/>
              </a:rPr>
              <a:t>Train Test Split </a:t>
            </a:r>
            <a:r>
              <a:rPr lang="en-US" dirty="0">
                <a:ea typeface="+mn-lt"/>
                <a:cs typeface="+mn-lt"/>
              </a:rPr>
              <a:t>: After that, we will train our model with 80-90% of training-data and 10–20% will be used to test-data. And evaluate our model with the help of test-data.</a:t>
            </a:r>
            <a:endParaRPr lang="en-US" dirty="0"/>
          </a:p>
          <a:p>
            <a:pPr marL="383540" indent="-383540"/>
            <a:r>
              <a:rPr lang="en-US" b="1" dirty="0">
                <a:ea typeface="+mn-lt"/>
                <a:cs typeface="+mn-lt"/>
              </a:rPr>
              <a:t>Logistic Regression Model : </a:t>
            </a:r>
            <a:r>
              <a:rPr lang="en-US" dirty="0">
                <a:ea typeface="+mn-lt"/>
                <a:cs typeface="+mn-lt"/>
              </a:rPr>
              <a:t>Supervised machine learning algorithm used for classification tasks where the goal is to predict the probability that an instance belongs to a given class or not. Logistic regression is a statistical algorithm which analyze the relationship between two data factors. This model works very well for Binary Classification Problem. It is a Binary Classification Problem.(Rock or a Mine).</a:t>
            </a:r>
            <a:endParaRPr lang="en-US" dirty="0"/>
          </a:p>
          <a:p>
            <a:pPr marL="383540" indent="-383540"/>
            <a:r>
              <a:rPr lang="en-US" dirty="0">
                <a:ea typeface="+mn-lt"/>
                <a:cs typeface="+mn-lt"/>
              </a:rPr>
              <a:t>This is a </a:t>
            </a:r>
            <a:r>
              <a:rPr lang="en-US" b="1" dirty="0">
                <a:ea typeface="+mn-lt"/>
                <a:cs typeface="+mn-lt"/>
              </a:rPr>
              <a:t>Supervised Learning Algorithm.</a:t>
            </a:r>
            <a:endParaRPr lang="en-US" b="1"/>
          </a:p>
          <a:p>
            <a:pPr marL="383540" indent="-383540"/>
            <a:endParaRPr lang="en-US" dirty="0"/>
          </a:p>
        </p:txBody>
      </p:sp>
    </p:spTree>
    <p:extLst>
      <p:ext uri="{BB962C8B-B14F-4D97-AF65-F5344CB8AC3E}">
        <p14:creationId xmlns:p14="http://schemas.microsoft.com/office/powerpoint/2010/main" val="372997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07054-9D92-1CE8-FBC4-A457BE1D5FE3}"/>
              </a:ext>
            </a:extLst>
          </p:cNvPr>
          <p:cNvSpPr>
            <a:spLocks noGrp="1"/>
          </p:cNvSpPr>
          <p:nvPr>
            <p:ph type="title"/>
          </p:nvPr>
        </p:nvSpPr>
        <p:spPr/>
        <p:txBody>
          <a:bodyPr/>
          <a:lstStyle/>
          <a:p>
            <a:r>
              <a:rPr lang="en-US">
                <a:latin typeface="Algerian"/>
              </a:rPr>
              <a:t>prediction</a:t>
            </a:r>
          </a:p>
        </p:txBody>
      </p:sp>
      <p:pic>
        <p:nvPicPr>
          <p:cNvPr id="6" name="Content Placeholder 5">
            <a:extLst>
              <a:ext uri="{FF2B5EF4-FFF2-40B4-BE49-F238E27FC236}">
                <a16:creationId xmlns:a16="http://schemas.microsoft.com/office/drawing/2014/main" id="{04EE38B9-9484-D5BC-0CF4-36C1EC4C67AB}"/>
              </a:ext>
            </a:extLst>
          </p:cNvPr>
          <p:cNvPicPr>
            <a:picLocks noGrp="1" noChangeAspect="1"/>
          </p:cNvPicPr>
          <p:nvPr>
            <p:ph idx="1"/>
          </p:nvPr>
        </p:nvPicPr>
        <p:blipFill>
          <a:blip r:embed="rId2"/>
          <a:stretch>
            <a:fillRect/>
          </a:stretch>
        </p:blipFill>
        <p:spPr>
          <a:xfrm>
            <a:off x="1376082" y="2286000"/>
            <a:ext cx="6858000" cy="1676400"/>
          </a:xfrm>
          <a:prstGeom prst="rect">
            <a:avLst/>
          </a:prstGeom>
        </p:spPr>
      </p:pic>
    </p:spTree>
    <p:extLst>
      <p:ext uri="{BB962C8B-B14F-4D97-AF65-F5344CB8AC3E}">
        <p14:creationId xmlns:p14="http://schemas.microsoft.com/office/powerpoint/2010/main" val="3178979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45521-942D-4F93-B758-6734CC4A5820}"/>
              </a:ext>
            </a:extLst>
          </p:cNvPr>
          <p:cNvSpPr>
            <a:spLocks noGrp="1"/>
          </p:cNvSpPr>
          <p:nvPr>
            <p:ph type="title"/>
          </p:nvPr>
        </p:nvSpPr>
        <p:spPr>
          <a:xfrm>
            <a:off x="1349189" y="103095"/>
            <a:ext cx="9601200" cy="667870"/>
          </a:xfrm>
        </p:spPr>
        <p:txBody>
          <a:bodyPr>
            <a:normAutofit fontScale="90000"/>
          </a:bodyPr>
          <a:lstStyle/>
          <a:p>
            <a:r>
              <a:rPr lang="en-US" err="1">
                <a:latin typeface="Algerian"/>
              </a:rPr>
              <a:t>explaination</a:t>
            </a:r>
          </a:p>
        </p:txBody>
      </p:sp>
      <p:sp>
        <p:nvSpPr>
          <p:cNvPr id="3" name="Content Placeholder 2">
            <a:extLst>
              <a:ext uri="{FF2B5EF4-FFF2-40B4-BE49-F238E27FC236}">
                <a16:creationId xmlns:a16="http://schemas.microsoft.com/office/drawing/2014/main" id="{A7761E14-53B7-2C1F-446C-AE43F6F17995}"/>
              </a:ext>
            </a:extLst>
          </p:cNvPr>
          <p:cNvSpPr>
            <a:spLocks noGrp="1"/>
          </p:cNvSpPr>
          <p:nvPr>
            <p:ph idx="1"/>
          </p:nvPr>
        </p:nvSpPr>
        <p:spPr>
          <a:xfrm>
            <a:off x="1347019" y="775736"/>
            <a:ext cx="9601200" cy="5750280"/>
          </a:xfrm>
        </p:spPr>
        <p:txBody>
          <a:bodyPr vert="horz" lIns="91440" tIns="45720" rIns="91440" bIns="45720" rtlCol="0" anchor="t">
            <a:noAutofit/>
          </a:bodyPr>
          <a:lstStyle/>
          <a:p>
            <a:pPr marL="0" indent="0">
              <a:buNone/>
            </a:pPr>
            <a:r>
              <a:rPr lang="en-US" sz="1800" b="1" dirty="0">
                <a:ea typeface="+mn-lt"/>
                <a:cs typeface="+mn-lt"/>
              </a:rPr>
              <a:t>Load the dataset :</a:t>
            </a:r>
            <a:endParaRPr lang="en-US" sz="1800" b="1"/>
          </a:p>
          <a:p>
            <a:pPr marL="0" indent="0">
              <a:buNone/>
            </a:pPr>
            <a:r>
              <a:rPr lang="en-US" sz="1800" dirty="0">
                <a:ea typeface="+mn-lt"/>
                <a:cs typeface="+mn-lt"/>
              </a:rPr>
              <a:t> We load the Sonar dataset from the UCI repository and assign column names for easier handling.</a:t>
            </a:r>
            <a:endParaRPr lang="en-US" sz="1800"/>
          </a:p>
          <a:p>
            <a:pPr marL="0" indent="0">
              <a:buNone/>
            </a:pPr>
            <a:r>
              <a:rPr lang="en-US" sz="1800" b="1" dirty="0">
                <a:ea typeface="+mn-lt"/>
                <a:cs typeface="+mn-lt"/>
              </a:rPr>
              <a:t>Preprocess the dataset :</a:t>
            </a:r>
          </a:p>
          <a:p>
            <a:pPr marL="0" indent="0">
              <a:buNone/>
            </a:pPr>
            <a:r>
              <a:rPr lang="en-US" sz="1800" dirty="0">
                <a:ea typeface="+mn-lt"/>
                <a:cs typeface="+mn-lt"/>
              </a:rPr>
              <a:t> We separate the features (X) and the target variable (y). The target variable is converted to binary form, where 1 represents a mine and 0 represents a rock.</a:t>
            </a:r>
            <a:endParaRPr lang="en-US" sz="1800"/>
          </a:p>
          <a:p>
            <a:pPr marL="0" indent="0">
              <a:buNone/>
            </a:pPr>
            <a:r>
              <a:rPr lang="en-US" sz="1800" b="1" dirty="0">
                <a:ea typeface="+mn-lt"/>
                <a:cs typeface="+mn-lt"/>
              </a:rPr>
              <a:t>Split the dataset :</a:t>
            </a:r>
          </a:p>
          <a:p>
            <a:pPr marL="0" indent="0">
              <a:buNone/>
            </a:pPr>
            <a:r>
              <a:rPr lang="en-US" sz="1800" dirty="0">
                <a:ea typeface="+mn-lt"/>
                <a:cs typeface="+mn-lt"/>
              </a:rPr>
              <a:t> We split the dataset into training and testing sets using an 80-20 split.</a:t>
            </a:r>
            <a:endParaRPr lang="en-US" sz="1800"/>
          </a:p>
          <a:p>
            <a:pPr marL="0" indent="0">
              <a:buNone/>
            </a:pPr>
            <a:r>
              <a:rPr lang="en-US" sz="1800" b="1" dirty="0">
                <a:ea typeface="+mn-lt"/>
                <a:cs typeface="+mn-lt"/>
              </a:rPr>
              <a:t>Standardize the features :</a:t>
            </a:r>
          </a:p>
          <a:p>
            <a:pPr marL="0" indent="0">
              <a:buNone/>
            </a:pPr>
            <a:r>
              <a:rPr lang="en-US" sz="1800" dirty="0">
                <a:ea typeface="+mn-lt"/>
                <a:cs typeface="+mn-lt"/>
              </a:rPr>
              <a:t> Standardization ensures that each feature has a mean of 0 and a standard deviation of 1, which is beneficial for many machine learning algorithms.</a:t>
            </a:r>
            <a:endParaRPr lang="en-US" sz="1800" b="1"/>
          </a:p>
          <a:p>
            <a:pPr marL="0" indent="0">
              <a:buNone/>
            </a:pPr>
            <a:r>
              <a:rPr lang="en-US" sz="1800" b="1" dirty="0">
                <a:ea typeface="+mn-lt"/>
                <a:cs typeface="+mn-lt"/>
              </a:rPr>
              <a:t>Train the model :</a:t>
            </a:r>
          </a:p>
          <a:p>
            <a:pPr marL="0" indent="0">
              <a:buNone/>
            </a:pPr>
            <a:r>
              <a:rPr lang="en-US" sz="1800" b="1" dirty="0">
                <a:ea typeface="+mn-lt"/>
                <a:cs typeface="+mn-lt"/>
              </a:rPr>
              <a:t> </a:t>
            </a:r>
            <a:r>
              <a:rPr lang="en-US" sz="1800" dirty="0">
                <a:ea typeface="+mn-lt"/>
                <a:cs typeface="+mn-lt"/>
              </a:rPr>
              <a:t>We use a </a:t>
            </a:r>
            <a:r>
              <a:rPr lang="en-US" sz="1800">
                <a:ea typeface="+mn-lt"/>
                <a:cs typeface="+mn-lt"/>
              </a:rPr>
              <a:t>Random Forest</a:t>
            </a:r>
            <a:r>
              <a:rPr lang="en-US" sz="1800" dirty="0">
                <a:ea typeface="+mn-lt"/>
                <a:cs typeface="+mn-lt"/>
              </a:rPr>
              <a:t> classifier, which is a robust ensemble method.</a:t>
            </a:r>
            <a:endParaRPr lang="en-US" sz="1800"/>
          </a:p>
          <a:p>
            <a:pPr marL="0" indent="0">
              <a:buNone/>
            </a:pPr>
            <a:r>
              <a:rPr lang="en-US" sz="1800" b="1" dirty="0">
                <a:ea typeface="+mn-lt"/>
                <a:cs typeface="+mn-lt"/>
              </a:rPr>
              <a:t>Make predictions and evaluate :</a:t>
            </a:r>
          </a:p>
          <a:p>
            <a:pPr marL="0" indent="0">
              <a:buNone/>
            </a:pPr>
            <a:r>
              <a:rPr lang="en-US" sz="1800" dirty="0">
                <a:ea typeface="+mn-lt"/>
                <a:cs typeface="+mn-lt"/>
              </a:rPr>
              <a:t> We predict the labels for the test set and evaluate the model using accuracy, a classification report, and a confusion matrix.</a:t>
            </a:r>
            <a:endParaRPr lang="en-US" sz="1800"/>
          </a:p>
        </p:txBody>
      </p:sp>
    </p:spTree>
    <p:extLst>
      <p:ext uri="{BB962C8B-B14F-4D97-AF65-F5344CB8AC3E}">
        <p14:creationId xmlns:p14="http://schemas.microsoft.com/office/powerpoint/2010/main" val="3441159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46B4-8618-040D-384A-4D5271409488}"/>
              </a:ext>
            </a:extLst>
          </p:cNvPr>
          <p:cNvSpPr>
            <a:spLocks noGrp="1"/>
          </p:cNvSpPr>
          <p:nvPr>
            <p:ph type="title"/>
          </p:nvPr>
        </p:nvSpPr>
        <p:spPr/>
        <p:txBody>
          <a:bodyPr/>
          <a:lstStyle/>
          <a:p>
            <a:r>
              <a:rPr lang="en-US">
                <a:latin typeface="Algerian"/>
              </a:rPr>
              <a:t>CODE </a:t>
            </a:r>
          </a:p>
        </p:txBody>
      </p:sp>
      <p:sp>
        <p:nvSpPr>
          <p:cNvPr id="3" name="Content Placeholder 2">
            <a:extLst>
              <a:ext uri="{FF2B5EF4-FFF2-40B4-BE49-F238E27FC236}">
                <a16:creationId xmlns:a16="http://schemas.microsoft.com/office/drawing/2014/main" id="{A92A26F7-6B1A-88CB-F1F6-08ACA2831F7C}"/>
              </a:ext>
            </a:extLst>
          </p:cNvPr>
          <p:cNvSpPr>
            <a:spLocks noGrp="1"/>
          </p:cNvSpPr>
          <p:nvPr>
            <p:ph idx="1"/>
          </p:nvPr>
        </p:nvSpPr>
        <p:spPr>
          <a:xfrm>
            <a:off x="1371600" y="1424842"/>
            <a:ext cx="10409853" cy="4955741"/>
          </a:xfrm>
        </p:spPr>
        <p:txBody>
          <a:bodyPr vert="horz" lIns="91440" tIns="45720" rIns="91440" bIns="45720" rtlCol="0" anchor="t">
            <a:noAutofit/>
          </a:bodyPr>
          <a:lstStyle/>
          <a:p>
            <a:pPr marL="383540" indent="-383540"/>
            <a:r>
              <a:rPr lang="en-US" sz="1200" dirty="0">
                <a:ea typeface="+mn-lt"/>
                <a:cs typeface="+mn-lt"/>
              </a:rPr>
              <a:t>import pandas as </a:t>
            </a:r>
            <a:r>
              <a:rPr lang="en-US" sz="1200" dirty="0" err="1">
                <a:ea typeface="+mn-lt"/>
                <a:cs typeface="+mn-lt"/>
              </a:rPr>
              <a:t>pd</a:t>
            </a:r>
            <a:endParaRPr lang="en-US" sz="1200" dirty="0"/>
          </a:p>
          <a:p>
            <a:pPr marL="383540" indent="-383540"/>
            <a:r>
              <a:rPr lang="en-US" sz="1200" dirty="0">
                <a:ea typeface="+mn-lt"/>
                <a:cs typeface="+mn-lt"/>
              </a:rPr>
              <a:t>from </a:t>
            </a:r>
            <a:r>
              <a:rPr lang="en-US" sz="1200" dirty="0" err="1">
                <a:ea typeface="+mn-lt"/>
                <a:cs typeface="+mn-lt"/>
              </a:rPr>
              <a:t>sklearn.model_selection</a:t>
            </a:r>
            <a:r>
              <a:rPr lang="en-US" sz="1200" dirty="0">
                <a:ea typeface="+mn-lt"/>
                <a:cs typeface="+mn-lt"/>
              </a:rPr>
              <a:t> import </a:t>
            </a:r>
            <a:r>
              <a:rPr lang="en-US" sz="1200" dirty="0" err="1">
                <a:ea typeface="+mn-lt"/>
                <a:cs typeface="+mn-lt"/>
              </a:rPr>
              <a:t>train_test_split</a:t>
            </a:r>
            <a:endParaRPr lang="en-US" sz="1200" dirty="0"/>
          </a:p>
          <a:p>
            <a:pPr marL="383540" indent="-383540"/>
            <a:r>
              <a:rPr lang="en-US" sz="1200" dirty="0">
                <a:ea typeface="+mn-lt"/>
                <a:cs typeface="+mn-lt"/>
              </a:rPr>
              <a:t>from </a:t>
            </a:r>
            <a:r>
              <a:rPr lang="en-US" sz="1200" dirty="0" err="1">
                <a:ea typeface="+mn-lt"/>
                <a:cs typeface="+mn-lt"/>
              </a:rPr>
              <a:t>sklearn.preprocessing</a:t>
            </a:r>
            <a:r>
              <a:rPr lang="en-US" sz="1200" dirty="0">
                <a:ea typeface="+mn-lt"/>
                <a:cs typeface="+mn-lt"/>
              </a:rPr>
              <a:t> import </a:t>
            </a:r>
            <a:r>
              <a:rPr lang="en-US" sz="1200" dirty="0" err="1">
                <a:ea typeface="+mn-lt"/>
                <a:cs typeface="+mn-lt"/>
              </a:rPr>
              <a:t>StandardScaler</a:t>
            </a:r>
            <a:endParaRPr lang="en-US" sz="1200" dirty="0"/>
          </a:p>
          <a:p>
            <a:pPr marL="383540" indent="-383540"/>
            <a:r>
              <a:rPr lang="en-US" sz="1200" dirty="0">
                <a:ea typeface="+mn-lt"/>
                <a:cs typeface="+mn-lt"/>
              </a:rPr>
              <a:t>from </a:t>
            </a:r>
            <a:r>
              <a:rPr lang="en-US" sz="1200" dirty="0" err="1">
                <a:ea typeface="+mn-lt"/>
                <a:cs typeface="+mn-lt"/>
              </a:rPr>
              <a:t>sklearn.ensemble</a:t>
            </a:r>
            <a:r>
              <a:rPr lang="en-US" sz="1200" dirty="0">
                <a:ea typeface="+mn-lt"/>
                <a:cs typeface="+mn-lt"/>
              </a:rPr>
              <a:t> import </a:t>
            </a:r>
            <a:r>
              <a:rPr lang="en-US" sz="1200" dirty="0" err="1">
                <a:ea typeface="+mn-lt"/>
                <a:cs typeface="+mn-lt"/>
              </a:rPr>
              <a:t>RandomForestClassifier</a:t>
            </a:r>
            <a:endParaRPr lang="en-US" sz="1200" dirty="0"/>
          </a:p>
          <a:p>
            <a:pPr marL="383540" indent="-383540"/>
            <a:r>
              <a:rPr lang="en-US" sz="1200" dirty="0">
                <a:ea typeface="+mn-lt"/>
                <a:cs typeface="+mn-lt"/>
              </a:rPr>
              <a:t>from </a:t>
            </a:r>
            <a:r>
              <a:rPr lang="en-US" sz="1200" dirty="0" err="1">
                <a:ea typeface="+mn-lt"/>
                <a:cs typeface="+mn-lt"/>
              </a:rPr>
              <a:t>sklearn.metrics</a:t>
            </a:r>
            <a:r>
              <a:rPr lang="en-US" sz="1200" dirty="0">
                <a:ea typeface="+mn-lt"/>
                <a:cs typeface="+mn-lt"/>
              </a:rPr>
              <a:t> import </a:t>
            </a:r>
            <a:r>
              <a:rPr lang="en-US" sz="1200" dirty="0" err="1">
                <a:ea typeface="+mn-lt"/>
                <a:cs typeface="+mn-lt"/>
              </a:rPr>
              <a:t>classification_report</a:t>
            </a:r>
            <a:r>
              <a:rPr lang="en-US" sz="1200" dirty="0">
                <a:ea typeface="+mn-lt"/>
                <a:cs typeface="+mn-lt"/>
              </a:rPr>
              <a:t>, </a:t>
            </a:r>
            <a:r>
              <a:rPr lang="en-US" sz="1200" dirty="0" err="1">
                <a:ea typeface="+mn-lt"/>
                <a:cs typeface="+mn-lt"/>
              </a:rPr>
              <a:t>accuracy_score</a:t>
            </a:r>
            <a:r>
              <a:rPr lang="en-US" sz="1200" dirty="0">
                <a:ea typeface="+mn-lt"/>
                <a:cs typeface="+mn-lt"/>
              </a:rPr>
              <a:t>, </a:t>
            </a:r>
            <a:r>
              <a:rPr lang="en-US" sz="1200" dirty="0" err="1">
                <a:ea typeface="+mn-lt"/>
                <a:cs typeface="+mn-lt"/>
              </a:rPr>
              <a:t>confusion_matrix</a:t>
            </a:r>
            <a:endParaRPr lang="en-US" sz="1200" dirty="0"/>
          </a:p>
          <a:p>
            <a:pPr marL="383540" indent="-383540"/>
            <a:br>
              <a:rPr lang="en-US" sz="1200" dirty="0"/>
            </a:br>
            <a:endParaRPr lang="en-US" sz="1200" dirty="0"/>
          </a:p>
          <a:p>
            <a:pPr marL="383540" indent="-383540"/>
            <a:r>
              <a:rPr lang="en-US" sz="1200" dirty="0">
                <a:ea typeface="+mn-lt"/>
                <a:cs typeface="+mn-lt"/>
              </a:rPr>
              <a:t># Load the dataset</a:t>
            </a:r>
            <a:endParaRPr lang="en-US" sz="1200" dirty="0"/>
          </a:p>
          <a:p>
            <a:pPr marL="383540" indent="-383540"/>
            <a:r>
              <a:rPr lang="en-US" sz="1200" dirty="0" err="1">
                <a:ea typeface="+mn-lt"/>
                <a:cs typeface="+mn-lt"/>
              </a:rPr>
              <a:t>url</a:t>
            </a:r>
            <a:r>
              <a:rPr lang="en-US" sz="1200" dirty="0">
                <a:ea typeface="+mn-lt"/>
                <a:cs typeface="+mn-lt"/>
              </a:rPr>
              <a:t> = "</a:t>
            </a:r>
            <a:r>
              <a:rPr lang="en-US" sz="1200" dirty="0">
                <a:ea typeface="+mn-lt"/>
                <a:cs typeface="+mn-lt"/>
                <a:hlinkClick r:id="rId2"/>
              </a:rPr>
              <a:t>https://</a:t>
            </a:r>
            <a:r>
              <a:rPr lang="en-US" sz="1200" dirty="0" err="1">
                <a:ea typeface="+mn-lt"/>
                <a:cs typeface="+mn-lt"/>
                <a:hlinkClick r:id="rId2"/>
              </a:rPr>
              <a:t>archive.ics.uci.edu</a:t>
            </a:r>
            <a:r>
              <a:rPr lang="en-US" sz="1200" dirty="0">
                <a:ea typeface="+mn-lt"/>
                <a:cs typeface="+mn-lt"/>
                <a:hlinkClick r:id="rId2"/>
              </a:rPr>
              <a:t>/ml/machine-learning-databases/undocumented/connectionist-bench/sonar/</a:t>
            </a:r>
            <a:r>
              <a:rPr lang="en-US" sz="1200" dirty="0" err="1">
                <a:ea typeface="+mn-lt"/>
                <a:cs typeface="+mn-lt"/>
                <a:hlinkClick r:id="rId2"/>
              </a:rPr>
              <a:t>sonar.all</a:t>
            </a:r>
            <a:r>
              <a:rPr lang="en-US" sz="1200" dirty="0">
                <a:ea typeface="+mn-lt"/>
                <a:cs typeface="+mn-lt"/>
                <a:hlinkClick r:id="rId2"/>
              </a:rPr>
              <a:t>-data</a:t>
            </a:r>
            <a:r>
              <a:rPr lang="en-US" sz="1200" dirty="0">
                <a:ea typeface="+mn-lt"/>
                <a:cs typeface="+mn-lt"/>
              </a:rPr>
              <a:t>"</a:t>
            </a:r>
            <a:endParaRPr lang="en-US" sz="1200" dirty="0"/>
          </a:p>
          <a:p>
            <a:pPr marL="383540" indent="-383540"/>
            <a:r>
              <a:rPr lang="en-US" sz="1200" dirty="0">
                <a:ea typeface="+mn-lt"/>
                <a:cs typeface="+mn-lt"/>
              </a:rPr>
              <a:t>columns = [</a:t>
            </a:r>
            <a:r>
              <a:rPr lang="en-US" sz="1200" dirty="0" err="1">
                <a:ea typeface="+mn-lt"/>
                <a:cs typeface="+mn-lt"/>
              </a:rPr>
              <a:t>f'Feature</a:t>
            </a:r>
            <a:r>
              <a:rPr lang="en-US" sz="1200" dirty="0">
                <a:ea typeface="+mn-lt"/>
                <a:cs typeface="+mn-lt"/>
              </a:rPr>
              <a:t>_{i+1}' for </a:t>
            </a:r>
            <a:r>
              <a:rPr lang="en-US" sz="1200" dirty="0" err="1">
                <a:ea typeface="+mn-lt"/>
                <a:cs typeface="+mn-lt"/>
              </a:rPr>
              <a:t>i</a:t>
            </a:r>
            <a:r>
              <a:rPr lang="en-US" sz="1200" dirty="0">
                <a:ea typeface="+mn-lt"/>
                <a:cs typeface="+mn-lt"/>
              </a:rPr>
              <a:t> in range(60)] + ['Label']</a:t>
            </a:r>
            <a:endParaRPr lang="en-US" sz="1200" dirty="0"/>
          </a:p>
          <a:p>
            <a:pPr marL="383540" indent="-383540"/>
            <a:r>
              <a:rPr lang="en-US" sz="1200" dirty="0">
                <a:ea typeface="+mn-lt"/>
                <a:cs typeface="+mn-lt"/>
              </a:rPr>
              <a:t>data = </a:t>
            </a:r>
            <a:r>
              <a:rPr lang="en-US" sz="1200" dirty="0" err="1">
                <a:ea typeface="+mn-lt"/>
                <a:cs typeface="+mn-lt"/>
              </a:rPr>
              <a:t>pd.read_csv</a:t>
            </a:r>
            <a:r>
              <a:rPr lang="en-US" sz="1200" dirty="0">
                <a:ea typeface="+mn-lt"/>
                <a:cs typeface="+mn-lt"/>
              </a:rPr>
              <a:t>(</a:t>
            </a:r>
            <a:r>
              <a:rPr lang="en-US" sz="1200" dirty="0" err="1">
                <a:ea typeface="+mn-lt"/>
                <a:cs typeface="+mn-lt"/>
              </a:rPr>
              <a:t>url</a:t>
            </a:r>
            <a:r>
              <a:rPr lang="en-US" sz="1200" dirty="0">
                <a:ea typeface="+mn-lt"/>
                <a:cs typeface="+mn-lt"/>
              </a:rPr>
              <a:t>, header=None, names=columns)</a:t>
            </a:r>
            <a:endParaRPr lang="en-US" sz="1200" dirty="0"/>
          </a:p>
          <a:p>
            <a:pPr marL="383540" indent="-383540"/>
            <a:r>
              <a:rPr lang="en-US" sz="1200" dirty="0">
                <a:ea typeface="+mn-lt"/>
                <a:cs typeface="+mn-lt"/>
              </a:rPr>
              <a:t># Preprocess the dataset</a:t>
            </a:r>
            <a:endParaRPr lang="en-US" sz="1200" dirty="0"/>
          </a:p>
          <a:p>
            <a:pPr marL="383540" indent="-383540"/>
            <a:r>
              <a:rPr lang="en-US" sz="1200" dirty="0">
                <a:ea typeface="+mn-lt"/>
                <a:cs typeface="+mn-lt"/>
              </a:rPr>
              <a:t>X = </a:t>
            </a:r>
            <a:r>
              <a:rPr lang="en-US" sz="1200" dirty="0" err="1">
                <a:ea typeface="+mn-lt"/>
                <a:cs typeface="+mn-lt"/>
              </a:rPr>
              <a:t>data.drop</a:t>
            </a:r>
            <a:r>
              <a:rPr lang="en-US" sz="1200" dirty="0">
                <a:ea typeface="+mn-lt"/>
                <a:cs typeface="+mn-lt"/>
              </a:rPr>
              <a:t>('Label', axis=1)</a:t>
            </a:r>
            <a:endParaRPr lang="en-US" sz="1200" dirty="0"/>
          </a:p>
          <a:p>
            <a:pPr marL="383540" indent="-383540"/>
            <a:r>
              <a:rPr lang="en-US" sz="1200" dirty="0">
                <a:ea typeface="+mn-lt"/>
                <a:cs typeface="+mn-lt"/>
              </a:rPr>
              <a:t>y = data['Label'].apply(lambda x: 1 if x == 'M' else 0)</a:t>
            </a:r>
            <a:endParaRPr lang="en-US" sz="1200" dirty="0"/>
          </a:p>
          <a:p>
            <a:pPr marL="383540" indent="-383540"/>
            <a:endParaRPr lang="en-US" sz="1200" dirty="0"/>
          </a:p>
          <a:p>
            <a:pPr marL="383540" indent="-383540"/>
            <a:endParaRPr lang="en-US" sz="1200" dirty="0"/>
          </a:p>
        </p:txBody>
      </p:sp>
    </p:spTree>
    <p:extLst>
      <p:ext uri="{BB962C8B-B14F-4D97-AF65-F5344CB8AC3E}">
        <p14:creationId xmlns:p14="http://schemas.microsoft.com/office/powerpoint/2010/main" val="264440995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Crop</vt:lpstr>
      <vt:lpstr>Sonar</vt:lpstr>
      <vt:lpstr>Abstract </vt:lpstr>
      <vt:lpstr>Existing systems</vt:lpstr>
      <vt:lpstr>Proposed system </vt:lpstr>
      <vt:lpstr>Work flow:</vt:lpstr>
      <vt:lpstr>Tests and algorithms</vt:lpstr>
      <vt:lpstr>prediction</vt:lpstr>
      <vt:lpstr>explaination</vt:lpstr>
      <vt:lpstr>CODE </vt:lpstr>
      <vt:lpstr>PowerPoint Presentation</vt:lpstr>
      <vt:lpstr>PowerPoint Presentation</vt:lpstr>
      <vt:lpstr>conclusion</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Sonar</dc:title>
  <dc:creator>Vinay Kumar Bharadwaj Behara</dc:creator>
  <cp:lastModifiedBy>Vinay Kumar Bharadwaj Behara</cp:lastModifiedBy>
  <cp:revision>3</cp:revision>
  <dcterms:created xsi:type="dcterms:W3CDTF">2024-05-31T02:02:14Z</dcterms:created>
  <dcterms:modified xsi:type="dcterms:W3CDTF">2024-06-01T05:33:23Z</dcterms:modified>
</cp:coreProperties>
</file>