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D38D17-0DF6-4AAA-8F5E-4A0845107A3B}" type="datetimeFigureOut">
              <a:rPr lang="en-IN" smtClean="0"/>
              <a:t>23-05-2024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379464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38D17-0DF6-4AAA-8F5E-4A0845107A3B}"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1251398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38D17-0DF6-4AAA-8F5E-4A0845107A3B}"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1962972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38D17-0DF6-4AAA-8F5E-4A0845107A3B}"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368093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38D17-0DF6-4AAA-8F5E-4A0845107A3B}"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996850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38D17-0DF6-4AAA-8F5E-4A0845107A3B}"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4162336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38D17-0DF6-4AAA-8F5E-4A0845107A3B}"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2049732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38D17-0DF6-4AAA-8F5E-4A0845107A3B}"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1594140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38D17-0DF6-4AAA-8F5E-4A0845107A3B}"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107560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38D17-0DF6-4AAA-8F5E-4A0845107A3B}"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51005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38D17-0DF6-4AAA-8F5E-4A0845107A3B}"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1644490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D38D17-0DF6-4AAA-8F5E-4A0845107A3B}"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200569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D38D17-0DF6-4AAA-8F5E-4A0845107A3B}" type="datetimeFigureOut">
              <a:rPr lang="en-IN" smtClean="0"/>
              <a:t>23-05-2024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2739079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D38D17-0DF6-4AAA-8F5E-4A0845107A3B}" type="datetimeFigureOut">
              <a:rPr lang="en-IN" smtClean="0"/>
              <a:t>23-05-2024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85143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D38D17-0DF6-4AAA-8F5E-4A0845107A3B}" type="datetimeFigureOut">
              <a:rPr lang="en-IN" smtClean="0"/>
              <a:t>23-05-2024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2764250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38D17-0DF6-4AAA-8F5E-4A0845107A3B}"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93361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38D17-0DF6-4AAA-8F5E-4A0845107A3B}"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606F22-AA9E-40FC-AB0A-A42FEEC2A4E0}" type="slidenum">
              <a:rPr lang="en-IN" smtClean="0"/>
              <a:t>‹#›</a:t>
            </a:fld>
            <a:endParaRPr lang="en-IN"/>
          </a:p>
        </p:txBody>
      </p:sp>
    </p:spTree>
    <p:extLst>
      <p:ext uri="{BB962C8B-B14F-4D97-AF65-F5344CB8AC3E}">
        <p14:creationId xmlns:p14="http://schemas.microsoft.com/office/powerpoint/2010/main" val="98631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D38D17-0DF6-4AAA-8F5E-4A0845107A3B}" type="datetimeFigureOut">
              <a:rPr lang="en-IN" smtClean="0"/>
              <a:t>23-05-2024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606F22-AA9E-40FC-AB0A-A42FEEC2A4E0}" type="slidenum">
              <a:rPr lang="en-IN" smtClean="0"/>
              <a:t>‹#›</a:t>
            </a:fld>
            <a:endParaRPr lang="en-IN"/>
          </a:p>
        </p:txBody>
      </p:sp>
    </p:spTree>
    <p:extLst>
      <p:ext uri="{BB962C8B-B14F-4D97-AF65-F5344CB8AC3E}">
        <p14:creationId xmlns:p14="http://schemas.microsoft.com/office/powerpoint/2010/main" val="272837702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0E77E4-44CA-D6A2-BDF4-8FA878004CB1}"/>
              </a:ext>
            </a:extLst>
          </p:cNvPr>
          <p:cNvSpPr txBox="1"/>
          <p:nvPr/>
        </p:nvSpPr>
        <p:spPr>
          <a:xfrm>
            <a:off x="4647375" y="252663"/>
            <a:ext cx="6277300" cy="1446550"/>
          </a:xfrm>
          <a:prstGeom prst="rect">
            <a:avLst/>
          </a:prstGeom>
          <a:noFill/>
        </p:spPr>
        <p:txBody>
          <a:bodyPr wrap="square">
            <a:spAutoFit/>
          </a:bodyPr>
          <a:lstStyle/>
          <a:p>
            <a:r>
              <a:rPr lang="en-US" sz="4400" b="1" dirty="0">
                <a:effectLst>
                  <a:outerShdw blurRad="38100" dist="38100" dir="2700000" algn="tl">
                    <a:srgbClr val="000000">
                      <a:alpha val="43137"/>
                    </a:srgbClr>
                  </a:outerShdw>
                </a:effectLst>
                <a:latin typeface="Bahnschrift Light" panose="020B0502040204020203" pitchFamily="34" charset="0"/>
              </a:rPr>
              <a:t>Stock price prediction</a:t>
            </a:r>
          </a:p>
          <a:p>
            <a:r>
              <a:rPr lang="en-US" sz="3600" b="1" dirty="0">
                <a:effectLst>
                  <a:outerShdw blurRad="38100" dist="38100" dir="2700000" algn="tl">
                    <a:srgbClr val="000000">
                      <a:alpha val="43137"/>
                    </a:srgbClr>
                  </a:outerShdw>
                </a:effectLst>
                <a:latin typeface="Bahnschrift Light" panose="020B0502040204020203" pitchFamily="34" charset="0"/>
              </a:rPr>
              <a:t>         </a:t>
            </a:r>
            <a:r>
              <a:rPr lang="en-US" sz="4400" b="1" dirty="0">
                <a:effectLst>
                  <a:outerShdw blurRad="38100" dist="38100" dir="2700000" algn="tl">
                    <a:srgbClr val="000000">
                      <a:alpha val="43137"/>
                    </a:srgbClr>
                  </a:outerShdw>
                </a:effectLst>
                <a:latin typeface="Bahnschrift Light" panose="020B0502040204020203" pitchFamily="34" charset="0"/>
              </a:rPr>
              <a:t>using ML model</a:t>
            </a:r>
            <a:r>
              <a:rPr lang="en-US" sz="3600" b="1" dirty="0">
                <a:effectLst>
                  <a:outerShdw blurRad="38100" dist="38100" dir="2700000" algn="tl">
                    <a:srgbClr val="000000">
                      <a:alpha val="43137"/>
                    </a:srgbClr>
                  </a:outerShdw>
                </a:effectLst>
                <a:latin typeface="Bahnschrift Light" panose="020B0502040204020203" pitchFamily="34" charset="0"/>
              </a:rPr>
              <a:t>      </a:t>
            </a:r>
            <a:endParaRPr lang="en-IN" sz="3600" b="1" dirty="0">
              <a:effectLst>
                <a:outerShdw blurRad="38100" dist="38100" dir="2700000" algn="tl">
                  <a:srgbClr val="000000">
                    <a:alpha val="43137"/>
                  </a:srgbClr>
                </a:outerShdw>
              </a:effectLst>
              <a:latin typeface="Bahnschrift Light" panose="020B0502040204020203" pitchFamily="34" charset="0"/>
            </a:endParaRPr>
          </a:p>
        </p:txBody>
      </p:sp>
      <p:pic>
        <p:nvPicPr>
          <p:cNvPr id="7" name="Picture 6">
            <a:extLst>
              <a:ext uri="{FF2B5EF4-FFF2-40B4-BE49-F238E27FC236}">
                <a16:creationId xmlns:a16="http://schemas.microsoft.com/office/drawing/2014/main" id="{986F5868-A97D-99D4-4DF3-0E9BA8741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049" y="2085475"/>
            <a:ext cx="5763952" cy="3561347"/>
          </a:xfrm>
          <a:prstGeom prst="rect">
            <a:avLst/>
          </a:prstGeom>
        </p:spPr>
      </p:pic>
      <p:sp>
        <p:nvSpPr>
          <p:cNvPr id="8" name="TextBox 7">
            <a:extLst>
              <a:ext uri="{FF2B5EF4-FFF2-40B4-BE49-F238E27FC236}">
                <a16:creationId xmlns:a16="http://schemas.microsoft.com/office/drawing/2014/main" id="{D6DE6916-8180-3EB5-8AD2-B8AEFD4914A1}"/>
              </a:ext>
            </a:extLst>
          </p:cNvPr>
          <p:cNvSpPr txBox="1"/>
          <p:nvPr/>
        </p:nvSpPr>
        <p:spPr>
          <a:xfrm>
            <a:off x="0" y="4354160"/>
            <a:ext cx="2426677" cy="2585323"/>
          </a:xfrm>
          <a:prstGeom prst="rect">
            <a:avLst/>
          </a:prstGeom>
          <a:noFill/>
        </p:spPr>
        <p:txBody>
          <a:bodyPr wrap="square" rtlCol="0">
            <a:spAutoFit/>
          </a:bodyPr>
          <a:lstStyle/>
          <a:p>
            <a:r>
              <a:rPr lang="en-US" dirty="0"/>
              <a:t>By</a:t>
            </a:r>
          </a:p>
          <a:p>
            <a:r>
              <a:rPr lang="en-IN" dirty="0"/>
              <a:t>K. Arvind Sai Teja</a:t>
            </a:r>
          </a:p>
          <a:p>
            <a:r>
              <a:rPr lang="en-IN" dirty="0"/>
              <a:t>K. Srithesh </a:t>
            </a:r>
            <a:r>
              <a:rPr lang="en-IN" dirty="0" err="1"/>
              <a:t>varma</a:t>
            </a:r>
            <a:endParaRPr lang="en-IN" dirty="0"/>
          </a:p>
          <a:p>
            <a:r>
              <a:rPr lang="en-IN" dirty="0"/>
              <a:t>R. </a:t>
            </a:r>
            <a:r>
              <a:rPr lang="en-IN" dirty="0" err="1"/>
              <a:t>Alekhya</a:t>
            </a:r>
            <a:endParaRPr lang="en-IN" dirty="0"/>
          </a:p>
          <a:p>
            <a:r>
              <a:rPr lang="en-IN" dirty="0"/>
              <a:t>M. Giri Charan</a:t>
            </a:r>
          </a:p>
          <a:p>
            <a:r>
              <a:rPr lang="en-IN" dirty="0"/>
              <a:t>B. Srinivas</a:t>
            </a:r>
          </a:p>
          <a:p>
            <a:r>
              <a:rPr lang="en-IN" dirty="0"/>
              <a:t>Ch. Anish Raj</a:t>
            </a:r>
          </a:p>
          <a:p>
            <a:r>
              <a:rPr lang="en-IN" dirty="0"/>
              <a:t>A. </a:t>
            </a:r>
            <a:r>
              <a:rPr lang="en-IN" dirty="0" err="1"/>
              <a:t>Nithin</a:t>
            </a:r>
            <a:endParaRPr lang="en-IN" dirty="0"/>
          </a:p>
          <a:p>
            <a:r>
              <a:rPr lang="en-IN" dirty="0"/>
              <a:t> </a:t>
            </a:r>
          </a:p>
        </p:txBody>
      </p:sp>
    </p:spTree>
    <p:extLst>
      <p:ext uri="{BB962C8B-B14F-4D97-AF65-F5344CB8AC3E}">
        <p14:creationId xmlns:p14="http://schemas.microsoft.com/office/powerpoint/2010/main" val="160723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0BC406E4-620A-B045-3381-A1144545ED71}"/>
              </a:ext>
            </a:extLst>
          </p:cNvPr>
          <p:cNvSpPr/>
          <p:nvPr/>
        </p:nvSpPr>
        <p:spPr>
          <a:xfrm>
            <a:off x="2346959" y="206141"/>
            <a:ext cx="8229600" cy="822960"/>
          </a:xfrm>
          <a:prstGeom prst="rect">
            <a:avLst/>
          </a:prstGeom>
          <a:noFill/>
          <a:ln/>
        </p:spPr>
        <p:txBody>
          <a:bodyPr wrap="square" rtlCol="0" anchor="ctr"/>
          <a:lstStyle/>
          <a:p>
            <a:r>
              <a:rPr lang="en-US" sz="3600" b="1" dirty="0">
                <a:solidFill>
                  <a:srgbClr val="000000"/>
                </a:solidFill>
                <a:latin typeface="Optima" pitchFamily="34" charset="0"/>
                <a:ea typeface="Optima" pitchFamily="34" charset="-122"/>
                <a:cs typeface="Optima" pitchFamily="34" charset="-120"/>
              </a:rPr>
              <a:t>Introduction to Stock Prediction Using ML</a:t>
            </a:r>
            <a:endParaRPr lang="en-US" sz="3600" dirty="0"/>
          </a:p>
        </p:txBody>
      </p:sp>
      <p:sp>
        <p:nvSpPr>
          <p:cNvPr id="4" name="Text 1">
            <a:extLst>
              <a:ext uri="{FF2B5EF4-FFF2-40B4-BE49-F238E27FC236}">
                <a16:creationId xmlns:a16="http://schemas.microsoft.com/office/drawing/2014/main" id="{3565FFCD-34D2-8085-2998-E914648AE701}"/>
              </a:ext>
            </a:extLst>
          </p:cNvPr>
          <p:cNvSpPr/>
          <p:nvPr/>
        </p:nvSpPr>
        <p:spPr>
          <a:xfrm>
            <a:off x="1843239" y="1283369"/>
            <a:ext cx="6963878" cy="4957010"/>
          </a:xfrm>
          <a:prstGeom prst="rect">
            <a:avLst/>
          </a:prstGeom>
          <a:noFill/>
          <a:ln/>
        </p:spPr>
        <p:txBody>
          <a:bodyPr wrap="square" rtlCol="0" anchor="t"/>
          <a:lstStyle/>
          <a:p>
            <a:r>
              <a:rPr lang="en-US" sz="2800" dirty="0">
                <a:solidFill>
                  <a:srgbClr val="000000"/>
                </a:solidFill>
                <a:latin typeface="Optima" pitchFamily="34" charset="0"/>
                <a:ea typeface="Optima" pitchFamily="34" charset="-122"/>
                <a:cs typeface="Optima" pitchFamily="34" charset="-120"/>
              </a:rPr>
              <a:t>* Stock prediction using machine learning (ML) involves utilizing algorithms to analyze historical data and make future stock price predictions.</a:t>
            </a:r>
            <a:endParaRPr lang="en-US" sz="2800" dirty="0"/>
          </a:p>
          <a:p>
            <a:endParaRPr lang="en-US" sz="2800" dirty="0"/>
          </a:p>
          <a:p>
            <a:r>
              <a:rPr lang="en-US" sz="2800" dirty="0">
                <a:solidFill>
                  <a:srgbClr val="000000"/>
                </a:solidFill>
                <a:latin typeface="Optima" pitchFamily="34" charset="0"/>
                <a:ea typeface="Optima" pitchFamily="34" charset="-122"/>
                <a:cs typeface="Optima" pitchFamily="34" charset="-120"/>
              </a:rPr>
              <a:t>* ML models can analyze large datasets to identify patterns and trends that can help predict stock movements.</a:t>
            </a:r>
            <a:endParaRPr lang="en-US" sz="2800" dirty="0"/>
          </a:p>
          <a:p>
            <a:endParaRPr lang="en-US" sz="2800" dirty="0"/>
          </a:p>
          <a:p>
            <a:r>
              <a:rPr lang="en-US" sz="2800" dirty="0">
                <a:solidFill>
                  <a:srgbClr val="000000"/>
                </a:solidFill>
                <a:latin typeface="Optima" pitchFamily="34" charset="0"/>
                <a:ea typeface="Optima" pitchFamily="34" charset="-122"/>
                <a:cs typeface="Optima" pitchFamily="34" charset="-120"/>
              </a:rPr>
              <a:t>* The goal of stock prediction using ML is to assist investors in making informed decisions based on data-driven insights.</a:t>
            </a:r>
            <a:endParaRPr lang="en-US" sz="2800" dirty="0"/>
          </a:p>
        </p:txBody>
      </p:sp>
      <p:pic>
        <p:nvPicPr>
          <p:cNvPr id="5" name="Image 0" descr="https://search-letsfade-com.herokuapp.com/proxy?url=https://www.analytixlabs.co.in/blog/wp-content/uploads/2021/09/Blog-4-Title-Banner.jpg">
            <a:extLst>
              <a:ext uri="{FF2B5EF4-FFF2-40B4-BE49-F238E27FC236}">
                <a16:creationId xmlns:a16="http://schemas.microsoft.com/office/drawing/2014/main" id="{C566A7A3-6A9B-BB8B-3FE1-A0BFB02B6215}"/>
              </a:ext>
            </a:extLst>
          </p:cNvPr>
          <p:cNvPicPr>
            <a:picLocks noChangeAspect="1"/>
          </p:cNvPicPr>
          <p:nvPr/>
        </p:nvPicPr>
        <p:blipFill>
          <a:blip r:embed="rId2"/>
          <a:stretch>
            <a:fillRect/>
          </a:stretch>
        </p:blipFill>
        <p:spPr>
          <a:xfrm>
            <a:off x="8164857" y="2053388"/>
            <a:ext cx="3882763" cy="3019927"/>
          </a:xfrm>
          <a:prstGeom prst="rect">
            <a:avLst/>
          </a:prstGeom>
        </p:spPr>
      </p:pic>
    </p:spTree>
    <p:extLst>
      <p:ext uri="{BB962C8B-B14F-4D97-AF65-F5344CB8AC3E}">
        <p14:creationId xmlns:p14="http://schemas.microsoft.com/office/powerpoint/2010/main" val="276041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CE0207D4-0F91-AECE-D144-1F043EA06450}"/>
              </a:ext>
            </a:extLst>
          </p:cNvPr>
          <p:cNvSpPr/>
          <p:nvPr/>
        </p:nvSpPr>
        <p:spPr>
          <a:xfrm>
            <a:off x="2286001" y="176463"/>
            <a:ext cx="8229600" cy="822960"/>
          </a:xfrm>
          <a:prstGeom prst="rect">
            <a:avLst/>
          </a:prstGeom>
          <a:noFill/>
          <a:ln/>
        </p:spPr>
        <p:txBody>
          <a:bodyPr wrap="square" rtlCol="0" anchor="ctr"/>
          <a:lstStyle/>
          <a:p>
            <a:r>
              <a:rPr lang="en-US" sz="3600" b="1" dirty="0">
                <a:solidFill>
                  <a:srgbClr val="000000"/>
                </a:solidFill>
                <a:latin typeface="Optima" pitchFamily="34" charset="0"/>
                <a:ea typeface="Optima" pitchFamily="34" charset="-122"/>
                <a:cs typeface="Optima" pitchFamily="34" charset="-120"/>
              </a:rPr>
              <a:t>Importance of ML in Stock Prediction</a:t>
            </a:r>
            <a:endParaRPr lang="en-US" sz="3600" dirty="0"/>
          </a:p>
        </p:txBody>
      </p:sp>
      <p:sp>
        <p:nvSpPr>
          <p:cNvPr id="3" name="Text 1">
            <a:extLst>
              <a:ext uri="{FF2B5EF4-FFF2-40B4-BE49-F238E27FC236}">
                <a16:creationId xmlns:a16="http://schemas.microsoft.com/office/drawing/2014/main" id="{09E511FE-FD70-F26D-D0EB-070A7E07DB54}"/>
              </a:ext>
            </a:extLst>
          </p:cNvPr>
          <p:cNvSpPr/>
          <p:nvPr/>
        </p:nvSpPr>
        <p:spPr>
          <a:xfrm>
            <a:off x="2125579" y="1495926"/>
            <a:ext cx="5638800" cy="4279231"/>
          </a:xfrm>
          <a:prstGeom prst="rect">
            <a:avLst/>
          </a:prstGeom>
          <a:noFill/>
          <a:ln/>
        </p:spPr>
        <p:txBody>
          <a:bodyPr wrap="square" rtlCol="0" anchor="t"/>
          <a:lstStyle/>
          <a:p>
            <a:r>
              <a:rPr lang="en-US" sz="2400" dirty="0">
                <a:solidFill>
                  <a:srgbClr val="000000"/>
                </a:solidFill>
                <a:latin typeface="Optima" pitchFamily="34" charset="0"/>
                <a:ea typeface="Optima" pitchFamily="34" charset="-122"/>
                <a:cs typeface="Optima" pitchFamily="34" charset="-120"/>
              </a:rPr>
              <a:t>* ML algorithms can handle vast amounts of data, enabling more accurate and timely predictions.</a:t>
            </a:r>
            <a:endParaRPr lang="en-US" sz="2400" dirty="0"/>
          </a:p>
          <a:p>
            <a:endParaRPr lang="en-US" sz="2400" dirty="0"/>
          </a:p>
          <a:p>
            <a:r>
              <a:rPr lang="en-US" sz="2400" dirty="0">
                <a:solidFill>
                  <a:srgbClr val="000000"/>
                </a:solidFill>
                <a:latin typeface="Optima" pitchFamily="34" charset="0"/>
                <a:ea typeface="Optima" pitchFamily="34" charset="-122"/>
                <a:cs typeface="Optima" pitchFamily="34" charset="-120"/>
              </a:rPr>
              <a:t>* ML models can adapt to changing market conditions and learn from past data to improve forecasting accuracy.</a:t>
            </a:r>
            <a:endParaRPr lang="en-US" sz="2400" dirty="0"/>
          </a:p>
          <a:p>
            <a:endParaRPr lang="en-US" sz="2400" dirty="0"/>
          </a:p>
          <a:p>
            <a:r>
              <a:rPr lang="en-US" sz="2400" dirty="0">
                <a:solidFill>
                  <a:srgbClr val="000000"/>
                </a:solidFill>
                <a:latin typeface="Optima" pitchFamily="34" charset="0"/>
                <a:ea typeface="Optima" pitchFamily="34" charset="-122"/>
                <a:cs typeface="Optima" pitchFamily="34" charset="-120"/>
              </a:rPr>
              <a:t>* By using ML for stock prediction, investors can potentially gain a competitive advantage in the market.</a:t>
            </a:r>
            <a:endParaRPr lang="en-US" sz="2400" dirty="0"/>
          </a:p>
        </p:txBody>
      </p:sp>
      <p:pic>
        <p:nvPicPr>
          <p:cNvPr id="4" name="Image 0" descr="https://search-letsfade-com.herokuapp.com/proxy?url=https://media.geeksforgeeks.org/wp-content/cdn-uploads/20190522174744/MachineLearning.png">
            <a:extLst>
              <a:ext uri="{FF2B5EF4-FFF2-40B4-BE49-F238E27FC236}">
                <a16:creationId xmlns:a16="http://schemas.microsoft.com/office/drawing/2014/main" id="{432FE599-F227-A643-A669-B0F015614C89}"/>
              </a:ext>
            </a:extLst>
          </p:cNvPr>
          <p:cNvPicPr>
            <a:picLocks noChangeAspect="1"/>
          </p:cNvPicPr>
          <p:nvPr/>
        </p:nvPicPr>
        <p:blipFill>
          <a:blip r:embed="rId2"/>
          <a:stretch>
            <a:fillRect/>
          </a:stretch>
        </p:blipFill>
        <p:spPr>
          <a:xfrm>
            <a:off x="7764379" y="1828800"/>
            <a:ext cx="4114800" cy="3200400"/>
          </a:xfrm>
          <a:prstGeom prst="rect">
            <a:avLst/>
          </a:prstGeom>
        </p:spPr>
      </p:pic>
    </p:spTree>
    <p:extLst>
      <p:ext uri="{BB962C8B-B14F-4D97-AF65-F5344CB8AC3E}">
        <p14:creationId xmlns:p14="http://schemas.microsoft.com/office/powerpoint/2010/main" val="77482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E3D39491-B4BD-B012-1434-02B89DCAEC18}"/>
              </a:ext>
            </a:extLst>
          </p:cNvPr>
          <p:cNvSpPr/>
          <p:nvPr/>
        </p:nvSpPr>
        <p:spPr>
          <a:xfrm>
            <a:off x="1981200" y="260684"/>
            <a:ext cx="9344526" cy="822960"/>
          </a:xfrm>
          <a:prstGeom prst="rect">
            <a:avLst/>
          </a:prstGeom>
          <a:noFill/>
          <a:ln/>
        </p:spPr>
        <p:txBody>
          <a:bodyPr wrap="square" rtlCol="0" anchor="ctr"/>
          <a:lstStyle/>
          <a:p>
            <a:r>
              <a:rPr lang="en-US" sz="3200" b="1" dirty="0">
                <a:solidFill>
                  <a:srgbClr val="000000"/>
                </a:solidFill>
                <a:latin typeface="Optima" pitchFamily="34" charset="0"/>
                <a:ea typeface="Optima" pitchFamily="34" charset="-122"/>
                <a:cs typeface="Optima" pitchFamily="34" charset="-120"/>
              </a:rPr>
              <a:t>Real-World Applications of Stock Prediction Using ML</a:t>
            </a:r>
            <a:endParaRPr lang="en-US" sz="3200" dirty="0"/>
          </a:p>
        </p:txBody>
      </p:sp>
      <p:sp>
        <p:nvSpPr>
          <p:cNvPr id="3" name="Text 1">
            <a:extLst>
              <a:ext uri="{FF2B5EF4-FFF2-40B4-BE49-F238E27FC236}">
                <a16:creationId xmlns:a16="http://schemas.microsoft.com/office/drawing/2014/main" id="{F2EE0E62-1D17-E0BC-01EA-A3507FEF02A9}"/>
              </a:ext>
            </a:extLst>
          </p:cNvPr>
          <p:cNvSpPr/>
          <p:nvPr/>
        </p:nvSpPr>
        <p:spPr>
          <a:xfrm>
            <a:off x="2125578" y="1564908"/>
            <a:ext cx="9344525" cy="4386714"/>
          </a:xfrm>
          <a:prstGeom prst="rect">
            <a:avLst/>
          </a:prstGeom>
          <a:noFill/>
          <a:ln/>
        </p:spPr>
        <p:txBody>
          <a:bodyPr wrap="square" rtlCol="0" anchor="t"/>
          <a:lstStyle/>
          <a:p>
            <a:r>
              <a:rPr lang="en-US" sz="2800" dirty="0">
                <a:solidFill>
                  <a:srgbClr val="000000"/>
                </a:solidFill>
                <a:latin typeface="Optima" pitchFamily="34" charset="0"/>
                <a:ea typeface="Optima" pitchFamily="34" charset="-122"/>
                <a:cs typeface="Optima" pitchFamily="34" charset="-120"/>
              </a:rPr>
              <a:t>* ML-based stock prediction systems are widely used by financial institutions, hedge funds, and individual investors to make investment decisions.</a:t>
            </a:r>
            <a:endParaRPr lang="en-US" sz="2800" dirty="0"/>
          </a:p>
          <a:p>
            <a:endParaRPr lang="en-US" sz="2800" dirty="0"/>
          </a:p>
          <a:p>
            <a:r>
              <a:rPr lang="en-US" sz="2800" dirty="0">
                <a:solidFill>
                  <a:srgbClr val="000000"/>
                </a:solidFill>
                <a:latin typeface="Optima" pitchFamily="34" charset="0"/>
                <a:ea typeface="Optima" pitchFamily="34" charset="-122"/>
                <a:cs typeface="Optima" pitchFamily="34" charset="-120"/>
              </a:rPr>
              <a:t>* High-frequency trading firms leverage ML algorithms for real-time stock prediction and automated trading strategies.</a:t>
            </a:r>
            <a:endParaRPr lang="en-US" sz="2800" dirty="0"/>
          </a:p>
          <a:p>
            <a:endParaRPr lang="en-US" sz="2800" dirty="0"/>
          </a:p>
          <a:p>
            <a:r>
              <a:rPr lang="en-US" sz="2800" dirty="0">
                <a:solidFill>
                  <a:srgbClr val="000000"/>
                </a:solidFill>
                <a:latin typeface="Optima" pitchFamily="34" charset="0"/>
                <a:ea typeface="Optima" pitchFamily="34" charset="-122"/>
                <a:cs typeface="Optima" pitchFamily="34" charset="-120"/>
              </a:rPr>
              <a:t>* ML-powered stock prediction tools are continuously evolving to adapt to dynamic market conditions and enhance investment performance.</a:t>
            </a:r>
            <a:endParaRPr lang="en-US" sz="2800" dirty="0"/>
          </a:p>
        </p:txBody>
      </p:sp>
    </p:spTree>
    <p:extLst>
      <p:ext uri="{BB962C8B-B14F-4D97-AF65-F5344CB8AC3E}">
        <p14:creationId xmlns:p14="http://schemas.microsoft.com/office/powerpoint/2010/main" val="251964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6648BC-0105-4CBC-C3E9-A4BB134BE0D4}"/>
              </a:ext>
            </a:extLst>
          </p:cNvPr>
          <p:cNvSpPr txBox="1"/>
          <p:nvPr/>
        </p:nvSpPr>
        <p:spPr>
          <a:xfrm>
            <a:off x="3834063" y="457018"/>
            <a:ext cx="6096000" cy="707886"/>
          </a:xfrm>
          <a:prstGeom prst="rect">
            <a:avLst/>
          </a:prstGeom>
          <a:noFill/>
        </p:spPr>
        <p:txBody>
          <a:bodyPr wrap="square">
            <a:spAutoFit/>
          </a:bodyPr>
          <a:lstStyle/>
          <a:p>
            <a:pPr algn="l"/>
            <a:r>
              <a:rPr lang="en-IN" sz="4000" b="0" i="0" dirty="0">
                <a:solidFill>
                  <a:srgbClr val="222222"/>
                </a:solidFill>
                <a:effectLst/>
                <a:highlight>
                  <a:srgbClr val="FFFFFF"/>
                </a:highlight>
                <a:latin typeface="-apple-system"/>
              </a:rPr>
              <a:t>Technical analysi</a:t>
            </a:r>
            <a:r>
              <a:rPr lang="en-IN" sz="4000" dirty="0">
                <a:solidFill>
                  <a:srgbClr val="222222"/>
                </a:solidFill>
                <a:highlight>
                  <a:srgbClr val="FFFFFF"/>
                </a:highlight>
                <a:latin typeface="-apple-system"/>
              </a:rPr>
              <a:t>s</a:t>
            </a:r>
            <a:r>
              <a:rPr lang="en-IN" sz="4000" b="0" i="0" dirty="0">
                <a:solidFill>
                  <a:srgbClr val="222222"/>
                </a:solidFill>
                <a:effectLst/>
                <a:highlight>
                  <a:srgbClr val="FFFFFF"/>
                </a:highlight>
                <a:latin typeface="-apple-system"/>
              </a:rPr>
              <a:t> indicator</a:t>
            </a:r>
          </a:p>
        </p:txBody>
      </p:sp>
      <p:sp>
        <p:nvSpPr>
          <p:cNvPr id="5" name="TextBox 4">
            <a:extLst>
              <a:ext uri="{FF2B5EF4-FFF2-40B4-BE49-F238E27FC236}">
                <a16:creationId xmlns:a16="http://schemas.microsoft.com/office/drawing/2014/main" id="{DA711DEB-D9BE-44A7-4F6D-71BB8DC5B5F6}"/>
              </a:ext>
            </a:extLst>
          </p:cNvPr>
          <p:cNvSpPr txBox="1"/>
          <p:nvPr/>
        </p:nvSpPr>
        <p:spPr>
          <a:xfrm>
            <a:off x="1844842" y="1636295"/>
            <a:ext cx="10347157" cy="452431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222222"/>
                </a:solidFill>
                <a:highlight>
                  <a:srgbClr val="FFFFFF"/>
                </a:highlight>
                <a:latin typeface="-apple-system"/>
              </a:rPr>
              <a:t>Technical analysis is a well </a:t>
            </a:r>
            <a:r>
              <a:rPr lang="en-US" sz="2400" b="0" i="0" dirty="0">
                <a:solidFill>
                  <a:srgbClr val="222222"/>
                </a:solidFill>
                <a:effectLst/>
                <a:highlight>
                  <a:srgbClr val="FFFFFF"/>
                </a:highlight>
                <a:latin typeface="-apple-system"/>
              </a:rPr>
              <a:t>method of forecasting future market trends by generating buy or sell signals based on specific information obtained from those prices.</a:t>
            </a:r>
            <a:r>
              <a:rPr lang="en-US" sz="2400" dirty="0">
                <a:solidFill>
                  <a:srgbClr val="222222"/>
                </a:solidFill>
                <a:highlight>
                  <a:srgbClr val="FFFFFF"/>
                </a:highlight>
                <a:latin typeface="-apple-system"/>
              </a:rPr>
              <a:t> </a:t>
            </a:r>
          </a:p>
          <a:p>
            <a:pPr marL="342900" indent="-342900">
              <a:buFont typeface="Arial" panose="020B0604020202020204" pitchFamily="34" charset="0"/>
              <a:buChar char="•"/>
            </a:pPr>
            <a:endParaRPr lang="en-US" sz="2400" dirty="0">
              <a:solidFill>
                <a:srgbClr val="222222"/>
              </a:solidFill>
              <a:highlight>
                <a:srgbClr val="FFFFFF"/>
              </a:highlight>
              <a:latin typeface="-apple-system"/>
            </a:endParaRPr>
          </a:p>
          <a:p>
            <a:pPr marL="342900" indent="-342900">
              <a:buFont typeface="Arial" panose="020B0604020202020204" pitchFamily="34" charset="0"/>
              <a:buChar char="•"/>
            </a:pPr>
            <a:r>
              <a:rPr lang="en-US" sz="2400" b="0" i="0" dirty="0">
                <a:solidFill>
                  <a:srgbClr val="222222"/>
                </a:solidFill>
                <a:effectLst/>
                <a:highlight>
                  <a:srgbClr val="FFFFFF"/>
                </a:highlight>
                <a:latin typeface="-apple-system"/>
              </a:rPr>
              <a:t>A popular method for modeling and predicting the stock market is technical analysis, which is a method based on historical data from the market, primarily price and volume. Quantity. Technical analysis follows several assumptions:</a:t>
            </a:r>
          </a:p>
          <a:p>
            <a:pPr marL="342900" indent="-342900">
              <a:buFont typeface="Arial" panose="020B0604020202020204" pitchFamily="34" charset="0"/>
              <a:buChar char="•"/>
            </a:pPr>
            <a:r>
              <a:rPr lang="en-US" sz="2400" b="0" i="0" dirty="0">
                <a:solidFill>
                  <a:srgbClr val="222222"/>
                </a:solidFill>
                <a:effectLst/>
                <a:highlight>
                  <a:srgbClr val="FFFFFF"/>
                </a:highlight>
                <a:latin typeface="-apple-system"/>
              </a:rPr>
              <a:t> (1) Prices are determined exclusively by supply and demand relationships.</a:t>
            </a:r>
          </a:p>
          <a:p>
            <a:pPr marL="342900" indent="-342900">
              <a:buFont typeface="Arial" panose="020B0604020202020204" pitchFamily="34" charset="0"/>
              <a:buChar char="•"/>
            </a:pPr>
            <a:r>
              <a:rPr lang="en-US" sz="2400" b="0" i="0" dirty="0">
                <a:solidFill>
                  <a:srgbClr val="222222"/>
                </a:solidFill>
                <a:effectLst/>
                <a:highlight>
                  <a:srgbClr val="FFFFFF"/>
                </a:highlight>
                <a:latin typeface="-apple-system"/>
              </a:rPr>
              <a:t> (2) Prices change with the trend.</a:t>
            </a:r>
          </a:p>
          <a:p>
            <a:pPr marL="342900" indent="-342900">
              <a:buFont typeface="Arial" panose="020B0604020202020204" pitchFamily="34" charset="0"/>
              <a:buChar char="•"/>
            </a:pPr>
            <a:r>
              <a:rPr lang="en-US" sz="2400" b="0" i="0" dirty="0">
                <a:solidFill>
                  <a:srgbClr val="222222"/>
                </a:solidFill>
                <a:effectLst/>
                <a:highlight>
                  <a:srgbClr val="FFFFFF"/>
                </a:highlight>
                <a:latin typeface="-apple-system"/>
              </a:rPr>
              <a:t> (3) Changes in supply and demand cause the trend to reverse.</a:t>
            </a:r>
          </a:p>
          <a:p>
            <a:pPr marL="342900" indent="-342900">
              <a:buFont typeface="Arial" panose="020B0604020202020204" pitchFamily="34" charset="0"/>
              <a:buChar char="•"/>
            </a:pPr>
            <a:r>
              <a:rPr lang="en-US" sz="2400" b="0" i="0" dirty="0">
                <a:solidFill>
                  <a:srgbClr val="222222"/>
                </a:solidFill>
                <a:effectLst/>
                <a:highlight>
                  <a:srgbClr val="FFFFFF"/>
                </a:highlight>
                <a:latin typeface="-apple-system"/>
              </a:rPr>
              <a:t> (4) Changes in supply and demand can be identified on the chart.</a:t>
            </a:r>
          </a:p>
          <a:p>
            <a:pPr marL="342900" indent="-342900">
              <a:buFont typeface="Arial" panose="020B0604020202020204" pitchFamily="34" charset="0"/>
              <a:buChar char="•"/>
            </a:pPr>
            <a:r>
              <a:rPr lang="en-US" sz="2400" b="0" i="0" dirty="0">
                <a:solidFill>
                  <a:srgbClr val="222222"/>
                </a:solidFill>
                <a:effectLst/>
                <a:highlight>
                  <a:srgbClr val="FFFFFF"/>
                </a:highlight>
                <a:latin typeface="-apple-system"/>
              </a:rPr>
              <a:t> (5) The patterns on the chart tend to repeat. </a:t>
            </a:r>
            <a:endParaRPr lang="en-IN" sz="2400" dirty="0"/>
          </a:p>
        </p:txBody>
      </p:sp>
    </p:spTree>
    <p:extLst>
      <p:ext uri="{BB962C8B-B14F-4D97-AF65-F5344CB8AC3E}">
        <p14:creationId xmlns:p14="http://schemas.microsoft.com/office/powerpoint/2010/main" val="253028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22EAFD-33B4-0246-8676-568FCD6ED239}"/>
              </a:ext>
            </a:extLst>
          </p:cNvPr>
          <p:cNvSpPr txBox="1"/>
          <p:nvPr/>
        </p:nvSpPr>
        <p:spPr>
          <a:xfrm>
            <a:off x="2069431" y="569312"/>
            <a:ext cx="8149389" cy="1077218"/>
          </a:xfrm>
          <a:prstGeom prst="rect">
            <a:avLst/>
          </a:prstGeom>
          <a:noFill/>
        </p:spPr>
        <p:txBody>
          <a:bodyPr wrap="square">
            <a:spAutoFit/>
          </a:bodyPr>
          <a:lstStyle/>
          <a:p>
            <a:r>
              <a:rPr lang="en-US" sz="3200" b="1" dirty="0"/>
              <a:t>Stock Market Predictions Using LSTM</a:t>
            </a:r>
            <a:r>
              <a:rPr lang="en-US" sz="3200" b="1" dirty="0">
                <a:latin typeface="Bahnschrift Light" panose="020B0502040204020203" pitchFamily="34" charset="0"/>
              </a:rPr>
              <a:t>(Long-Short Term Memory)</a:t>
            </a:r>
            <a:endParaRPr lang="en-IN" sz="3200" b="1" dirty="0"/>
          </a:p>
        </p:txBody>
      </p:sp>
      <p:sp>
        <p:nvSpPr>
          <p:cNvPr id="5" name="TextBox 4">
            <a:extLst>
              <a:ext uri="{FF2B5EF4-FFF2-40B4-BE49-F238E27FC236}">
                <a16:creationId xmlns:a16="http://schemas.microsoft.com/office/drawing/2014/main" id="{411CB65C-8319-23E7-1FC0-9C5D1AB96EAF}"/>
              </a:ext>
            </a:extLst>
          </p:cNvPr>
          <p:cNvSpPr txBox="1"/>
          <p:nvPr/>
        </p:nvSpPr>
        <p:spPr>
          <a:xfrm>
            <a:off x="2069430" y="1764632"/>
            <a:ext cx="8662737" cy="3785652"/>
          </a:xfrm>
          <a:prstGeom prst="rect">
            <a:avLst/>
          </a:prstGeom>
          <a:noFill/>
        </p:spPr>
        <p:txBody>
          <a:bodyPr wrap="square">
            <a:spAutoFit/>
          </a:bodyPr>
          <a:lstStyle/>
          <a:p>
            <a:r>
              <a:rPr lang="en-US" sz="2400" dirty="0"/>
              <a:t>Due to the volatility of tick market prices, accurately estimating stock prices is challenging. Time series modeling, such as the use of LSTM neural network architecture, can aid in forecasting future values. A set of predictors, including fundamental market data and technical indicators, is used to represent stock market behavior. Single and multilayer LSTM models are created using the selected input variables, and their performance is compared using RMSE, MAPE, and Correlation Coefficient. Empirical findings indicate that the single-layer LSTM model outperforms the multilayer LSTM model in terms of fit and prediction accuracy.</a:t>
            </a:r>
            <a:endParaRPr lang="en-IN" sz="2400" dirty="0"/>
          </a:p>
        </p:txBody>
      </p:sp>
    </p:spTree>
    <p:extLst>
      <p:ext uri="{BB962C8B-B14F-4D97-AF65-F5344CB8AC3E}">
        <p14:creationId xmlns:p14="http://schemas.microsoft.com/office/powerpoint/2010/main" val="329548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84D7D0-69D1-962E-4753-E87F7C3D76F3}"/>
              </a:ext>
            </a:extLst>
          </p:cNvPr>
          <p:cNvSpPr txBox="1"/>
          <p:nvPr/>
        </p:nvSpPr>
        <p:spPr>
          <a:xfrm>
            <a:off x="2534652" y="349296"/>
            <a:ext cx="8325853" cy="584775"/>
          </a:xfrm>
          <a:prstGeom prst="rect">
            <a:avLst/>
          </a:prstGeom>
          <a:noFill/>
        </p:spPr>
        <p:txBody>
          <a:bodyPr wrap="square" rtlCol="0">
            <a:spAutoFit/>
          </a:bodyPr>
          <a:lstStyle/>
          <a:p>
            <a:r>
              <a:rPr lang="en-US" sz="3200" b="1" dirty="0"/>
              <a:t>Block Diagram</a:t>
            </a:r>
            <a:endParaRPr lang="en-IN" sz="3200" b="1" dirty="0"/>
          </a:p>
        </p:txBody>
      </p:sp>
      <p:pic>
        <p:nvPicPr>
          <p:cNvPr id="5" name="Picture 4">
            <a:extLst>
              <a:ext uri="{FF2B5EF4-FFF2-40B4-BE49-F238E27FC236}">
                <a16:creationId xmlns:a16="http://schemas.microsoft.com/office/drawing/2014/main" id="{86510DBD-7CF7-7188-D9A0-BDAFA54A2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652" y="1155517"/>
            <a:ext cx="8951495" cy="5353187"/>
          </a:xfrm>
          <a:prstGeom prst="rect">
            <a:avLst/>
          </a:prstGeom>
        </p:spPr>
      </p:pic>
    </p:spTree>
    <p:extLst>
      <p:ext uri="{BB962C8B-B14F-4D97-AF65-F5344CB8AC3E}">
        <p14:creationId xmlns:p14="http://schemas.microsoft.com/office/powerpoint/2010/main" val="212438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F24F89-1CA6-52CC-001F-13F6FAFB5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226" y="1700981"/>
            <a:ext cx="7157883" cy="4968656"/>
          </a:xfrm>
          <a:prstGeom prst="rect">
            <a:avLst/>
          </a:prstGeom>
        </p:spPr>
      </p:pic>
      <p:sp>
        <p:nvSpPr>
          <p:cNvPr id="4" name="TextBox 3">
            <a:extLst>
              <a:ext uri="{FF2B5EF4-FFF2-40B4-BE49-F238E27FC236}">
                <a16:creationId xmlns:a16="http://schemas.microsoft.com/office/drawing/2014/main" id="{8EDD08B5-B112-16AC-565F-0EA094217A6B}"/>
              </a:ext>
            </a:extLst>
          </p:cNvPr>
          <p:cNvSpPr txBox="1"/>
          <p:nvPr/>
        </p:nvSpPr>
        <p:spPr>
          <a:xfrm>
            <a:off x="4437489" y="970490"/>
            <a:ext cx="4962149" cy="523220"/>
          </a:xfrm>
          <a:prstGeom prst="rect">
            <a:avLst/>
          </a:prstGeom>
          <a:noFill/>
        </p:spPr>
        <p:txBody>
          <a:bodyPr wrap="square" rtlCol="0">
            <a:spAutoFit/>
          </a:bodyPr>
          <a:lstStyle/>
          <a:p>
            <a:r>
              <a:rPr lang="en-US" sz="2800" dirty="0"/>
              <a:t>Predicted values graph</a:t>
            </a:r>
            <a:endParaRPr lang="en-IN" sz="2800" dirty="0"/>
          </a:p>
        </p:txBody>
      </p:sp>
    </p:spTree>
    <p:extLst>
      <p:ext uri="{BB962C8B-B14F-4D97-AF65-F5344CB8AC3E}">
        <p14:creationId xmlns:p14="http://schemas.microsoft.com/office/powerpoint/2010/main" val="3199381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46</TotalTime>
  <Words>487</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Bahnschrift Light</vt:lpstr>
      <vt:lpstr>Corbel</vt:lpstr>
      <vt:lpstr>Optima</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Srithesh k</dc:creator>
  <cp:lastModifiedBy>KOTHEM ARVIND SAI TEJA</cp:lastModifiedBy>
  <cp:revision>3</cp:revision>
  <dcterms:created xsi:type="dcterms:W3CDTF">2024-05-21T19:01:47Z</dcterms:created>
  <dcterms:modified xsi:type="dcterms:W3CDTF">2024-05-23T04:39:20Z</dcterms:modified>
</cp:coreProperties>
</file>