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view3D>
      <c:rotX val="18"/>
      <c:hPercent val="84"/>
      <c:rotY val="18"/>
      <c:depthPercent val="66"/>
      <c:rAngAx val="0"/>
      <c:perspective val="30"/>
    </c:view3D>
    <c:floor>
      <c:spPr>
        <a:noFill/>
        <a:ln>
          <a:noFill/>
        </a:ln>
        <a:effectLst/>
        <a:sp3d/>
      </c:spPr>
    </c:floor>
    <c:sideWall>
      <c:spPr>
        <a:noFill/>
        <a:ln>
          <a:noFill/>
        </a:ln>
        <a:effectLst/>
        <a:sp3d/>
      </c:spPr>
    </c:sideWall>
    <c:backWall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005"/>
          <c:y val="0.005"/>
          <c:w val="0.99"/>
          <c:h val="0.9875"/>
        </c:manualLayout>
      </c:layout>
      <c:line3D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Región 1</c:v>
                </c:pt>
              </c:strCache>
            </c:strRef>
          </c:tx>
          <c:spPr>
            <a:solidFill>
              <a:srgbClr val="01A2FF"/>
            </a:solidFill>
            <a:effectLst>
              <a:outerShdw sx="100000" sy="100000" kx="0" ky="0" algn="tl" rotWithShape="1" blurRad="50800" dist="38100" dir="13200000">
                <a:srgbClr val="000000">
                  <a:alpha val="50000"/>
                </a:srgbClr>
              </a:outerShdw>
            </a:effectLst>
            <a:sp3d prstMaterial="matte"/>
          </c:spPr>
          <c:marker>
            <c:symbol val="circle"/>
            <c:size val="5"/>
            <c:spPr>
              <a:solidFill>
                <a:srgbClr val="FFFFFF"/>
              </a:solidFill>
              <a:ln w="76200" cap="flat">
                <a:solidFill>
                  <a:schemeClr val="accent1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17.000000</c:v>
                </c:pt>
                <c:pt idx="1">
                  <c:v>26.000000</c:v>
                </c:pt>
                <c:pt idx="2">
                  <c:v>53.000000</c:v>
                </c:pt>
                <c:pt idx="3">
                  <c:v>96.000000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Región 2</c:v>
                </c:pt>
              </c:strCache>
            </c:strRef>
          </c:tx>
          <c:spPr>
            <a:solidFill>
              <a:srgbClr val="60D836"/>
            </a:solidFill>
            <a:effectLst>
              <a:outerShdw sx="100000" sy="100000" kx="0" ky="0" algn="tl" rotWithShape="1" blurRad="50800" dist="38100" dir="13200000">
                <a:srgbClr val="000000">
                  <a:alpha val="50000"/>
                </a:srgbClr>
              </a:outerShdw>
            </a:effectLst>
            <a:sp3d prstMaterial="matte"/>
          </c:spPr>
          <c:marker>
            <c:symbol val="circle"/>
            <c:size val="5"/>
            <c:spPr>
              <a:solidFill>
                <a:srgbClr val="FFFFFF"/>
              </a:solidFill>
              <a:ln w="76200" cap="flat">
                <a:solidFill>
                  <a:schemeClr val="accent3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Helvetica Neue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strCache>
            </c:strRef>
          </c:cat>
          <c:val>
            <c:numRef>
              <c:f>Sheet1!$B$3:$E$3</c:f>
              <c:numCache>
                <c:ptCount val="4"/>
                <c:pt idx="0">
                  <c:v>55.000000</c:v>
                </c:pt>
                <c:pt idx="1">
                  <c:v>43.000000</c:v>
                </c:pt>
                <c:pt idx="2">
                  <c:v>70.000000</c:v>
                </c:pt>
                <c:pt idx="3">
                  <c:v>58.000000</c:v>
                </c:pt>
              </c:numCache>
            </c:numRef>
          </c:val>
          <c:smooth val="0"/>
        </c:ser>
        <c:gapDepth val="150"/>
        <c:axId val="2094734552"/>
        <c:axId val="2094734553"/>
        <c:axId val="2094734554"/>
      </c:line3D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erAx>
        <c:axId val="2094734554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12700" cap="flat">
            <a:noFill/>
            <a:prstDash val="solid"/>
            <a:miter lim="400000"/>
          </a:ln>
        </c:spPr>
        <c:crossAx val="2094734553"/>
        <c:crosses val="autoZero"/>
        <c:tickLblSkip val="1"/>
      </c:ser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 Juan Pérez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 Juan Pérez</a:t>
            </a:r>
          </a:p>
        </p:txBody>
      </p:sp>
      <p:sp>
        <p:nvSpPr>
          <p:cNvPr id="94" name="“Escribe una cita aquí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“Escribe una cita aquí” </a:t>
            </a:r>
          </a:p>
        </p:txBody>
      </p:sp>
      <p:sp>
        <p:nvSpPr>
          <p:cNvPr id="9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n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n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exto del título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Texto del título</a:t>
            </a:r>
          </a:p>
        </p:txBody>
      </p:sp>
      <p:sp>
        <p:nvSpPr>
          <p:cNvPr id="22" name="Nivel de texto 1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o del título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exto del título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Texto del título</a:t>
            </a:r>
          </a:p>
        </p:txBody>
      </p:sp>
      <p:sp>
        <p:nvSpPr>
          <p:cNvPr id="40" name="Nivel de texto 1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(arrib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9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7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n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67" name="Nivel de texto 1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8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Nivel de texto 1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n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n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n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Historia Clínica"/>
          <p:cNvSpPr txBox="1"/>
          <p:nvPr>
            <p:ph type="subTitle" sz="quarter" idx="1"/>
          </p:nvPr>
        </p:nvSpPr>
        <p:spPr>
          <a:xfrm>
            <a:off x="1270000" y="431165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Off val="-13575"/>
                  </a:schemeClr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Historia Clínica</a:t>
            </a:r>
          </a:p>
        </p:txBody>
      </p:sp>
      <p:pic>
        <p:nvPicPr>
          <p:cNvPr id="120" name="Imagen" descr="Imagen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00400" y="787400"/>
            <a:ext cx="6604000" cy="322580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Rectángulo"/>
          <p:cNvSpPr/>
          <p:nvPr/>
        </p:nvSpPr>
        <p:spPr>
          <a:xfrm>
            <a:off x="5827206" y="5821064"/>
            <a:ext cx="3078858" cy="3000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Login"/>
          <p:cNvSpPr txBox="1"/>
          <p:nvPr/>
        </p:nvSpPr>
        <p:spPr>
          <a:xfrm>
            <a:off x="4664684" y="5740399"/>
            <a:ext cx="8708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Login</a:t>
            </a:r>
          </a:p>
        </p:txBody>
      </p:sp>
      <p:sp>
        <p:nvSpPr>
          <p:cNvPr id="123" name="Rectángulo"/>
          <p:cNvSpPr/>
          <p:nvPr/>
        </p:nvSpPr>
        <p:spPr>
          <a:xfrm>
            <a:off x="5824237" y="6191446"/>
            <a:ext cx="3078858" cy="3000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Password"/>
          <p:cNvSpPr txBox="1"/>
          <p:nvPr/>
        </p:nvSpPr>
        <p:spPr>
          <a:xfrm>
            <a:off x="4092386" y="6110782"/>
            <a:ext cx="146304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Password</a:t>
            </a:r>
          </a:p>
        </p:txBody>
      </p:sp>
      <p:sp>
        <p:nvSpPr>
          <p:cNvPr id="125" name="User ‘bsh’ and password ‘bsh’ will do for now, its just a demo"/>
          <p:cNvSpPr/>
          <p:nvPr/>
        </p:nvSpPr>
        <p:spPr>
          <a:xfrm>
            <a:off x="8906912" y="3922117"/>
            <a:ext cx="3434777" cy="1765548"/>
          </a:xfrm>
          <a:prstGeom prst="wedgeEllipseCallout">
            <a:avLst>
              <a:gd name="adj1" fmla="val -49427"/>
              <a:gd name="adj2" fmla="val 6783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User ‘bsh’ and password ‘bsh’ will do for now, its just a demo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Expediente Médico"/>
          <p:cNvSpPr txBox="1"/>
          <p:nvPr>
            <p:ph type="title"/>
          </p:nvPr>
        </p:nvSpPr>
        <p:spPr>
          <a:xfrm>
            <a:off x="952499" y="513848"/>
            <a:ext cx="11099801" cy="1022913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Expediente Médico</a:t>
            </a:r>
          </a:p>
        </p:txBody>
      </p:sp>
      <p:sp>
        <p:nvSpPr>
          <p:cNvPr id="128" name="Evaluación Médica de Admisión"/>
          <p:cNvSpPr txBox="1"/>
          <p:nvPr/>
        </p:nvSpPr>
        <p:spPr>
          <a:xfrm>
            <a:off x="952499" y="1258201"/>
            <a:ext cx="11099801" cy="670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7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Evaluación Médica de Admisión</a:t>
            </a:r>
          </a:p>
        </p:txBody>
      </p:sp>
      <p:sp>
        <p:nvSpPr>
          <p:cNvPr id="129" name="Operaciones con la Base de Datos de Pacientes"/>
          <p:cNvSpPr txBox="1"/>
          <p:nvPr/>
        </p:nvSpPr>
        <p:spPr>
          <a:xfrm>
            <a:off x="460679" y="2440213"/>
            <a:ext cx="11743561" cy="5096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60831">
              <a:defRPr sz="2496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Operaciones con la Base de Datos de Pacientes</a:t>
            </a:r>
          </a:p>
        </p:txBody>
      </p:sp>
      <p:sp>
        <p:nvSpPr>
          <p:cNvPr id="130" name="Buscar paciente (search-&gt;go to form2)"/>
          <p:cNvSpPr/>
          <p:nvPr/>
        </p:nvSpPr>
        <p:spPr>
          <a:xfrm>
            <a:off x="1839734" y="4365343"/>
            <a:ext cx="2916499" cy="102291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Buscar paciente (search-&gt;go to form2) </a:t>
            </a:r>
          </a:p>
        </p:txBody>
      </p:sp>
      <p:sp>
        <p:nvSpPr>
          <p:cNvPr id="131" name="Agregar Expediente (add-&gt;go to form1)"/>
          <p:cNvSpPr/>
          <p:nvPr/>
        </p:nvSpPr>
        <p:spPr>
          <a:xfrm>
            <a:off x="5044150" y="4365343"/>
            <a:ext cx="2916500" cy="10229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Agregar Expediente (add-&gt;go to form1)</a:t>
            </a:r>
          </a:p>
        </p:txBody>
      </p:sp>
      <p:sp>
        <p:nvSpPr>
          <p:cNvPr id="132" name="Exit (end program)"/>
          <p:cNvSpPr/>
          <p:nvPr/>
        </p:nvSpPr>
        <p:spPr>
          <a:xfrm>
            <a:off x="9648393" y="8544412"/>
            <a:ext cx="2916500" cy="1022913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Exit (end program)</a:t>
            </a:r>
          </a:p>
        </p:txBody>
      </p:sp>
      <p:sp>
        <p:nvSpPr>
          <p:cNvPr id="133" name="This is form0"/>
          <p:cNvSpPr/>
          <p:nvPr/>
        </p:nvSpPr>
        <p:spPr>
          <a:xfrm>
            <a:off x="919139" y="12675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form0</a:t>
            </a:r>
          </a:p>
        </p:txBody>
      </p:sp>
      <p:sp>
        <p:nvSpPr>
          <p:cNvPr id="134" name="Estadísticas (stats-&gt;go to form3)"/>
          <p:cNvSpPr/>
          <p:nvPr/>
        </p:nvSpPr>
        <p:spPr>
          <a:xfrm>
            <a:off x="8248567" y="4365343"/>
            <a:ext cx="2916499" cy="1022914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Estadísticas (stats-&gt;go to form3)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ángulo"/>
          <p:cNvSpPr/>
          <p:nvPr/>
        </p:nvSpPr>
        <p:spPr>
          <a:xfrm>
            <a:off x="368504" y="1681969"/>
            <a:ext cx="12267792" cy="4355704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Expediente Médico"/>
          <p:cNvSpPr txBox="1"/>
          <p:nvPr>
            <p:ph type="title"/>
          </p:nvPr>
        </p:nvSpPr>
        <p:spPr>
          <a:xfrm>
            <a:off x="952499" y="89039"/>
            <a:ext cx="11099801" cy="1022913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Expediente Médico</a:t>
            </a:r>
          </a:p>
        </p:txBody>
      </p:sp>
      <p:sp>
        <p:nvSpPr>
          <p:cNvPr id="138" name="Evaluación Médica de Admisión"/>
          <p:cNvSpPr txBox="1"/>
          <p:nvPr/>
        </p:nvSpPr>
        <p:spPr>
          <a:xfrm>
            <a:off x="952499" y="833392"/>
            <a:ext cx="11099801" cy="6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7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Evaluación Médica de Admisión</a:t>
            </a:r>
          </a:p>
        </p:txBody>
      </p:sp>
      <p:sp>
        <p:nvSpPr>
          <p:cNvPr id="139" name="Búsqueda de Pacientes (you should be able to search by any field, results on the table below)"/>
          <p:cNvSpPr txBox="1"/>
          <p:nvPr/>
        </p:nvSpPr>
        <p:spPr>
          <a:xfrm>
            <a:off x="385562" y="1694669"/>
            <a:ext cx="12233676" cy="5096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479044">
              <a:defRPr sz="2132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Búsqueda de Pacientes (you should be able to search by any field, results on the table below)</a:t>
            </a:r>
          </a:p>
        </p:txBody>
      </p:sp>
      <p:sp>
        <p:nvSpPr>
          <p:cNvPr id="140" name="Text"/>
          <p:cNvSpPr/>
          <p:nvPr/>
        </p:nvSpPr>
        <p:spPr>
          <a:xfrm>
            <a:off x="1672840" y="3020708"/>
            <a:ext cx="237359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1" name="Nombres"/>
          <p:cNvSpPr txBox="1"/>
          <p:nvPr/>
        </p:nvSpPr>
        <p:spPr>
          <a:xfrm>
            <a:off x="476830" y="2995949"/>
            <a:ext cx="118205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Nombres</a:t>
            </a:r>
          </a:p>
        </p:txBody>
      </p:sp>
      <p:sp>
        <p:nvSpPr>
          <p:cNvPr id="142" name="Int"/>
          <p:cNvSpPr/>
          <p:nvPr/>
        </p:nvSpPr>
        <p:spPr>
          <a:xfrm>
            <a:off x="1675744" y="2428546"/>
            <a:ext cx="236778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</a:t>
            </a:r>
          </a:p>
        </p:txBody>
      </p:sp>
      <p:sp>
        <p:nvSpPr>
          <p:cNvPr id="143" name="ID CiLAB"/>
          <p:cNvSpPr txBox="1"/>
          <p:nvPr/>
        </p:nvSpPr>
        <p:spPr>
          <a:xfrm>
            <a:off x="658097" y="2440891"/>
            <a:ext cx="993878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ID CiLAB</a:t>
            </a:r>
          </a:p>
        </p:txBody>
      </p:sp>
      <p:sp>
        <p:nvSpPr>
          <p:cNvPr id="144" name="Text"/>
          <p:cNvSpPr/>
          <p:nvPr/>
        </p:nvSpPr>
        <p:spPr>
          <a:xfrm>
            <a:off x="5562317" y="3020708"/>
            <a:ext cx="2560851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Text</a:t>
            </a:r>
          </a:p>
        </p:txBody>
      </p:sp>
      <p:sp>
        <p:nvSpPr>
          <p:cNvPr id="145" name="Apellido P."/>
          <p:cNvSpPr txBox="1"/>
          <p:nvPr/>
        </p:nvSpPr>
        <p:spPr>
          <a:xfrm>
            <a:off x="4044007" y="2995949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Apellido P.</a:t>
            </a:r>
          </a:p>
        </p:txBody>
      </p:sp>
      <p:sp>
        <p:nvSpPr>
          <p:cNvPr id="146" name="Text"/>
          <p:cNvSpPr/>
          <p:nvPr/>
        </p:nvSpPr>
        <p:spPr>
          <a:xfrm>
            <a:off x="9679213" y="3006042"/>
            <a:ext cx="256085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47" name="Apellido M."/>
          <p:cNvSpPr txBox="1"/>
          <p:nvPr/>
        </p:nvSpPr>
        <p:spPr>
          <a:xfrm>
            <a:off x="8218294" y="2981284"/>
            <a:ext cx="1423184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Apellido M.</a:t>
            </a:r>
          </a:p>
        </p:txBody>
      </p:sp>
      <p:sp>
        <p:nvSpPr>
          <p:cNvPr id="148" name="Int"/>
          <p:cNvSpPr/>
          <p:nvPr/>
        </p:nvSpPr>
        <p:spPr>
          <a:xfrm>
            <a:off x="5554176" y="2428546"/>
            <a:ext cx="257713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</a:t>
            </a:r>
          </a:p>
        </p:txBody>
      </p:sp>
      <p:sp>
        <p:nvSpPr>
          <p:cNvPr id="149" name="No. Emp."/>
          <p:cNvSpPr txBox="1"/>
          <p:nvPr/>
        </p:nvSpPr>
        <p:spPr>
          <a:xfrm>
            <a:off x="4512132" y="2440891"/>
            <a:ext cx="1018274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No. Emp.</a:t>
            </a:r>
          </a:p>
        </p:txBody>
      </p:sp>
      <p:sp>
        <p:nvSpPr>
          <p:cNvPr id="150" name="Date (datepicker)"/>
          <p:cNvSpPr/>
          <p:nvPr/>
        </p:nvSpPr>
        <p:spPr>
          <a:xfrm>
            <a:off x="9678334" y="2409994"/>
            <a:ext cx="2562610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Date (datepicker)</a:t>
            </a:r>
          </a:p>
        </p:txBody>
      </p:sp>
      <p:sp>
        <p:nvSpPr>
          <p:cNvPr id="151" name="Fecha"/>
          <p:cNvSpPr txBox="1"/>
          <p:nvPr/>
        </p:nvSpPr>
        <p:spPr>
          <a:xfrm>
            <a:off x="8948481" y="2422339"/>
            <a:ext cx="706083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Fecha</a:t>
            </a:r>
          </a:p>
        </p:txBody>
      </p:sp>
      <p:sp>
        <p:nvSpPr>
          <p:cNvPr id="152" name="Text (combobox)"/>
          <p:cNvSpPr/>
          <p:nvPr/>
        </p:nvSpPr>
        <p:spPr>
          <a:xfrm>
            <a:off x="1672840" y="3617042"/>
            <a:ext cx="2373592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(combobox) </a:t>
            </a:r>
          </a:p>
        </p:txBody>
      </p:sp>
      <p:sp>
        <p:nvSpPr>
          <p:cNvPr id="153" name="Escolaridad"/>
          <p:cNvSpPr txBox="1"/>
          <p:nvPr/>
        </p:nvSpPr>
        <p:spPr>
          <a:xfrm>
            <a:off x="384467" y="3610692"/>
            <a:ext cx="1253980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Escolaridad</a:t>
            </a:r>
          </a:p>
        </p:txBody>
      </p:sp>
      <p:sp>
        <p:nvSpPr>
          <p:cNvPr id="154" name="Text (masc. or fem)"/>
          <p:cNvSpPr/>
          <p:nvPr/>
        </p:nvSpPr>
        <p:spPr>
          <a:xfrm>
            <a:off x="5562317" y="3598347"/>
            <a:ext cx="2560851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(masc. or fem) </a:t>
            </a:r>
          </a:p>
        </p:txBody>
      </p:sp>
      <p:sp>
        <p:nvSpPr>
          <p:cNvPr id="155" name="Género"/>
          <p:cNvSpPr txBox="1"/>
          <p:nvPr/>
        </p:nvSpPr>
        <p:spPr>
          <a:xfrm>
            <a:off x="4279281" y="3582793"/>
            <a:ext cx="1253979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Género</a:t>
            </a:r>
          </a:p>
        </p:txBody>
      </p:sp>
      <p:sp>
        <p:nvSpPr>
          <p:cNvPr id="156" name="Text (combobox)"/>
          <p:cNvSpPr/>
          <p:nvPr/>
        </p:nvSpPr>
        <p:spPr>
          <a:xfrm>
            <a:off x="9687757" y="3579653"/>
            <a:ext cx="257713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(combobox)</a:t>
            </a:r>
          </a:p>
        </p:txBody>
      </p:sp>
      <p:sp>
        <p:nvSpPr>
          <p:cNvPr id="157" name="Edo. Civil"/>
          <p:cNvSpPr txBox="1"/>
          <p:nvPr/>
        </p:nvSpPr>
        <p:spPr>
          <a:xfrm>
            <a:off x="8419821" y="3554894"/>
            <a:ext cx="1253979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Edo. Civil</a:t>
            </a:r>
          </a:p>
        </p:txBody>
      </p:sp>
      <p:sp>
        <p:nvSpPr>
          <p:cNvPr id="158" name="Date (for age)"/>
          <p:cNvSpPr/>
          <p:nvPr/>
        </p:nvSpPr>
        <p:spPr>
          <a:xfrm>
            <a:off x="1668786" y="4231784"/>
            <a:ext cx="2373592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Date (for age) </a:t>
            </a:r>
          </a:p>
        </p:txBody>
      </p:sp>
      <p:sp>
        <p:nvSpPr>
          <p:cNvPr id="159" name="Fec. Nac."/>
          <p:cNvSpPr txBox="1"/>
          <p:nvPr/>
        </p:nvSpPr>
        <p:spPr>
          <a:xfrm>
            <a:off x="380413" y="4225434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Fec. Nac.</a:t>
            </a:r>
          </a:p>
        </p:txBody>
      </p:sp>
      <p:sp>
        <p:nvSpPr>
          <p:cNvPr id="160" name="Date (calc. Age [years, months and days] from field Fec. Nac.)"/>
          <p:cNvSpPr/>
          <p:nvPr/>
        </p:nvSpPr>
        <p:spPr>
          <a:xfrm>
            <a:off x="5563366" y="4213090"/>
            <a:ext cx="6692901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Date (calc. Age [years, months and days] from field Fec. Nac.) </a:t>
            </a:r>
          </a:p>
        </p:txBody>
      </p:sp>
      <p:sp>
        <p:nvSpPr>
          <p:cNvPr id="161" name="Edad"/>
          <p:cNvSpPr txBox="1"/>
          <p:nvPr/>
        </p:nvSpPr>
        <p:spPr>
          <a:xfrm>
            <a:off x="4258844" y="4206740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Edad</a:t>
            </a:r>
          </a:p>
        </p:txBody>
      </p:sp>
      <p:sp>
        <p:nvSpPr>
          <p:cNvPr id="162" name="Int"/>
          <p:cNvSpPr/>
          <p:nvPr/>
        </p:nvSpPr>
        <p:spPr>
          <a:xfrm>
            <a:off x="1677059" y="4801365"/>
            <a:ext cx="236515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163" name="C.P. Nac."/>
          <p:cNvSpPr txBox="1"/>
          <p:nvPr/>
        </p:nvSpPr>
        <p:spPr>
          <a:xfrm>
            <a:off x="388686" y="4795015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Nac.</a:t>
            </a:r>
          </a:p>
        </p:txBody>
      </p:sp>
      <p:sp>
        <p:nvSpPr>
          <p:cNvPr id="164" name="Int"/>
          <p:cNvSpPr/>
          <p:nvPr/>
        </p:nvSpPr>
        <p:spPr>
          <a:xfrm>
            <a:off x="5571872" y="4801365"/>
            <a:ext cx="257713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165" name="C.P. Actual"/>
          <p:cNvSpPr txBox="1"/>
          <p:nvPr/>
        </p:nvSpPr>
        <p:spPr>
          <a:xfrm>
            <a:off x="4283499" y="4795015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Actual</a:t>
            </a:r>
          </a:p>
        </p:txBody>
      </p:sp>
      <p:sp>
        <p:nvSpPr>
          <p:cNvPr id="166" name="Int"/>
          <p:cNvSpPr/>
          <p:nvPr/>
        </p:nvSpPr>
        <p:spPr>
          <a:xfrm>
            <a:off x="9679648" y="4749311"/>
            <a:ext cx="257713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167" name="C.P. Trabajo"/>
          <p:cNvSpPr txBox="1"/>
          <p:nvPr/>
        </p:nvSpPr>
        <p:spPr>
          <a:xfrm>
            <a:off x="8391275" y="4742961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Trabajo</a:t>
            </a:r>
          </a:p>
        </p:txBody>
      </p:sp>
      <p:sp>
        <p:nvSpPr>
          <p:cNvPr id="168" name="Text"/>
          <p:cNvSpPr/>
          <p:nvPr/>
        </p:nvSpPr>
        <p:spPr>
          <a:xfrm>
            <a:off x="1692389" y="5430488"/>
            <a:ext cx="237359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69" name="Empresa"/>
          <p:cNvSpPr txBox="1"/>
          <p:nvPr/>
        </p:nvSpPr>
        <p:spPr>
          <a:xfrm>
            <a:off x="496378" y="5405729"/>
            <a:ext cx="118205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Empresa</a:t>
            </a:r>
          </a:p>
        </p:txBody>
      </p:sp>
      <p:sp>
        <p:nvSpPr>
          <p:cNvPr id="170" name="Text"/>
          <p:cNvSpPr/>
          <p:nvPr/>
        </p:nvSpPr>
        <p:spPr>
          <a:xfrm>
            <a:off x="5581866" y="5430488"/>
            <a:ext cx="2560851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Text</a:t>
            </a:r>
          </a:p>
        </p:txBody>
      </p:sp>
      <p:sp>
        <p:nvSpPr>
          <p:cNvPr id="171" name="Depto."/>
          <p:cNvSpPr txBox="1"/>
          <p:nvPr/>
        </p:nvSpPr>
        <p:spPr>
          <a:xfrm>
            <a:off x="4063555" y="5405729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Depto.</a:t>
            </a:r>
          </a:p>
        </p:txBody>
      </p:sp>
      <p:sp>
        <p:nvSpPr>
          <p:cNvPr id="172" name="Text"/>
          <p:cNvSpPr/>
          <p:nvPr/>
        </p:nvSpPr>
        <p:spPr>
          <a:xfrm>
            <a:off x="9698761" y="5415822"/>
            <a:ext cx="256085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73" name="Puesto"/>
          <p:cNvSpPr txBox="1"/>
          <p:nvPr/>
        </p:nvSpPr>
        <p:spPr>
          <a:xfrm>
            <a:off x="8237843" y="5391064"/>
            <a:ext cx="1423183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Puesto</a:t>
            </a:r>
          </a:p>
        </p:txBody>
      </p:sp>
      <p:sp>
        <p:nvSpPr>
          <p:cNvPr id="174" name="Editar (edit)"/>
          <p:cNvSpPr/>
          <p:nvPr/>
        </p:nvSpPr>
        <p:spPr>
          <a:xfrm>
            <a:off x="95889" y="8544412"/>
            <a:ext cx="2916500" cy="102291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Editar (edit)</a:t>
            </a:r>
          </a:p>
        </p:txBody>
      </p:sp>
      <p:sp>
        <p:nvSpPr>
          <p:cNvPr id="175" name="Agregar nuevo (add new)"/>
          <p:cNvSpPr/>
          <p:nvPr/>
        </p:nvSpPr>
        <p:spPr>
          <a:xfrm>
            <a:off x="3394730" y="8544412"/>
            <a:ext cx="2916499" cy="10229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Agregar nuevo (add new)</a:t>
            </a:r>
          </a:p>
        </p:txBody>
      </p:sp>
      <p:sp>
        <p:nvSpPr>
          <p:cNvPr id="176" name="Regresar (back to form0)"/>
          <p:cNvSpPr/>
          <p:nvPr/>
        </p:nvSpPr>
        <p:spPr>
          <a:xfrm>
            <a:off x="6693571" y="8544412"/>
            <a:ext cx="2916499" cy="102291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Regresar (back to form0)</a:t>
            </a:r>
          </a:p>
        </p:txBody>
      </p:sp>
      <p:sp>
        <p:nvSpPr>
          <p:cNvPr id="177" name="Borrar (erase)"/>
          <p:cNvSpPr/>
          <p:nvPr/>
        </p:nvSpPr>
        <p:spPr>
          <a:xfrm>
            <a:off x="9992411" y="8544412"/>
            <a:ext cx="2916500" cy="102291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Borrar (erase)</a:t>
            </a:r>
          </a:p>
        </p:txBody>
      </p:sp>
      <p:sp>
        <p:nvSpPr>
          <p:cNvPr id="178" name="This is form2"/>
          <p:cNvSpPr/>
          <p:nvPr/>
        </p:nvSpPr>
        <p:spPr>
          <a:xfrm>
            <a:off x="919139" y="12675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form2</a:t>
            </a:r>
          </a:p>
        </p:txBody>
      </p:sp>
      <p:graphicFrame>
        <p:nvGraphicFramePr>
          <p:cNvPr id="179" name="Tabla"/>
          <p:cNvGraphicFramePr/>
          <p:nvPr/>
        </p:nvGraphicFramePr>
        <p:xfrm>
          <a:off x="408670" y="6224431"/>
          <a:ext cx="12267793" cy="18361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833468"/>
                <a:gridCol w="1533214"/>
                <a:gridCol w="1303962"/>
                <a:gridCol w="1348489"/>
                <a:gridCol w="1348489"/>
                <a:gridCol w="1570250"/>
                <a:gridCol w="2347336"/>
                <a:gridCol w="1982580"/>
              </a:tblGrid>
              <a:tr h="370231"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ID CiLAB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Nombres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Apellido P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Apellido M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Edad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Género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Empresa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200">
                          <a:solidFill>
                            <a:srgbClr val="FFFFFF"/>
                          </a:solidFill>
                          <a:sym typeface="Helvetica Neue"/>
                        </a:rPr>
                        <a:t>Fecha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370466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5156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5156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  <a:tr h="365156"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2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ángulo"/>
          <p:cNvSpPr/>
          <p:nvPr/>
        </p:nvSpPr>
        <p:spPr>
          <a:xfrm>
            <a:off x="292738" y="3918256"/>
            <a:ext cx="12267792" cy="4355705"/>
          </a:xfrm>
          <a:prstGeom prst="rect">
            <a:avLst/>
          </a:prstGeom>
          <a:solidFill>
            <a:srgbClr val="D6D5D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" name="Expediente Médico"/>
          <p:cNvSpPr txBox="1"/>
          <p:nvPr>
            <p:ph type="title"/>
          </p:nvPr>
        </p:nvSpPr>
        <p:spPr>
          <a:xfrm>
            <a:off x="954058" y="1706230"/>
            <a:ext cx="11099801" cy="1022913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Expediente Médico</a:t>
            </a:r>
          </a:p>
        </p:txBody>
      </p:sp>
      <p:sp>
        <p:nvSpPr>
          <p:cNvPr id="183" name="Evaluación Médica de Admisión"/>
          <p:cNvSpPr txBox="1"/>
          <p:nvPr/>
        </p:nvSpPr>
        <p:spPr>
          <a:xfrm>
            <a:off x="954058" y="2450583"/>
            <a:ext cx="11099801" cy="6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defRPr b="0" sz="37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Evaluación Médica de Admisión</a:t>
            </a:r>
          </a:p>
        </p:txBody>
      </p:sp>
      <p:sp>
        <p:nvSpPr>
          <p:cNvPr id="184" name="Ficha de Identificación"/>
          <p:cNvSpPr txBox="1"/>
          <p:nvPr/>
        </p:nvSpPr>
        <p:spPr>
          <a:xfrm>
            <a:off x="309796" y="3930956"/>
            <a:ext cx="12233676" cy="50961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60831">
              <a:defRPr sz="2496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Ficha de Identificación</a:t>
            </a:r>
          </a:p>
        </p:txBody>
      </p:sp>
      <p:sp>
        <p:nvSpPr>
          <p:cNvPr id="185" name="Text"/>
          <p:cNvSpPr/>
          <p:nvPr/>
        </p:nvSpPr>
        <p:spPr>
          <a:xfrm>
            <a:off x="1597074" y="5256996"/>
            <a:ext cx="2373592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86" name="Nombres"/>
          <p:cNvSpPr txBox="1"/>
          <p:nvPr/>
        </p:nvSpPr>
        <p:spPr>
          <a:xfrm>
            <a:off x="401064" y="5232237"/>
            <a:ext cx="118205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Nombres</a:t>
            </a:r>
          </a:p>
        </p:txBody>
      </p:sp>
      <p:sp>
        <p:nvSpPr>
          <p:cNvPr id="187" name="Int"/>
          <p:cNvSpPr/>
          <p:nvPr/>
        </p:nvSpPr>
        <p:spPr>
          <a:xfrm>
            <a:off x="1599978" y="4664834"/>
            <a:ext cx="2367784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</a:t>
            </a:r>
          </a:p>
        </p:txBody>
      </p:sp>
      <p:sp>
        <p:nvSpPr>
          <p:cNvPr id="188" name="ID CiLAB"/>
          <p:cNvSpPr txBox="1"/>
          <p:nvPr/>
        </p:nvSpPr>
        <p:spPr>
          <a:xfrm>
            <a:off x="582331" y="4677178"/>
            <a:ext cx="993878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ID CiLAB</a:t>
            </a:r>
          </a:p>
        </p:txBody>
      </p:sp>
      <p:sp>
        <p:nvSpPr>
          <p:cNvPr id="189" name="Text"/>
          <p:cNvSpPr/>
          <p:nvPr/>
        </p:nvSpPr>
        <p:spPr>
          <a:xfrm>
            <a:off x="5486551" y="5256996"/>
            <a:ext cx="2560851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Text</a:t>
            </a:r>
          </a:p>
        </p:txBody>
      </p:sp>
      <p:sp>
        <p:nvSpPr>
          <p:cNvPr id="190" name="Apellido P."/>
          <p:cNvSpPr txBox="1"/>
          <p:nvPr/>
        </p:nvSpPr>
        <p:spPr>
          <a:xfrm>
            <a:off x="3968241" y="5232237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Apellido P.</a:t>
            </a:r>
          </a:p>
        </p:txBody>
      </p:sp>
      <p:sp>
        <p:nvSpPr>
          <p:cNvPr id="191" name="Text"/>
          <p:cNvSpPr/>
          <p:nvPr/>
        </p:nvSpPr>
        <p:spPr>
          <a:xfrm>
            <a:off x="9603447" y="5242330"/>
            <a:ext cx="256085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92" name="Apellido M."/>
          <p:cNvSpPr txBox="1"/>
          <p:nvPr/>
        </p:nvSpPr>
        <p:spPr>
          <a:xfrm>
            <a:off x="8142528" y="5217571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Apellido M.</a:t>
            </a:r>
          </a:p>
        </p:txBody>
      </p:sp>
      <p:sp>
        <p:nvSpPr>
          <p:cNvPr id="193" name="Int"/>
          <p:cNvSpPr/>
          <p:nvPr/>
        </p:nvSpPr>
        <p:spPr>
          <a:xfrm>
            <a:off x="5478410" y="4664834"/>
            <a:ext cx="2577134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Int</a:t>
            </a:r>
          </a:p>
        </p:txBody>
      </p:sp>
      <p:sp>
        <p:nvSpPr>
          <p:cNvPr id="194" name="No. Emp."/>
          <p:cNvSpPr txBox="1"/>
          <p:nvPr/>
        </p:nvSpPr>
        <p:spPr>
          <a:xfrm>
            <a:off x="4436366" y="4677178"/>
            <a:ext cx="101827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No. Emp.</a:t>
            </a:r>
          </a:p>
        </p:txBody>
      </p:sp>
      <p:sp>
        <p:nvSpPr>
          <p:cNvPr id="195" name="Date (datepicker)"/>
          <p:cNvSpPr/>
          <p:nvPr/>
        </p:nvSpPr>
        <p:spPr>
          <a:xfrm>
            <a:off x="9602568" y="4646282"/>
            <a:ext cx="2562610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Date (datepicker)</a:t>
            </a:r>
          </a:p>
        </p:txBody>
      </p:sp>
      <p:sp>
        <p:nvSpPr>
          <p:cNvPr id="196" name="Fecha"/>
          <p:cNvSpPr txBox="1"/>
          <p:nvPr/>
        </p:nvSpPr>
        <p:spPr>
          <a:xfrm>
            <a:off x="8872715" y="4658626"/>
            <a:ext cx="706083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Fecha</a:t>
            </a:r>
          </a:p>
        </p:txBody>
      </p:sp>
      <p:sp>
        <p:nvSpPr>
          <p:cNvPr id="197" name="Text (combobox)"/>
          <p:cNvSpPr/>
          <p:nvPr/>
        </p:nvSpPr>
        <p:spPr>
          <a:xfrm>
            <a:off x="1597074" y="5853329"/>
            <a:ext cx="237359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(combobox) </a:t>
            </a:r>
          </a:p>
        </p:txBody>
      </p:sp>
      <p:sp>
        <p:nvSpPr>
          <p:cNvPr id="198" name="Escolaridad"/>
          <p:cNvSpPr txBox="1"/>
          <p:nvPr/>
        </p:nvSpPr>
        <p:spPr>
          <a:xfrm>
            <a:off x="308701" y="5846979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Escolaridad</a:t>
            </a:r>
          </a:p>
        </p:txBody>
      </p:sp>
      <p:sp>
        <p:nvSpPr>
          <p:cNvPr id="199" name="Options:…"/>
          <p:cNvSpPr/>
          <p:nvPr/>
        </p:nvSpPr>
        <p:spPr>
          <a:xfrm>
            <a:off x="284409" y="1713253"/>
            <a:ext cx="2629695" cy="4355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2" y="0"/>
                </a:moveTo>
                <a:cubicBezTo>
                  <a:pt x="234" y="0"/>
                  <a:pt x="0" y="141"/>
                  <a:pt x="0" y="315"/>
                </a:cubicBezTo>
                <a:lnTo>
                  <a:pt x="0" y="9539"/>
                </a:lnTo>
                <a:cubicBezTo>
                  <a:pt x="0" y="9713"/>
                  <a:pt x="234" y="9854"/>
                  <a:pt x="522" y="9854"/>
                </a:cubicBezTo>
                <a:lnTo>
                  <a:pt x="12824" y="9854"/>
                </a:lnTo>
                <a:lnTo>
                  <a:pt x="13278" y="21600"/>
                </a:lnTo>
                <a:lnTo>
                  <a:pt x="13731" y="9854"/>
                </a:lnTo>
                <a:lnTo>
                  <a:pt x="21078" y="9854"/>
                </a:lnTo>
                <a:cubicBezTo>
                  <a:pt x="21366" y="9854"/>
                  <a:pt x="21600" y="9713"/>
                  <a:pt x="21600" y="9539"/>
                </a:cubicBezTo>
                <a:lnTo>
                  <a:pt x="21600" y="315"/>
                </a:lnTo>
                <a:cubicBezTo>
                  <a:pt x="21600" y="141"/>
                  <a:pt x="21366" y="0"/>
                  <a:pt x="21078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Options: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Licenciatura o Sup.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Educ. media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Educ. Básica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Empírica</a:t>
            </a:r>
          </a:p>
          <a:p>
            <a:pPr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Text (masc. or fem)"/>
          <p:cNvSpPr/>
          <p:nvPr/>
        </p:nvSpPr>
        <p:spPr>
          <a:xfrm>
            <a:off x="5486551" y="5834635"/>
            <a:ext cx="2560851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(masc. or fem) </a:t>
            </a:r>
          </a:p>
        </p:txBody>
      </p:sp>
      <p:sp>
        <p:nvSpPr>
          <p:cNvPr id="201" name="Género"/>
          <p:cNvSpPr txBox="1"/>
          <p:nvPr/>
        </p:nvSpPr>
        <p:spPr>
          <a:xfrm>
            <a:off x="4203515" y="5819081"/>
            <a:ext cx="1253979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Género</a:t>
            </a:r>
          </a:p>
        </p:txBody>
      </p:sp>
      <p:sp>
        <p:nvSpPr>
          <p:cNvPr id="202" name="Text (combobox)"/>
          <p:cNvSpPr/>
          <p:nvPr/>
        </p:nvSpPr>
        <p:spPr>
          <a:xfrm>
            <a:off x="9611991" y="5815941"/>
            <a:ext cx="2577134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 (combobox)</a:t>
            </a:r>
          </a:p>
        </p:txBody>
      </p:sp>
      <p:sp>
        <p:nvSpPr>
          <p:cNvPr id="203" name="Edo. Civil"/>
          <p:cNvSpPr txBox="1"/>
          <p:nvPr/>
        </p:nvSpPr>
        <p:spPr>
          <a:xfrm>
            <a:off x="8344055" y="5791182"/>
            <a:ext cx="1253979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Edo. Civil</a:t>
            </a:r>
          </a:p>
        </p:txBody>
      </p:sp>
      <p:sp>
        <p:nvSpPr>
          <p:cNvPr id="204" name="Options:…"/>
          <p:cNvSpPr/>
          <p:nvPr/>
        </p:nvSpPr>
        <p:spPr>
          <a:xfrm>
            <a:off x="10090696" y="1713253"/>
            <a:ext cx="2629695" cy="43557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22" y="0"/>
                </a:moveTo>
                <a:cubicBezTo>
                  <a:pt x="234" y="0"/>
                  <a:pt x="0" y="141"/>
                  <a:pt x="0" y="315"/>
                </a:cubicBezTo>
                <a:lnTo>
                  <a:pt x="0" y="9539"/>
                </a:lnTo>
                <a:cubicBezTo>
                  <a:pt x="0" y="9713"/>
                  <a:pt x="234" y="9854"/>
                  <a:pt x="522" y="9854"/>
                </a:cubicBezTo>
                <a:lnTo>
                  <a:pt x="12824" y="9854"/>
                </a:lnTo>
                <a:lnTo>
                  <a:pt x="13278" y="21600"/>
                </a:lnTo>
                <a:lnTo>
                  <a:pt x="13731" y="9854"/>
                </a:lnTo>
                <a:lnTo>
                  <a:pt x="21078" y="9854"/>
                </a:lnTo>
                <a:cubicBezTo>
                  <a:pt x="21366" y="9854"/>
                  <a:pt x="21600" y="9713"/>
                  <a:pt x="21600" y="9539"/>
                </a:cubicBezTo>
                <a:lnTo>
                  <a:pt x="21600" y="315"/>
                </a:lnTo>
                <a:cubicBezTo>
                  <a:pt x="21600" y="141"/>
                  <a:pt x="21366" y="0"/>
                  <a:pt x="21078" y="0"/>
                </a:cubicBezTo>
                <a:lnTo>
                  <a:pt x="522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Options: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Soltero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Casado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Divorciado</a:t>
            </a:r>
          </a:p>
          <a:p>
            <a:pPr marL="436562" indent="-436562">
              <a:buSzPct val="100000"/>
              <a:buAutoNum type="arabicPeriod" startAt="1"/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Viudo</a:t>
            </a:r>
          </a:p>
          <a:p>
            <a:pPr>
              <a:defRPr b="0" sz="17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" name="Date (for age)"/>
          <p:cNvSpPr/>
          <p:nvPr/>
        </p:nvSpPr>
        <p:spPr>
          <a:xfrm>
            <a:off x="1593020" y="6468071"/>
            <a:ext cx="237359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Date (for age) </a:t>
            </a:r>
          </a:p>
        </p:txBody>
      </p:sp>
      <p:sp>
        <p:nvSpPr>
          <p:cNvPr id="206" name="Fec. Nac."/>
          <p:cNvSpPr txBox="1"/>
          <p:nvPr/>
        </p:nvSpPr>
        <p:spPr>
          <a:xfrm>
            <a:off x="304647" y="6461722"/>
            <a:ext cx="1253980" cy="349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Fec. Nac.</a:t>
            </a:r>
          </a:p>
        </p:txBody>
      </p:sp>
      <p:sp>
        <p:nvSpPr>
          <p:cNvPr id="207" name="Date (calc. Age [years, months and days] from field Fec. Nac.)"/>
          <p:cNvSpPr/>
          <p:nvPr/>
        </p:nvSpPr>
        <p:spPr>
          <a:xfrm>
            <a:off x="5487600" y="6449378"/>
            <a:ext cx="6692901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Date (calc. Age [years, months and days] from field Fec. Nac.) </a:t>
            </a:r>
          </a:p>
        </p:txBody>
      </p:sp>
      <p:sp>
        <p:nvSpPr>
          <p:cNvPr id="208" name="Edad"/>
          <p:cNvSpPr txBox="1"/>
          <p:nvPr/>
        </p:nvSpPr>
        <p:spPr>
          <a:xfrm>
            <a:off x="4183078" y="6443027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Edad</a:t>
            </a:r>
          </a:p>
        </p:txBody>
      </p:sp>
      <p:sp>
        <p:nvSpPr>
          <p:cNvPr id="209" name="Int"/>
          <p:cNvSpPr/>
          <p:nvPr/>
        </p:nvSpPr>
        <p:spPr>
          <a:xfrm>
            <a:off x="1601293" y="7037653"/>
            <a:ext cx="236515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0" name="C.P. Nac."/>
          <p:cNvSpPr txBox="1"/>
          <p:nvPr/>
        </p:nvSpPr>
        <p:spPr>
          <a:xfrm>
            <a:off x="312920" y="7031303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Nac.</a:t>
            </a:r>
          </a:p>
        </p:txBody>
      </p:sp>
      <p:sp>
        <p:nvSpPr>
          <p:cNvPr id="211" name="Int"/>
          <p:cNvSpPr/>
          <p:nvPr/>
        </p:nvSpPr>
        <p:spPr>
          <a:xfrm>
            <a:off x="5496106" y="7037653"/>
            <a:ext cx="2577134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2" name="C.P. Actual"/>
          <p:cNvSpPr txBox="1"/>
          <p:nvPr/>
        </p:nvSpPr>
        <p:spPr>
          <a:xfrm>
            <a:off x="4207733" y="7031303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Actual</a:t>
            </a:r>
          </a:p>
        </p:txBody>
      </p:sp>
      <p:sp>
        <p:nvSpPr>
          <p:cNvPr id="213" name="Int"/>
          <p:cNvSpPr/>
          <p:nvPr/>
        </p:nvSpPr>
        <p:spPr>
          <a:xfrm>
            <a:off x="9603882" y="6985599"/>
            <a:ext cx="2577134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Int</a:t>
            </a:r>
          </a:p>
        </p:txBody>
      </p:sp>
      <p:sp>
        <p:nvSpPr>
          <p:cNvPr id="214" name="C.P. Trabajo"/>
          <p:cNvSpPr txBox="1"/>
          <p:nvPr/>
        </p:nvSpPr>
        <p:spPr>
          <a:xfrm>
            <a:off x="8315509" y="6979249"/>
            <a:ext cx="1253980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C.P. Trabajo</a:t>
            </a:r>
          </a:p>
        </p:txBody>
      </p:sp>
      <p:sp>
        <p:nvSpPr>
          <p:cNvPr id="215" name="Text"/>
          <p:cNvSpPr/>
          <p:nvPr/>
        </p:nvSpPr>
        <p:spPr>
          <a:xfrm>
            <a:off x="1616623" y="7666776"/>
            <a:ext cx="2373592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216" name="Empresa"/>
          <p:cNvSpPr txBox="1"/>
          <p:nvPr/>
        </p:nvSpPr>
        <p:spPr>
          <a:xfrm>
            <a:off x="420612" y="7642017"/>
            <a:ext cx="118205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Empresa</a:t>
            </a:r>
          </a:p>
        </p:txBody>
      </p:sp>
      <p:sp>
        <p:nvSpPr>
          <p:cNvPr id="217" name="Text"/>
          <p:cNvSpPr/>
          <p:nvPr/>
        </p:nvSpPr>
        <p:spPr>
          <a:xfrm>
            <a:off x="5506099" y="7666776"/>
            <a:ext cx="2560852" cy="3742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1" indent="0"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Text</a:t>
            </a:r>
          </a:p>
        </p:txBody>
      </p:sp>
      <p:sp>
        <p:nvSpPr>
          <p:cNvPr id="218" name="Depto."/>
          <p:cNvSpPr txBox="1"/>
          <p:nvPr/>
        </p:nvSpPr>
        <p:spPr>
          <a:xfrm>
            <a:off x="3987789" y="7642017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Depto.</a:t>
            </a:r>
          </a:p>
        </p:txBody>
      </p:sp>
      <p:sp>
        <p:nvSpPr>
          <p:cNvPr id="219" name="Text"/>
          <p:cNvSpPr/>
          <p:nvPr/>
        </p:nvSpPr>
        <p:spPr>
          <a:xfrm>
            <a:off x="9622995" y="7652110"/>
            <a:ext cx="2560852" cy="374245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5E5E5E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220" name="Puesto"/>
          <p:cNvSpPr txBox="1"/>
          <p:nvPr/>
        </p:nvSpPr>
        <p:spPr>
          <a:xfrm>
            <a:off x="8162076" y="7627351"/>
            <a:ext cx="1423184" cy="349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b="0" sz="17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Puesto</a:t>
            </a:r>
          </a:p>
        </p:txBody>
      </p:sp>
      <p:sp>
        <p:nvSpPr>
          <p:cNvPr id="221" name="Guardar (save)"/>
          <p:cNvSpPr/>
          <p:nvPr/>
        </p:nvSpPr>
        <p:spPr>
          <a:xfrm>
            <a:off x="95889" y="8544412"/>
            <a:ext cx="2916500" cy="1022914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Guardar (save)</a:t>
            </a:r>
          </a:p>
        </p:txBody>
      </p:sp>
      <p:sp>
        <p:nvSpPr>
          <p:cNvPr id="222" name="Agregar nuevo (add new)"/>
          <p:cNvSpPr/>
          <p:nvPr/>
        </p:nvSpPr>
        <p:spPr>
          <a:xfrm>
            <a:off x="3394730" y="8544412"/>
            <a:ext cx="2916499" cy="102291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Agregar nuevo (add new)</a:t>
            </a:r>
          </a:p>
        </p:txBody>
      </p:sp>
      <p:sp>
        <p:nvSpPr>
          <p:cNvPr id="223" name="Limpiar Forma (clean form)"/>
          <p:cNvSpPr/>
          <p:nvPr/>
        </p:nvSpPr>
        <p:spPr>
          <a:xfrm>
            <a:off x="6693571" y="8544412"/>
            <a:ext cx="2916499" cy="1022914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Limpiar Forma (clean form)</a:t>
            </a:r>
          </a:p>
        </p:txBody>
      </p:sp>
      <p:sp>
        <p:nvSpPr>
          <p:cNvPr id="224" name="Borrar (erase)"/>
          <p:cNvSpPr/>
          <p:nvPr/>
        </p:nvSpPr>
        <p:spPr>
          <a:xfrm>
            <a:off x="9992411" y="8544412"/>
            <a:ext cx="2916500" cy="1022914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Borrar (erase)</a:t>
            </a:r>
          </a:p>
        </p:txBody>
      </p:sp>
      <p:sp>
        <p:nvSpPr>
          <p:cNvPr id="225" name="Note: buttons must react upon click and successful operation"/>
          <p:cNvSpPr/>
          <p:nvPr/>
        </p:nvSpPr>
        <p:spPr>
          <a:xfrm>
            <a:off x="4310502" y="383203"/>
            <a:ext cx="385602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Note: buttons must react upon click and successful operation</a:t>
            </a:r>
          </a:p>
        </p:txBody>
      </p:sp>
      <p:sp>
        <p:nvSpPr>
          <p:cNvPr id="226" name="This is form1"/>
          <p:cNvSpPr/>
          <p:nvPr/>
        </p:nvSpPr>
        <p:spPr>
          <a:xfrm>
            <a:off x="919139" y="12675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form1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Expediente Médico"/>
          <p:cNvSpPr txBox="1"/>
          <p:nvPr>
            <p:ph type="title"/>
          </p:nvPr>
        </p:nvSpPr>
        <p:spPr>
          <a:xfrm>
            <a:off x="954058" y="1706230"/>
            <a:ext cx="11099801" cy="1022913"/>
          </a:xfrm>
          <a:prstGeom prst="rect">
            <a:avLst/>
          </a:prstGeom>
        </p:spPr>
        <p:txBody>
          <a:bodyPr/>
          <a:lstStyle>
            <a:lvl1pPr>
              <a:defRPr sz="4600">
                <a:solidFill>
                  <a:schemeClr val="accent1">
                    <a:lumOff val="-13575"/>
                  </a:schemeClr>
                </a:solidFill>
              </a:defRPr>
            </a:lvl1pPr>
          </a:lstStyle>
          <a:p>
            <a:pPr/>
            <a:r>
              <a:t>Expediente Médico</a:t>
            </a:r>
          </a:p>
        </p:txBody>
      </p:sp>
      <p:sp>
        <p:nvSpPr>
          <p:cNvPr id="229" name="Estadísticas"/>
          <p:cNvSpPr txBox="1"/>
          <p:nvPr/>
        </p:nvSpPr>
        <p:spPr>
          <a:xfrm>
            <a:off x="954058" y="2450583"/>
            <a:ext cx="11099801" cy="670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1" indent="0">
              <a:defRPr b="0" sz="370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Estadísticas</a:t>
            </a:r>
          </a:p>
        </p:txBody>
      </p:sp>
      <p:sp>
        <p:nvSpPr>
          <p:cNvPr id="230" name="Ficha de Identificación"/>
          <p:cNvSpPr txBox="1"/>
          <p:nvPr/>
        </p:nvSpPr>
        <p:spPr>
          <a:xfrm>
            <a:off x="309796" y="3134789"/>
            <a:ext cx="12233676" cy="50960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>
                <a:lumOff val="-135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560831">
              <a:defRPr sz="2496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Ficha de Identificación</a:t>
            </a:r>
          </a:p>
        </p:txBody>
      </p:sp>
      <p:sp>
        <p:nvSpPr>
          <p:cNvPr id="231" name="Lineal graph with Males and females older than 40 and below 40"/>
          <p:cNvSpPr/>
          <p:nvPr/>
        </p:nvSpPr>
        <p:spPr>
          <a:xfrm>
            <a:off x="1669544" y="8217968"/>
            <a:ext cx="2916499" cy="1022913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Lineal graph with Males and females older than 40 and below 40</a:t>
            </a:r>
          </a:p>
        </p:txBody>
      </p:sp>
      <p:sp>
        <p:nvSpPr>
          <p:cNvPr id="232" name="Pie graph with soltero, casado, divorciado and viudo"/>
          <p:cNvSpPr/>
          <p:nvPr/>
        </p:nvSpPr>
        <p:spPr>
          <a:xfrm>
            <a:off x="4968384" y="8217968"/>
            <a:ext cx="2916500" cy="102291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Pie graph with soltero, casado, divorciado and viudo</a:t>
            </a:r>
          </a:p>
        </p:txBody>
      </p:sp>
      <p:sp>
        <p:nvSpPr>
          <p:cNvPr id="233" name="Back to form0"/>
          <p:cNvSpPr/>
          <p:nvPr/>
        </p:nvSpPr>
        <p:spPr>
          <a:xfrm>
            <a:off x="8267225" y="8217968"/>
            <a:ext cx="2916499" cy="1022913"/>
          </a:xfrm>
          <a:prstGeom prst="rect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</a:defRPr>
            </a:lvl1pPr>
          </a:lstStyle>
          <a:p>
            <a:pPr/>
            <a:r>
              <a:t>Back to form0</a:t>
            </a:r>
          </a:p>
        </p:txBody>
      </p:sp>
      <p:sp>
        <p:nvSpPr>
          <p:cNvPr id="234" name="This is form3"/>
          <p:cNvSpPr/>
          <p:nvPr/>
        </p:nvSpPr>
        <p:spPr>
          <a:xfrm>
            <a:off x="919139" y="126753"/>
            <a:ext cx="1270001" cy="1270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This is form3</a:t>
            </a:r>
          </a:p>
        </p:txBody>
      </p:sp>
      <p:graphicFrame>
        <p:nvGraphicFramePr>
          <p:cNvPr id="235" name="Gráfica de líneas 3D"/>
          <p:cNvGraphicFramePr/>
          <p:nvPr/>
        </p:nvGraphicFramePr>
        <p:xfrm>
          <a:off x="3796296" y="3600905"/>
          <a:ext cx="5412208" cy="4274973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