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</p:sldIdLst>
  <p:sldSz cx="9906000" cy="6858000" type="A4"/>
  <p:notesSz cx="9144000" cy="6858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9262" autoAdjust="0"/>
  </p:normalViewPr>
  <p:slideViewPr>
    <p:cSldViewPr snapToGrid="0" snapToObjects="1">
      <p:cViewPr varScale="1">
        <p:scale>
          <a:sx n="73" d="100"/>
          <a:sy n="73" d="100"/>
        </p:scale>
        <p:origin x="-1494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fld id="{8B37E2FF-6742-4731-86CA-6178C059362E}" type="datetimeFigureOut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fld id="{287F9E48-2287-4A42-88BD-9EF53C45F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9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fld id="{C4125F20-C77A-4672-A21F-ADAE822ED994}" type="datetimeFigureOut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fld id="{1E0CECF9-C3E0-4A7C-B456-8C2590153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2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C9DC0-4A2A-49B4-9C0B-4565A6E84FE8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25A05-5F68-48D2-875D-55762D8E63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6BCFB-D6D2-44F9-ADC9-11011CDF6577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ED950-97C3-40FF-B500-475BBBE10B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2F5CEB-77E2-4B34-AD23-F6C0CB8A4354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0D193-0A24-42A3-AAC9-8CFC2DB5E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FC655-11BE-4CA7-9429-39084A8A2CA4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3FE7-B2B1-4186-A331-2F96C103B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4BDF3-46F3-42BD-89E4-268CD1405809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ED60D0-A06D-4E54-B78B-C8F92BFE5E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94198-0327-4B7F-B79C-1DB96627866F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E2388-0612-496E-BF61-441CA24E5F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C51973-C6A9-4581-B656-C60DBA914B13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A0F3C-3798-4C57-8506-E86366D0BC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C402A-7CB5-49DE-8BAC-14B56657BA84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43B90-8ED0-4876-8A4B-81BD20C36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BCAA7-8929-4337-925A-A473DF1BCEE7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DCC54-F70D-402B-812B-8E462A67E4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E3B2B-3D99-41ED-A6D1-C80901521748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B3088-5D3D-4BEB-89D4-038BDFB045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C0666B-C63D-48B6-A5CB-0D8425308FFE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pPr>
              <a:defRPr/>
            </a:pPr>
            <a:fld id="{B3C8B377-710A-4013-A877-5402370F77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b="0" i="0" u="none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AE56221-A3C0-4D74-8CD1-C8DC816A2132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170DBC9-BC9A-4834-9010-C8BC667459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AutoShape 9"/>
          <p:cNvSpPr>
            <a:spLocks noChangeArrowheads="1"/>
          </p:cNvSpPr>
          <p:nvPr userDrawn="1"/>
        </p:nvSpPr>
        <p:spPr bwMode="auto">
          <a:xfrm>
            <a:off x="134938" y="200025"/>
            <a:ext cx="9632950" cy="6480175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vi-VN" altLang="en-US" smtClean="0"/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 userDrawn="1"/>
        </p:nvGraphicFramePr>
        <p:xfrm>
          <a:off x="22225" y="0"/>
          <a:ext cx="666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14" imgW="4858428" imgH="4990476" progId="MSPhotoEd.3">
                  <p:embed/>
                </p:oleObj>
              </mc:Choice>
              <mc:Fallback>
                <p:oleObj r:id="rId14" imgW="4858428" imgH="49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6667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 userDrawn="1"/>
        </p:nvGraphicFramePr>
        <p:xfrm>
          <a:off x="9183688" y="6167438"/>
          <a:ext cx="666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16" imgW="4858428" imgH="4990476" progId="MSPhotoEd.3">
                  <p:embed/>
                </p:oleObj>
              </mc:Choice>
              <mc:Fallback>
                <p:oleObj r:id="rId16" imgW="4858428" imgH="49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3688" y="6167438"/>
                        <a:ext cx="6667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134938" y="990600"/>
            <a:ext cx="9632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i="0" u="none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742950" y="323850"/>
            <a:ext cx="8420100" cy="533400"/>
          </a:xfrm>
        </p:spPr>
        <p:txBody>
          <a:bodyPr/>
          <a:lstStyle/>
          <a:p>
            <a:r>
              <a:rPr lang="vi-VN" altLang="en-US" sz="2800" b="1" dirty="0" smtClean="0">
                <a:latin typeface="Arial" charset="0"/>
              </a:rPr>
              <a:t>Bài </a:t>
            </a:r>
            <a:r>
              <a:rPr lang="en-US" altLang="en-US" sz="2800" b="1" dirty="0" smtClean="0">
                <a:latin typeface="Arial" charset="0"/>
              </a:rPr>
              <a:t>2</a:t>
            </a:r>
            <a:r>
              <a:rPr lang="vi-VN" altLang="en-US" sz="2800" b="1" dirty="0" smtClean="0">
                <a:latin typeface="Arial" charset="0"/>
              </a:rPr>
              <a:t>. </a:t>
            </a:r>
            <a:r>
              <a:rPr lang="vi-VN" altLang="en-US" sz="2800" b="1" dirty="0" smtClean="0">
                <a:latin typeface="Arial" charset="0"/>
              </a:rPr>
              <a:t>NGÔN NGỮ ĐẠI SỐ QUAN H</a:t>
            </a:r>
            <a:r>
              <a:rPr lang="en-US" altLang="en-US" sz="2800" b="1" dirty="0" smtClean="0">
                <a:latin typeface="Arial" charset="0"/>
              </a:rPr>
              <a:t>Ệ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287338" y="1895475"/>
            <a:ext cx="9302750" cy="2959100"/>
          </a:xfrm>
        </p:spPr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 b="1" smtClean="0">
                <a:latin typeface="Arial" charset="0"/>
              </a:rPr>
              <a:t>NỘI DUNG: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 smtClean="0">
                <a:latin typeface="Arial" charset="0"/>
              </a:rPr>
              <a:t>1 Các phép toán tập hợp trên quan hệ.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 smtClean="0">
                <a:latin typeface="Arial" charset="0"/>
              </a:rPr>
              <a:t>2 Các phép toán quan hệ.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 smtClean="0">
                <a:latin typeface="Arial" charset="0"/>
              </a:rPr>
              <a:t>3 Bài tập minh họa.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1D55E-822C-44A7-B065-6F4513B2BC14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742950" y="287338"/>
            <a:ext cx="8420100" cy="604837"/>
          </a:xfrm>
        </p:spPr>
        <p:txBody>
          <a:bodyPr/>
          <a:lstStyle/>
          <a:p>
            <a:r>
              <a:rPr lang="en-US" altLang="en-US" sz="2800" b="1" dirty="0" smtClean="0">
                <a:latin typeface="Arial" charset="0"/>
              </a:rPr>
              <a:t>2. </a:t>
            </a:r>
            <a:r>
              <a:rPr lang="en-US" altLang="en-US" sz="2800" b="1" dirty="0" err="1" smtClean="0">
                <a:latin typeface="Arial" charset="0"/>
              </a:rPr>
              <a:t>CÁC</a:t>
            </a:r>
            <a:r>
              <a:rPr lang="en-US" altLang="en-US" sz="2800" b="1" dirty="0" smtClean="0">
                <a:latin typeface="Arial" charset="0"/>
              </a:rPr>
              <a:t> </a:t>
            </a:r>
            <a:r>
              <a:rPr lang="en-US" altLang="en-US" sz="2800" b="1" dirty="0" err="1" smtClean="0">
                <a:latin typeface="Arial" charset="0"/>
              </a:rPr>
              <a:t>PHÉP</a:t>
            </a:r>
            <a:r>
              <a:rPr lang="en-US" altLang="en-US" sz="2800" b="1" dirty="0" smtClean="0">
                <a:latin typeface="Arial" charset="0"/>
              </a:rPr>
              <a:t> </a:t>
            </a:r>
            <a:r>
              <a:rPr lang="en-US" altLang="en-US" sz="2800" b="1" dirty="0" err="1" smtClean="0">
                <a:latin typeface="Arial" charset="0"/>
              </a:rPr>
              <a:t>TOÁN</a:t>
            </a:r>
            <a:r>
              <a:rPr lang="en-US" altLang="en-US" sz="2800" b="1" dirty="0" smtClean="0">
                <a:latin typeface="Arial" charset="0"/>
              </a:rPr>
              <a:t> </a:t>
            </a:r>
            <a:r>
              <a:rPr lang="en-US" altLang="en-US" sz="2800" b="1" dirty="0" err="1" smtClean="0">
                <a:latin typeface="Arial" charset="0"/>
              </a:rPr>
              <a:t>QUAN</a:t>
            </a:r>
            <a:r>
              <a:rPr lang="en-US" altLang="en-US" sz="2800" b="1" dirty="0" smtClean="0">
                <a:latin typeface="Arial" charset="0"/>
              </a:rPr>
              <a:t> </a:t>
            </a:r>
            <a:r>
              <a:rPr lang="en-US" altLang="en-US" sz="2800" b="1" dirty="0" err="1" smtClean="0">
                <a:latin typeface="Arial" charset="0"/>
              </a:rPr>
              <a:t>HỆ</a:t>
            </a:r>
            <a:r>
              <a:rPr lang="en-US" altLang="en-US" sz="2800" b="1" dirty="0" smtClean="0">
                <a:latin typeface="Arial" charset="0"/>
              </a:rPr>
              <a:t> </a:t>
            </a:r>
            <a:r>
              <a:rPr lang="en-US" altLang="en-US" sz="2800" b="1" dirty="0" smtClean="0">
                <a:latin typeface="Arial" charset="0"/>
              </a:rPr>
              <a:t>(6)</a:t>
            </a:r>
            <a:endParaRPr lang="en-US" altLang="en-US" sz="2800" b="1" dirty="0" smtClean="0">
              <a:latin typeface="Arial" charset="0"/>
            </a:endParaRP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742950" y="1143000"/>
            <a:ext cx="8785225" cy="54292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>
                <a:latin typeface="Arial" charset="0"/>
              </a:rPr>
              <a:t>. Phép kết vế phải (</a:t>
            </a:r>
            <a:r>
              <a:rPr lang="en-US" altLang="en-US" sz="2400" b="1" smtClean="0">
                <a:solidFill>
                  <a:srgbClr val="FF0000"/>
                </a:solidFill>
                <a:latin typeface="Arial" charset="0"/>
              </a:rPr>
              <a:t>RIGHT JOIN</a:t>
            </a:r>
            <a:r>
              <a:rPr lang="en-US" altLang="en-US" sz="2400" b="1" smtClean="0">
                <a:latin typeface="Arial" charset="0"/>
              </a:rPr>
              <a:t>):</a:t>
            </a:r>
          </a:p>
          <a:p>
            <a:pPr>
              <a:buFontTx/>
              <a:buNone/>
            </a:pPr>
            <a:r>
              <a:rPr lang="vi-VN" altLang="en-US" sz="2400" smtClean="0">
                <a:latin typeface="Arial" charset="0"/>
              </a:rPr>
              <a:t>    Phép kết vế phải giữa R và S, ký hiệu R       S, là 1 quan hệ Q định nghĩa trên tập thuộc tính U 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 V, mà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T</a:t>
            </a:r>
            <a:r>
              <a:rPr lang="en-US" altLang="en-US" sz="2400" baseline="-25000" smtClean="0">
                <a:latin typeface="Arial" charset="0"/>
              </a:rPr>
              <a:t>Q</a:t>
            </a:r>
            <a:r>
              <a:rPr lang="en-US" altLang="en-US" sz="2400" smtClean="0">
                <a:latin typeface="Arial" charset="0"/>
              </a:rPr>
              <a:t> = { t = (u, v): u 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 T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  v  T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 u.A = v.B, hoặc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t = (</a:t>
            </a:r>
            <a:r>
              <a:rPr lang="en-US" altLang="en-US" sz="2400" i="1" smtClean="0">
                <a:solidFill>
                  <a:srgbClr val="FF0000"/>
                </a:solidFill>
                <a:latin typeface="Arial" charset="0"/>
              </a:rPr>
              <a:t>Null</a:t>
            </a:r>
            <a:r>
              <a:rPr lang="en-US" altLang="en-US" sz="2400" i="1" smtClean="0">
                <a:latin typeface="Arial" charset="0"/>
              </a:rPr>
              <a:t>, v): v </a:t>
            </a:r>
            <a:r>
              <a:rPr lang="en-US" altLang="en-US" sz="2400" i="1" smtClean="0">
                <a:latin typeface="Arial" charset="0"/>
                <a:sym typeface="Symbol" pitchFamily="18" charset="2"/>
              </a:rPr>
              <a:t> T</a:t>
            </a:r>
            <a:r>
              <a:rPr lang="en-US" altLang="en-US" sz="2400" i="1" baseline="-25000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i="1" smtClean="0">
                <a:latin typeface="Arial" charset="0"/>
                <a:sym typeface="Symbol" pitchFamily="18" charset="2"/>
              </a:rPr>
              <a:t>   u  T</a:t>
            </a:r>
            <a:r>
              <a:rPr lang="en-US" altLang="en-US" sz="2400" i="1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i="1" smtClean="0">
                <a:latin typeface="Arial" charset="0"/>
                <a:sym typeface="Symbol" pitchFamily="18" charset="2"/>
              </a:rPr>
              <a:t> s/c  u.A = v.B}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Kết quả phép kết vế phải giữa R và S là: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       Q(</a:t>
            </a:r>
            <a:r>
              <a:rPr lang="en-US" altLang="en-US" sz="2400" u="sng" smtClean="0">
                <a:latin typeface="Arial" charset="0"/>
              </a:rPr>
              <a:t>A, X, B, Y)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         (1, x1, 1, y1)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         (2, x2, 2, y2)</a:t>
            </a:r>
          </a:p>
          <a:p>
            <a:pPr>
              <a:buFontTx/>
              <a:buNone/>
            </a:pPr>
            <a:r>
              <a:rPr lang="it-IT" altLang="en-US" sz="2400" smtClean="0">
                <a:latin typeface="Arial" charset="0"/>
              </a:rPr>
              <a:t>	     (</a:t>
            </a:r>
            <a:r>
              <a:rPr lang="it-IT" altLang="en-US" sz="2400" i="1" smtClean="0">
                <a:solidFill>
                  <a:srgbClr val="FF0000"/>
                </a:solidFill>
                <a:latin typeface="Arial" charset="0"/>
              </a:rPr>
              <a:t>Null, Null</a:t>
            </a:r>
            <a:r>
              <a:rPr lang="it-IT" altLang="en-US" sz="2400" i="1" smtClean="0">
                <a:latin typeface="Arial" charset="0"/>
              </a:rPr>
              <a:t>, 4, y4)		(2)</a:t>
            </a:r>
          </a:p>
          <a:p>
            <a:pPr>
              <a:buFontTx/>
              <a:buNone/>
            </a:pPr>
            <a:r>
              <a:rPr lang="vi-VN" altLang="en-US" sz="2400" smtClean="0">
                <a:latin typeface="Arial" charset="0"/>
              </a:rPr>
              <a:t>     Ta có thể dễ dàng tìm được các bộ của S mà không có bộ giá trị tương ứng trong quan hệ R.</a:t>
            </a:r>
          </a:p>
          <a:p>
            <a:endParaRPr lang="en-US" altLang="en-US" sz="2400" smtClean="0">
              <a:latin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A198A-3D28-4AF8-BB78-9ABF09A0D84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9" name="Freeform 7"/>
          <p:cNvSpPr>
            <a:spLocks/>
          </p:cNvSpPr>
          <p:nvPr/>
        </p:nvSpPr>
        <p:spPr bwMode="auto">
          <a:xfrm flipH="1">
            <a:off x="6659563" y="1703388"/>
            <a:ext cx="412750" cy="228600"/>
          </a:xfrm>
          <a:custGeom>
            <a:avLst/>
            <a:gdLst>
              <a:gd name="T0" fmla="*/ 2147483647 w 240"/>
              <a:gd name="T1" fmla="*/ 0 h 240"/>
              <a:gd name="T2" fmla="*/ 0 w 240"/>
              <a:gd name="T3" fmla="*/ 2147483647 h 240"/>
              <a:gd name="T4" fmla="*/ 0 w 240"/>
              <a:gd name="T5" fmla="*/ 0 h 240"/>
              <a:gd name="T6" fmla="*/ 2147483647 w 24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40"/>
              <a:gd name="T14" fmla="*/ 240 w 24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40">
                <a:moveTo>
                  <a:pt x="240" y="0"/>
                </a:moveTo>
                <a:lnTo>
                  <a:pt x="0" y="240"/>
                </a:lnTo>
                <a:lnTo>
                  <a:pt x="0" y="0"/>
                </a:lnTo>
                <a:lnTo>
                  <a:pt x="240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6421438" y="3556000"/>
            <a:ext cx="1485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R(</a:t>
            </a:r>
            <a:r>
              <a:rPr lang="en-US" altLang="en-US" sz="2400" u="sng">
                <a:latin typeface="Arial" charset="0"/>
              </a:rPr>
              <a:t>A</a:t>
            </a:r>
            <a:r>
              <a:rPr lang="en-US" altLang="en-US" sz="2400">
                <a:latin typeface="Arial" charset="0"/>
              </a:rPr>
              <a:t>,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(1, x1)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(2, x2)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(3, x3)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7969250" y="3563938"/>
            <a:ext cx="1558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S (B,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(1, y1)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(2, y2)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(4, y4)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742950" y="244475"/>
            <a:ext cx="8420100" cy="676275"/>
          </a:xfrm>
        </p:spPr>
        <p:txBody>
          <a:bodyPr/>
          <a:lstStyle/>
          <a:p>
            <a:r>
              <a:rPr lang="vi-VN" altLang="en-US" sz="2800" b="1" smtClean="0">
                <a:latin typeface="Arial" charset="0"/>
              </a:rPr>
              <a:t>3. Bài tập minh họa</a:t>
            </a:r>
            <a:endParaRPr lang="en-US" altLang="en-US" sz="2800" b="1" smtClean="0">
              <a:latin typeface="Arial" charset="0"/>
            </a:endParaRP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160338" y="920750"/>
            <a:ext cx="9690100" cy="5562600"/>
          </a:xfrm>
        </p:spPr>
        <p:txBody>
          <a:bodyPr/>
          <a:lstStyle/>
          <a:p>
            <a:r>
              <a:rPr lang="en-US" altLang="en-US" sz="2800" smtClean="0"/>
              <a:t>Cho CSDL như sau :</a:t>
            </a:r>
          </a:p>
          <a:p>
            <a:pPr>
              <a:buFontTx/>
              <a:buNone/>
            </a:pPr>
            <a:r>
              <a:rPr lang="en-US" altLang="en-US" sz="2800" smtClean="0"/>
              <a:t>      SV(</a:t>
            </a:r>
            <a:r>
              <a:rPr lang="en-US" altLang="en-US" sz="2800" u="sng" smtClean="0"/>
              <a:t>Masv</a:t>
            </a:r>
            <a:r>
              <a:rPr lang="en-US" altLang="en-US" sz="2800" smtClean="0"/>
              <a:t>, Tensv, ns, phai, diachi)</a:t>
            </a:r>
          </a:p>
          <a:p>
            <a:pPr>
              <a:buFontTx/>
              <a:buNone/>
            </a:pPr>
            <a:r>
              <a:rPr lang="en-US" altLang="en-US" sz="2800" smtClean="0"/>
              <a:t>      GV(</a:t>
            </a:r>
            <a:r>
              <a:rPr lang="en-US" altLang="en-US" sz="2800" u="sng" smtClean="0"/>
              <a:t>Magv</a:t>
            </a:r>
            <a:r>
              <a:rPr lang="en-US" altLang="en-US" sz="2800" smtClean="0"/>
              <a:t>, Tengv, hocham, hocvi, dt)</a:t>
            </a:r>
          </a:p>
          <a:p>
            <a:pPr>
              <a:buFontTx/>
              <a:buNone/>
            </a:pPr>
            <a:r>
              <a:rPr lang="en-US" altLang="en-US" sz="2800" smtClean="0"/>
              <a:t>      KQ_HT(</a:t>
            </a:r>
            <a:r>
              <a:rPr lang="en-US" altLang="en-US" sz="2800" u="sng" smtClean="0"/>
              <a:t>Masv,Mamh,Magv</a:t>
            </a:r>
            <a:r>
              <a:rPr lang="en-US" altLang="en-US" sz="2800" smtClean="0"/>
              <a:t>,diem)</a:t>
            </a:r>
          </a:p>
          <a:p>
            <a:pPr>
              <a:buFontTx/>
              <a:buNone/>
            </a:pPr>
            <a:r>
              <a:rPr lang="en-US" altLang="en-US" sz="2800" smtClean="0"/>
              <a:t>      MH(</a:t>
            </a:r>
            <a:r>
              <a:rPr lang="en-US" altLang="en-US" sz="2800" u="sng" smtClean="0"/>
              <a:t>Mamh</a:t>
            </a:r>
            <a:r>
              <a:rPr lang="en-US" altLang="en-US" sz="2800" smtClean="0"/>
              <a:t>, Tenmh, sotc)</a:t>
            </a:r>
          </a:p>
          <a:p>
            <a:pPr>
              <a:buFontTx/>
              <a:buNone/>
            </a:pPr>
            <a:r>
              <a:rPr lang="en-US" altLang="en-US" sz="2800" smtClean="0"/>
              <a:t> 1- Cho biết tên các sinh viên đã học môn ‘cơ sở dữ liệu’ có điểm trên 7?</a:t>
            </a:r>
          </a:p>
          <a:p>
            <a:pPr>
              <a:buFontTx/>
              <a:buNone/>
            </a:pPr>
            <a:r>
              <a:rPr lang="en-US" altLang="en-US" sz="2800" smtClean="0"/>
              <a:t>  2- Cho biết số tín chỉ mà sinh viên tên ‘nguyen van an’ đã học</a:t>
            </a:r>
          </a:p>
          <a:p>
            <a:pPr>
              <a:buFontTx/>
              <a:buNone/>
            </a:pPr>
            <a:r>
              <a:rPr lang="en-US" altLang="en-US" sz="2800" smtClean="0"/>
              <a:t> 3- Cho biết mã các môn học chưa có sv học?</a:t>
            </a:r>
          </a:p>
          <a:p>
            <a:pPr>
              <a:buFontTx/>
              <a:buNone/>
            </a:pPr>
            <a:r>
              <a:rPr lang="en-US" altLang="en-US" sz="2800" smtClean="0"/>
              <a:t> 4- Cho biết tên các sinh viên không nợ môn nào?</a:t>
            </a:r>
          </a:p>
          <a:p>
            <a:pPr>
              <a:buFontTx/>
              <a:buNone/>
            </a:pPr>
            <a:r>
              <a:rPr lang="en-US" altLang="en-US" sz="2800" smtClean="0"/>
              <a:t> 5- Cho biết tên các sinh viên đã học xong tất cả các môn?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D4601-C7C9-4D2F-AAC7-8B9965C5EE63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42950" y="114300"/>
            <a:ext cx="8420100" cy="1143000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38" y="1563688"/>
            <a:ext cx="9223375" cy="4114800"/>
          </a:xfrm>
        </p:spPr>
        <p:txBody>
          <a:bodyPr/>
          <a:lstStyle/>
          <a:p>
            <a:pPr>
              <a:defRPr/>
            </a:pPr>
            <a:r>
              <a:rPr lang="en-US" b="1" dirty="0" err="1"/>
              <a:t>Khách_Hàng</a:t>
            </a:r>
            <a:r>
              <a:rPr lang="en-US" dirty="0"/>
              <a:t>(</a:t>
            </a:r>
            <a:r>
              <a:rPr lang="en-US" u="sng" dirty="0" err="1"/>
              <a:t>MãKH</a:t>
            </a:r>
            <a:r>
              <a:rPr lang="en-US" dirty="0"/>
              <a:t>, </a:t>
            </a:r>
            <a:r>
              <a:rPr lang="en-US" dirty="0" err="1"/>
              <a:t>TênKH,ĐịaChỉ,ĐiệnThoại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b="1" dirty="0" err="1" smtClean="0"/>
              <a:t>Đơn_Đặt_Hàng</a:t>
            </a:r>
            <a:r>
              <a:rPr lang="en-US" dirty="0" smtClean="0"/>
              <a:t>(</a:t>
            </a:r>
            <a:r>
              <a:rPr lang="en-US" u="sng" dirty="0" err="1" smtClean="0"/>
              <a:t>Số_ĐĐH</a:t>
            </a:r>
            <a:r>
              <a:rPr lang="en-US" dirty="0"/>
              <a:t>, </a:t>
            </a:r>
            <a:r>
              <a:rPr lang="en-US" dirty="0" err="1"/>
              <a:t>NgàyĐặt</a:t>
            </a:r>
            <a:r>
              <a:rPr lang="en-US" dirty="0"/>
              <a:t>, </a:t>
            </a:r>
            <a:r>
              <a:rPr lang="en-US" dirty="0" err="1"/>
              <a:t>MãKH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b="1" dirty="0" err="1" smtClean="0"/>
              <a:t>CT_ĐĐH</a:t>
            </a:r>
            <a:r>
              <a:rPr lang="en-US" dirty="0" smtClean="0"/>
              <a:t>(</a:t>
            </a:r>
            <a:r>
              <a:rPr lang="en-US" u="sng" dirty="0" err="1" smtClean="0"/>
              <a:t>Số_ĐĐH,MãHg</a:t>
            </a:r>
            <a:r>
              <a:rPr lang="en-US" dirty="0"/>
              <a:t>, </a:t>
            </a:r>
            <a:r>
              <a:rPr lang="en-US" dirty="0" err="1"/>
              <a:t>SL,ĐG_Bán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b="1" dirty="0" err="1" smtClean="0"/>
              <a:t>Mặt_Hàng</a:t>
            </a:r>
            <a:r>
              <a:rPr lang="en-US" dirty="0" smtClean="0"/>
              <a:t>(</a:t>
            </a:r>
            <a:r>
              <a:rPr lang="en-US" u="sng" dirty="0" err="1" smtClean="0"/>
              <a:t>MãHg</a:t>
            </a:r>
            <a:r>
              <a:rPr lang="en-US" dirty="0" err="1" smtClean="0"/>
              <a:t>,TênHg,SL_Tồn,ĐG_Mua</a:t>
            </a:r>
            <a:r>
              <a:rPr lang="en-US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AD496-662C-4948-8621-CEFA8A664C9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5" y="0"/>
            <a:ext cx="9929813" cy="6472238"/>
          </a:xfrm>
        </p:spPr>
        <p:txBody>
          <a:bodyPr/>
          <a:lstStyle/>
          <a:p>
            <a:pPr>
              <a:defRPr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LOAI_XE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MãLX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TênLX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CHỦ_XE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MãChủXe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TênChủXe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ĐịaChỉ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GPLX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Số_GPLX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NgàyCấp_GPLX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MãChủXe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CT_GPLX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Số_GPLX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STT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NgàyCấp_CT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MãLX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18/11/2011?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F7098-E9E3-48E2-B664-27266BA8D7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5" y="328613"/>
            <a:ext cx="9828213" cy="6056312"/>
          </a:xfrm>
        </p:spPr>
        <p:txBody>
          <a:bodyPr/>
          <a:lstStyle/>
          <a:p>
            <a:pPr>
              <a:defRPr/>
            </a:pPr>
            <a:endParaRPr lang="fr-F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TOUR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fr-FR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,Tên_T,Gía_T_Người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KHÁCH_CÁ_NHÂN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fr-FR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KCN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Tên_KCN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#T,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Ngày_Đi_KCN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#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KĐ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Bảng_Số_Xe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Ngày_BĐ_ĐI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KHÁCH_ĐOÀN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fr-FR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KĐ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Tên_Đ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TS_TV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#T,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Ngày_Đi_KĐ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PC_XE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Bảng_Số_Xe</a:t>
            </a:r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Ngày_BĐ_Đi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#T, #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KĐ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2.1 – Cho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20/11/2009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nhiêu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tour?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2.2 – Cho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Tên_KCN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tour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2.3 – Cho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tour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8/3/2009?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35CB6-7882-4DF2-90BF-F723A23E947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790575" y="373063"/>
            <a:ext cx="8543925" cy="500062"/>
          </a:xfrm>
        </p:spPr>
        <p:txBody>
          <a:bodyPr/>
          <a:lstStyle/>
          <a:p>
            <a:pPr algn="l"/>
            <a:r>
              <a:rPr lang="en-US" altLang="en-US" sz="2200" b="1" smtClean="0">
                <a:latin typeface="Arial" charset="0"/>
              </a:rPr>
              <a:t>1 CÁC PHÉP TOÁN TẬP HỢP TRÊN QUAN HỆ (1) 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742950" y="1143000"/>
            <a:ext cx="84201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 smtClean="0">
                <a:latin typeface="Arial" charset="0"/>
              </a:rPr>
              <a:t>1. </a:t>
            </a:r>
            <a:r>
              <a:rPr lang="en-US" altLang="en-US" sz="2400" b="1" dirty="0" err="1" smtClean="0">
                <a:latin typeface="Arial" charset="0"/>
              </a:rPr>
              <a:t>Phép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err="1" smtClean="0">
                <a:latin typeface="Arial" charset="0"/>
              </a:rPr>
              <a:t>hợp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err="1" smtClean="0">
                <a:latin typeface="Arial" charset="0"/>
              </a:rPr>
              <a:t>nhất</a:t>
            </a:r>
            <a:r>
              <a:rPr lang="en-US" altLang="en-US" sz="2400" b="1" dirty="0" smtClean="0">
                <a:latin typeface="Arial" charset="0"/>
              </a:rPr>
              <a:t> 2 </a:t>
            </a:r>
            <a:r>
              <a:rPr lang="en-US" altLang="en-US" sz="2400" b="1" dirty="0" err="1" smtClean="0">
                <a:latin typeface="Arial" charset="0"/>
              </a:rPr>
              <a:t>quan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err="1" smtClean="0">
                <a:latin typeface="Arial" charset="0"/>
              </a:rPr>
              <a:t>hệ</a:t>
            </a:r>
            <a:r>
              <a:rPr lang="en-US" altLang="en-US" sz="2400" b="1" dirty="0" smtClean="0">
                <a:latin typeface="Arial" charset="0"/>
              </a:rPr>
              <a:t> (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</a:rPr>
              <a:t>UNION</a:t>
            </a:r>
            <a:r>
              <a:rPr lang="en-US" altLang="en-US" sz="2400" b="1" dirty="0" smtClean="0">
                <a:latin typeface="Arial" charset="0"/>
              </a:rPr>
              <a:t>):</a:t>
            </a:r>
          </a:p>
          <a:p>
            <a:r>
              <a:rPr lang="vi-VN" altLang="en-US" sz="2400" dirty="0" smtClean="0">
                <a:latin typeface="Arial" charset="0"/>
              </a:rPr>
              <a:t>Cho R</a:t>
            </a:r>
            <a:r>
              <a:rPr lang="en-US" altLang="en-US" sz="2400" dirty="0" smtClean="0">
                <a:latin typeface="Arial" charset="0"/>
              </a:rPr>
              <a:t>(U)</a:t>
            </a:r>
            <a:r>
              <a:rPr lang="vi-VN" altLang="en-US" sz="2400" dirty="0" smtClean="0">
                <a:latin typeface="Arial" charset="0"/>
              </a:rPr>
              <a:t> và S</a:t>
            </a:r>
            <a:r>
              <a:rPr lang="en-US" altLang="en-US" sz="2400" dirty="0" smtClean="0">
                <a:latin typeface="Arial" charset="0"/>
              </a:rPr>
              <a:t>(U)</a:t>
            </a:r>
            <a:r>
              <a:rPr lang="vi-VN" altLang="en-US" sz="2400" dirty="0" smtClean="0">
                <a:latin typeface="Arial" charset="0"/>
              </a:rPr>
              <a:t> là 2 quan hệ.</a:t>
            </a:r>
            <a:r>
              <a:rPr lang="en-US" altLang="en-US" sz="2400" dirty="0" smtClean="0">
                <a:latin typeface="Arial" charset="0"/>
              </a:rPr>
              <a:t> P</a:t>
            </a:r>
            <a:r>
              <a:rPr lang="vi-VN" altLang="en-US" sz="2400" dirty="0" smtClean="0">
                <a:latin typeface="Arial" charset="0"/>
              </a:rPr>
              <a:t>hép hợp </a:t>
            </a:r>
            <a:r>
              <a:rPr lang="en-US" altLang="en-US" sz="2400" dirty="0" err="1" smtClean="0">
                <a:latin typeface="Arial" charset="0"/>
              </a:rPr>
              <a:t>của</a:t>
            </a:r>
            <a:r>
              <a:rPr lang="vi-VN" altLang="en-US" sz="2400" dirty="0" smtClean="0">
                <a:latin typeface="Arial" charset="0"/>
              </a:rPr>
              <a:t> 2 quan hệ R và S</a:t>
            </a:r>
            <a:r>
              <a:rPr lang="en-US" altLang="en-US" sz="2400" dirty="0" smtClean="0">
                <a:latin typeface="Arial" charset="0"/>
              </a:rPr>
              <a:t>, </a:t>
            </a:r>
            <a:r>
              <a:rPr lang="en-US" altLang="en-US" sz="2400" dirty="0" err="1" smtClean="0">
                <a:latin typeface="Arial" charset="0"/>
              </a:rPr>
              <a:t>ký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hiệu</a:t>
            </a:r>
            <a:r>
              <a:rPr lang="en-US" altLang="en-US" sz="2400" dirty="0" smtClean="0">
                <a:latin typeface="Arial" charset="0"/>
              </a:rPr>
              <a:t>: </a:t>
            </a:r>
            <a:r>
              <a:rPr lang="vi-VN" altLang="en-US" sz="2400" dirty="0" smtClean="0">
                <a:latin typeface="Arial" charset="0"/>
              </a:rPr>
              <a:t>R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 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,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là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một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vi-VN" altLang="en-US" sz="2400" dirty="0" smtClean="0">
                <a:latin typeface="Arial" charset="0"/>
              </a:rPr>
              <a:t>quan hệ Q được định nghĩa:</a:t>
            </a:r>
            <a:endParaRPr lang="en-US" alt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</a:rPr>
              <a:t>                   </a:t>
            </a:r>
            <a:r>
              <a:rPr lang="vi-VN" altLang="en-US" sz="2400" dirty="0" smtClean="0">
                <a:latin typeface="Arial" charset="0"/>
              </a:rPr>
              <a:t>  </a:t>
            </a:r>
            <a:r>
              <a:rPr lang="en-US" altLang="en-US" sz="2400" dirty="0" smtClean="0">
                <a:latin typeface="Arial" charset="0"/>
              </a:rPr>
              <a:t>Q = </a:t>
            </a:r>
            <a:r>
              <a:rPr lang="vi-VN" altLang="en-US" sz="2400" dirty="0" smtClean="0">
                <a:latin typeface="Arial" charset="0"/>
              </a:rPr>
              <a:t>R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 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 </a:t>
            </a:r>
            <a:r>
              <a:rPr lang="en-US" altLang="en-US" sz="2400" dirty="0" err="1" smtClean="0">
                <a:latin typeface="Arial" charset="0"/>
              </a:rPr>
              <a:t>đn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  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(</a:t>
            </a:r>
            <a:r>
              <a:rPr lang="en-US" altLang="en-US" sz="2400" dirty="0" err="1" smtClean="0">
                <a:latin typeface="Arial" charset="0"/>
                <a:sym typeface="Wingdings" pitchFamily="2" charset="2"/>
              </a:rPr>
              <a:t>i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) 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400" baseline="30000" dirty="0" smtClean="0">
                <a:latin typeface="Arial" charset="0"/>
                <a:sym typeface="Symbol" pitchFamily="18" charset="2"/>
              </a:rPr>
              <a:t>+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= U;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  <a:sym typeface="Symbol" pitchFamily="18" charset="2"/>
              </a:rPr>
              <a:t>			    (ii)</a:t>
            </a:r>
            <a:r>
              <a:rPr lang="en-US" altLang="en-US" sz="2400" dirty="0" err="1" smtClean="0">
                <a:latin typeface="Arial" charset="0"/>
              </a:rPr>
              <a:t>T</a:t>
            </a:r>
            <a:r>
              <a:rPr lang="en-US" altLang="en-US" sz="2400" baseline="-25000" dirty="0" err="1" smtClean="0">
                <a:latin typeface="Arial" charset="0"/>
              </a:rPr>
              <a:t>Q</a:t>
            </a:r>
            <a:r>
              <a:rPr lang="en-US" altLang="en-US" sz="2400" dirty="0" smtClean="0">
                <a:latin typeface="Arial" charset="0"/>
              </a:rPr>
              <a:t> = { t: t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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 t 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} 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Arial" charset="0"/>
              </a:rPr>
              <a:t>2. </a:t>
            </a:r>
            <a:r>
              <a:rPr lang="en-US" altLang="en-US" sz="2400" b="1" dirty="0" err="1" smtClean="0">
                <a:latin typeface="Arial" charset="0"/>
              </a:rPr>
              <a:t>Phép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err="1" smtClean="0">
                <a:latin typeface="Arial" charset="0"/>
              </a:rPr>
              <a:t>trừ</a:t>
            </a:r>
            <a:r>
              <a:rPr lang="en-US" altLang="en-US" sz="2400" b="1" dirty="0" smtClean="0">
                <a:latin typeface="Arial" charset="0"/>
              </a:rPr>
              <a:t> 2 </a:t>
            </a:r>
            <a:r>
              <a:rPr lang="en-US" altLang="en-US" sz="2400" b="1" dirty="0" err="1" smtClean="0">
                <a:latin typeface="Arial" charset="0"/>
              </a:rPr>
              <a:t>quan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err="1" smtClean="0">
                <a:latin typeface="Arial" charset="0"/>
              </a:rPr>
              <a:t>hệ</a:t>
            </a:r>
            <a:r>
              <a:rPr lang="en-US" altLang="en-US" sz="2400" b="1" dirty="0" smtClean="0">
                <a:latin typeface="Arial" charset="0"/>
              </a:rPr>
              <a:t> (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</a:rPr>
              <a:t>MINUS</a:t>
            </a:r>
            <a:r>
              <a:rPr lang="en-US" altLang="en-US" sz="2400" b="1" dirty="0" smtClean="0">
                <a:latin typeface="Arial" charset="0"/>
              </a:rPr>
              <a:t>):</a:t>
            </a:r>
          </a:p>
          <a:p>
            <a:r>
              <a:rPr lang="vi-VN" altLang="en-US" sz="2400" dirty="0" smtClean="0">
                <a:latin typeface="Arial" charset="0"/>
              </a:rPr>
              <a:t>Cho R(U) và S(U) là 2 quan hệ.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Phép</a:t>
            </a:r>
            <a:r>
              <a:rPr lang="en-US" altLang="en-US" sz="2400" dirty="0" smtClean="0">
                <a:latin typeface="Arial" charset="0"/>
              </a:rPr>
              <a:t> h</a:t>
            </a:r>
            <a:r>
              <a:rPr lang="vi-VN" altLang="en-US" sz="2400" dirty="0" smtClean="0">
                <a:latin typeface="Arial" charset="0"/>
              </a:rPr>
              <a:t>iệu của 2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vi-VN" altLang="en-US" sz="2400" dirty="0" smtClean="0">
                <a:latin typeface="Arial" charset="0"/>
              </a:rPr>
              <a:t>quan hệ R và S, ký hiệu: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vi-VN" altLang="en-US" sz="2400" dirty="0" smtClean="0">
                <a:latin typeface="Arial" charset="0"/>
              </a:rPr>
              <a:t>R \ S, là một quan hệ Q được định nghĩa: 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</a:rPr>
              <a:t>		Q = </a:t>
            </a:r>
            <a:r>
              <a:rPr lang="vi-VN" altLang="en-US" sz="2400" dirty="0" smtClean="0">
                <a:latin typeface="Arial" charset="0"/>
              </a:rPr>
              <a:t>R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\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 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 </a:t>
            </a:r>
            <a:r>
              <a:rPr lang="en-US" altLang="en-US" sz="2400" dirty="0" err="1" smtClean="0">
                <a:latin typeface="Arial" charset="0"/>
              </a:rPr>
              <a:t>đn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  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(</a:t>
            </a:r>
            <a:r>
              <a:rPr lang="en-US" altLang="en-US" sz="2400" dirty="0" err="1" smtClean="0">
                <a:latin typeface="Arial" charset="0"/>
                <a:sym typeface="Wingdings" pitchFamily="2" charset="2"/>
              </a:rPr>
              <a:t>i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) 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400" baseline="30000" dirty="0" smtClean="0">
                <a:latin typeface="Arial" charset="0"/>
                <a:sym typeface="Symbol" pitchFamily="18" charset="2"/>
              </a:rPr>
              <a:t>+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= U;</a:t>
            </a:r>
            <a:endParaRPr lang="en-US" alt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</a:rPr>
              <a:t>			        (ii) </a:t>
            </a:r>
            <a:r>
              <a:rPr lang="en-US" altLang="en-US" sz="2400" dirty="0" err="1" smtClean="0">
                <a:latin typeface="Arial" charset="0"/>
              </a:rPr>
              <a:t>T</a:t>
            </a:r>
            <a:r>
              <a:rPr lang="en-US" altLang="en-US" sz="2400" baseline="-25000" dirty="0" err="1" smtClean="0">
                <a:latin typeface="Arial" charset="0"/>
              </a:rPr>
              <a:t>Q</a:t>
            </a:r>
            <a:r>
              <a:rPr lang="en-US" altLang="en-US" sz="2400" dirty="0" smtClean="0">
                <a:latin typeface="Arial" charset="0"/>
              </a:rPr>
              <a:t> = { t: t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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^ t 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}</a:t>
            </a:r>
            <a:endParaRPr lang="en-US" altLang="en-US" sz="2400" dirty="0" smtClean="0"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CEAF9-5982-4AC8-8F38-69288080181C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619125" y="244475"/>
            <a:ext cx="8543925" cy="604838"/>
          </a:xfrm>
        </p:spPr>
        <p:txBody>
          <a:bodyPr/>
          <a:lstStyle/>
          <a:p>
            <a:r>
              <a:rPr lang="en-US" altLang="en-US" sz="2200" b="1" smtClean="0">
                <a:latin typeface="Arial" charset="0"/>
              </a:rPr>
              <a:t>1 CÁC PHÉP TOÁN TẬP HỢP TRÊN QUAN HỆ (2)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295275" y="1103313"/>
            <a:ext cx="9175750" cy="51641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 smtClean="0">
                <a:latin typeface="Arial" charset="0"/>
              </a:rPr>
              <a:t>3. </a:t>
            </a:r>
            <a:r>
              <a:rPr lang="en-US" altLang="en-US" sz="2400" b="1" dirty="0" err="1" smtClean="0">
                <a:latin typeface="Arial" charset="0"/>
              </a:rPr>
              <a:t>Phép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err="1" smtClean="0">
                <a:latin typeface="Arial" charset="0"/>
              </a:rPr>
              <a:t>giao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smtClean="0">
                <a:latin typeface="Arial" charset="0"/>
              </a:rPr>
              <a:t>(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</a:rPr>
              <a:t>INTERSECTION</a:t>
            </a:r>
            <a:r>
              <a:rPr lang="en-US" altLang="en-US" sz="2400" b="1" dirty="0" smtClean="0">
                <a:latin typeface="Arial" charset="0"/>
              </a:rPr>
              <a:t>):</a:t>
            </a:r>
          </a:p>
          <a:p>
            <a:pPr>
              <a:buFontTx/>
              <a:buNone/>
            </a:pPr>
            <a:r>
              <a:rPr lang="vi-VN" altLang="en-US" sz="2400" dirty="0" smtClean="0">
                <a:latin typeface="Arial" charset="0"/>
              </a:rPr>
              <a:t>    Cho R</a:t>
            </a:r>
            <a:r>
              <a:rPr lang="en-US" altLang="en-US" sz="2400" dirty="0" smtClean="0">
                <a:latin typeface="Arial" charset="0"/>
              </a:rPr>
              <a:t>(U)</a:t>
            </a:r>
            <a:r>
              <a:rPr lang="vi-VN" altLang="en-US" sz="2400" dirty="0" smtClean="0">
                <a:latin typeface="Arial" charset="0"/>
              </a:rPr>
              <a:t> và S</a:t>
            </a:r>
            <a:r>
              <a:rPr lang="en-US" altLang="en-US" sz="2400" dirty="0" smtClean="0">
                <a:latin typeface="Arial" charset="0"/>
              </a:rPr>
              <a:t>(U)</a:t>
            </a:r>
            <a:r>
              <a:rPr lang="vi-VN" altLang="en-US" sz="2400" dirty="0" smtClean="0">
                <a:latin typeface="Arial" charset="0"/>
              </a:rPr>
              <a:t> là 2 quan hệ.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Phần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chung</a:t>
            </a:r>
            <a:r>
              <a:rPr lang="en-US" altLang="en-US" sz="2400" dirty="0" smtClean="0">
                <a:latin typeface="Arial" charset="0"/>
              </a:rPr>
              <a:t> (P</a:t>
            </a:r>
            <a:r>
              <a:rPr lang="vi-VN" altLang="en-US" sz="2400" dirty="0" smtClean="0">
                <a:latin typeface="Arial" charset="0"/>
              </a:rPr>
              <a:t>hép </a:t>
            </a:r>
            <a:r>
              <a:rPr lang="en-US" altLang="en-US" sz="2400" dirty="0" err="1" smtClean="0">
                <a:latin typeface="Arial" charset="0"/>
              </a:rPr>
              <a:t>giao</a:t>
            </a:r>
            <a:r>
              <a:rPr lang="en-US" altLang="en-US" sz="2400" dirty="0" smtClean="0">
                <a:latin typeface="Arial" charset="0"/>
              </a:rPr>
              <a:t>)</a:t>
            </a:r>
            <a:r>
              <a:rPr lang="vi-VN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của</a:t>
            </a:r>
            <a:r>
              <a:rPr lang="vi-VN" altLang="en-US" sz="2400" dirty="0" smtClean="0">
                <a:latin typeface="Arial" charset="0"/>
              </a:rPr>
              <a:t> 2 quan hệ R và S</a:t>
            </a:r>
            <a:r>
              <a:rPr lang="en-US" altLang="en-US" sz="2400" dirty="0" smtClean="0">
                <a:latin typeface="Arial" charset="0"/>
              </a:rPr>
              <a:t>, </a:t>
            </a:r>
            <a:r>
              <a:rPr lang="en-US" altLang="en-US" sz="2400" dirty="0" err="1" smtClean="0">
                <a:latin typeface="Arial" charset="0"/>
              </a:rPr>
              <a:t>ký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hiệu</a:t>
            </a:r>
            <a:r>
              <a:rPr lang="en-US" altLang="en-US" sz="2400" dirty="0" smtClean="0">
                <a:latin typeface="Arial" charset="0"/>
              </a:rPr>
              <a:t>: R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</a:t>
            </a:r>
            <a:r>
              <a:rPr lang="en-US" altLang="en-US" sz="2400" dirty="0" smtClean="0">
                <a:latin typeface="Arial" charset="0"/>
              </a:rPr>
              <a:t> 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,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là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một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lđ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vi-VN" altLang="en-US" sz="2400" dirty="0" smtClean="0">
                <a:latin typeface="Arial" charset="0"/>
              </a:rPr>
              <a:t>quan hệ Q được định nghĩa:</a:t>
            </a:r>
            <a:endParaRPr lang="en-US" alt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</a:rPr>
              <a:t>                   </a:t>
            </a:r>
            <a:r>
              <a:rPr lang="vi-VN" altLang="en-US" sz="2400" dirty="0" smtClean="0">
                <a:latin typeface="Arial" charset="0"/>
              </a:rPr>
              <a:t>  </a:t>
            </a:r>
            <a:r>
              <a:rPr lang="en-US" altLang="en-US" sz="2400" dirty="0" smtClean="0">
                <a:latin typeface="Arial" charset="0"/>
              </a:rPr>
              <a:t>Q= R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</a:t>
            </a:r>
            <a:r>
              <a:rPr lang="en-US" altLang="en-US" sz="2400" dirty="0" smtClean="0">
                <a:latin typeface="Arial" charset="0"/>
              </a:rPr>
              <a:t> 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400" dirty="0" err="1" smtClean="0">
                <a:latin typeface="Arial" charset="0"/>
              </a:rPr>
              <a:t>đn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(</a:t>
            </a:r>
            <a:r>
              <a:rPr lang="en-US" altLang="en-US" sz="2400" dirty="0" err="1" smtClean="0">
                <a:latin typeface="Arial" charset="0"/>
                <a:sym typeface="Wingdings" pitchFamily="2" charset="2"/>
              </a:rPr>
              <a:t>i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) 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400" baseline="30000" dirty="0" smtClean="0">
                <a:latin typeface="Arial" charset="0"/>
                <a:sym typeface="Symbol" pitchFamily="18" charset="2"/>
              </a:rPr>
              <a:t>+ 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=U;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  <a:sym typeface="Symbol" pitchFamily="18" charset="2"/>
              </a:rPr>
              <a:t>				      (ii)</a:t>
            </a:r>
            <a:r>
              <a:rPr lang="en-US" altLang="en-US" sz="2400" dirty="0" err="1" smtClean="0">
                <a:latin typeface="Arial" charset="0"/>
              </a:rPr>
              <a:t>T</a:t>
            </a:r>
            <a:r>
              <a:rPr lang="en-US" altLang="en-US" sz="2400" baseline="-25000" dirty="0" err="1" smtClean="0">
                <a:latin typeface="Arial" charset="0"/>
              </a:rPr>
              <a:t>Q</a:t>
            </a:r>
            <a:r>
              <a:rPr lang="en-US" altLang="en-US" sz="2400" dirty="0" smtClean="0">
                <a:latin typeface="Arial" charset="0"/>
              </a:rPr>
              <a:t> = { t: t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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 t 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} </a:t>
            </a:r>
          </a:p>
          <a:p>
            <a:pPr>
              <a:buFontTx/>
              <a:buNone/>
            </a:pPr>
            <a:r>
              <a:rPr lang="fr-FR" altLang="en-US" sz="2400" b="1" dirty="0" smtClean="0">
                <a:latin typeface="Arial" charset="0"/>
              </a:rPr>
              <a:t>4. </a:t>
            </a:r>
            <a:r>
              <a:rPr lang="fr-FR" altLang="en-US" sz="2400" b="1" dirty="0" err="1" smtClean="0">
                <a:latin typeface="Arial" charset="0"/>
              </a:rPr>
              <a:t>Phép</a:t>
            </a:r>
            <a:r>
              <a:rPr lang="fr-FR" altLang="en-US" sz="2400" b="1" dirty="0" smtClean="0">
                <a:latin typeface="Arial" charset="0"/>
              </a:rPr>
              <a:t> </a:t>
            </a:r>
            <a:r>
              <a:rPr lang="fr-FR" altLang="en-US" sz="2400" b="1" dirty="0" err="1" smtClean="0">
                <a:latin typeface="Arial" charset="0"/>
              </a:rPr>
              <a:t>tích</a:t>
            </a:r>
            <a:r>
              <a:rPr lang="fr-FR" altLang="en-US" sz="2400" b="1" dirty="0" smtClean="0">
                <a:latin typeface="Arial" charset="0"/>
              </a:rPr>
              <a:t> </a:t>
            </a:r>
            <a:r>
              <a:rPr lang="fr-FR" altLang="en-US" sz="2400" b="1" dirty="0" err="1" smtClean="0">
                <a:latin typeface="Arial" charset="0"/>
              </a:rPr>
              <a:t>Đề</a:t>
            </a:r>
            <a:r>
              <a:rPr lang="fr-FR" altLang="en-US" sz="2400" b="1" dirty="0" smtClean="0">
                <a:latin typeface="Arial" charset="0"/>
              </a:rPr>
              <a:t> </a:t>
            </a:r>
            <a:r>
              <a:rPr lang="fr-FR" altLang="en-US" sz="2400" b="1" dirty="0" err="1" smtClean="0">
                <a:latin typeface="Arial" charset="0"/>
              </a:rPr>
              <a:t>các</a:t>
            </a:r>
            <a:r>
              <a:rPr lang="fr-FR" altLang="en-US" sz="2400" b="1" dirty="0" smtClean="0">
                <a:latin typeface="Arial" charset="0"/>
              </a:rPr>
              <a:t> (</a:t>
            </a:r>
            <a:r>
              <a:rPr lang="fr-FR" altLang="en-US" sz="2400" b="1" dirty="0" smtClean="0">
                <a:solidFill>
                  <a:srgbClr val="FF0000"/>
                </a:solidFill>
                <a:latin typeface="Arial" charset="0"/>
              </a:rPr>
              <a:t>Des </a:t>
            </a:r>
            <a:r>
              <a:rPr lang="fr-FR" altLang="en-US" sz="2400" b="1" dirty="0" err="1" smtClean="0">
                <a:solidFill>
                  <a:srgbClr val="FF0000"/>
                </a:solidFill>
                <a:latin typeface="Arial" charset="0"/>
              </a:rPr>
              <a:t>CARTESIAN</a:t>
            </a:r>
            <a:r>
              <a:rPr lang="fr-FR" altLang="en-US" sz="2400" b="1" dirty="0" smtClean="0">
                <a:latin typeface="Arial" charset="0"/>
              </a:rPr>
              <a:t>):</a:t>
            </a:r>
          </a:p>
          <a:p>
            <a:pPr>
              <a:buFontTx/>
              <a:buNone/>
            </a:pPr>
            <a:r>
              <a:rPr lang="pt-BR" altLang="en-US" sz="2400" dirty="0" smtClean="0">
                <a:latin typeface="Arial" charset="0"/>
              </a:rPr>
              <a:t>    Cho R(A</a:t>
            </a:r>
            <a:r>
              <a:rPr lang="pt-BR" altLang="en-US" sz="2400" baseline="-25000" dirty="0" smtClean="0">
                <a:latin typeface="Arial" charset="0"/>
              </a:rPr>
              <a:t>1</a:t>
            </a:r>
            <a:r>
              <a:rPr lang="pt-BR" altLang="en-US" sz="2400" dirty="0" smtClean="0">
                <a:latin typeface="Arial" charset="0"/>
              </a:rPr>
              <a:t>, A</a:t>
            </a:r>
            <a:r>
              <a:rPr lang="pt-BR" altLang="en-US" sz="2400" baseline="-25000" dirty="0" smtClean="0">
                <a:latin typeface="Arial" charset="0"/>
              </a:rPr>
              <a:t>2</a:t>
            </a:r>
            <a:r>
              <a:rPr lang="pt-BR" altLang="en-US" sz="2400" dirty="0" smtClean="0">
                <a:latin typeface="Arial" charset="0"/>
              </a:rPr>
              <a:t>,..., A</a:t>
            </a:r>
            <a:r>
              <a:rPr lang="pt-BR" altLang="en-US" sz="2400" baseline="-25000" dirty="0" smtClean="0">
                <a:latin typeface="Arial" charset="0"/>
              </a:rPr>
              <a:t>n</a:t>
            </a:r>
            <a:r>
              <a:rPr lang="pt-BR" altLang="en-US" sz="2400" dirty="0" smtClean="0">
                <a:latin typeface="Arial" charset="0"/>
              </a:rPr>
              <a:t>) và S(B</a:t>
            </a:r>
            <a:r>
              <a:rPr lang="pt-BR" altLang="en-US" sz="2400" baseline="-25000" dirty="0" smtClean="0">
                <a:latin typeface="Arial" charset="0"/>
              </a:rPr>
              <a:t>1</a:t>
            </a:r>
            <a:r>
              <a:rPr lang="pt-BR" altLang="en-US" sz="2400" dirty="0" smtClean="0">
                <a:latin typeface="Arial" charset="0"/>
              </a:rPr>
              <a:t>, B</a:t>
            </a:r>
            <a:r>
              <a:rPr lang="pt-BR" altLang="en-US" sz="2400" baseline="-25000" dirty="0" smtClean="0">
                <a:latin typeface="Arial" charset="0"/>
              </a:rPr>
              <a:t>2</a:t>
            </a:r>
            <a:r>
              <a:rPr lang="pt-BR" altLang="en-US" sz="2400" dirty="0" smtClean="0">
                <a:latin typeface="Arial" charset="0"/>
              </a:rPr>
              <a:t>,..., B</a:t>
            </a:r>
            <a:r>
              <a:rPr lang="pt-BR" altLang="en-US" sz="2400" baseline="-25000" dirty="0" smtClean="0">
                <a:latin typeface="Arial" charset="0"/>
              </a:rPr>
              <a:t>m</a:t>
            </a:r>
            <a:r>
              <a:rPr lang="pt-BR" altLang="en-US" sz="2400" dirty="0" smtClean="0">
                <a:latin typeface="Arial" charset="0"/>
              </a:rPr>
              <a:t>) là 2 quan hệ.</a:t>
            </a:r>
            <a:r>
              <a:rPr lang="vi-VN" altLang="en-US" sz="2400" dirty="0" smtClean="0">
                <a:latin typeface="Arial" charset="0"/>
              </a:rPr>
              <a:t>Tích Đề các của 2 quan hệ R và S, ký hiệu</a:t>
            </a:r>
            <a:r>
              <a:rPr lang="en-US" altLang="en-US" sz="2400" dirty="0" smtClean="0">
                <a:latin typeface="Arial" charset="0"/>
              </a:rPr>
              <a:t>:</a:t>
            </a:r>
            <a:r>
              <a:rPr lang="vi-VN" altLang="en-US" sz="2400" dirty="0" smtClean="0">
                <a:latin typeface="Arial" charset="0"/>
              </a:rPr>
              <a:t> R x S, là một </a:t>
            </a:r>
            <a:r>
              <a:rPr lang="en-US" altLang="en-US" sz="2400" dirty="0" smtClean="0">
                <a:latin typeface="Arial" charset="0"/>
              </a:rPr>
              <a:t>q</a:t>
            </a:r>
            <a:r>
              <a:rPr lang="vi-VN" altLang="en-US" sz="2400" dirty="0" smtClean="0">
                <a:latin typeface="Arial" charset="0"/>
              </a:rPr>
              <a:t>uan hệ Q được định nghĩa</a:t>
            </a:r>
            <a:r>
              <a:rPr lang="en-US" altLang="en-US" sz="2400" dirty="0" smtClean="0">
                <a:latin typeface="Arial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</a:rPr>
              <a:t>      Q= R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X</a:t>
            </a:r>
            <a:r>
              <a:rPr lang="en-US" altLang="en-US" sz="2400" dirty="0" smtClean="0">
                <a:latin typeface="Arial" charset="0"/>
              </a:rPr>
              <a:t> 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400" dirty="0" err="1" smtClean="0">
                <a:latin typeface="Arial" charset="0"/>
              </a:rPr>
              <a:t>đn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(</a:t>
            </a:r>
            <a:r>
              <a:rPr lang="en-US" altLang="en-US" sz="2400" dirty="0" err="1" smtClean="0">
                <a:latin typeface="Arial" charset="0"/>
                <a:sym typeface="Wingdings" pitchFamily="2" charset="2"/>
              </a:rPr>
              <a:t>i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) 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400" baseline="30000" dirty="0" smtClean="0">
                <a:latin typeface="Arial" charset="0"/>
                <a:sym typeface="Symbol" pitchFamily="18" charset="2"/>
              </a:rPr>
              <a:t>+ 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=</a:t>
            </a:r>
            <a:r>
              <a:rPr lang="vi-VN" altLang="en-US" sz="2400" dirty="0" smtClean="0">
                <a:latin typeface="Arial" charset="0"/>
              </a:rPr>
              <a:t>{A</a:t>
            </a:r>
            <a:r>
              <a:rPr lang="vi-VN" altLang="en-US" sz="2400" baseline="-25000" dirty="0" smtClean="0">
                <a:latin typeface="Arial" charset="0"/>
              </a:rPr>
              <a:t>1</a:t>
            </a:r>
            <a:r>
              <a:rPr lang="vi-VN" altLang="en-US" sz="2400" dirty="0" smtClean="0">
                <a:latin typeface="Arial" charset="0"/>
              </a:rPr>
              <a:t>, A</a:t>
            </a:r>
            <a:r>
              <a:rPr lang="vi-VN" altLang="en-US" sz="2400" baseline="-25000" dirty="0" smtClean="0">
                <a:latin typeface="Arial" charset="0"/>
              </a:rPr>
              <a:t>2</a:t>
            </a:r>
            <a:r>
              <a:rPr lang="vi-VN" altLang="en-US" sz="2400" dirty="0" smtClean="0">
                <a:latin typeface="Arial" charset="0"/>
              </a:rPr>
              <a:t>,..., A</a:t>
            </a:r>
            <a:r>
              <a:rPr lang="vi-VN" altLang="en-US" sz="2400" baseline="-25000" dirty="0" smtClean="0">
                <a:latin typeface="Arial" charset="0"/>
              </a:rPr>
              <a:t>n</a:t>
            </a:r>
            <a:r>
              <a:rPr lang="vi-VN" altLang="en-US" sz="2400" dirty="0" smtClean="0">
                <a:latin typeface="Arial" charset="0"/>
              </a:rPr>
              <a:t>, B</a:t>
            </a:r>
            <a:r>
              <a:rPr lang="vi-VN" altLang="en-US" sz="2400" baseline="-25000" dirty="0" smtClean="0">
                <a:latin typeface="Arial" charset="0"/>
              </a:rPr>
              <a:t>1</a:t>
            </a:r>
            <a:r>
              <a:rPr lang="vi-VN" altLang="en-US" sz="2400" dirty="0" smtClean="0">
                <a:latin typeface="Arial" charset="0"/>
              </a:rPr>
              <a:t>, B</a:t>
            </a:r>
            <a:r>
              <a:rPr lang="vi-VN" altLang="en-US" sz="2400" baseline="-25000" dirty="0" smtClean="0">
                <a:latin typeface="Arial" charset="0"/>
              </a:rPr>
              <a:t>2</a:t>
            </a:r>
            <a:r>
              <a:rPr lang="vi-VN" altLang="en-US" sz="2400" dirty="0" smtClean="0">
                <a:latin typeface="Arial" charset="0"/>
              </a:rPr>
              <a:t>,..., B</a:t>
            </a:r>
            <a:r>
              <a:rPr lang="vi-VN" altLang="en-US" sz="2400" baseline="-25000" dirty="0" smtClean="0">
                <a:latin typeface="Arial" charset="0"/>
              </a:rPr>
              <a:t>m</a:t>
            </a:r>
            <a:r>
              <a:rPr lang="vi-VN" altLang="en-US" sz="2400" dirty="0" smtClean="0">
                <a:latin typeface="Arial" charset="0"/>
              </a:rPr>
              <a:t>)}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;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  <a:sym typeface="Symbol" pitchFamily="18" charset="2"/>
              </a:rPr>
              <a:t>	                (ii) </a:t>
            </a:r>
            <a:r>
              <a:rPr lang="en-US" altLang="en-US" sz="2400" dirty="0" err="1" smtClean="0">
                <a:latin typeface="Arial" charset="0"/>
              </a:rPr>
              <a:t>T</a:t>
            </a:r>
            <a:r>
              <a:rPr lang="en-US" altLang="en-US" sz="2400" baseline="-25000" dirty="0" err="1" smtClean="0">
                <a:latin typeface="Arial" charset="0"/>
              </a:rPr>
              <a:t>Q</a:t>
            </a:r>
            <a:r>
              <a:rPr lang="en-US" altLang="en-US" sz="2400" dirty="0" smtClean="0">
                <a:latin typeface="Arial" charset="0"/>
              </a:rPr>
              <a:t> = </a:t>
            </a:r>
            <a:r>
              <a:rPr lang="pl-PL" altLang="en-US" sz="2400" dirty="0" smtClean="0">
                <a:latin typeface="Arial" charset="0"/>
              </a:rPr>
              <a:t>{ t =(u,v): u </a:t>
            </a:r>
            <a:r>
              <a:rPr lang="pl-PL" altLang="en-US" sz="2400" dirty="0" smtClean="0">
                <a:latin typeface="Arial" charset="0"/>
                <a:sym typeface="Symbol" pitchFamily="18" charset="2"/>
              </a:rPr>
              <a:t> T</a:t>
            </a:r>
            <a:r>
              <a:rPr lang="pl-PL" altLang="en-US" sz="2400" baseline="-25000" dirty="0" smtClean="0">
                <a:latin typeface="Arial" charset="0"/>
                <a:sym typeface="Symbol" pitchFamily="18" charset="2"/>
              </a:rPr>
              <a:t>R</a:t>
            </a:r>
            <a:r>
              <a:rPr lang="pl-PL" altLang="en-US" sz="2400" dirty="0" smtClean="0">
                <a:latin typeface="Arial" charset="0"/>
                <a:sym typeface="Symbol" pitchFamily="18" charset="2"/>
              </a:rPr>
              <a:t>  v  T</a:t>
            </a:r>
            <a:r>
              <a:rPr lang="pl-PL" altLang="en-US" sz="2400" baseline="-25000" dirty="0" smtClean="0">
                <a:latin typeface="Arial" charset="0"/>
                <a:sym typeface="Symbol" pitchFamily="18" charset="2"/>
              </a:rPr>
              <a:t>S</a:t>
            </a:r>
            <a:r>
              <a:rPr lang="pl-PL" altLang="en-US" sz="2400" dirty="0" smtClean="0">
                <a:latin typeface="Arial" charset="0"/>
                <a:sym typeface="Symbol" pitchFamily="18" charset="2"/>
              </a:rPr>
              <a:t> }</a:t>
            </a:r>
            <a:endParaRPr lang="en-US" altLang="en-US" sz="2400" dirty="0" smtClean="0"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1CB94-D5B5-40C2-889C-549BC493398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644525" y="292100"/>
            <a:ext cx="8621713" cy="604838"/>
          </a:xfrm>
        </p:spPr>
        <p:txBody>
          <a:bodyPr/>
          <a:lstStyle/>
          <a:p>
            <a:r>
              <a:rPr lang="en-US" altLang="en-US" sz="2200" b="1" smtClean="0">
                <a:latin typeface="Arial" charset="0"/>
              </a:rPr>
              <a:t>1 CÁC PHÉP TOÁN TẬP HỢP TRÊN QUAN HỆ (3)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876300" y="1023938"/>
            <a:ext cx="8389938" cy="557212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200" b="1" smtClean="0">
                <a:latin typeface="Arial" charset="0"/>
              </a:rPr>
              <a:t>5. Phép lấy phần bù của 1 quan hệ (</a:t>
            </a:r>
            <a:r>
              <a:rPr lang="en-US" altLang="en-US" sz="2200" b="1" smtClean="0">
                <a:solidFill>
                  <a:srgbClr val="FF0000"/>
                </a:solidFill>
                <a:latin typeface="Arial" charset="0"/>
              </a:rPr>
              <a:t>COMPLEMENT</a:t>
            </a:r>
            <a:r>
              <a:rPr lang="en-US" altLang="en-US" sz="2200" b="1" smtClean="0">
                <a:latin typeface="Arial" charset="0"/>
              </a:rPr>
              <a:t>):</a:t>
            </a:r>
          </a:p>
          <a:p>
            <a:pPr algn="just">
              <a:buFontTx/>
              <a:buNone/>
            </a:pPr>
            <a:r>
              <a:rPr lang="en-US" altLang="en-US" sz="2200" smtClean="0">
                <a:latin typeface="Arial" charset="0"/>
              </a:rPr>
              <a:t>    Cho R(A</a:t>
            </a:r>
            <a:r>
              <a:rPr lang="en-US" altLang="en-US" sz="2200" baseline="-25000" smtClean="0">
                <a:latin typeface="Arial" charset="0"/>
              </a:rPr>
              <a:t>1</a:t>
            </a:r>
            <a:r>
              <a:rPr lang="en-US" altLang="en-US" sz="2200" smtClean="0">
                <a:latin typeface="Arial" charset="0"/>
              </a:rPr>
              <a:t>, A</a:t>
            </a:r>
            <a:r>
              <a:rPr lang="en-US" altLang="en-US" sz="2200" baseline="-25000" smtClean="0">
                <a:latin typeface="Arial" charset="0"/>
              </a:rPr>
              <a:t>2</a:t>
            </a:r>
            <a:r>
              <a:rPr lang="en-US" altLang="en-US" sz="2200" smtClean="0">
                <a:latin typeface="Arial" charset="0"/>
              </a:rPr>
              <a:t>,..., A</a:t>
            </a:r>
            <a:r>
              <a:rPr lang="en-US" altLang="en-US" sz="2200" baseline="-25000" smtClean="0">
                <a:latin typeface="Arial" charset="0"/>
              </a:rPr>
              <a:t>n</a:t>
            </a:r>
            <a:r>
              <a:rPr lang="en-US" altLang="en-US" sz="2200" smtClean="0">
                <a:latin typeface="Arial" charset="0"/>
              </a:rPr>
              <a:t>) là một quan hệ. A</a:t>
            </a:r>
            <a:r>
              <a:rPr lang="en-US" altLang="en-US" sz="2200" baseline="-25000" smtClean="0">
                <a:latin typeface="Arial" charset="0"/>
              </a:rPr>
              <a:t>i</a:t>
            </a:r>
            <a:r>
              <a:rPr lang="en-US" altLang="en-US" sz="2200" smtClean="0">
                <a:latin typeface="Arial" charset="0"/>
              </a:rPr>
              <a:t> có miền giá trị là </a:t>
            </a:r>
            <a:r>
              <a:rPr lang="en-US" altLang="en-US" sz="2200" i="1" smtClean="0">
                <a:latin typeface="Arial" charset="0"/>
              </a:rPr>
              <a:t>Dom(A</a:t>
            </a:r>
            <a:r>
              <a:rPr lang="en-US" altLang="en-US" sz="2200" i="1" baseline="-25000" smtClean="0">
                <a:latin typeface="Arial" charset="0"/>
              </a:rPr>
              <a:t>i</a:t>
            </a:r>
            <a:r>
              <a:rPr lang="en-US" altLang="en-US" sz="2200" i="1" smtClean="0">
                <a:latin typeface="Arial" charset="0"/>
              </a:rPr>
              <a:t>) với i = 1, 2,..., n. Phần bù của R, ký hiệu:</a:t>
            </a:r>
            <a:r>
              <a:rPr lang="en-US" altLang="en-US" sz="2200" i="1" smtClean="0">
                <a:latin typeface="Arial" charset="0"/>
                <a:sym typeface="Symbol" pitchFamily="18" charset="2"/>
              </a:rPr>
              <a:t>R hoặc R, là một quan hệ Q được định nghĩa:</a:t>
            </a:r>
          </a:p>
          <a:p>
            <a:pPr algn="just">
              <a:buFontTx/>
              <a:buNone/>
            </a:pPr>
            <a:r>
              <a:rPr lang="en-US" altLang="en-US" sz="2200" smtClean="0">
                <a:latin typeface="Arial" charset="0"/>
              </a:rPr>
              <a:t>      Q=</a:t>
            </a:r>
            <a:r>
              <a:rPr lang="en-US" altLang="en-US" sz="2200" i="1" smtClean="0">
                <a:latin typeface="Arial" charset="0"/>
                <a:sym typeface="Symbol" pitchFamily="18" charset="2"/>
              </a:rPr>
              <a:t> R </a:t>
            </a:r>
            <a:r>
              <a:rPr lang="en-US" altLang="en-US" sz="2200" smtClean="0">
                <a:latin typeface="Arial" charset="0"/>
              </a:rPr>
              <a:t>đn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200" smtClean="0">
                <a:latin typeface="Arial" charset="0"/>
                <a:sym typeface="Wingdings" pitchFamily="2" charset="2"/>
              </a:rPr>
              <a:t>(i) 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200" baseline="30000" smtClean="0">
                <a:latin typeface="Arial" charset="0"/>
                <a:sym typeface="Symbol" pitchFamily="18" charset="2"/>
              </a:rPr>
              <a:t>+ 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= {</a:t>
            </a:r>
            <a:r>
              <a:rPr lang="en-US" altLang="en-US" sz="2200" smtClean="0">
                <a:latin typeface="Arial" charset="0"/>
              </a:rPr>
              <a:t>A</a:t>
            </a:r>
            <a:r>
              <a:rPr lang="en-US" altLang="en-US" sz="2200" baseline="-25000" smtClean="0">
                <a:latin typeface="Arial" charset="0"/>
              </a:rPr>
              <a:t>1</a:t>
            </a:r>
            <a:r>
              <a:rPr lang="en-US" altLang="en-US" sz="2200" smtClean="0">
                <a:latin typeface="Arial" charset="0"/>
              </a:rPr>
              <a:t>, A</a:t>
            </a:r>
            <a:r>
              <a:rPr lang="en-US" altLang="en-US" sz="2200" baseline="-25000" smtClean="0">
                <a:latin typeface="Arial" charset="0"/>
              </a:rPr>
              <a:t>2</a:t>
            </a:r>
            <a:r>
              <a:rPr lang="en-US" altLang="en-US" sz="2200" smtClean="0">
                <a:latin typeface="Arial" charset="0"/>
              </a:rPr>
              <a:t>,..., A</a:t>
            </a:r>
            <a:r>
              <a:rPr lang="en-US" altLang="en-US" sz="2200" baseline="-25000" smtClean="0">
                <a:latin typeface="Arial" charset="0"/>
              </a:rPr>
              <a:t>n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};</a:t>
            </a:r>
          </a:p>
          <a:p>
            <a:pPr algn="just">
              <a:buFontTx/>
              <a:buNone/>
            </a:pPr>
            <a:r>
              <a:rPr lang="en-US" altLang="en-US" sz="2200" smtClean="0">
                <a:latin typeface="Arial" charset="0"/>
                <a:sym typeface="Symbol" pitchFamily="18" charset="2"/>
              </a:rPr>
              <a:t>	  </a:t>
            </a:r>
            <a:r>
              <a:rPr lang="en-US" altLang="en-US" sz="2200" smtClean="0">
                <a:latin typeface="Arial" charset="0"/>
                <a:sym typeface="Wingdings" pitchFamily="2" charset="2"/>
              </a:rPr>
              <a:t>     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(ii)  </a:t>
            </a:r>
            <a:r>
              <a:rPr lang="en-US" altLang="en-US" sz="2200" smtClean="0">
                <a:latin typeface="Arial" charset="0"/>
              </a:rPr>
              <a:t>T</a:t>
            </a:r>
            <a:r>
              <a:rPr lang="en-US" altLang="en-US" sz="2200" baseline="-25000" smtClean="0">
                <a:latin typeface="Arial" charset="0"/>
              </a:rPr>
              <a:t>Q</a:t>
            </a:r>
            <a:r>
              <a:rPr lang="en-US" altLang="en-US" sz="2200" smtClean="0">
                <a:latin typeface="Arial" charset="0"/>
              </a:rPr>
              <a:t> = { t =(v</a:t>
            </a:r>
            <a:r>
              <a:rPr lang="en-US" altLang="en-US" sz="2200" baseline="-25000" smtClean="0">
                <a:latin typeface="Arial" charset="0"/>
              </a:rPr>
              <a:t>1</a:t>
            </a:r>
            <a:r>
              <a:rPr lang="en-US" altLang="en-US" sz="2200" smtClean="0">
                <a:latin typeface="Arial" charset="0"/>
              </a:rPr>
              <a:t>, v</a:t>
            </a:r>
            <a:r>
              <a:rPr lang="en-US" altLang="en-US" sz="2200" baseline="-25000" smtClean="0">
                <a:latin typeface="Arial" charset="0"/>
              </a:rPr>
              <a:t>2</a:t>
            </a:r>
            <a:r>
              <a:rPr lang="en-US" altLang="en-US" sz="2200" smtClean="0">
                <a:latin typeface="Arial" charset="0"/>
              </a:rPr>
              <a:t>,..., v</a:t>
            </a:r>
            <a:r>
              <a:rPr lang="en-US" altLang="en-US" sz="2200" baseline="-25000" smtClean="0">
                <a:latin typeface="Arial" charset="0"/>
              </a:rPr>
              <a:t>n</a:t>
            </a:r>
            <a:r>
              <a:rPr lang="en-US" altLang="en-US" sz="2200" smtClean="0">
                <a:latin typeface="Arial" charset="0"/>
              </a:rPr>
              <a:t>): v</a:t>
            </a:r>
            <a:r>
              <a:rPr lang="en-US" altLang="en-US" sz="2200" baseline="-25000" smtClean="0">
                <a:latin typeface="Arial" charset="0"/>
              </a:rPr>
              <a:t>i</a:t>
            </a:r>
            <a:r>
              <a:rPr lang="en-US" altLang="en-US" sz="2200" smtClean="0">
                <a:latin typeface="Arial" charset="0"/>
              </a:rPr>
              <a:t>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</a:t>
            </a:r>
            <a:r>
              <a:rPr lang="en-US" altLang="en-US" sz="2200" smtClean="0">
                <a:latin typeface="Arial" charset="0"/>
              </a:rPr>
              <a:t> </a:t>
            </a:r>
            <a:r>
              <a:rPr lang="en-US" altLang="en-US" sz="2200" i="1" smtClean="0">
                <a:latin typeface="Arial" charset="0"/>
              </a:rPr>
              <a:t>Dom(A</a:t>
            </a:r>
            <a:r>
              <a:rPr lang="en-US" altLang="en-US" sz="2200" i="1" baseline="-25000" smtClean="0">
                <a:latin typeface="Arial" charset="0"/>
              </a:rPr>
              <a:t>i</a:t>
            </a:r>
            <a:r>
              <a:rPr lang="en-US" altLang="en-US" sz="2200" i="1" smtClean="0">
                <a:latin typeface="Arial" charset="0"/>
              </a:rPr>
              <a:t>)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 </a:t>
            </a:r>
            <a:r>
              <a:rPr lang="en-US" altLang="en-US" sz="2200" i="1" smtClean="0">
                <a:latin typeface="Arial" charset="0"/>
              </a:rPr>
              <a:t>t </a:t>
            </a:r>
            <a:r>
              <a:rPr lang="en-US" altLang="en-US" sz="2200" i="1" smtClean="0">
                <a:latin typeface="Arial" charset="0"/>
                <a:sym typeface="Symbol" pitchFamily="18" charset="2"/>
              </a:rPr>
              <a:t> T</a:t>
            </a:r>
            <a:r>
              <a:rPr lang="en-US" altLang="en-US" sz="2200" i="1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200" i="1" smtClean="0">
                <a:latin typeface="Arial" charset="0"/>
                <a:sym typeface="Symbol" pitchFamily="18" charset="2"/>
              </a:rPr>
              <a:t> } </a:t>
            </a:r>
          </a:p>
          <a:p>
            <a:pPr algn="just">
              <a:buFontTx/>
              <a:buNone/>
            </a:pPr>
            <a:endParaRPr lang="en-US" altLang="en-US" sz="2200" i="1" smtClean="0">
              <a:latin typeface="Arial" charset="0"/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it-IT" altLang="en-US" sz="2200" b="1" smtClean="0">
                <a:latin typeface="Arial" charset="0"/>
              </a:rPr>
              <a:t>6. Phép chia 2 quan hệ (</a:t>
            </a:r>
            <a:r>
              <a:rPr lang="it-IT" altLang="en-US" sz="2200" b="1" smtClean="0">
                <a:solidFill>
                  <a:srgbClr val="FF0000"/>
                </a:solidFill>
                <a:latin typeface="Arial" charset="0"/>
              </a:rPr>
              <a:t>DIVISION</a:t>
            </a:r>
            <a:r>
              <a:rPr lang="it-IT" altLang="en-US" sz="2200" b="1" smtClean="0">
                <a:latin typeface="Arial" charset="0"/>
              </a:rPr>
              <a:t>):</a:t>
            </a:r>
          </a:p>
          <a:p>
            <a:pPr algn="just">
              <a:buFontTx/>
              <a:buNone/>
            </a:pPr>
            <a:r>
              <a:rPr lang="vi-VN" altLang="en-US" sz="2200" smtClean="0">
                <a:latin typeface="Arial" charset="0"/>
              </a:rPr>
              <a:t>    Cho 2 quan hệ R (A,B) và S(B) . Thuơng của 2 quan hệ R và S, là quan hệ Q ký hiệu:</a:t>
            </a:r>
            <a:r>
              <a:rPr lang="en-US" altLang="en-US" sz="2200" smtClean="0">
                <a:latin typeface="Arial" charset="0"/>
              </a:rPr>
              <a:t>  </a:t>
            </a:r>
            <a:r>
              <a:rPr lang="vi-VN" altLang="en-US" sz="2200" smtClean="0">
                <a:latin typeface="Arial" charset="0"/>
              </a:rPr>
              <a:t>R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 S, là một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lđ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quan hệ Q được định nghĩa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:</a:t>
            </a:r>
          </a:p>
          <a:p>
            <a:pPr algn="just">
              <a:buFontTx/>
              <a:buNone/>
            </a:pPr>
            <a:r>
              <a:rPr lang="en-US" altLang="en-US" sz="2200" smtClean="0">
                <a:latin typeface="Arial" charset="0"/>
              </a:rPr>
              <a:t>     Q=</a:t>
            </a:r>
            <a:r>
              <a:rPr lang="en-US" altLang="en-US" sz="2200" i="1" smtClean="0">
                <a:latin typeface="Arial" charset="0"/>
                <a:sym typeface="Symbol" pitchFamily="18" charset="2"/>
              </a:rPr>
              <a:t> </a:t>
            </a:r>
            <a:r>
              <a:rPr lang="vi-VN" altLang="en-US" sz="2200" smtClean="0">
                <a:latin typeface="Arial" charset="0"/>
              </a:rPr>
              <a:t>R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 S</a:t>
            </a:r>
            <a:r>
              <a:rPr lang="en-US" altLang="en-US" sz="2200" i="1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200" smtClean="0">
                <a:latin typeface="Arial" charset="0"/>
              </a:rPr>
              <a:t>đn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200" smtClean="0">
                <a:latin typeface="Arial" charset="0"/>
                <a:sym typeface="Wingdings" pitchFamily="2" charset="2"/>
              </a:rPr>
              <a:t>(i) 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200" baseline="30000" smtClean="0">
                <a:latin typeface="Arial" charset="0"/>
                <a:sym typeface="Symbol" pitchFamily="18" charset="2"/>
              </a:rPr>
              <a:t>+ 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={</a:t>
            </a:r>
            <a:r>
              <a:rPr lang="en-US" altLang="en-US" sz="2200" smtClean="0">
                <a:latin typeface="Arial" charset="0"/>
              </a:rPr>
              <a:t>A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};</a:t>
            </a:r>
          </a:p>
          <a:p>
            <a:pPr algn="just">
              <a:buFontTx/>
              <a:buNone/>
            </a:pPr>
            <a:r>
              <a:rPr lang="en-US" altLang="en-US" sz="2200" smtClean="0">
                <a:latin typeface="Arial" charset="0"/>
                <a:sym typeface="Symbol" pitchFamily="18" charset="2"/>
              </a:rPr>
              <a:t>	 </a:t>
            </a:r>
            <a:r>
              <a:rPr lang="en-US" altLang="en-US" sz="2200" smtClean="0">
                <a:latin typeface="Arial" charset="0"/>
                <a:sym typeface="Wingdings" pitchFamily="2" charset="2"/>
              </a:rPr>
              <a:t>  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(ii)  </a:t>
            </a:r>
            <a:r>
              <a:rPr lang="en-US" altLang="en-US" sz="2200" smtClean="0">
                <a:latin typeface="Arial" charset="0"/>
              </a:rPr>
              <a:t>T</a:t>
            </a:r>
            <a:r>
              <a:rPr lang="en-US" altLang="en-US" sz="2200" baseline="-25000" smtClean="0">
                <a:latin typeface="Arial" charset="0"/>
              </a:rPr>
              <a:t>Q</a:t>
            </a:r>
            <a:r>
              <a:rPr lang="en-US" altLang="en-US" sz="2200" smtClean="0">
                <a:latin typeface="Arial" charset="0"/>
              </a:rPr>
              <a:t> =  { t = r.A: r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</a:t>
            </a:r>
            <a:r>
              <a:rPr lang="en-US" altLang="en-US" sz="2200" smtClean="0">
                <a:latin typeface="Arial" charset="0"/>
              </a:rPr>
              <a:t> T</a:t>
            </a:r>
            <a:r>
              <a:rPr lang="en-US" altLang="en-US" sz="2200" baseline="-25000" smtClean="0">
                <a:latin typeface="Arial" charset="0"/>
              </a:rPr>
              <a:t>R</a:t>
            </a:r>
            <a:r>
              <a:rPr lang="en-US" altLang="en-US" sz="2200" smtClean="0">
                <a:latin typeface="Arial" charset="0"/>
              </a:rPr>
              <a:t>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 u  T</a:t>
            </a:r>
            <a:r>
              <a:rPr lang="en-US" altLang="en-US" sz="2200" baseline="-25000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 (t,u)  T</a:t>
            </a:r>
            <a:r>
              <a:rPr lang="en-US" altLang="en-US" sz="2200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}</a:t>
            </a:r>
          </a:p>
          <a:p>
            <a:pPr algn="just">
              <a:buFontTx/>
              <a:buNone/>
            </a:pPr>
            <a:r>
              <a:rPr lang="pt-BR" altLang="en-US" sz="2200" smtClean="0">
                <a:latin typeface="Arial" charset="0"/>
              </a:rPr>
              <a:t>                    (Tức là:   Q x S </a:t>
            </a:r>
            <a:r>
              <a:rPr lang="pt-BR" altLang="en-US" sz="2200" smtClean="0">
                <a:latin typeface="Arial" charset="0"/>
                <a:sym typeface="Symbol" pitchFamily="18" charset="2"/>
              </a:rPr>
              <a:t> R)</a:t>
            </a:r>
            <a:endParaRPr lang="en-US" altLang="en-US" sz="2200" smtClean="0">
              <a:latin typeface="Arial" charset="0"/>
            </a:endParaRPr>
          </a:p>
          <a:p>
            <a:pPr algn="just">
              <a:buFontTx/>
              <a:buNone/>
            </a:pPr>
            <a:endParaRPr lang="it-IT" altLang="en-US" sz="2200" b="1" smtClean="0"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484D1-813D-445A-B24F-28A241CF04D4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742950" y="371475"/>
            <a:ext cx="8420100" cy="461963"/>
          </a:xfrm>
        </p:spPr>
        <p:txBody>
          <a:bodyPr>
            <a:normAutofit fontScale="90000"/>
          </a:bodyPr>
          <a:lstStyle/>
          <a:p>
            <a:r>
              <a:rPr lang="en-US" altLang="en-US" sz="2800" b="1" smtClean="0">
                <a:latin typeface="Arial" charset="0"/>
              </a:rPr>
              <a:t>2 CÁC PHÉP TOÁN QUAN HỆ (1)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692150" y="1214438"/>
            <a:ext cx="8420100" cy="4310062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400" b="1" smtClean="0">
                <a:latin typeface="Arial" charset="0"/>
              </a:rPr>
              <a:t>1. Phép chiếu (</a:t>
            </a:r>
            <a:r>
              <a:rPr lang="en-US" altLang="en-US" sz="2400" b="1" smtClean="0">
                <a:solidFill>
                  <a:srgbClr val="FF0000"/>
                </a:solidFill>
                <a:latin typeface="Arial" charset="0"/>
              </a:rPr>
              <a:t>PROJECTION</a:t>
            </a:r>
            <a:r>
              <a:rPr lang="en-US" altLang="en-US" sz="2400" b="1" smtClean="0">
                <a:latin typeface="Arial" charset="0"/>
              </a:rPr>
              <a:t>):</a:t>
            </a:r>
          </a:p>
          <a:p>
            <a:pPr algn="just">
              <a:buFontTx/>
              <a:buNone/>
            </a:pPr>
            <a:r>
              <a:rPr lang="vi-VN" altLang="en-US" sz="2400" smtClean="0">
                <a:latin typeface="Arial" charset="0"/>
              </a:rPr>
              <a:t>Cho R (U) là </a:t>
            </a:r>
            <a:r>
              <a:rPr lang="en-US" altLang="en-US" sz="2400" smtClean="0">
                <a:latin typeface="Arial" charset="0"/>
              </a:rPr>
              <a:t>một  </a:t>
            </a:r>
            <a:r>
              <a:rPr lang="vi-VN" altLang="en-US" sz="2400" smtClean="0">
                <a:latin typeface="Arial" charset="0"/>
              </a:rPr>
              <a:t>quan hệ và K 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 U.</a:t>
            </a:r>
          </a:p>
          <a:p>
            <a:pPr algn="just">
              <a:buFontTx/>
              <a:buNone/>
            </a:pPr>
            <a:r>
              <a:rPr lang="en-US" altLang="en-US" sz="2400" smtClean="0">
                <a:latin typeface="Arial" charset="0"/>
              </a:rPr>
              <a:t>Phép chiếu quan hệ R trên tập thuộc tính K, ký hiệu: R[K] hoặc 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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K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(R) là một quan hệ Q được định nghĩa:</a:t>
            </a:r>
          </a:p>
          <a:p>
            <a:pPr algn="just">
              <a:buFontTx/>
              <a:buNone/>
            </a:pPr>
            <a:r>
              <a:rPr lang="en-US" altLang="en-US" sz="2400" smtClean="0">
                <a:latin typeface="Arial" charset="0"/>
              </a:rPr>
              <a:t>Q= 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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K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(R)   </a:t>
            </a:r>
            <a:r>
              <a:rPr lang="en-US" altLang="en-US" sz="2400" smtClean="0">
                <a:latin typeface="Arial" charset="0"/>
              </a:rPr>
              <a:t>đn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   </a:t>
            </a:r>
            <a:r>
              <a:rPr lang="en-US" altLang="en-US" sz="2400" smtClean="0">
                <a:latin typeface="Arial" charset="0"/>
                <a:sym typeface="Wingdings" pitchFamily="2" charset="2"/>
              </a:rPr>
              <a:t>(i)  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400" baseline="30000" smtClean="0">
                <a:latin typeface="Arial" charset="0"/>
                <a:sym typeface="Symbol" pitchFamily="18" charset="2"/>
              </a:rPr>
              <a:t>+  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= K;</a:t>
            </a:r>
          </a:p>
          <a:p>
            <a:pPr algn="just">
              <a:buFontTx/>
              <a:buNone/>
            </a:pPr>
            <a:r>
              <a:rPr lang="en-US" altLang="en-US" sz="2400" smtClean="0">
                <a:latin typeface="Arial" charset="0"/>
                <a:sym typeface="Symbol" pitchFamily="18" charset="2"/>
              </a:rPr>
              <a:t>		           (ii) T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= { t = r.K, r  T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}</a:t>
            </a:r>
          </a:p>
          <a:p>
            <a:pPr algn="just">
              <a:buFontTx/>
              <a:buNone/>
            </a:pPr>
            <a:endParaRPr lang="en-US" altLang="en-US" sz="2400" smtClean="0">
              <a:latin typeface="Arial" charset="0"/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vi-VN" altLang="en-US" sz="2400" smtClean="0">
                <a:latin typeface="Arial" charset="0"/>
              </a:rPr>
              <a:t>  (Q là một quan hệ mới lấy từ R sau khi đã loại bỏ đi các cột không cần giữ lại, và loại bỏ các dòng giống nhau.)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A707E-DE70-4C01-80B2-6D61D728030A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619125" y="228600"/>
            <a:ext cx="8543925" cy="747713"/>
          </a:xfrm>
        </p:spPr>
        <p:txBody>
          <a:bodyPr/>
          <a:lstStyle/>
          <a:p>
            <a:r>
              <a:rPr lang="en-US" altLang="en-US" sz="2800" b="1" smtClean="0">
                <a:latin typeface="Arial" charset="0"/>
              </a:rPr>
              <a:t>2 CÁC PHÉP TOÁN QUAN HỆ (2)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742950" y="1539875"/>
            <a:ext cx="8420100" cy="4114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800" b="1" smtClean="0">
                <a:latin typeface="Arial" charset="0"/>
              </a:rPr>
              <a:t>2. Phép chọn (</a:t>
            </a:r>
            <a:r>
              <a:rPr lang="en-US" altLang="en-US" sz="2800" b="1" smtClean="0">
                <a:solidFill>
                  <a:srgbClr val="FF0000"/>
                </a:solidFill>
                <a:latin typeface="Arial" charset="0"/>
              </a:rPr>
              <a:t>SELECTION</a:t>
            </a:r>
            <a:r>
              <a:rPr lang="en-US" altLang="en-US" sz="2800" b="1" smtClean="0">
                <a:latin typeface="Arial" charset="0"/>
              </a:rPr>
              <a:t>):</a:t>
            </a:r>
          </a:p>
          <a:p>
            <a:pPr algn="just">
              <a:buFontTx/>
              <a:buNone/>
            </a:pPr>
            <a:r>
              <a:rPr lang="vi-VN" altLang="en-US" sz="2800" smtClean="0">
                <a:latin typeface="Arial" charset="0"/>
              </a:rPr>
              <a:t>    Phép chọn các bộ của quan hệ R thỏa điều kiện </a:t>
            </a:r>
            <a:r>
              <a:rPr lang="vi-VN" altLang="en-US" sz="2800" i="1" smtClean="0">
                <a:latin typeface="Arial" charset="0"/>
              </a:rPr>
              <a:t>e đã cho, ký hiệu là R:(e), hoặc </a:t>
            </a:r>
            <a:r>
              <a:rPr lang="vi-VN" altLang="en-US" sz="4000" i="1" smtClean="0">
                <a:latin typeface="Arial" charset="0"/>
                <a:sym typeface="Symbol" pitchFamily="18" charset="2"/>
              </a:rPr>
              <a:t></a:t>
            </a:r>
            <a:r>
              <a:rPr lang="vi-VN" altLang="en-US" sz="2800" i="1" baseline="-25000" smtClean="0">
                <a:latin typeface="Arial" charset="0"/>
                <a:sym typeface="Symbol" pitchFamily="18" charset="2"/>
              </a:rPr>
              <a:t>(e)</a:t>
            </a:r>
            <a:r>
              <a:rPr lang="vi-VN" altLang="en-US" sz="2800" i="1" smtClean="0">
                <a:latin typeface="Arial" charset="0"/>
                <a:sym typeface="Symbol" pitchFamily="18" charset="2"/>
              </a:rPr>
              <a:t>(R)</a:t>
            </a:r>
            <a:r>
              <a:rPr lang="en-US" altLang="en-US" sz="2800" i="1" smtClean="0">
                <a:latin typeface="Arial" charset="0"/>
                <a:sym typeface="Symbol" pitchFamily="18" charset="2"/>
              </a:rPr>
              <a:t> được định nghĩa:</a:t>
            </a:r>
          </a:p>
          <a:p>
            <a:pPr algn="just">
              <a:buFontTx/>
              <a:buNone/>
            </a:pPr>
            <a:r>
              <a:rPr lang="en-US" altLang="en-US" sz="2800" smtClean="0">
                <a:latin typeface="Arial" charset="0"/>
              </a:rPr>
              <a:t>     Q= </a:t>
            </a:r>
            <a:r>
              <a:rPr lang="vi-VN" altLang="en-US" sz="4000" i="1" smtClean="0">
                <a:latin typeface="Arial" charset="0"/>
                <a:sym typeface="Symbol" pitchFamily="18" charset="2"/>
              </a:rPr>
              <a:t></a:t>
            </a:r>
            <a:r>
              <a:rPr lang="vi-VN" altLang="en-US" sz="2800" i="1" baseline="-25000" smtClean="0">
                <a:latin typeface="Arial" charset="0"/>
                <a:sym typeface="Symbol" pitchFamily="18" charset="2"/>
              </a:rPr>
              <a:t>(e)</a:t>
            </a:r>
            <a:r>
              <a:rPr lang="vi-VN" altLang="en-US" sz="2800" i="1" smtClean="0">
                <a:latin typeface="Arial" charset="0"/>
                <a:sym typeface="Symbol" pitchFamily="18" charset="2"/>
              </a:rPr>
              <a:t>(R)</a:t>
            </a:r>
            <a:r>
              <a:rPr lang="en-US" altLang="en-US" sz="280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800" smtClean="0">
                <a:latin typeface="Arial" charset="0"/>
              </a:rPr>
              <a:t>đn</a:t>
            </a:r>
            <a:r>
              <a:rPr lang="en-US" altLang="en-US" sz="280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800" smtClean="0">
                <a:latin typeface="Arial" charset="0"/>
                <a:sym typeface="Wingdings" pitchFamily="2" charset="2"/>
              </a:rPr>
              <a:t>(i)  </a:t>
            </a:r>
            <a:r>
              <a:rPr lang="vi-VN" altLang="en-US" sz="28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800" baseline="30000" smtClean="0">
                <a:latin typeface="Arial" charset="0"/>
                <a:sym typeface="Symbol" pitchFamily="18" charset="2"/>
              </a:rPr>
              <a:t>+  </a:t>
            </a:r>
            <a:r>
              <a:rPr lang="en-US" altLang="en-US" sz="2800" smtClean="0">
                <a:latin typeface="Arial" charset="0"/>
                <a:sym typeface="Symbol" pitchFamily="18" charset="2"/>
              </a:rPr>
              <a:t>= R;</a:t>
            </a:r>
          </a:p>
          <a:p>
            <a:pPr algn="just">
              <a:buFontTx/>
              <a:buNone/>
            </a:pPr>
            <a:r>
              <a:rPr lang="en-US" altLang="en-US" sz="2800" smtClean="0">
                <a:latin typeface="Arial" charset="0"/>
                <a:sym typeface="Symbol" pitchFamily="18" charset="2"/>
              </a:rPr>
              <a:t>		             (ii) T</a:t>
            </a:r>
            <a:r>
              <a:rPr lang="en-US" altLang="en-US" sz="2800" baseline="-250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800" smtClean="0">
                <a:latin typeface="Arial" charset="0"/>
                <a:sym typeface="Symbol" pitchFamily="18" charset="2"/>
              </a:rPr>
              <a:t> = { r  T</a:t>
            </a:r>
            <a:r>
              <a:rPr lang="en-US" altLang="en-US" sz="2800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800" smtClean="0">
                <a:latin typeface="Arial" charset="0"/>
                <a:sym typeface="Symbol" pitchFamily="18" charset="2"/>
              </a:rPr>
              <a:t>: e(r) = true }</a:t>
            </a:r>
          </a:p>
          <a:p>
            <a:pPr algn="just"/>
            <a:endParaRPr lang="en-US" altLang="en-US" sz="2800" smtClean="0"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7F270-927F-41E6-980D-A8D2F7AC659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774700" y="277813"/>
            <a:ext cx="8420100" cy="604837"/>
          </a:xfrm>
        </p:spPr>
        <p:txBody>
          <a:bodyPr/>
          <a:lstStyle/>
          <a:p>
            <a:r>
              <a:rPr lang="en-US" altLang="en-US" sz="2800" b="1" smtClean="0">
                <a:latin typeface="Arial" charset="0"/>
              </a:rPr>
              <a:t>2 CÁC PHÉP TOÁN QUAN HỆ (3)</a:t>
            </a:r>
            <a:r>
              <a:rPr lang="en-US" altLang="en-US" sz="2800" b="1" u="sng" smtClean="0">
                <a:latin typeface="Arial" charset="0"/>
              </a:rPr>
              <a:t> </a:t>
            </a:r>
            <a:endParaRPr lang="en-US" altLang="en-US" sz="2800" b="1" smtClean="0">
              <a:latin typeface="Arial" charset="0"/>
            </a:endParaRP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355600" y="1158875"/>
            <a:ext cx="9240838" cy="47148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200" b="1" smtClean="0">
                <a:latin typeface="Arial" charset="0"/>
              </a:rPr>
              <a:t>3. Phép thêta kết (</a:t>
            </a:r>
            <a:r>
              <a:rPr lang="en-US" altLang="en-US" sz="2200" b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 - JOIN</a:t>
            </a:r>
            <a:r>
              <a:rPr lang="en-US" altLang="en-US" sz="2200" b="1" smtClean="0">
                <a:latin typeface="Arial" charset="0"/>
                <a:sym typeface="Symbol" pitchFamily="18" charset="2"/>
              </a:rPr>
              <a:t>):</a:t>
            </a:r>
          </a:p>
          <a:p>
            <a:pPr>
              <a:buFontTx/>
              <a:buNone/>
            </a:pPr>
            <a:r>
              <a:rPr lang="vi-VN" altLang="en-US" sz="2200" smtClean="0">
                <a:latin typeface="Arial" charset="0"/>
              </a:rPr>
              <a:t> (Ở đây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 là một trong các phép so sánh: &gt;, &gt;=, &lt;, &lt;=, =)</a:t>
            </a:r>
          </a:p>
          <a:p>
            <a:pPr>
              <a:buFontTx/>
              <a:buNone/>
            </a:pPr>
            <a:r>
              <a:rPr lang="vi-VN" altLang="en-US" sz="2200" smtClean="0">
                <a:latin typeface="Arial" charset="0"/>
              </a:rPr>
              <a:t>Cho R (U) và S (V) là các quan hệ được định nghĩa trên tập thuộc tính U ={A</a:t>
            </a:r>
            <a:r>
              <a:rPr lang="vi-VN" altLang="en-US" sz="2200" baseline="-25000" smtClean="0">
                <a:latin typeface="Arial" charset="0"/>
              </a:rPr>
              <a:t>1</a:t>
            </a:r>
            <a:r>
              <a:rPr lang="vi-VN" altLang="en-US" sz="2200" smtClean="0">
                <a:latin typeface="Arial" charset="0"/>
              </a:rPr>
              <a:t>, A</a:t>
            </a:r>
            <a:r>
              <a:rPr lang="vi-VN" altLang="en-US" sz="2200" baseline="-25000" smtClean="0">
                <a:latin typeface="Arial" charset="0"/>
              </a:rPr>
              <a:t>2</a:t>
            </a:r>
            <a:r>
              <a:rPr lang="vi-VN" altLang="en-US" sz="2200" smtClean="0">
                <a:latin typeface="Arial" charset="0"/>
              </a:rPr>
              <a:t>,..., A</a:t>
            </a:r>
            <a:r>
              <a:rPr lang="vi-VN" altLang="en-US" sz="2200" baseline="-25000" smtClean="0">
                <a:latin typeface="Arial" charset="0"/>
              </a:rPr>
              <a:t>n</a:t>
            </a:r>
            <a:r>
              <a:rPr lang="vi-VN" altLang="en-US" sz="2200" smtClean="0">
                <a:latin typeface="Arial" charset="0"/>
              </a:rPr>
              <a:t>} và V = {B</a:t>
            </a:r>
            <a:r>
              <a:rPr lang="vi-VN" altLang="en-US" sz="2200" baseline="-25000" smtClean="0">
                <a:latin typeface="Arial" charset="0"/>
              </a:rPr>
              <a:t>1</a:t>
            </a:r>
            <a:r>
              <a:rPr lang="vi-VN" altLang="en-US" sz="2200" smtClean="0">
                <a:latin typeface="Arial" charset="0"/>
              </a:rPr>
              <a:t>, B</a:t>
            </a:r>
            <a:r>
              <a:rPr lang="vi-VN" altLang="en-US" sz="2200" baseline="-25000" smtClean="0">
                <a:latin typeface="Arial" charset="0"/>
              </a:rPr>
              <a:t>2</a:t>
            </a:r>
            <a:r>
              <a:rPr lang="vi-VN" altLang="en-US" sz="2200" smtClean="0">
                <a:latin typeface="Arial" charset="0"/>
              </a:rPr>
              <a:t>,..., B</a:t>
            </a:r>
            <a:r>
              <a:rPr lang="vi-VN" altLang="en-US" sz="2200" baseline="-25000" smtClean="0">
                <a:latin typeface="Arial" charset="0"/>
              </a:rPr>
              <a:t>n</a:t>
            </a:r>
            <a:r>
              <a:rPr lang="vi-VN" altLang="en-US" sz="2200" smtClean="0">
                <a:latin typeface="Arial" charset="0"/>
              </a:rPr>
              <a:t>)}.</a:t>
            </a:r>
            <a:endParaRPr lang="en-US" altLang="en-US" sz="2200" smtClean="0">
              <a:latin typeface="Arial" charset="0"/>
            </a:endParaRPr>
          </a:p>
          <a:p>
            <a:pPr>
              <a:buFontTx/>
              <a:buNone/>
            </a:pPr>
            <a:r>
              <a:rPr lang="vi-VN" altLang="en-US" sz="2200" smtClean="0">
                <a:latin typeface="Arial" charset="0"/>
              </a:rPr>
              <a:t>A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 </a:t>
            </a:r>
            <a:r>
              <a:rPr lang="vi-VN" altLang="en-US" sz="2200" smtClean="0">
                <a:latin typeface="Arial" charset="0"/>
              </a:rPr>
              <a:t>U, B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 </a:t>
            </a:r>
            <a:r>
              <a:rPr lang="vi-VN" altLang="en-US" sz="2200" smtClean="0">
                <a:latin typeface="Arial" charset="0"/>
              </a:rPr>
              <a:t>V là 2 thuộc tính của 2 quan hệ.</a:t>
            </a:r>
          </a:p>
          <a:p>
            <a:pPr>
              <a:buFontTx/>
              <a:buNone/>
            </a:pPr>
            <a:r>
              <a:rPr lang="en-US" altLang="en-US" sz="2200" smtClean="0">
                <a:latin typeface="Arial" charset="0"/>
              </a:rPr>
              <a:t>Phép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 - kết  giữa quan hệ R và S, ký hiệu là R        S, được  định nghĩa:</a:t>
            </a:r>
          </a:p>
          <a:p>
            <a:pPr>
              <a:buFontTx/>
              <a:buNone/>
            </a:pPr>
            <a:endParaRPr lang="en-US" altLang="en-US" sz="2200" smtClean="0">
              <a:latin typeface="Arial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sz="2200" smtClean="0">
                <a:latin typeface="Arial" charset="0"/>
                <a:sym typeface="Symbol" pitchFamily="18" charset="2"/>
              </a:rPr>
              <a:t>		</a:t>
            </a:r>
            <a:r>
              <a:rPr lang="en-US" altLang="en-US" sz="2200" smtClean="0">
                <a:latin typeface="Arial" charset="0"/>
              </a:rPr>
              <a:t>Q=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R          S  </a:t>
            </a:r>
            <a:r>
              <a:rPr lang="en-US" altLang="en-US" sz="2200" smtClean="0">
                <a:latin typeface="Arial" charset="0"/>
              </a:rPr>
              <a:t>đn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200" smtClean="0">
                <a:latin typeface="Arial" charset="0"/>
                <a:sym typeface="Wingdings" pitchFamily="2" charset="2"/>
              </a:rPr>
              <a:t>(i) 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200" baseline="30000" smtClean="0">
                <a:latin typeface="Arial" charset="0"/>
                <a:sym typeface="Symbol" pitchFamily="18" charset="2"/>
              </a:rPr>
              <a:t>+ 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= U  V;</a:t>
            </a:r>
          </a:p>
          <a:p>
            <a:pPr>
              <a:buFontTx/>
              <a:buNone/>
            </a:pPr>
            <a:r>
              <a:rPr lang="en-US" altLang="en-US" sz="2200" smtClean="0">
                <a:latin typeface="Arial" charset="0"/>
                <a:sym typeface="Symbol" pitchFamily="18" charset="2"/>
              </a:rPr>
              <a:t>		      (ii) T</a:t>
            </a:r>
            <a:r>
              <a:rPr lang="en-US" altLang="en-US" sz="2200" baseline="-250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= { t = (u, v): u  T</a:t>
            </a:r>
            <a:r>
              <a:rPr lang="en-US" altLang="en-US" sz="2200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  v  T</a:t>
            </a:r>
            <a:r>
              <a:rPr lang="en-US" altLang="en-US" sz="2200" baseline="-25000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 u.A  v.B}.</a:t>
            </a:r>
          </a:p>
          <a:p>
            <a:pPr>
              <a:buFontTx/>
              <a:buNone/>
            </a:pPr>
            <a:endParaRPr lang="en-US" altLang="en-US" sz="2200" smtClean="0">
              <a:latin typeface="Arial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sz="2200" smtClean="0">
                <a:latin typeface="Arial" charset="0"/>
                <a:sym typeface="Symbol" pitchFamily="18" charset="2"/>
              </a:rPr>
              <a:t>Hay  </a:t>
            </a:r>
            <a:r>
              <a:rPr lang="pt-BR" altLang="en-US" sz="2200" smtClean="0">
                <a:latin typeface="Arial" charset="0"/>
              </a:rPr>
              <a:t>R          S = (R x S): (R.A </a:t>
            </a:r>
            <a:r>
              <a:rPr lang="pt-BR" altLang="en-US" sz="2200" smtClean="0">
                <a:latin typeface="Arial" charset="0"/>
                <a:sym typeface="Symbol" pitchFamily="18" charset="2"/>
              </a:rPr>
              <a:t> S.B)</a:t>
            </a:r>
          </a:p>
          <a:p>
            <a:endParaRPr lang="en-US" altLang="en-US" sz="2200" smtClean="0">
              <a:latin typeface="Arial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BE62D-8EAA-4526-938A-BDFBDC111EA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7" name="Freeform 12"/>
          <p:cNvSpPr>
            <a:spLocks/>
          </p:cNvSpPr>
          <p:nvPr/>
        </p:nvSpPr>
        <p:spPr bwMode="auto">
          <a:xfrm>
            <a:off x="6292850" y="3135313"/>
            <a:ext cx="544513" cy="28575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w 336"/>
              <a:gd name="T7" fmla="*/ 2147483647 h 288"/>
              <a:gd name="T8" fmla="*/ 0 w 336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0" y="48"/>
                </a:moveTo>
                <a:lnTo>
                  <a:pt x="336" y="288"/>
                </a:lnTo>
                <a:lnTo>
                  <a:pt x="336" y="0"/>
                </a:lnTo>
                <a:lnTo>
                  <a:pt x="0" y="288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292850" y="2817813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VNI-Times" pitchFamily="2" charset="0"/>
              </a:rPr>
              <a:t>A </a:t>
            </a:r>
            <a:r>
              <a:rPr lang="en-US" altLang="en-US" sz="2000">
                <a:latin typeface="VNI-Times" pitchFamily="2" charset="0"/>
                <a:sym typeface="Symbol" pitchFamily="18" charset="2"/>
              </a:rPr>
              <a:t>  B</a:t>
            </a:r>
            <a:endParaRPr lang="en-US" altLang="en-US" sz="2000">
              <a:latin typeface="VNI-Times" pitchFamily="2" charset="0"/>
            </a:endParaRPr>
          </a:p>
        </p:txBody>
      </p:sp>
      <p:sp>
        <p:nvSpPr>
          <p:cNvPr id="8199" name="Freeform 12"/>
          <p:cNvSpPr>
            <a:spLocks/>
          </p:cNvSpPr>
          <p:nvPr/>
        </p:nvSpPr>
        <p:spPr bwMode="auto">
          <a:xfrm>
            <a:off x="2109788" y="3984625"/>
            <a:ext cx="541337" cy="28575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w 336"/>
              <a:gd name="T7" fmla="*/ 2147483647 h 288"/>
              <a:gd name="T8" fmla="*/ 0 w 336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0" y="48"/>
                </a:moveTo>
                <a:lnTo>
                  <a:pt x="336" y="288"/>
                </a:lnTo>
                <a:lnTo>
                  <a:pt x="336" y="0"/>
                </a:lnTo>
                <a:lnTo>
                  <a:pt x="0" y="288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VNI-Times" pitchFamily="2" charset="0"/>
              </a:rPr>
              <a:t>        </a:t>
            </a:r>
          </a:p>
        </p:txBody>
      </p:sp>
      <p:sp>
        <p:nvSpPr>
          <p:cNvPr id="8200" name="Text Box 13"/>
          <p:cNvSpPr txBox="1">
            <a:spLocks noChangeArrowheads="1"/>
          </p:cNvSpPr>
          <p:nvPr/>
        </p:nvSpPr>
        <p:spPr bwMode="auto">
          <a:xfrm>
            <a:off x="2027238" y="368935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VNI-Times" pitchFamily="2" charset="0"/>
              </a:rPr>
              <a:t>A </a:t>
            </a:r>
            <a:r>
              <a:rPr lang="en-US" altLang="en-US" sz="2000">
                <a:latin typeface="VNI-Times" pitchFamily="2" charset="0"/>
                <a:sym typeface="Symbol" pitchFamily="18" charset="2"/>
              </a:rPr>
              <a:t>  B</a:t>
            </a:r>
            <a:endParaRPr lang="en-US" altLang="en-US" sz="2000">
              <a:latin typeface="VNI-Times" pitchFamily="2" charset="0"/>
            </a:endParaRPr>
          </a:p>
        </p:txBody>
      </p:sp>
      <p:sp>
        <p:nvSpPr>
          <p:cNvPr id="8201" name="Freeform 12"/>
          <p:cNvSpPr>
            <a:spLocks/>
          </p:cNvSpPr>
          <p:nvPr/>
        </p:nvSpPr>
        <p:spPr bwMode="auto">
          <a:xfrm>
            <a:off x="1381125" y="5176838"/>
            <a:ext cx="541338" cy="28575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w 336"/>
              <a:gd name="T7" fmla="*/ 2147483647 h 288"/>
              <a:gd name="T8" fmla="*/ 0 w 336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0" y="48"/>
                </a:moveTo>
                <a:lnTo>
                  <a:pt x="336" y="288"/>
                </a:lnTo>
                <a:lnTo>
                  <a:pt x="336" y="0"/>
                </a:lnTo>
                <a:lnTo>
                  <a:pt x="0" y="288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VNI-Times" pitchFamily="2" charset="0"/>
              </a:rPr>
              <a:t>        </a:t>
            </a:r>
          </a:p>
        </p:txBody>
      </p:sp>
      <p:sp>
        <p:nvSpPr>
          <p:cNvPr id="8202" name="Text Box 13"/>
          <p:cNvSpPr txBox="1">
            <a:spLocks noChangeArrowheads="1"/>
          </p:cNvSpPr>
          <p:nvPr/>
        </p:nvSpPr>
        <p:spPr bwMode="auto">
          <a:xfrm>
            <a:off x="1285875" y="4852988"/>
            <a:ext cx="1093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VNI-Times" pitchFamily="2" charset="0"/>
              </a:rPr>
              <a:t>A </a:t>
            </a:r>
            <a:r>
              <a:rPr lang="en-US" altLang="en-US" sz="2000">
                <a:latin typeface="VNI-Times" pitchFamily="2" charset="0"/>
                <a:sym typeface="Symbol" pitchFamily="18" charset="2"/>
              </a:rPr>
              <a:t>  B</a:t>
            </a:r>
            <a:endParaRPr lang="en-US" altLang="en-US" sz="200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742950" y="307975"/>
            <a:ext cx="8420100" cy="533400"/>
          </a:xfrm>
        </p:spPr>
        <p:txBody>
          <a:bodyPr/>
          <a:lstStyle/>
          <a:p>
            <a:r>
              <a:rPr lang="en-US" altLang="en-US" sz="2800" b="1" smtClean="0">
                <a:latin typeface="Arial" charset="0"/>
              </a:rPr>
              <a:t>2 CÁC PHÉP TOÁN QUAN HỆ (4)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742950" y="1214438"/>
            <a:ext cx="8799513" cy="5033962"/>
          </a:xfrm>
        </p:spPr>
        <p:txBody>
          <a:bodyPr/>
          <a:lstStyle/>
          <a:p>
            <a:pPr>
              <a:buFontTx/>
              <a:buNone/>
            </a:pPr>
            <a:r>
              <a:rPr lang="vi-VN" altLang="en-US" sz="2400" u="sng" smtClean="0">
                <a:latin typeface="Arial" charset="0"/>
              </a:rPr>
              <a:t>Các trường hợp đặc biệt:</a:t>
            </a:r>
          </a:p>
          <a:p>
            <a:r>
              <a:rPr lang="vi-VN" altLang="en-US" sz="2400" smtClean="0">
                <a:latin typeface="Arial" charset="0"/>
              </a:rPr>
              <a:t>Nếu 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 là phép so sánh bằng nhau (=) thì phép kết được gọi là phép kết bằng nhau, hay phép kết tương đương (</a:t>
            </a:r>
            <a:r>
              <a:rPr lang="vi-VN" altLang="en-US" sz="240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EQUI-JOIN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).</a:t>
            </a:r>
          </a:p>
          <a:p>
            <a:r>
              <a:rPr lang="vi-VN" altLang="en-US" sz="2400" smtClean="0">
                <a:latin typeface="Arial" charset="0"/>
              </a:rPr>
              <a:t>Nếu 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 là phép so sánh bằng nhau (=) và 2 thuộc tính A, B có tên giống nhau thì gọi đó là phép kết tự nhiên (</a:t>
            </a:r>
            <a:r>
              <a:rPr lang="vi-VN" altLang="en-US" sz="240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NATURAL JOIN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), và ký hiệu là R         S.</a:t>
            </a:r>
          </a:p>
          <a:p>
            <a:pPr>
              <a:buFontTx/>
              <a:buNone/>
            </a:pPr>
            <a:r>
              <a:rPr lang="en-US" altLang="en-US" sz="2400" i="1" smtClean="0">
                <a:latin typeface="Arial" charset="0"/>
              </a:rPr>
              <a:t>Ví dụ: "Cho tên phòng ban cùng danh sách tên các nhân viên”: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            PhongBan(MPB, TenPB), 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            NhanVien(MNV,TenNV, DC, ĐT,MPB)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(PhongBan          NhanVien) [TenPB, TenNV]</a:t>
            </a:r>
          </a:p>
          <a:p>
            <a:endParaRPr lang="en-US" altLang="en-US" sz="24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5966A-38D2-4467-B410-D5229DDD7A0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21" name="Freeform 7"/>
          <p:cNvSpPr>
            <a:spLocks/>
          </p:cNvSpPr>
          <p:nvPr/>
        </p:nvSpPr>
        <p:spPr bwMode="auto">
          <a:xfrm>
            <a:off x="4230688" y="3609975"/>
            <a:ext cx="577850" cy="3810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w 336"/>
              <a:gd name="T7" fmla="*/ 2147483647 h 288"/>
              <a:gd name="T8" fmla="*/ 0 w 336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0" y="48"/>
                </a:moveTo>
                <a:lnTo>
                  <a:pt x="336" y="288"/>
                </a:lnTo>
                <a:lnTo>
                  <a:pt x="336" y="0"/>
                </a:lnTo>
                <a:lnTo>
                  <a:pt x="0" y="288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Freeform 7"/>
          <p:cNvSpPr>
            <a:spLocks/>
          </p:cNvSpPr>
          <p:nvPr/>
        </p:nvSpPr>
        <p:spPr bwMode="auto">
          <a:xfrm>
            <a:off x="2452688" y="5310188"/>
            <a:ext cx="577850" cy="3810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w 336"/>
              <a:gd name="T7" fmla="*/ 2147483647 h 288"/>
              <a:gd name="T8" fmla="*/ 0 w 336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0" y="48"/>
                </a:moveTo>
                <a:lnTo>
                  <a:pt x="336" y="288"/>
                </a:lnTo>
                <a:lnTo>
                  <a:pt x="336" y="0"/>
                </a:lnTo>
                <a:lnTo>
                  <a:pt x="0" y="288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696913" y="317500"/>
            <a:ext cx="8420100" cy="533400"/>
          </a:xfrm>
        </p:spPr>
        <p:txBody>
          <a:bodyPr/>
          <a:lstStyle/>
          <a:p>
            <a:r>
              <a:rPr lang="en-US" altLang="en-US" sz="2800" b="1" smtClean="0">
                <a:latin typeface="Arial" charset="0"/>
              </a:rPr>
              <a:t>2 CÁC PHÉP TOÁN QUAN HỆ (5)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774700" y="1127125"/>
            <a:ext cx="8753475" cy="51435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>
                <a:latin typeface="Arial" charset="0"/>
              </a:rPr>
              <a:t>. Phép kết vế trái (</a:t>
            </a:r>
            <a:r>
              <a:rPr lang="en-US" altLang="en-US" sz="2400" b="1" smtClean="0">
                <a:solidFill>
                  <a:srgbClr val="FF0000"/>
                </a:solidFill>
                <a:latin typeface="Arial" charset="0"/>
              </a:rPr>
              <a:t>LEFT JOIN</a:t>
            </a:r>
            <a:r>
              <a:rPr lang="en-US" altLang="en-US" sz="2400" b="1" smtClean="0">
                <a:latin typeface="Arial" charset="0"/>
              </a:rPr>
              <a:t>):</a:t>
            </a:r>
          </a:p>
          <a:p>
            <a:pPr>
              <a:buFontTx/>
              <a:buNone/>
            </a:pPr>
            <a:r>
              <a:rPr lang="vi-VN" altLang="en-US" sz="2400" smtClean="0">
                <a:latin typeface="Arial" charset="0"/>
              </a:rPr>
              <a:t>    Phép kết vế trái giữa R và S, ký hiệu R       S, là 1 quan hệ Q định nghĩa trên tập thuộc tính U 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 V, mà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T</a:t>
            </a:r>
            <a:r>
              <a:rPr lang="en-US" altLang="en-US" sz="2400" baseline="-25000" smtClean="0">
                <a:latin typeface="Arial" charset="0"/>
              </a:rPr>
              <a:t>Q</a:t>
            </a:r>
            <a:r>
              <a:rPr lang="en-US" altLang="en-US" sz="2400" smtClean="0">
                <a:latin typeface="Arial" charset="0"/>
              </a:rPr>
              <a:t> = { t = (u, v): u 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 T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  v  T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 u.A = v.B, hoặc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     	t = (u, </a:t>
            </a:r>
            <a:r>
              <a:rPr lang="en-US" altLang="en-US" sz="2400" i="1" smtClean="0">
                <a:latin typeface="Arial" charset="0"/>
              </a:rPr>
              <a:t>Null): u </a:t>
            </a:r>
            <a:r>
              <a:rPr lang="en-US" altLang="en-US" sz="2400" i="1" smtClean="0">
                <a:latin typeface="Arial" charset="0"/>
                <a:sym typeface="Symbol" pitchFamily="18" charset="2"/>
              </a:rPr>
              <a:t> T</a:t>
            </a:r>
            <a:r>
              <a:rPr lang="en-US" altLang="en-US" sz="2400" i="1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i="1" smtClean="0">
                <a:latin typeface="Arial" charset="0"/>
                <a:sym typeface="Symbol" pitchFamily="18" charset="2"/>
              </a:rPr>
              <a:t>   v  T</a:t>
            </a:r>
            <a:r>
              <a:rPr lang="en-US" altLang="en-US" sz="2400" i="1" baseline="-25000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i="1" smtClean="0">
                <a:latin typeface="Arial" charset="0"/>
                <a:sym typeface="Symbol" pitchFamily="18" charset="2"/>
              </a:rPr>
              <a:t> s/c  u.A = v.B}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Kết quả phép kết vế trái giữa R và S là: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Q(</a:t>
            </a:r>
            <a:r>
              <a:rPr lang="en-US" altLang="en-US" sz="2400" u="sng" smtClean="0">
                <a:latin typeface="Arial" charset="0"/>
              </a:rPr>
              <a:t>A, X, B, Y)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   (1, x1, 1, y1)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   (2, x2, 2, y2)</a:t>
            </a:r>
          </a:p>
          <a:p>
            <a:pPr>
              <a:buFontTx/>
              <a:buNone/>
            </a:pPr>
            <a:r>
              <a:rPr lang="it-IT" altLang="en-US" sz="2400" smtClean="0">
                <a:latin typeface="Arial" charset="0"/>
              </a:rPr>
              <a:t>	   (3, x3, </a:t>
            </a:r>
            <a:r>
              <a:rPr lang="it-IT" altLang="en-US" sz="2400" i="1" smtClean="0">
                <a:latin typeface="Arial" charset="0"/>
              </a:rPr>
              <a:t>Null, Null)		(1)</a:t>
            </a:r>
          </a:p>
          <a:p>
            <a:pPr>
              <a:buFontTx/>
              <a:buNone/>
            </a:pPr>
            <a:r>
              <a:rPr lang="vi-VN" altLang="en-US" sz="2400" smtClean="0">
                <a:latin typeface="Arial" charset="0"/>
              </a:rPr>
              <a:t>     Ta có thể dễ dàng tìm được các bộ của R mà không có bộ giá trị tương ứng trong quan hệ S.</a:t>
            </a:r>
            <a:endParaRPr lang="en-US" altLang="en-US" sz="2400" smtClean="0">
              <a:latin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4A951-D6FA-46CA-BC2A-B28D0A75ED3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5" name="Freeform 10"/>
          <p:cNvSpPr>
            <a:spLocks/>
          </p:cNvSpPr>
          <p:nvPr/>
        </p:nvSpPr>
        <p:spPr bwMode="auto">
          <a:xfrm>
            <a:off x="6530975" y="1666875"/>
            <a:ext cx="412750" cy="228600"/>
          </a:xfrm>
          <a:custGeom>
            <a:avLst/>
            <a:gdLst>
              <a:gd name="T0" fmla="*/ 2147483647 w 240"/>
              <a:gd name="T1" fmla="*/ 0 h 240"/>
              <a:gd name="T2" fmla="*/ 0 w 240"/>
              <a:gd name="T3" fmla="*/ 2147483647 h 240"/>
              <a:gd name="T4" fmla="*/ 0 w 240"/>
              <a:gd name="T5" fmla="*/ 0 h 240"/>
              <a:gd name="T6" fmla="*/ 2147483647 w 24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40"/>
              <a:gd name="T14" fmla="*/ 240 w 24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40">
                <a:moveTo>
                  <a:pt x="240" y="0"/>
                </a:moveTo>
                <a:lnTo>
                  <a:pt x="0" y="240"/>
                </a:lnTo>
                <a:lnTo>
                  <a:pt x="0" y="0"/>
                </a:lnTo>
                <a:lnTo>
                  <a:pt x="240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421438" y="3556000"/>
            <a:ext cx="1485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R(</a:t>
            </a:r>
            <a:r>
              <a:rPr lang="en-US" altLang="en-US" sz="2400" u="sng">
                <a:latin typeface="Arial" charset="0"/>
              </a:rPr>
              <a:t>A</a:t>
            </a:r>
            <a:r>
              <a:rPr lang="en-US" altLang="en-US" sz="2400">
                <a:latin typeface="Arial" charset="0"/>
              </a:rPr>
              <a:t>,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(1, x1)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(2, x2)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(3, x3)</a:t>
            </a:r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7969250" y="3563938"/>
            <a:ext cx="1558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S (B,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(1, y1)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(2, y2)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(4, y4)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ài 2. NGÔN NGỮ ĐẠI SỐ QUAN HỆ&amp;quot;&quot;/&gt;&lt;property id=&quot;20307&quot; value=&quot;399&quot;/&gt;&lt;/object&gt;&lt;object type=&quot;3&quot; unique_id=&quot;10004&quot;&gt;&lt;property id=&quot;20148&quot; value=&quot;5&quot;/&gt;&lt;property id=&quot;20300&quot; value=&quot;Slide 2 - &amp;quot;1 CÁC PHÉP TOÁN TẬP HỢP TRÊN QUAN HỆ (1) &amp;quot;&quot;/&gt;&lt;property id=&quot;20307&quot; value=&quot;400&quot;/&gt;&lt;/object&gt;&lt;object type=&quot;3&quot; unique_id=&quot;10005&quot;&gt;&lt;property id=&quot;20148&quot; value=&quot;5&quot;/&gt;&lt;property id=&quot;20300&quot; value=&quot;Slide 3 - &amp;quot;1 CÁC PHÉP TOÁN TẬP HỢP TRÊN QUAN HỆ (2)&amp;quot;&quot;/&gt;&lt;property id=&quot;20307&quot; value=&quot;401&quot;/&gt;&lt;/object&gt;&lt;object type=&quot;3&quot; unique_id=&quot;10006&quot;&gt;&lt;property id=&quot;20148&quot; value=&quot;5&quot;/&gt;&lt;property id=&quot;20300&quot; value=&quot;Slide 4 - &amp;quot;1 CÁC PHÉP TOÁN TẬP HỢP TRÊN QUAN HỆ (3)&amp;quot;&quot;/&gt;&lt;property id=&quot;20307&quot; value=&quot;402&quot;/&gt;&lt;/object&gt;&lt;object type=&quot;3&quot; unique_id=&quot;10007&quot;&gt;&lt;property id=&quot;20148&quot; value=&quot;5&quot;/&gt;&lt;property id=&quot;20300&quot; value=&quot;Slide 5 - &amp;quot;2 CÁC PHÉP TOÁN QUAN HỆ (1)&amp;quot;&quot;/&gt;&lt;property id=&quot;20307&quot; value=&quot;403&quot;/&gt;&lt;/object&gt;&lt;object type=&quot;3&quot; unique_id=&quot;10008&quot;&gt;&lt;property id=&quot;20148&quot; value=&quot;5&quot;/&gt;&lt;property id=&quot;20300&quot; value=&quot;Slide 6 - &amp;quot;2 CÁC PHÉP TOÁN QUAN HỆ (2)&amp;quot;&quot;/&gt;&lt;property id=&quot;20307&quot; value=&quot;404&quot;/&gt;&lt;/object&gt;&lt;object type=&quot;3&quot; unique_id=&quot;10009&quot;&gt;&lt;property id=&quot;20148&quot; value=&quot;5&quot;/&gt;&lt;property id=&quot;20300&quot; value=&quot;Slide 7 - &amp;quot;2 CÁC PHÉP TOÁN QUAN HỆ (3) &amp;quot;&quot;/&gt;&lt;property id=&quot;20307&quot; value=&quot;405&quot;/&gt;&lt;/object&gt;&lt;object type=&quot;3&quot; unique_id=&quot;10010&quot;&gt;&lt;property id=&quot;20148&quot; value=&quot;5&quot;/&gt;&lt;property id=&quot;20300&quot; value=&quot;Slide 8 - &amp;quot;2 CÁC PHÉP TOÁN QUAN HỆ (4)&amp;quot;&quot;/&gt;&lt;property id=&quot;20307&quot; value=&quot;406&quot;/&gt;&lt;/object&gt;&lt;object type=&quot;3&quot; unique_id=&quot;10011&quot;&gt;&lt;property id=&quot;20148&quot; value=&quot;5&quot;/&gt;&lt;property id=&quot;20300&quot; value=&quot;Slide 9 - &amp;quot;2 CÁC PHÉP TOÁN QUAN HỆ (5)&amp;quot;&quot;/&gt;&lt;property id=&quot;20307&quot; value=&quot;407&quot;/&gt;&lt;/object&gt;&lt;object type=&quot;3&quot; unique_id=&quot;10012&quot;&gt;&lt;property id=&quot;20148&quot; value=&quot;5&quot;/&gt;&lt;property id=&quot;20300&quot; value=&quot;Slide 10 - &amp;quot;2. CÁC PHÉP TOÁN QUAN HỆ (6)&amp;quot;&quot;/&gt;&lt;property id=&quot;20307&quot; value=&quot;408&quot;/&gt;&lt;/object&gt;&lt;object type=&quot;3&quot; unique_id=&quot;10013&quot;&gt;&lt;property id=&quot;20148&quot; value=&quot;5&quot;/&gt;&lt;property id=&quot;20300&quot; value=&quot;Slide 11 - &amp;quot;3. Bài tập minh họa&amp;quot;&quot;/&gt;&lt;property id=&quot;20307&quot; value=&quot;409&quot;/&gt;&lt;/object&gt;&lt;object type=&quot;3&quot; unique_id=&quot;10014&quot;&gt;&lt;property id=&quot;20148&quot; value=&quot;5&quot;/&gt;&lt;property id=&quot;20300&quot; value=&quot;Slide 12&quot;/&gt;&lt;property id=&quot;20307&quot; value=&quot;410&quot;/&gt;&lt;/object&gt;&lt;object type=&quot;3&quot; unique_id=&quot;10015&quot;&gt;&lt;property id=&quot;20148&quot; value=&quot;5&quot;/&gt;&lt;property id=&quot;20300&quot; value=&quot;Slide 13&quot;/&gt;&lt;property id=&quot;20307&quot; value=&quot;411&quot;/&gt;&lt;/object&gt;&lt;object type=&quot;3&quot; unique_id=&quot;10016&quot;&gt;&lt;property id=&quot;20148&quot; value=&quot;5&quot;/&gt;&lt;property id=&quot;20300&quot; value=&quot;Slide 14&quot;/&gt;&lt;property id=&quot;20307&quot; value=&quot;412&quot;/&gt;&lt;/object&gt;&lt;/object&gt;&lt;object type=&quot;8&quot; unique_id=&quot;10032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4979</TotalTime>
  <Words>1285</Words>
  <Application>Microsoft Office PowerPoint</Application>
  <PresentationFormat>A4 Paper (210x297 mm)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Flow</vt:lpstr>
      <vt:lpstr>MSPhotoEd.3</vt:lpstr>
      <vt:lpstr>Bài 2. NGÔN NGỮ ĐẠI SỐ QUAN HỆ</vt:lpstr>
      <vt:lpstr>1 CÁC PHÉP TOÁN TẬP HỢP TRÊN QUAN HỆ (1) </vt:lpstr>
      <vt:lpstr>1 CÁC PHÉP TOÁN TẬP HỢP TRÊN QUAN HỆ (2)</vt:lpstr>
      <vt:lpstr>1 CÁC PHÉP TOÁN TẬP HỢP TRÊN QUAN HỆ (3)</vt:lpstr>
      <vt:lpstr>2 CÁC PHÉP TOÁN QUAN HỆ (1)</vt:lpstr>
      <vt:lpstr>2 CÁC PHÉP TOÁN QUAN HỆ (2)</vt:lpstr>
      <vt:lpstr>2 CÁC PHÉP TOÁN QUAN HỆ (3) </vt:lpstr>
      <vt:lpstr>2 CÁC PHÉP TOÁN QUAN HỆ (4)</vt:lpstr>
      <vt:lpstr>2 CÁC PHÉP TOÁN QUAN HỆ (5)</vt:lpstr>
      <vt:lpstr>2. CÁC PHÉP TOÁN QUAN HỆ (6)</vt:lpstr>
      <vt:lpstr>3. Bài tập minh họa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MOÂN HOÏC  CÔ SÔÛ DÖÕ LIEÄU</dc:title>
  <dc:creator>Nguyen Dang Ty</dc:creator>
  <cp:lastModifiedBy>X1 carbon</cp:lastModifiedBy>
  <cp:revision>381</cp:revision>
  <dcterms:created xsi:type="dcterms:W3CDTF">2003-11-30T14:39:58Z</dcterms:created>
  <dcterms:modified xsi:type="dcterms:W3CDTF">2017-09-06T14:41:32Z</dcterms:modified>
</cp:coreProperties>
</file>