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6858000" cx="9144000"/>
  <p:notesSz cx="6858000" cy="9144000"/>
  <p:embeddedFontLst>
    <p:embeddedFont>
      <p:font typeface="Tahoma"/>
      <p:regular r:id="rId81"/>
      <p:bold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BD8522-0923-432F-8687-38B3E408FB5F}">
  <a:tblStyle styleId="{56BD8522-0923-432F-8687-38B3E408FB5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Tahoma-bold.fntdata"/><Relationship Id="rId81"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5" name="Google Shape;23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45" name="Google Shape;2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VD: Tìm kiếm giá trị X trong dãy số đã được sắp tăng</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Tìm kiếm tên sinh viên trong danh sách sinh viên đã được sắp tăng theo họ tên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Tìm kiếm sinh viên có mã X trong dssv đã được sắp tăng theo mã sv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6" name="Google Shape;2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Ve so do len bang, phân tích quá trình tìm kiếm.</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Cập nhật lại left, mid, right ở các bước như thế nào:</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Tìm trong đoạn a[mid+1,…right]</a:t>
            </a:r>
            <a:endParaRPr/>
          </a:p>
          <a:p>
            <a:pPr indent="-7620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Lúc này left=mid+1, tiếp tục chia đôi: mid=(left+right)/2=(mid+1+right)/2;</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Quá trình chia đôi phạm vi tìm kiếm làm cho </a:t>
            </a:r>
            <a:r>
              <a:rPr b="1" i="0" lang="en-US" sz="1200" u="none" cap="none" strike="noStrike">
                <a:solidFill>
                  <a:schemeClr val="dk1"/>
                </a:solidFill>
                <a:latin typeface="Arial"/>
                <a:ea typeface="Arial"/>
                <a:cs typeface="Arial"/>
                <a:sym typeface="Arial"/>
              </a:rPr>
              <a:t>left càng tăng (left=mid+1) và right càng giảm (right =right-1)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16" name="Google Shape;3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Int BinarySearch_DeQuy(int a[],int left, int right, int x){</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if (left&gt;right) 	return -1;</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int mid=(left+right)/2;</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if (a[mid]==x)</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return mid;</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if (a[mid]&lt;x)</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return timX_deQuy(a,mid+1, right, x);</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return timX_deQuy(a, left, mid-1, x);</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42" name="Google Shape;34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Tìm tuần tự: O(n)</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Tìm nhị phân: O(log n)</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Sắp xếp mảng: O(n</a:t>
            </a:r>
            <a:r>
              <a:rPr b="0" baseline="30000" i="0" lang="en-US" sz="1200" u="none" cap="none" strike="noStrike">
                <a:solidFill>
                  <a:schemeClr val="dk1"/>
                </a:solidFill>
                <a:latin typeface="Arial"/>
                <a:ea typeface="Arial"/>
                <a:cs typeface="Arial"/>
                <a:sym typeface="Arial"/>
              </a:rPr>
              <a:t>2</a:t>
            </a:r>
            <a:r>
              <a:rPr b="0" i="0" lang="en-US" sz="12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Trong trường hợp danh sách đã được sắp thứ tự thì nên tìm nhị phân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2" name="Google Shape;3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3" name="Google Shape;3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82" name="Google Shape;3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Chọn</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Chèn</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Nổi bọt</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Đổi chỗ trực tiếp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3" name="Google Shape;39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02" name="Google Shape;40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Int j, min=i;</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For(j=i+1; j&lt;n; j++)</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if…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13" name="Google Shape;41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Xét lần lượt từng vị trí trong dãy, với mỗi vị trí:</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chọn phần tử nhỏ nhất trong số các phần tử từ vị trí đó đến cuối dãy </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Đỗi chỗ phần tử nhỏ nhất đó với phần tử ở vị trí đang xét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Phần tử cuối cùng ko cần xét vì phần tử trước nó đã là nhỏ nhất nên nó đã đứng đúng chỗ → xét các phần tử từ 0..n-2</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3" name="Google Shape;4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3" name="Google Shape;4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1" name="Google Shape;54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50" name="Google Shape;55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Duyet tu phan tu dau tien den phan tu ke cuoi, ko duyet phan tu cuoi vi khi duyet ptu ke cuoi thi phan tu cuoi da đứng đúng chỗ.</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0" name="Google Shape;56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0" name="Google Shape;57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9" name="Google Shape;57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9" name="Google Shape;63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2" name="Google Shape;6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5" name="Google Shape;74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8" name="Google Shape;79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54" name="Google Shape;85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5" name="Google Shape;85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Ko xét i=n-1 vì sau lần xét i=n-2, a[n-1] và a[n-2] đã đứng đúng chỗ</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Ko xét j=i vì so sánh a[j] với a[j-1], vì nếu j=I thì so sánh a[i] và a[i-1] mà a[i-1] đã đứng đúng chỗ nên ko cần xét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4" name="Google Shape;86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5" name="Google Shape;1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Đối tượng sinh viên có dữ liệu là {</a:t>
            </a:r>
            <a:r>
              <a:rPr b="0" i="0" lang="en-US" sz="1200" u="none" cap="none" strike="noStrike">
                <a:solidFill>
                  <a:srgbClr val="FF3333"/>
                </a:solidFill>
                <a:latin typeface="Arial"/>
                <a:ea typeface="Arial"/>
                <a:cs typeface="Arial"/>
                <a:sym typeface="Arial"/>
              </a:rPr>
              <a:t>MaSV, HoTen, DiaChi</a:t>
            </a:r>
            <a:r>
              <a:rPr b="0" i="0" lang="en-US" sz="1200" u="none" cap="none" strike="noStrike">
                <a:solidFill>
                  <a:schemeClr val="dk1"/>
                </a:solidFill>
                <a:latin typeface="Arial"/>
                <a:ea typeface="Arial"/>
                <a:cs typeface="Arial"/>
                <a:sym typeface="Arial"/>
              </a:rPr>
              <a:t>,…}.</a:t>
            </a:r>
            <a:endParaRPr/>
          </a:p>
          <a:p>
            <a:pPr indent="-7620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Tìm sv có tên X thì khóa là HoTen</a:t>
            </a:r>
            <a:endParaRPr/>
          </a:p>
          <a:p>
            <a:pPr indent="-7620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Kết quả trả về đối tượng sinh viên có họ tên X (tức trả về toàn bộ thông tin về sinh viên đó)</a:t>
            </a:r>
            <a:endParaRPr/>
          </a:p>
          <a:p>
            <a:pPr indent="-76200" lvl="1" marL="45720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Kết quả trả về là chỉ số - tức số thứ tự của sinh viên trong danh sách</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3" name="Google Shape;87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82" name="Google Shape;88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3" name="Google Shape;88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Với mỗi i, thì j sẽ chạy từ i+1 đến cuối dãy</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911" name="Google Shape;91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2" name="Google Shape;91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Với mỗi phần  tử, tìm vị trí thích hợp để chèn vào sao cho ds được sắp (bubble: với mỗi vị trí, tim phần tử thích hợp)</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2" name="Google Shape;92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1" name="Google Shape;93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9" name="Google Shape;96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8" name="Google Shape;99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7" name="Google Shape;100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3" name="Shape 1013"/>
        <p:cNvGrpSpPr/>
        <p:nvPr/>
      </p:nvGrpSpPr>
      <p:grpSpPr>
        <a:xfrm>
          <a:off x="0" y="0"/>
          <a:ext cx="0" cy="0"/>
          <a:chOff x="0" y="0"/>
          <a:chExt cx="0" cy="0"/>
        </a:xfrm>
      </p:grpSpPr>
      <p:sp>
        <p:nvSpPr>
          <p:cNvPr id="1014" name="Google Shape;101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5" name="Google Shape;101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4" name="Google Shape;102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Tìm một số có giá trị x trong dãy số</a:t>
            </a:r>
            <a:endParaRPr/>
          </a:p>
          <a:p>
            <a:pPr indent="-76200" lvl="0" marL="0" marR="0" rtl="0" algn="l">
              <a:spcBef>
                <a:spcPts val="39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Dãy số: </a:t>
            </a:r>
            <a:r>
              <a:rPr b="0" i="0" lang="en-US" sz="1300" u="none" cap="none" strike="noStrike">
                <a:solidFill>
                  <a:srgbClr val="FF3333"/>
                </a:solidFill>
                <a:latin typeface="Arial"/>
                <a:ea typeface="Arial"/>
                <a:cs typeface="Arial"/>
                <a:sym typeface="Arial"/>
              </a:rPr>
              <a:t>a</a:t>
            </a:r>
            <a:r>
              <a:rPr b="0" baseline="-25000" i="0" lang="en-US" sz="1300" u="none" cap="none" strike="noStrike">
                <a:solidFill>
                  <a:srgbClr val="FF3333"/>
                </a:solidFill>
                <a:latin typeface="Arial"/>
                <a:ea typeface="Arial"/>
                <a:cs typeface="Arial"/>
                <a:sym typeface="Arial"/>
              </a:rPr>
              <a:t>1</a:t>
            </a:r>
            <a:r>
              <a:rPr b="0" i="0" lang="en-US" sz="1300" u="none" cap="none" strike="noStrike">
                <a:solidFill>
                  <a:srgbClr val="FF3333"/>
                </a:solidFill>
                <a:latin typeface="Arial"/>
                <a:ea typeface="Arial"/>
                <a:cs typeface="Arial"/>
                <a:sym typeface="Arial"/>
              </a:rPr>
              <a:t>, a</a:t>
            </a:r>
            <a:r>
              <a:rPr b="0" baseline="-25000" i="0" lang="en-US" sz="1300" u="none" cap="none" strike="noStrike">
                <a:solidFill>
                  <a:srgbClr val="FF3333"/>
                </a:solidFill>
                <a:latin typeface="Arial"/>
                <a:ea typeface="Arial"/>
                <a:cs typeface="Arial"/>
                <a:sym typeface="Arial"/>
              </a:rPr>
              <a:t>2</a:t>
            </a:r>
            <a:r>
              <a:rPr b="0" i="0" lang="en-US" sz="1300" u="none" cap="none" strike="noStrike">
                <a:solidFill>
                  <a:srgbClr val="FF3333"/>
                </a:solidFill>
                <a:latin typeface="Arial"/>
                <a:ea typeface="Arial"/>
                <a:cs typeface="Arial"/>
                <a:sym typeface="Arial"/>
              </a:rPr>
              <a:t>,..,a</a:t>
            </a:r>
            <a:r>
              <a:rPr b="0" baseline="-25000" i="0" lang="en-US" sz="1300" u="none" cap="none" strike="noStrike">
                <a:solidFill>
                  <a:srgbClr val="FF3333"/>
                </a:solidFill>
                <a:latin typeface="Arial"/>
                <a:ea typeface="Arial"/>
                <a:cs typeface="Arial"/>
                <a:sym typeface="Arial"/>
              </a:rPr>
              <a:t>n</a:t>
            </a:r>
            <a:endParaRPr/>
          </a:p>
          <a:p>
            <a:pPr indent="-82550" lvl="0" marL="0" marR="0" rtl="0" algn="l">
              <a:spcBef>
                <a:spcPts val="390"/>
              </a:spcBef>
              <a:spcAft>
                <a:spcPts val="0"/>
              </a:spcAft>
              <a:buClr>
                <a:srgbClr val="FF3333"/>
              </a:buClr>
              <a:buSzPts val="1300"/>
              <a:buFont typeface="Arial"/>
              <a:buChar char="-"/>
            </a:pPr>
            <a:r>
              <a:rPr b="0" i="0" lang="en-US" sz="1300" u="none" cap="none" strike="noStrike">
                <a:solidFill>
                  <a:srgbClr val="FF3333"/>
                </a:solidFill>
                <a:latin typeface="Arial"/>
                <a:ea typeface="Arial"/>
                <a:cs typeface="Arial"/>
                <a:sym typeface="Arial"/>
              </a:rPr>
              <a:t>Cấu trúc dữ liệu để lưu trữ dãy số này trong bộ nhớ chính: mảng int a[n];</a:t>
            </a:r>
            <a:endParaRPr/>
          </a:p>
          <a:p>
            <a:pPr indent="-82550" lvl="0" marL="0" marR="0" rtl="0" algn="l">
              <a:spcBef>
                <a:spcPts val="390"/>
              </a:spcBef>
              <a:spcAft>
                <a:spcPts val="0"/>
              </a:spcAft>
              <a:buClr>
                <a:srgbClr val="FF3333"/>
              </a:buClr>
              <a:buSzPts val="1300"/>
              <a:buFont typeface="Arial"/>
              <a:buChar char="-"/>
            </a:pPr>
            <a:r>
              <a:rPr b="0" i="0" lang="en-US" sz="1300" u="none" cap="none" strike="noStrike">
                <a:solidFill>
                  <a:srgbClr val="FF3333"/>
                </a:solidFill>
                <a:latin typeface="Arial"/>
                <a:ea typeface="Arial"/>
                <a:cs typeface="Arial"/>
                <a:sym typeface="Arial"/>
              </a:rPr>
              <a:t>Khóa là giá trị của số cần tìm,  int x</a:t>
            </a:r>
            <a:endParaRPr/>
          </a:p>
          <a:p>
            <a:pPr indent="0" lvl="0" marL="0" marR="0" rtl="0" algn="l">
              <a:spcBef>
                <a:spcPts val="390"/>
              </a:spcBef>
              <a:spcAft>
                <a:spcPts val="0"/>
              </a:spcAft>
              <a:buNone/>
            </a:pPr>
            <a:r>
              <a:rPr b="0" i="0" lang="en-US" sz="1300" u="none" cap="none" strike="noStrike">
                <a:solidFill>
                  <a:srgbClr val="FF3333"/>
                </a:solidFill>
                <a:latin typeface="Arial"/>
                <a:ea typeface="Arial"/>
                <a:cs typeface="Arial"/>
                <a:sym typeface="Arial"/>
              </a:rPr>
              <a:t>Ví dụ về 2 loại tìm kiếm:</a:t>
            </a:r>
            <a:endParaRPr/>
          </a:p>
          <a:p>
            <a:pPr indent="0" lvl="0" marL="0" marR="0" rtl="0" algn="l">
              <a:spcBef>
                <a:spcPts val="390"/>
              </a:spcBef>
              <a:spcAft>
                <a:spcPts val="0"/>
              </a:spcAft>
              <a:buNone/>
            </a:pPr>
            <a:r>
              <a:rPr b="0" i="0" lang="en-US" sz="1300" u="none" cap="none" strike="noStrike">
                <a:solidFill>
                  <a:srgbClr val="FF3333"/>
                </a:solidFill>
                <a:latin typeface="Arial"/>
                <a:ea typeface="Arial"/>
                <a:cs typeface="Arial"/>
                <a:sym typeface="Arial"/>
              </a:rPr>
              <a:t>Tìm 1 sinh viên có tên Nhân trong danh sách sinh viên:</a:t>
            </a:r>
            <a:endParaRPr/>
          </a:p>
          <a:p>
            <a:pPr indent="-82550" lvl="0" marL="0" marR="0" rtl="0" algn="l">
              <a:spcBef>
                <a:spcPts val="390"/>
              </a:spcBef>
              <a:spcAft>
                <a:spcPts val="0"/>
              </a:spcAft>
              <a:buClr>
                <a:srgbClr val="FF3333"/>
              </a:buClr>
              <a:buSzPts val="1300"/>
              <a:buFont typeface="Arial"/>
              <a:buChar char="-"/>
            </a:pPr>
            <a:r>
              <a:rPr b="0" i="0" lang="en-US" sz="1300" u="none" cap="none" strike="noStrike">
                <a:solidFill>
                  <a:srgbClr val="FF3333"/>
                </a:solidFill>
                <a:latin typeface="Arial"/>
                <a:ea typeface="Arial"/>
                <a:cs typeface="Arial"/>
                <a:sym typeface="Arial"/>
              </a:rPr>
              <a:t>Nếu danh sách sinh viên chưa được sắp xếp theo tên (tên lộn xộn) thì ta dò lần lượt tên trong danh sách để tìm người tên Nam</a:t>
            </a:r>
            <a:endParaRPr/>
          </a:p>
          <a:p>
            <a:pPr indent="-82550" lvl="0" marL="0" marR="0" rtl="0" algn="l">
              <a:spcBef>
                <a:spcPts val="390"/>
              </a:spcBef>
              <a:spcAft>
                <a:spcPts val="0"/>
              </a:spcAft>
              <a:buClr>
                <a:srgbClr val="FF3333"/>
              </a:buClr>
              <a:buSzPts val="1300"/>
              <a:buFont typeface="Arial"/>
              <a:buChar char="-"/>
            </a:pPr>
            <a:r>
              <a:rPr b="0" i="0" lang="en-US" sz="1300" u="none" cap="none" strike="noStrike">
                <a:solidFill>
                  <a:srgbClr val="FF3333"/>
                </a:solidFill>
                <a:latin typeface="Arial"/>
                <a:ea typeface="Arial"/>
                <a:cs typeface="Arial"/>
                <a:sym typeface="Arial"/>
              </a:rPr>
              <a:t>Nếu danh sách đã được sắp tên theo alphabe thì tìm từ vần “N” trở về sau -  tức phạm vị tìm kiếm thu hẹp hơn </a:t>
            </a:r>
            <a:endParaRPr/>
          </a:p>
          <a:p>
            <a:pPr indent="0" lvl="0" marL="0" marR="0" rtl="0" algn="l">
              <a:spcBef>
                <a:spcPts val="390"/>
              </a:spcBef>
              <a:spcAft>
                <a:spcPts val="0"/>
              </a:spcAft>
              <a:buNone/>
            </a:pPr>
            <a:r>
              <a:rPr b="0" i="0" lang="en-US" sz="1300" u="none" cap="none" strike="noStrike">
                <a:solidFill>
                  <a:srgbClr val="FF3333"/>
                </a:solidFill>
                <a:latin typeface="Arial"/>
                <a:ea typeface="Arial"/>
                <a:cs typeface="Arial"/>
                <a:sym typeface="Arial"/>
              </a:rPr>
              <a:t>=&gt; Tìm nhị phân là chia đôi phạm vi tìm kiếm, chỉ tìm trong một nửa phạm vi</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1" name="Shape 1031"/>
        <p:cNvGrpSpPr/>
        <p:nvPr/>
      </p:nvGrpSpPr>
      <p:grpSpPr>
        <a:xfrm>
          <a:off x="0" y="0"/>
          <a:ext cx="0" cy="0"/>
          <a:chOff x="0" y="0"/>
          <a:chExt cx="0" cy="0"/>
        </a:xfrm>
      </p:grpSpPr>
      <p:sp>
        <p:nvSpPr>
          <p:cNvPr id="1032" name="Google Shape;1032;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33" name="Google Shape;103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4" name="Google Shape;103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Dãy con 1: gồm các phần tử a[1]=10, a[h+1]=6, a[2h+1]=4</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A[0]=10</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A[0+h]=a[3]=6</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A[0+2h]=a[6]=4</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Dãy con 2: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A[1]=3</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A[1+h]=a[4]=2</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A[1+2h]=a[7]=16</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Dãy con 3:</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A[2]=7, a[2+h]=a[5],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4" name="Google Shape;104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3" name="Google Shape;105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2" name="Google Shape;106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9" name="Shape 1089"/>
        <p:cNvGrpSpPr/>
        <p:nvPr/>
      </p:nvGrpSpPr>
      <p:grpSpPr>
        <a:xfrm>
          <a:off x="0" y="0"/>
          <a:ext cx="0" cy="0"/>
          <a:chOff x="0" y="0"/>
          <a:chExt cx="0" cy="0"/>
        </a:xfrm>
      </p:grpSpPr>
      <p:sp>
        <p:nvSpPr>
          <p:cNvPr id="1090" name="Google Shape;1090;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1" name="Google Shape;109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2" name="Google Shape;113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Google Shape;115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60" name="Google Shape;116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1" name="Google Shape;116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Các pt trong cùng dãy: i+len, i+len+len, i+len+len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Cac day con: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day1: i=len =&gt; cac ptu; a[j]=a[i-len]=a[0], a[0+</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9" name="Shape 1169"/>
        <p:cNvGrpSpPr/>
        <p:nvPr/>
      </p:nvGrpSpPr>
      <p:grpSpPr>
        <a:xfrm>
          <a:off x="0" y="0"/>
          <a:ext cx="0" cy="0"/>
          <a:chOff x="0" y="0"/>
          <a:chExt cx="0" cy="0"/>
        </a:xfrm>
      </p:grpSpPr>
      <p:sp>
        <p:nvSpPr>
          <p:cNvPr id="1170" name="Google Shape;117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1" name="Google Shape;117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6" name="Shape 1216"/>
        <p:cNvGrpSpPr/>
        <p:nvPr/>
      </p:nvGrpSpPr>
      <p:grpSpPr>
        <a:xfrm>
          <a:off x="0" y="0"/>
          <a:ext cx="0" cy="0"/>
          <a:chOff x="0" y="0"/>
          <a:chExt cx="0" cy="0"/>
        </a:xfrm>
      </p:grpSpPr>
      <p:sp>
        <p:nvSpPr>
          <p:cNvPr id="1217" name="Google Shape;121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8" name="Google Shape;121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5" name="Shape 1225"/>
        <p:cNvGrpSpPr/>
        <p:nvPr/>
      </p:nvGrpSpPr>
      <p:grpSpPr>
        <a:xfrm>
          <a:off x="0" y="0"/>
          <a:ext cx="0" cy="0"/>
          <a:chOff x="0" y="0"/>
          <a:chExt cx="0" cy="0"/>
        </a:xfrm>
      </p:grpSpPr>
      <p:sp>
        <p:nvSpPr>
          <p:cNvPr id="1226" name="Google Shape;1226;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27" name="Google Shape;122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8" name="Google Shape;122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J giảm dần còn lớn hơn left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I tăng dần còn lớn hơn right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Google Shape;123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37" name="Google Shape;123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8" name="Google Shape;123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Nếu đoạn 1,,đoạn 3 có nhiều hơn 1 phần tử thì dãy ban đầu được sắp thứ tự khi đoạn 1 và 3 được sắp</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Để sắp đoạn 1 và 3 ta lại tiếp tục áp dụng phương pháp phân hoạch như trên</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Google Shape;1250;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51" name="Google Shape;125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2" name="Google Shape;125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B1: thông thường, ta chọn phần tử giữa làm mốc.</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i chạy từ trái, j chạy từ phải</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B2</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B2.1: Tìm phần từ đứng bên trái mà &gt;=x (phải có = vì trường hớp a[i]=x , a[j]&lt;x thì cũng hoán vị)</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B2.2: tìm phần tử đứng bên phải mà &lt;=x (phải có dấu = vì trường hợp a[i]&gt;x, a[j]=x thì cũng hoán vị)</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B2.3: Nếu i&lt;J tức tồn tại cặp phần tử đứng sai vị trí thì hoán vị cặp phần tử đó.</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Nếu (i&lt;j) thì tiếp tục tìm cặp phần tử đứng sai vị trí -&gt; lặp b2. Ngược lại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Như vậy ta được 3 đoạn riêng biệt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61" name="Google Shape;126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2" name="Google Shape;126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Lệnh if phải có dấu = vì: khi i=j thì ta vẫn tiếp tục tăng I lên, giảm j xuống để xét tiếp</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Và ở quicksort cho đoạn sau ko phải xét phần tử tại i=j nữa</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9" name="Shape 1269"/>
        <p:cNvGrpSpPr/>
        <p:nvPr/>
      </p:nvGrpSpPr>
      <p:grpSpPr>
        <a:xfrm>
          <a:off x="0" y="0"/>
          <a:ext cx="0" cy="0"/>
          <a:chOff x="0" y="0"/>
          <a:chExt cx="0" cy="0"/>
        </a:xfrm>
      </p:grpSpPr>
      <p:sp>
        <p:nvSpPr>
          <p:cNvPr id="1270" name="Google Shape;127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1" name="Google Shape;127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3" name="Shape 1313"/>
        <p:cNvGrpSpPr/>
        <p:nvPr/>
      </p:nvGrpSpPr>
      <p:grpSpPr>
        <a:xfrm>
          <a:off x="0" y="0"/>
          <a:ext cx="0" cy="0"/>
          <a:chOff x="0" y="0"/>
          <a:chExt cx="0" cy="0"/>
        </a:xfrm>
      </p:grpSpPr>
      <p:sp>
        <p:nvSpPr>
          <p:cNvPr id="1314" name="Google Shape;1314;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15" name="Google Shape;131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6" name="Google Shape;1316;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Sau khi phan hoạch dãy ban đầu ta đc 3 đoạn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Đoạn 1 có nhiều hơn 1 phần tử (j&gt;left), ta cần sắp xếp=&gt; gọi đệ Quicksort</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Google Shape;1355;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56" name="Google Shape;135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7" name="Google Shape;135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Là một thuật toán tiếp cận theo hướng hoàn toàn khác</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Nếu như các thuật toán khác sắp xếp dựa trên so sánh giá trị của 2 phần tử thì Radix Sort dựa trên nguyên tắc phân loại thư của bưu điện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Phân loại thư bưu điện: Tỉnh, thành phố, quận, huyện, phường, xã.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Các thư thuộc cùng một tỉnh quăng qua 1 bên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	Sau đó, tiếp tục xét trong cùng 1 tỉnh, phân loại theo thành phố.</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Vì vậy Radix Sort còn có tên là Postman’s sort.</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Google Shape;1365;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6" name="Google Shape;136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8" name="Shape 1378"/>
        <p:cNvGrpSpPr/>
        <p:nvPr/>
      </p:nvGrpSpPr>
      <p:grpSpPr>
        <a:xfrm>
          <a:off x="0" y="0"/>
          <a:ext cx="0" cy="0"/>
          <a:chOff x="0" y="0"/>
          <a:chExt cx="0" cy="0"/>
        </a:xfrm>
      </p:grpSpPr>
      <p:sp>
        <p:nvSpPr>
          <p:cNvPr id="1379" name="Google Shape;1379;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80" name="Google Shape;138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2" name="Shape 1392"/>
        <p:cNvGrpSpPr/>
        <p:nvPr/>
      </p:nvGrpSpPr>
      <p:grpSpPr>
        <a:xfrm>
          <a:off x="0" y="0"/>
          <a:ext cx="0" cy="0"/>
          <a:chOff x="0" y="0"/>
          <a:chExt cx="0" cy="0"/>
        </a:xfrm>
      </p:grpSpPr>
      <p:sp>
        <p:nvSpPr>
          <p:cNvPr id="1393" name="Google Shape;139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4" name="Google Shape;139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6" name="Shape 1406"/>
        <p:cNvGrpSpPr/>
        <p:nvPr/>
      </p:nvGrpSpPr>
      <p:grpSpPr>
        <a:xfrm>
          <a:off x="0" y="0"/>
          <a:ext cx="0" cy="0"/>
          <a:chOff x="0" y="0"/>
          <a:chExt cx="0" cy="0"/>
        </a:xfrm>
      </p:grpSpPr>
      <p:sp>
        <p:nvSpPr>
          <p:cNvPr id="1407" name="Google Shape;140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8" name="Google Shape;140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5" name="Shape 1415"/>
        <p:cNvGrpSpPr/>
        <p:nvPr/>
      </p:nvGrpSpPr>
      <p:grpSpPr>
        <a:xfrm>
          <a:off x="0" y="0"/>
          <a:ext cx="0" cy="0"/>
          <a:chOff x="0" y="0"/>
          <a:chExt cx="0" cy="0"/>
        </a:xfrm>
      </p:grpSpPr>
      <p:sp>
        <p:nvSpPr>
          <p:cNvPr id="1416" name="Google Shape;1416;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7" name="Google Shape;141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4" name="Shape 1424"/>
        <p:cNvGrpSpPr/>
        <p:nvPr/>
      </p:nvGrpSpPr>
      <p:grpSpPr>
        <a:xfrm>
          <a:off x="0" y="0"/>
          <a:ext cx="0" cy="0"/>
          <a:chOff x="0" y="0"/>
          <a:chExt cx="0" cy="0"/>
        </a:xfrm>
      </p:grpSpPr>
      <p:sp>
        <p:nvSpPr>
          <p:cNvPr id="1425" name="Google Shape;1425;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26" name="Google Shape;142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7" name="Google Shape;1427;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MAXDIGIT: số lượng chữ số tối đa của các số trong mảng cho ban đầu, TỨC là số lượt phân loại</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B[i][j]: mảng 2 chiều chứa các phần tử phân lô</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B[0][1], B[0][2], B[0][3]….: Các phần tử có chữ số ở hàng thứ d là 0</a:t>
            </a:r>
            <a:endParaRPr/>
          </a:p>
          <a:p>
            <a:pPr indent="-76200" lvl="0" marL="0" marR="0" rtl="0" algn="l">
              <a:spcBef>
                <a:spcPts val="36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B[1][1], B[1][2],..: các phần tử có chữ số ở hàng thứ d là 1</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Digit: chữ số ở hàng thứ d của phần tử</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B[digit][len[digit]++]=a[i]</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Len[digit]++]: tăng số phần tử của mảng B ở hàng digit lên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Đưa số a[i] vào mảng B chứa những phần tử có chữ số ở hàng thứ d là digit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t>
            </a:r>
            <a:r>
              <a:rPr b="1" i="0" lang="en-US" sz="1200" u="none" cap="none" strike="noStrike">
                <a:solidFill>
                  <a:schemeClr val="dk1"/>
                </a:solidFill>
                <a:latin typeface="Arial"/>
                <a:ea typeface="Arial"/>
                <a:cs typeface="Arial"/>
                <a:sym typeface="Arial"/>
              </a:rPr>
              <a:t>Vòng for: lặp công việc phân lô theo các hàng đơn vị , chục, trăm…</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//đoạn đầu: phân lô</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//đoạn sau: đưa vào mảng a theo thứ tự đã phân lô</a:t>
            </a:r>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6" name="Shape 1436"/>
        <p:cNvGrpSpPr/>
        <p:nvPr/>
      </p:nvGrpSpPr>
      <p:grpSpPr>
        <a:xfrm>
          <a:off x="0" y="0"/>
          <a:ext cx="0" cy="0"/>
          <a:chOff x="0" y="0"/>
          <a:chExt cx="0" cy="0"/>
        </a:xfrm>
      </p:grpSpPr>
      <p:sp>
        <p:nvSpPr>
          <p:cNvPr id="1437" name="Google Shape;1437;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8" name="Google Shape;143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4" name="Shape 1444"/>
        <p:cNvGrpSpPr/>
        <p:nvPr/>
      </p:nvGrpSpPr>
      <p:grpSpPr>
        <a:xfrm>
          <a:off x="0" y="0"/>
          <a:ext cx="0" cy="0"/>
          <a:chOff x="0" y="0"/>
          <a:chExt cx="0" cy="0"/>
        </a:xfrm>
      </p:grpSpPr>
      <p:sp>
        <p:nvSpPr>
          <p:cNvPr id="1445" name="Google Shape;1445;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46" name="Google Shape;144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7" name="Google Shape;144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1" name="Shape 1461"/>
        <p:cNvGrpSpPr/>
        <p:nvPr/>
      </p:nvGrpSpPr>
      <p:grpSpPr>
        <a:xfrm>
          <a:off x="0" y="0"/>
          <a:ext cx="0" cy="0"/>
          <a:chOff x="0" y="0"/>
          <a:chExt cx="0" cy="0"/>
        </a:xfrm>
      </p:grpSpPr>
      <p:sp>
        <p:nvSpPr>
          <p:cNvPr id="1462" name="Google Shape;1462;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3" name="Google Shape;146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descr="Light horizontal" id="19" name="Google Shape;19;p2"/>
          <p:cNvSpPr/>
          <p:nvPr/>
        </p:nvSpPr>
        <p:spPr>
          <a:xfrm>
            <a:off x="0" y="9525"/>
            <a:ext cx="1473200" cy="6848475"/>
          </a:xfrm>
          <a:prstGeom prst="rect">
            <a:avLst/>
          </a:prstGeom>
          <a:solidFill>
            <a:schemeClr val="lt1"/>
          </a:solidFill>
          <a:ln cap="flat" cmpd="sng" w="9525">
            <a:solidFill>
              <a:srgbClr val="3D873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id="20" name="Google Shape;20;p2"/>
          <p:cNvSpPr/>
          <p:nvPr/>
        </p:nvSpPr>
        <p:spPr>
          <a:xfrm>
            <a:off x="0" y="4221163"/>
            <a:ext cx="9153525" cy="1581150"/>
          </a:xfrm>
          <a:prstGeom prst="rect">
            <a:avLst/>
          </a:prstGeom>
          <a:gradFill>
            <a:gsLst>
              <a:gs pos="0">
                <a:srgbClr val="00CC00"/>
              </a:gs>
              <a:gs pos="100000">
                <a:srgbClr val="00800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id="21" name="Google Shape;21;p2"/>
          <p:cNvSpPr/>
          <p:nvPr/>
        </p:nvSpPr>
        <p:spPr>
          <a:xfrm>
            <a:off x="1547813" y="4005263"/>
            <a:ext cx="7137400" cy="576262"/>
          </a:xfrm>
          <a:prstGeom prst="roundRect">
            <a:avLst>
              <a:gd fmla="val 16667" name="adj"/>
            </a:avLst>
          </a:prstGeom>
          <a:solidFill>
            <a:schemeClr val="dk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id="22" name="Google Shape;22;p2"/>
          <p:cNvSpPr/>
          <p:nvPr/>
        </p:nvSpPr>
        <p:spPr>
          <a:xfrm>
            <a:off x="1589088" y="3984625"/>
            <a:ext cx="7086600" cy="381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rgbClr val="CC0000"/>
              </a:buClr>
              <a:buSzPts val="1680"/>
              <a:buFont typeface="Noto Sans Symbols"/>
              <a:buNone/>
            </a:pPr>
            <a:r>
              <a:rPr b="0" i="0" lang="en-US" sz="2400" u="none" cap="none" strike="noStrike">
                <a:solidFill>
                  <a:srgbClr val="FFFF99"/>
                </a:solidFill>
                <a:latin typeface="Arial"/>
                <a:ea typeface="Arial"/>
                <a:cs typeface="Arial"/>
                <a:sym typeface="Arial"/>
              </a:rPr>
              <a:t>Cấu trúc dữ liệu &amp; Giải thuật</a:t>
            </a:r>
            <a:endParaRPr/>
          </a:p>
        </p:txBody>
      </p:sp>
      <p:pic>
        <p:nvPicPr>
          <p:cNvPr descr="logo_truong" id="23" name="Google Shape;23;p2"/>
          <p:cNvPicPr preferRelativeResize="0"/>
          <p:nvPr/>
        </p:nvPicPr>
        <p:blipFill rotWithShape="1">
          <a:blip r:embed="rId2">
            <a:alphaModFix/>
          </a:blip>
          <a:srcRect b="0" l="0" r="0" t="0"/>
          <a:stretch/>
        </p:blipFill>
        <p:spPr>
          <a:xfrm>
            <a:off x="6999288" y="476250"/>
            <a:ext cx="1533525" cy="1727200"/>
          </a:xfrm>
          <a:prstGeom prst="rect">
            <a:avLst/>
          </a:prstGeom>
          <a:noFill/>
          <a:ln>
            <a:noFill/>
          </a:ln>
        </p:spPr>
      </p:pic>
      <p:sp>
        <p:nvSpPr>
          <p:cNvPr id="24" name="Google Shape;24;p2"/>
          <p:cNvSpPr txBox="1"/>
          <p:nvPr>
            <p:ph idx="1" type="subTitle"/>
          </p:nvPr>
        </p:nvSpPr>
        <p:spPr>
          <a:xfrm>
            <a:off x="1219200" y="5029200"/>
            <a:ext cx="6553200" cy="1752600"/>
          </a:xfrm>
          <a:prstGeom prst="rect">
            <a:avLst/>
          </a:prstGeom>
          <a:noFill/>
          <a:ln>
            <a:noFill/>
          </a:ln>
        </p:spPr>
        <p:txBody>
          <a:bodyPr anchorCtr="0" anchor="t" bIns="45700" lIns="91425" spcFirstLastPara="1" rIns="91425" wrap="square" tIns="45700">
            <a:noAutofit/>
          </a:bodyPr>
          <a:lstStyle>
            <a:lvl1pPr lvl="0" marR="0" rtl="0" algn="just">
              <a:spcBef>
                <a:spcPts val="480"/>
              </a:spcBef>
              <a:spcAft>
                <a:spcPts val="0"/>
              </a:spcAft>
              <a:buClr>
                <a:srgbClr val="CC0000"/>
              </a:buClr>
              <a:buSzPts val="1680"/>
              <a:buFont typeface="Noto Sans Symbols"/>
              <a:buNone/>
              <a:defRPr b="0" i="0" sz="2400" u="none" cap="none" strike="noStrike">
                <a:solidFill>
                  <a:srgbClr val="FFFF99"/>
                </a:solidFill>
                <a:latin typeface="Arial"/>
                <a:ea typeface="Arial"/>
                <a:cs typeface="Arial"/>
                <a:sym typeface="Arial"/>
              </a:defRPr>
            </a:lvl1pPr>
            <a:lvl2pPr lvl="1"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lvl="2"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lvl="3"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lvl="4"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lvl="6"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lvl="7"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lvl="8"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5" name="Google Shape;25;p2"/>
          <p:cNvSpPr txBox="1"/>
          <p:nvPr>
            <p:ph type="ctrTitle"/>
          </p:nvPr>
        </p:nvSpPr>
        <p:spPr>
          <a:xfrm>
            <a:off x="1524000" y="4830763"/>
            <a:ext cx="8242300" cy="7937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26" name="Google Shape;26;p2"/>
          <p:cNvSpPr txBox="1"/>
          <p:nvPr>
            <p:ph idx="10" type="dt"/>
          </p:nvPr>
        </p:nvSpPr>
        <p:spPr>
          <a:xfrm>
            <a:off x="457200" y="6400800"/>
            <a:ext cx="2133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7" name="Google Shape;27;p2"/>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8" name="Google Shape;28;p2"/>
          <p:cNvSpPr txBox="1"/>
          <p:nvPr>
            <p:ph idx="12" type="sldNum"/>
          </p:nvPr>
        </p:nvSpPr>
        <p:spPr>
          <a:xfrm>
            <a:off x="6553200" y="64008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1" name="Shape 81"/>
        <p:cNvGrpSpPr/>
        <p:nvPr/>
      </p:nvGrpSpPr>
      <p:grpSpPr>
        <a:xfrm>
          <a:off x="0" y="0"/>
          <a:ext cx="0" cy="0"/>
          <a:chOff x="0" y="0"/>
          <a:chExt cx="0" cy="0"/>
        </a:xfrm>
      </p:grpSpPr>
      <p:sp>
        <p:nvSpPr>
          <p:cNvPr id="82" name="Google Shape;82;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83" name="Google Shape;83;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marR="0" rtl="0" algn="just">
              <a:spcBef>
                <a:spcPts val="640"/>
              </a:spcBef>
              <a:spcAft>
                <a:spcPts val="0"/>
              </a:spcAft>
              <a:buClr>
                <a:srgbClr val="CC0000"/>
              </a:buClr>
              <a:buSzPts val="224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just">
              <a:spcBef>
                <a:spcPts val="560"/>
              </a:spcBef>
              <a:spcAft>
                <a:spcPts val="0"/>
              </a:spcAft>
              <a:buClr>
                <a:srgbClr val="FF9900"/>
              </a:buClr>
              <a:buSzPts val="1960"/>
              <a:buFont typeface="Noto Sans Symbols"/>
              <a:buChar char="✓"/>
              <a:defRPr b="0" i="0" sz="2800" u="none" cap="none" strike="noStrike">
                <a:solidFill>
                  <a:srgbClr val="327061"/>
                </a:solidFill>
                <a:latin typeface="Arial"/>
                <a:ea typeface="Arial"/>
                <a:cs typeface="Arial"/>
                <a:sym typeface="Arial"/>
              </a:defRPr>
            </a:lvl2pPr>
            <a:lvl3pPr indent="-381000" lvl="2" marL="1371600" marR="0" rtl="0" algn="just">
              <a:spcBef>
                <a:spcPts val="480"/>
              </a:spcBef>
              <a:spcAft>
                <a:spcPts val="0"/>
              </a:spcAft>
              <a:buClr>
                <a:srgbClr val="CC0000"/>
              </a:buClr>
              <a:buSzPts val="2400"/>
              <a:buFont typeface="Noto Sans Symbols"/>
              <a:buChar char="•"/>
              <a:defRPr b="0" i="0" sz="2400" u="none" cap="none" strike="noStrike">
                <a:solidFill>
                  <a:schemeClr val="accent1"/>
                </a:solidFill>
                <a:latin typeface="Arial"/>
                <a:ea typeface="Arial"/>
                <a:cs typeface="Arial"/>
                <a:sym typeface="Arial"/>
              </a:defRPr>
            </a:lvl3pPr>
            <a:lvl4pPr indent="-355600" lvl="3" marL="18288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just">
              <a:spcBef>
                <a:spcPts val="400"/>
              </a:spcBef>
              <a:spcAft>
                <a:spcPts val="0"/>
              </a:spcAft>
              <a:buClr>
                <a:srgbClr val="CC0000"/>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4" name="Google Shape;84;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just">
              <a:spcBef>
                <a:spcPts val="280"/>
              </a:spcBef>
              <a:spcAft>
                <a:spcPts val="0"/>
              </a:spcAft>
              <a:buClr>
                <a:srgbClr val="CC0000"/>
              </a:buClr>
              <a:buSzPts val="98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just">
              <a:spcBef>
                <a:spcPts val="240"/>
              </a:spcBef>
              <a:spcAft>
                <a:spcPts val="0"/>
              </a:spcAft>
              <a:buClr>
                <a:srgbClr val="FF9900"/>
              </a:buClr>
              <a:buSzPts val="840"/>
              <a:buFont typeface="Noto Sans Symbols"/>
              <a:buNone/>
              <a:defRPr b="0" i="0" sz="1200" u="none" cap="none" strike="noStrike">
                <a:solidFill>
                  <a:srgbClr val="327061"/>
                </a:solidFill>
                <a:latin typeface="Arial"/>
                <a:ea typeface="Arial"/>
                <a:cs typeface="Arial"/>
                <a:sym typeface="Arial"/>
              </a:defRPr>
            </a:lvl2pPr>
            <a:lvl3pPr indent="-228600" lvl="2" marL="1371600" marR="0" rtl="0" algn="just">
              <a:spcBef>
                <a:spcPts val="200"/>
              </a:spcBef>
              <a:spcAft>
                <a:spcPts val="0"/>
              </a:spcAft>
              <a:buClr>
                <a:srgbClr val="CC0000"/>
              </a:buClr>
              <a:buSzPts val="1000"/>
              <a:buFont typeface="Noto Sans Symbols"/>
              <a:buNone/>
              <a:defRPr b="0" i="0" sz="1000" u="none" cap="none" strike="noStrike">
                <a:solidFill>
                  <a:schemeClr val="accent1"/>
                </a:solidFill>
                <a:latin typeface="Arial"/>
                <a:ea typeface="Arial"/>
                <a:cs typeface="Arial"/>
                <a:sym typeface="Arial"/>
              </a:defRPr>
            </a:lvl3pPr>
            <a:lvl4pPr indent="-228600" lvl="3" marL="1828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85" name="Google Shape;85;p1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6" name="Google Shape;86;p11"/>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7" name="Google Shape;87;p1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8" name="Shape 88"/>
        <p:cNvGrpSpPr/>
        <p:nvPr/>
      </p:nvGrpSpPr>
      <p:grpSpPr>
        <a:xfrm>
          <a:off x="0" y="0"/>
          <a:ext cx="0" cy="0"/>
          <a:chOff x="0" y="0"/>
          <a:chExt cx="0" cy="0"/>
        </a:xfrm>
      </p:grpSpPr>
      <p:sp>
        <p:nvSpPr>
          <p:cNvPr id="89" name="Google Shape;89;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90" name="Google Shape;90;p1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just">
              <a:spcBef>
                <a:spcPts val="640"/>
              </a:spcBef>
              <a:spcAft>
                <a:spcPts val="0"/>
              </a:spcAft>
              <a:buClr>
                <a:srgbClr val="CC0000"/>
              </a:buClr>
              <a:buSzPts val="2240"/>
              <a:buFont typeface="Noto Sans Symbols"/>
              <a:buNone/>
              <a:defRPr b="0" i="0" sz="3200" u="none" cap="none" strike="noStrike">
                <a:solidFill>
                  <a:schemeClr val="dk1"/>
                </a:solidFill>
                <a:latin typeface="Arial"/>
                <a:ea typeface="Arial"/>
                <a:cs typeface="Arial"/>
                <a:sym typeface="Arial"/>
              </a:defRPr>
            </a:lvl1pPr>
            <a:lvl2pPr lvl="1" marR="0" rtl="0" algn="just">
              <a:spcBef>
                <a:spcPts val="560"/>
              </a:spcBef>
              <a:spcAft>
                <a:spcPts val="0"/>
              </a:spcAft>
              <a:buClr>
                <a:srgbClr val="FF9900"/>
              </a:buClr>
              <a:buSzPts val="1960"/>
              <a:buFont typeface="Noto Sans Symbols"/>
              <a:buNone/>
              <a:defRPr b="0" i="0" sz="2800" u="none" cap="none" strike="noStrike">
                <a:solidFill>
                  <a:srgbClr val="327061"/>
                </a:solidFill>
                <a:latin typeface="Arial"/>
                <a:ea typeface="Arial"/>
                <a:cs typeface="Arial"/>
                <a:sym typeface="Arial"/>
              </a:defRPr>
            </a:lvl2pPr>
            <a:lvl3pPr lvl="2" marR="0" rtl="0" algn="just">
              <a:spcBef>
                <a:spcPts val="480"/>
              </a:spcBef>
              <a:spcAft>
                <a:spcPts val="0"/>
              </a:spcAft>
              <a:buClr>
                <a:srgbClr val="CC0000"/>
              </a:buClr>
              <a:buSzPts val="2400"/>
              <a:buFont typeface="Noto Sans Symbols"/>
              <a:buNone/>
              <a:defRPr b="0" i="0" sz="2400" u="none" cap="none" strike="noStrike">
                <a:solidFill>
                  <a:schemeClr val="accent1"/>
                </a:solidFill>
                <a:latin typeface="Arial"/>
                <a:ea typeface="Arial"/>
                <a:cs typeface="Arial"/>
                <a:sym typeface="Arial"/>
              </a:defRPr>
            </a:lvl3pPr>
            <a:lvl4pPr lvl="3"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4pPr>
            <a:lvl5pPr lvl="4"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5pPr>
            <a:lvl6pPr lvl="5"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6pPr>
            <a:lvl7pPr lvl="6"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7pPr>
            <a:lvl8pPr lvl="7"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8pPr>
            <a:lvl9pPr lvl="8" marR="0" rtl="0" algn="just">
              <a:spcBef>
                <a:spcPts val="400"/>
              </a:spcBef>
              <a:spcAft>
                <a:spcPts val="0"/>
              </a:spcAft>
              <a:buClr>
                <a:srgbClr val="CC0000"/>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1" name="Google Shape;91;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just">
              <a:spcBef>
                <a:spcPts val="280"/>
              </a:spcBef>
              <a:spcAft>
                <a:spcPts val="0"/>
              </a:spcAft>
              <a:buClr>
                <a:srgbClr val="CC0000"/>
              </a:buClr>
              <a:buSzPts val="98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just">
              <a:spcBef>
                <a:spcPts val="240"/>
              </a:spcBef>
              <a:spcAft>
                <a:spcPts val="0"/>
              </a:spcAft>
              <a:buClr>
                <a:srgbClr val="FF9900"/>
              </a:buClr>
              <a:buSzPts val="840"/>
              <a:buFont typeface="Noto Sans Symbols"/>
              <a:buNone/>
              <a:defRPr b="0" i="0" sz="1200" u="none" cap="none" strike="noStrike">
                <a:solidFill>
                  <a:srgbClr val="327061"/>
                </a:solidFill>
                <a:latin typeface="Arial"/>
                <a:ea typeface="Arial"/>
                <a:cs typeface="Arial"/>
                <a:sym typeface="Arial"/>
              </a:defRPr>
            </a:lvl2pPr>
            <a:lvl3pPr indent="-228600" lvl="2" marL="1371600" marR="0" rtl="0" algn="just">
              <a:spcBef>
                <a:spcPts val="200"/>
              </a:spcBef>
              <a:spcAft>
                <a:spcPts val="0"/>
              </a:spcAft>
              <a:buClr>
                <a:srgbClr val="CC0000"/>
              </a:buClr>
              <a:buSzPts val="1000"/>
              <a:buFont typeface="Noto Sans Symbols"/>
              <a:buNone/>
              <a:defRPr b="0" i="0" sz="1000" u="none" cap="none" strike="noStrike">
                <a:solidFill>
                  <a:schemeClr val="accent1"/>
                </a:solidFill>
                <a:latin typeface="Arial"/>
                <a:ea typeface="Arial"/>
                <a:cs typeface="Arial"/>
                <a:sym typeface="Arial"/>
              </a:defRPr>
            </a:lvl3pPr>
            <a:lvl4pPr indent="-228600" lvl="3" marL="1828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just">
              <a:spcBef>
                <a:spcPts val="180"/>
              </a:spcBef>
              <a:spcAft>
                <a:spcPts val="0"/>
              </a:spcAft>
              <a:buClr>
                <a:srgbClr val="CC0000"/>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92" name="Google Shape;92;p1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3" name="Google Shape;93;p12"/>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4" name="Google Shape;94;p1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5" name="Shape 95"/>
        <p:cNvGrpSpPr/>
        <p:nvPr/>
      </p:nvGrpSpPr>
      <p:grpSpPr>
        <a:xfrm>
          <a:off x="0" y="0"/>
          <a:ext cx="0" cy="0"/>
          <a:chOff x="0" y="0"/>
          <a:chExt cx="0" cy="0"/>
        </a:xfrm>
      </p:grpSpPr>
      <p:sp>
        <p:nvSpPr>
          <p:cNvPr id="96" name="Google Shape;96;p13"/>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97" name="Google Shape;97;p13"/>
          <p:cNvSpPr txBox="1"/>
          <p:nvPr>
            <p:ph idx="1" type="body"/>
          </p:nvPr>
        </p:nvSpPr>
        <p:spPr>
          <a:xfrm rot="5400000">
            <a:off x="2192337" y="-169863"/>
            <a:ext cx="4911725" cy="8229600"/>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8" name="Google Shape;98;p1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9" name="Google Shape;99;p13"/>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0" name="Google Shape;100;p1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14"/>
          <p:cNvSpPr txBox="1"/>
          <p:nvPr>
            <p:ph type="title"/>
          </p:nvPr>
        </p:nvSpPr>
        <p:spPr>
          <a:xfrm rot="5400000">
            <a:off x="4787106" y="2424907"/>
            <a:ext cx="5894387" cy="20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103" name="Google Shape;103;p14"/>
          <p:cNvSpPr txBox="1"/>
          <p:nvPr>
            <p:ph idx="1" type="body"/>
          </p:nvPr>
        </p:nvSpPr>
        <p:spPr>
          <a:xfrm rot="5400000">
            <a:off x="596107" y="443707"/>
            <a:ext cx="5894387" cy="6019800"/>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4" name="Google Shape;104;p1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5" name="Google Shape;105;p14"/>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6" name="Google Shape;106;p1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29" name="Shape 29"/>
        <p:cNvGrpSpPr/>
        <p:nvPr/>
      </p:nvGrpSpPr>
      <p:grpSpPr>
        <a:xfrm>
          <a:off x="0" y="0"/>
          <a:ext cx="0" cy="0"/>
          <a:chOff x="0" y="0"/>
          <a:chExt cx="0" cy="0"/>
        </a:xfrm>
      </p:grpSpPr>
      <p:sp>
        <p:nvSpPr>
          <p:cNvPr id="30" name="Google Shape;30;p3"/>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31" name="Google Shape;31;p3"/>
          <p:cNvSpPr txBox="1"/>
          <p:nvPr>
            <p:ph idx="1" type="body"/>
          </p:nvPr>
        </p:nvSpPr>
        <p:spPr>
          <a:xfrm>
            <a:off x="533400" y="1489075"/>
            <a:ext cx="4038600" cy="4911725"/>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2" name="Google Shape;32;p3"/>
          <p:cNvSpPr txBox="1"/>
          <p:nvPr>
            <p:ph idx="2" type="body"/>
          </p:nvPr>
        </p:nvSpPr>
        <p:spPr>
          <a:xfrm>
            <a:off x="4724400" y="1489075"/>
            <a:ext cx="4038600" cy="4911725"/>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3" name="Google Shape;33;p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4" name="Google Shape;34;p3"/>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5" name="Google Shape;35;p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1"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1"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1"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1"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1"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1"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1"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Google Shape;37;p4"/>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38" name="Google Shape;38;p4"/>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39" name="Google Shape;39;p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0" name="Google Shape;40;p4"/>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1" name="Google Shape;41;p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44" name="Google Shape;44;p5"/>
          <p:cNvSpPr txBox="1"/>
          <p:nvPr>
            <p:ph idx="1" type="body"/>
          </p:nvPr>
        </p:nvSpPr>
        <p:spPr>
          <a:xfrm>
            <a:off x="533400" y="1489075"/>
            <a:ext cx="4038600" cy="4911725"/>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5" name="Google Shape;45;p5"/>
          <p:cNvSpPr txBox="1"/>
          <p:nvPr>
            <p:ph idx="2" type="body"/>
          </p:nvPr>
        </p:nvSpPr>
        <p:spPr>
          <a:xfrm>
            <a:off x="4724400" y="1489075"/>
            <a:ext cx="4038600" cy="2379663"/>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6" name="Google Shape;46;p5"/>
          <p:cNvSpPr txBox="1"/>
          <p:nvPr>
            <p:ph idx="3" type="body"/>
          </p:nvPr>
        </p:nvSpPr>
        <p:spPr>
          <a:xfrm>
            <a:off x="4724400" y="4021138"/>
            <a:ext cx="4038600" cy="2379662"/>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7" name="Google Shape;47;p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8" name="Google Shape;48;p5"/>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9" name="Google Shape;49;p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0" name="Shape 50"/>
        <p:cNvGrpSpPr/>
        <p:nvPr/>
      </p:nvGrpSpPr>
      <p:grpSpPr>
        <a:xfrm>
          <a:off x="0" y="0"/>
          <a:ext cx="0" cy="0"/>
          <a:chOff x="0" y="0"/>
          <a:chExt cx="0" cy="0"/>
        </a:xfrm>
      </p:grpSpPr>
      <p:sp>
        <p:nvSpPr>
          <p:cNvPr id="51" name="Google Shape;51;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52" name="Google Shape;52;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just">
              <a:spcBef>
                <a:spcPts val="400"/>
              </a:spcBef>
              <a:spcAft>
                <a:spcPts val="0"/>
              </a:spcAft>
              <a:buClr>
                <a:srgbClr val="CC0000"/>
              </a:buClr>
              <a:buSzPts val="14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just">
              <a:spcBef>
                <a:spcPts val="360"/>
              </a:spcBef>
              <a:spcAft>
                <a:spcPts val="0"/>
              </a:spcAft>
              <a:buClr>
                <a:srgbClr val="FF9900"/>
              </a:buClr>
              <a:buSzPts val="1260"/>
              <a:buFont typeface="Noto Sans Symbols"/>
              <a:buNone/>
              <a:defRPr b="0" i="0" sz="1800" u="none" cap="none" strike="noStrike">
                <a:solidFill>
                  <a:srgbClr val="327061"/>
                </a:solidFill>
                <a:latin typeface="Arial"/>
                <a:ea typeface="Arial"/>
                <a:cs typeface="Arial"/>
                <a:sym typeface="Arial"/>
              </a:defRPr>
            </a:lvl2pPr>
            <a:lvl3pPr indent="-228600" lvl="2" marL="1371600" marR="0" rtl="0" algn="just">
              <a:spcBef>
                <a:spcPts val="320"/>
              </a:spcBef>
              <a:spcAft>
                <a:spcPts val="0"/>
              </a:spcAft>
              <a:buClr>
                <a:srgbClr val="CC0000"/>
              </a:buClr>
              <a:buSzPts val="1600"/>
              <a:buFont typeface="Noto Sans Symbols"/>
              <a:buNone/>
              <a:defRPr b="0" i="0" sz="1600" u="none" cap="none" strike="noStrike">
                <a:solidFill>
                  <a:schemeClr val="accent1"/>
                </a:solidFill>
                <a:latin typeface="Arial"/>
                <a:ea typeface="Arial"/>
                <a:cs typeface="Arial"/>
                <a:sym typeface="Arial"/>
              </a:defRPr>
            </a:lvl3pPr>
            <a:lvl4pPr indent="-228600" lvl="3" marL="18288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4pPr>
            <a:lvl5pPr indent="-228600" lvl="4" marL="22860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just">
              <a:spcBef>
                <a:spcPts val="280"/>
              </a:spcBef>
              <a:spcAft>
                <a:spcPts val="0"/>
              </a:spcAft>
              <a:buClr>
                <a:srgbClr val="CC0000"/>
              </a:buClr>
              <a:buSzPts val="1400"/>
              <a:buFont typeface="Noto Sans Symbols"/>
              <a:buNone/>
              <a:defRPr b="0" i="0" sz="1400" u="none" cap="none" strike="noStrike">
                <a:solidFill>
                  <a:schemeClr val="dk1"/>
                </a:solidFill>
                <a:latin typeface="Arial"/>
                <a:ea typeface="Arial"/>
                <a:cs typeface="Arial"/>
                <a:sym typeface="Arial"/>
              </a:defRPr>
            </a:lvl9pPr>
          </a:lstStyle>
          <a:p/>
        </p:txBody>
      </p:sp>
      <p:sp>
        <p:nvSpPr>
          <p:cNvPr id="53" name="Google Shape;53;p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4" name="Google Shape;54;p6"/>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5" name="Google Shape;55;p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7"/>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58" name="Google Shape;58;p7"/>
          <p:cNvSpPr txBox="1"/>
          <p:nvPr>
            <p:ph idx="1" type="body"/>
          </p:nvPr>
        </p:nvSpPr>
        <p:spPr>
          <a:xfrm>
            <a:off x="533400" y="1489075"/>
            <a:ext cx="4038600" cy="4911725"/>
          </a:xfrm>
          <a:prstGeom prst="rect">
            <a:avLst/>
          </a:prstGeom>
          <a:noFill/>
          <a:ln>
            <a:noFill/>
          </a:ln>
        </p:spPr>
        <p:txBody>
          <a:bodyPr anchorCtr="0" anchor="t" bIns="45700" lIns="91425" spcFirstLastPara="1" rIns="91425" wrap="square" tIns="45700">
            <a:noAutofit/>
          </a:bodyPr>
          <a:lstStyle>
            <a:lvl1pPr indent="-353060" lvl="0" marL="457200" marR="0" rtl="0" algn="just">
              <a:spcBef>
                <a:spcPts val="560"/>
              </a:spcBef>
              <a:spcAft>
                <a:spcPts val="0"/>
              </a:spcAft>
              <a:buClr>
                <a:srgbClr val="CC0000"/>
              </a:buClr>
              <a:buSzPts val="1960"/>
              <a:buFont typeface="Noto Sans Symbols"/>
              <a:buChar char="•"/>
              <a:defRPr b="0" i="0" sz="2800" u="none" cap="none" strike="noStrike">
                <a:solidFill>
                  <a:schemeClr val="dk1"/>
                </a:solidFill>
                <a:latin typeface="Arial"/>
                <a:ea typeface="Arial"/>
                <a:cs typeface="Arial"/>
                <a:sym typeface="Arial"/>
              </a:defRPr>
            </a:lvl1pPr>
            <a:lvl2pPr indent="-335280" lvl="1" marL="914400" marR="0" rtl="0" algn="just">
              <a:spcBef>
                <a:spcPts val="480"/>
              </a:spcBef>
              <a:spcAft>
                <a:spcPts val="0"/>
              </a:spcAft>
              <a:buClr>
                <a:srgbClr val="FF9900"/>
              </a:buClr>
              <a:buSzPts val="1680"/>
              <a:buFont typeface="Noto Sans Symbols"/>
              <a:buChar char="✓"/>
              <a:defRPr b="0" i="0" sz="24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42900" lvl="3" marL="1828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9" name="Google Shape;59;p7"/>
          <p:cNvSpPr txBox="1"/>
          <p:nvPr>
            <p:ph idx="2" type="body"/>
          </p:nvPr>
        </p:nvSpPr>
        <p:spPr>
          <a:xfrm>
            <a:off x="4724400" y="1489075"/>
            <a:ext cx="4038600" cy="4911725"/>
          </a:xfrm>
          <a:prstGeom prst="rect">
            <a:avLst/>
          </a:prstGeom>
          <a:noFill/>
          <a:ln>
            <a:noFill/>
          </a:ln>
        </p:spPr>
        <p:txBody>
          <a:bodyPr anchorCtr="0" anchor="t" bIns="45700" lIns="91425" spcFirstLastPara="1" rIns="91425" wrap="square" tIns="45700">
            <a:noAutofit/>
          </a:bodyPr>
          <a:lstStyle>
            <a:lvl1pPr indent="-353060" lvl="0" marL="457200" marR="0" rtl="0" algn="just">
              <a:spcBef>
                <a:spcPts val="560"/>
              </a:spcBef>
              <a:spcAft>
                <a:spcPts val="0"/>
              </a:spcAft>
              <a:buClr>
                <a:srgbClr val="CC0000"/>
              </a:buClr>
              <a:buSzPts val="1960"/>
              <a:buFont typeface="Noto Sans Symbols"/>
              <a:buChar char="•"/>
              <a:defRPr b="0" i="0" sz="2800" u="none" cap="none" strike="noStrike">
                <a:solidFill>
                  <a:schemeClr val="dk1"/>
                </a:solidFill>
                <a:latin typeface="Arial"/>
                <a:ea typeface="Arial"/>
                <a:cs typeface="Arial"/>
                <a:sym typeface="Arial"/>
              </a:defRPr>
            </a:lvl1pPr>
            <a:lvl2pPr indent="-335280" lvl="1" marL="914400" marR="0" rtl="0" algn="just">
              <a:spcBef>
                <a:spcPts val="480"/>
              </a:spcBef>
              <a:spcAft>
                <a:spcPts val="0"/>
              </a:spcAft>
              <a:buClr>
                <a:srgbClr val="FF9900"/>
              </a:buClr>
              <a:buSzPts val="1680"/>
              <a:buFont typeface="Noto Sans Symbols"/>
              <a:buChar char="✓"/>
              <a:defRPr b="0" i="0" sz="24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42900" lvl="3" marL="1828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just">
              <a:spcBef>
                <a:spcPts val="360"/>
              </a:spcBef>
              <a:spcAft>
                <a:spcPts val="0"/>
              </a:spcAft>
              <a:buClr>
                <a:srgbClr val="CC0000"/>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0" name="Google Shape;60;p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1" name="Google Shape;61;p7"/>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2" name="Google Shape;62;p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65" name="Google Shape;65;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just">
              <a:spcBef>
                <a:spcPts val="480"/>
              </a:spcBef>
              <a:spcAft>
                <a:spcPts val="0"/>
              </a:spcAft>
              <a:buClr>
                <a:srgbClr val="CC0000"/>
              </a:buClr>
              <a:buSzPts val="168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just">
              <a:spcBef>
                <a:spcPts val="400"/>
              </a:spcBef>
              <a:spcAft>
                <a:spcPts val="0"/>
              </a:spcAft>
              <a:buClr>
                <a:srgbClr val="FF9900"/>
              </a:buClr>
              <a:buSzPts val="1400"/>
              <a:buFont typeface="Noto Sans Symbols"/>
              <a:buNone/>
              <a:defRPr b="1" i="0" sz="2000" u="none" cap="none" strike="noStrike">
                <a:solidFill>
                  <a:srgbClr val="327061"/>
                </a:solidFill>
                <a:latin typeface="Arial"/>
                <a:ea typeface="Arial"/>
                <a:cs typeface="Arial"/>
                <a:sym typeface="Arial"/>
              </a:defRPr>
            </a:lvl2pPr>
            <a:lvl3pPr indent="-228600" lvl="2" marL="1371600" marR="0" rtl="0" algn="just">
              <a:spcBef>
                <a:spcPts val="360"/>
              </a:spcBef>
              <a:spcAft>
                <a:spcPts val="0"/>
              </a:spcAft>
              <a:buClr>
                <a:srgbClr val="CC0000"/>
              </a:buClr>
              <a:buSzPts val="1800"/>
              <a:buFont typeface="Noto Sans Symbols"/>
              <a:buNone/>
              <a:defRPr b="1" i="0" sz="1800" u="none" cap="none" strike="noStrike">
                <a:solidFill>
                  <a:schemeClr val="accent1"/>
                </a:solidFill>
                <a:latin typeface="Arial"/>
                <a:ea typeface="Arial"/>
                <a:cs typeface="Arial"/>
                <a:sym typeface="Arial"/>
              </a:defRPr>
            </a:lvl3pPr>
            <a:lvl4pPr indent="-228600" lvl="3" marL="1828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66" name="Google Shape;66;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marR="0" rtl="0" algn="just">
              <a:spcBef>
                <a:spcPts val="480"/>
              </a:spcBef>
              <a:spcAft>
                <a:spcPts val="0"/>
              </a:spcAft>
              <a:buClr>
                <a:srgbClr val="CC0000"/>
              </a:buClr>
              <a:buSzPts val="1680"/>
              <a:buFont typeface="Noto Sans Symbols"/>
              <a:buChar char="•"/>
              <a:defRPr b="0" i="0" sz="2400" u="none" cap="none" strike="noStrike">
                <a:solidFill>
                  <a:schemeClr val="dk1"/>
                </a:solidFill>
                <a:latin typeface="Arial"/>
                <a:ea typeface="Arial"/>
                <a:cs typeface="Arial"/>
                <a:sym typeface="Arial"/>
              </a:defRPr>
            </a:lvl1pPr>
            <a:lvl2pPr indent="-317500" lvl="1" marL="914400" marR="0" rtl="0" algn="just">
              <a:spcBef>
                <a:spcPts val="400"/>
              </a:spcBef>
              <a:spcAft>
                <a:spcPts val="0"/>
              </a:spcAft>
              <a:buClr>
                <a:srgbClr val="FF9900"/>
              </a:buClr>
              <a:buSzPts val="1400"/>
              <a:buFont typeface="Noto Sans Symbols"/>
              <a:buChar char="✓"/>
              <a:defRPr b="0" i="0" sz="2000" u="none" cap="none" strike="noStrike">
                <a:solidFill>
                  <a:srgbClr val="327061"/>
                </a:solidFill>
                <a:latin typeface="Arial"/>
                <a:ea typeface="Arial"/>
                <a:cs typeface="Arial"/>
                <a:sym typeface="Arial"/>
              </a:defRPr>
            </a:lvl2pPr>
            <a:lvl3pPr indent="-342900" lvl="2" marL="1371600" marR="0" rtl="0" algn="just">
              <a:spcBef>
                <a:spcPts val="360"/>
              </a:spcBef>
              <a:spcAft>
                <a:spcPts val="0"/>
              </a:spcAft>
              <a:buClr>
                <a:srgbClr val="CC0000"/>
              </a:buClr>
              <a:buSzPts val="1800"/>
              <a:buFont typeface="Noto Sans Symbols"/>
              <a:buChar char="•"/>
              <a:defRPr b="0" i="0" sz="1800" u="none" cap="none" strike="noStrike">
                <a:solidFill>
                  <a:schemeClr val="accent1"/>
                </a:solidFill>
                <a:latin typeface="Arial"/>
                <a:ea typeface="Arial"/>
                <a:cs typeface="Arial"/>
                <a:sym typeface="Arial"/>
              </a:defRPr>
            </a:lvl3pPr>
            <a:lvl4pPr indent="-330200" lvl="3" marL="1828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7" name="Google Shape;67;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just">
              <a:spcBef>
                <a:spcPts val="480"/>
              </a:spcBef>
              <a:spcAft>
                <a:spcPts val="0"/>
              </a:spcAft>
              <a:buClr>
                <a:srgbClr val="CC0000"/>
              </a:buClr>
              <a:buSzPts val="168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just">
              <a:spcBef>
                <a:spcPts val="400"/>
              </a:spcBef>
              <a:spcAft>
                <a:spcPts val="0"/>
              </a:spcAft>
              <a:buClr>
                <a:srgbClr val="FF9900"/>
              </a:buClr>
              <a:buSzPts val="1400"/>
              <a:buFont typeface="Noto Sans Symbols"/>
              <a:buNone/>
              <a:defRPr b="1" i="0" sz="2000" u="none" cap="none" strike="noStrike">
                <a:solidFill>
                  <a:srgbClr val="327061"/>
                </a:solidFill>
                <a:latin typeface="Arial"/>
                <a:ea typeface="Arial"/>
                <a:cs typeface="Arial"/>
                <a:sym typeface="Arial"/>
              </a:defRPr>
            </a:lvl2pPr>
            <a:lvl3pPr indent="-228600" lvl="2" marL="1371600" marR="0" rtl="0" algn="just">
              <a:spcBef>
                <a:spcPts val="360"/>
              </a:spcBef>
              <a:spcAft>
                <a:spcPts val="0"/>
              </a:spcAft>
              <a:buClr>
                <a:srgbClr val="CC0000"/>
              </a:buClr>
              <a:buSzPts val="1800"/>
              <a:buFont typeface="Noto Sans Symbols"/>
              <a:buNone/>
              <a:defRPr b="1" i="0" sz="1800" u="none" cap="none" strike="noStrike">
                <a:solidFill>
                  <a:schemeClr val="accent1"/>
                </a:solidFill>
                <a:latin typeface="Arial"/>
                <a:ea typeface="Arial"/>
                <a:cs typeface="Arial"/>
                <a:sym typeface="Arial"/>
              </a:defRPr>
            </a:lvl3pPr>
            <a:lvl4pPr indent="-228600" lvl="3" marL="1828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just">
              <a:spcBef>
                <a:spcPts val="320"/>
              </a:spcBef>
              <a:spcAft>
                <a:spcPts val="0"/>
              </a:spcAft>
              <a:buClr>
                <a:srgbClr val="CC0000"/>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68" name="Google Shape;68;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marR="0" rtl="0" algn="just">
              <a:spcBef>
                <a:spcPts val="480"/>
              </a:spcBef>
              <a:spcAft>
                <a:spcPts val="0"/>
              </a:spcAft>
              <a:buClr>
                <a:srgbClr val="CC0000"/>
              </a:buClr>
              <a:buSzPts val="1680"/>
              <a:buFont typeface="Noto Sans Symbols"/>
              <a:buChar char="•"/>
              <a:defRPr b="0" i="0" sz="2400" u="none" cap="none" strike="noStrike">
                <a:solidFill>
                  <a:schemeClr val="dk1"/>
                </a:solidFill>
                <a:latin typeface="Arial"/>
                <a:ea typeface="Arial"/>
                <a:cs typeface="Arial"/>
                <a:sym typeface="Arial"/>
              </a:defRPr>
            </a:lvl1pPr>
            <a:lvl2pPr indent="-317500" lvl="1" marL="914400" marR="0" rtl="0" algn="just">
              <a:spcBef>
                <a:spcPts val="400"/>
              </a:spcBef>
              <a:spcAft>
                <a:spcPts val="0"/>
              </a:spcAft>
              <a:buClr>
                <a:srgbClr val="FF9900"/>
              </a:buClr>
              <a:buSzPts val="1400"/>
              <a:buFont typeface="Noto Sans Symbols"/>
              <a:buChar char="✓"/>
              <a:defRPr b="0" i="0" sz="2000" u="none" cap="none" strike="noStrike">
                <a:solidFill>
                  <a:srgbClr val="327061"/>
                </a:solidFill>
                <a:latin typeface="Arial"/>
                <a:ea typeface="Arial"/>
                <a:cs typeface="Arial"/>
                <a:sym typeface="Arial"/>
              </a:defRPr>
            </a:lvl2pPr>
            <a:lvl3pPr indent="-342900" lvl="2" marL="1371600" marR="0" rtl="0" algn="just">
              <a:spcBef>
                <a:spcPts val="360"/>
              </a:spcBef>
              <a:spcAft>
                <a:spcPts val="0"/>
              </a:spcAft>
              <a:buClr>
                <a:srgbClr val="CC0000"/>
              </a:buClr>
              <a:buSzPts val="1800"/>
              <a:buFont typeface="Noto Sans Symbols"/>
              <a:buChar char="•"/>
              <a:defRPr b="0" i="0" sz="1800" u="none" cap="none" strike="noStrike">
                <a:solidFill>
                  <a:schemeClr val="accent1"/>
                </a:solidFill>
                <a:latin typeface="Arial"/>
                <a:ea typeface="Arial"/>
                <a:cs typeface="Arial"/>
                <a:sym typeface="Arial"/>
              </a:defRPr>
            </a:lvl3pPr>
            <a:lvl4pPr indent="-330200" lvl="3" marL="1828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just">
              <a:spcBef>
                <a:spcPts val="320"/>
              </a:spcBef>
              <a:spcAft>
                <a:spcPts val="0"/>
              </a:spcAft>
              <a:buClr>
                <a:srgbClr val="CC0000"/>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9" name="Google Shape;69;p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0" name="Google Shape;70;p8"/>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1" name="Google Shape;71;p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74" name="Google Shape;74;p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5" name="Google Shape;75;p9"/>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6" name="Google Shape;76;p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7" name="Shape 77"/>
        <p:cNvGrpSpPr/>
        <p:nvPr/>
      </p:nvGrpSpPr>
      <p:grpSpPr>
        <a:xfrm>
          <a:off x="0" y="0"/>
          <a:ext cx="0" cy="0"/>
          <a:chOff x="0" y="0"/>
          <a:chExt cx="0" cy="0"/>
        </a:xfrm>
      </p:grpSpPr>
      <p:sp>
        <p:nvSpPr>
          <p:cNvPr id="78" name="Google Shape;78;p1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9" name="Google Shape;79;p10"/>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000">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0" name="Google Shape;80;p1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sz="1400">
                <a:solidFill>
                  <a:schemeClr val="dk1"/>
                </a:solidFill>
                <a:latin typeface="Arial"/>
                <a:ea typeface="Arial"/>
                <a:cs typeface="Arial"/>
                <a:sym typeface="Arial"/>
              </a:defRPr>
            </a:lvl1pPr>
            <a:lvl2pPr indent="0" lvl="1" marL="0" marR="0" rtl="0" algn="r">
              <a:spcBef>
                <a:spcPts val="0"/>
              </a:spcBef>
              <a:spcAft>
                <a:spcPts val="0"/>
              </a:spcAft>
              <a:buNone/>
              <a:defRPr b="1" sz="1400">
                <a:solidFill>
                  <a:schemeClr val="dk1"/>
                </a:solidFill>
                <a:latin typeface="Arial"/>
                <a:ea typeface="Arial"/>
                <a:cs typeface="Arial"/>
                <a:sym typeface="Arial"/>
              </a:defRPr>
            </a:lvl2pPr>
            <a:lvl3pPr indent="0" lvl="2" marL="0" marR="0" rtl="0" algn="r">
              <a:spcBef>
                <a:spcPts val="0"/>
              </a:spcBef>
              <a:spcAft>
                <a:spcPts val="0"/>
              </a:spcAft>
              <a:buNone/>
              <a:defRPr b="1" sz="1400">
                <a:solidFill>
                  <a:schemeClr val="dk1"/>
                </a:solidFill>
                <a:latin typeface="Arial"/>
                <a:ea typeface="Arial"/>
                <a:cs typeface="Arial"/>
                <a:sym typeface="Arial"/>
              </a:defRPr>
            </a:lvl3pPr>
            <a:lvl4pPr indent="0" lvl="3" marL="0" marR="0" rtl="0" algn="r">
              <a:spcBef>
                <a:spcPts val="0"/>
              </a:spcBef>
              <a:spcAft>
                <a:spcPts val="0"/>
              </a:spcAft>
              <a:buNone/>
              <a:defRPr b="1" sz="1400">
                <a:solidFill>
                  <a:schemeClr val="dk1"/>
                </a:solidFill>
                <a:latin typeface="Arial"/>
                <a:ea typeface="Arial"/>
                <a:cs typeface="Arial"/>
                <a:sym typeface="Arial"/>
              </a:defRPr>
            </a:lvl4pPr>
            <a:lvl5pPr indent="0" lvl="4" marL="0" marR="0" rtl="0" algn="r">
              <a:spcBef>
                <a:spcPts val="0"/>
              </a:spcBef>
              <a:spcAft>
                <a:spcPts val="0"/>
              </a:spcAft>
              <a:buNone/>
              <a:defRPr b="1" sz="1400">
                <a:solidFill>
                  <a:schemeClr val="dk1"/>
                </a:solidFill>
                <a:latin typeface="Arial"/>
                <a:ea typeface="Arial"/>
                <a:cs typeface="Arial"/>
                <a:sym typeface="Arial"/>
              </a:defRPr>
            </a:lvl5pPr>
            <a:lvl6pPr indent="0" lvl="5" marL="0" marR="0" rtl="0" algn="r">
              <a:spcBef>
                <a:spcPts val="0"/>
              </a:spcBef>
              <a:spcAft>
                <a:spcPts val="0"/>
              </a:spcAft>
              <a:buNone/>
              <a:defRPr b="1" sz="1400">
                <a:solidFill>
                  <a:schemeClr val="dk1"/>
                </a:solidFill>
                <a:latin typeface="Arial"/>
                <a:ea typeface="Arial"/>
                <a:cs typeface="Arial"/>
                <a:sym typeface="Arial"/>
              </a:defRPr>
            </a:lvl6pPr>
            <a:lvl7pPr indent="0" lvl="6" marL="0" marR="0" rtl="0" algn="r">
              <a:spcBef>
                <a:spcPts val="0"/>
              </a:spcBef>
              <a:spcAft>
                <a:spcPts val="0"/>
              </a:spcAft>
              <a:buNone/>
              <a:defRPr b="1" sz="1400">
                <a:solidFill>
                  <a:schemeClr val="dk1"/>
                </a:solidFill>
                <a:latin typeface="Arial"/>
                <a:ea typeface="Arial"/>
                <a:cs typeface="Arial"/>
                <a:sym typeface="Arial"/>
              </a:defRPr>
            </a:lvl7pPr>
            <a:lvl8pPr indent="0" lvl="7" marL="0" marR="0" rtl="0" algn="r">
              <a:spcBef>
                <a:spcPts val="0"/>
              </a:spcBef>
              <a:spcAft>
                <a:spcPts val="0"/>
              </a:spcAft>
              <a:buNone/>
              <a:defRPr b="1" sz="1400">
                <a:solidFill>
                  <a:schemeClr val="dk1"/>
                </a:solidFill>
                <a:latin typeface="Arial"/>
                <a:ea typeface="Arial"/>
                <a:cs typeface="Arial"/>
                <a:sym typeface="Arial"/>
              </a:defRPr>
            </a:lvl8pPr>
            <a:lvl9pPr indent="0" lvl="8" marL="0" marR="0" rtl="0" algn="r">
              <a:spcBef>
                <a:spcPts val="0"/>
              </a:spcBef>
              <a:spcAft>
                <a:spcPts val="0"/>
              </a:spcAft>
              <a:buNone/>
              <a:defRPr b="1"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15888"/>
            <a:ext cx="9153525" cy="1103312"/>
          </a:xfrm>
          <a:prstGeom prst="rect">
            <a:avLst/>
          </a:prstGeom>
          <a:gradFill>
            <a:gsLst>
              <a:gs pos="0">
                <a:srgbClr val="008000"/>
              </a:gs>
              <a:gs pos="50000">
                <a:srgbClr val="00CC00"/>
              </a:gs>
              <a:gs pos="100000">
                <a:srgbClr val="008000"/>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id="11" name="Google Shape;11;p1"/>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lvl1pPr indent="-344170" lvl="0" marL="457200" marR="0" rtl="0" algn="just">
              <a:spcBef>
                <a:spcPts val="520"/>
              </a:spcBef>
              <a:spcAft>
                <a:spcPts val="0"/>
              </a:spcAft>
              <a:buClr>
                <a:srgbClr val="CC0000"/>
              </a:buClr>
              <a:buSzPts val="1820"/>
              <a:buFont typeface="Noto Sans Symbols"/>
              <a:buChar char="•"/>
              <a:defRPr b="0" i="0" sz="2600" u="none" cap="none" strike="noStrike">
                <a:solidFill>
                  <a:schemeClr val="dk1"/>
                </a:solidFill>
                <a:latin typeface="Arial"/>
                <a:ea typeface="Arial"/>
                <a:cs typeface="Arial"/>
                <a:sym typeface="Arial"/>
              </a:defRPr>
            </a:lvl1pPr>
            <a:lvl2pPr indent="-330835" lvl="1" marL="914400" marR="0" rtl="0" algn="just">
              <a:spcBef>
                <a:spcPts val="460"/>
              </a:spcBef>
              <a:spcAft>
                <a:spcPts val="0"/>
              </a:spcAft>
              <a:buClr>
                <a:srgbClr val="FF9900"/>
              </a:buClr>
              <a:buSzPts val="1610"/>
              <a:buFont typeface="Noto Sans Symbols"/>
              <a:buChar char="✓"/>
              <a:defRPr b="0" i="0" sz="2300" u="none" cap="none" strike="noStrike">
                <a:solidFill>
                  <a:srgbClr val="327061"/>
                </a:solidFill>
                <a:latin typeface="Arial"/>
                <a:ea typeface="Arial"/>
                <a:cs typeface="Arial"/>
                <a:sym typeface="Arial"/>
              </a:defRPr>
            </a:lvl2pPr>
            <a:lvl3pPr indent="-355600" lvl="2" marL="1371600" marR="0" rtl="0" algn="just">
              <a:spcBef>
                <a:spcPts val="400"/>
              </a:spcBef>
              <a:spcAft>
                <a:spcPts val="0"/>
              </a:spcAft>
              <a:buClr>
                <a:srgbClr val="CC0000"/>
              </a:buClr>
              <a:buSzPts val="2000"/>
              <a:buFont typeface="Noto Sans Symbols"/>
              <a:buChar char="•"/>
              <a:defRPr b="0" i="0" sz="2000" u="none" cap="none" strike="noStrike">
                <a:solidFill>
                  <a:schemeClr val="accent1"/>
                </a:solidFill>
                <a:latin typeface="Arial"/>
                <a:ea typeface="Arial"/>
                <a:cs typeface="Arial"/>
                <a:sym typeface="Arial"/>
              </a:defRPr>
            </a:lvl3pPr>
            <a:lvl4pPr indent="-336550" lvl="3" marL="1828800" marR="0" rtl="0" algn="just">
              <a:spcBef>
                <a:spcPts val="340"/>
              </a:spcBef>
              <a:spcAft>
                <a:spcPts val="0"/>
              </a:spcAft>
              <a:buClr>
                <a:srgbClr val="CC0000"/>
              </a:buClr>
              <a:buSzPts val="1700"/>
              <a:buFont typeface="Noto Sans Symbols"/>
              <a:buChar char="∗"/>
              <a:defRPr b="0" i="0" sz="1700" u="none" cap="none" strike="noStrike">
                <a:solidFill>
                  <a:schemeClr val="dk1"/>
                </a:solidFill>
                <a:latin typeface="Arial"/>
                <a:ea typeface="Arial"/>
                <a:cs typeface="Arial"/>
                <a:sym typeface="Arial"/>
              </a:defRPr>
            </a:lvl4pPr>
            <a:lvl5pPr indent="-317500" lvl="4" marL="22860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6pPr>
            <a:lvl7pPr indent="-317500" lvl="6" marL="32004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7pPr>
            <a:lvl8pPr indent="-317500" lvl="7" marL="36576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8pPr>
            <a:lvl9pPr indent="-317500" lvl="8" marL="4114800" marR="0" rtl="0" algn="just">
              <a:spcBef>
                <a:spcPts val="280"/>
              </a:spcBef>
              <a:spcAft>
                <a:spcPts val="0"/>
              </a:spcAft>
              <a:buClr>
                <a:srgbClr val="CC0000"/>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idx="11" type="ftr"/>
          </p:nvPr>
        </p:nvSpPr>
        <p:spPr>
          <a:xfrm>
            <a:off x="3124200" y="64008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ctr">
              <a:spcBef>
                <a:spcPts val="90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 name="Google Shape;15;p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1"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1"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1"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1"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1"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1"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1"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1"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1"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
          <p:cNvSpPr/>
          <p:nvPr/>
        </p:nvSpPr>
        <p:spPr>
          <a:xfrm>
            <a:off x="468313" y="-26988"/>
            <a:ext cx="7632700" cy="503238"/>
          </a:xfrm>
          <a:prstGeom prst="roundRect">
            <a:avLst>
              <a:gd fmla="val 16667" name="adj"/>
            </a:avLst>
          </a:prstGeom>
          <a:solidFill>
            <a:schemeClr val="dk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Light horizontal" id="17" name="Google Shape;17;p1"/>
          <p:cNvSpPr/>
          <p:nvPr/>
        </p:nvSpPr>
        <p:spPr>
          <a:xfrm>
            <a:off x="-9525" y="0"/>
            <a:ext cx="4810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slide" Target="/ppt/slides/slide11.xml"/><Relationship Id="rId5" Type="http://schemas.openxmlformats.org/officeDocument/2006/relationships/slide" Target="/ppt/slides/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slide" Target="/ppt/slides/slide42.xml"/><Relationship Id="rId4" Type="http://schemas.openxmlformats.org/officeDocument/2006/relationships/slide" Target="/ppt/slides/slide48.xml"/><Relationship Id="rId5" Type="http://schemas.openxmlformats.org/officeDocument/2006/relationships/slide" Target="/ppt/slides/slide58.xml"/><Relationship Id="rId6" Type="http://schemas.openxmlformats.org/officeDocument/2006/relationships/slide" Target="/ppt/slides/slide65.xml"/><Relationship Id="rId7"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ctrTitle"/>
          </p:nvPr>
        </p:nvSpPr>
        <p:spPr>
          <a:xfrm>
            <a:off x="2057400" y="4724400"/>
            <a:ext cx="5570538" cy="8239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chemeClr val="lt1"/>
                </a:solidFill>
                <a:latin typeface="Times New Roman"/>
                <a:ea typeface="Times New Roman"/>
                <a:cs typeface="Times New Roman"/>
                <a:sym typeface="Times New Roman"/>
              </a:rPr>
              <a:t>Tìm kiếm và sắp xếp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238" name="Google Shape;238;p2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39" name="Google Shape;239;p24"/>
          <p:cNvSpPr txBox="1"/>
          <p:nvPr>
            <p:ph type="title"/>
          </p:nvPr>
        </p:nvSpPr>
        <p:spPr>
          <a:xfrm>
            <a:off x="858838" y="506413"/>
            <a:ext cx="21463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Nhận xét</a:t>
            </a:r>
            <a:endParaRPr/>
          </a:p>
        </p:txBody>
      </p:sp>
      <p:sp>
        <p:nvSpPr>
          <p:cNvPr id="240" name="Google Shape;240;p24"/>
          <p:cNvSpPr txBox="1"/>
          <p:nvPr>
            <p:ph idx="1" type="body"/>
          </p:nvPr>
        </p:nvSpPr>
        <p:spPr>
          <a:xfrm>
            <a:off x="457200" y="1219200"/>
            <a:ext cx="8305800" cy="4911725"/>
          </a:xfrm>
          <a:prstGeom prst="rect">
            <a:avLst/>
          </a:prstGeom>
          <a:noFill/>
          <a:ln>
            <a:noFill/>
          </a:ln>
        </p:spPr>
        <p:txBody>
          <a:bodyPr anchorCtr="0" anchor="t" bIns="45700" lIns="91425" spcFirstLastPara="1" rIns="91425" wrap="square" tIns="45700">
            <a:noAutofit/>
          </a:bodyPr>
          <a:lstStyle/>
          <a:p>
            <a:pPr indent="-232093" lvl="1" marL="669925" marR="0" rtl="0" algn="just">
              <a:spcBef>
                <a:spcPts val="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49555" lvl="0" marL="342900" marR="0" rtl="0" algn="just">
              <a:spcBef>
                <a:spcPts val="420"/>
              </a:spcBef>
              <a:spcAft>
                <a:spcPts val="0"/>
              </a:spcAft>
              <a:buClr>
                <a:srgbClr val="CC0000"/>
              </a:buClr>
              <a:buSzPts val="1470"/>
              <a:buFont typeface="Noto Sans Symbols"/>
              <a:buNone/>
            </a:pPr>
            <a:r>
              <a:t/>
            </a:r>
            <a:endParaRPr b="0" i="0" sz="2100" u="none" cap="none" strike="noStrike">
              <a:solidFill>
                <a:schemeClr val="dk1"/>
              </a:solidFill>
              <a:latin typeface="Arial"/>
              <a:ea typeface="Arial"/>
              <a:cs typeface="Arial"/>
              <a:sym typeface="Arial"/>
            </a:endParaRPr>
          </a:p>
          <a:p>
            <a:pPr indent="-249555" lvl="0" marL="342900" marR="0" rtl="0" algn="just">
              <a:spcBef>
                <a:spcPts val="420"/>
              </a:spcBef>
              <a:spcAft>
                <a:spcPts val="0"/>
              </a:spcAft>
              <a:buClr>
                <a:srgbClr val="CC0000"/>
              </a:buClr>
              <a:buSzPts val="1470"/>
              <a:buFont typeface="Noto Sans Symbols"/>
              <a:buNone/>
            </a:pPr>
            <a:r>
              <a:t/>
            </a:r>
            <a:endParaRPr b="0" i="0" sz="2100" u="none" cap="none" strike="noStrike">
              <a:solidFill>
                <a:schemeClr val="dk1"/>
              </a:solidFill>
              <a:latin typeface="Arial"/>
              <a:ea typeface="Arial"/>
              <a:cs typeface="Arial"/>
              <a:sym typeface="Arial"/>
            </a:endParaRPr>
          </a:p>
          <a:p>
            <a:pPr indent="-249555" lvl="0" marL="342900" marR="0" rtl="0" algn="just">
              <a:spcBef>
                <a:spcPts val="420"/>
              </a:spcBef>
              <a:spcAft>
                <a:spcPts val="0"/>
              </a:spcAft>
              <a:buClr>
                <a:srgbClr val="CC0000"/>
              </a:buClr>
              <a:buSzPts val="1470"/>
              <a:buFont typeface="Noto Sans Symbols"/>
              <a:buNone/>
            </a:pPr>
            <a:r>
              <a:t/>
            </a:r>
            <a:endParaRPr b="0" i="0" sz="2100" u="none" cap="none" strike="noStrike">
              <a:solidFill>
                <a:schemeClr val="dk1"/>
              </a:solidFill>
              <a:latin typeface="Arial"/>
              <a:ea typeface="Arial"/>
              <a:cs typeface="Arial"/>
              <a:sym typeface="Arial"/>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Giải thuật tìm kiếm tuyến tính </a:t>
            </a:r>
            <a:r>
              <a:rPr b="0" i="0" lang="en-US" sz="2200" u="none" cap="none" strike="noStrike">
                <a:solidFill>
                  <a:srgbClr val="FF3333"/>
                </a:solidFill>
                <a:latin typeface="Arial"/>
                <a:ea typeface="Arial"/>
                <a:cs typeface="Arial"/>
                <a:sym typeface="Arial"/>
              </a:rPr>
              <a:t>không phụ thuộc vào thứ tự </a:t>
            </a:r>
            <a:r>
              <a:rPr b="0" i="0" lang="en-US" sz="2200" u="none" cap="none" strike="noStrike">
                <a:solidFill>
                  <a:schemeClr val="dk1"/>
                </a:solidFill>
                <a:latin typeface="Arial"/>
                <a:ea typeface="Arial"/>
                <a:cs typeface="Arial"/>
                <a:sym typeface="Arial"/>
              </a:rPr>
              <a:t>của các phần tử trong mảng, do vậy đây là phương pháp </a:t>
            </a:r>
            <a:r>
              <a:rPr b="0" i="0" lang="en-US" sz="2200" u="none" cap="none" strike="noStrike">
                <a:solidFill>
                  <a:srgbClr val="FF3333"/>
                </a:solidFill>
                <a:latin typeface="Arial"/>
                <a:ea typeface="Arial"/>
                <a:cs typeface="Arial"/>
                <a:sym typeface="Arial"/>
              </a:rPr>
              <a:t>tổng quát nhất</a:t>
            </a:r>
            <a:r>
              <a:rPr b="0" i="0" lang="en-US" sz="2200" u="none" cap="none" strike="noStrike">
                <a:solidFill>
                  <a:schemeClr val="dk1"/>
                </a:solidFill>
                <a:latin typeface="Arial"/>
                <a:ea typeface="Arial"/>
                <a:cs typeface="Arial"/>
                <a:sym typeface="Arial"/>
              </a:rPr>
              <a:t> để tìm kiếm trên một dãy bất kỳ</a:t>
            </a:r>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Một thuật toán có thể được cài đặt theo </a:t>
            </a:r>
            <a:r>
              <a:rPr b="0" i="0" lang="en-US" sz="2200" u="none" cap="none" strike="noStrike">
                <a:solidFill>
                  <a:srgbClr val="FF3333"/>
                </a:solidFill>
                <a:latin typeface="Arial"/>
                <a:ea typeface="Arial"/>
                <a:cs typeface="Arial"/>
                <a:sym typeface="Arial"/>
              </a:rPr>
              <a:t>nhiều cách khác nhau, kỹ thuật cài đặt ảnh hưởng nhiều đến tốc độ thực hiện</a:t>
            </a:r>
            <a:r>
              <a:rPr b="0" i="0" lang="en-US" sz="2200" u="none" cap="none" strike="noStrike">
                <a:solidFill>
                  <a:schemeClr val="dk1"/>
                </a:solidFill>
                <a:latin typeface="Arial"/>
                <a:ea typeface="Arial"/>
                <a:cs typeface="Arial"/>
                <a:sym typeface="Arial"/>
              </a:rPr>
              <a:t>. Ví dụ như thuật toán Search cải tiến sẽ chạy nhanh hơn thuật toán trước do vòng lặp while chỉ so sánh một điều kiện...</a:t>
            </a:r>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p:txBody>
      </p:sp>
      <p:pic>
        <p:nvPicPr>
          <p:cNvPr descr="Study-1" id="241" name="Google Shape;241;p24"/>
          <p:cNvPicPr preferRelativeResize="0"/>
          <p:nvPr/>
        </p:nvPicPr>
        <p:blipFill rotWithShape="1">
          <a:blip r:embed="rId3">
            <a:alphaModFix/>
          </a:blip>
          <a:srcRect b="0" l="0" r="0" t="0"/>
          <a:stretch/>
        </p:blipFill>
        <p:spPr>
          <a:xfrm>
            <a:off x="3581400" y="1651000"/>
            <a:ext cx="1625600" cy="1625600"/>
          </a:xfrm>
          <a:prstGeom prst="rect">
            <a:avLst/>
          </a:prstGeom>
          <a:noFill/>
          <a:ln>
            <a:noFill/>
          </a:ln>
        </p:spPr>
      </p:pic>
      <p:sp>
        <p:nvSpPr>
          <p:cNvPr id="242" name="Google Shape;242;p24"/>
          <p:cNvSpPr txBox="1"/>
          <p:nvPr/>
        </p:nvSpPr>
        <p:spPr>
          <a:xfrm>
            <a:off x="533400" y="19050"/>
            <a:ext cx="571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1.1 Tìm kiếm tuyến tính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249" name="Google Shape;249;p2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50" name="Google Shape;250;p25"/>
          <p:cNvSpPr txBox="1"/>
          <p:nvPr>
            <p:ph type="title"/>
          </p:nvPr>
        </p:nvSpPr>
        <p:spPr>
          <a:xfrm>
            <a:off x="858838" y="506413"/>
            <a:ext cx="51117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1.2 Tìm kiếm nhị phân</a:t>
            </a:r>
            <a:endParaRPr/>
          </a:p>
        </p:txBody>
      </p:sp>
      <p:sp>
        <p:nvSpPr>
          <p:cNvPr id="251" name="Google Shape;251;p25"/>
          <p:cNvSpPr txBox="1"/>
          <p:nvPr>
            <p:ph idx="1" type="body"/>
          </p:nvPr>
        </p:nvSpPr>
        <p:spPr>
          <a:xfrm>
            <a:off x="533400" y="1489075"/>
            <a:ext cx="83058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			</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Phép tìm kiếm nhị phân được áp dụng trên </a:t>
            </a:r>
            <a:r>
              <a:rPr b="0" i="0" lang="en-US" sz="2600" u="none" cap="none" strike="noStrike">
                <a:solidFill>
                  <a:srgbClr val="FF3333"/>
                </a:solidFill>
                <a:latin typeface="Arial"/>
                <a:ea typeface="Arial"/>
                <a:cs typeface="Arial"/>
                <a:sym typeface="Arial"/>
              </a:rPr>
              <a:t>dãy khóa đã có thứ tự</a:t>
            </a:r>
            <a:r>
              <a:rPr b="0" i="0" lang="en-US" sz="2600" u="none" cap="none" strike="noStrike">
                <a:solidFill>
                  <a:schemeClr val="dk1"/>
                </a:solidFill>
                <a:latin typeface="Arial"/>
                <a:ea typeface="Arial"/>
                <a:cs typeface="Arial"/>
                <a:sym typeface="Arial"/>
              </a:rPr>
              <a:t>: k[1] ≤ k[2] ≤ ... ≤ k[n].</a:t>
            </a:r>
            <a:endParaRPr/>
          </a:p>
        </p:txBody>
      </p:sp>
      <p:pic>
        <p:nvPicPr>
          <p:cNvPr descr="Cool-2" id="252" name="Google Shape;252;p25"/>
          <p:cNvPicPr preferRelativeResize="0"/>
          <p:nvPr>
            <p:ph idx="2" type="body"/>
          </p:nvPr>
        </p:nvPicPr>
        <p:blipFill rotWithShape="1">
          <a:blip r:embed="rId3">
            <a:alphaModFix/>
          </a:blip>
          <a:srcRect b="0" l="0" r="0" t="0"/>
          <a:stretch/>
        </p:blipFill>
        <p:spPr>
          <a:xfrm>
            <a:off x="3733800" y="3546475"/>
            <a:ext cx="1627188" cy="1627188"/>
          </a:xfrm>
          <a:prstGeom prst="rect">
            <a:avLst/>
          </a:prstGeom>
          <a:noFill/>
          <a:ln>
            <a:noFill/>
          </a:ln>
        </p:spPr>
      </p:pic>
      <p:sp>
        <p:nvSpPr>
          <p:cNvPr id="253" name="Google Shape;253;p25"/>
          <p:cNvSpPr txBox="1"/>
          <p:nvPr/>
        </p:nvSpPr>
        <p:spPr>
          <a:xfrm>
            <a:off x="533400" y="19050"/>
            <a:ext cx="1843088"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9900"/>
                </a:solidFill>
                <a:latin typeface="Times New Roman"/>
                <a:ea typeface="Times New Roman"/>
                <a:cs typeface="Times New Roman"/>
                <a:sym typeface="Times New Roman"/>
              </a:rPr>
              <a:t>1. Tìm kiếm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260" name="Google Shape;260;p2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61" name="Google Shape;261;p26"/>
          <p:cNvSpPr txBox="1"/>
          <p:nvPr>
            <p:ph type="title"/>
          </p:nvPr>
        </p:nvSpPr>
        <p:spPr>
          <a:xfrm>
            <a:off x="858838" y="506413"/>
            <a:ext cx="19700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Ý tưởng</a:t>
            </a:r>
            <a:endParaRPr/>
          </a:p>
        </p:txBody>
      </p:sp>
      <p:sp>
        <p:nvSpPr>
          <p:cNvPr id="262" name="Google Shape;262;p26"/>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Giả sử ta cần tìm trong đoạn a[left,..,right] với khóa tìm kiếm là X</a:t>
            </a:r>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Chia đôi phạm vi tìm kiếm </a:t>
            </a:r>
            <a:r>
              <a:rPr b="0" i="0" lang="en-US" sz="2200" u="none" cap="none" strike="noStrike">
                <a:solidFill>
                  <a:srgbClr val="CC0000"/>
                </a:solidFill>
                <a:latin typeface="Arial"/>
                <a:ea typeface="Arial"/>
                <a:cs typeface="Arial"/>
                <a:sym typeface="Arial"/>
              </a:rPr>
              <a:t>mid=(left+right)/2</a:t>
            </a:r>
            <a:r>
              <a:rPr b="0" i="0" lang="en-US" sz="2200" u="none" cap="none" strike="noStrike">
                <a:solidFill>
                  <a:srgbClr val="FF3333"/>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Xét phần tử giữa là a[mid]:</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Nếu a[mid]=X: Tìm thấy tại vị trí mid.</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Nếu a[mid]&lt;X: </a:t>
            </a:r>
            <a:endParaRPr/>
          </a:p>
          <a:p>
            <a:pPr indent="-350838" lvl="2" marL="1022350" marR="0" rtl="0" algn="just">
              <a:spcBef>
                <a:spcPts val="360"/>
              </a:spcBef>
              <a:spcAft>
                <a:spcPts val="0"/>
              </a:spcAft>
              <a:buClr>
                <a:srgbClr val="CC0000"/>
              </a:buClr>
              <a:buSzPts val="1800"/>
              <a:buFont typeface="Noto Sans Symbols"/>
              <a:buChar char="•"/>
            </a:pPr>
            <a:r>
              <a:rPr b="0" i="0" lang="en-US" sz="1800" u="none" cap="none" strike="noStrike">
                <a:solidFill>
                  <a:schemeClr val="accent1"/>
                </a:solidFill>
                <a:latin typeface="Arial"/>
                <a:ea typeface="Arial"/>
                <a:cs typeface="Arial"/>
                <a:sym typeface="Arial"/>
              </a:rPr>
              <a:t>Đoạn a[left,..,mid] chứa các phần tử &lt;X</a:t>
            </a:r>
            <a:endParaRPr/>
          </a:p>
          <a:p>
            <a:pPr indent="-350838" lvl="2" marL="1022350" marR="0" rtl="0" algn="just">
              <a:spcBef>
                <a:spcPts val="360"/>
              </a:spcBef>
              <a:spcAft>
                <a:spcPts val="0"/>
              </a:spcAft>
              <a:buClr>
                <a:srgbClr val="CC0000"/>
              </a:buClr>
              <a:buSzPts val="1800"/>
              <a:buFont typeface="Noto Sans Symbols"/>
              <a:buChar char="•"/>
            </a:pPr>
            <a:r>
              <a:rPr b="0" i="0" lang="en-US" sz="1800" u="none" cap="none" strike="noStrike">
                <a:solidFill>
                  <a:schemeClr val="accent1"/>
                </a:solidFill>
                <a:latin typeface="Arial"/>
                <a:ea typeface="Arial"/>
                <a:cs typeface="Arial"/>
                <a:sym typeface="Arial"/>
              </a:rPr>
              <a:t>Tìm X trong đoạn a[mid+1,.., right]</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Nếu a[mid]&gt;X:</a:t>
            </a:r>
            <a:endParaRPr/>
          </a:p>
          <a:p>
            <a:pPr indent="-350838" lvl="2" marL="1022350" marR="0" rtl="0" algn="just">
              <a:spcBef>
                <a:spcPts val="360"/>
              </a:spcBef>
              <a:spcAft>
                <a:spcPts val="0"/>
              </a:spcAft>
              <a:buClr>
                <a:srgbClr val="CC0000"/>
              </a:buClr>
              <a:buSzPts val="1800"/>
              <a:buFont typeface="Noto Sans Symbols"/>
              <a:buChar char="•"/>
            </a:pPr>
            <a:r>
              <a:rPr b="0" i="0" lang="en-US" sz="1800" u="none" cap="none" strike="noStrike">
                <a:solidFill>
                  <a:schemeClr val="accent1"/>
                </a:solidFill>
                <a:latin typeface="Arial"/>
                <a:ea typeface="Arial"/>
                <a:cs typeface="Arial"/>
                <a:sym typeface="Arial"/>
              </a:rPr>
              <a:t>Đoạn a[mid,..,right] chứa các phần tử &gt;X</a:t>
            </a:r>
            <a:endParaRPr/>
          </a:p>
          <a:p>
            <a:pPr indent="-350838" lvl="2" marL="1022350" marR="0" rtl="0" algn="just">
              <a:spcBef>
                <a:spcPts val="360"/>
              </a:spcBef>
              <a:spcAft>
                <a:spcPts val="0"/>
              </a:spcAft>
              <a:buClr>
                <a:srgbClr val="CC0000"/>
              </a:buClr>
              <a:buSzPts val="1800"/>
              <a:buFont typeface="Noto Sans Symbols"/>
              <a:buChar char="•"/>
            </a:pPr>
            <a:r>
              <a:rPr b="0" i="0" lang="en-US" sz="1800" u="none" cap="none" strike="noStrike">
                <a:solidFill>
                  <a:schemeClr val="accent1"/>
                </a:solidFill>
                <a:latin typeface="Arial"/>
                <a:ea typeface="Arial"/>
                <a:cs typeface="Arial"/>
                <a:sym typeface="Arial"/>
              </a:rPr>
              <a:t>Tìm X trong đoạn a[left,.., right-1]</a:t>
            </a:r>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Quá trình tìm kiếm thất bại nếu </a:t>
            </a:r>
            <a:r>
              <a:rPr b="0" i="0" lang="en-US" sz="2200" u="none" cap="none" strike="noStrike">
                <a:solidFill>
                  <a:srgbClr val="CC0000"/>
                </a:solidFill>
                <a:latin typeface="Arial"/>
                <a:ea typeface="Arial"/>
                <a:cs typeface="Arial"/>
                <a:sym typeface="Arial"/>
              </a:rPr>
              <a:t>left&gt;right</a:t>
            </a:r>
            <a:endParaRPr/>
          </a:p>
          <a:p>
            <a:pPr indent="-350838" lvl="2" marL="1022350" marR="0" rtl="0" algn="just">
              <a:spcBef>
                <a:spcPts val="360"/>
              </a:spcBef>
              <a:spcAft>
                <a:spcPts val="0"/>
              </a:spcAft>
              <a:buClr>
                <a:srgbClr val="CC0000"/>
              </a:buClr>
              <a:buSzPts val="1800"/>
              <a:buFont typeface="Noto Sans Symbols"/>
              <a:buNone/>
            </a:pPr>
            <a:r>
              <a:t/>
            </a:r>
            <a:endParaRPr b="0" i="0" sz="1800" u="none" cap="none" strike="noStrike">
              <a:solidFill>
                <a:schemeClr val="accent1"/>
              </a:solidFill>
              <a:latin typeface="Arial"/>
              <a:ea typeface="Arial"/>
              <a:cs typeface="Arial"/>
              <a:sym typeface="Arial"/>
            </a:endParaRPr>
          </a:p>
        </p:txBody>
      </p:sp>
      <p:sp>
        <p:nvSpPr>
          <p:cNvPr id="263" name="Google Shape;263;p26"/>
          <p:cNvSpPr txBox="1"/>
          <p:nvPr/>
        </p:nvSpPr>
        <p:spPr>
          <a:xfrm>
            <a:off x="533400" y="19050"/>
            <a:ext cx="4343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1.2 Tìm kiếm nhị phân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269" name="Google Shape;269;p2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70" name="Google Shape;270;p27"/>
          <p:cNvSpPr txBox="1"/>
          <p:nvPr>
            <p:ph type="title"/>
          </p:nvPr>
        </p:nvSpPr>
        <p:spPr>
          <a:xfrm>
            <a:off x="858838" y="506413"/>
            <a:ext cx="442595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Các bước tiến hành</a:t>
            </a:r>
            <a:endParaRPr/>
          </a:p>
        </p:txBody>
      </p:sp>
      <p:sp>
        <p:nvSpPr>
          <p:cNvPr id="271" name="Google Shape;271;p27"/>
          <p:cNvSpPr txBox="1"/>
          <p:nvPr/>
        </p:nvSpPr>
        <p:spPr>
          <a:xfrm>
            <a:off x="533400" y="19050"/>
            <a:ext cx="4343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1.2 Tìm kiếm nhị phân</a:t>
            </a:r>
            <a:endParaRPr/>
          </a:p>
        </p:txBody>
      </p:sp>
      <p:sp>
        <p:nvSpPr>
          <p:cNvPr id="272" name="Google Shape;272;p27"/>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CC0000"/>
              </a:buClr>
              <a:buSzPts val="1540"/>
              <a:buFont typeface="Noto Sans Symbols"/>
              <a:buChar char="•"/>
            </a:pPr>
            <a:r>
              <a:rPr b="0" i="0" lang="en-US" sz="2200" u="none" cap="none" strike="noStrike">
                <a:solidFill>
                  <a:srgbClr val="FF3333"/>
                </a:solidFill>
                <a:latin typeface="Arial"/>
                <a:ea typeface="Arial"/>
                <a:cs typeface="Arial"/>
                <a:sym typeface="Arial"/>
              </a:rPr>
              <a:t>B1</a:t>
            </a:r>
            <a:r>
              <a:rPr b="0" i="0" lang="en-US" sz="2200" u="none" cap="none" strike="noStrike">
                <a:solidFill>
                  <a:schemeClr val="dk1"/>
                </a:solidFill>
                <a:latin typeface="Arial"/>
                <a:ea typeface="Arial"/>
                <a:cs typeface="Arial"/>
                <a:sym typeface="Arial"/>
              </a:rPr>
              <a:t>: left =0, right = n-1 	</a:t>
            </a:r>
            <a:r>
              <a:rPr b="0" i="0" lang="en-US" sz="2200" u="none" cap="none" strike="noStrike">
                <a:solidFill>
                  <a:schemeClr val="dk2"/>
                </a:solidFill>
                <a:latin typeface="Arial"/>
                <a:ea typeface="Arial"/>
                <a:cs typeface="Arial"/>
                <a:sym typeface="Arial"/>
              </a:rPr>
              <a:t>// tìm kiếm trên tất cả phần tử</a:t>
            </a:r>
            <a:endParaRPr/>
          </a:p>
          <a:p>
            <a:pPr indent="-342900" lvl="0" marL="342900" marR="0" rtl="0" algn="just">
              <a:lnSpc>
                <a:spcPct val="90000"/>
              </a:lnSpc>
              <a:spcBef>
                <a:spcPts val="440"/>
              </a:spcBef>
              <a:spcAft>
                <a:spcPts val="0"/>
              </a:spcAft>
              <a:buClr>
                <a:srgbClr val="CC0000"/>
              </a:buClr>
              <a:buSzPts val="1540"/>
              <a:buFont typeface="Noto Sans Symbols"/>
              <a:buChar char="•"/>
            </a:pPr>
            <a:r>
              <a:rPr b="0" i="0" lang="en-US" sz="2200" u="none" cap="none" strike="noStrike">
                <a:solidFill>
                  <a:srgbClr val="FF3333"/>
                </a:solidFill>
                <a:latin typeface="Arial"/>
                <a:ea typeface="Arial"/>
                <a:cs typeface="Arial"/>
                <a:sym typeface="Arial"/>
              </a:rPr>
              <a:t>B2</a:t>
            </a:r>
            <a:r>
              <a:rPr b="0" i="0" lang="en-US" sz="2200" u="none" cap="none" strike="noStrike">
                <a:solidFill>
                  <a:schemeClr val="dk1"/>
                </a:solidFill>
                <a:latin typeface="Arial"/>
                <a:ea typeface="Arial"/>
                <a:cs typeface="Arial"/>
                <a:sym typeface="Arial"/>
              </a:rPr>
              <a:t>: mid = (left + right)/2	</a:t>
            </a:r>
            <a:r>
              <a:rPr b="0" i="0" lang="en-US" sz="2200" u="none" cap="none" strike="noStrike">
                <a:solidFill>
                  <a:schemeClr val="dk2"/>
                </a:solidFill>
                <a:latin typeface="Arial"/>
                <a:ea typeface="Arial"/>
                <a:cs typeface="Arial"/>
                <a:sym typeface="Arial"/>
              </a:rPr>
              <a:t>// lấy mốc so sánh</a:t>
            </a:r>
            <a:endParaRPr/>
          </a:p>
          <a:p>
            <a:pPr indent="-342900" lvl="0" marL="342900" marR="0" rtl="0" algn="just">
              <a:lnSpc>
                <a:spcPct val="90000"/>
              </a:lnSpc>
              <a:spcBef>
                <a:spcPts val="440"/>
              </a:spcBef>
              <a:spcAft>
                <a:spcPts val="0"/>
              </a:spcAft>
              <a:buClr>
                <a:srgbClr val="CC0000"/>
              </a:buClr>
              <a:buSzPts val="1540"/>
              <a:buFont typeface="Noto Sans Symbols"/>
              <a:buNone/>
            </a:pPr>
            <a:r>
              <a:rPr b="0" i="0" lang="en-US" sz="2200" u="none" cap="none" strike="noStrike">
                <a:solidFill>
                  <a:schemeClr val="dk1"/>
                </a:solidFill>
                <a:latin typeface="Arial"/>
                <a:ea typeface="Arial"/>
                <a:cs typeface="Arial"/>
                <a:sym typeface="Arial"/>
              </a:rPr>
              <a:t>	So sánh a[mid] với X</a:t>
            </a:r>
            <a:endParaRPr/>
          </a:p>
          <a:p>
            <a:pPr indent="-325438" lvl="1" marL="669925" marR="0" rtl="0" algn="just">
              <a:lnSpc>
                <a:spcPct val="90000"/>
              </a:lnSpc>
              <a:spcBef>
                <a:spcPts val="50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a[mid] = X: Tìm thấy </a:t>
            </a:r>
            <a:r>
              <a:rPr b="0" i="0" lang="en-US" sz="2500" u="none" cap="none" strike="noStrike">
                <a:solidFill>
                  <a:srgbClr val="327061"/>
                </a:solidFill>
                <a:latin typeface="Arial"/>
                <a:ea typeface="Arial"/>
                <a:cs typeface="Arial"/>
                <a:sym typeface="Arial"/>
              </a:rPr>
              <a:t>⇒</a:t>
            </a:r>
            <a:r>
              <a:rPr b="0" i="0" lang="en-US" sz="2100" u="none" cap="none" strike="noStrike">
                <a:solidFill>
                  <a:srgbClr val="327061"/>
                </a:solidFill>
                <a:latin typeface="Arial"/>
                <a:ea typeface="Arial"/>
                <a:cs typeface="Arial"/>
                <a:sym typeface="Arial"/>
              </a:rPr>
              <a:t> Dừng</a:t>
            </a:r>
            <a:endParaRPr/>
          </a:p>
          <a:p>
            <a:pPr indent="-325438" lvl="1" marL="669925" marR="0" rtl="0" algn="just">
              <a:lnSpc>
                <a:spcPct val="90000"/>
              </a:lnSpc>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A[mid] &lt; X: 	</a:t>
            </a:r>
            <a:r>
              <a:rPr b="0" i="1" lang="en-US" sz="2100" u="none" cap="none" strike="noStrike">
                <a:solidFill>
                  <a:srgbClr val="327061"/>
                </a:solidFill>
                <a:latin typeface="Arial"/>
                <a:ea typeface="Arial"/>
                <a:cs typeface="Arial"/>
                <a:sym typeface="Arial"/>
              </a:rPr>
              <a:t>// tìm tiếp trong dãy a[mid+1]...a[right]</a:t>
            </a:r>
            <a:endParaRPr/>
          </a:p>
          <a:p>
            <a:pPr indent="-350838" lvl="2" marL="1022350" marR="0" rtl="0" algn="just">
              <a:lnSpc>
                <a:spcPct val="90000"/>
              </a:lnSpc>
              <a:spcBef>
                <a:spcPts val="400"/>
              </a:spcBef>
              <a:spcAft>
                <a:spcPts val="0"/>
              </a:spcAft>
              <a:buClr>
                <a:srgbClr val="CC0000"/>
              </a:buClr>
              <a:buSzPts val="1800"/>
              <a:buFont typeface="Noto Sans Symbols"/>
              <a:buNone/>
            </a:pPr>
            <a:r>
              <a:rPr b="0" i="0" lang="en-US" sz="18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Arial"/>
                <a:ea typeface="Arial"/>
                <a:cs typeface="Arial"/>
                <a:sym typeface="Arial"/>
              </a:rPr>
              <a:t>left = mid +1;</a:t>
            </a:r>
            <a:endParaRPr/>
          </a:p>
          <a:p>
            <a:pPr indent="-325438" lvl="1" marL="669925" marR="0" rtl="0" algn="just">
              <a:lnSpc>
                <a:spcPct val="90000"/>
              </a:lnSpc>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a[mid] &gt; X: 	</a:t>
            </a:r>
            <a:r>
              <a:rPr b="0" i="1" lang="en-US" sz="2100" u="none" cap="none" strike="noStrike">
                <a:solidFill>
                  <a:srgbClr val="327061"/>
                </a:solidFill>
                <a:latin typeface="Arial"/>
                <a:ea typeface="Arial"/>
                <a:cs typeface="Arial"/>
                <a:sym typeface="Arial"/>
              </a:rPr>
              <a:t>// tìm tiếp trong dãy a[left]...a[mid-1]</a:t>
            </a:r>
            <a:endParaRPr/>
          </a:p>
          <a:p>
            <a:pPr indent="-350838" lvl="2" marL="1022350" marR="0" rtl="0" algn="just">
              <a:lnSpc>
                <a:spcPct val="90000"/>
              </a:lnSpc>
              <a:spcBef>
                <a:spcPts val="400"/>
              </a:spcBef>
              <a:spcAft>
                <a:spcPts val="0"/>
              </a:spcAft>
              <a:buClr>
                <a:srgbClr val="CC0000"/>
              </a:buClr>
              <a:buSzPts val="1800"/>
              <a:buFont typeface="Noto Sans Symbols"/>
              <a:buNone/>
            </a:pPr>
            <a:r>
              <a:rPr b="0" i="0" lang="en-US" sz="18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Arial"/>
                <a:ea typeface="Arial"/>
                <a:cs typeface="Arial"/>
                <a:sym typeface="Arial"/>
              </a:rPr>
              <a:t>right = mid -1;</a:t>
            </a:r>
            <a:endParaRPr/>
          </a:p>
          <a:p>
            <a:pPr indent="-342900" lvl="0" marL="342900" marR="0" rtl="0" algn="just">
              <a:lnSpc>
                <a:spcPct val="90000"/>
              </a:lnSpc>
              <a:spcBef>
                <a:spcPts val="440"/>
              </a:spcBef>
              <a:spcAft>
                <a:spcPts val="0"/>
              </a:spcAft>
              <a:buClr>
                <a:srgbClr val="CC0000"/>
              </a:buClr>
              <a:buSzPts val="1540"/>
              <a:buFont typeface="Noto Sans Symbols"/>
              <a:buChar char="•"/>
            </a:pPr>
            <a:r>
              <a:rPr b="0" i="0" lang="en-US" sz="2200" u="none" cap="none" strike="noStrike">
                <a:solidFill>
                  <a:srgbClr val="FF3333"/>
                </a:solidFill>
                <a:latin typeface="Arial"/>
                <a:ea typeface="Arial"/>
                <a:cs typeface="Arial"/>
                <a:sym typeface="Arial"/>
              </a:rPr>
              <a:t>B3</a:t>
            </a:r>
            <a:r>
              <a:rPr b="0" i="0" lang="en-US" sz="2200" u="none" cap="none" strike="noStrike">
                <a:solidFill>
                  <a:schemeClr val="dk1"/>
                </a:solidFill>
                <a:latin typeface="Arial"/>
                <a:ea typeface="Arial"/>
                <a:cs typeface="Arial"/>
                <a:sym typeface="Arial"/>
              </a:rPr>
              <a:t>:</a:t>
            </a:r>
            <a:endParaRPr/>
          </a:p>
          <a:p>
            <a:pPr indent="-325438" lvl="1" marL="669925" marR="0" rtl="0" algn="just">
              <a:lnSpc>
                <a:spcPct val="90000"/>
              </a:lnSpc>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Nếu left ≤ right:    </a:t>
            </a:r>
            <a:r>
              <a:rPr b="0" i="1" lang="en-US" sz="2100" u="none" cap="none" strike="noStrike">
                <a:solidFill>
                  <a:srgbClr val="327061"/>
                </a:solidFill>
                <a:latin typeface="Arial"/>
                <a:ea typeface="Arial"/>
                <a:cs typeface="Arial"/>
                <a:sym typeface="Arial"/>
              </a:rPr>
              <a:t>//còn phần tử ⇒ tìm tiếp</a:t>
            </a:r>
            <a:r>
              <a:rPr b="0" i="0" lang="en-US" sz="2100" u="none" cap="none" strike="noStrike">
                <a:solidFill>
                  <a:srgbClr val="327061"/>
                </a:solidFill>
                <a:latin typeface="Arial"/>
                <a:ea typeface="Arial"/>
                <a:cs typeface="Arial"/>
                <a:sym typeface="Arial"/>
              </a:rPr>
              <a:t>  </a:t>
            </a:r>
            <a:endParaRPr/>
          </a:p>
          <a:p>
            <a:pPr indent="-350838" lvl="2" marL="1022350" marR="0" rtl="0" algn="just">
              <a:lnSpc>
                <a:spcPct val="90000"/>
              </a:lnSpc>
              <a:spcBef>
                <a:spcPts val="400"/>
              </a:spcBef>
              <a:spcAft>
                <a:spcPts val="0"/>
              </a:spcAft>
              <a:buClr>
                <a:srgbClr val="CC0000"/>
              </a:buClr>
              <a:buSzPts val="1800"/>
              <a:buFont typeface="Noto Sans Symbols"/>
              <a:buNone/>
            </a:pPr>
            <a:r>
              <a:rPr b="0" i="0" lang="en-US" sz="18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Arial"/>
                <a:ea typeface="Arial"/>
                <a:cs typeface="Arial"/>
                <a:sym typeface="Arial"/>
              </a:rPr>
              <a:t>Lặp bước 2</a:t>
            </a:r>
            <a:endParaRPr/>
          </a:p>
          <a:p>
            <a:pPr indent="-325438" lvl="1" marL="669925" marR="0" rtl="0" algn="just">
              <a:lnSpc>
                <a:spcPct val="90000"/>
              </a:lnSpc>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Ngược lại:          </a:t>
            </a:r>
            <a:r>
              <a:rPr b="0" i="1" lang="en-US" sz="2100" u="none" cap="none" strike="noStrike">
                <a:solidFill>
                  <a:srgbClr val="327061"/>
                </a:solidFill>
                <a:latin typeface="Arial"/>
                <a:ea typeface="Arial"/>
                <a:cs typeface="Arial"/>
                <a:sym typeface="Arial"/>
              </a:rPr>
              <a:t>//đã xét hết các phần tử</a:t>
            </a:r>
            <a:endParaRPr/>
          </a:p>
          <a:p>
            <a:pPr indent="-350838" lvl="2" marL="1022350" marR="0" rtl="0" algn="just">
              <a:lnSpc>
                <a:spcPct val="90000"/>
              </a:lnSpc>
              <a:spcBef>
                <a:spcPts val="400"/>
              </a:spcBef>
              <a:spcAft>
                <a:spcPts val="0"/>
              </a:spcAft>
              <a:buClr>
                <a:srgbClr val="CC0000"/>
              </a:buClr>
              <a:buSzPts val="1800"/>
              <a:buFont typeface="Noto Sans Symbols"/>
              <a:buNone/>
            </a:pPr>
            <a:r>
              <a:rPr b="0" i="1" lang="en-US" sz="18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Arial"/>
                <a:ea typeface="Arial"/>
                <a:cs typeface="Arial"/>
                <a:sym typeface="Arial"/>
              </a:rPr>
              <a:t>Dừng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278" name="Google Shape;278;p2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79" name="Google Shape;279;p28"/>
          <p:cNvSpPr txBox="1"/>
          <p:nvPr>
            <p:ph type="title"/>
          </p:nvPr>
        </p:nvSpPr>
        <p:spPr>
          <a:xfrm>
            <a:off x="858838" y="506413"/>
            <a:ext cx="3138487" cy="6254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500" u="none" cap="none" strike="noStrike">
                <a:solidFill>
                  <a:schemeClr val="lt1"/>
                </a:solidFill>
                <a:latin typeface="Times New Roman"/>
                <a:ea typeface="Times New Roman"/>
                <a:cs typeface="Times New Roman"/>
                <a:sym typeface="Times New Roman"/>
              </a:rPr>
              <a:t>Ví dụ minh họa</a:t>
            </a:r>
            <a:endParaRPr/>
          </a:p>
        </p:txBody>
      </p:sp>
      <p:sp>
        <p:nvSpPr>
          <p:cNvPr id="280" name="Google Shape;280;p28"/>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Cho dãy số gồm 8 phần tử bên dưới và X = 8:</a:t>
            </a:r>
            <a:endParaRPr/>
          </a:p>
          <a:p>
            <a:pPr indent="-325438" lvl="1" marL="669925" marR="0" rtl="0" algn="just">
              <a:spcBef>
                <a:spcPts val="500"/>
              </a:spcBef>
              <a:spcAft>
                <a:spcPts val="0"/>
              </a:spcAft>
              <a:buClr>
                <a:srgbClr val="FF9900"/>
              </a:buClr>
              <a:buSzPts val="1750"/>
              <a:buFont typeface="Noto Sans Symbols"/>
              <a:buNone/>
            </a:pPr>
            <a:r>
              <a:rPr b="0" i="0" lang="en-US" sz="2500" u="none" cap="none" strike="noStrike">
                <a:solidFill>
                  <a:srgbClr val="327061"/>
                </a:solidFill>
                <a:latin typeface="Arial"/>
                <a:ea typeface="Arial"/>
                <a:cs typeface="Arial"/>
                <a:sym typeface="Arial"/>
              </a:rPr>
              <a:t>		1	2	4	5	6	8	12	15</a:t>
            </a:r>
            <a:endParaRPr/>
          </a:p>
        </p:txBody>
      </p:sp>
      <p:sp>
        <p:nvSpPr>
          <p:cNvPr id="281" name="Google Shape;281;p28"/>
          <p:cNvSpPr/>
          <p:nvPr/>
        </p:nvSpPr>
        <p:spPr>
          <a:xfrm>
            <a:off x="576263" y="310832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282" name="Google Shape;282;p28"/>
          <p:cNvSpPr/>
          <p:nvPr/>
        </p:nvSpPr>
        <p:spPr>
          <a:xfrm>
            <a:off x="1584325" y="310832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283" name="Google Shape;283;p28"/>
          <p:cNvSpPr/>
          <p:nvPr/>
        </p:nvSpPr>
        <p:spPr>
          <a:xfrm>
            <a:off x="2592388" y="310832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284" name="Google Shape;284;p28"/>
          <p:cNvSpPr/>
          <p:nvPr/>
        </p:nvSpPr>
        <p:spPr>
          <a:xfrm>
            <a:off x="3600450" y="310832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285" name="Google Shape;285;p28"/>
          <p:cNvSpPr/>
          <p:nvPr/>
        </p:nvSpPr>
        <p:spPr>
          <a:xfrm>
            <a:off x="4608513" y="310832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286" name="Google Shape;286;p28"/>
          <p:cNvSpPr/>
          <p:nvPr/>
        </p:nvSpPr>
        <p:spPr>
          <a:xfrm>
            <a:off x="5616575" y="310832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287" name="Google Shape;287;p28"/>
          <p:cNvSpPr/>
          <p:nvPr/>
        </p:nvSpPr>
        <p:spPr>
          <a:xfrm>
            <a:off x="6624638" y="310832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288" name="Google Shape;288;p28"/>
          <p:cNvSpPr/>
          <p:nvPr/>
        </p:nvSpPr>
        <p:spPr>
          <a:xfrm>
            <a:off x="7632700" y="310832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289" name="Google Shape;289;p28"/>
          <p:cNvSpPr txBox="1"/>
          <p:nvPr/>
        </p:nvSpPr>
        <p:spPr>
          <a:xfrm>
            <a:off x="468313" y="3581400"/>
            <a:ext cx="126047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Left = 0</a:t>
            </a:r>
            <a:endParaRPr/>
          </a:p>
        </p:txBody>
      </p:sp>
      <p:sp>
        <p:nvSpPr>
          <p:cNvPr id="290" name="Google Shape;290;p28"/>
          <p:cNvSpPr/>
          <p:nvPr/>
        </p:nvSpPr>
        <p:spPr>
          <a:xfrm>
            <a:off x="3527425" y="2225675"/>
            <a:ext cx="1116013" cy="395288"/>
          </a:xfrm>
          <a:prstGeom prst="rect">
            <a:avLst/>
          </a:prstGeom>
          <a:solidFill>
            <a:srgbClr val="00CC99">
              <a:alpha val="73725"/>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X = 8</a:t>
            </a:r>
            <a:endParaRPr/>
          </a:p>
        </p:txBody>
      </p:sp>
      <p:sp>
        <p:nvSpPr>
          <p:cNvPr id="291" name="Google Shape;291;p28"/>
          <p:cNvSpPr/>
          <p:nvPr/>
        </p:nvSpPr>
        <p:spPr>
          <a:xfrm>
            <a:off x="3851275" y="2655888"/>
            <a:ext cx="466725" cy="415925"/>
          </a:xfrm>
          <a:prstGeom prst="downArrow">
            <a:avLst>
              <a:gd fmla="val 50000" name="adj1"/>
              <a:gd fmla="val 25000" name="adj2"/>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292" name="Google Shape;292;p28"/>
          <p:cNvSpPr txBox="1"/>
          <p:nvPr/>
        </p:nvSpPr>
        <p:spPr>
          <a:xfrm>
            <a:off x="7596188" y="3638550"/>
            <a:ext cx="126047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Right = 7</a:t>
            </a:r>
            <a:endParaRPr/>
          </a:p>
        </p:txBody>
      </p:sp>
      <p:sp>
        <p:nvSpPr>
          <p:cNvPr id="293" name="Google Shape;293;p28"/>
          <p:cNvSpPr txBox="1"/>
          <p:nvPr/>
        </p:nvSpPr>
        <p:spPr>
          <a:xfrm>
            <a:off x="3490913" y="3581400"/>
            <a:ext cx="126047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Mid = 3</a:t>
            </a:r>
            <a:endParaRPr/>
          </a:p>
        </p:txBody>
      </p:sp>
      <p:sp>
        <p:nvSpPr>
          <p:cNvPr id="294" name="Google Shape;294;p28"/>
          <p:cNvSpPr/>
          <p:nvPr/>
        </p:nvSpPr>
        <p:spPr>
          <a:xfrm>
            <a:off x="576263" y="518477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295" name="Google Shape;295;p28"/>
          <p:cNvSpPr/>
          <p:nvPr/>
        </p:nvSpPr>
        <p:spPr>
          <a:xfrm>
            <a:off x="1584325" y="518477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296" name="Google Shape;296;p28"/>
          <p:cNvSpPr/>
          <p:nvPr/>
        </p:nvSpPr>
        <p:spPr>
          <a:xfrm>
            <a:off x="2592388" y="518477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297" name="Google Shape;297;p28"/>
          <p:cNvSpPr/>
          <p:nvPr/>
        </p:nvSpPr>
        <p:spPr>
          <a:xfrm>
            <a:off x="3600450" y="518477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298" name="Google Shape;298;p28"/>
          <p:cNvSpPr/>
          <p:nvPr/>
        </p:nvSpPr>
        <p:spPr>
          <a:xfrm>
            <a:off x="4608513" y="518477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299" name="Google Shape;299;p28"/>
          <p:cNvSpPr/>
          <p:nvPr/>
        </p:nvSpPr>
        <p:spPr>
          <a:xfrm>
            <a:off x="5616575" y="518477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300" name="Google Shape;300;p28"/>
          <p:cNvSpPr/>
          <p:nvPr/>
        </p:nvSpPr>
        <p:spPr>
          <a:xfrm>
            <a:off x="6624638" y="5184775"/>
            <a:ext cx="100806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301" name="Google Shape;301;p28"/>
          <p:cNvSpPr/>
          <p:nvPr/>
        </p:nvSpPr>
        <p:spPr>
          <a:xfrm>
            <a:off x="7632700" y="5184775"/>
            <a:ext cx="100806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302" name="Google Shape;302;p28"/>
          <p:cNvSpPr txBox="1"/>
          <p:nvPr/>
        </p:nvSpPr>
        <p:spPr>
          <a:xfrm>
            <a:off x="4464050" y="5656263"/>
            <a:ext cx="126047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Left = 4</a:t>
            </a:r>
            <a:endParaRPr/>
          </a:p>
        </p:txBody>
      </p:sp>
      <p:sp>
        <p:nvSpPr>
          <p:cNvPr id="303" name="Google Shape;303;p28"/>
          <p:cNvSpPr/>
          <p:nvPr/>
        </p:nvSpPr>
        <p:spPr>
          <a:xfrm>
            <a:off x="5543550" y="4267200"/>
            <a:ext cx="1116013" cy="395288"/>
          </a:xfrm>
          <a:prstGeom prst="rect">
            <a:avLst/>
          </a:prstGeom>
          <a:solidFill>
            <a:srgbClr val="00CC99">
              <a:alpha val="73725"/>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X = 8</a:t>
            </a:r>
            <a:endParaRPr/>
          </a:p>
        </p:txBody>
      </p:sp>
      <p:sp>
        <p:nvSpPr>
          <p:cNvPr id="304" name="Google Shape;304;p28"/>
          <p:cNvSpPr/>
          <p:nvPr/>
        </p:nvSpPr>
        <p:spPr>
          <a:xfrm>
            <a:off x="5867400" y="4699000"/>
            <a:ext cx="466725" cy="449263"/>
          </a:xfrm>
          <a:prstGeom prst="downArrow">
            <a:avLst>
              <a:gd fmla="val 50000" name="adj1"/>
              <a:gd fmla="val 25000" name="adj2"/>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305" name="Google Shape;305;p28"/>
          <p:cNvSpPr txBox="1"/>
          <p:nvPr/>
        </p:nvSpPr>
        <p:spPr>
          <a:xfrm>
            <a:off x="7596188" y="5638800"/>
            <a:ext cx="126047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Right = 7</a:t>
            </a:r>
            <a:endParaRPr/>
          </a:p>
        </p:txBody>
      </p:sp>
      <p:sp>
        <p:nvSpPr>
          <p:cNvPr id="306" name="Google Shape;306;p28"/>
          <p:cNvSpPr txBox="1"/>
          <p:nvPr/>
        </p:nvSpPr>
        <p:spPr>
          <a:xfrm>
            <a:off x="5543550" y="5638800"/>
            <a:ext cx="126047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Mid = 5</a:t>
            </a:r>
            <a:endParaRPr/>
          </a:p>
        </p:txBody>
      </p:sp>
      <p:cxnSp>
        <p:nvCxnSpPr>
          <p:cNvPr id="307" name="Google Shape;307;p28"/>
          <p:cNvCxnSpPr/>
          <p:nvPr/>
        </p:nvCxnSpPr>
        <p:spPr>
          <a:xfrm>
            <a:off x="762000" y="3962400"/>
            <a:ext cx="7751763" cy="0"/>
          </a:xfrm>
          <a:prstGeom prst="straightConnector1">
            <a:avLst/>
          </a:prstGeom>
          <a:noFill/>
          <a:ln cap="flat" cmpd="sng" w="9525">
            <a:solidFill>
              <a:schemeClr val="dk1"/>
            </a:solidFill>
            <a:prstDash val="solid"/>
            <a:round/>
            <a:headEnd len="med" w="med" type="triangle"/>
            <a:tailEnd len="med" w="med" type="triangle"/>
          </a:ln>
        </p:spPr>
      </p:cxnSp>
      <p:cxnSp>
        <p:nvCxnSpPr>
          <p:cNvPr id="308" name="Google Shape;308;p28"/>
          <p:cNvCxnSpPr/>
          <p:nvPr/>
        </p:nvCxnSpPr>
        <p:spPr>
          <a:xfrm flipH="1" rot="10800000">
            <a:off x="4953000" y="6019800"/>
            <a:ext cx="3533775" cy="12700"/>
          </a:xfrm>
          <a:prstGeom prst="straightConnector1">
            <a:avLst/>
          </a:prstGeom>
          <a:noFill/>
          <a:ln cap="flat" cmpd="sng" w="9525">
            <a:solidFill>
              <a:schemeClr val="dk1"/>
            </a:solidFill>
            <a:prstDash val="solid"/>
            <a:round/>
            <a:headEnd len="med" w="med" type="triangle"/>
            <a:tailEnd len="med" w="med" type="triangle"/>
          </a:ln>
        </p:spPr>
      </p:cxnSp>
      <p:sp>
        <p:nvSpPr>
          <p:cNvPr id="309" name="Google Shape;309;p28"/>
          <p:cNvSpPr txBox="1"/>
          <p:nvPr/>
        </p:nvSpPr>
        <p:spPr>
          <a:xfrm>
            <a:off x="3644900" y="3962400"/>
            <a:ext cx="133032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Tahoma"/>
                <a:ea typeface="Tahoma"/>
                <a:cs typeface="Tahoma"/>
                <a:sym typeface="Tahoma"/>
              </a:rPr>
              <a:t>Đoạn tìm kiếm</a:t>
            </a:r>
            <a:endParaRPr/>
          </a:p>
        </p:txBody>
      </p:sp>
      <p:sp>
        <p:nvSpPr>
          <p:cNvPr id="310" name="Google Shape;310;p28"/>
          <p:cNvSpPr txBox="1"/>
          <p:nvPr/>
        </p:nvSpPr>
        <p:spPr>
          <a:xfrm>
            <a:off x="6237288" y="6096000"/>
            <a:ext cx="1330325" cy="30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400">
                <a:solidFill>
                  <a:schemeClr val="dk1"/>
                </a:solidFill>
                <a:latin typeface="Tahoma"/>
                <a:ea typeface="Tahoma"/>
                <a:cs typeface="Tahoma"/>
                <a:sym typeface="Tahoma"/>
              </a:rPr>
              <a:t>Đoạn tìm kiếm</a:t>
            </a:r>
            <a:endParaRPr/>
          </a:p>
        </p:txBody>
      </p:sp>
      <p:sp>
        <p:nvSpPr>
          <p:cNvPr id="311" name="Google Shape;311;p28"/>
          <p:cNvSpPr/>
          <p:nvPr/>
        </p:nvSpPr>
        <p:spPr>
          <a:xfrm>
            <a:off x="6300788" y="4662488"/>
            <a:ext cx="541337" cy="468312"/>
          </a:xfrm>
          <a:prstGeom prst="irregularSeal2">
            <a:avLst/>
          </a:prstGeom>
          <a:solidFill>
            <a:srgbClr val="FFFF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a:t>
            </a:r>
            <a:endParaRPr/>
          </a:p>
        </p:txBody>
      </p:sp>
      <p:sp>
        <p:nvSpPr>
          <p:cNvPr id="312" name="Google Shape;312;p28"/>
          <p:cNvSpPr txBox="1"/>
          <p:nvPr/>
        </p:nvSpPr>
        <p:spPr>
          <a:xfrm>
            <a:off x="533400" y="19050"/>
            <a:ext cx="4343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1.2 Tìm kiếm nhị phân</a:t>
            </a:r>
            <a:endParaRPr/>
          </a:p>
        </p:txBody>
      </p:sp>
      <p:sp>
        <p:nvSpPr>
          <p:cNvPr id="313" name="Google Shape;313;p28"/>
          <p:cNvSpPr txBox="1"/>
          <p:nvPr/>
        </p:nvSpPr>
        <p:spPr>
          <a:xfrm>
            <a:off x="4202113" y="3130550"/>
            <a:ext cx="392112" cy="396875"/>
          </a:xfrm>
          <a:prstGeom prst="rect">
            <a:avLst/>
          </a:prstGeom>
          <a:solidFill>
            <a:srgbClr val="FFFF66">
              <a:alpha val="75686"/>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2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2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2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2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2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2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ppt_w</p:attrName>
                                        </p:attrNameLst>
                                      </p:cBhvr>
                                      <p:tavLst>
                                        <p:tav fmla="" tm="0">
                                          <p:val>
                                            <p:strVal val="0"/>
                                          </p:val>
                                        </p:tav>
                                        <p:tav fmla="" tm="100000">
                                          <p:val>
                                            <p:strVal val="#ppt_w"/>
                                          </p:val>
                                        </p:tav>
                                      </p:tavLst>
                                    </p:anim>
                                    <p:anim calcmode="lin" valueType="num">
                                      <p:cBhvr additive="base">
                                        <p:cTn dur="500"/>
                                        <p:tgtEl>
                                          <p:spTgt spid="30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ppt_w</p:attrName>
                                        </p:attrNameLst>
                                      </p:cBhvr>
                                      <p:tavLst>
                                        <p:tav fmla="" tm="0">
                                          <p:val>
                                            <p:strVal val="0"/>
                                          </p:val>
                                        </p:tav>
                                        <p:tav fmla="" tm="100000">
                                          <p:val>
                                            <p:strVal val="#ppt_w"/>
                                          </p:val>
                                        </p:tav>
                                      </p:tavLst>
                                    </p:anim>
                                    <p:anim calcmode="lin" valueType="num">
                                      <p:cBhvr additive="base">
                                        <p:cTn dur="500"/>
                                        <p:tgtEl>
                                          <p:spTgt spid="30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ppt_w</p:attrName>
                                        </p:attrNameLst>
                                      </p:cBhvr>
                                      <p:tavLst>
                                        <p:tav fmla="" tm="0">
                                          <p:val>
                                            <p:strVal val="0"/>
                                          </p:val>
                                        </p:tav>
                                        <p:tav fmla="" tm="100000">
                                          <p:val>
                                            <p:strVal val="#ppt_w"/>
                                          </p:val>
                                        </p:tav>
                                      </p:tavLst>
                                    </p:anim>
                                    <p:anim calcmode="lin" valueType="num">
                                      <p:cBhvr additive="base">
                                        <p:cTn dur="500"/>
                                        <p:tgtEl>
                                          <p:spTgt spid="31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320" name="Google Shape;320;p2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21" name="Google Shape;321;p29"/>
          <p:cNvSpPr txBox="1"/>
          <p:nvPr>
            <p:ph type="title"/>
          </p:nvPr>
        </p:nvSpPr>
        <p:spPr>
          <a:xfrm>
            <a:off x="858838" y="506413"/>
            <a:ext cx="25400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900" u="none" cap="none" strike="noStrike">
                <a:solidFill>
                  <a:schemeClr val="lt1"/>
                </a:solidFill>
                <a:latin typeface="Times New Roman"/>
                <a:ea typeface="Times New Roman"/>
                <a:cs typeface="Times New Roman"/>
                <a:sym typeface="Times New Roman"/>
              </a:rPr>
              <a:t>Thuật toán</a:t>
            </a:r>
            <a:endParaRPr/>
          </a:p>
        </p:txBody>
      </p:sp>
      <p:sp>
        <p:nvSpPr>
          <p:cNvPr id="322" name="Google Shape;322;p29"/>
          <p:cNvSpPr txBox="1"/>
          <p:nvPr>
            <p:ph idx="1" type="body"/>
          </p:nvPr>
        </p:nvSpPr>
        <p:spPr>
          <a:xfrm>
            <a:off x="609600" y="1676400"/>
            <a:ext cx="8229600" cy="4773613"/>
          </a:xfrm>
          <a:prstGeom prst="rect">
            <a:avLst/>
          </a:prstGeom>
          <a:solidFill>
            <a:srgbClr val="E7FFFF">
              <a:alpha val="32549"/>
            </a:srgbClr>
          </a:solidFill>
          <a:ln cap="flat" cmpd="sng" w="22225">
            <a:solidFill>
              <a:srgbClr val="00A2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700"/>
              <a:buFont typeface="Noto Sans Symbols"/>
              <a:buNone/>
            </a:pPr>
            <a:r>
              <a:rPr b="0" i="0" lang="en-US" sz="1700" u="none" cap="none" strike="noStrike">
                <a:solidFill>
                  <a:schemeClr val="dk1"/>
                </a:solidFill>
                <a:latin typeface="Verdana"/>
                <a:ea typeface="Verdana"/>
                <a:cs typeface="Verdana"/>
                <a:sym typeface="Verdana"/>
              </a:rPr>
              <a:t>int BinarySearch(int a[], int n, int </a:t>
            </a:r>
            <a:r>
              <a:rPr b="0" i="0" lang="en-US" sz="1700" u="none" cap="none" strike="noStrike">
                <a:solidFill>
                  <a:srgbClr val="CC0000"/>
                </a:solidFill>
                <a:latin typeface="Verdana"/>
                <a:ea typeface="Verdana"/>
                <a:cs typeface="Verdana"/>
                <a:sym typeface="Verdana"/>
              </a:rPr>
              <a:t>key</a:t>
            </a:r>
            <a:r>
              <a:rPr b="0" i="0" lang="en-US" sz="1700" u="none" cap="none" strike="noStrike">
                <a:solidFill>
                  <a:schemeClr val="dk1"/>
                </a:solidFill>
                <a:latin typeface="Verdana"/>
                <a:ea typeface="Verdana"/>
                <a:cs typeface="Verdana"/>
                <a:sym typeface="Verdana"/>
              </a:rPr>
              <a:t>){</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int left = 0, right = n-1, mid;</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while (</a:t>
            </a:r>
            <a:r>
              <a:rPr b="0" i="0" lang="en-US" sz="1600" u="none" cap="none" strike="noStrike">
                <a:solidFill>
                  <a:srgbClr val="CC0000"/>
                </a:solidFill>
                <a:latin typeface="Verdana"/>
                <a:ea typeface="Verdana"/>
                <a:cs typeface="Verdana"/>
                <a:sym typeface="Verdana"/>
              </a:rPr>
              <a:t>left &lt;= right</a:t>
            </a:r>
            <a:r>
              <a:rPr b="0" i="0" lang="en-US" sz="1600" u="none" cap="none" strike="noStrike">
                <a:solidFill>
                  <a:schemeClr val="dk1"/>
                </a:solidFill>
                <a:latin typeface="Verdana"/>
                <a:ea typeface="Verdana"/>
                <a:cs typeface="Verdana"/>
                <a:sym typeface="Verdana"/>
              </a:rPr>
              <a:t>){</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mid = (left + right)/ 2;	</a:t>
            </a:r>
            <a:r>
              <a:rPr b="0" i="1" lang="en-US" sz="1600" u="none" cap="none" strike="noStrike">
                <a:solidFill>
                  <a:srgbClr val="327061"/>
                </a:solidFill>
                <a:latin typeface="Verdana"/>
                <a:ea typeface="Verdana"/>
                <a:cs typeface="Verdana"/>
                <a:sym typeface="Verdana"/>
              </a:rPr>
              <a:t>// lấy điểm giữa</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if (a[mid] == key)	</a:t>
            </a:r>
            <a:r>
              <a:rPr b="0" i="1" lang="en-US" sz="1600" u="none" cap="none" strike="noStrike">
                <a:solidFill>
                  <a:srgbClr val="327061"/>
                </a:solidFill>
                <a:latin typeface="Verdana"/>
                <a:ea typeface="Verdana"/>
                <a:cs typeface="Verdana"/>
                <a:sym typeface="Verdana"/>
              </a:rPr>
              <a:t>// nếu tìm được</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return mid;</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if (a[mid] &lt; key)		</a:t>
            </a:r>
            <a:r>
              <a:rPr b="0" i="1" lang="en-US" sz="1600" u="none" cap="none" strike="noStrike">
                <a:solidFill>
                  <a:srgbClr val="327061"/>
                </a:solidFill>
                <a:latin typeface="Verdana"/>
                <a:ea typeface="Verdana"/>
                <a:cs typeface="Verdana"/>
                <a:sym typeface="Verdana"/>
              </a:rPr>
              <a:t>// tìm đoạn bên phải mid</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left = mid+1;		</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else</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right = mid-1;	</a:t>
            </a:r>
            <a:r>
              <a:rPr b="0" i="1" lang="en-US" sz="1600" u="none" cap="none" strike="noStrike">
                <a:solidFill>
                  <a:srgbClr val="327061"/>
                </a:solidFill>
                <a:latin typeface="Verdana"/>
                <a:ea typeface="Verdana"/>
                <a:cs typeface="Verdana"/>
                <a:sym typeface="Verdana"/>
              </a:rPr>
              <a:t>// tìm đoạn bên trái mid</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return -1;			</a:t>
            </a:r>
            <a:r>
              <a:rPr b="0" i="1" lang="en-US" sz="1600" u="none" cap="none" strike="noStrike">
                <a:solidFill>
                  <a:srgbClr val="327061"/>
                </a:solidFill>
                <a:latin typeface="Verdana"/>
                <a:ea typeface="Verdana"/>
                <a:cs typeface="Verdana"/>
                <a:sym typeface="Verdana"/>
              </a:rPr>
              <a:t>// không tìm được</a:t>
            </a:r>
            <a:endParaRPr/>
          </a:p>
          <a:p>
            <a:pPr indent="0" lvl="1" marL="457200" marR="0" rtl="0" algn="l">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a:t>
            </a:r>
            <a:endParaRPr/>
          </a:p>
        </p:txBody>
      </p:sp>
      <p:sp>
        <p:nvSpPr>
          <p:cNvPr id="323" name="Google Shape;323;p29"/>
          <p:cNvSpPr txBox="1"/>
          <p:nvPr/>
        </p:nvSpPr>
        <p:spPr>
          <a:xfrm>
            <a:off x="533400" y="19050"/>
            <a:ext cx="4343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1.2 Tìm kiếm nhị phân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4000" u="none" cap="none" strike="noStrike">
              <a:solidFill>
                <a:schemeClr val="lt1"/>
              </a:solidFill>
              <a:latin typeface="Times New Roman"/>
              <a:ea typeface="Times New Roman"/>
              <a:cs typeface="Times New Roman"/>
              <a:sym typeface="Times New Roman"/>
            </a:endParaRPr>
          </a:p>
        </p:txBody>
      </p:sp>
      <p:sp>
        <p:nvSpPr>
          <p:cNvPr id="329" name="Google Shape;329;p30"/>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Sinh mảng ngẫu nhiên gồm n số nguyên, mỗi số a[i] có giá trị ∈ (0, 100).</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n: nhập</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A[i]: sinh</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Xuất mảng.</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Tìm phần tử X trong mảng, nếu có trả về vị trí tìm thấy. (X nhập từ bàn phím). Sử dụng 2 phương pháp tìm tuần tự và tìm nhị phân.</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Yêu cầu: chương trình tổ chức theo menu chức năng</a:t>
            </a:r>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330" name="Google Shape;330;p3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sz="1000">
              <a:solidFill>
                <a:schemeClr val="dk1"/>
              </a:solidFill>
              <a:latin typeface="Arial"/>
              <a:ea typeface="Arial"/>
              <a:cs typeface="Arial"/>
              <a:sym typeface="Arial"/>
            </a:endParaRPr>
          </a:p>
        </p:txBody>
      </p:sp>
      <p:sp>
        <p:nvSpPr>
          <p:cNvPr id="331" name="Google Shape;331;p3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4000" u="none" cap="none" strike="noStrike">
              <a:solidFill>
                <a:schemeClr val="lt1"/>
              </a:solidFill>
              <a:latin typeface="Times New Roman"/>
              <a:ea typeface="Times New Roman"/>
              <a:cs typeface="Times New Roman"/>
              <a:sym typeface="Times New Roman"/>
            </a:endParaRPr>
          </a:p>
        </p:txBody>
      </p:sp>
      <p:sp>
        <p:nvSpPr>
          <p:cNvPr id="337" name="Google Shape;337;p31"/>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Viết chương trình quản lý DSSV, thông tin của mỗi sinh viên gồm (mã sv, họ tên, điểm trung bình)</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Chương trình có các chức năng sau:</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Nhập dssv</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Xuất dssv</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Tìm sinh viên theo họ tên bằng pp tìm tuyến tính.</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Tìm sv theo mã bằng pp tìm nhị phân</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Sắp xếp danh sách sv tăng dần theo mã sv.</a:t>
            </a:r>
            <a:endParaRPr/>
          </a:p>
        </p:txBody>
      </p:sp>
      <p:sp>
        <p:nvSpPr>
          <p:cNvPr id="338" name="Google Shape;338;p3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sz="1000">
              <a:solidFill>
                <a:schemeClr val="dk1"/>
              </a:solidFill>
              <a:latin typeface="Arial"/>
              <a:ea typeface="Arial"/>
              <a:cs typeface="Arial"/>
              <a:sym typeface="Arial"/>
            </a:endParaRPr>
          </a:p>
        </p:txBody>
      </p:sp>
      <p:sp>
        <p:nvSpPr>
          <p:cNvPr id="339" name="Google Shape;339;p3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346" name="Google Shape;346;p3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47" name="Google Shape;347;p32"/>
          <p:cNvSpPr txBox="1"/>
          <p:nvPr>
            <p:ph type="title"/>
          </p:nvPr>
        </p:nvSpPr>
        <p:spPr>
          <a:xfrm>
            <a:off x="858838" y="506413"/>
            <a:ext cx="21463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Nhận xét</a:t>
            </a:r>
            <a:endParaRPr/>
          </a:p>
        </p:txBody>
      </p:sp>
      <p:sp>
        <p:nvSpPr>
          <p:cNvPr id="348" name="Google Shape;348;p32"/>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232093" lvl="1" marL="669925" marR="0" rtl="0" algn="just">
              <a:spcBef>
                <a:spcPts val="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Thuật giải nhị phân dựa vào </a:t>
            </a:r>
            <a:r>
              <a:rPr b="0" i="0" lang="en-US" sz="2200" u="none" cap="none" strike="noStrike">
                <a:solidFill>
                  <a:srgbClr val="FF3333"/>
                </a:solidFill>
                <a:latin typeface="Arial"/>
                <a:ea typeface="Arial"/>
                <a:cs typeface="Arial"/>
                <a:sym typeface="Arial"/>
              </a:rPr>
              <a:t>quan hệ giá trị của các phần tử</a:t>
            </a:r>
            <a:r>
              <a:rPr b="0" i="0" lang="en-US" sz="2200" u="none" cap="none" strike="noStrike">
                <a:solidFill>
                  <a:schemeClr val="hlink"/>
                </a:solidFill>
                <a:latin typeface="Arial"/>
                <a:ea typeface="Arial"/>
                <a:cs typeface="Arial"/>
                <a:sym typeface="Arial"/>
              </a:rPr>
              <a:t> </a:t>
            </a:r>
            <a:r>
              <a:rPr b="0" i="0" lang="en-US" sz="2200" u="none" cap="none" strike="noStrike">
                <a:solidFill>
                  <a:srgbClr val="FF3333"/>
                </a:solidFill>
                <a:latin typeface="Arial"/>
                <a:ea typeface="Arial"/>
                <a:cs typeface="Arial"/>
                <a:sym typeface="Arial"/>
              </a:rPr>
              <a:t>trong mảng</a:t>
            </a:r>
            <a:r>
              <a:rPr b="0" i="0" lang="en-US" sz="2200" u="none" cap="none" strike="noStrike">
                <a:solidFill>
                  <a:schemeClr val="dk1"/>
                </a:solidFill>
                <a:latin typeface="Arial"/>
                <a:ea typeface="Arial"/>
                <a:cs typeface="Arial"/>
                <a:sym typeface="Arial"/>
              </a:rPr>
              <a:t> để định hướng trong quá trình tìm kiếm, do vậy chỉ áp dụng được với </a:t>
            </a:r>
            <a:r>
              <a:rPr b="0" i="0" lang="en-US" sz="2200" u="none" cap="none" strike="noStrike">
                <a:solidFill>
                  <a:srgbClr val="FF3333"/>
                </a:solidFill>
                <a:latin typeface="Arial"/>
                <a:ea typeface="Arial"/>
                <a:cs typeface="Arial"/>
                <a:sym typeface="Arial"/>
              </a:rPr>
              <a:t>dãy đã có thứ tự.</a:t>
            </a:r>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Thuật giải nhị phân</a:t>
            </a:r>
            <a:r>
              <a:rPr b="0" i="0" lang="en-US" sz="2200" u="none" cap="none" strike="noStrike">
                <a:solidFill>
                  <a:srgbClr val="FF3333"/>
                </a:solidFill>
                <a:latin typeface="Arial"/>
                <a:ea typeface="Arial"/>
                <a:cs typeface="Arial"/>
                <a:sym typeface="Arial"/>
              </a:rPr>
              <a:t> tìm kiếm nhanh hơn </a:t>
            </a:r>
            <a:r>
              <a:rPr b="0" i="0" lang="en-US" sz="2200" u="none" cap="none" strike="noStrike">
                <a:solidFill>
                  <a:schemeClr val="dk1"/>
                </a:solidFill>
                <a:latin typeface="Arial"/>
                <a:ea typeface="Arial"/>
                <a:cs typeface="Arial"/>
                <a:sym typeface="Arial"/>
              </a:rPr>
              <a:t>tìm kiếm tuyến tính.</a:t>
            </a:r>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Tuy nhiên khi áp dụng thuật giải nhị phân thì cần phải quan tâm đến </a:t>
            </a:r>
            <a:r>
              <a:rPr b="0" i="0" lang="en-US" sz="2200" u="none" cap="none" strike="noStrike">
                <a:solidFill>
                  <a:srgbClr val="FF3333"/>
                </a:solidFill>
                <a:latin typeface="Arial"/>
                <a:ea typeface="Arial"/>
                <a:cs typeface="Arial"/>
                <a:sym typeface="Arial"/>
              </a:rPr>
              <a:t>chi phí cho việc sắp xếp mảng</a:t>
            </a:r>
            <a:r>
              <a:rPr b="0" i="0" lang="en-US" sz="2200" u="none" cap="none" strike="noStrike">
                <a:solidFill>
                  <a:schemeClr val="dk1"/>
                </a:solidFill>
                <a:latin typeface="Arial"/>
                <a:ea typeface="Arial"/>
                <a:cs typeface="Arial"/>
                <a:sym typeface="Arial"/>
              </a:rPr>
              <a:t>. Vì khi mảng được sắp thứ tự rồi thì mới tìm kiếm nhị phân.</a:t>
            </a:r>
            <a:endParaRPr/>
          </a:p>
        </p:txBody>
      </p:sp>
      <p:pic>
        <p:nvPicPr>
          <p:cNvPr descr="Study-1" id="349" name="Google Shape;349;p32"/>
          <p:cNvPicPr preferRelativeResize="0"/>
          <p:nvPr>
            <p:ph idx="2" type="body"/>
          </p:nvPr>
        </p:nvPicPr>
        <p:blipFill rotWithShape="1">
          <a:blip r:embed="rId3">
            <a:alphaModFix/>
          </a:blip>
          <a:srcRect b="0" l="0" r="0" t="0"/>
          <a:stretch/>
        </p:blipFill>
        <p:spPr>
          <a:xfrm>
            <a:off x="4038600" y="1641475"/>
            <a:ext cx="1625600" cy="1625600"/>
          </a:xfrm>
          <a:prstGeom prst="rect">
            <a:avLst/>
          </a:prstGeom>
          <a:noFill/>
          <a:ln>
            <a:noFill/>
          </a:ln>
        </p:spPr>
      </p:pic>
      <p:sp>
        <p:nvSpPr>
          <p:cNvPr id="350" name="Google Shape;350;p32"/>
          <p:cNvSpPr txBox="1"/>
          <p:nvPr/>
        </p:nvSpPr>
        <p:spPr>
          <a:xfrm>
            <a:off x="533400" y="19050"/>
            <a:ext cx="4343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1.2 Tìm kiếm nhị phân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858838" y="506413"/>
            <a:ext cx="66087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Áp dụng</a:t>
            </a:r>
            <a:endParaRPr b="1" i="0" sz="4000" u="none" cap="none" strike="noStrike">
              <a:solidFill>
                <a:schemeClr val="lt1"/>
              </a:solidFill>
              <a:latin typeface="Times New Roman"/>
              <a:ea typeface="Times New Roman"/>
              <a:cs typeface="Times New Roman"/>
              <a:sym typeface="Times New Roman"/>
            </a:endParaRPr>
          </a:p>
        </p:txBody>
      </p:sp>
      <p:sp>
        <p:nvSpPr>
          <p:cNvPr id="356" name="Google Shape;356;p33"/>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Cho cấu trúc Sách</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Mã sách: int</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Tên sách: char[40]</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Giá: long</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Nhập, xuất danh sách gồm N cuốn sách</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Tìm cuốn sách có mã là X</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Tìm cuốn sách có tên là X</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Liệt kê thông tin các cuốn sách có giá &gt;50000</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Tìm cuốn sách có giá lớn nhất </a:t>
            </a:r>
            <a:endParaRPr/>
          </a:p>
        </p:txBody>
      </p:sp>
      <p:sp>
        <p:nvSpPr>
          <p:cNvPr id="357" name="Google Shape;357;p3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358" name="Google Shape;358;p3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59" name="Google Shape;359;p33"/>
          <p:cNvSpPr txBox="1"/>
          <p:nvPr/>
        </p:nvSpPr>
        <p:spPr>
          <a:xfrm>
            <a:off x="533400" y="19050"/>
            <a:ext cx="4343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 Tìm kiếm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GV. Văn Thị Thiên Trang</a:t>
            </a:r>
            <a:endParaRPr/>
          </a:p>
        </p:txBody>
      </p:sp>
      <p:sp>
        <p:nvSpPr>
          <p:cNvPr id="117" name="Google Shape;117;p1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400" u="none" cap="none" strike="noStrike">
                <a:solidFill>
                  <a:schemeClr val="dk1"/>
                </a:solidFill>
                <a:latin typeface="Arial"/>
                <a:ea typeface="Arial"/>
                <a:cs typeface="Arial"/>
                <a:sym typeface="Arial"/>
              </a:rPr>
              <a:t>‹#›</a:t>
            </a:fld>
            <a:endParaRPr b="1" i="0" sz="1400" u="none" cap="none" strike="noStrike">
              <a:solidFill>
                <a:schemeClr val="dk1"/>
              </a:solidFill>
              <a:latin typeface="Arial"/>
              <a:ea typeface="Arial"/>
              <a:cs typeface="Arial"/>
              <a:sym typeface="Arial"/>
            </a:endParaRPr>
          </a:p>
        </p:txBody>
      </p:sp>
      <p:sp>
        <p:nvSpPr>
          <p:cNvPr id="118" name="Google Shape;118;p16"/>
          <p:cNvSpPr txBox="1"/>
          <p:nvPr>
            <p:ph type="title"/>
          </p:nvPr>
        </p:nvSpPr>
        <p:spPr>
          <a:xfrm>
            <a:off x="860425" y="506413"/>
            <a:ext cx="43211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Nội dung trình bày</a:t>
            </a:r>
            <a:endParaRPr/>
          </a:p>
        </p:txBody>
      </p:sp>
      <p:pic>
        <p:nvPicPr>
          <p:cNvPr descr="searching" id="119" name="Google Shape;119;p16"/>
          <p:cNvPicPr preferRelativeResize="0"/>
          <p:nvPr>
            <p:ph idx="2" type="body"/>
          </p:nvPr>
        </p:nvPicPr>
        <p:blipFill rotWithShape="1">
          <a:blip r:embed="rId3">
            <a:alphaModFix/>
          </a:blip>
          <a:srcRect b="0" l="0" r="0" t="0"/>
          <a:stretch/>
        </p:blipFill>
        <p:spPr>
          <a:xfrm>
            <a:off x="4724400" y="3671888"/>
            <a:ext cx="4038600" cy="3109912"/>
          </a:xfrm>
          <a:prstGeom prst="rect">
            <a:avLst/>
          </a:prstGeom>
          <a:noFill/>
          <a:ln>
            <a:noFill/>
          </a:ln>
        </p:spPr>
      </p:pic>
      <p:grpSp>
        <p:nvGrpSpPr>
          <p:cNvPr id="120" name="Google Shape;120;p16"/>
          <p:cNvGrpSpPr/>
          <p:nvPr/>
        </p:nvGrpSpPr>
        <p:grpSpPr>
          <a:xfrm>
            <a:off x="2173288" y="2057400"/>
            <a:ext cx="4608512" cy="1447800"/>
            <a:chOff x="889" y="1632"/>
            <a:chExt cx="2903" cy="912"/>
          </a:xfrm>
        </p:grpSpPr>
        <p:sp>
          <p:nvSpPr>
            <p:cNvPr id="121" name="Google Shape;121;p16"/>
            <p:cNvSpPr/>
            <p:nvPr/>
          </p:nvSpPr>
          <p:spPr>
            <a:xfrm>
              <a:off x="893" y="1638"/>
              <a:ext cx="468" cy="320"/>
            </a:xfrm>
            <a:prstGeom prst="hexagon">
              <a:avLst>
                <a:gd fmla="val 36563"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22" name="Google Shape;122;p16"/>
            <p:cNvSpPr/>
            <p:nvPr/>
          </p:nvSpPr>
          <p:spPr>
            <a:xfrm>
              <a:off x="889" y="1632"/>
              <a:ext cx="468" cy="320"/>
            </a:xfrm>
            <a:prstGeom prst="hexagon">
              <a:avLst>
                <a:gd fmla="val 36563" name="adj"/>
                <a:gd fmla="val 115470" name="vf"/>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23" name="Google Shape;123;p16"/>
            <p:cNvSpPr/>
            <p:nvPr/>
          </p:nvSpPr>
          <p:spPr>
            <a:xfrm>
              <a:off x="916" y="1651"/>
              <a:ext cx="412" cy="282"/>
            </a:xfrm>
            <a:prstGeom prst="hexagon">
              <a:avLst>
                <a:gd fmla="val 36525" name="adj"/>
                <a:gd fmla="val 115470" name="vf"/>
              </a:avLst>
            </a:prstGeom>
            <a:gradFill>
              <a:gsLst>
                <a:gs pos="0">
                  <a:srgbClr val="796100"/>
                </a:gs>
                <a:gs pos="100000">
                  <a:srgbClr val="FFCC00"/>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24" name="Google Shape;124;p16"/>
            <p:cNvSpPr/>
            <p:nvPr/>
          </p:nvSpPr>
          <p:spPr>
            <a:xfrm>
              <a:off x="893" y="2214"/>
              <a:ext cx="468" cy="320"/>
            </a:xfrm>
            <a:prstGeom prst="hexagon">
              <a:avLst>
                <a:gd fmla="val 36563"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25" name="Google Shape;125;p16"/>
            <p:cNvSpPr/>
            <p:nvPr/>
          </p:nvSpPr>
          <p:spPr>
            <a:xfrm>
              <a:off x="889" y="2208"/>
              <a:ext cx="468" cy="320"/>
            </a:xfrm>
            <a:prstGeom prst="hexagon">
              <a:avLst>
                <a:gd fmla="val 36563" name="adj"/>
                <a:gd fmla="val 115470" name="vf"/>
              </a:avLst>
            </a:prstGeom>
            <a:gradFill>
              <a:gsLst>
                <a:gs pos="0">
                  <a:srgbClr val="E6E6E6"/>
                </a:gs>
                <a:gs pos="7500">
                  <a:srgbClr val="7D8496"/>
                </a:gs>
                <a:gs pos="26499">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0"/>
            </a:gra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26" name="Google Shape;126;p16"/>
            <p:cNvSpPr/>
            <p:nvPr/>
          </p:nvSpPr>
          <p:spPr>
            <a:xfrm>
              <a:off x="916" y="2227"/>
              <a:ext cx="412" cy="282"/>
            </a:xfrm>
            <a:prstGeom prst="hexagon">
              <a:avLst>
                <a:gd fmla="val 36525" name="adj"/>
                <a:gd fmla="val 115470" name="vf"/>
              </a:avLst>
            </a:prstGeom>
            <a:gradFill>
              <a:gsLst>
                <a:gs pos="0">
                  <a:srgbClr val="005E47"/>
                </a:gs>
                <a:gs pos="100000">
                  <a:srgbClr val="00CC99"/>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27" name="Google Shape;127;p16"/>
            <p:cNvSpPr txBox="1"/>
            <p:nvPr/>
          </p:nvSpPr>
          <p:spPr>
            <a:xfrm>
              <a:off x="1559" y="1678"/>
              <a:ext cx="905"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u="sng">
                  <a:solidFill>
                    <a:schemeClr val="hlink"/>
                  </a:solidFill>
                  <a:latin typeface="Arial"/>
                  <a:ea typeface="Arial"/>
                  <a:cs typeface="Arial"/>
                  <a:sym typeface="Arial"/>
                  <a:hlinkClick action="ppaction://hlinksldjump" r:id="rId4"/>
                </a:rPr>
                <a:t>Tìm kiếm</a:t>
              </a:r>
              <a:endParaRPr sz="2400">
                <a:solidFill>
                  <a:schemeClr val="dk1"/>
                </a:solidFill>
                <a:latin typeface="Arial"/>
                <a:ea typeface="Arial"/>
                <a:cs typeface="Arial"/>
                <a:sym typeface="Arial"/>
              </a:endParaRPr>
            </a:p>
          </p:txBody>
        </p:sp>
        <p:sp>
          <p:nvSpPr>
            <p:cNvPr id="128" name="Google Shape;128;p16"/>
            <p:cNvSpPr txBox="1"/>
            <p:nvPr/>
          </p:nvSpPr>
          <p:spPr>
            <a:xfrm>
              <a:off x="1009" y="1632"/>
              <a:ext cx="222"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1</a:t>
              </a:r>
              <a:endParaRPr/>
            </a:p>
          </p:txBody>
        </p:sp>
        <p:sp>
          <p:nvSpPr>
            <p:cNvPr id="129" name="Google Shape;129;p16"/>
            <p:cNvSpPr txBox="1"/>
            <p:nvPr/>
          </p:nvSpPr>
          <p:spPr>
            <a:xfrm>
              <a:off x="1559" y="2242"/>
              <a:ext cx="821"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u="sng">
                  <a:solidFill>
                    <a:schemeClr val="hlink"/>
                  </a:solidFill>
                  <a:latin typeface="Arial"/>
                  <a:ea typeface="Arial"/>
                  <a:cs typeface="Arial"/>
                  <a:sym typeface="Arial"/>
                  <a:hlinkClick action="ppaction://hlinksldjump" r:id="rId5"/>
                </a:rPr>
                <a:t>Sắp xếp</a:t>
              </a:r>
              <a:endParaRPr sz="2400">
                <a:solidFill>
                  <a:schemeClr val="dk1"/>
                </a:solidFill>
                <a:latin typeface="Arial"/>
                <a:ea typeface="Arial"/>
                <a:cs typeface="Arial"/>
                <a:sym typeface="Arial"/>
              </a:endParaRPr>
            </a:p>
          </p:txBody>
        </p:sp>
        <p:sp>
          <p:nvSpPr>
            <p:cNvPr id="130" name="Google Shape;130;p16"/>
            <p:cNvSpPr txBox="1"/>
            <p:nvPr/>
          </p:nvSpPr>
          <p:spPr>
            <a:xfrm>
              <a:off x="1009" y="2222"/>
              <a:ext cx="222" cy="2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2</a:t>
              </a:r>
              <a:endParaRPr/>
            </a:p>
          </p:txBody>
        </p:sp>
        <p:cxnSp>
          <p:nvCxnSpPr>
            <p:cNvPr id="131" name="Google Shape;131;p16"/>
            <p:cNvCxnSpPr/>
            <p:nvPr/>
          </p:nvCxnSpPr>
          <p:spPr>
            <a:xfrm flipH="1" rot="10800000">
              <a:off x="1656" y="1968"/>
              <a:ext cx="2136" cy="2"/>
            </a:xfrm>
            <a:prstGeom prst="straightConnector1">
              <a:avLst/>
            </a:prstGeom>
            <a:noFill/>
            <a:ln cap="flat" cmpd="sng" w="25400">
              <a:solidFill>
                <a:srgbClr val="969696"/>
              </a:solidFill>
              <a:prstDash val="dot"/>
              <a:round/>
              <a:headEnd len="med" w="med" type="none"/>
              <a:tailEnd len="med" w="med" type="oval"/>
            </a:ln>
          </p:spPr>
        </p:cxnSp>
        <p:cxnSp>
          <p:nvCxnSpPr>
            <p:cNvPr id="132" name="Google Shape;132;p16"/>
            <p:cNvCxnSpPr/>
            <p:nvPr/>
          </p:nvCxnSpPr>
          <p:spPr>
            <a:xfrm flipH="1" rot="10800000">
              <a:off x="1656" y="2542"/>
              <a:ext cx="2136" cy="2"/>
            </a:xfrm>
            <a:prstGeom prst="straightConnector1">
              <a:avLst/>
            </a:prstGeom>
            <a:noFill/>
            <a:ln cap="flat" cmpd="sng" w="25400">
              <a:solidFill>
                <a:srgbClr val="969696"/>
              </a:solidFill>
              <a:prstDash val="dot"/>
              <a:round/>
              <a:headEnd len="med" w="med" type="none"/>
              <a:tailEnd len="med" w="med" type="oval"/>
            </a:ln>
          </p:spPr>
        </p:cxnSp>
      </p:grpSp>
      <p:sp>
        <p:nvSpPr>
          <p:cNvPr id="133" name="Google Shape;133;p16"/>
          <p:cNvSpPr txBox="1"/>
          <p:nvPr/>
        </p:nvSpPr>
        <p:spPr>
          <a:xfrm>
            <a:off x="533400" y="19050"/>
            <a:ext cx="3859213"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FF9900"/>
                </a:solidFill>
                <a:latin typeface="Arial"/>
                <a:ea typeface="Arial"/>
                <a:cs typeface="Arial"/>
                <a:sym typeface="Arial"/>
              </a:rPr>
              <a:t>Bài 2: Tìm kiếm và sắp xếp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365" name="Google Shape;365;p3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66" name="Google Shape;366;p34"/>
          <p:cNvSpPr txBox="1"/>
          <p:nvPr>
            <p:ph idx="1" type="body"/>
          </p:nvPr>
        </p:nvSpPr>
        <p:spPr>
          <a:xfrm>
            <a:off x="533400" y="1489075"/>
            <a:ext cx="81534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540"/>
              <a:buFont typeface="Noto Sans Symbols"/>
              <a:buNone/>
            </a:pPr>
            <a:r>
              <a:rPr b="0" i="0" lang="en-US" sz="2200" u="none" cap="none" strike="noStrike">
                <a:solidFill>
                  <a:schemeClr val="dk1"/>
                </a:solidFill>
                <a:latin typeface="Arial"/>
                <a:ea typeface="Arial"/>
                <a:cs typeface="Arial"/>
                <a:sym typeface="Arial"/>
              </a:rPr>
              <a:t>			</a:t>
            </a:r>
            <a:endParaRPr/>
          </a:p>
          <a:p>
            <a:pPr indent="-342900" lvl="0" marL="342900" marR="0" rtl="0" algn="just">
              <a:spcBef>
                <a:spcPts val="440"/>
              </a:spcBef>
              <a:spcAft>
                <a:spcPts val="0"/>
              </a:spcAft>
              <a:buClr>
                <a:srgbClr val="CC0000"/>
              </a:buClr>
              <a:buSzPts val="1540"/>
              <a:buFont typeface="Noto Sans Symbols"/>
              <a:buNone/>
            </a:pPr>
            <a:r>
              <a:rPr b="0" i="0" lang="en-US" sz="2200" u="none" cap="none" strike="noStrike">
                <a:solidFill>
                  <a:schemeClr val="dk1"/>
                </a:solidFill>
                <a:latin typeface="Arial"/>
                <a:ea typeface="Arial"/>
                <a:cs typeface="Arial"/>
                <a:sym typeface="Arial"/>
              </a:rPr>
              <a:t>				</a:t>
            </a:r>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Ví dụ: </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{1, 2, 5, 7, 9, 12}, {14, 12, 7, 5, 2, 1} </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{“An” “Binh” “Dương” “Hương”}</a:t>
            </a:r>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Việc sắp xếp là một bài toán phổ biến trong tin học.</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Do các yêu cầu tìm kiếm thuận lợi, sắp xếp kết xuất cho các bảng biểu...</a:t>
            </a:r>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p:txBody>
      </p:sp>
      <p:pic>
        <p:nvPicPr>
          <p:cNvPr descr="sort" id="367" name="Google Shape;367;p34"/>
          <p:cNvPicPr preferRelativeResize="0"/>
          <p:nvPr>
            <p:ph idx="2" type="body"/>
          </p:nvPr>
        </p:nvPicPr>
        <p:blipFill rotWithShape="1">
          <a:blip r:embed="rId3">
            <a:alphaModFix/>
          </a:blip>
          <a:srcRect b="0" l="0" r="0" t="0"/>
          <a:stretch/>
        </p:blipFill>
        <p:spPr>
          <a:xfrm>
            <a:off x="838200" y="1600200"/>
            <a:ext cx="2738438" cy="2190750"/>
          </a:xfrm>
          <a:prstGeom prst="rect">
            <a:avLst/>
          </a:prstGeom>
          <a:noFill/>
          <a:ln>
            <a:noFill/>
          </a:ln>
        </p:spPr>
      </p:pic>
      <p:sp>
        <p:nvSpPr>
          <p:cNvPr id="368" name="Google Shape;368;p34"/>
          <p:cNvSpPr txBox="1"/>
          <p:nvPr>
            <p:ph type="title"/>
          </p:nvPr>
        </p:nvSpPr>
        <p:spPr>
          <a:xfrm>
            <a:off x="858838" y="506413"/>
            <a:ext cx="24003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 Sắp xếp</a:t>
            </a:r>
            <a:endParaRPr/>
          </a:p>
        </p:txBody>
      </p:sp>
      <p:sp>
        <p:nvSpPr>
          <p:cNvPr id="369" name="Google Shape;369;p34"/>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
        <p:nvSpPr>
          <p:cNvPr id="370" name="Google Shape;370;p34"/>
          <p:cNvSpPr txBox="1"/>
          <p:nvPr/>
        </p:nvSpPr>
        <p:spPr>
          <a:xfrm>
            <a:off x="3962400" y="1784350"/>
            <a:ext cx="4648200" cy="149225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lang="en-US" sz="2600">
                <a:solidFill>
                  <a:schemeClr val="dk1"/>
                </a:solidFill>
                <a:latin typeface="Arial"/>
                <a:ea typeface="Arial"/>
                <a:cs typeface="Arial"/>
                <a:sym typeface="Arial"/>
              </a:rPr>
              <a:t>Sắp xếp là quá trình bố trí lại các phần tử của một tập đối tượng theo một thứ tự nhất định.</a:t>
            </a:r>
            <a:endParaRPr/>
          </a:p>
          <a:p>
            <a:pPr indent="-227330" lvl="0" marL="342900" marR="0" rtl="0" algn="just">
              <a:spcBef>
                <a:spcPts val="520"/>
              </a:spcBef>
              <a:spcAft>
                <a:spcPts val="0"/>
              </a:spcAft>
              <a:buClr>
                <a:srgbClr val="CC0000"/>
              </a:buClr>
              <a:buSzPts val="1820"/>
              <a:buFont typeface="Noto Sans Symbols"/>
              <a:buNone/>
            </a:pPr>
            <a:r>
              <a:t/>
            </a:r>
            <a:endParaRPr sz="26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376" name="Google Shape;376;p3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77" name="Google Shape;377;p35"/>
          <p:cNvSpPr txBox="1"/>
          <p:nvPr>
            <p:ph type="title"/>
          </p:nvPr>
        </p:nvSpPr>
        <p:spPr>
          <a:xfrm>
            <a:off x="858838" y="506413"/>
            <a:ext cx="24003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 Sắp xếp</a:t>
            </a:r>
            <a:endParaRPr/>
          </a:p>
        </p:txBody>
      </p:sp>
      <p:sp>
        <p:nvSpPr>
          <p:cNvPr id="378" name="Google Shape;378;p35"/>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Dữ liệu thường được tổ chức thành mảng các mẫu tin dữ liệu</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Mỗi mẫu tin thường có một số các trường dữ liệu khác nhau</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Trường tham gia quá trình tìm kiếm gọi là khoá (key)</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Việc </a:t>
            </a:r>
            <a:r>
              <a:rPr b="0" i="0" lang="en-US" sz="2600" u="none" cap="none" strike="noStrike">
                <a:solidFill>
                  <a:srgbClr val="FF0000"/>
                </a:solidFill>
                <a:latin typeface="Arial"/>
                <a:ea typeface="Arial"/>
                <a:cs typeface="Arial"/>
                <a:sym typeface="Arial"/>
              </a:rPr>
              <a:t>sắp xếp </a:t>
            </a:r>
            <a:r>
              <a:rPr b="0" i="0" lang="en-US" sz="2600" u="none" cap="none" strike="noStrike">
                <a:solidFill>
                  <a:schemeClr val="dk1"/>
                </a:solidFill>
                <a:latin typeface="Arial"/>
                <a:ea typeface="Arial"/>
                <a:cs typeface="Arial"/>
                <a:sym typeface="Arial"/>
              </a:rPr>
              <a:t>sẽ được tiến hành dựa vào </a:t>
            </a:r>
            <a:r>
              <a:rPr b="0" i="0" lang="en-US" sz="2600" u="none" cap="none" strike="noStrike">
                <a:solidFill>
                  <a:srgbClr val="FF0000"/>
                </a:solidFill>
                <a:latin typeface="Arial"/>
                <a:ea typeface="Arial"/>
                <a:cs typeface="Arial"/>
                <a:sym typeface="Arial"/>
              </a:rPr>
              <a:t>giá trị khoá </a:t>
            </a:r>
            <a:r>
              <a:rPr b="0" i="0" lang="en-US" sz="2600" u="none" cap="none" strike="noStrike">
                <a:solidFill>
                  <a:schemeClr val="dk1"/>
                </a:solidFill>
                <a:latin typeface="Arial"/>
                <a:ea typeface="Arial"/>
                <a:cs typeface="Arial"/>
                <a:sym typeface="Arial"/>
              </a:rPr>
              <a:t>này</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VD: Sinh viên (MaSV, Hoten, Ngaysinh)</a:t>
            </a:r>
            <a:endParaRPr/>
          </a:p>
        </p:txBody>
      </p:sp>
      <p:sp>
        <p:nvSpPr>
          <p:cNvPr id="379" name="Google Shape;379;p35"/>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386" name="Google Shape;386;p3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87" name="Google Shape;387;p36"/>
          <p:cNvSpPr txBox="1"/>
          <p:nvPr>
            <p:ph type="title"/>
          </p:nvPr>
        </p:nvSpPr>
        <p:spPr>
          <a:xfrm>
            <a:off x="858838" y="506413"/>
            <a:ext cx="24003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 Sắp xếp</a:t>
            </a:r>
            <a:endParaRPr/>
          </a:p>
        </p:txBody>
      </p:sp>
      <p:sp>
        <p:nvSpPr>
          <p:cNvPr id="388" name="Google Shape;388;p36"/>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495300" lvl="0" marL="4953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Các phương pháp sắp xếp</a:t>
            </a:r>
            <a:endParaRPr/>
          </a:p>
          <a:p>
            <a:pPr indent="-438150" lvl="1" marL="782638" marR="0" rtl="0" algn="just">
              <a:spcBef>
                <a:spcPts val="500"/>
              </a:spcBef>
              <a:spcAft>
                <a:spcPts val="0"/>
              </a:spcAft>
              <a:buClr>
                <a:srgbClr val="FF9900"/>
              </a:buClr>
              <a:buSzPts val="1750"/>
              <a:buFont typeface="Noto Sans Symbols"/>
              <a:buAutoNum type="arabicPeriod"/>
            </a:pPr>
            <a:r>
              <a:rPr b="0" i="0" lang="en-US" sz="2500" u="none" cap="none" strike="noStrike">
                <a:solidFill>
                  <a:srgbClr val="327061"/>
                </a:solidFill>
                <a:latin typeface="Arial"/>
                <a:ea typeface="Arial"/>
                <a:cs typeface="Arial"/>
                <a:sym typeface="Arial"/>
              </a:rPr>
              <a:t>Selection Sort (*)</a:t>
            </a:r>
            <a:endParaRPr/>
          </a:p>
          <a:p>
            <a:pPr indent="-438150" lvl="1" marL="782638" marR="0" rtl="0" algn="just">
              <a:spcBef>
                <a:spcPts val="500"/>
              </a:spcBef>
              <a:spcAft>
                <a:spcPts val="0"/>
              </a:spcAft>
              <a:buClr>
                <a:srgbClr val="FF9900"/>
              </a:buClr>
              <a:buSzPts val="1750"/>
              <a:buFont typeface="Noto Sans Symbols"/>
              <a:buAutoNum type="arabicPeriod"/>
            </a:pPr>
            <a:r>
              <a:rPr b="0" i="0" lang="en-US" sz="2500" u="none" cap="none" strike="noStrike">
                <a:solidFill>
                  <a:srgbClr val="327061"/>
                </a:solidFill>
                <a:latin typeface="Arial"/>
                <a:ea typeface="Arial"/>
                <a:cs typeface="Arial"/>
                <a:sym typeface="Arial"/>
              </a:rPr>
              <a:t>Bubble Sort   (*)</a:t>
            </a:r>
            <a:endParaRPr/>
          </a:p>
          <a:p>
            <a:pPr indent="-438150" lvl="1" marL="782638" marR="0" rtl="0" algn="just">
              <a:spcBef>
                <a:spcPts val="500"/>
              </a:spcBef>
              <a:spcAft>
                <a:spcPts val="0"/>
              </a:spcAft>
              <a:buClr>
                <a:srgbClr val="FF9900"/>
              </a:buClr>
              <a:buSzPts val="1750"/>
              <a:buFont typeface="Noto Sans Symbols"/>
              <a:buAutoNum type="arabicPeriod"/>
            </a:pPr>
            <a:r>
              <a:rPr b="0" i="0" lang="en-US" sz="2500" u="none" cap="none" strike="noStrike">
                <a:solidFill>
                  <a:srgbClr val="327061"/>
                </a:solidFill>
                <a:latin typeface="Arial"/>
                <a:ea typeface="Arial"/>
                <a:cs typeface="Arial"/>
                <a:sym typeface="Arial"/>
              </a:rPr>
              <a:t>Interchange Sort</a:t>
            </a:r>
            <a:endParaRPr/>
          </a:p>
          <a:p>
            <a:pPr indent="-438150" lvl="1" marL="782638" marR="0" rtl="0" algn="just">
              <a:spcBef>
                <a:spcPts val="500"/>
              </a:spcBef>
              <a:spcAft>
                <a:spcPts val="0"/>
              </a:spcAft>
              <a:buClr>
                <a:srgbClr val="FF9900"/>
              </a:buClr>
              <a:buSzPts val="1750"/>
              <a:buFont typeface="Noto Sans Symbols"/>
              <a:buAutoNum type="arabicPeriod"/>
            </a:pPr>
            <a:r>
              <a:rPr b="0" i="0" lang="en-US" sz="2500" u="sng" cap="none" strike="noStrike">
                <a:solidFill>
                  <a:schemeClr val="hlink"/>
                </a:solidFill>
                <a:latin typeface="Arial"/>
                <a:ea typeface="Arial"/>
                <a:cs typeface="Arial"/>
                <a:sym typeface="Arial"/>
                <a:hlinkClick action="ppaction://hlinksldjump" r:id="rId3"/>
              </a:rPr>
              <a:t>Insertion Sort  (*)</a:t>
            </a:r>
            <a:endParaRPr b="0" i="0" sz="2500" u="none" cap="none" strike="noStrike">
              <a:solidFill>
                <a:srgbClr val="327061"/>
              </a:solidFill>
              <a:latin typeface="Arial"/>
              <a:ea typeface="Arial"/>
              <a:cs typeface="Arial"/>
              <a:sym typeface="Arial"/>
            </a:endParaRPr>
          </a:p>
          <a:p>
            <a:pPr indent="-438150" lvl="1" marL="782638" marR="0" rtl="0" algn="just">
              <a:spcBef>
                <a:spcPts val="500"/>
              </a:spcBef>
              <a:spcAft>
                <a:spcPts val="0"/>
              </a:spcAft>
              <a:buClr>
                <a:srgbClr val="FF9900"/>
              </a:buClr>
              <a:buSzPts val="1750"/>
              <a:buFont typeface="Noto Sans Symbols"/>
              <a:buAutoNum type="arabicPeriod"/>
            </a:pPr>
            <a:r>
              <a:rPr b="0" i="0" lang="en-US" sz="2500" u="sng" cap="none" strike="noStrike">
                <a:solidFill>
                  <a:schemeClr val="hlink"/>
                </a:solidFill>
                <a:latin typeface="Arial"/>
                <a:ea typeface="Arial"/>
                <a:cs typeface="Arial"/>
                <a:sym typeface="Arial"/>
                <a:hlinkClick action="ppaction://hlinksldjump" r:id="rId4"/>
              </a:rPr>
              <a:t>Shell sort</a:t>
            </a:r>
            <a:endParaRPr b="0" i="0" sz="2500" u="none" cap="none" strike="noStrike">
              <a:solidFill>
                <a:srgbClr val="327061"/>
              </a:solidFill>
              <a:latin typeface="Arial"/>
              <a:ea typeface="Arial"/>
              <a:cs typeface="Arial"/>
              <a:sym typeface="Arial"/>
            </a:endParaRPr>
          </a:p>
          <a:p>
            <a:pPr indent="-438150" lvl="1" marL="782638" marR="0" rtl="0" algn="just">
              <a:spcBef>
                <a:spcPts val="500"/>
              </a:spcBef>
              <a:spcAft>
                <a:spcPts val="0"/>
              </a:spcAft>
              <a:buClr>
                <a:srgbClr val="FF9900"/>
              </a:buClr>
              <a:buSzPts val="1750"/>
              <a:buFont typeface="Noto Sans Symbols"/>
              <a:buAutoNum type="arabicPeriod"/>
            </a:pPr>
            <a:r>
              <a:rPr b="0" i="0" lang="en-US" sz="2500" u="sng" cap="none" strike="noStrike">
                <a:solidFill>
                  <a:schemeClr val="hlink"/>
                </a:solidFill>
                <a:latin typeface="Arial"/>
                <a:ea typeface="Arial"/>
                <a:cs typeface="Arial"/>
                <a:sym typeface="Arial"/>
                <a:hlinkClick action="ppaction://hlinksldjump" r:id="rId5"/>
              </a:rPr>
              <a:t>Quick sort</a:t>
            </a:r>
            <a:endParaRPr b="0" i="0" sz="2500" u="none" cap="none" strike="noStrike">
              <a:solidFill>
                <a:srgbClr val="327061"/>
              </a:solidFill>
              <a:latin typeface="Arial"/>
              <a:ea typeface="Arial"/>
              <a:cs typeface="Arial"/>
              <a:sym typeface="Arial"/>
            </a:endParaRPr>
          </a:p>
          <a:p>
            <a:pPr indent="-438150" lvl="1" marL="782638" marR="0" rtl="0" algn="just">
              <a:spcBef>
                <a:spcPts val="500"/>
              </a:spcBef>
              <a:spcAft>
                <a:spcPts val="0"/>
              </a:spcAft>
              <a:buClr>
                <a:srgbClr val="FF9900"/>
              </a:buClr>
              <a:buSzPts val="1750"/>
              <a:buFont typeface="Noto Sans Symbols"/>
              <a:buAutoNum type="arabicPeriod"/>
            </a:pPr>
            <a:r>
              <a:rPr b="0" i="0" lang="en-US" sz="2500" u="sng" cap="none" strike="noStrike">
                <a:solidFill>
                  <a:schemeClr val="hlink"/>
                </a:solidFill>
                <a:latin typeface="Arial"/>
                <a:ea typeface="Arial"/>
                <a:cs typeface="Arial"/>
                <a:sym typeface="Arial"/>
                <a:hlinkClick action="ppaction://hlinksldjump" r:id="rId6"/>
              </a:rPr>
              <a:t>Radix sort</a:t>
            </a:r>
            <a:r>
              <a:rPr b="0" i="0" lang="en-US" sz="2500" u="none" cap="none" strike="noStrike">
                <a:solidFill>
                  <a:srgbClr val="327061"/>
                </a:solidFill>
                <a:latin typeface="Arial"/>
                <a:ea typeface="Arial"/>
                <a:cs typeface="Arial"/>
                <a:sym typeface="Arial"/>
              </a:rPr>
              <a:t>...</a:t>
            </a:r>
            <a:endParaRPr/>
          </a:p>
        </p:txBody>
      </p:sp>
      <p:pic>
        <p:nvPicPr>
          <p:cNvPr descr="sort" id="389" name="Google Shape;389;p36"/>
          <p:cNvPicPr preferRelativeResize="0"/>
          <p:nvPr>
            <p:ph idx="2" type="body"/>
          </p:nvPr>
        </p:nvPicPr>
        <p:blipFill rotWithShape="1">
          <a:blip r:embed="rId7">
            <a:alphaModFix/>
          </a:blip>
          <a:srcRect b="0" l="0" r="0" t="0"/>
          <a:stretch/>
        </p:blipFill>
        <p:spPr>
          <a:xfrm>
            <a:off x="5638800" y="3067050"/>
            <a:ext cx="2738438" cy="2190750"/>
          </a:xfrm>
          <a:prstGeom prst="rect">
            <a:avLst/>
          </a:prstGeom>
          <a:noFill/>
          <a:ln>
            <a:noFill/>
          </a:ln>
        </p:spPr>
      </p:pic>
      <p:sp>
        <p:nvSpPr>
          <p:cNvPr id="390" name="Google Shape;390;p36"/>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396" name="Google Shape;396;p3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397" name="Google Shape;397;p37"/>
          <p:cNvSpPr txBox="1"/>
          <p:nvPr>
            <p:ph type="title"/>
          </p:nvPr>
        </p:nvSpPr>
        <p:spPr>
          <a:xfrm>
            <a:off x="858838" y="506413"/>
            <a:ext cx="24003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 Sắp xếp</a:t>
            </a:r>
            <a:endParaRPr/>
          </a:p>
        </p:txBody>
      </p:sp>
      <p:sp>
        <p:nvSpPr>
          <p:cNvPr id="398" name="Google Shape;398;p37"/>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Mô tả bài toán:</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Cho tập N phần tử có m thuộc tính, được biểu diễn dưới dạng bản ghi. Dựa vào một (hoặc vài) thuộc tính để sắp xếp các phần tử theo trật tự mới.</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Dựa theo khóa sắp xếp định vị lại thứ tự bản ghi</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Chuyển các bản ghi về vị trí mới</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Hai thao tác cơ bản:</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So sánh</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Gán</a:t>
            </a:r>
            <a:endParaRPr/>
          </a:p>
        </p:txBody>
      </p:sp>
      <p:sp>
        <p:nvSpPr>
          <p:cNvPr id="399" name="Google Shape;399;p37"/>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406" name="Google Shape;406;p3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07" name="Google Shape;407;p38"/>
          <p:cNvSpPr txBox="1"/>
          <p:nvPr>
            <p:ph type="title"/>
          </p:nvPr>
        </p:nvSpPr>
        <p:spPr>
          <a:xfrm>
            <a:off x="858838" y="506413"/>
            <a:ext cx="39528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2.1 Selection Sort</a:t>
            </a:r>
            <a:endParaRPr/>
          </a:p>
        </p:txBody>
      </p:sp>
      <p:sp>
        <p:nvSpPr>
          <p:cNvPr id="408" name="Google Shape;408;p38"/>
          <p:cNvSpPr txBox="1"/>
          <p:nvPr>
            <p:ph idx="1" type="body"/>
          </p:nvPr>
        </p:nvSpPr>
        <p:spPr>
          <a:xfrm>
            <a:off x="533400" y="1489075"/>
            <a:ext cx="8229600" cy="51403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Nhắc lại:</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Bài toán tìm phần tử nhỏ nhất trong mảng</a:t>
            </a:r>
            <a:endParaRPr/>
          </a:p>
          <a:p>
            <a:pPr indent="-325438" lvl="1" marL="669925" marR="0" rtl="0" algn="just">
              <a:lnSpc>
                <a:spcPct val="90000"/>
              </a:lnSpc>
              <a:spcBef>
                <a:spcPts val="460"/>
              </a:spcBef>
              <a:spcAft>
                <a:spcPts val="0"/>
              </a:spcAft>
              <a:buClr>
                <a:srgbClr val="FF9900"/>
              </a:buClr>
              <a:buSzPts val="1610"/>
              <a:buFont typeface="Noto Sans Symbols"/>
              <a:buNone/>
            </a:pPr>
            <a:r>
              <a:rPr b="0" i="0" lang="en-US" sz="2300" u="none" cap="none" strike="noStrike">
                <a:solidFill>
                  <a:srgbClr val="327061"/>
                </a:solidFill>
                <a:latin typeface="Arial"/>
                <a:ea typeface="Arial"/>
                <a:cs typeface="Arial"/>
                <a:sym typeface="Arial"/>
              </a:rPr>
              <a:t>	</a:t>
            </a:r>
            <a:endParaRPr/>
          </a:p>
          <a:p>
            <a:pPr indent="-325438" lvl="1" marL="669925" marR="0" rtl="0" algn="just">
              <a:lnSpc>
                <a:spcPct val="90000"/>
              </a:lnSpc>
              <a:spcBef>
                <a:spcPts val="460"/>
              </a:spcBef>
              <a:spcAft>
                <a:spcPts val="0"/>
              </a:spcAft>
              <a:buClr>
                <a:srgbClr val="FF9900"/>
              </a:buClr>
              <a:buSzPts val="1610"/>
              <a:buFont typeface="Noto Sans Symbols"/>
              <a:buNone/>
            </a:pPr>
            <a:r>
              <a:t/>
            </a:r>
            <a:endParaRPr b="0" i="0" sz="2300" u="none" cap="none" strike="noStrike">
              <a:solidFill>
                <a:srgbClr val="327061"/>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None/>
            </a:pPr>
            <a:r>
              <a:t/>
            </a:r>
            <a:endParaRPr b="0" i="0" sz="2300" u="none" cap="none" strike="noStrike">
              <a:solidFill>
                <a:srgbClr val="327061"/>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None/>
            </a:pPr>
            <a:r>
              <a:t/>
            </a:r>
            <a:endParaRPr b="0" i="0" sz="2300" u="none" cap="none" strike="noStrike">
              <a:solidFill>
                <a:srgbClr val="327061"/>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None/>
            </a:pPr>
            <a:r>
              <a:t/>
            </a:r>
            <a:endParaRPr b="0" i="0" sz="2300" u="none" cap="none" strike="noStrike">
              <a:solidFill>
                <a:srgbClr val="327061"/>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None/>
            </a:pPr>
            <a:r>
              <a:t/>
            </a:r>
            <a:endParaRPr b="0" i="0" sz="2300" u="none" cap="none" strike="noStrike">
              <a:solidFill>
                <a:srgbClr val="327061"/>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None/>
            </a:pPr>
            <a:r>
              <a:t/>
            </a:r>
            <a:endParaRPr b="0" i="0" sz="2300" u="none" cap="none" strike="noStrike">
              <a:solidFill>
                <a:srgbClr val="327061"/>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None/>
            </a:pPr>
            <a:r>
              <a:t/>
            </a:r>
            <a:endParaRPr b="0" i="0" sz="2300" u="none" cap="none" strike="noStrike">
              <a:solidFill>
                <a:srgbClr val="327061"/>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Tìm phần tử nhỏ nhất tính từ vị trí i (cho trước) đến cuối mảng</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Bài toán hoán vị 2 số nguyên dương</a:t>
            </a:r>
            <a:endParaRPr/>
          </a:p>
        </p:txBody>
      </p:sp>
      <p:sp>
        <p:nvSpPr>
          <p:cNvPr id="409" name="Google Shape;409;p38"/>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
        <p:nvSpPr>
          <p:cNvPr id="410" name="Google Shape;410;p38"/>
          <p:cNvSpPr/>
          <p:nvPr/>
        </p:nvSpPr>
        <p:spPr>
          <a:xfrm>
            <a:off x="1295400" y="2279650"/>
            <a:ext cx="7620000" cy="3130550"/>
          </a:xfrm>
          <a:prstGeom prst="rect">
            <a:avLst/>
          </a:prstGeom>
          <a:solidFill>
            <a:srgbClr val="E7FFFF">
              <a:alpha val="32549"/>
            </a:srgbClr>
          </a:solidFill>
          <a:ln cap="flat" cmpd="sng" w="22225">
            <a:solidFill>
              <a:srgbClr val="00A278"/>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just">
              <a:spcBef>
                <a:spcPts val="0"/>
              </a:spcBef>
              <a:spcAft>
                <a:spcPts val="0"/>
              </a:spcAft>
              <a:buClr>
                <a:srgbClr val="FF9900"/>
              </a:buClr>
              <a:buSzPts val="1470"/>
              <a:buFont typeface="Noto Sans Symbols"/>
              <a:buNone/>
            </a:pPr>
            <a:r>
              <a:rPr b="0" i="0" lang="en-US" sz="2100" u="none" cap="none" strike="noStrike">
                <a:solidFill>
                  <a:schemeClr val="dk1"/>
                </a:solidFill>
                <a:latin typeface="Arial"/>
                <a:ea typeface="Arial"/>
                <a:cs typeface="Arial"/>
                <a:sym typeface="Arial"/>
              </a:rPr>
              <a:t>int TimMin(int a[], int n){</a:t>
            </a:r>
            <a:endParaRPr/>
          </a:p>
          <a:p>
            <a:pPr indent="0" lvl="1" marL="457200" marR="0" rtl="0" algn="just">
              <a:spcBef>
                <a:spcPts val="420"/>
              </a:spcBef>
              <a:spcAft>
                <a:spcPts val="0"/>
              </a:spcAft>
              <a:buClr>
                <a:srgbClr val="FF9900"/>
              </a:buClr>
              <a:buSzPts val="1470"/>
              <a:buFont typeface="Noto Sans Symbols"/>
              <a:buNone/>
            </a:pPr>
            <a:r>
              <a:rPr b="0" i="0" lang="en-US" sz="2100" u="none" cap="none" strike="noStrike">
                <a:solidFill>
                  <a:srgbClr val="327061"/>
                </a:solidFill>
                <a:latin typeface="Arial"/>
                <a:ea typeface="Arial"/>
                <a:cs typeface="Arial"/>
                <a:sym typeface="Arial"/>
              </a:rPr>
              <a:t>	</a:t>
            </a:r>
            <a:r>
              <a:rPr b="0" i="1" lang="en-US" sz="2100" u="none" cap="none" strike="noStrike">
                <a:solidFill>
                  <a:srgbClr val="327061"/>
                </a:solidFill>
                <a:latin typeface="Arial"/>
                <a:ea typeface="Arial"/>
                <a:cs typeface="Arial"/>
                <a:sym typeface="Arial"/>
              </a:rPr>
              <a:t>//trả về vị trí của phần tử nhỏ nhất trong mảng</a:t>
            </a:r>
            <a:endParaRPr/>
          </a:p>
          <a:p>
            <a:pPr indent="0" lvl="1" marL="457200" marR="0" rtl="0" algn="just">
              <a:spcBef>
                <a:spcPts val="420"/>
              </a:spcBef>
              <a:spcAft>
                <a:spcPts val="0"/>
              </a:spcAft>
              <a:buClr>
                <a:srgbClr val="FF9900"/>
              </a:buClr>
              <a:buSzPts val="1470"/>
              <a:buFont typeface="Noto Sans Symbols"/>
              <a:buNone/>
            </a:pPr>
            <a:r>
              <a:rPr b="0" i="0" lang="en-US" sz="2100" u="none" cap="none" strike="noStrike">
                <a:solidFill>
                  <a:schemeClr val="dk1"/>
                </a:solidFill>
                <a:latin typeface="Arial"/>
                <a:ea typeface="Arial"/>
                <a:cs typeface="Arial"/>
                <a:sym typeface="Arial"/>
              </a:rPr>
              <a:t>		int vtmin=0;</a:t>
            </a:r>
            <a:endParaRPr/>
          </a:p>
          <a:p>
            <a:pPr indent="0" lvl="1" marL="457200" marR="0" rtl="0" algn="just">
              <a:spcBef>
                <a:spcPts val="420"/>
              </a:spcBef>
              <a:spcAft>
                <a:spcPts val="0"/>
              </a:spcAft>
              <a:buClr>
                <a:srgbClr val="FF9900"/>
              </a:buClr>
              <a:buSzPts val="1470"/>
              <a:buFont typeface="Noto Sans Symbols"/>
              <a:buNone/>
            </a:pPr>
            <a:r>
              <a:rPr b="0" i="0" lang="en-US" sz="2100" u="none" cap="none" strike="noStrike">
                <a:solidFill>
                  <a:schemeClr val="dk1"/>
                </a:solidFill>
                <a:latin typeface="Arial"/>
                <a:ea typeface="Arial"/>
                <a:cs typeface="Arial"/>
                <a:sym typeface="Arial"/>
              </a:rPr>
              <a:t>		for (int j=1; j&lt;n; j++)</a:t>
            </a:r>
            <a:endParaRPr/>
          </a:p>
          <a:p>
            <a:pPr indent="0" lvl="1" marL="457200" marR="0" rtl="0" algn="just">
              <a:spcBef>
                <a:spcPts val="420"/>
              </a:spcBef>
              <a:spcAft>
                <a:spcPts val="0"/>
              </a:spcAft>
              <a:buClr>
                <a:srgbClr val="FF9900"/>
              </a:buClr>
              <a:buSzPts val="1470"/>
              <a:buFont typeface="Noto Sans Symbols"/>
              <a:buNone/>
            </a:pPr>
            <a:r>
              <a:rPr b="0" i="0" lang="en-US" sz="2100" u="none" cap="none" strike="noStrike">
                <a:solidFill>
                  <a:schemeClr val="dk1"/>
                </a:solidFill>
                <a:latin typeface="Arial"/>
                <a:ea typeface="Arial"/>
                <a:cs typeface="Arial"/>
                <a:sym typeface="Arial"/>
              </a:rPr>
              <a:t>			if (a[j] &lt; a[vtmin])</a:t>
            </a:r>
            <a:endParaRPr/>
          </a:p>
          <a:p>
            <a:pPr indent="0" lvl="1" marL="457200" marR="0" rtl="0" algn="just">
              <a:spcBef>
                <a:spcPts val="420"/>
              </a:spcBef>
              <a:spcAft>
                <a:spcPts val="0"/>
              </a:spcAft>
              <a:buClr>
                <a:srgbClr val="FF9900"/>
              </a:buClr>
              <a:buSzPts val="1470"/>
              <a:buFont typeface="Noto Sans Symbols"/>
              <a:buNone/>
            </a:pPr>
            <a:r>
              <a:rPr b="0" i="0" lang="en-US" sz="2100" u="none" cap="none" strike="noStrike">
                <a:solidFill>
                  <a:schemeClr val="dk1"/>
                </a:solidFill>
                <a:latin typeface="Arial"/>
                <a:ea typeface="Arial"/>
                <a:cs typeface="Arial"/>
                <a:sym typeface="Arial"/>
              </a:rPr>
              <a:t>				vtmin=j;</a:t>
            </a:r>
            <a:endParaRPr/>
          </a:p>
          <a:p>
            <a:pPr indent="0" lvl="1" marL="457200" marR="0" rtl="0" algn="just">
              <a:spcBef>
                <a:spcPts val="420"/>
              </a:spcBef>
              <a:spcAft>
                <a:spcPts val="0"/>
              </a:spcAft>
              <a:buClr>
                <a:srgbClr val="FF9900"/>
              </a:buClr>
              <a:buSzPts val="1470"/>
              <a:buFont typeface="Noto Sans Symbols"/>
              <a:buNone/>
            </a:pPr>
            <a:r>
              <a:rPr b="0" i="0" lang="en-US" sz="2100" u="none" cap="none" strike="noStrike">
                <a:solidFill>
                  <a:schemeClr val="dk1"/>
                </a:solidFill>
                <a:latin typeface="Arial"/>
                <a:ea typeface="Arial"/>
                <a:cs typeface="Arial"/>
                <a:sym typeface="Arial"/>
              </a:rPr>
              <a:t>		return vtmin;</a:t>
            </a:r>
            <a:endParaRPr/>
          </a:p>
          <a:p>
            <a:pPr indent="0" lvl="1" marL="457200" marR="0" rtl="0" algn="just">
              <a:spcBef>
                <a:spcPts val="420"/>
              </a:spcBef>
              <a:spcAft>
                <a:spcPts val="0"/>
              </a:spcAft>
              <a:buClr>
                <a:srgbClr val="FF9900"/>
              </a:buClr>
              <a:buSzPts val="1470"/>
              <a:buFont typeface="Noto Sans Symbols"/>
              <a:buNone/>
            </a:pPr>
            <a:r>
              <a:rPr b="0" i="0" lang="en-US" sz="2100" u="none" cap="none" strike="noStrike">
                <a:solidFill>
                  <a:schemeClr val="dk1"/>
                </a:solidFill>
                <a:latin typeface="Arial"/>
                <a:ea typeface="Arial"/>
                <a:cs typeface="Arial"/>
                <a:sym typeface="Arial"/>
              </a:rPr>
              <a:t>	}</a:t>
            </a:r>
            <a:endParaRPr b="0" i="0" sz="1700" u="none" cap="none" strike="noStrik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417" name="Google Shape;417;p3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18" name="Google Shape;418;p39"/>
          <p:cNvSpPr txBox="1"/>
          <p:nvPr>
            <p:ph type="title"/>
          </p:nvPr>
        </p:nvSpPr>
        <p:spPr>
          <a:xfrm>
            <a:off x="858838" y="506413"/>
            <a:ext cx="39528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2.1 Selection Sort</a:t>
            </a:r>
            <a:endParaRPr/>
          </a:p>
        </p:txBody>
      </p:sp>
      <p:sp>
        <p:nvSpPr>
          <p:cNvPr id="419" name="Google Shape;419;p39"/>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Ý tưởng chính</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Chọn phần tử có khóa nhỏ nhất trong N phần tử ban đầu. </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Đổi chỗ phần tử vừa chọn với phần tử đầu dãy</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Xem dãy hiện hành chỉ còn N-1 phần tử (không xét phần tử đầu)</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Bắt đầu từ vị trí thứ hai</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Lặp quá trình trên cho dãy hiện hành… đến khi dãy hiện hành chỉ còn một phần tử</a:t>
            </a:r>
            <a:endParaRPr/>
          </a:p>
        </p:txBody>
      </p:sp>
      <p:sp>
        <p:nvSpPr>
          <p:cNvPr id="420" name="Google Shape;420;p39"/>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426" name="Google Shape;426;p4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27" name="Google Shape;427;p40"/>
          <p:cNvSpPr txBox="1"/>
          <p:nvPr>
            <p:ph type="title"/>
          </p:nvPr>
        </p:nvSpPr>
        <p:spPr>
          <a:xfrm>
            <a:off x="858838" y="506413"/>
            <a:ext cx="39528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2.1 Selection Sort</a:t>
            </a:r>
            <a:endParaRPr/>
          </a:p>
        </p:txBody>
      </p:sp>
      <p:sp>
        <p:nvSpPr>
          <p:cNvPr id="428" name="Google Shape;428;p40"/>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2520"/>
              <a:buFont typeface="Noto Sans Symbols"/>
              <a:buChar char="•"/>
            </a:pPr>
            <a:r>
              <a:rPr b="0" i="0" lang="en-US" sz="3600" u="none" cap="none" strike="noStrike">
                <a:solidFill>
                  <a:schemeClr val="dk1"/>
                </a:solidFill>
                <a:latin typeface="Arial"/>
                <a:ea typeface="Arial"/>
                <a:cs typeface="Arial"/>
                <a:sym typeface="Arial"/>
              </a:rPr>
              <a:t>Các bước thực hiện:</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B1:</a:t>
            </a:r>
            <a:r>
              <a:rPr b="0" i="0" lang="en-US" sz="3200" u="none" cap="none" strike="noStrike">
                <a:solidFill>
                  <a:srgbClr val="327061"/>
                </a:solidFill>
                <a:latin typeface="Arial"/>
                <a:ea typeface="Arial"/>
                <a:cs typeface="Arial"/>
                <a:sym typeface="Arial"/>
              </a:rPr>
              <a:t> i = 0</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B2:</a:t>
            </a:r>
            <a:r>
              <a:rPr b="0" i="0" lang="en-US" sz="3200" u="none" cap="none" strike="noStrike">
                <a:solidFill>
                  <a:srgbClr val="327061"/>
                </a:solidFill>
                <a:latin typeface="Arial"/>
                <a:ea typeface="Arial"/>
                <a:cs typeface="Arial"/>
                <a:sym typeface="Arial"/>
              </a:rPr>
              <a:t> Tìm phần tử a[min] nhỏ nhất trong dãy hiện hành từ a[i] đến a[n-1]</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B3:</a:t>
            </a:r>
            <a:r>
              <a:rPr b="0" i="0" lang="en-US" sz="3200" u="none" cap="none" strike="noStrike">
                <a:solidFill>
                  <a:srgbClr val="327061"/>
                </a:solidFill>
                <a:latin typeface="Arial"/>
                <a:ea typeface="Arial"/>
                <a:cs typeface="Arial"/>
                <a:sym typeface="Arial"/>
              </a:rPr>
              <a:t> Hoán vị a[i] và a[min]</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B4:</a:t>
            </a:r>
            <a:r>
              <a:rPr b="0" i="0" lang="en-US" sz="3200" u="none" cap="none" strike="noStrike">
                <a:solidFill>
                  <a:srgbClr val="327061"/>
                </a:solidFill>
                <a:latin typeface="Arial"/>
                <a:ea typeface="Arial"/>
                <a:cs typeface="Arial"/>
                <a:sym typeface="Arial"/>
              </a:rPr>
              <a:t> Nếu i &lt; n -2 thì i = i+1 ⇒ Lặp B2</a:t>
            </a:r>
            <a:endParaRPr/>
          </a:p>
          <a:p>
            <a:pPr indent="-325438" lvl="1" marL="669925" marR="0" rtl="0" algn="just">
              <a:spcBef>
                <a:spcPts val="640"/>
              </a:spcBef>
              <a:spcAft>
                <a:spcPts val="0"/>
              </a:spcAft>
              <a:buClr>
                <a:srgbClr val="FF9900"/>
              </a:buClr>
              <a:buSzPts val="2240"/>
              <a:buFont typeface="Noto Sans Symbols"/>
              <a:buNone/>
            </a:pPr>
            <a:r>
              <a:rPr b="0" i="0" lang="en-US" sz="3200" u="none" cap="none" strike="noStrike">
                <a:solidFill>
                  <a:srgbClr val="327061"/>
                </a:solidFill>
                <a:latin typeface="Arial"/>
                <a:ea typeface="Arial"/>
                <a:cs typeface="Arial"/>
                <a:sym typeface="Arial"/>
              </a:rPr>
              <a:t>		     Ngược lại ⇒ Dừng </a:t>
            </a:r>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	</a:t>
            </a:r>
            <a:endParaRPr b="0" i="0" sz="2600" u="none" cap="none" strike="noStrike">
              <a:solidFill>
                <a:schemeClr val="dk1"/>
              </a:solidFill>
              <a:latin typeface="Arial"/>
              <a:ea typeface="Arial"/>
              <a:cs typeface="Arial"/>
              <a:sym typeface="Arial"/>
            </a:endParaRPr>
          </a:p>
        </p:txBody>
      </p:sp>
      <p:sp>
        <p:nvSpPr>
          <p:cNvPr id="429" name="Google Shape;429;p40"/>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435" name="Google Shape;435;p4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36" name="Google Shape;436;p41"/>
          <p:cNvSpPr/>
          <p:nvPr/>
        </p:nvSpPr>
        <p:spPr>
          <a:xfrm>
            <a:off x="684213" y="1601788"/>
            <a:ext cx="639762"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437" name="Google Shape;437;p41"/>
          <p:cNvSpPr/>
          <p:nvPr/>
        </p:nvSpPr>
        <p:spPr>
          <a:xfrm>
            <a:off x="1728788" y="1603375"/>
            <a:ext cx="639762"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438" name="Google Shape;438;p41"/>
          <p:cNvSpPr/>
          <p:nvPr/>
        </p:nvSpPr>
        <p:spPr>
          <a:xfrm>
            <a:off x="2771775" y="1603375"/>
            <a:ext cx="639763"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439" name="Google Shape;439;p41"/>
          <p:cNvSpPr/>
          <p:nvPr/>
        </p:nvSpPr>
        <p:spPr>
          <a:xfrm>
            <a:off x="3816350" y="1604963"/>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440" name="Google Shape;440;p41"/>
          <p:cNvSpPr/>
          <p:nvPr/>
        </p:nvSpPr>
        <p:spPr>
          <a:xfrm>
            <a:off x="4860925" y="1598613"/>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441" name="Google Shape;441;p41"/>
          <p:cNvSpPr/>
          <p:nvPr/>
        </p:nvSpPr>
        <p:spPr>
          <a:xfrm>
            <a:off x="5905500" y="1600200"/>
            <a:ext cx="639763"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442" name="Google Shape;442;p41"/>
          <p:cNvSpPr/>
          <p:nvPr/>
        </p:nvSpPr>
        <p:spPr>
          <a:xfrm>
            <a:off x="6948488" y="1600200"/>
            <a:ext cx="639762"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443" name="Google Shape;443;p41"/>
          <p:cNvSpPr/>
          <p:nvPr/>
        </p:nvSpPr>
        <p:spPr>
          <a:xfrm>
            <a:off x="7993063" y="1601788"/>
            <a:ext cx="639762"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444" name="Google Shape;444;p41"/>
          <p:cNvSpPr/>
          <p:nvPr/>
        </p:nvSpPr>
        <p:spPr>
          <a:xfrm>
            <a:off x="576263" y="2498725"/>
            <a:ext cx="973137"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i=0</a:t>
            </a:r>
            <a:endParaRPr/>
          </a:p>
        </p:txBody>
      </p:sp>
      <p:cxnSp>
        <p:nvCxnSpPr>
          <p:cNvPr id="445" name="Google Shape;445;p41"/>
          <p:cNvCxnSpPr/>
          <p:nvPr/>
        </p:nvCxnSpPr>
        <p:spPr>
          <a:xfrm flipH="1" rot="10800000">
            <a:off x="1065213" y="2238375"/>
            <a:ext cx="1587" cy="215900"/>
          </a:xfrm>
          <a:prstGeom prst="straightConnector1">
            <a:avLst/>
          </a:prstGeom>
          <a:noFill/>
          <a:ln cap="flat" cmpd="sng" w="9525">
            <a:solidFill>
              <a:schemeClr val="dk1"/>
            </a:solidFill>
            <a:prstDash val="solid"/>
            <a:round/>
            <a:headEnd len="med" w="med" type="none"/>
            <a:tailEnd len="med" w="med" type="triangle"/>
          </a:ln>
        </p:spPr>
      </p:cxnSp>
      <p:sp>
        <p:nvSpPr>
          <p:cNvPr id="446" name="Google Shape;446;p41"/>
          <p:cNvSpPr/>
          <p:nvPr/>
        </p:nvSpPr>
        <p:spPr>
          <a:xfrm>
            <a:off x="4787900" y="2468563"/>
            <a:ext cx="971550"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min=4</a:t>
            </a:r>
            <a:endParaRPr/>
          </a:p>
        </p:txBody>
      </p:sp>
      <p:cxnSp>
        <p:nvCxnSpPr>
          <p:cNvPr id="447" name="Google Shape;447;p41"/>
          <p:cNvCxnSpPr/>
          <p:nvPr/>
        </p:nvCxnSpPr>
        <p:spPr>
          <a:xfrm flipH="1" rot="10800000">
            <a:off x="5278438" y="2209800"/>
            <a:ext cx="1587" cy="215900"/>
          </a:xfrm>
          <a:prstGeom prst="straightConnector1">
            <a:avLst/>
          </a:prstGeom>
          <a:noFill/>
          <a:ln cap="flat" cmpd="sng" w="9525">
            <a:solidFill>
              <a:schemeClr val="dk1"/>
            </a:solidFill>
            <a:prstDash val="solid"/>
            <a:round/>
            <a:headEnd len="med" w="med" type="none"/>
            <a:tailEnd len="med" w="med" type="triangle"/>
          </a:ln>
        </p:spPr>
      </p:cxnSp>
      <p:cxnSp>
        <p:nvCxnSpPr>
          <p:cNvPr id="448" name="Google Shape;448;p41"/>
          <p:cNvCxnSpPr/>
          <p:nvPr/>
        </p:nvCxnSpPr>
        <p:spPr>
          <a:xfrm>
            <a:off x="1042988" y="1246188"/>
            <a:ext cx="4229100" cy="0"/>
          </a:xfrm>
          <a:prstGeom prst="straightConnector1">
            <a:avLst/>
          </a:prstGeom>
          <a:noFill/>
          <a:ln cap="flat" cmpd="sng" w="19050">
            <a:solidFill>
              <a:schemeClr val="dk1"/>
            </a:solidFill>
            <a:prstDash val="solid"/>
            <a:round/>
            <a:headEnd len="med" w="med" type="none"/>
            <a:tailEnd len="med" w="med" type="none"/>
          </a:ln>
        </p:spPr>
      </p:cxnSp>
      <p:cxnSp>
        <p:nvCxnSpPr>
          <p:cNvPr id="449" name="Google Shape;449;p41"/>
          <p:cNvCxnSpPr/>
          <p:nvPr/>
        </p:nvCxnSpPr>
        <p:spPr>
          <a:xfrm>
            <a:off x="1060450" y="1246188"/>
            <a:ext cx="0" cy="323850"/>
          </a:xfrm>
          <a:prstGeom prst="straightConnector1">
            <a:avLst/>
          </a:prstGeom>
          <a:noFill/>
          <a:ln cap="flat" cmpd="sng" w="19050">
            <a:solidFill>
              <a:schemeClr val="dk1"/>
            </a:solidFill>
            <a:prstDash val="solid"/>
            <a:round/>
            <a:headEnd len="med" w="med" type="none"/>
            <a:tailEnd len="med" w="med" type="triangle"/>
          </a:ln>
        </p:spPr>
      </p:cxnSp>
      <p:cxnSp>
        <p:nvCxnSpPr>
          <p:cNvPr id="450" name="Google Shape;450;p41"/>
          <p:cNvCxnSpPr/>
          <p:nvPr/>
        </p:nvCxnSpPr>
        <p:spPr>
          <a:xfrm>
            <a:off x="5256213" y="1246188"/>
            <a:ext cx="0" cy="323850"/>
          </a:xfrm>
          <a:prstGeom prst="straightConnector1">
            <a:avLst/>
          </a:prstGeom>
          <a:noFill/>
          <a:ln cap="flat" cmpd="sng" w="19050">
            <a:solidFill>
              <a:schemeClr val="dk1"/>
            </a:solidFill>
            <a:prstDash val="solid"/>
            <a:round/>
            <a:headEnd len="med" w="med" type="none"/>
            <a:tailEnd len="med" w="med" type="triangle"/>
          </a:ln>
        </p:spPr>
      </p:cxnSp>
      <p:sp>
        <p:nvSpPr>
          <p:cNvPr id="451" name="Google Shape;451;p41"/>
          <p:cNvSpPr/>
          <p:nvPr/>
        </p:nvSpPr>
        <p:spPr>
          <a:xfrm>
            <a:off x="684213" y="3279775"/>
            <a:ext cx="639762" cy="638175"/>
          </a:xfrm>
          <a:prstGeom prst="ellipse">
            <a:avLst/>
          </a:prstGeom>
          <a:solidFill>
            <a:srgbClr val="FFCC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ahoma"/>
                <a:ea typeface="Tahoma"/>
                <a:cs typeface="Tahoma"/>
                <a:sym typeface="Tahoma"/>
              </a:rPr>
              <a:t>1</a:t>
            </a:r>
            <a:endParaRPr/>
          </a:p>
        </p:txBody>
      </p:sp>
      <p:sp>
        <p:nvSpPr>
          <p:cNvPr id="452" name="Google Shape;452;p41"/>
          <p:cNvSpPr/>
          <p:nvPr/>
        </p:nvSpPr>
        <p:spPr>
          <a:xfrm>
            <a:off x="1728788" y="3281363"/>
            <a:ext cx="639762" cy="63817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453" name="Google Shape;453;p41"/>
          <p:cNvSpPr/>
          <p:nvPr/>
        </p:nvSpPr>
        <p:spPr>
          <a:xfrm>
            <a:off x="2771775" y="3281363"/>
            <a:ext cx="639763" cy="63817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454" name="Google Shape;454;p41"/>
          <p:cNvSpPr/>
          <p:nvPr/>
        </p:nvSpPr>
        <p:spPr>
          <a:xfrm>
            <a:off x="3816350" y="3282950"/>
            <a:ext cx="639763" cy="63817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455" name="Google Shape;455;p41"/>
          <p:cNvSpPr/>
          <p:nvPr/>
        </p:nvSpPr>
        <p:spPr>
          <a:xfrm>
            <a:off x="4860925" y="3276600"/>
            <a:ext cx="639763" cy="63817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456" name="Google Shape;456;p41"/>
          <p:cNvSpPr/>
          <p:nvPr/>
        </p:nvSpPr>
        <p:spPr>
          <a:xfrm>
            <a:off x="5905500" y="3278188"/>
            <a:ext cx="639763" cy="63817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457" name="Google Shape;457;p41"/>
          <p:cNvSpPr/>
          <p:nvPr/>
        </p:nvSpPr>
        <p:spPr>
          <a:xfrm>
            <a:off x="6948488" y="3278188"/>
            <a:ext cx="639762" cy="63817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458" name="Google Shape;458;p41"/>
          <p:cNvSpPr/>
          <p:nvPr/>
        </p:nvSpPr>
        <p:spPr>
          <a:xfrm>
            <a:off x="7993063" y="3279775"/>
            <a:ext cx="639762" cy="63817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459" name="Google Shape;459;p41"/>
          <p:cNvSpPr/>
          <p:nvPr/>
        </p:nvSpPr>
        <p:spPr>
          <a:xfrm>
            <a:off x="1619250" y="4175125"/>
            <a:ext cx="973138"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i=1</a:t>
            </a:r>
            <a:endParaRPr/>
          </a:p>
        </p:txBody>
      </p:sp>
      <p:cxnSp>
        <p:nvCxnSpPr>
          <p:cNvPr id="460" name="Google Shape;460;p41"/>
          <p:cNvCxnSpPr/>
          <p:nvPr/>
        </p:nvCxnSpPr>
        <p:spPr>
          <a:xfrm rot="10800000">
            <a:off x="2108200" y="39147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461" name="Google Shape;461;p41"/>
          <p:cNvCxnSpPr/>
          <p:nvPr/>
        </p:nvCxnSpPr>
        <p:spPr>
          <a:xfrm>
            <a:off x="1871663" y="2982913"/>
            <a:ext cx="360362" cy="0"/>
          </a:xfrm>
          <a:prstGeom prst="straightConnector1">
            <a:avLst/>
          </a:prstGeom>
          <a:noFill/>
          <a:ln cap="flat" cmpd="sng" w="12700">
            <a:solidFill>
              <a:schemeClr val="dk1"/>
            </a:solidFill>
            <a:prstDash val="solid"/>
            <a:round/>
            <a:headEnd len="med" w="med" type="none"/>
            <a:tailEnd len="med" w="med" type="none"/>
          </a:ln>
        </p:spPr>
      </p:cxnSp>
      <p:cxnSp>
        <p:nvCxnSpPr>
          <p:cNvPr id="462" name="Google Shape;462;p41"/>
          <p:cNvCxnSpPr/>
          <p:nvPr/>
        </p:nvCxnSpPr>
        <p:spPr>
          <a:xfrm>
            <a:off x="1887538" y="2974975"/>
            <a:ext cx="0" cy="323850"/>
          </a:xfrm>
          <a:prstGeom prst="straightConnector1">
            <a:avLst/>
          </a:prstGeom>
          <a:noFill/>
          <a:ln cap="flat" cmpd="sng" w="12700">
            <a:solidFill>
              <a:schemeClr val="dk1"/>
            </a:solidFill>
            <a:prstDash val="solid"/>
            <a:round/>
            <a:headEnd len="med" w="med" type="none"/>
            <a:tailEnd len="med" w="med" type="triangle"/>
          </a:ln>
        </p:spPr>
      </p:cxnSp>
      <p:cxnSp>
        <p:nvCxnSpPr>
          <p:cNvPr id="463" name="Google Shape;463;p41"/>
          <p:cNvCxnSpPr/>
          <p:nvPr/>
        </p:nvCxnSpPr>
        <p:spPr>
          <a:xfrm>
            <a:off x="2212975" y="2974975"/>
            <a:ext cx="0" cy="323850"/>
          </a:xfrm>
          <a:prstGeom prst="straightConnector1">
            <a:avLst/>
          </a:prstGeom>
          <a:noFill/>
          <a:ln cap="flat" cmpd="sng" w="12700">
            <a:solidFill>
              <a:schemeClr val="dk1"/>
            </a:solidFill>
            <a:prstDash val="solid"/>
            <a:round/>
            <a:headEnd len="med" w="med" type="none"/>
            <a:tailEnd len="med" w="med" type="triangle"/>
          </a:ln>
        </p:spPr>
      </p:cxnSp>
      <p:sp>
        <p:nvSpPr>
          <p:cNvPr id="464" name="Google Shape;464;p41"/>
          <p:cNvSpPr/>
          <p:nvPr/>
        </p:nvSpPr>
        <p:spPr>
          <a:xfrm>
            <a:off x="684213" y="5033963"/>
            <a:ext cx="639762" cy="639762"/>
          </a:xfrm>
          <a:prstGeom prst="ellipse">
            <a:avLst/>
          </a:prstGeom>
          <a:solidFill>
            <a:srgbClr val="FFCC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ahoma"/>
                <a:ea typeface="Tahoma"/>
                <a:cs typeface="Tahoma"/>
                <a:sym typeface="Tahoma"/>
              </a:rPr>
              <a:t>1</a:t>
            </a:r>
            <a:endParaRPr/>
          </a:p>
        </p:txBody>
      </p:sp>
      <p:sp>
        <p:nvSpPr>
          <p:cNvPr id="465" name="Google Shape;465;p41"/>
          <p:cNvSpPr/>
          <p:nvPr/>
        </p:nvSpPr>
        <p:spPr>
          <a:xfrm>
            <a:off x="1728788" y="5035550"/>
            <a:ext cx="639762" cy="639763"/>
          </a:xfrm>
          <a:prstGeom prst="ellipse">
            <a:avLst/>
          </a:prstGeom>
          <a:solidFill>
            <a:srgbClr val="FFCC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ahoma"/>
                <a:ea typeface="Tahoma"/>
                <a:cs typeface="Tahoma"/>
                <a:sym typeface="Tahoma"/>
              </a:rPr>
              <a:t>2</a:t>
            </a:r>
            <a:endParaRPr/>
          </a:p>
        </p:txBody>
      </p:sp>
      <p:sp>
        <p:nvSpPr>
          <p:cNvPr id="466" name="Google Shape;466;p41"/>
          <p:cNvSpPr/>
          <p:nvPr/>
        </p:nvSpPr>
        <p:spPr>
          <a:xfrm>
            <a:off x="2771775" y="5035550"/>
            <a:ext cx="639763"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467" name="Google Shape;467;p41"/>
          <p:cNvSpPr/>
          <p:nvPr/>
        </p:nvSpPr>
        <p:spPr>
          <a:xfrm>
            <a:off x="3816350" y="5037138"/>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468" name="Google Shape;468;p41"/>
          <p:cNvSpPr/>
          <p:nvPr/>
        </p:nvSpPr>
        <p:spPr>
          <a:xfrm>
            <a:off x="4860925" y="5030788"/>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469" name="Google Shape;469;p41"/>
          <p:cNvSpPr/>
          <p:nvPr/>
        </p:nvSpPr>
        <p:spPr>
          <a:xfrm>
            <a:off x="5905500" y="5032375"/>
            <a:ext cx="639763"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470" name="Google Shape;470;p41"/>
          <p:cNvSpPr/>
          <p:nvPr/>
        </p:nvSpPr>
        <p:spPr>
          <a:xfrm>
            <a:off x="6948488" y="5032375"/>
            <a:ext cx="639762"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471" name="Google Shape;471;p41"/>
          <p:cNvSpPr/>
          <p:nvPr/>
        </p:nvSpPr>
        <p:spPr>
          <a:xfrm>
            <a:off x="7993063" y="5033963"/>
            <a:ext cx="639762"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472" name="Google Shape;472;p41"/>
          <p:cNvSpPr/>
          <p:nvPr/>
        </p:nvSpPr>
        <p:spPr>
          <a:xfrm>
            <a:off x="2698750" y="5927725"/>
            <a:ext cx="973138"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i=2</a:t>
            </a:r>
            <a:endParaRPr/>
          </a:p>
        </p:txBody>
      </p:sp>
      <p:cxnSp>
        <p:nvCxnSpPr>
          <p:cNvPr id="473" name="Google Shape;473;p41"/>
          <p:cNvCxnSpPr/>
          <p:nvPr/>
        </p:nvCxnSpPr>
        <p:spPr>
          <a:xfrm rot="10800000">
            <a:off x="3187700" y="5667375"/>
            <a:ext cx="0" cy="252413"/>
          </a:xfrm>
          <a:prstGeom prst="straightConnector1">
            <a:avLst/>
          </a:prstGeom>
          <a:noFill/>
          <a:ln cap="flat" cmpd="sng" w="9525">
            <a:solidFill>
              <a:schemeClr val="dk1"/>
            </a:solidFill>
            <a:prstDash val="solid"/>
            <a:round/>
            <a:headEnd len="med" w="med" type="none"/>
            <a:tailEnd len="med" w="med" type="triangle"/>
          </a:ln>
        </p:spPr>
      </p:cxnSp>
      <p:sp>
        <p:nvSpPr>
          <p:cNvPr id="474" name="Google Shape;474;p41"/>
          <p:cNvSpPr/>
          <p:nvPr/>
        </p:nvSpPr>
        <p:spPr>
          <a:xfrm>
            <a:off x="6840538" y="5927725"/>
            <a:ext cx="971550"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min=6</a:t>
            </a:r>
            <a:endParaRPr/>
          </a:p>
        </p:txBody>
      </p:sp>
      <p:cxnSp>
        <p:nvCxnSpPr>
          <p:cNvPr id="475" name="Google Shape;475;p41"/>
          <p:cNvCxnSpPr/>
          <p:nvPr/>
        </p:nvCxnSpPr>
        <p:spPr>
          <a:xfrm rot="10800000">
            <a:off x="7345363" y="5675313"/>
            <a:ext cx="0" cy="252412"/>
          </a:xfrm>
          <a:prstGeom prst="straightConnector1">
            <a:avLst/>
          </a:prstGeom>
          <a:noFill/>
          <a:ln cap="flat" cmpd="sng" w="9525">
            <a:solidFill>
              <a:schemeClr val="dk1"/>
            </a:solidFill>
            <a:prstDash val="solid"/>
            <a:round/>
            <a:headEnd len="med" w="med" type="none"/>
            <a:tailEnd len="med" w="med" type="triangle"/>
          </a:ln>
        </p:spPr>
      </p:cxnSp>
      <p:cxnSp>
        <p:nvCxnSpPr>
          <p:cNvPr id="476" name="Google Shape;476;p41"/>
          <p:cNvCxnSpPr/>
          <p:nvPr/>
        </p:nvCxnSpPr>
        <p:spPr>
          <a:xfrm flipH="1" rot="10800000">
            <a:off x="3167063" y="4724400"/>
            <a:ext cx="4176712" cy="1588"/>
          </a:xfrm>
          <a:prstGeom prst="straightConnector1">
            <a:avLst/>
          </a:prstGeom>
          <a:noFill/>
          <a:ln cap="flat" cmpd="sng" w="12700">
            <a:solidFill>
              <a:schemeClr val="dk1"/>
            </a:solidFill>
            <a:prstDash val="solid"/>
            <a:round/>
            <a:headEnd len="med" w="med" type="none"/>
            <a:tailEnd len="med" w="med" type="none"/>
          </a:ln>
        </p:spPr>
      </p:cxnSp>
      <p:cxnSp>
        <p:nvCxnSpPr>
          <p:cNvPr id="477" name="Google Shape;477;p41"/>
          <p:cNvCxnSpPr/>
          <p:nvPr/>
        </p:nvCxnSpPr>
        <p:spPr>
          <a:xfrm>
            <a:off x="3182938" y="4716463"/>
            <a:ext cx="0" cy="323850"/>
          </a:xfrm>
          <a:prstGeom prst="straightConnector1">
            <a:avLst/>
          </a:prstGeom>
          <a:noFill/>
          <a:ln cap="flat" cmpd="sng" w="12700">
            <a:solidFill>
              <a:schemeClr val="dk1"/>
            </a:solidFill>
            <a:prstDash val="solid"/>
            <a:round/>
            <a:headEnd len="med" w="med" type="none"/>
            <a:tailEnd len="med" w="med" type="triangle"/>
          </a:ln>
        </p:spPr>
      </p:cxnSp>
      <p:cxnSp>
        <p:nvCxnSpPr>
          <p:cNvPr id="478" name="Google Shape;478;p41"/>
          <p:cNvCxnSpPr/>
          <p:nvPr/>
        </p:nvCxnSpPr>
        <p:spPr>
          <a:xfrm>
            <a:off x="7324725" y="4714875"/>
            <a:ext cx="0" cy="323850"/>
          </a:xfrm>
          <a:prstGeom prst="straightConnector1">
            <a:avLst/>
          </a:prstGeom>
          <a:noFill/>
          <a:ln cap="flat" cmpd="sng" w="12700">
            <a:solidFill>
              <a:schemeClr val="dk1"/>
            </a:solidFill>
            <a:prstDash val="solid"/>
            <a:round/>
            <a:headEnd len="med" w="med" type="none"/>
            <a:tailEnd len="med" w="med" type="triangle"/>
          </a:ln>
        </p:spPr>
      </p:cxnSp>
      <p:sp>
        <p:nvSpPr>
          <p:cNvPr id="479" name="Google Shape;479;p41"/>
          <p:cNvSpPr/>
          <p:nvPr/>
        </p:nvSpPr>
        <p:spPr>
          <a:xfrm>
            <a:off x="858838" y="506413"/>
            <a:ext cx="542131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Minh họa Selection Sort</a:t>
            </a:r>
            <a:endParaRPr/>
          </a:p>
        </p:txBody>
      </p:sp>
      <p:sp>
        <p:nvSpPr>
          <p:cNvPr id="480" name="Google Shape;480;p41"/>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2.1 Selection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500"/>
                                        <p:tgtEl>
                                          <p:spTgt spid="4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2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2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500"/>
                                        <p:tgtEl>
                                          <p:spTgt spid="4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500"/>
                                        <p:tgtEl>
                                          <p:spTgt spid="4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500"/>
                                        <p:tgtEl>
                                          <p:spTgt spid="4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486" name="Google Shape;486;p4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487" name="Google Shape;487;p42"/>
          <p:cNvSpPr txBox="1"/>
          <p:nvPr>
            <p:ph type="title"/>
          </p:nvPr>
        </p:nvSpPr>
        <p:spPr>
          <a:xfrm>
            <a:off x="858838" y="506413"/>
            <a:ext cx="618331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2.1 Minh họa Selection Sort</a:t>
            </a:r>
            <a:endParaRPr/>
          </a:p>
        </p:txBody>
      </p:sp>
      <p:sp>
        <p:nvSpPr>
          <p:cNvPr id="488" name="Google Shape;488;p42"/>
          <p:cNvSpPr/>
          <p:nvPr/>
        </p:nvSpPr>
        <p:spPr>
          <a:xfrm>
            <a:off x="684213" y="1338263"/>
            <a:ext cx="639762"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489" name="Google Shape;489;p42"/>
          <p:cNvSpPr/>
          <p:nvPr/>
        </p:nvSpPr>
        <p:spPr>
          <a:xfrm>
            <a:off x="1728788" y="1339850"/>
            <a:ext cx="639762"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490" name="Google Shape;490;p42"/>
          <p:cNvSpPr/>
          <p:nvPr/>
        </p:nvSpPr>
        <p:spPr>
          <a:xfrm>
            <a:off x="2771775" y="1339850"/>
            <a:ext cx="639763"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491" name="Google Shape;491;p42"/>
          <p:cNvSpPr/>
          <p:nvPr/>
        </p:nvSpPr>
        <p:spPr>
          <a:xfrm>
            <a:off x="3816350" y="1341438"/>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492" name="Google Shape;492;p42"/>
          <p:cNvSpPr/>
          <p:nvPr/>
        </p:nvSpPr>
        <p:spPr>
          <a:xfrm>
            <a:off x="4860925" y="1335088"/>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493" name="Google Shape;493;p42"/>
          <p:cNvSpPr/>
          <p:nvPr/>
        </p:nvSpPr>
        <p:spPr>
          <a:xfrm>
            <a:off x="5905500" y="1336675"/>
            <a:ext cx="639763"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494" name="Google Shape;494;p42"/>
          <p:cNvSpPr/>
          <p:nvPr/>
        </p:nvSpPr>
        <p:spPr>
          <a:xfrm>
            <a:off x="6948488" y="1336675"/>
            <a:ext cx="639762"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495" name="Google Shape;495;p42"/>
          <p:cNvSpPr/>
          <p:nvPr/>
        </p:nvSpPr>
        <p:spPr>
          <a:xfrm>
            <a:off x="7993063" y="1338263"/>
            <a:ext cx="639762"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496" name="Google Shape;496;p42"/>
          <p:cNvSpPr/>
          <p:nvPr/>
        </p:nvSpPr>
        <p:spPr>
          <a:xfrm>
            <a:off x="3657600" y="2270125"/>
            <a:ext cx="973138" cy="3206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i=3</a:t>
            </a:r>
            <a:endParaRPr/>
          </a:p>
        </p:txBody>
      </p:sp>
      <p:cxnSp>
        <p:nvCxnSpPr>
          <p:cNvPr id="497" name="Google Shape;497;p42"/>
          <p:cNvCxnSpPr/>
          <p:nvPr/>
        </p:nvCxnSpPr>
        <p:spPr>
          <a:xfrm rot="10800000">
            <a:off x="4146550" y="20097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498" name="Google Shape;498;p42"/>
          <p:cNvCxnSpPr/>
          <p:nvPr/>
        </p:nvCxnSpPr>
        <p:spPr>
          <a:xfrm>
            <a:off x="3962400" y="1033463"/>
            <a:ext cx="360363" cy="0"/>
          </a:xfrm>
          <a:prstGeom prst="straightConnector1">
            <a:avLst/>
          </a:prstGeom>
          <a:noFill/>
          <a:ln cap="flat" cmpd="sng" w="9525">
            <a:solidFill>
              <a:schemeClr val="dk1"/>
            </a:solidFill>
            <a:prstDash val="solid"/>
            <a:round/>
            <a:headEnd len="med" w="med" type="none"/>
            <a:tailEnd len="med" w="med" type="none"/>
          </a:ln>
        </p:spPr>
      </p:cxnSp>
      <p:cxnSp>
        <p:nvCxnSpPr>
          <p:cNvPr id="499" name="Google Shape;499;p42"/>
          <p:cNvCxnSpPr/>
          <p:nvPr/>
        </p:nvCxnSpPr>
        <p:spPr>
          <a:xfrm>
            <a:off x="3962400" y="1033463"/>
            <a:ext cx="0" cy="323850"/>
          </a:xfrm>
          <a:prstGeom prst="straightConnector1">
            <a:avLst/>
          </a:prstGeom>
          <a:noFill/>
          <a:ln cap="flat" cmpd="sng" w="9525">
            <a:solidFill>
              <a:schemeClr val="dk1"/>
            </a:solidFill>
            <a:prstDash val="solid"/>
            <a:round/>
            <a:headEnd len="med" w="med" type="none"/>
            <a:tailEnd len="med" w="med" type="triangle"/>
          </a:ln>
        </p:spPr>
      </p:cxnSp>
      <p:cxnSp>
        <p:nvCxnSpPr>
          <p:cNvPr id="500" name="Google Shape;500;p42"/>
          <p:cNvCxnSpPr/>
          <p:nvPr/>
        </p:nvCxnSpPr>
        <p:spPr>
          <a:xfrm>
            <a:off x="4322763" y="1033463"/>
            <a:ext cx="0" cy="323850"/>
          </a:xfrm>
          <a:prstGeom prst="straightConnector1">
            <a:avLst/>
          </a:prstGeom>
          <a:noFill/>
          <a:ln cap="flat" cmpd="sng" w="9525">
            <a:solidFill>
              <a:schemeClr val="dk1"/>
            </a:solidFill>
            <a:prstDash val="solid"/>
            <a:round/>
            <a:headEnd len="med" w="med" type="none"/>
            <a:tailEnd len="med" w="med" type="triangle"/>
          </a:ln>
        </p:spPr>
      </p:cxnSp>
      <p:sp>
        <p:nvSpPr>
          <p:cNvPr id="501" name="Google Shape;501;p42"/>
          <p:cNvSpPr/>
          <p:nvPr/>
        </p:nvSpPr>
        <p:spPr>
          <a:xfrm>
            <a:off x="684213" y="2938463"/>
            <a:ext cx="639762"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502" name="Google Shape;502;p42"/>
          <p:cNvSpPr/>
          <p:nvPr/>
        </p:nvSpPr>
        <p:spPr>
          <a:xfrm>
            <a:off x="1728788" y="2940050"/>
            <a:ext cx="639762"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503" name="Google Shape;503;p42"/>
          <p:cNvSpPr/>
          <p:nvPr/>
        </p:nvSpPr>
        <p:spPr>
          <a:xfrm>
            <a:off x="2771775" y="2940050"/>
            <a:ext cx="639763"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504" name="Google Shape;504;p42"/>
          <p:cNvSpPr/>
          <p:nvPr/>
        </p:nvSpPr>
        <p:spPr>
          <a:xfrm>
            <a:off x="3816350" y="2941638"/>
            <a:ext cx="639763"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505" name="Google Shape;505;p42"/>
          <p:cNvSpPr/>
          <p:nvPr/>
        </p:nvSpPr>
        <p:spPr>
          <a:xfrm>
            <a:off x="4860925" y="2935288"/>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506" name="Google Shape;506;p42"/>
          <p:cNvSpPr/>
          <p:nvPr/>
        </p:nvSpPr>
        <p:spPr>
          <a:xfrm>
            <a:off x="5905500" y="2936875"/>
            <a:ext cx="639763"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507" name="Google Shape;507;p42"/>
          <p:cNvSpPr/>
          <p:nvPr/>
        </p:nvSpPr>
        <p:spPr>
          <a:xfrm>
            <a:off x="6948488" y="2936875"/>
            <a:ext cx="639762"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508" name="Google Shape;508;p42"/>
          <p:cNvSpPr/>
          <p:nvPr/>
        </p:nvSpPr>
        <p:spPr>
          <a:xfrm>
            <a:off x="7993063" y="2938463"/>
            <a:ext cx="639762"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509" name="Google Shape;509;p42"/>
          <p:cNvSpPr/>
          <p:nvPr/>
        </p:nvSpPr>
        <p:spPr>
          <a:xfrm>
            <a:off x="4648200" y="3860800"/>
            <a:ext cx="973138" cy="328613"/>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i=4</a:t>
            </a:r>
            <a:endParaRPr/>
          </a:p>
        </p:txBody>
      </p:sp>
      <p:cxnSp>
        <p:nvCxnSpPr>
          <p:cNvPr id="510" name="Google Shape;510;p42"/>
          <p:cNvCxnSpPr/>
          <p:nvPr/>
        </p:nvCxnSpPr>
        <p:spPr>
          <a:xfrm rot="10800000">
            <a:off x="5137150" y="3600450"/>
            <a:ext cx="0" cy="252413"/>
          </a:xfrm>
          <a:prstGeom prst="straightConnector1">
            <a:avLst/>
          </a:prstGeom>
          <a:noFill/>
          <a:ln cap="flat" cmpd="sng" w="9525">
            <a:solidFill>
              <a:schemeClr val="dk1"/>
            </a:solidFill>
            <a:prstDash val="solid"/>
            <a:round/>
            <a:headEnd len="med" w="med" type="none"/>
            <a:tailEnd len="med" w="med" type="triangle"/>
          </a:ln>
        </p:spPr>
      </p:cxnSp>
      <p:sp>
        <p:nvSpPr>
          <p:cNvPr id="511" name="Google Shape;511;p42"/>
          <p:cNvSpPr/>
          <p:nvPr/>
        </p:nvSpPr>
        <p:spPr>
          <a:xfrm>
            <a:off x="5694363" y="3862388"/>
            <a:ext cx="971550" cy="328612"/>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min=5</a:t>
            </a:r>
            <a:endParaRPr/>
          </a:p>
        </p:txBody>
      </p:sp>
      <p:cxnSp>
        <p:nvCxnSpPr>
          <p:cNvPr id="512" name="Google Shape;512;p42"/>
          <p:cNvCxnSpPr/>
          <p:nvPr/>
        </p:nvCxnSpPr>
        <p:spPr>
          <a:xfrm rot="10800000">
            <a:off x="6199188" y="36099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513" name="Google Shape;513;p42"/>
          <p:cNvCxnSpPr/>
          <p:nvPr/>
        </p:nvCxnSpPr>
        <p:spPr>
          <a:xfrm>
            <a:off x="5181600" y="2622550"/>
            <a:ext cx="1044575" cy="0"/>
          </a:xfrm>
          <a:prstGeom prst="straightConnector1">
            <a:avLst/>
          </a:prstGeom>
          <a:noFill/>
          <a:ln cap="flat" cmpd="sng" w="9525">
            <a:solidFill>
              <a:schemeClr val="dk1"/>
            </a:solidFill>
            <a:prstDash val="solid"/>
            <a:round/>
            <a:headEnd len="med" w="med" type="none"/>
            <a:tailEnd len="med" w="med" type="none"/>
          </a:ln>
        </p:spPr>
      </p:cxnSp>
      <p:cxnSp>
        <p:nvCxnSpPr>
          <p:cNvPr id="514" name="Google Shape;514;p42"/>
          <p:cNvCxnSpPr/>
          <p:nvPr/>
        </p:nvCxnSpPr>
        <p:spPr>
          <a:xfrm>
            <a:off x="5181600" y="2622550"/>
            <a:ext cx="0" cy="323850"/>
          </a:xfrm>
          <a:prstGeom prst="straightConnector1">
            <a:avLst/>
          </a:prstGeom>
          <a:noFill/>
          <a:ln cap="flat" cmpd="sng" w="9525">
            <a:solidFill>
              <a:schemeClr val="dk1"/>
            </a:solidFill>
            <a:prstDash val="solid"/>
            <a:round/>
            <a:headEnd len="med" w="med" type="none"/>
            <a:tailEnd len="med" w="med" type="triangle"/>
          </a:ln>
        </p:spPr>
      </p:cxnSp>
      <p:cxnSp>
        <p:nvCxnSpPr>
          <p:cNvPr id="515" name="Google Shape;515;p42"/>
          <p:cNvCxnSpPr/>
          <p:nvPr/>
        </p:nvCxnSpPr>
        <p:spPr>
          <a:xfrm>
            <a:off x="6226175" y="2622550"/>
            <a:ext cx="0" cy="323850"/>
          </a:xfrm>
          <a:prstGeom prst="straightConnector1">
            <a:avLst/>
          </a:prstGeom>
          <a:noFill/>
          <a:ln cap="flat" cmpd="sng" w="9525">
            <a:solidFill>
              <a:schemeClr val="dk1"/>
            </a:solidFill>
            <a:prstDash val="solid"/>
            <a:round/>
            <a:headEnd len="med" w="med" type="none"/>
            <a:tailEnd len="med" w="med" type="triangle"/>
          </a:ln>
        </p:spPr>
      </p:cxnSp>
      <p:sp>
        <p:nvSpPr>
          <p:cNvPr id="516" name="Google Shape;516;p42"/>
          <p:cNvSpPr/>
          <p:nvPr/>
        </p:nvSpPr>
        <p:spPr>
          <a:xfrm>
            <a:off x="647700" y="4445000"/>
            <a:ext cx="639763"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517" name="Google Shape;517;p42"/>
          <p:cNvSpPr/>
          <p:nvPr/>
        </p:nvSpPr>
        <p:spPr>
          <a:xfrm>
            <a:off x="1692275" y="4446588"/>
            <a:ext cx="639763"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518" name="Google Shape;518;p42"/>
          <p:cNvSpPr/>
          <p:nvPr/>
        </p:nvSpPr>
        <p:spPr>
          <a:xfrm>
            <a:off x="2735263" y="4446588"/>
            <a:ext cx="639762"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519" name="Google Shape;519;p42"/>
          <p:cNvSpPr/>
          <p:nvPr/>
        </p:nvSpPr>
        <p:spPr>
          <a:xfrm>
            <a:off x="3779838" y="4448175"/>
            <a:ext cx="639762"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520" name="Google Shape;520;p42"/>
          <p:cNvSpPr/>
          <p:nvPr/>
        </p:nvSpPr>
        <p:spPr>
          <a:xfrm>
            <a:off x="4824413" y="4441825"/>
            <a:ext cx="639762"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521" name="Google Shape;521;p42"/>
          <p:cNvSpPr/>
          <p:nvPr/>
        </p:nvSpPr>
        <p:spPr>
          <a:xfrm>
            <a:off x="5868988" y="4443413"/>
            <a:ext cx="639762"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522" name="Google Shape;522;p42"/>
          <p:cNvSpPr/>
          <p:nvPr/>
        </p:nvSpPr>
        <p:spPr>
          <a:xfrm>
            <a:off x="6911975" y="4443413"/>
            <a:ext cx="639763" cy="6397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523" name="Google Shape;523;p42"/>
          <p:cNvSpPr/>
          <p:nvPr/>
        </p:nvSpPr>
        <p:spPr>
          <a:xfrm>
            <a:off x="7956550" y="4445000"/>
            <a:ext cx="639763" cy="6397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524" name="Google Shape;524;p42"/>
          <p:cNvSpPr/>
          <p:nvPr/>
        </p:nvSpPr>
        <p:spPr>
          <a:xfrm>
            <a:off x="6759575" y="5340350"/>
            <a:ext cx="973138" cy="298450"/>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i=6</a:t>
            </a:r>
            <a:endParaRPr/>
          </a:p>
        </p:txBody>
      </p:sp>
      <p:cxnSp>
        <p:nvCxnSpPr>
          <p:cNvPr id="525" name="Google Shape;525;p42"/>
          <p:cNvCxnSpPr/>
          <p:nvPr/>
        </p:nvCxnSpPr>
        <p:spPr>
          <a:xfrm rot="10800000">
            <a:off x="7248525" y="5080000"/>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526" name="Google Shape;526;p42"/>
          <p:cNvCxnSpPr/>
          <p:nvPr/>
        </p:nvCxnSpPr>
        <p:spPr>
          <a:xfrm>
            <a:off x="7031038" y="4192588"/>
            <a:ext cx="360362" cy="0"/>
          </a:xfrm>
          <a:prstGeom prst="straightConnector1">
            <a:avLst/>
          </a:prstGeom>
          <a:noFill/>
          <a:ln cap="flat" cmpd="sng" w="9525">
            <a:solidFill>
              <a:schemeClr val="dk1"/>
            </a:solidFill>
            <a:prstDash val="solid"/>
            <a:round/>
            <a:headEnd len="med" w="med" type="none"/>
            <a:tailEnd len="med" w="med" type="none"/>
          </a:ln>
        </p:spPr>
      </p:cxnSp>
      <p:cxnSp>
        <p:nvCxnSpPr>
          <p:cNvPr id="527" name="Google Shape;527;p42"/>
          <p:cNvCxnSpPr/>
          <p:nvPr/>
        </p:nvCxnSpPr>
        <p:spPr>
          <a:xfrm>
            <a:off x="7010400" y="4191000"/>
            <a:ext cx="0" cy="323850"/>
          </a:xfrm>
          <a:prstGeom prst="straightConnector1">
            <a:avLst/>
          </a:prstGeom>
          <a:noFill/>
          <a:ln cap="flat" cmpd="sng" w="9525">
            <a:solidFill>
              <a:schemeClr val="dk1"/>
            </a:solidFill>
            <a:prstDash val="solid"/>
            <a:round/>
            <a:headEnd len="med" w="med" type="none"/>
            <a:tailEnd len="med" w="med" type="triangle"/>
          </a:ln>
        </p:spPr>
      </p:cxnSp>
      <p:cxnSp>
        <p:nvCxnSpPr>
          <p:cNvPr id="528" name="Google Shape;528;p42"/>
          <p:cNvCxnSpPr/>
          <p:nvPr/>
        </p:nvCxnSpPr>
        <p:spPr>
          <a:xfrm>
            <a:off x="7402513" y="4191000"/>
            <a:ext cx="0" cy="323850"/>
          </a:xfrm>
          <a:prstGeom prst="straightConnector1">
            <a:avLst/>
          </a:prstGeom>
          <a:noFill/>
          <a:ln cap="flat" cmpd="sng" w="9525">
            <a:solidFill>
              <a:schemeClr val="dk1"/>
            </a:solidFill>
            <a:prstDash val="solid"/>
            <a:round/>
            <a:headEnd len="med" w="med" type="none"/>
            <a:tailEnd len="med" w="med" type="triangle"/>
          </a:ln>
        </p:spPr>
      </p:cxnSp>
      <p:sp>
        <p:nvSpPr>
          <p:cNvPr id="529" name="Google Shape;529;p42"/>
          <p:cNvSpPr/>
          <p:nvPr/>
        </p:nvSpPr>
        <p:spPr>
          <a:xfrm>
            <a:off x="647700" y="5794375"/>
            <a:ext cx="639763"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530" name="Google Shape;530;p42"/>
          <p:cNvSpPr/>
          <p:nvPr/>
        </p:nvSpPr>
        <p:spPr>
          <a:xfrm>
            <a:off x="1692275" y="5795963"/>
            <a:ext cx="639763"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531" name="Google Shape;531;p42"/>
          <p:cNvSpPr/>
          <p:nvPr/>
        </p:nvSpPr>
        <p:spPr>
          <a:xfrm>
            <a:off x="2735263" y="5795963"/>
            <a:ext cx="639762"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532" name="Google Shape;532;p42"/>
          <p:cNvSpPr/>
          <p:nvPr/>
        </p:nvSpPr>
        <p:spPr>
          <a:xfrm>
            <a:off x="3779838" y="5797550"/>
            <a:ext cx="639762"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533" name="Google Shape;533;p42"/>
          <p:cNvSpPr/>
          <p:nvPr/>
        </p:nvSpPr>
        <p:spPr>
          <a:xfrm>
            <a:off x="4824413" y="5791200"/>
            <a:ext cx="639762"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534" name="Google Shape;534;p42"/>
          <p:cNvSpPr/>
          <p:nvPr/>
        </p:nvSpPr>
        <p:spPr>
          <a:xfrm>
            <a:off x="5868988" y="5792788"/>
            <a:ext cx="639762"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535" name="Google Shape;535;p42"/>
          <p:cNvSpPr/>
          <p:nvPr/>
        </p:nvSpPr>
        <p:spPr>
          <a:xfrm>
            <a:off x="6911975" y="5792788"/>
            <a:ext cx="639763" cy="6397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536" name="Google Shape;536;p42"/>
          <p:cNvSpPr/>
          <p:nvPr/>
        </p:nvSpPr>
        <p:spPr>
          <a:xfrm>
            <a:off x="7956550" y="5794375"/>
            <a:ext cx="639763" cy="6397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cxnSp>
        <p:nvCxnSpPr>
          <p:cNvPr id="537" name="Google Shape;537;p42"/>
          <p:cNvCxnSpPr/>
          <p:nvPr/>
        </p:nvCxnSpPr>
        <p:spPr>
          <a:xfrm>
            <a:off x="900113" y="4038600"/>
            <a:ext cx="827087" cy="0"/>
          </a:xfrm>
          <a:prstGeom prst="straightConnector1">
            <a:avLst/>
          </a:prstGeom>
          <a:noFill/>
          <a:ln cap="rnd" cmpd="sng" w="38100">
            <a:solidFill>
              <a:schemeClr val="dk1"/>
            </a:solidFill>
            <a:prstDash val="dot"/>
            <a:round/>
            <a:headEnd len="med" w="med" type="none"/>
            <a:tailEnd len="med" w="med" type="none"/>
          </a:ln>
        </p:spPr>
      </p:cxnSp>
      <p:sp>
        <p:nvSpPr>
          <p:cNvPr id="538" name="Google Shape;538;p42"/>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2.1 Selection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500"/>
                                        <p:tgtEl>
                                          <p:spTgt spid="5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500"/>
                                        <p:tgtEl>
                                          <p:spTgt spid="510"/>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20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500"/>
                                        <p:tgtEl>
                                          <p:spTgt spid="5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544" name="Google Shape;544;p4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45" name="Google Shape;545;p43"/>
          <p:cNvSpPr txBox="1"/>
          <p:nvPr>
            <p:ph type="title"/>
          </p:nvPr>
        </p:nvSpPr>
        <p:spPr>
          <a:xfrm>
            <a:off x="858838" y="506413"/>
            <a:ext cx="39528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2.1 Selection Sort</a:t>
            </a:r>
            <a:endParaRPr/>
          </a:p>
        </p:txBody>
      </p:sp>
      <p:sp>
        <p:nvSpPr>
          <p:cNvPr id="546" name="Google Shape;546;p43"/>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2520"/>
              <a:buFont typeface="Noto Sans Symbols"/>
              <a:buChar char="•"/>
            </a:pPr>
            <a:r>
              <a:rPr b="0" i="0" lang="en-US" sz="3600" u="none" cap="none" strike="noStrike">
                <a:solidFill>
                  <a:schemeClr val="dk1"/>
                </a:solidFill>
                <a:latin typeface="Arial"/>
                <a:ea typeface="Arial"/>
                <a:cs typeface="Arial"/>
                <a:sym typeface="Arial"/>
              </a:rPr>
              <a:t>Các bước thực hiện:</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B1:</a:t>
            </a:r>
            <a:r>
              <a:rPr b="0" i="0" lang="en-US" sz="3200" u="none" cap="none" strike="noStrike">
                <a:solidFill>
                  <a:srgbClr val="327061"/>
                </a:solidFill>
                <a:latin typeface="Arial"/>
                <a:ea typeface="Arial"/>
                <a:cs typeface="Arial"/>
                <a:sym typeface="Arial"/>
              </a:rPr>
              <a:t> i = 0</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B2:</a:t>
            </a:r>
            <a:r>
              <a:rPr b="0" i="0" lang="en-US" sz="3200" u="none" cap="none" strike="noStrike">
                <a:solidFill>
                  <a:srgbClr val="327061"/>
                </a:solidFill>
                <a:latin typeface="Arial"/>
                <a:ea typeface="Arial"/>
                <a:cs typeface="Arial"/>
                <a:sym typeface="Arial"/>
              </a:rPr>
              <a:t> Tìm </a:t>
            </a:r>
            <a:r>
              <a:rPr b="0" i="0" lang="en-US" sz="3200" u="none" cap="none" strike="noStrike">
                <a:solidFill>
                  <a:srgbClr val="FF9900"/>
                </a:solidFill>
                <a:latin typeface="Arial"/>
                <a:ea typeface="Arial"/>
                <a:cs typeface="Arial"/>
                <a:sym typeface="Arial"/>
              </a:rPr>
              <a:t>phần tử nhỏ nhất</a:t>
            </a:r>
            <a:r>
              <a:rPr b="0" i="0" lang="en-US" sz="3200" u="none" cap="none" strike="noStrike">
                <a:solidFill>
                  <a:srgbClr val="327061"/>
                </a:solidFill>
                <a:latin typeface="Arial"/>
                <a:ea typeface="Arial"/>
                <a:cs typeface="Arial"/>
                <a:sym typeface="Arial"/>
              </a:rPr>
              <a:t> a[min] trong dãy hiện hành từ a[i] đến a[n-1]</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B3:</a:t>
            </a:r>
            <a:r>
              <a:rPr b="0" i="0" lang="en-US" sz="3200" u="none" cap="none" strike="noStrike">
                <a:solidFill>
                  <a:srgbClr val="327061"/>
                </a:solidFill>
                <a:latin typeface="Arial"/>
                <a:ea typeface="Arial"/>
                <a:cs typeface="Arial"/>
                <a:sym typeface="Arial"/>
              </a:rPr>
              <a:t> </a:t>
            </a:r>
            <a:r>
              <a:rPr b="0" i="0" lang="en-US" sz="3200" u="none" cap="none" strike="noStrike">
                <a:solidFill>
                  <a:srgbClr val="FF9900"/>
                </a:solidFill>
                <a:latin typeface="Arial"/>
                <a:ea typeface="Arial"/>
                <a:cs typeface="Arial"/>
                <a:sym typeface="Arial"/>
              </a:rPr>
              <a:t>Hoán vị</a:t>
            </a:r>
            <a:r>
              <a:rPr b="0" i="0" lang="en-US" sz="3200" u="none" cap="none" strike="noStrike">
                <a:solidFill>
                  <a:srgbClr val="327061"/>
                </a:solidFill>
                <a:latin typeface="Arial"/>
                <a:ea typeface="Arial"/>
                <a:cs typeface="Arial"/>
                <a:sym typeface="Arial"/>
              </a:rPr>
              <a:t> a[i] và a[min]</a:t>
            </a:r>
            <a:endParaRPr/>
          </a:p>
          <a:p>
            <a:pPr indent="-325438" lvl="1" marL="669925" marR="0" rtl="0" algn="just">
              <a:spcBef>
                <a:spcPts val="680"/>
              </a:spcBef>
              <a:spcAft>
                <a:spcPts val="0"/>
              </a:spcAft>
              <a:buClr>
                <a:srgbClr val="FF9900"/>
              </a:buClr>
              <a:buSzPts val="2380"/>
              <a:buFont typeface="Noto Sans Symbols"/>
              <a:buChar char="✓"/>
            </a:pPr>
            <a:r>
              <a:rPr b="0" i="0" lang="en-US" sz="3400" u="none" cap="none" strike="noStrike">
                <a:solidFill>
                  <a:srgbClr val="CC0000"/>
                </a:solidFill>
                <a:latin typeface="Arial"/>
                <a:ea typeface="Arial"/>
                <a:cs typeface="Arial"/>
                <a:sym typeface="Arial"/>
              </a:rPr>
              <a:t>B4:</a:t>
            </a:r>
            <a:r>
              <a:rPr b="0" i="0" lang="en-US" sz="3200" u="none" cap="none" strike="noStrike">
                <a:solidFill>
                  <a:srgbClr val="327061"/>
                </a:solidFill>
                <a:latin typeface="Arial"/>
                <a:ea typeface="Arial"/>
                <a:cs typeface="Arial"/>
                <a:sym typeface="Arial"/>
              </a:rPr>
              <a:t> Nếu i &lt; n -2 thì i = i+1 ⇒ Lặp B2</a:t>
            </a:r>
            <a:endParaRPr/>
          </a:p>
          <a:p>
            <a:pPr indent="-325438" lvl="1" marL="669925" marR="0" rtl="0" algn="just">
              <a:spcBef>
                <a:spcPts val="640"/>
              </a:spcBef>
              <a:spcAft>
                <a:spcPts val="0"/>
              </a:spcAft>
              <a:buClr>
                <a:srgbClr val="FF9900"/>
              </a:buClr>
              <a:buSzPts val="2240"/>
              <a:buFont typeface="Noto Sans Symbols"/>
              <a:buNone/>
            </a:pPr>
            <a:r>
              <a:rPr b="0" i="0" lang="en-US" sz="3200" u="none" cap="none" strike="noStrike">
                <a:solidFill>
                  <a:srgbClr val="327061"/>
                </a:solidFill>
                <a:latin typeface="Arial"/>
                <a:ea typeface="Arial"/>
                <a:cs typeface="Arial"/>
                <a:sym typeface="Arial"/>
              </a:rPr>
              <a:t>		     Ngược lại ⇒ Dừng </a:t>
            </a:r>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	</a:t>
            </a:r>
            <a:endParaRPr/>
          </a:p>
        </p:txBody>
      </p:sp>
      <p:sp>
        <p:nvSpPr>
          <p:cNvPr id="547" name="Google Shape;547;p43"/>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39" name="Google Shape;139;p1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40" name="Google Shape;140;p17"/>
          <p:cNvSpPr txBox="1"/>
          <p:nvPr>
            <p:ph type="title"/>
          </p:nvPr>
        </p:nvSpPr>
        <p:spPr>
          <a:xfrm>
            <a:off x="858838" y="506413"/>
            <a:ext cx="2795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1. Tìm kiếm</a:t>
            </a:r>
            <a:endParaRPr/>
          </a:p>
        </p:txBody>
      </p:sp>
      <p:sp>
        <p:nvSpPr>
          <p:cNvPr id="141" name="Google Shape;141;p17"/>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Tìm kiếm là </a:t>
            </a:r>
            <a:r>
              <a:rPr b="0" i="0" lang="en-US" sz="2600" u="none" cap="none" strike="noStrike">
                <a:solidFill>
                  <a:srgbClr val="FF3333"/>
                </a:solidFill>
                <a:latin typeface="Arial"/>
                <a:ea typeface="Arial"/>
                <a:cs typeface="Arial"/>
                <a:sym typeface="Arial"/>
              </a:rPr>
              <a:t>thao tác quan trọng</a:t>
            </a:r>
            <a:r>
              <a:rPr b="0" i="0" lang="en-US" sz="2600" u="none" cap="none" strike="noStrike">
                <a:solidFill>
                  <a:schemeClr val="dk1"/>
                </a:solidFill>
                <a:latin typeface="Arial"/>
                <a:ea typeface="Arial"/>
                <a:cs typeface="Arial"/>
                <a:sym typeface="Arial"/>
              </a:rPr>
              <a:t> &amp; </a:t>
            </a:r>
            <a:r>
              <a:rPr b="0" i="0" lang="en-US" sz="2600" u="none" cap="none" strike="noStrike">
                <a:solidFill>
                  <a:srgbClr val="FF3333"/>
                </a:solidFill>
                <a:latin typeface="Arial"/>
                <a:ea typeface="Arial"/>
                <a:cs typeface="Arial"/>
                <a:sym typeface="Arial"/>
              </a:rPr>
              <a:t>thường xuyên</a:t>
            </a:r>
            <a:r>
              <a:rPr b="0" i="0" lang="en-US" sz="2600" u="none" cap="none" strike="noStrike">
                <a:solidFill>
                  <a:schemeClr val="dk1"/>
                </a:solidFill>
                <a:latin typeface="Arial"/>
                <a:ea typeface="Arial"/>
                <a:cs typeface="Arial"/>
                <a:sym typeface="Arial"/>
              </a:rPr>
              <a:t> trong tin học. </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Tìm kiếm một nhân viên trong danh sách nhân viên.</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Tìm một sinh viên trong danh sách sinh viên của một lớp…</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Tìm kiếm một tên sách trong thư viện.</a:t>
            </a:r>
            <a:endParaRPr/>
          </a:p>
        </p:txBody>
      </p:sp>
      <p:sp>
        <p:nvSpPr>
          <p:cNvPr id="142" name="Google Shape;142;p17"/>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554" name="Google Shape;554;p4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55" name="Google Shape;555;p44"/>
          <p:cNvSpPr txBox="1"/>
          <p:nvPr>
            <p:ph type="title"/>
          </p:nvPr>
        </p:nvSpPr>
        <p:spPr>
          <a:xfrm>
            <a:off x="858838" y="506413"/>
            <a:ext cx="491331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Cài đặt Selection Sort</a:t>
            </a:r>
            <a:endParaRPr/>
          </a:p>
        </p:txBody>
      </p:sp>
      <p:sp>
        <p:nvSpPr>
          <p:cNvPr id="556" name="Google Shape;556;p44"/>
          <p:cNvSpPr txBox="1"/>
          <p:nvPr>
            <p:ph idx="1" type="body"/>
          </p:nvPr>
        </p:nvSpPr>
        <p:spPr>
          <a:xfrm>
            <a:off x="533400" y="1489075"/>
            <a:ext cx="8229600" cy="4832350"/>
          </a:xfrm>
          <a:prstGeom prst="rect">
            <a:avLst/>
          </a:prstGeom>
          <a:solidFill>
            <a:srgbClr val="E7FFFF">
              <a:alpha val="32549"/>
            </a:srgbClr>
          </a:solidFill>
          <a:ln cap="flat" cmpd="sng" w="22225">
            <a:solidFill>
              <a:srgbClr val="00A2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void SelectionSort(int a[], int n)</a:t>
            </a:r>
            <a:endParaRPr/>
          </a:p>
          <a:p>
            <a:pPr indent="0" lvl="0" marL="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a:t>
            </a:r>
            <a:endParaRPr/>
          </a:p>
          <a:p>
            <a:pPr indent="0" lvl="0" marL="0" marR="0" rtl="0" algn="l">
              <a:spcBef>
                <a:spcPts val="1000"/>
              </a:spcBef>
              <a:spcAft>
                <a:spcPts val="0"/>
              </a:spcAft>
              <a:buClr>
                <a:srgbClr val="00A278"/>
              </a:buClr>
              <a:buSzPts val="2000"/>
              <a:buFont typeface="Noto Sans Symbols"/>
              <a:buNone/>
            </a:pPr>
            <a:r>
              <a:rPr b="0" i="0" lang="en-US" sz="2000" u="none" cap="none" strike="noStrike">
                <a:solidFill>
                  <a:srgbClr val="00A278"/>
                </a:solidFill>
                <a:latin typeface="Verdana"/>
                <a:ea typeface="Verdana"/>
                <a:cs typeface="Verdana"/>
                <a:sym typeface="Verdana"/>
              </a:rPr>
              <a:t>	</a:t>
            </a:r>
            <a:r>
              <a:rPr b="0" i="0" lang="en-US" sz="2000" u="none" cap="none" strike="noStrike">
                <a:solidFill>
                  <a:srgbClr val="FF0000"/>
                </a:solidFill>
                <a:latin typeface="Verdana"/>
                <a:ea typeface="Verdana"/>
                <a:cs typeface="Verdana"/>
                <a:sym typeface="Verdana"/>
              </a:rPr>
              <a:t>for(int i = 0; i &lt; n-1; i++)</a:t>
            </a:r>
            <a:r>
              <a:rPr b="0" i="0" lang="en-US" sz="2000" u="none" cap="none" strike="noStrike">
                <a:solidFill>
                  <a:schemeClr val="dk1"/>
                </a:solidFill>
                <a:latin typeface="Verdana"/>
                <a:ea typeface="Verdana"/>
                <a:cs typeface="Verdana"/>
                <a:sym typeface="Verdana"/>
              </a:rPr>
              <a:t>{</a:t>
            </a:r>
            <a:r>
              <a:rPr b="0" i="0" lang="en-US" sz="2000" u="none" cap="none" strike="noStrike">
                <a:solidFill>
                  <a:srgbClr val="00A278"/>
                </a:solidFill>
                <a:latin typeface="Verdana"/>
                <a:ea typeface="Verdana"/>
                <a:cs typeface="Verdana"/>
                <a:sym typeface="Verdana"/>
              </a:rPr>
              <a:t>	</a:t>
            </a:r>
            <a:r>
              <a:rPr b="0" i="1" lang="en-US" sz="1800" u="none" cap="none" strike="noStrike">
                <a:solidFill>
                  <a:srgbClr val="00A278"/>
                </a:solidFill>
                <a:latin typeface="Verdana"/>
                <a:ea typeface="Verdana"/>
                <a:cs typeface="Verdana"/>
                <a:sym typeface="Verdana"/>
              </a:rPr>
              <a:t>// duyệt qua n-1 phần tử</a:t>
            </a:r>
            <a:endParaRPr/>
          </a:p>
          <a:p>
            <a:pPr indent="0" lvl="0" marL="0" marR="0" rtl="0" algn="l">
              <a:spcBef>
                <a:spcPts val="1000"/>
              </a:spcBef>
              <a:spcAft>
                <a:spcPts val="0"/>
              </a:spcAft>
              <a:buClr>
                <a:srgbClr val="00A278"/>
              </a:buClr>
              <a:buSzPts val="2000"/>
              <a:buFont typeface="Noto Sans Symbols"/>
              <a:buNone/>
            </a:pPr>
            <a:r>
              <a:rPr b="0" i="0" lang="en-US" sz="2000" u="none" cap="none" strike="noStrike">
                <a:solidFill>
                  <a:srgbClr val="00A278"/>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	int vtmin = i;</a:t>
            </a:r>
            <a:endParaRPr/>
          </a:p>
          <a:p>
            <a:pPr indent="0" lvl="0" marL="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a:t>
            </a:r>
            <a:r>
              <a:rPr b="0" i="0" lang="en-US" sz="2000" u="none" cap="none" strike="noStrike">
                <a:solidFill>
                  <a:srgbClr val="FF0000"/>
                </a:solidFill>
                <a:latin typeface="Verdana"/>
                <a:ea typeface="Verdana"/>
                <a:cs typeface="Verdana"/>
                <a:sym typeface="Verdana"/>
              </a:rPr>
              <a:t>for(int j = i+1; j &lt; n; j++)</a:t>
            </a:r>
            <a:endParaRPr/>
          </a:p>
          <a:p>
            <a:pPr indent="0" lvl="0" marL="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if (a[j] &lt; a[vtmin])</a:t>
            </a:r>
            <a:endParaRPr/>
          </a:p>
          <a:p>
            <a:pPr indent="0" lvl="0" marL="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vtmin = j;</a:t>
            </a:r>
            <a:endParaRPr/>
          </a:p>
          <a:p>
            <a:pPr indent="0" lvl="0" marL="0" marR="0" rtl="0" algn="l">
              <a:spcBef>
                <a:spcPts val="1000"/>
              </a:spcBef>
              <a:spcAft>
                <a:spcPts val="0"/>
              </a:spcAft>
              <a:buClr>
                <a:srgbClr val="00A278"/>
              </a:buClr>
              <a:buSzPts val="2000"/>
              <a:buFont typeface="Noto Sans Symbols"/>
              <a:buNone/>
            </a:pPr>
            <a:r>
              <a:rPr b="0" i="1" lang="en-US" sz="2000" u="none" cap="none" strike="noStrike">
                <a:solidFill>
                  <a:srgbClr val="00A278"/>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Swap(a[vtmin], a[i]);</a:t>
            </a:r>
            <a:r>
              <a:rPr b="0" i="1" lang="en-US" sz="2000" u="none" cap="none" strike="noStrike">
                <a:solidFill>
                  <a:srgbClr val="00A278"/>
                </a:solidFill>
                <a:latin typeface="Verdana"/>
                <a:ea typeface="Verdana"/>
                <a:cs typeface="Verdana"/>
                <a:sym typeface="Verdana"/>
              </a:rPr>
              <a:t>	</a:t>
            </a:r>
            <a:r>
              <a:rPr b="0" i="1" lang="en-US" sz="1800" u="none" cap="none" strike="noStrike">
                <a:solidFill>
                  <a:srgbClr val="00A278"/>
                </a:solidFill>
                <a:latin typeface="Verdana"/>
                <a:ea typeface="Verdana"/>
                <a:cs typeface="Verdana"/>
                <a:sym typeface="Verdana"/>
              </a:rPr>
              <a:t>//hoán vị a[i] và phần tử nhỏ nhất</a:t>
            </a:r>
            <a:endParaRPr/>
          </a:p>
          <a:p>
            <a:pPr indent="0" lvl="0" marL="0" marR="0" rtl="0" algn="l">
              <a:spcBef>
                <a:spcPts val="1000"/>
              </a:spcBef>
              <a:spcAft>
                <a:spcPts val="0"/>
              </a:spcAft>
              <a:buClr>
                <a:srgbClr val="00A278"/>
              </a:buClr>
              <a:buSzPts val="2000"/>
              <a:buFont typeface="Noto Sans Symbols"/>
              <a:buNone/>
            </a:pPr>
            <a:r>
              <a:rPr b="0" i="1" lang="en-US" sz="2000" u="none" cap="none" strike="noStrike">
                <a:solidFill>
                  <a:srgbClr val="00A278"/>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a:t>
            </a:r>
            <a:endParaRPr/>
          </a:p>
          <a:p>
            <a:pPr indent="0" lvl="0" marL="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a:t>
            </a:r>
            <a:endParaRPr/>
          </a:p>
        </p:txBody>
      </p:sp>
      <p:sp>
        <p:nvSpPr>
          <p:cNvPr id="557" name="Google Shape;557;p44"/>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2.1 Selection Sort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4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563" name="Google Shape;563;p4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64" name="Google Shape;564;p45"/>
          <p:cNvSpPr txBox="1"/>
          <p:nvPr>
            <p:ph type="title"/>
          </p:nvPr>
        </p:nvSpPr>
        <p:spPr>
          <a:xfrm>
            <a:off x="858838" y="506413"/>
            <a:ext cx="7485062" cy="708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 2 Bubble Sort (sắp xếp nổi bọt)</a:t>
            </a:r>
            <a:endParaRPr/>
          </a:p>
        </p:txBody>
      </p:sp>
      <p:sp>
        <p:nvSpPr>
          <p:cNvPr id="565" name="Google Shape;565;p45"/>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Ý tưởng chính</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Xuất phát từ cuối dãy, </a:t>
            </a:r>
            <a:r>
              <a:rPr b="0" i="0" lang="en-US" sz="2100" u="none" cap="none" strike="noStrike">
                <a:solidFill>
                  <a:srgbClr val="FF3333"/>
                </a:solidFill>
                <a:latin typeface="Arial"/>
                <a:ea typeface="Arial"/>
                <a:cs typeface="Arial"/>
                <a:sym typeface="Arial"/>
              </a:rPr>
              <a:t>đổi chỗ các cặp phần tử kế cận</a:t>
            </a:r>
            <a:r>
              <a:rPr b="0" i="0" lang="en-US" sz="2100" u="none" cap="none" strike="noStrike">
                <a:solidFill>
                  <a:srgbClr val="327061"/>
                </a:solidFill>
                <a:latin typeface="Arial"/>
                <a:ea typeface="Arial"/>
                <a:cs typeface="Arial"/>
                <a:sym typeface="Arial"/>
              </a:rPr>
              <a:t> để đưa phần tử nhỏ hơn về đầu. </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Sau đó ở bước tiếp theo không xét phần tử đó nữa.  Do vậy lần </a:t>
            </a:r>
            <a:r>
              <a:rPr b="0" i="0" lang="en-US" sz="2100" u="none" cap="none" strike="noStrike">
                <a:solidFill>
                  <a:srgbClr val="FF3333"/>
                </a:solidFill>
                <a:latin typeface="Arial"/>
                <a:ea typeface="Arial"/>
                <a:cs typeface="Arial"/>
                <a:sym typeface="Arial"/>
              </a:rPr>
              <a:t>xử lý thứ i sẽ có vị trí đầu dãy là i.</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Lặp lại xử lý trên cho đến khi không còn cặp phần tử nào được xét.</a:t>
            </a:r>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p:txBody>
      </p:sp>
      <p:pic>
        <p:nvPicPr>
          <p:cNvPr descr="laptop_skin_bubbles_blue" id="566" name="Google Shape;566;p45"/>
          <p:cNvPicPr preferRelativeResize="0"/>
          <p:nvPr>
            <p:ph idx="2" type="body"/>
          </p:nvPr>
        </p:nvPicPr>
        <p:blipFill rotWithShape="1">
          <a:blip r:embed="rId3">
            <a:alphaModFix/>
          </a:blip>
          <a:srcRect b="0" l="0" r="0" t="0"/>
          <a:stretch/>
        </p:blipFill>
        <p:spPr>
          <a:xfrm>
            <a:off x="4648200" y="3733800"/>
            <a:ext cx="3048000" cy="2667000"/>
          </a:xfrm>
          <a:prstGeom prst="rect">
            <a:avLst/>
          </a:prstGeom>
          <a:noFill/>
          <a:ln>
            <a:noFill/>
          </a:ln>
        </p:spPr>
      </p:pic>
      <p:sp>
        <p:nvSpPr>
          <p:cNvPr id="567" name="Google Shape;567;p45"/>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4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573" name="Google Shape;573;p4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74" name="Google Shape;574;p46"/>
          <p:cNvSpPr txBox="1"/>
          <p:nvPr>
            <p:ph type="title"/>
          </p:nvPr>
        </p:nvSpPr>
        <p:spPr>
          <a:xfrm>
            <a:off x="858838" y="506413"/>
            <a:ext cx="3557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2.2 Bubble Sort</a:t>
            </a:r>
            <a:endParaRPr/>
          </a:p>
        </p:txBody>
      </p:sp>
      <p:sp>
        <p:nvSpPr>
          <p:cNvPr id="575" name="Google Shape;575;p46"/>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rgbClr val="FF3333"/>
                </a:solidFill>
                <a:latin typeface="Arial"/>
                <a:ea typeface="Arial"/>
                <a:cs typeface="Arial"/>
                <a:sym typeface="Arial"/>
              </a:rPr>
              <a:t>Các bước tiến hành</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B1</a:t>
            </a:r>
            <a:r>
              <a:rPr b="0" i="0" lang="en-US" sz="2300" u="none" cap="none" strike="noStrike">
                <a:solidFill>
                  <a:srgbClr val="327061"/>
                </a:solidFill>
                <a:latin typeface="Arial"/>
                <a:ea typeface="Arial"/>
                <a:cs typeface="Arial"/>
                <a:sym typeface="Arial"/>
              </a:rPr>
              <a:t>: i=0;		</a:t>
            </a:r>
            <a:r>
              <a:rPr b="0" i="0" lang="en-US" sz="2300" u="none" cap="none" strike="noStrike">
                <a:solidFill>
                  <a:schemeClr val="dk2"/>
                </a:solidFill>
                <a:latin typeface="Arial"/>
                <a:ea typeface="Arial"/>
                <a:cs typeface="Arial"/>
                <a:sym typeface="Arial"/>
              </a:rPr>
              <a:t>// lần xử lý đầu tiên</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B2</a:t>
            </a:r>
            <a:r>
              <a:rPr b="0" i="0" lang="en-US" sz="2300" u="none" cap="none" strike="noStrike">
                <a:solidFill>
                  <a:srgbClr val="327061"/>
                </a:solidFill>
                <a:latin typeface="Arial"/>
                <a:ea typeface="Arial"/>
                <a:cs typeface="Arial"/>
                <a:sym typeface="Arial"/>
              </a:rPr>
              <a:t>: j=n-1;  	</a:t>
            </a:r>
            <a:r>
              <a:rPr b="0" i="0" lang="en-US" sz="2300" u="none" cap="none" strike="noStrike">
                <a:solidFill>
                  <a:schemeClr val="dk2"/>
                </a:solidFill>
                <a:latin typeface="Arial"/>
                <a:ea typeface="Arial"/>
                <a:cs typeface="Arial"/>
                <a:sym typeface="Arial"/>
              </a:rPr>
              <a:t>// duyệt từ cuối dãy ngược về vị trí i</a:t>
            </a:r>
            <a:endParaRPr/>
          </a:p>
          <a:p>
            <a:pPr indent="-350838" lvl="2" marL="1022350" marR="0" rtl="0" algn="just">
              <a:spcBef>
                <a:spcPts val="46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Trong khi (j&gt;i) thực hiện:</a:t>
            </a:r>
            <a:endParaRPr/>
          </a:p>
          <a:p>
            <a:pPr indent="-350838" lvl="2" marL="1022350" marR="0" rtl="0" algn="just">
              <a:spcBef>
                <a:spcPts val="46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Nếu a[j] &lt; a[j-1]:  Hoán đổi a[j] và a[j-1]</a:t>
            </a:r>
            <a:endParaRPr/>
          </a:p>
          <a:p>
            <a:pPr indent="-350838" lvl="2" marL="1022350" marR="0" rtl="0" algn="just">
              <a:spcBef>
                <a:spcPts val="46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j = j -1;</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B3</a:t>
            </a:r>
            <a:r>
              <a:rPr b="0" i="0" lang="en-US" sz="2300" u="none" cap="none" strike="noStrike">
                <a:solidFill>
                  <a:srgbClr val="327061"/>
                </a:solidFill>
                <a:latin typeface="Arial"/>
                <a:ea typeface="Arial"/>
                <a:cs typeface="Arial"/>
                <a:sym typeface="Arial"/>
              </a:rPr>
              <a:t>: i = i+1;   	</a:t>
            </a:r>
            <a:r>
              <a:rPr b="0" i="0" lang="en-US" sz="2300" u="none" cap="none" strike="noStrike">
                <a:solidFill>
                  <a:schemeClr val="dk2"/>
                </a:solidFill>
                <a:latin typeface="Arial"/>
                <a:ea typeface="Arial"/>
                <a:cs typeface="Arial"/>
                <a:sym typeface="Arial"/>
              </a:rPr>
              <a:t>// lần xử lý kế tiếp</a:t>
            </a:r>
            <a:endParaRPr/>
          </a:p>
          <a:p>
            <a:pPr indent="-350838" lvl="2" marL="1022350" marR="0" rtl="0" algn="just">
              <a:spcBef>
                <a:spcPts val="46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Nếu i &gt; n-2: Hết dãy ⇒ Dừng</a:t>
            </a:r>
            <a:endParaRPr/>
          </a:p>
          <a:p>
            <a:pPr indent="-350838" lvl="2" marL="1022350" marR="0" rtl="0" algn="just">
              <a:spcBef>
                <a:spcPts val="48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Ngược lại: quay lại B2</a:t>
            </a:r>
            <a:r>
              <a:rPr b="0" i="0" lang="en-US" sz="2400" u="none" cap="none" strike="noStrike">
                <a:solidFill>
                  <a:schemeClr val="accent1"/>
                </a:solidFill>
                <a:latin typeface="Arial"/>
                <a:ea typeface="Arial"/>
                <a:cs typeface="Arial"/>
                <a:sym typeface="Arial"/>
              </a:rPr>
              <a:t>	</a:t>
            </a:r>
            <a:endParaRPr/>
          </a:p>
          <a:p>
            <a:pPr indent="-34290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576" name="Google Shape;576;p46"/>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4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582" name="Google Shape;582;p4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583" name="Google Shape;583;p47"/>
          <p:cNvSpPr txBox="1"/>
          <p:nvPr>
            <p:ph type="title"/>
          </p:nvPr>
        </p:nvSpPr>
        <p:spPr>
          <a:xfrm>
            <a:off x="858838" y="506413"/>
            <a:ext cx="50260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Bubble Sort</a:t>
            </a:r>
            <a:endParaRPr/>
          </a:p>
        </p:txBody>
      </p:sp>
      <p:sp>
        <p:nvSpPr>
          <p:cNvPr id="584" name="Google Shape;584;p47"/>
          <p:cNvSpPr/>
          <p:nvPr/>
        </p:nvSpPr>
        <p:spPr>
          <a:xfrm>
            <a:off x="1023938" y="16954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grpSp>
        <p:nvGrpSpPr>
          <p:cNvPr id="585" name="Google Shape;585;p47"/>
          <p:cNvGrpSpPr/>
          <p:nvPr/>
        </p:nvGrpSpPr>
        <p:grpSpPr>
          <a:xfrm>
            <a:off x="930275" y="2382838"/>
            <a:ext cx="792163" cy="657225"/>
            <a:chOff x="586" y="1501"/>
            <a:chExt cx="499" cy="414"/>
          </a:xfrm>
        </p:grpSpPr>
        <p:sp>
          <p:nvSpPr>
            <p:cNvPr id="586" name="Google Shape;586;p47"/>
            <p:cNvSpPr/>
            <p:nvPr/>
          </p:nvSpPr>
          <p:spPr>
            <a:xfrm>
              <a:off x="586" y="1665"/>
              <a:ext cx="499" cy="250"/>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i=0</a:t>
              </a:r>
              <a:endParaRPr/>
            </a:p>
          </p:txBody>
        </p:sp>
        <p:cxnSp>
          <p:nvCxnSpPr>
            <p:cNvPr id="587" name="Google Shape;587;p47"/>
            <p:cNvCxnSpPr/>
            <p:nvPr/>
          </p:nvCxnSpPr>
          <p:spPr>
            <a:xfrm rot="10800000">
              <a:off x="840" y="1501"/>
              <a:ext cx="0" cy="159"/>
            </a:xfrm>
            <a:prstGeom prst="straightConnector1">
              <a:avLst/>
            </a:prstGeom>
            <a:noFill/>
            <a:ln cap="flat" cmpd="sng" w="9525">
              <a:solidFill>
                <a:schemeClr val="dk1"/>
              </a:solidFill>
              <a:prstDash val="solid"/>
              <a:round/>
              <a:headEnd len="med" w="med" type="none"/>
              <a:tailEnd len="med" w="med" type="triangle"/>
            </a:ln>
          </p:spPr>
        </p:cxnSp>
      </p:grpSp>
      <p:sp>
        <p:nvSpPr>
          <p:cNvPr id="588" name="Google Shape;588;p47"/>
          <p:cNvSpPr/>
          <p:nvPr/>
        </p:nvSpPr>
        <p:spPr>
          <a:xfrm>
            <a:off x="1995488" y="16954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589" name="Google Shape;589;p47"/>
          <p:cNvSpPr/>
          <p:nvPr/>
        </p:nvSpPr>
        <p:spPr>
          <a:xfrm>
            <a:off x="2968625" y="16954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590" name="Google Shape;590;p47"/>
          <p:cNvSpPr/>
          <p:nvPr/>
        </p:nvSpPr>
        <p:spPr>
          <a:xfrm>
            <a:off x="3903663" y="16954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591" name="Google Shape;591;p47"/>
          <p:cNvSpPr/>
          <p:nvPr/>
        </p:nvSpPr>
        <p:spPr>
          <a:xfrm>
            <a:off x="4840288" y="17002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592" name="Google Shape;592;p47"/>
          <p:cNvSpPr/>
          <p:nvPr/>
        </p:nvSpPr>
        <p:spPr>
          <a:xfrm>
            <a:off x="5740400" y="170021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593" name="Google Shape;593;p47"/>
          <p:cNvSpPr/>
          <p:nvPr/>
        </p:nvSpPr>
        <p:spPr>
          <a:xfrm>
            <a:off x="6605588" y="17002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594" name="Google Shape;594;p47"/>
          <p:cNvSpPr/>
          <p:nvPr/>
        </p:nvSpPr>
        <p:spPr>
          <a:xfrm>
            <a:off x="7467600" y="170021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595" name="Google Shape;595;p47"/>
          <p:cNvSpPr/>
          <p:nvPr/>
        </p:nvSpPr>
        <p:spPr>
          <a:xfrm>
            <a:off x="6569075" y="2608263"/>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j=6</a:t>
            </a:r>
            <a:endParaRPr/>
          </a:p>
        </p:txBody>
      </p:sp>
      <p:cxnSp>
        <p:nvCxnSpPr>
          <p:cNvPr id="596" name="Google Shape;596;p47"/>
          <p:cNvCxnSpPr/>
          <p:nvPr/>
        </p:nvCxnSpPr>
        <p:spPr>
          <a:xfrm rot="10800000">
            <a:off x="6972300" y="2347913"/>
            <a:ext cx="0" cy="252412"/>
          </a:xfrm>
          <a:prstGeom prst="straightConnector1">
            <a:avLst/>
          </a:prstGeom>
          <a:noFill/>
          <a:ln cap="flat" cmpd="sng" w="9525">
            <a:solidFill>
              <a:schemeClr val="dk1"/>
            </a:solidFill>
            <a:prstDash val="solid"/>
            <a:round/>
            <a:headEnd len="med" w="med" type="none"/>
            <a:tailEnd len="med" w="med" type="triangle"/>
          </a:ln>
        </p:spPr>
      </p:cxnSp>
      <p:cxnSp>
        <p:nvCxnSpPr>
          <p:cNvPr id="597" name="Google Shape;597;p47"/>
          <p:cNvCxnSpPr/>
          <p:nvPr/>
        </p:nvCxnSpPr>
        <p:spPr>
          <a:xfrm>
            <a:off x="6029325" y="1447800"/>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598" name="Google Shape;598;p47"/>
          <p:cNvCxnSpPr/>
          <p:nvPr/>
        </p:nvCxnSpPr>
        <p:spPr>
          <a:xfrm>
            <a:off x="6029325" y="1447800"/>
            <a:ext cx="0" cy="252413"/>
          </a:xfrm>
          <a:prstGeom prst="straightConnector1">
            <a:avLst/>
          </a:prstGeom>
          <a:noFill/>
          <a:ln cap="flat" cmpd="sng" w="28575">
            <a:solidFill>
              <a:schemeClr val="dk1"/>
            </a:solidFill>
            <a:prstDash val="solid"/>
            <a:round/>
            <a:headEnd len="med" w="med" type="none"/>
            <a:tailEnd len="med" w="med" type="triangle"/>
          </a:ln>
        </p:spPr>
      </p:cxnSp>
      <p:cxnSp>
        <p:nvCxnSpPr>
          <p:cNvPr id="599" name="Google Shape;599;p47"/>
          <p:cNvCxnSpPr/>
          <p:nvPr/>
        </p:nvCxnSpPr>
        <p:spPr>
          <a:xfrm>
            <a:off x="6929438" y="1447800"/>
            <a:ext cx="0" cy="252413"/>
          </a:xfrm>
          <a:prstGeom prst="straightConnector1">
            <a:avLst/>
          </a:prstGeom>
          <a:noFill/>
          <a:ln cap="flat" cmpd="sng" w="28575">
            <a:solidFill>
              <a:schemeClr val="dk1"/>
            </a:solidFill>
            <a:prstDash val="solid"/>
            <a:round/>
            <a:headEnd len="med" w="med" type="none"/>
            <a:tailEnd len="med" w="med" type="triangle"/>
          </a:ln>
        </p:spPr>
      </p:cxnSp>
      <p:sp>
        <p:nvSpPr>
          <p:cNvPr id="600" name="Google Shape;600;p47"/>
          <p:cNvSpPr/>
          <p:nvPr/>
        </p:nvSpPr>
        <p:spPr>
          <a:xfrm>
            <a:off x="1060450" y="33035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601" name="Google Shape;601;p47"/>
          <p:cNvSpPr/>
          <p:nvPr/>
        </p:nvSpPr>
        <p:spPr>
          <a:xfrm>
            <a:off x="966788" y="42513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i=0</a:t>
            </a:r>
            <a:endParaRPr/>
          </a:p>
        </p:txBody>
      </p:sp>
      <p:cxnSp>
        <p:nvCxnSpPr>
          <p:cNvPr id="602" name="Google Shape;602;p47"/>
          <p:cNvCxnSpPr/>
          <p:nvPr/>
        </p:nvCxnSpPr>
        <p:spPr>
          <a:xfrm rot="10800000">
            <a:off x="1370013" y="3990975"/>
            <a:ext cx="0" cy="252413"/>
          </a:xfrm>
          <a:prstGeom prst="straightConnector1">
            <a:avLst/>
          </a:prstGeom>
          <a:noFill/>
          <a:ln cap="flat" cmpd="sng" w="9525">
            <a:solidFill>
              <a:schemeClr val="dk1"/>
            </a:solidFill>
            <a:prstDash val="solid"/>
            <a:round/>
            <a:headEnd len="med" w="med" type="none"/>
            <a:tailEnd len="med" w="med" type="triangle"/>
          </a:ln>
        </p:spPr>
      </p:cxnSp>
      <p:sp>
        <p:nvSpPr>
          <p:cNvPr id="603" name="Google Shape;603;p47"/>
          <p:cNvSpPr/>
          <p:nvPr/>
        </p:nvSpPr>
        <p:spPr>
          <a:xfrm>
            <a:off x="2032000" y="33035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604" name="Google Shape;604;p47"/>
          <p:cNvSpPr/>
          <p:nvPr/>
        </p:nvSpPr>
        <p:spPr>
          <a:xfrm>
            <a:off x="3005138" y="330358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605" name="Google Shape;605;p47"/>
          <p:cNvSpPr/>
          <p:nvPr/>
        </p:nvSpPr>
        <p:spPr>
          <a:xfrm>
            <a:off x="3940175" y="33035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606" name="Google Shape;606;p47"/>
          <p:cNvSpPr/>
          <p:nvPr/>
        </p:nvSpPr>
        <p:spPr>
          <a:xfrm>
            <a:off x="4876800" y="33083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607" name="Google Shape;607;p47"/>
          <p:cNvSpPr/>
          <p:nvPr/>
        </p:nvSpPr>
        <p:spPr>
          <a:xfrm>
            <a:off x="5776913" y="33083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608" name="Google Shape;608;p47"/>
          <p:cNvSpPr/>
          <p:nvPr/>
        </p:nvSpPr>
        <p:spPr>
          <a:xfrm>
            <a:off x="6642100" y="33083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609" name="Google Shape;609;p47"/>
          <p:cNvSpPr/>
          <p:nvPr/>
        </p:nvSpPr>
        <p:spPr>
          <a:xfrm>
            <a:off x="7504113" y="33083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610" name="Google Shape;610;p47"/>
          <p:cNvSpPr/>
          <p:nvPr/>
        </p:nvSpPr>
        <p:spPr>
          <a:xfrm>
            <a:off x="4805363" y="4216400"/>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j=4</a:t>
            </a:r>
            <a:endParaRPr/>
          </a:p>
        </p:txBody>
      </p:sp>
      <p:cxnSp>
        <p:nvCxnSpPr>
          <p:cNvPr id="611" name="Google Shape;611;p47"/>
          <p:cNvCxnSpPr/>
          <p:nvPr/>
        </p:nvCxnSpPr>
        <p:spPr>
          <a:xfrm rot="10800000">
            <a:off x="5208588" y="3956050"/>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612" name="Google Shape;612;p47"/>
          <p:cNvCxnSpPr/>
          <p:nvPr/>
        </p:nvCxnSpPr>
        <p:spPr>
          <a:xfrm>
            <a:off x="4264025" y="3055938"/>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613" name="Google Shape;613;p47"/>
          <p:cNvCxnSpPr/>
          <p:nvPr/>
        </p:nvCxnSpPr>
        <p:spPr>
          <a:xfrm>
            <a:off x="4264025" y="3055938"/>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614" name="Google Shape;614;p47"/>
          <p:cNvCxnSpPr/>
          <p:nvPr/>
        </p:nvCxnSpPr>
        <p:spPr>
          <a:xfrm>
            <a:off x="5164138" y="3055938"/>
            <a:ext cx="0" cy="252412"/>
          </a:xfrm>
          <a:prstGeom prst="straightConnector1">
            <a:avLst/>
          </a:prstGeom>
          <a:noFill/>
          <a:ln cap="flat" cmpd="sng" w="28575">
            <a:solidFill>
              <a:schemeClr val="dk1"/>
            </a:solidFill>
            <a:prstDash val="solid"/>
            <a:round/>
            <a:headEnd len="med" w="med" type="none"/>
            <a:tailEnd len="med" w="med" type="triangle"/>
          </a:ln>
        </p:spPr>
      </p:cxnSp>
      <p:sp>
        <p:nvSpPr>
          <p:cNvPr id="615" name="Google Shape;615;p47"/>
          <p:cNvSpPr/>
          <p:nvPr/>
        </p:nvSpPr>
        <p:spPr>
          <a:xfrm>
            <a:off x="1046163" y="492918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616" name="Google Shape;616;p47"/>
          <p:cNvSpPr/>
          <p:nvPr/>
        </p:nvSpPr>
        <p:spPr>
          <a:xfrm>
            <a:off x="952500" y="5822950"/>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i=0</a:t>
            </a:r>
            <a:endParaRPr/>
          </a:p>
        </p:txBody>
      </p:sp>
      <p:cxnSp>
        <p:nvCxnSpPr>
          <p:cNvPr id="617" name="Google Shape;617;p47"/>
          <p:cNvCxnSpPr/>
          <p:nvPr/>
        </p:nvCxnSpPr>
        <p:spPr>
          <a:xfrm rot="10800000">
            <a:off x="1355725" y="5562600"/>
            <a:ext cx="0" cy="252413"/>
          </a:xfrm>
          <a:prstGeom prst="straightConnector1">
            <a:avLst/>
          </a:prstGeom>
          <a:noFill/>
          <a:ln cap="flat" cmpd="sng" w="9525">
            <a:solidFill>
              <a:schemeClr val="dk1"/>
            </a:solidFill>
            <a:prstDash val="solid"/>
            <a:round/>
            <a:headEnd len="med" w="med" type="none"/>
            <a:tailEnd len="med" w="med" type="triangle"/>
          </a:ln>
        </p:spPr>
      </p:cxnSp>
      <p:sp>
        <p:nvSpPr>
          <p:cNvPr id="618" name="Google Shape;618;p47"/>
          <p:cNvSpPr/>
          <p:nvPr/>
        </p:nvSpPr>
        <p:spPr>
          <a:xfrm>
            <a:off x="2017713" y="492918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619" name="Google Shape;619;p47"/>
          <p:cNvSpPr/>
          <p:nvPr/>
        </p:nvSpPr>
        <p:spPr>
          <a:xfrm>
            <a:off x="2990850" y="49291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620" name="Google Shape;620;p47"/>
          <p:cNvSpPr/>
          <p:nvPr/>
        </p:nvSpPr>
        <p:spPr>
          <a:xfrm>
            <a:off x="3925888" y="492918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621" name="Google Shape;621;p47"/>
          <p:cNvSpPr/>
          <p:nvPr/>
        </p:nvSpPr>
        <p:spPr>
          <a:xfrm>
            <a:off x="4862513" y="49339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622" name="Google Shape;622;p47"/>
          <p:cNvSpPr/>
          <p:nvPr/>
        </p:nvSpPr>
        <p:spPr>
          <a:xfrm>
            <a:off x="5762625" y="49339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623" name="Google Shape;623;p47"/>
          <p:cNvSpPr/>
          <p:nvPr/>
        </p:nvSpPr>
        <p:spPr>
          <a:xfrm>
            <a:off x="6627813" y="49339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624" name="Google Shape;624;p47"/>
          <p:cNvSpPr/>
          <p:nvPr/>
        </p:nvSpPr>
        <p:spPr>
          <a:xfrm>
            <a:off x="7489825" y="49339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625" name="Google Shape;625;p47"/>
          <p:cNvSpPr/>
          <p:nvPr/>
        </p:nvSpPr>
        <p:spPr>
          <a:xfrm>
            <a:off x="3832225" y="5842000"/>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j=3</a:t>
            </a:r>
            <a:endParaRPr/>
          </a:p>
        </p:txBody>
      </p:sp>
      <p:cxnSp>
        <p:nvCxnSpPr>
          <p:cNvPr id="626" name="Google Shape;626;p47"/>
          <p:cNvCxnSpPr/>
          <p:nvPr/>
        </p:nvCxnSpPr>
        <p:spPr>
          <a:xfrm rot="10800000">
            <a:off x="4235450" y="5581650"/>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627" name="Google Shape;627;p47"/>
          <p:cNvCxnSpPr/>
          <p:nvPr/>
        </p:nvCxnSpPr>
        <p:spPr>
          <a:xfrm>
            <a:off x="3328988" y="4681538"/>
            <a:ext cx="900112" cy="0"/>
          </a:xfrm>
          <a:prstGeom prst="straightConnector1">
            <a:avLst/>
          </a:prstGeom>
          <a:noFill/>
          <a:ln cap="flat" cmpd="sng" w="28575">
            <a:solidFill>
              <a:schemeClr val="dk1"/>
            </a:solidFill>
            <a:prstDash val="solid"/>
            <a:round/>
            <a:headEnd len="med" w="med" type="none"/>
            <a:tailEnd len="med" w="med" type="none"/>
          </a:ln>
        </p:spPr>
      </p:cxnSp>
      <p:cxnSp>
        <p:nvCxnSpPr>
          <p:cNvPr id="628" name="Google Shape;628;p47"/>
          <p:cNvCxnSpPr/>
          <p:nvPr/>
        </p:nvCxnSpPr>
        <p:spPr>
          <a:xfrm>
            <a:off x="3328988" y="4681538"/>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629" name="Google Shape;629;p47"/>
          <p:cNvCxnSpPr/>
          <p:nvPr/>
        </p:nvCxnSpPr>
        <p:spPr>
          <a:xfrm>
            <a:off x="4229100" y="4681538"/>
            <a:ext cx="0" cy="252412"/>
          </a:xfrm>
          <a:prstGeom prst="straightConnector1">
            <a:avLst/>
          </a:prstGeom>
          <a:noFill/>
          <a:ln cap="flat" cmpd="sng" w="28575">
            <a:solidFill>
              <a:schemeClr val="dk1"/>
            </a:solidFill>
            <a:prstDash val="solid"/>
            <a:round/>
            <a:headEnd len="med" w="med" type="none"/>
            <a:tailEnd len="med" w="med" type="triangle"/>
          </a:ln>
        </p:spPr>
      </p:cxnSp>
      <p:sp>
        <p:nvSpPr>
          <p:cNvPr id="630" name="Google Shape;630;p47"/>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2.2 Bubble Sort</a:t>
            </a:r>
            <a:endParaRPr/>
          </a:p>
        </p:txBody>
      </p:sp>
      <p:grpSp>
        <p:nvGrpSpPr>
          <p:cNvPr id="631" name="Google Shape;631;p47"/>
          <p:cNvGrpSpPr/>
          <p:nvPr/>
        </p:nvGrpSpPr>
        <p:grpSpPr>
          <a:xfrm>
            <a:off x="6934200" y="1684338"/>
            <a:ext cx="1219200" cy="1287462"/>
            <a:chOff x="4368" y="1071"/>
            <a:chExt cx="768" cy="811"/>
          </a:xfrm>
        </p:grpSpPr>
        <p:grpSp>
          <p:nvGrpSpPr>
            <p:cNvPr id="632" name="Google Shape;632;p47"/>
            <p:cNvGrpSpPr/>
            <p:nvPr/>
          </p:nvGrpSpPr>
          <p:grpSpPr>
            <a:xfrm>
              <a:off x="4704" y="1488"/>
              <a:ext cx="432" cy="394"/>
              <a:chOff x="4781" y="1488"/>
              <a:chExt cx="499" cy="394"/>
            </a:xfrm>
          </p:grpSpPr>
          <p:sp>
            <p:nvSpPr>
              <p:cNvPr id="633" name="Google Shape;633;p47"/>
              <p:cNvSpPr/>
              <p:nvPr/>
            </p:nvSpPr>
            <p:spPr>
              <a:xfrm>
                <a:off x="4781" y="1632"/>
                <a:ext cx="499" cy="250"/>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j=7</a:t>
                </a:r>
                <a:endParaRPr/>
              </a:p>
            </p:txBody>
          </p:sp>
          <p:cxnSp>
            <p:nvCxnSpPr>
              <p:cNvPr id="634" name="Google Shape;634;p47"/>
              <p:cNvCxnSpPr/>
              <p:nvPr/>
            </p:nvCxnSpPr>
            <p:spPr>
              <a:xfrm rot="10800000">
                <a:off x="5040" y="1488"/>
                <a:ext cx="0" cy="159"/>
              </a:xfrm>
              <a:prstGeom prst="straightConnector1">
                <a:avLst/>
              </a:prstGeom>
              <a:noFill/>
              <a:ln cap="flat" cmpd="sng" w="9525">
                <a:solidFill>
                  <a:schemeClr val="dk1"/>
                </a:solidFill>
                <a:prstDash val="solid"/>
                <a:round/>
                <a:headEnd len="med" w="med" type="none"/>
                <a:tailEnd len="med" w="med" type="triangle"/>
              </a:ln>
            </p:spPr>
          </p:cxnSp>
        </p:grpSp>
        <p:cxnSp>
          <p:nvCxnSpPr>
            <p:cNvPr id="635" name="Google Shape;635;p47"/>
            <p:cNvCxnSpPr/>
            <p:nvPr/>
          </p:nvCxnSpPr>
          <p:spPr>
            <a:xfrm rot="5400000">
              <a:off x="4639" y="800"/>
              <a:ext cx="1" cy="543"/>
            </a:xfrm>
            <a:prstGeom prst="bentConnector3">
              <a:avLst>
                <a:gd fmla="val -106041679" name="adj1"/>
              </a:avLst>
            </a:prstGeom>
            <a:noFill/>
            <a:ln cap="flat" cmpd="sng" w="25400">
              <a:solidFill>
                <a:schemeClr val="dk1"/>
              </a:solidFill>
              <a:prstDash val="solid"/>
              <a:miter lim="800000"/>
              <a:headEnd len="med" w="med" type="triangle"/>
              <a:tailEnd len="med" w="med" type="triangle"/>
            </a:ln>
          </p:spPr>
        </p:cxnSp>
      </p:grpSp>
      <p:sp>
        <p:nvSpPr>
          <p:cNvPr id="636" name="Google Shape;636;p47"/>
          <p:cNvSpPr txBox="1"/>
          <p:nvPr/>
        </p:nvSpPr>
        <p:spPr>
          <a:xfrm>
            <a:off x="7162800" y="1530350"/>
            <a:ext cx="392113"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500"/>
                                        <p:tgtEl>
                                          <p:spTgt spid="5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31"/>
                                        </p:tgtEl>
                                        <p:attrNameLst>
                                          <p:attrName>style.visibility</p:attrName>
                                        </p:attrNameLst>
                                      </p:cBhvr>
                                      <p:to>
                                        <p:strVal val="visible"/>
                                      </p:to>
                                    </p:set>
                                    <p:anim calcmode="lin" valueType="num">
                                      <p:cBhvr additive="base">
                                        <p:cTn dur="1000"/>
                                        <p:tgtEl>
                                          <p:spTgt spid="6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31"/>
                                        </p:tgtEl>
                                      </p:cBhvr>
                                    </p:animEffect>
                                    <p:set>
                                      <p:cBhvr>
                                        <p:cTn dur="1" fill="hold">
                                          <p:stCondLst>
                                            <p:cond delay="500"/>
                                          </p:stCondLst>
                                        </p:cTn>
                                        <p:tgtEl>
                                          <p:spTgt spid="6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636"/>
                                        </p:tgtEl>
                                      </p:cBhvr>
                                    </p:animEffect>
                                    <p:set>
                                      <p:cBhvr>
                                        <p:cTn dur="1" fill="hold">
                                          <p:stCondLst>
                                            <p:cond delay="500"/>
                                          </p:stCondLst>
                                        </p:cTn>
                                        <p:tgtEl>
                                          <p:spTgt spid="63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500"/>
                                        <p:tgtEl>
                                          <p:spTgt spid="5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96"/>
                                        </p:tgtEl>
                                        <p:attrNameLst>
                                          <p:attrName>style.visibility</p:attrName>
                                        </p:attrNameLst>
                                      </p:cBhvr>
                                      <p:to>
                                        <p:strVal val="visible"/>
                                      </p:to>
                                    </p:set>
                                    <p:anim calcmode="lin" valueType="num">
                                      <p:cBhvr additive="base">
                                        <p:cTn dur="500"/>
                                        <p:tgtEl>
                                          <p:spTgt spid="5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1"/>
                                        </p:tgtEl>
                                        <p:attrNameLst>
                                          <p:attrName>style.visibility</p:attrName>
                                        </p:attrNameLst>
                                      </p:cBhvr>
                                      <p:to>
                                        <p:strVal val="visible"/>
                                      </p:to>
                                    </p:set>
                                    <p:anim calcmode="lin" valueType="num">
                                      <p:cBhvr additive="base">
                                        <p:cTn dur="500"/>
                                        <p:tgtEl>
                                          <p:spTgt spid="6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2"/>
                                        </p:tgtEl>
                                        <p:attrNameLst>
                                          <p:attrName>style.visibility</p:attrName>
                                        </p:attrNameLst>
                                      </p:cBhvr>
                                      <p:to>
                                        <p:strVal val="visible"/>
                                      </p:to>
                                    </p:set>
                                    <p:anim calcmode="lin" valueType="num">
                                      <p:cBhvr additive="base">
                                        <p:cTn dur="500"/>
                                        <p:tgtEl>
                                          <p:spTgt spid="6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500"/>
                                        <p:tgtEl>
                                          <p:spTgt spid="6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11"/>
                                        </p:tgtEl>
                                        <p:attrNameLst>
                                          <p:attrName>style.visibility</p:attrName>
                                        </p:attrNameLst>
                                      </p:cBhvr>
                                      <p:to>
                                        <p:strVal val="visible"/>
                                      </p:to>
                                    </p:set>
                                    <p:anim calcmode="lin" valueType="num">
                                      <p:cBhvr additive="base">
                                        <p:cTn dur="500"/>
                                        <p:tgtEl>
                                          <p:spTgt spid="6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6"/>
                                        </p:tgtEl>
                                        <p:attrNameLst>
                                          <p:attrName>style.visibility</p:attrName>
                                        </p:attrNameLst>
                                      </p:cBhvr>
                                      <p:to>
                                        <p:strVal val="visible"/>
                                      </p:to>
                                    </p:set>
                                    <p:anim calcmode="lin" valueType="num">
                                      <p:cBhvr additive="base">
                                        <p:cTn dur="500"/>
                                        <p:tgtEl>
                                          <p:spTgt spid="6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500"/>
                                        <p:tgtEl>
                                          <p:spTgt spid="6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500"/>
                                        <p:tgtEl>
                                          <p:spTgt spid="6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500"/>
                                        <p:tgtEl>
                                          <p:spTgt spid="62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4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642" name="Google Shape;642;p4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643" name="Google Shape;643;p48"/>
          <p:cNvSpPr txBox="1"/>
          <p:nvPr>
            <p:ph type="title"/>
          </p:nvPr>
        </p:nvSpPr>
        <p:spPr>
          <a:xfrm>
            <a:off x="858838" y="506413"/>
            <a:ext cx="50260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Bubble Sort</a:t>
            </a:r>
            <a:endParaRPr/>
          </a:p>
        </p:txBody>
      </p:sp>
      <p:sp>
        <p:nvSpPr>
          <p:cNvPr id="644" name="Google Shape;644;p48"/>
          <p:cNvSpPr/>
          <p:nvPr/>
        </p:nvSpPr>
        <p:spPr>
          <a:xfrm>
            <a:off x="1028700" y="15509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645" name="Google Shape;645;p48"/>
          <p:cNvSpPr/>
          <p:nvPr/>
        </p:nvSpPr>
        <p:spPr>
          <a:xfrm>
            <a:off x="935038" y="24987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i=0</a:t>
            </a:r>
            <a:endParaRPr/>
          </a:p>
        </p:txBody>
      </p:sp>
      <p:cxnSp>
        <p:nvCxnSpPr>
          <p:cNvPr id="646" name="Google Shape;646;p48"/>
          <p:cNvCxnSpPr/>
          <p:nvPr/>
        </p:nvCxnSpPr>
        <p:spPr>
          <a:xfrm rot="10800000">
            <a:off x="1338263" y="2238375"/>
            <a:ext cx="0" cy="252413"/>
          </a:xfrm>
          <a:prstGeom prst="straightConnector1">
            <a:avLst/>
          </a:prstGeom>
          <a:noFill/>
          <a:ln cap="flat" cmpd="sng" w="9525">
            <a:solidFill>
              <a:schemeClr val="dk1"/>
            </a:solidFill>
            <a:prstDash val="solid"/>
            <a:round/>
            <a:headEnd len="med" w="med" type="none"/>
            <a:tailEnd len="med" w="med" type="triangle"/>
          </a:ln>
        </p:spPr>
      </p:cxnSp>
      <p:sp>
        <p:nvSpPr>
          <p:cNvPr id="647" name="Google Shape;647;p48"/>
          <p:cNvSpPr/>
          <p:nvPr/>
        </p:nvSpPr>
        <p:spPr>
          <a:xfrm>
            <a:off x="2000250" y="15509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648" name="Google Shape;648;p48"/>
          <p:cNvSpPr/>
          <p:nvPr/>
        </p:nvSpPr>
        <p:spPr>
          <a:xfrm>
            <a:off x="2973388" y="155098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649" name="Google Shape;649;p48"/>
          <p:cNvSpPr/>
          <p:nvPr/>
        </p:nvSpPr>
        <p:spPr>
          <a:xfrm>
            <a:off x="3908425" y="15509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650" name="Google Shape;650;p48"/>
          <p:cNvSpPr/>
          <p:nvPr/>
        </p:nvSpPr>
        <p:spPr>
          <a:xfrm>
            <a:off x="4845050" y="15557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651" name="Google Shape;651;p48"/>
          <p:cNvSpPr/>
          <p:nvPr/>
        </p:nvSpPr>
        <p:spPr>
          <a:xfrm>
            <a:off x="5745163" y="15557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652" name="Google Shape;652;p48"/>
          <p:cNvSpPr/>
          <p:nvPr/>
        </p:nvSpPr>
        <p:spPr>
          <a:xfrm>
            <a:off x="6610350" y="15557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653" name="Google Shape;653;p48"/>
          <p:cNvSpPr/>
          <p:nvPr/>
        </p:nvSpPr>
        <p:spPr>
          <a:xfrm>
            <a:off x="7472363" y="15557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654" name="Google Shape;654;p48"/>
          <p:cNvSpPr/>
          <p:nvPr/>
        </p:nvSpPr>
        <p:spPr>
          <a:xfrm>
            <a:off x="2879725" y="2463800"/>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j=2</a:t>
            </a:r>
            <a:endParaRPr/>
          </a:p>
        </p:txBody>
      </p:sp>
      <p:cxnSp>
        <p:nvCxnSpPr>
          <p:cNvPr id="655" name="Google Shape;655;p48"/>
          <p:cNvCxnSpPr/>
          <p:nvPr/>
        </p:nvCxnSpPr>
        <p:spPr>
          <a:xfrm rot="10800000">
            <a:off x="3282950" y="2203450"/>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656" name="Google Shape;656;p48"/>
          <p:cNvCxnSpPr/>
          <p:nvPr/>
        </p:nvCxnSpPr>
        <p:spPr>
          <a:xfrm>
            <a:off x="2374900" y="1303338"/>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657" name="Google Shape;657;p48"/>
          <p:cNvCxnSpPr/>
          <p:nvPr/>
        </p:nvCxnSpPr>
        <p:spPr>
          <a:xfrm>
            <a:off x="2374900" y="1303338"/>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658" name="Google Shape;658;p48"/>
          <p:cNvCxnSpPr/>
          <p:nvPr/>
        </p:nvCxnSpPr>
        <p:spPr>
          <a:xfrm>
            <a:off x="3275013" y="1303338"/>
            <a:ext cx="0" cy="252412"/>
          </a:xfrm>
          <a:prstGeom prst="straightConnector1">
            <a:avLst/>
          </a:prstGeom>
          <a:noFill/>
          <a:ln cap="flat" cmpd="sng" w="28575">
            <a:solidFill>
              <a:schemeClr val="dk1"/>
            </a:solidFill>
            <a:prstDash val="solid"/>
            <a:round/>
            <a:headEnd len="med" w="med" type="none"/>
            <a:tailEnd len="med" w="med" type="triangle"/>
          </a:ln>
        </p:spPr>
      </p:cxnSp>
      <p:sp>
        <p:nvSpPr>
          <p:cNvPr id="659" name="Google Shape;659;p48"/>
          <p:cNvSpPr/>
          <p:nvPr/>
        </p:nvSpPr>
        <p:spPr>
          <a:xfrm>
            <a:off x="1028700" y="33035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660" name="Google Shape;660;p48"/>
          <p:cNvSpPr/>
          <p:nvPr/>
        </p:nvSpPr>
        <p:spPr>
          <a:xfrm>
            <a:off x="935038" y="42513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i=0</a:t>
            </a:r>
            <a:endParaRPr/>
          </a:p>
        </p:txBody>
      </p:sp>
      <p:cxnSp>
        <p:nvCxnSpPr>
          <p:cNvPr id="661" name="Google Shape;661;p48"/>
          <p:cNvCxnSpPr/>
          <p:nvPr/>
        </p:nvCxnSpPr>
        <p:spPr>
          <a:xfrm rot="10800000">
            <a:off x="1338263" y="3990975"/>
            <a:ext cx="0" cy="252413"/>
          </a:xfrm>
          <a:prstGeom prst="straightConnector1">
            <a:avLst/>
          </a:prstGeom>
          <a:noFill/>
          <a:ln cap="flat" cmpd="sng" w="9525">
            <a:solidFill>
              <a:schemeClr val="dk1"/>
            </a:solidFill>
            <a:prstDash val="solid"/>
            <a:round/>
            <a:headEnd len="med" w="med" type="none"/>
            <a:tailEnd len="med" w="med" type="triangle"/>
          </a:ln>
        </p:spPr>
      </p:cxnSp>
      <p:sp>
        <p:nvSpPr>
          <p:cNvPr id="662" name="Google Shape;662;p48"/>
          <p:cNvSpPr/>
          <p:nvPr/>
        </p:nvSpPr>
        <p:spPr>
          <a:xfrm>
            <a:off x="2000250" y="33035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663" name="Google Shape;663;p48"/>
          <p:cNvSpPr/>
          <p:nvPr/>
        </p:nvSpPr>
        <p:spPr>
          <a:xfrm>
            <a:off x="2973388" y="330358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664" name="Google Shape;664;p48"/>
          <p:cNvSpPr/>
          <p:nvPr/>
        </p:nvSpPr>
        <p:spPr>
          <a:xfrm>
            <a:off x="3908425" y="33035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665" name="Google Shape;665;p48"/>
          <p:cNvSpPr/>
          <p:nvPr/>
        </p:nvSpPr>
        <p:spPr>
          <a:xfrm>
            <a:off x="4845050" y="33083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666" name="Google Shape;666;p48"/>
          <p:cNvSpPr/>
          <p:nvPr/>
        </p:nvSpPr>
        <p:spPr>
          <a:xfrm>
            <a:off x="5745163" y="33083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667" name="Google Shape;667;p48"/>
          <p:cNvSpPr/>
          <p:nvPr/>
        </p:nvSpPr>
        <p:spPr>
          <a:xfrm>
            <a:off x="6610350" y="33083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668" name="Google Shape;668;p48"/>
          <p:cNvSpPr/>
          <p:nvPr/>
        </p:nvSpPr>
        <p:spPr>
          <a:xfrm>
            <a:off x="7472363" y="33083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669" name="Google Shape;669;p48"/>
          <p:cNvSpPr/>
          <p:nvPr/>
        </p:nvSpPr>
        <p:spPr>
          <a:xfrm>
            <a:off x="1943100" y="4251325"/>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j=1</a:t>
            </a:r>
            <a:endParaRPr/>
          </a:p>
        </p:txBody>
      </p:sp>
      <p:cxnSp>
        <p:nvCxnSpPr>
          <p:cNvPr id="670" name="Google Shape;670;p48"/>
          <p:cNvCxnSpPr/>
          <p:nvPr/>
        </p:nvCxnSpPr>
        <p:spPr>
          <a:xfrm rot="10800000">
            <a:off x="2346325" y="39909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671" name="Google Shape;671;p48"/>
          <p:cNvCxnSpPr/>
          <p:nvPr/>
        </p:nvCxnSpPr>
        <p:spPr>
          <a:xfrm>
            <a:off x="1366838" y="3055938"/>
            <a:ext cx="900112" cy="0"/>
          </a:xfrm>
          <a:prstGeom prst="straightConnector1">
            <a:avLst/>
          </a:prstGeom>
          <a:noFill/>
          <a:ln cap="flat" cmpd="sng" w="28575">
            <a:solidFill>
              <a:schemeClr val="dk1"/>
            </a:solidFill>
            <a:prstDash val="solid"/>
            <a:round/>
            <a:headEnd len="med" w="med" type="none"/>
            <a:tailEnd len="med" w="med" type="none"/>
          </a:ln>
        </p:spPr>
      </p:cxnSp>
      <p:cxnSp>
        <p:nvCxnSpPr>
          <p:cNvPr id="672" name="Google Shape;672;p48"/>
          <p:cNvCxnSpPr/>
          <p:nvPr/>
        </p:nvCxnSpPr>
        <p:spPr>
          <a:xfrm>
            <a:off x="1366838" y="3055938"/>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673" name="Google Shape;673;p48"/>
          <p:cNvCxnSpPr/>
          <p:nvPr/>
        </p:nvCxnSpPr>
        <p:spPr>
          <a:xfrm>
            <a:off x="2266950" y="3055938"/>
            <a:ext cx="0" cy="252412"/>
          </a:xfrm>
          <a:prstGeom prst="straightConnector1">
            <a:avLst/>
          </a:prstGeom>
          <a:noFill/>
          <a:ln cap="flat" cmpd="sng" w="28575">
            <a:solidFill>
              <a:schemeClr val="dk1"/>
            </a:solidFill>
            <a:prstDash val="solid"/>
            <a:round/>
            <a:headEnd len="med" w="med" type="none"/>
            <a:tailEnd len="med" w="med" type="triangle"/>
          </a:ln>
        </p:spPr>
      </p:cxnSp>
      <p:sp>
        <p:nvSpPr>
          <p:cNvPr id="674" name="Google Shape;674;p48"/>
          <p:cNvSpPr/>
          <p:nvPr/>
        </p:nvSpPr>
        <p:spPr>
          <a:xfrm>
            <a:off x="1042988" y="5037138"/>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675" name="Google Shape;675;p48"/>
          <p:cNvSpPr/>
          <p:nvPr/>
        </p:nvSpPr>
        <p:spPr>
          <a:xfrm>
            <a:off x="1943100" y="5984875"/>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i=1</a:t>
            </a:r>
            <a:endParaRPr/>
          </a:p>
        </p:txBody>
      </p:sp>
      <p:cxnSp>
        <p:nvCxnSpPr>
          <p:cNvPr id="676" name="Google Shape;676;p48"/>
          <p:cNvCxnSpPr/>
          <p:nvPr/>
        </p:nvCxnSpPr>
        <p:spPr>
          <a:xfrm rot="10800000">
            <a:off x="2346325" y="5724525"/>
            <a:ext cx="0" cy="252413"/>
          </a:xfrm>
          <a:prstGeom prst="straightConnector1">
            <a:avLst/>
          </a:prstGeom>
          <a:noFill/>
          <a:ln cap="flat" cmpd="sng" w="9525">
            <a:solidFill>
              <a:schemeClr val="dk1"/>
            </a:solidFill>
            <a:prstDash val="solid"/>
            <a:round/>
            <a:headEnd len="med" w="med" type="none"/>
            <a:tailEnd len="med" w="med" type="triangle"/>
          </a:ln>
        </p:spPr>
      </p:cxnSp>
      <p:sp>
        <p:nvSpPr>
          <p:cNvPr id="677" name="Google Shape;677;p48"/>
          <p:cNvSpPr/>
          <p:nvPr/>
        </p:nvSpPr>
        <p:spPr>
          <a:xfrm>
            <a:off x="2014538" y="503713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678" name="Google Shape;678;p48"/>
          <p:cNvSpPr/>
          <p:nvPr/>
        </p:nvSpPr>
        <p:spPr>
          <a:xfrm>
            <a:off x="2987675" y="503713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679" name="Google Shape;679;p48"/>
          <p:cNvSpPr/>
          <p:nvPr/>
        </p:nvSpPr>
        <p:spPr>
          <a:xfrm>
            <a:off x="3922713" y="503713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680" name="Google Shape;680;p48"/>
          <p:cNvSpPr/>
          <p:nvPr/>
        </p:nvSpPr>
        <p:spPr>
          <a:xfrm>
            <a:off x="4859338" y="504190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681" name="Google Shape;681;p48"/>
          <p:cNvSpPr/>
          <p:nvPr/>
        </p:nvSpPr>
        <p:spPr>
          <a:xfrm>
            <a:off x="5759450" y="50419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682" name="Google Shape;682;p48"/>
          <p:cNvSpPr/>
          <p:nvPr/>
        </p:nvSpPr>
        <p:spPr>
          <a:xfrm>
            <a:off x="6624638" y="504190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683" name="Google Shape;683;p48"/>
          <p:cNvSpPr/>
          <p:nvPr/>
        </p:nvSpPr>
        <p:spPr>
          <a:xfrm>
            <a:off x="7486650" y="50419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684" name="Google Shape;684;p48"/>
          <p:cNvSpPr/>
          <p:nvPr/>
        </p:nvSpPr>
        <p:spPr>
          <a:xfrm>
            <a:off x="5688013" y="598487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j=5</a:t>
            </a:r>
            <a:endParaRPr/>
          </a:p>
        </p:txBody>
      </p:sp>
      <p:cxnSp>
        <p:nvCxnSpPr>
          <p:cNvPr id="685" name="Google Shape;685;p48"/>
          <p:cNvCxnSpPr/>
          <p:nvPr/>
        </p:nvCxnSpPr>
        <p:spPr>
          <a:xfrm rot="10800000">
            <a:off x="6091238" y="572452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686" name="Google Shape;686;p48"/>
          <p:cNvCxnSpPr/>
          <p:nvPr/>
        </p:nvCxnSpPr>
        <p:spPr>
          <a:xfrm>
            <a:off x="5183188" y="4789488"/>
            <a:ext cx="900112" cy="0"/>
          </a:xfrm>
          <a:prstGeom prst="straightConnector1">
            <a:avLst/>
          </a:prstGeom>
          <a:noFill/>
          <a:ln cap="flat" cmpd="sng" w="28575">
            <a:solidFill>
              <a:schemeClr val="dk1"/>
            </a:solidFill>
            <a:prstDash val="solid"/>
            <a:round/>
            <a:headEnd len="med" w="med" type="none"/>
            <a:tailEnd len="med" w="med" type="none"/>
          </a:ln>
        </p:spPr>
      </p:cxnSp>
      <p:cxnSp>
        <p:nvCxnSpPr>
          <p:cNvPr id="687" name="Google Shape;687;p48"/>
          <p:cNvCxnSpPr/>
          <p:nvPr/>
        </p:nvCxnSpPr>
        <p:spPr>
          <a:xfrm>
            <a:off x="5183188" y="4789488"/>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688" name="Google Shape;688;p48"/>
          <p:cNvCxnSpPr/>
          <p:nvPr/>
        </p:nvCxnSpPr>
        <p:spPr>
          <a:xfrm>
            <a:off x="6083300" y="4789488"/>
            <a:ext cx="0" cy="252412"/>
          </a:xfrm>
          <a:prstGeom prst="straightConnector1">
            <a:avLst/>
          </a:prstGeom>
          <a:noFill/>
          <a:ln cap="flat" cmpd="sng" w="28575">
            <a:solidFill>
              <a:schemeClr val="dk1"/>
            </a:solidFill>
            <a:prstDash val="solid"/>
            <a:round/>
            <a:headEnd len="med" w="med" type="none"/>
            <a:tailEnd len="med" w="med" type="triangle"/>
          </a:ln>
        </p:spPr>
      </p:cxnSp>
      <p:sp>
        <p:nvSpPr>
          <p:cNvPr id="689" name="Google Shape;689;p48"/>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2.2 Bubble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5"/>
                                        </p:tgtEl>
                                        <p:attrNameLst>
                                          <p:attrName>style.visibility</p:attrName>
                                        </p:attrNameLst>
                                      </p:cBhvr>
                                      <p:to>
                                        <p:strVal val="visible"/>
                                      </p:to>
                                    </p:set>
                                    <p:anim calcmode="lin" valueType="num">
                                      <p:cBhvr additive="base">
                                        <p:cTn dur="500"/>
                                        <p:tgtEl>
                                          <p:spTgt spid="6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500"/>
                                        <p:tgtEl>
                                          <p:spTgt spid="6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4"/>
                                        </p:tgtEl>
                                        <p:attrNameLst>
                                          <p:attrName>style.visibility</p:attrName>
                                        </p:attrNameLst>
                                      </p:cBhvr>
                                      <p:to>
                                        <p:strVal val="visible"/>
                                      </p:to>
                                    </p:set>
                                    <p:anim calcmode="lin" valueType="num">
                                      <p:cBhvr additive="base">
                                        <p:cTn dur="500"/>
                                        <p:tgtEl>
                                          <p:spTgt spid="6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500"/>
                                        <p:tgtEl>
                                          <p:spTgt spid="6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500"/>
                                        <p:tgtEl>
                                          <p:spTgt spid="6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61"/>
                                        </p:tgtEl>
                                        <p:attrNameLst>
                                          <p:attrName>style.visibility</p:attrName>
                                        </p:attrNameLst>
                                      </p:cBhvr>
                                      <p:to>
                                        <p:strVal val="visible"/>
                                      </p:to>
                                    </p:set>
                                    <p:anim calcmode="lin" valueType="num">
                                      <p:cBhvr additive="base">
                                        <p:cTn dur="500"/>
                                        <p:tgtEl>
                                          <p:spTgt spid="66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500"/>
                                        <p:tgtEl>
                                          <p:spTgt spid="6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70"/>
                                        </p:tgtEl>
                                        <p:attrNameLst>
                                          <p:attrName>style.visibility</p:attrName>
                                        </p:attrNameLst>
                                      </p:cBhvr>
                                      <p:to>
                                        <p:strVal val="visible"/>
                                      </p:to>
                                    </p:set>
                                    <p:anim calcmode="lin" valueType="num">
                                      <p:cBhvr additive="base">
                                        <p:cTn dur="500"/>
                                        <p:tgtEl>
                                          <p:spTgt spid="6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5"/>
                                        </p:tgtEl>
                                        <p:attrNameLst>
                                          <p:attrName>style.visibility</p:attrName>
                                        </p:attrNameLst>
                                      </p:cBhvr>
                                      <p:to>
                                        <p:strVal val="visible"/>
                                      </p:to>
                                    </p:set>
                                    <p:anim calcmode="lin" valueType="num">
                                      <p:cBhvr additive="base">
                                        <p:cTn dur="500"/>
                                        <p:tgtEl>
                                          <p:spTgt spid="6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6"/>
                                        </p:tgtEl>
                                        <p:attrNameLst>
                                          <p:attrName>style.visibility</p:attrName>
                                        </p:attrNameLst>
                                      </p:cBhvr>
                                      <p:to>
                                        <p:strVal val="visible"/>
                                      </p:to>
                                    </p:set>
                                    <p:anim calcmode="lin" valueType="num">
                                      <p:cBhvr additive="base">
                                        <p:cTn dur="500"/>
                                        <p:tgtEl>
                                          <p:spTgt spid="67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684"/>
                                        </p:tgtEl>
                                        <p:attrNameLst>
                                          <p:attrName>style.visibility</p:attrName>
                                        </p:attrNameLst>
                                      </p:cBhvr>
                                      <p:to>
                                        <p:strVal val="visible"/>
                                      </p:to>
                                    </p:set>
                                    <p:anim calcmode="lin" valueType="num">
                                      <p:cBhvr additive="base">
                                        <p:cTn dur="500"/>
                                        <p:tgtEl>
                                          <p:spTgt spid="6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85"/>
                                        </p:tgtEl>
                                        <p:attrNameLst>
                                          <p:attrName>style.visibility</p:attrName>
                                        </p:attrNameLst>
                                      </p:cBhvr>
                                      <p:to>
                                        <p:strVal val="visible"/>
                                      </p:to>
                                    </p:set>
                                    <p:anim calcmode="lin" valueType="num">
                                      <p:cBhvr additive="base">
                                        <p:cTn dur="500"/>
                                        <p:tgtEl>
                                          <p:spTgt spid="6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4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695" name="Google Shape;695;p4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696" name="Google Shape;696;p49"/>
          <p:cNvSpPr txBox="1"/>
          <p:nvPr>
            <p:ph type="title"/>
          </p:nvPr>
        </p:nvSpPr>
        <p:spPr>
          <a:xfrm>
            <a:off x="858838" y="506413"/>
            <a:ext cx="50260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Bubble Sort</a:t>
            </a:r>
            <a:endParaRPr/>
          </a:p>
        </p:txBody>
      </p:sp>
      <p:sp>
        <p:nvSpPr>
          <p:cNvPr id="697" name="Google Shape;697;p49"/>
          <p:cNvSpPr/>
          <p:nvPr/>
        </p:nvSpPr>
        <p:spPr>
          <a:xfrm>
            <a:off x="1008063" y="161925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698" name="Google Shape;698;p49"/>
          <p:cNvSpPr/>
          <p:nvPr/>
        </p:nvSpPr>
        <p:spPr>
          <a:xfrm>
            <a:off x="1908175" y="2566988"/>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i=1</a:t>
            </a:r>
            <a:endParaRPr/>
          </a:p>
        </p:txBody>
      </p:sp>
      <p:cxnSp>
        <p:nvCxnSpPr>
          <p:cNvPr id="699" name="Google Shape;699;p49"/>
          <p:cNvCxnSpPr/>
          <p:nvPr/>
        </p:nvCxnSpPr>
        <p:spPr>
          <a:xfrm rot="10800000">
            <a:off x="2311400" y="2306638"/>
            <a:ext cx="0" cy="252412"/>
          </a:xfrm>
          <a:prstGeom prst="straightConnector1">
            <a:avLst/>
          </a:prstGeom>
          <a:noFill/>
          <a:ln cap="flat" cmpd="sng" w="9525">
            <a:solidFill>
              <a:schemeClr val="dk1"/>
            </a:solidFill>
            <a:prstDash val="solid"/>
            <a:round/>
            <a:headEnd len="med" w="med" type="none"/>
            <a:tailEnd len="med" w="med" type="triangle"/>
          </a:ln>
        </p:spPr>
      </p:cxnSp>
      <p:sp>
        <p:nvSpPr>
          <p:cNvPr id="700" name="Google Shape;700;p49"/>
          <p:cNvSpPr/>
          <p:nvPr/>
        </p:nvSpPr>
        <p:spPr>
          <a:xfrm>
            <a:off x="1979613" y="16192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701" name="Google Shape;701;p49"/>
          <p:cNvSpPr/>
          <p:nvPr/>
        </p:nvSpPr>
        <p:spPr>
          <a:xfrm>
            <a:off x="2952750" y="16192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702" name="Google Shape;702;p49"/>
          <p:cNvSpPr/>
          <p:nvPr/>
        </p:nvSpPr>
        <p:spPr>
          <a:xfrm>
            <a:off x="3887788" y="16192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703" name="Google Shape;703;p49"/>
          <p:cNvSpPr/>
          <p:nvPr/>
        </p:nvSpPr>
        <p:spPr>
          <a:xfrm>
            <a:off x="4824413" y="16240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704" name="Google Shape;704;p49"/>
          <p:cNvSpPr/>
          <p:nvPr/>
        </p:nvSpPr>
        <p:spPr>
          <a:xfrm>
            <a:off x="5724525" y="162401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705" name="Google Shape;705;p49"/>
          <p:cNvSpPr/>
          <p:nvPr/>
        </p:nvSpPr>
        <p:spPr>
          <a:xfrm>
            <a:off x="6589713" y="16240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706" name="Google Shape;706;p49"/>
          <p:cNvSpPr/>
          <p:nvPr/>
        </p:nvSpPr>
        <p:spPr>
          <a:xfrm>
            <a:off x="7451725" y="162401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707" name="Google Shape;707;p49"/>
          <p:cNvSpPr/>
          <p:nvPr/>
        </p:nvSpPr>
        <p:spPr>
          <a:xfrm>
            <a:off x="4752975" y="2566988"/>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j=4</a:t>
            </a:r>
            <a:endParaRPr/>
          </a:p>
        </p:txBody>
      </p:sp>
      <p:cxnSp>
        <p:nvCxnSpPr>
          <p:cNvPr id="708" name="Google Shape;708;p49"/>
          <p:cNvCxnSpPr/>
          <p:nvPr/>
        </p:nvCxnSpPr>
        <p:spPr>
          <a:xfrm rot="10800000">
            <a:off x="5156200" y="2306638"/>
            <a:ext cx="0" cy="252412"/>
          </a:xfrm>
          <a:prstGeom prst="straightConnector1">
            <a:avLst/>
          </a:prstGeom>
          <a:noFill/>
          <a:ln cap="flat" cmpd="sng" w="9525">
            <a:solidFill>
              <a:schemeClr val="dk1"/>
            </a:solidFill>
            <a:prstDash val="solid"/>
            <a:round/>
            <a:headEnd len="med" w="med" type="none"/>
            <a:tailEnd len="med" w="med" type="triangle"/>
          </a:ln>
        </p:spPr>
      </p:cxnSp>
      <p:cxnSp>
        <p:nvCxnSpPr>
          <p:cNvPr id="709" name="Google Shape;709;p49"/>
          <p:cNvCxnSpPr/>
          <p:nvPr/>
        </p:nvCxnSpPr>
        <p:spPr>
          <a:xfrm>
            <a:off x="4248150" y="1371600"/>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710" name="Google Shape;710;p49"/>
          <p:cNvCxnSpPr/>
          <p:nvPr/>
        </p:nvCxnSpPr>
        <p:spPr>
          <a:xfrm>
            <a:off x="4248150" y="1371600"/>
            <a:ext cx="0" cy="252413"/>
          </a:xfrm>
          <a:prstGeom prst="straightConnector1">
            <a:avLst/>
          </a:prstGeom>
          <a:noFill/>
          <a:ln cap="flat" cmpd="sng" w="28575">
            <a:solidFill>
              <a:schemeClr val="dk1"/>
            </a:solidFill>
            <a:prstDash val="solid"/>
            <a:round/>
            <a:headEnd len="med" w="med" type="none"/>
            <a:tailEnd len="med" w="med" type="triangle"/>
          </a:ln>
        </p:spPr>
      </p:cxnSp>
      <p:cxnSp>
        <p:nvCxnSpPr>
          <p:cNvPr id="711" name="Google Shape;711;p49"/>
          <p:cNvCxnSpPr/>
          <p:nvPr/>
        </p:nvCxnSpPr>
        <p:spPr>
          <a:xfrm>
            <a:off x="5148263" y="1371600"/>
            <a:ext cx="0" cy="252413"/>
          </a:xfrm>
          <a:prstGeom prst="straightConnector1">
            <a:avLst/>
          </a:prstGeom>
          <a:noFill/>
          <a:ln cap="flat" cmpd="sng" w="28575">
            <a:solidFill>
              <a:schemeClr val="dk1"/>
            </a:solidFill>
            <a:prstDash val="solid"/>
            <a:round/>
            <a:headEnd len="med" w="med" type="none"/>
            <a:tailEnd len="med" w="med" type="triangle"/>
          </a:ln>
        </p:spPr>
      </p:cxnSp>
      <p:sp>
        <p:nvSpPr>
          <p:cNvPr id="712" name="Google Shape;712;p49"/>
          <p:cNvSpPr/>
          <p:nvPr/>
        </p:nvSpPr>
        <p:spPr>
          <a:xfrm>
            <a:off x="1008063" y="336391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713" name="Google Shape;713;p49"/>
          <p:cNvSpPr/>
          <p:nvPr/>
        </p:nvSpPr>
        <p:spPr>
          <a:xfrm>
            <a:off x="1908175" y="4311650"/>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i=1</a:t>
            </a:r>
            <a:endParaRPr/>
          </a:p>
        </p:txBody>
      </p:sp>
      <p:cxnSp>
        <p:nvCxnSpPr>
          <p:cNvPr id="714" name="Google Shape;714;p49"/>
          <p:cNvCxnSpPr/>
          <p:nvPr/>
        </p:nvCxnSpPr>
        <p:spPr>
          <a:xfrm rot="10800000">
            <a:off x="2311400" y="4051300"/>
            <a:ext cx="0" cy="252413"/>
          </a:xfrm>
          <a:prstGeom prst="straightConnector1">
            <a:avLst/>
          </a:prstGeom>
          <a:noFill/>
          <a:ln cap="flat" cmpd="sng" w="9525">
            <a:solidFill>
              <a:schemeClr val="dk1"/>
            </a:solidFill>
            <a:prstDash val="solid"/>
            <a:round/>
            <a:headEnd len="med" w="med" type="none"/>
            <a:tailEnd len="med" w="med" type="triangle"/>
          </a:ln>
        </p:spPr>
      </p:cxnSp>
      <p:sp>
        <p:nvSpPr>
          <p:cNvPr id="715" name="Google Shape;715;p49"/>
          <p:cNvSpPr/>
          <p:nvPr/>
        </p:nvSpPr>
        <p:spPr>
          <a:xfrm>
            <a:off x="1979613" y="33639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716" name="Google Shape;716;p49"/>
          <p:cNvSpPr/>
          <p:nvPr/>
        </p:nvSpPr>
        <p:spPr>
          <a:xfrm>
            <a:off x="2952750" y="336391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717" name="Google Shape;717;p49"/>
          <p:cNvSpPr/>
          <p:nvPr/>
        </p:nvSpPr>
        <p:spPr>
          <a:xfrm>
            <a:off x="3887788" y="33639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718" name="Google Shape;718;p49"/>
          <p:cNvSpPr/>
          <p:nvPr/>
        </p:nvSpPr>
        <p:spPr>
          <a:xfrm>
            <a:off x="4824413" y="3368675"/>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719" name="Google Shape;719;p49"/>
          <p:cNvSpPr/>
          <p:nvPr/>
        </p:nvSpPr>
        <p:spPr>
          <a:xfrm>
            <a:off x="5724525" y="3368675"/>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720" name="Google Shape;720;p49"/>
          <p:cNvSpPr/>
          <p:nvPr/>
        </p:nvSpPr>
        <p:spPr>
          <a:xfrm>
            <a:off x="6589713" y="3368675"/>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721" name="Google Shape;721;p49"/>
          <p:cNvSpPr/>
          <p:nvPr/>
        </p:nvSpPr>
        <p:spPr>
          <a:xfrm>
            <a:off x="7451725" y="3368675"/>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722" name="Google Shape;722;p49"/>
          <p:cNvSpPr/>
          <p:nvPr/>
        </p:nvSpPr>
        <p:spPr>
          <a:xfrm>
            <a:off x="2844800" y="4311650"/>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j=2</a:t>
            </a:r>
            <a:endParaRPr/>
          </a:p>
        </p:txBody>
      </p:sp>
      <p:cxnSp>
        <p:nvCxnSpPr>
          <p:cNvPr id="723" name="Google Shape;723;p49"/>
          <p:cNvCxnSpPr/>
          <p:nvPr/>
        </p:nvCxnSpPr>
        <p:spPr>
          <a:xfrm rot="10800000">
            <a:off x="3248025" y="4051300"/>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724" name="Google Shape;724;p49"/>
          <p:cNvCxnSpPr/>
          <p:nvPr/>
        </p:nvCxnSpPr>
        <p:spPr>
          <a:xfrm>
            <a:off x="2339975" y="3116263"/>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725" name="Google Shape;725;p49"/>
          <p:cNvCxnSpPr/>
          <p:nvPr/>
        </p:nvCxnSpPr>
        <p:spPr>
          <a:xfrm>
            <a:off x="2339975" y="3116263"/>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726" name="Google Shape;726;p49"/>
          <p:cNvCxnSpPr/>
          <p:nvPr/>
        </p:nvCxnSpPr>
        <p:spPr>
          <a:xfrm>
            <a:off x="3240088" y="3116263"/>
            <a:ext cx="0" cy="252412"/>
          </a:xfrm>
          <a:prstGeom prst="straightConnector1">
            <a:avLst/>
          </a:prstGeom>
          <a:noFill/>
          <a:ln cap="flat" cmpd="sng" w="28575">
            <a:solidFill>
              <a:schemeClr val="dk1"/>
            </a:solidFill>
            <a:prstDash val="solid"/>
            <a:round/>
            <a:headEnd len="med" w="med" type="none"/>
            <a:tailEnd len="med" w="med" type="triangle"/>
          </a:ln>
        </p:spPr>
      </p:cxnSp>
      <p:sp>
        <p:nvSpPr>
          <p:cNvPr id="727" name="Google Shape;727;p49"/>
          <p:cNvSpPr/>
          <p:nvPr/>
        </p:nvSpPr>
        <p:spPr>
          <a:xfrm>
            <a:off x="1008063" y="50339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728" name="Google Shape;728;p49"/>
          <p:cNvSpPr/>
          <p:nvPr/>
        </p:nvSpPr>
        <p:spPr>
          <a:xfrm>
            <a:off x="2879725" y="5981700"/>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i=2</a:t>
            </a:r>
            <a:endParaRPr/>
          </a:p>
        </p:txBody>
      </p:sp>
      <p:cxnSp>
        <p:nvCxnSpPr>
          <p:cNvPr id="729" name="Google Shape;729;p49"/>
          <p:cNvCxnSpPr/>
          <p:nvPr/>
        </p:nvCxnSpPr>
        <p:spPr>
          <a:xfrm rot="10800000">
            <a:off x="3282950" y="5721350"/>
            <a:ext cx="0" cy="252413"/>
          </a:xfrm>
          <a:prstGeom prst="straightConnector1">
            <a:avLst/>
          </a:prstGeom>
          <a:noFill/>
          <a:ln cap="flat" cmpd="sng" w="9525">
            <a:solidFill>
              <a:schemeClr val="dk1"/>
            </a:solidFill>
            <a:prstDash val="solid"/>
            <a:round/>
            <a:headEnd len="med" w="med" type="none"/>
            <a:tailEnd len="med" w="med" type="triangle"/>
          </a:ln>
        </p:spPr>
      </p:cxnSp>
      <p:sp>
        <p:nvSpPr>
          <p:cNvPr id="730" name="Google Shape;730;p49"/>
          <p:cNvSpPr/>
          <p:nvPr/>
        </p:nvSpPr>
        <p:spPr>
          <a:xfrm>
            <a:off x="1979613" y="50339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731" name="Google Shape;731;p49"/>
          <p:cNvSpPr/>
          <p:nvPr/>
        </p:nvSpPr>
        <p:spPr>
          <a:xfrm>
            <a:off x="2952750" y="50339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732" name="Google Shape;732;p49"/>
          <p:cNvSpPr/>
          <p:nvPr/>
        </p:nvSpPr>
        <p:spPr>
          <a:xfrm>
            <a:off x="3887788" y="50339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733" name="Google Shape;733;p49"/>
          <p:cNvSpPr/>
          <p:nvPr/>
        </p:nvSpPr>
        <p:spPr>
          <a:xfrm>
            <a:off x="4824413" y="5038725"/>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734" name="Google Shape;734;p49"/>
          <p:cNvSpPr/>
          <p:nvPr/>
        </p:nvSpPr>
        <p:spPr>
          <a:xfrm>
            <a:off x="5724525" y="5038725"/>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735" name="Google Shape;735;p49"/>
          <p:cNvSpPr/>
          <p:nvPr/>
        </p:nvSpPr>
        <p:spPr>
          <a:xfrm>
            <a:off x="6589713" y="5038725"/>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736" name="Google Shape;736;p49"/>
          <p:cNvSpPr/>
          <p:nvPr/>
        </p:nvSpPr>
        <p:spPr>
          <a:xfrm>
            <a:off x="7451725" y="5038725"/>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737" name="Google Shape;737;p49"/>
          <p:cNvSpPr/>
          <p:nvPr/>
        </p:nvSpPr>
        <p:spPr>
          <a:xfrm>
            <a:off x="5653088" y="5981700"/>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j=5</a:t>
            </a:r>
            <a:endParaRPr/>
          </a:p>
        </p:txBody>
      </p:sp>
      <p:cxnSp>
        <p:nvCxnSpPr>
          <p:cNvPr id="738" name="Google Shape;738;p49"/>
          <p:cNvCxnSpPr/>
          <p:nvPr/>
        </p:nvCxnSpPr>
        <p:spPr>
          <a:xfrm rot="10800000">
            <a:off x="6056313" y="5721350"/>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739" name="Google Shape;739;p49"/>
          <p:cNvCxnSpPr/>
          <p:nvPr/>
        </p:nvCxnSpPr>
        <p:spPr>
          <a:xfrm>
            <a:off x="5148263" y="4786313"/>
            <a:ext cx="900112" cy="0"/>
          </a:xfrm>
          <a:prstGeom prst="straightConnector1">
            <a:avLst/>
          </a:prstGeom>
          <a:noFill/>
          <a:ln cap="flat" cmpd="sng" w="28575">
            <a:solidFill>
              <a:schemeClr val="dk1"/>
            </a:solidFill>
            <a:prstDash val="solid"/>
            <a:round/>
            <a:headEnd len="med" w="med" type="none"/>
            <a:tailEnd len="med" w="med" type="none"/>
          </a:ln>
        </p:spPr>
      </p:cxnSp>
      <p:cxnSp>
        <p:nvCxnSpPr>
          <p:cNvPr id="740" name="Google Shape;740;p49"/>
          <p:cNvCxnSpPr/>
          <p:nvPr/>
        </p:nvCxnSpPr>
        <p:spPr>
          <a:xfrm>
            <a:off x="5148263" y="4786313"/>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741" name="Google Shape;741;p49"/>
          <p:cNvCxnSpPr/>
          <p:nvPr/>
        </p:nvCxnSpPr>
        <p:spPr>
          <a:xfrm>
            <a:off x="6048375" y="4786313"/>
            <a:ext cx="0" cy="252412"/>
          </a:xfrm>
          <a:prstGeom prst="straightConnector1">
            <a:avLst/>
          </a:prstGeom>
          <a:noFill/>
          <a:ln cap="flat" cmpd="sng" w="28575">
            <a:solidFill>
              <a:schemeClr val="dk1"/>
            </a:solidFill>
            <a:prstDash val="solid"/>
            <a:round/>
            <a:headEnd len="med" w="med" type="none"/>
            <a:tailEnd len="med" w="med" type="triangle"/>
          </a:ln>
        </p:spPr>
      </p:cxnSp>
      <p:sp>
        <p:nvSpPr>
          <p:cNvPr id="742" name="Google Shape;742;p49"/>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2.2 Bubble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8"/>
                                        </p:tgtEl>
                                        <p:attrNameLst>
                                          <p:attrName>style.visibility</p:attrName>
                                        </p:attrNameLst>
                                      </p:cBhvr>
                                      <p:to>
                                        <p:strVal val="visible"/>
                                      </p:to>
                                    </p:set>
                                    <p:anim calcmode="lin" valueType="num">
                                      <p:cBhvr additive="base">
                                        <p:cTn dur="500"/>
                                        <p:tgtEl>
                                          <p:spTgt spid="6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99"/>
                                        </p:tgtEl>
                                        <p:attrNameLst>
                                          <p:attrName>style.visibility</p:attrName>
                                        </p:attrNameLst>
                                      </p:cBhvr>
                                      <p:to>
                                        <p:strVal val="visible"/>
                                      </p:to>
                                    </p:set>
                                    <p:anim calcmode="lin" valueType="num">
                                      <p:cBhvr additive="base">
                                        <p:cTn dur="500"/>
                                        <p:tgtEl>
                                          <p:spTgt spid="69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707"/>
                                        </p:tgtEl>
                                        <p:attrNameLst>
                                          <p:attrName>style.visibility</p:attrName>
                                        </p:attrNameLst>
                                      </p:cBhvr>
                                      <p:to>
                                        <p:strVal val="visible"/>
                                      </p:to>
                                    </p:set>
                                    <p:anim calcmode="lin" valueType="num">
                                      <p:cBhvr additive="base">
                                        <p:cTn dur="500"/>
                                        <p:tgtEl>
                                          <p:spTgt spid="7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08"/>
                                        </p:tgtEl>
                                        <p:attrNameLst>
                                          <p:attrName>style.visibility</p:attrName>
                                        </p:attrNameLst>
                                      </p:cBhvr>
                                      <p:to>
                                        <p:strVal val="visible"/>
                                      </p:to>
                                    </p:set>
                                    <p:anim calcmode="lin" valueType="num">
                                      <p:cBhvr additive="base">
                                        <p:cTn dur="500"/>
                                        <p:tgtEl>
                                          <p:spTgt spid="7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par>
                                <p:cTn fill="hold" nodeType="with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000"/>
                                        <p:tgtEl>
                                          <p:spTgt spid="712"/>
                                        </p:tgtEl>
                                      </p:cBhvr>
                                    </p:animEffect>
                                  </p:childTnLst>
                                </p:cTn>
                              </p:par>
                              <p:par>
                                <p:cTn fill="hold" nodeType="with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0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500"/>
                                        <p:tgtEl>
                                          <p:spTgt spid="7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500"/>
                                        <p:tgtEl>
                                          <p:spTgt spid="7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500"/>
                                        <p:tgtEl>
                                          <p:spTgt spid="7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3"/>
                                        </p:tgtEl>
                                        <p:attrNameLst>
                                          <p:attrName>style.visibility</p:attrName>
                                        </p:attrNameLst>
                                      </p:cBhvr>
                                      <p:to>
                                        <p:strVal val="visible"/>
                                      </p:to>
                                    </p:set>
                                    <p:anim calcmode="lin" valueType="num">
                                      <p:cBhvr additive="base">
                                        <p:cTn dur="500"/>
                                        <p:tgtEl>
                                          <p:spTgt spid="7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par>
                                <p:cTn fill="hold" nodeType="with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par>
                                <p:cTn fill="hold" nodeType="with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1000"/>
                                        <p:tgtEl>
                                          <p:spTgt spid="730"/>
                                        </p:tgtEl>
                                      </p:cBhvr>
                                    </p:animEffect>
                                  </p:childTnLst>
                                </p:cTn>
                              </p:par>
                              <p:par>
                                <p:cTn fill="hold" nodeType="with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000"/>
                                        <p:tgtEl>
                                          <p:spTgt spid="732"/>
                                        </p:tgtEl>
                                      </p:cBhvr>
                                    </p:animEffect>
                                  </p:childTnLst>
                                </p:cTn>
                              </p:par>
                              <p:par>
                                <p:cTn fill="hold" nodeType="with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000"/>
                                        <p:tgtEl>
                                          <p:spTgt spid="733"/>
                                        </p:tgtEl>
                                      </p:cBhvr>
                                    </p:animEffect>
                                  </p:childTnLst>
                                </p:cTn>
                              </p:par>
                              <p:par>
                                <p:cTn fill="hold" nodeType="with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000"/>
                                        <p:tgtEl>
                                          <p:spTgt spid="734"/>
                                        </p:tgtEl>
                                      </p:cBhvr>
                                    </p:animEffect>
                                  </p:childTnLst>
                                </p:cTn>
                              </p:par>
                              <p:par>
                                <p:cTn fill="hold" nodeType="with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1000"/>
                                        <p:tgtEl>
                                          <p:spTgt spid="735"/>
                                        </p:tgtEl>
                                      </p:cBhvr>
                                    </p:animEffect>
                                  </p:childTnLst>
                                </p:cTn>
                              </p:par>
                              <p:par>
                                <p:cTn fill="hold" nodeType="with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000"/>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8"/>
                                        </p:tgtEl>
                                        <p:attrNameLst>
                                          <p:attrName>style.visibility</p:attrName>
                                        </p:attrNameLst>
                                      </p:cBhvr>
                                      <p:to>
                                        <p:strVal val="visible"/>
                                      </p:to>
                                    </p:set>
                                    <p:anim calcmode="lin" valueType="num">
                                      <p:cBhvr additive="base">
                                        <p:cTn dur="500"/>
                                        <p:tgtEl>
                                          <p:spTgt spid="7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37"/>
                                        </p:tgtEl>
                                        <p:attrNameLst>
                                          <p:attrName>style.visibility</p:attrName>
                                        </p:attrNameLst>
                                      </p:cBhvr>
                                      <p:to>
                                        <p:strVal val="visible"/>
                                      </p:to>
                                    </p:set>
                                    <p:anim calcmode="lin" valueType="num">
                                      <p:cBhvr additive="base">
                                        <p:cTn dur="500"/>
                                        <p:tgtEl>
                                          <p:spTgt spid="7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38"/>
                                        </p:tgtEl>
                                        <p:attrNameLst>
                                          <p:attrName>style.visibility</p:attrName>
                                        </p:attrNameLst>
                                      </p:cBhvr>
                                      <p:to>
                                        <p:strVal val="visible"/>
                                      </p:to>
                                    </p:set>
                                    <p:anim calcmode="lin" valueType="num">
                                      <p:cBhvr additive="base">
                                        <p:cTn dur="500"/>
                                        <p:tgtEl>
                                          <p:spTgt spid="7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par>
                                <p:cTn fill="hold" nodeType="with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5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748" name="Google Shape;748;p5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749" name="Google Shape;749;p50"/>
          <p:cNvSpPr txBox="1"/>
          <p:nvPr>
            <p:ph type="title"/>
          </p:nvPr>
        </p:nvSpPr>
        <p:spPr>
          <a:xfrm>
            <a:off x="858838" y="506413"/>
            <a:ext cx="50260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Bubble Sort</a:t>
            </a:r>
            <a:endParaRPr/>
          </a:p>
        </p:txBody>
      </p:sp>
      <p:sp>
        <p:nvSpPr>
          <p:cNvPr id="750" name="Google Shape;750;p50"/>
          <p:cNvSpPr/>
          <p:nvPr/>
        </p:nvSpPr>
        <p:spPr>
          <a:xfrm>
            <a:off x="971550" y="14747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751" name="Google Shape;751;p50"/>
          <p:cNvSpPr/>
          <p:nvPr/>
        </p:nvSpPr>
        <p:spPr>
          <a:xfrm>
            <a:off x="2843213" y="24225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i=2</a:t>
            </a:r>
            <a:endParaRPr/>
          </a:p>
        </p:txBody>
      </p:sp>
      <p:cxnSp>
        <p:nvCxnSpPr>
          <p:cNvPr id="752" name="Google Shape;752;p50"/>
          <p:cNvCxnSpPr/>
          <p:nvPr/>
        </p:nvCxnSpPr>
        <p:spPr>
          <a:xfrm rot="10800000">
            <a:off x="3246438" y="2162175"/>
            <a:ext cx="0" cy="252413"/>
          </a:xfrm>
          <a:prstGeom prst="straightConnector1">
            <a:avLst/>
          </a:prstGeom>
          <a:noFill/>
          <a:ln cap="flat" cmpd="sng" w="9525">
            <a:solidFill>
              <a:schemeClr val="dk1"/>
            </a:solidFill>
            <a:prstDash val="solid"/>
            <a:round/>
            <a:headEnd len="med" w="med" type="none"/>
            <a:tailEnd len="med" w="med" type="triangle"/>
          </a:ln>
        </p:spPr>
      </p:cxnSp>
      <p:sp>
        <p:nvSpPr>
          <p:cNvPr id="753" name="Google Shape;753;p50"/>
          <p:cNvSpPr/>
          <p:nvPr/>
        </p:nvSpPr>
        <p:spPr>
          <a:xfrm>
            <a:off x="1943100" y="14747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754" name="Google Shape;754;p50"/>
          <p:cNvSpPr/>
          <p:nvPr/>
        </p:nvSpPr>
        <p:spPr>
          <a:xfrm>
            <a:off x="2916238" y="147478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755" name="Google Shape;755;p50"/>
          <p:cNvSpPr/>
          <p:nvPr/>
        </p:nvSpPr>
        <p:spPr>
          <a:xfrm>
            <a:off x="3851275" y="14747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756" name="Google Shape;756;p50"/>
          <p:cNvSpPr/>
          <p:nvPr/>
        </p:nvSpPr>
        <p:spPr>
          <a:xfrm>
            <a:off x="4787900" y="14795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757" name="Google Shape;757;p50"/>
          <p:cNvSpPr/>
          <p:nvPr/>
        </p:nvSpPr>
        <p:spPr>
          <a:xfrm>
            <a:off x="5688013" y="14795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758" name="Google Shape;758;p50"/>
          <p:cNvSpPr/>
          <p:nvPr/>
        </p:nvSpPr>
        <p:spPr>
          <a:xfrm>
            <a:off x="6553200" y="14795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759" name="Google Shape;759;p50"/>
          <p:cNvSpPr/>
          <p:nvPr/>
        </p:nvSpPr>
        <p:spPr>
          <a:xfrm>
            <a:off x="7415213" y="14795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760" name="Google Shape;760;p50"/>
          <p:cNvSpPr/>
          <p:nvPr/>
        </p:nvSpPr>
        <p:spPr>
          <a:xfrm>
            <a:off x="3779838" y="24225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j=3</a:t>
            </a:r>
            <a:endParaRPr/>
          </a:p>
        </p:txBody>
      </p:sp>
      <p:cxnSp>
        <p:nvCxnSpPr>
          <p:cNvPr id="761" name="Google Shape;761;p50"/>
          <p:cNvCxnSpPr/>
          <p:nvPr/>
        </p:nvCxnSpPr>
        <p:spPr>
          <a:xfrm rot="10800000">
            <a:off x="4183063" y="21621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762" name="Google Shape;762;p50"/>
          <p:cNvCxnSpPr/>
          <p:nvPr/>
        </p:nvCxnSpPr>
        <p:spPr>
          <a:xfrm>
            <a:off x="3238500" y="1227138"/>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763" name="Google Shape;763;p50"/>
          <p:cNvCxnSpPr/>
          <p:nvPr/>
        </p:nvCxnSpPr>
        <p:spPr>
          <a:xfrm>
            <a:off x="3238500" y="1227138"/>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764" name="Google Shape;764;p50"/>
          <p:cNvCxnSpPr/>
          <p:nvPr/>
        </p:nvCxnSpPr>
        <p:spPr>
          <a:xfrm>
            <a:off x="4138613" y="1227138"/>
            <a:ext cx="0" cy="252412"/>
          </a:xfrm>
          <a:prstGeom prst="straightConnector1">
            <a:avLst/>
          </a:prstGeom>
          <a:noFill/>
          <a:ln cap="flat" cmpd="sng" w="28575">
            <a:solidFill>
              <a:schemeClr val="dk1"/>
            </a:solidFill>
            <a:prstDash val="solid"/>
            <a:round/>
            <a:headEnd len="med" w="med" type="none"/>
            <a:tailEnd len="med" w="med" type="triangle"/>
          </a:ln>
        </p:spPr>
      </p:cxnSp>
      <p:sp>
        <p:nvSpPr>
          <p:cNvPr id="765" name="Google Shape;765;p50"/>
          <p:cNvSpPr/>
          <p:nvPr/>
        </p:nvSpPr>
        <p:spPr>
          <a:xfrm>
            <a:off x="971550" y="33035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766" name="Google Shape;766;p50"/>
          <p:cNvSpPr/>
          <p:nvPr/>
        </p:nvSpPr>
        <p:spPr>
          <a:xfrm>
            <a:off x="3779838" y="42513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i=3</a:t>
            </a:r>
            <a:endParaRPr/>
          </a:p>
        </p:txBody>
      </p:sp>
      <p:cxnSp>
        <p:nvCxnSpPr>
          <p:cNvPr id="767" name="Google Shape;767;p50"/>
          <p:cNvCxnSpPr/>
          <p:nvPr/>
        </p:nvCxnSpPr>
        <p:spPr>
          <a:xfrm rot="10800000">
            <a:off x="4183063" y="3990975"/>
            <a:ext cx="0" cy="252413"/>
          </a:xfrm>
          <a:prstGeom prst="straightConnector1">
            <a:avLst/>
          </a:prstGeom>
          <a:noFill/>
          <a:ln cap="flat" cmpd="sng" w="9525">
            <a:solidFill>
              <a:schemeClr val="dk1"/>
            </a:solidFill>
            <a:prstDash val="solid"/>
            <a:round/>
            <a:headEnd len="med" w="med" type="none"/>
            <a:tailEnd len="med" w="med" type="triangle"/>
          </a:ln>
        </p:spPr>
      </p:cxnSp>
      <p:sp>
        <p:nvSpPr>
          <p:cNvPr id="768" name="Google Shape;768;p50"/>
          <p:cNvSpPr/>
          <p:nvPr/>
        </p:nvSpPr>
        <p:spPr>
          <a:xfrm>
            <a:off x="1943100" y="33035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769" name="Google Shape;769;p50"/>
          <p:cNvSpPr/>
          <p:nvPr/>
        </p:nvSpPr>
        <p:spPr>
          <a:xfrm>
            <a:off x="2916238" y="3303588"/>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770" name="Google Shape;770;p50"/>
          <p:cNvSpPr/>
          <p:nvPr/>
        </p:nvSpPr>
        <p:spPr>
          <a:xfrm>
            <a:off x="3851275" y="330358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771" name="Google Shape;771;p50"/>
          <p:cNvSpPr/>
          <p:nvPr/>
        </p:nvSpPr>
        <p:spPr>
          <a:xfrm>
            <a:off x="4787900" y="33083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772" name="Google Shape;772;p50"/>
          <p:cNvSpPr/>
          <p:nvPr/>
        </p:nvSpPr>
        <p:spPr>
          <a:xfrm>
            <a:off x="5688013" y="33083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773" name="Google Shape;773;p50"/>
          <p:cNvSpPr/>
          <p:nvPr/>
        </p:nvSpPr>
        <p:spPr>
          <a:xfrm>
            <a:off x="6553200" y="33083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774" name="Google Shape;774;p50"/>
          <p:cNvSpPr/>
          <p:nvPr/>
        </p:nvSpPr>
        <p:spPr>
          <a:xfrm>
            <a:off x="7415213" y="330835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775" name="Google Shape;775;p50"/>
          <p:cNvSpPr/>
          <p:nvPr/>
        </p:nvSpPr>
        <p:spPr>
          <a:xfrm>
            <a:off x="6480175" y="4251325"/>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j=6</a:t>
            </a:r>
            <a:endParaRPr/>
          </a:p>
        </p:txBody>
      </p:sp>
      <p:cxnSp>
        <p:nvCxnSpPr>
          <p:cNvPr id="776" name="Google Shape;776;p50"/>
          <p:cNvCxnSpPr/>
          <p:nvPr/>
        </p:nvCxnSpPr>
        <p:spPr>
          <a:xfrm rot="10800000">
            <a:off x="6883400" y="39909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777" name="Google Shape;777;p50"/>
          <p:cNvCxnSpPr/>
          <p:nvPr/>
        </p:nvCxnSpPr>
        <p:spPr>
          <a:xfrm>
            <a:off x="6011863" y="3055938"/>
            <a:ext cx="900112" cy="0"/>
          </a:xfrm>
          <a:prstGeom prst="straightConnector1">
            <a:avLst/>
          </a:prstGeom>
          <a:noFill/>
          <a:ln cap="flat" cmpd="sng" w="28575">
            <a:solidFill>
              <a:schemeClr val="dk1"/>
            </a:solidFill>
            <a:prstDash val="solid"/>
            <a:round/>
            <a:headEnd len="med" w="med" type="none"/>
            <a:tailEnd len="med" w="med" type="none"/>
          </a:ln>
        </p:spPr>
      </p:cxnSp>
      <p:cxnSp>
        <p:nvCxnSpPr>
          <p:cNvPr id="778" name="Google Shape;778;p50"/>
          <p:cNvCxnSpPr/>
          <p:nvPr/>
        </p:nvCxnSpPr>
        <p:spPr>
          <a:xfrm>
            <a:off x="6011863" y="3055938"/>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779" name="Google Shape;779;p50"/>
          <p:cNvCxnSpPr/>
          <p:nvPr/>
        </p:nvCxnSpPr>
        <p:spPr>
          <a:xfrm>
            <a:off x="6911975" y="3055938"/>
            <a:ext cx="0" cy="252412"/>
          </a:xfrm>
          <a:prstGeom prst="straightConnector1">
            <a:avLst/>
          </a:prstGeom>
          <a:noFill/>
          <a:ln cap="flat" cmpd="sng" w="28575">
            <a:solidFill>
              <a:schemeClr val="dk1"/>
            </a:solidFill>
            <a:prstDash val="solid"/>
            <a:round/>
            <a:headEnd len="med" w="med" type="none"/>
            <a:tailEnd len="med" w="med" type="triangle"/>
          </a:ln>
        </p:spPr>
      </p:cxnSp>
      <p:sp>
        <p:nvSpPr>
          <p:cNvPr id="780" name="Google Shape;780;p50"/>
          <p:cNvSpPr/>
          <p:nvPr/>
        </p:nvSpPr>
        <p:spPr>
          <a:xfrm>
            <a:off x="971550" y="50419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781" name="Google Shape;781;p50"/>
          <p:cNvSpPr/>
          <p:nvPr/>
        </p:nvSpPr>
        <p:spPr>
          <a:xfrm>
            <a:off x="3779838" y="5989638"/>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i=3</a:t>
            </a:r>
            <a:endParaRPr/>
          </a:p>
        </p:txBody>
      </p:sp>
      <p:cxnSp>
        <p:nvCxnSpPr>
          <p:cNvPr id="782" name="Google Shape;782;p50"/>
          <p:cNvCxnSpPr/>
          <p:nvPr/>
        </p:nvCxnSpPr>
        <p:spPr>
          <a:xfrm rot="10800000">
            <a:off x="4183063" y="5729288"/>
            <a:ext cx="0" cy="252412"/>
          </a:xfrm>
          <a:prstGeom prst="straightConnector1">
            <a:avLst/>
          </a:prstGeom>
          <a:noFill/>
          <a:ln cap="flat" cmpd="sng" w="9525">
            <a:solidFill>
              <a:schemeClr val="dk1"/>
            </a:solidFill>
            <a:prstDash val="solid"/>
            <a:round/>
            <a:headEnd len="med" w="med" type="none"/>
            <a:tailEnd len="med" w="med" type="triangle"/>
          </a:ln>
        </p:spPr>
      </p:cxnSp>
      <p:sp>
        <p:nvSpPr>
          <p:cNvPr id="783" name="Google Shape;783;p50"/>
          <p:cNvSpPr/>
          <p:nvPr/>
        </p:nvSpPr>
        <p:spPr>
          <a:xfrm>
            <a:off x="1943100" y="50419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784" name="Google Shape;784;p50"/>
          <p:cNvSpPr/>
          <p:nvPr/>
        </p:nvSpPr>
        <p:spPr>
          <a:xfrm>
            <a:off x="2916238" y="50419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785" name="Google Shape;785;p50"/>
          <p:cNvSpPr/>
          <p:nvPr/>
        </p:nvSpPr>
        <p:spPr>
          <a:xfrm>
            <a:off x="3851275" y="50419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786" name="Google Shape;786;p50"/>
          <p:cNvSpPr/>
          <p:nvPr/>
        </p:nvSpPr>
        <p:spPr>
          <a:xfrm>
            <a:off x="4787900" y="50466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787" name="Google Shape;787;p50"/>
          <p:cNvSpPr/>
          <p:nvPr/>
        </p:nvSpPr>
        <p:spPr>
          <a:xfrm>
            <a:off x="5688013" y="50466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788" name="Google Shape;788;p50"/>
          <p:cNvSpPr/>
          <p:nvPr/>
        </p:nvSpPr>
        <p:spPr>
          <a:xfrm>
            <a:off x="6553200" y="50466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789" name="Google Shape;789;p50"/>
          <p:cNvSpPr/>
          <p:nvPr/>
        </p:nvSpPr>
        <p:spPr>
          <a:xfrm>
            <a:off x="7415213" y="50466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790" name="Google Shape;790;p50"/>
          <p:cNvSpPr/>
          <p:nvPr/>
        </p:nvSpPr>
        <p:spPr>
          <a:xfrm>
            <a:off x="4714875" y="5989638"/>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j=4</a:t>
            </a:r>
            <a:endParaRPr/>
          </a:p>
        </p:txBody>
      </p:sp>
      <p:cxnSp>
        <p:nvCxnSpPr>
          <p:cNvPr id="791" name="Google Shape;791;p50"/>
          <p:cNvCxnSpPr/>
          <p:nvPr/>
        </p:nvCxnSpPr>
        <p:spPr>
          <a:xfrm rot="10800000">
            <a:off x="5118100" y="5729288"/>
            <a:ext cx="0" cy="252412"/>
          </a:xfrm>
          <a:prstGeom prst="straightConnector1">
            <a:avLst/>
          </a:prstGeom>
          <a:noFill/>
          <a:ln cap="flat" cmpd="sng" w="9525">
            <a:solidFill>
              <a:schemeClr val="dk1"/>
            </a:solidFill>
            <a:prstDash val="solid"/>
            <a:round/>
            <a:headEnd len="med" w="med" type="none"/>
            <a:tailEnd len="med" w="med" type="triangle"/>
          </a:ln>
        </p:spPr>
      </p:cxnSp>
      <p:cxnSp>
        <p:nvCxnSpPr>
          <p:cNvPr id="792" name="Google Shape;792;p50"/>
          <p:cNvCxnSpPr/>
          <p:nvPr/>
        </p:nvCxnSpPr>
        <p:spPr>
          <a:xfrm>
            <a:off x="4175125" y="4794250"/>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793" name="Google Shape;793;p50"/>
          <p:cNvCxnSpPr/>
          <p:nvPr/>
        </p:nvCxnSpPr>
        <p:spPr>
          <a:xfrm>
            <a:off x="4175125" y="4794250"/>
            <a:ext cx="0" cy="252413"/>
          </a:xfrm>
          <a:prstGeom prst="straightConnector1">
            <a:avLst/>
          </a:prstGeom>
          <a:noFill/>
          <a:ln cap="flat" cmpd="sng" w="28575">
            <a:solidFill>
              <a:schemeClr val="dk1"/>
            </a:solidFill>
            <a:prstDash val="solid"/>
            <a:round/>
            <a:headEnd len="med" w="med" type="none"/>
            <a:tailEnd len="med" w="med" type="triangle"/>
          </a:ln>
        </p:spPr>
      </p:cxnSp>
      <p:cxnSp>
        <p:nvCxnSpPr>
          <p:cNvPr id="794" name="Google Shape;794;p50"/>
          <p:cNvCxnSpPr/>
          <p:nvPr/>
        </p:nvCxnSpPr>
        <p:spPr>
          <a:xfrm>
            <a:off x="5075238" y="4794250"/>
            <a:ext cx="0" cy="252413"/>
          </a:xfrm>
          <a:prstGeom prst="straightConnector1">
            <a:avLst/>
          </a:prstGeom>
          <a:noFill/>
          <a:ln cap="flat" cmpd="sng" w="28575">
            <a:solidFill>
              <a:schemeClr val="dk1"/>
            </a:solidFill>
            <a:prstDash val="solid"/>
            <a:round/>
            <a:headEnd len="med" w="med" type="none"/>
            <a:tailEnd len="med" w="med" type="triangle"/>
          </a:ln>
        </p:spPr>
      </p:cxnSp>
      <p:sp>
        <p:nvSpPr>
          <p:cNvPr id="795" name="Google Shape;795;p50"/>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2.2 Bubble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000"/>
                                        <p:tgtEl>
                                          <p:spTgt spid="750"/>
                                        </p:tgtEl>
                                      </p:cBhvr>
                                    </p:animEffect>
                                  </p:childTnLst>
                                </p:cTn>
                              </p:par>
                              <p:par>
                                <p:cTn fill="hold" nodeType="with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par>
                                <p:cTn fill="hold" nodeType="with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par>
                                <p:cTn fill="hold" nodeType="with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par>
                                <p:cTn fill="hold" nodeType="with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000"/>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1"/>
                                        </p:tgtEl>
                                        <p:attrNameLst>
                                          <p:attrName>style.visibility</p:attrName>
                                        </p:attrNameLst>
                                      </p:cBhvr>
                                      <p:to>
                                        <p:strVal val="visible"/>
                                      </p:to>
                                    </p:set>
                                    <p:anim calcmode="lin" valueType="num">
                                      <p:cBhvr additive="base">
                                        <p:cTn dur="500"/>
                                        <p:tgtEl>
                                          <p:spTgt spid="7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52"/>
                                        </p:tgtEl>
                                        <p:attrNameLst>
                                          <p:attrName>style.visibility</p:attrName>
                                        </p:attrNameLst>
                                      </p:cBhvr>
                                      <p:to>
                                        <p:strVal val="visible"/>
                                      </p:to>
                                    </p:set>
                                    <p:anim calcmode="lin" valueType="num">
                                      <p:cBhvr additive="base">
                                        <p:cTn dur="500"/>
                                        <p:tgtEl>
                                          <p:spTgt spid="7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60"/>
                                        </p:tgtEl>
                                        <p:attrNameLst>
                                          <p:attrName>style.visibility</p:attrName>
                                        </p:attrNameLst>
                                      </p:cBhvr>
                                      <p:to>
                                        <p:strVal val="visible"/>
                                      </p:to>
                                    </p:set>
                                    <p:anim calcmode="lin" valueType="num">
                                      <p:cBhvr additive="base">
                                        <p:cTn dur="500"/>
                                        <p:tgtEl>
                                          <p:spTgt spid="7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61"/>
                                        </p:tgtEl>
                                        <p:attrNameLst>
                                          <p:attrName>style.visibility</p:attrName>
                                        </p:attrNameLst>
                                      </p:cBhvr>
                                      <p:to>
                                        <p:strVal val="visible"/>
                                      </p:to>
                                    </p:set>
                                    <p:anim calcmode="lin" valueType="num">
                                      <p:cBhvr additive="base">
                                        <p:cTn dur="500"/>
                                        <p:tgtEl>
                                          <p:spTgt spid="76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000"/>
                                        <p:tgtEl>
                                          <p:spTgt spid="762"/>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000"/>
                                        <p:tgtEl>
                                          <p:spTgt spid="763"/>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6"/>
                                        </p:tgtEl>
                                        <p:attrNameLst>
                                          <p:attrName>style.visibility</p:attrName>
                                        </p:attrNameLst>
                                      </p:cBhvr>
                                      <p:to>
                                        <p:strVal val="visible"/>
                                      </p:to>
                                    </p:set>
                                    <p:anim calcmode="lin" valueType="num">
                                      <p:cBhvr additive="base">
                                        <p:cTn dur="500"/>
                                        <p:tgtEl>
                                          <p:spTgt spid="7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7"/>
                                        </p:tgtEl>
                                        <p:attrNameLst>
                                          <p:attrName>style.visibility</p:attrName>
                                        </p:attrNameLst>
                                      </p:cBhvr>
                                      <p:to>
                                        <p:strVal val="visible"/>
                                      </p:to>
                                    </p:set>
                                    <p:anim calcmode="lin" valueType="num">
                                      <p:cBhvr additive="base">
                                        <p:cTn dur="500"/>
                                        <p:tgtEl>
                                          <p:spTgt spid="7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75"/>
                                        </p:tgtEl>
                                        <p:attrNameLst>
                                          <p:attrName>style.visibility</p:attrName>
                                        </p:attrNameLst>
                                      </p:cBhvr>
                                      <p:to>
                                        <p:strVal val="visible"/>
                                      </p:to>
                                    </p:set>
                                    <p:anim calcmode="lin" valueType="num">
                                      <p:cBhvr additive="base">
                                        <p:cTn dur="500"/>
                                        <p:tgtEl>
                                          <p:spTgt spid="7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76"/>
                                        </p:tgtEl>
                                        <p:attrNameLst>
                                          <p:attrName>style.visibility</p:attrName>
                                        </p:attrNameLst>
                                      </p:cBhvr>
                                      <p:to>
                                        <p:strVal val="visible"/>
                                      </p:to>
                                    </p:set>
                                    <p:anim calcmode="lin" valueType="num">
                                      <p:cBhvr additive="base">
                                        <p:cTn dur="500"/>
                                        <p:tgtEl>
                                          <p:spTgt spid="77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par>
                                <p:cTn fill="hold" nodeType="with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par>
                                <p:cTn fill="hold" nodeType="with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000"/>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par>
                                <p:cTn fill="hold" nodeType="with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par>
                                <p:cTn fill="hold" nodeType="with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000"/>
                                        <p:tgtEl>
                                          <p:spTgt spid="785"/>
                                        </p:tgtEl>
                                      </p:cBhvr>
                                    </p:animEffec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par>
                                <p:cTn fill="hold" nodeType="with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000"/>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1"/>
                                        </p:tgtEl>
                                        <p:attrNameLst>
                                          <p:attrName>style.visibility</p:attrName>
                                        </p:attrNameLst>
                                      </p:cBhvr>
                                      <p:to>
                                        <p:strVal val="visible"/>
                                      </p:to>
                                    </p:set>
                                    <p:anim calcmode="lin" valueType="num">
                                      <p:cBhvr additive="base">
                                        <p:cTn dur="500"/>
                                        <p:tgtEl>
                                          <p:spTgt spid="7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82"/>
                                        </p:tgtEl>
                                        <p:attrNameLst>
                                          <p:attrName>style.visibility</p:attrName>
                                        </p:attrNameLst>
                                      </p:cBhvr>
                                      <p:to>
                                        <p:strVal val="visible"/>
                                      </p:to>
                                    </p:set>
                                    <p:anim calcmode="lin" valueType="num">
                                      <p:cBhvr additive="base">
                                        <p:cTn dur="500"/>
                                        <p:tgtEl>
                                          <p:spTgt spid="7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90"/>
                                        </p:tgtEl>
                                        <p:attrNameLst>
                                          <p:attrName>style.visibility</p:attrName>
                                        </p:attrNameLst>
                                      </p:cBhvr>
                                      <p:to>
                                        <p:strVal val="visible"/>
                                      </p:to>
                                    </p:set>
                                    <p:anim calcmode="lin" valueType="num">
                                      <p:cBhvr additive="base">
                                        <p:cTn dur="500"/>
                                        <p:tgtEl>
                                          <p:spTgt spid="7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91"/>
                                        </p:tgtEl>
                                        <p:attrNameLst>
                                          <p:attrName>style.visibility</p:attrName>
                                        </p:attrNameLst>
                                      </p:cBhvr>
                                      <p:to>
                                        <p:strVal val="visible"/>
                                      </p:to>
                                    </p:set>
                                    <p:anim calcmode="lin" valueType="num">
                                      <p:cBhvr additive="base">
                                        <p:cTn dur="500"/>
                                        <p:tgtEl>
                                          <p:spTgt spid="79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par>
                                <p:cTn fill="hold" nodeType="with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par>
                                <p:cTn fill="hold" nodeType="with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5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801" name="Google Shape;801;p5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802" name="Google Shape;802;p51"/>
          <p:cNvSpPr txBox="1"/>
          <p:nvPr>
            <p:ph type="title"/>
          </p:nvPr>
        </p:nvSpPr>
        <p:spPr>
          <a:xfrm>
            <a:off x="858838" y="506413"/>
            <a:ext cx="50260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Bubble Sort</a:t>
            </a:r>
            <a:endParaRPr/>
          </a:p>
        </p:txBody>
      </p:sp>
      <p:sp>
        <p:nvSpPr>
          <p:cNvPr id="803" name="Google Shape;803;p51"/>
          <p:cNvSpPr/>
          <p:nvPr/>
        </p:nvSpPr>
        <p:spPr>
          <a:xfrm>
            <a:off x="755650" y="131921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804" name="Google Shape;804;p51"/>
          <p:cNvSpPr/>
          <p:nvPr/>
        </p:nvSpPr>
        <p:spPr>
          <a:xfrm>
            <a:off x="4500563" y="21939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i=4</a:t>
            </a:r>
            <a:endParaRPr/>
          </a:p>
        </p:txBody>
      </p:sp>
      <p:cxnSp>
        <p:nvCxnSpPr>
          <p:cNvPr id="805" name="Google Shape;805;p51"/>
          <p:cNvCxnSpPr/>
          <p:nvPr/>
        </p:nvCxnSpPr>
        <p:spPr>
          <a:xfrm rot="10800000">
            <a:off x="4903788" y="1933575"/>
            <a:ext cx="0" cy="252413"/>
          </a:xfrm>
          <a:prstGeom prst="straightConnector1">
            <a:avLst/>
          </a:prstGeom>
          <a:noFill/>
          <a:ln cap="flat" cmpd="sng" w="9525">
            <a:solidFill>
              <a:schemeClr val="dk1"/>
            </a:solidFill>
            <a:prstDash val="solid"/>
            <a:round/>
            <a:headEnd len="med" w="med" type="none"/>
            <a:tailEnd len="med" w="med" type="triangle"/>
          </a:ln>
        </p:spPr>
      </p:cxnSp>
      <p:sp>
        <p:nvSpPr>
          <p:cNvPr id="806" name="Google Shape;806;p51"/>
          <p:cNvSpPr/>
          <p:nvPr/>
        </p:nvSpPr>
        <p:spPr>
          <a:xfrm>
            <a:off x="1727200" y="131921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807" name="Google Shape;807;p51"/>
          <p:cNvSpPr/>
          <p:nvPr/>
        </p:nvSpPr>
        <p:spPr>
          <a:xfrm>
            <a:off x="2700338" y="131921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808" name="Google Shape;808;p51"/>
          <p:cNvSpPr/>
          <p:nvPr/>
        </p:nvSpPr>
        <p:spPr>
          <a:xfrm>
            <a:off x="3635375" y="131921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809" name="Google Shape;809;p51"/>
          <p:cNvSpPr/>
          <p:nvPr/>
        </p:nvSpPr>
        <p:spPr>
          <a:xfrm>
            <a:off x="4572000" y="1323975"/>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810" name="Google Shape;810;p51"/>
          <p:cNvSpPr/>
          <p:nvPr/>
        </p:nvSpPr>
        <p:spPr>
          <a:xfrm>
            <a:off x="5472113" y="1323975"/>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811" name="Google Shape;811;p51"/>
          <p:cNvSpPr/>
          <p:nvPr/>
        </p:nvSpPr>
        <p:spPr>
          <a:xfrm>
            <a:off x="6337300" y="1323975"/>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812" name="Google Shape;812;p51"/>
          <p:cNvSpPr/>
          <p:nvPr/>
        </p:nvSpPr>
        <p:spPr>
          <a:xfrm>
            <a:off x="7199313" y="1323975"/>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813" name="Google Shape;813;p51"/>
          <p:cNvSpPr/>
          <p:nvPr/>
        </p:nvSpPr>
        <p:spPr>
          <a:xfrm>
            <a:off x="5435600" y="2193925"/>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j=5</a:t>
            </a:r>
            <a:endParaRPr/>
          </a:p>
        </p:txBody>
      </p:sp>
      <p:cxnSp>
        <p:nvCxnSpPr>
          <p:cNvPr id="814" name="Google Shape;814;p51"/>
          <p:cNvCxnSpPr/>
          <p:nvPr/>
        </p:nvCxnSpPr>
        <p:spPr>
          <a:xfrm rot="10800000">
            <a:off x="5830888" y="19335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815" name="Google Shape;815;p51"/>
          <p:cNvCxnSpPr/>
          <p:nvPr/>
        </p:nvCxnSpPr>
        <p:spPr>
          <a:xfrm>
            <a:off x="4895850" y="1071563"/>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816" name="Google Shape;816;p51"/>
          <p:cNvCxnSpPr/>
          <p:nvPr/>
        </p:nvCxnSpPr>
        <p:spPr>
          <a:xfrm>
            <a:off x="4895850" y="1071563"/>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817" name="Google Shape;817;p51"/>
          <p:cNvCxnSpPr/>
          <p:nvPr/>
        </p:nvCxnSpPr>
        <p:spPr>
          <a:xfrm>
            <a:off x="5795963" y="1071563"/>
            <a:ext cx="0" cy="252412"/>
          </a:xfrm>
          <a:prstGeom prst="straightConnector1">
            <a:avLst/>
          </a:prstGeom>
          <a:noFill/>
          <a:ln cap="flat" cmpd="sng" w="28575">
            <a:solidFill>
              <a:schemeClr val="dk1"/>
            </a:solidFill>
            <a:prstDash val="solid"/>
            <a:round/>
            <a:headEnd len="med" w="med" type="none"/>
            <a:tailEnd len="med" w="med" type="triangle"/>
          </a:ln>
        </p:spPr>
      </p:cxnSp>
      <p:sp>
        <p:nvSpPr>
          <p:cNvPr id="818" name="Google Shape;818;p51"/>
          <p:cNvSpPr/>
          <p:nvPr/>
        </p:nvSpPr>
        <p:spPr>
          <a:xfrm>
            <a:off x="792163" y="29511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819" name="Google Shape;819;p51"/>
          <p:cNvSpPr/>
          <p:nvPr/>
        </p:nvSpPr>
        <p:spPr>
          <a:xfrm>
            <a:off x="5435600" y="3870325"/>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i=5</a:t>
            </a:r>
            <a:endParaRPr/>
          </a:p>
        </p:txBody>
      </p:sp>
      <p:cxnSp>
        <p:nvCxnSpPr>
          <p:cNvPr id="820" name="Google Shape;820;p51"/>
          <p:cNvCxnSpPr/>
          <p:nvPr/>
        </p:nvCxnSpPr>
        <p:spPr>
          <a:xfrm rot="10800000">
            <a:off x="5838825" y="3609975"/>
            <a:ext cx="0" cy="252413"/>
          </a:xfrm>
          <a:prstGeom prst="straightConnector1">
            <a:avLst/>
          </a:prstGeom>
          <a:noFill/>
          <a:ln cap="flat" cmpd="sng" w="9525">
            <a:solidFill>
              <a:schemeClr val="dk1"/>
            </a:solidFill>
            <a:prstDash val="solid"/>
            <a:round/>
            <a:headEnd len="med" w="med" type="none"/>
            <a:tailEnd len="med" w="med" type="triangle"/>
          </a:ln>
        </p:spPr>
      </p:cxnSp>
      <p:sp>
        <p:nvSpPr>
          <p:cNvPr id="821" name="Google Shape;821;p51"/>
          <p:cNvSpPr/>
          <p:nvPr/>
        </p:nvSpPr>
        <p:spPr>
          <a:xfrm>
            <a:off x="1763713" y="29511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822" name="Google Shape;822;p51"/>
          <p:cNvSpPr/>
          <p:nvPr/>
        </p:nvSpPr>
        <p:spPr>
          <a:xfrm>
            <a:off x="2736850" y="295116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823" name="Google Shape;823;p51"/>
          <p:cNvSpPr/>
          <p:nvPr/>
        </p:nvSpPr>
        <p:spPr>
          <a:xfrm>
            <a:off x="3671888" y="29511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824" name="Google Shape;824;p51"/>
          <p:cNvSpPr/>
          <p:nvPr/>
        </p:nvSpPr>
        <p:spPr>
          <a:xfrm>
            <a:off x="4608513" y="2955925"/>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825" name="Google Shape;825;p51"/>
          <p:cNvSpPr/>
          <p:nvPr/>
        </p:nvSpPr>
        <p:spPr>
          <a:xfrm>
            <a:off x="5508625" y="29638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826" name="Google Shape;826;p51"/>
          <p:cNvSpPr/>
          <p:nvPr/>
        </p:nvSpPr>
        <p:spPr>
          <a:xfrm>
            <a:off x="6373813" y="2955925"/>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827" name="Google Shape;827;p51"/>
          <p:cNvSpPr/>
          <p:nvPr/>
        </p:nvSpPr>
        <p:spPr>
          <a:xfrm>
            <a:off x="7235825" y="2955925"/>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828" name="Google Shape;828;p51"/>
          <p:cNvSpPr/>
          <p:nvPr/>
        </p:nvSpPr>
        <p:spPr>
          <a:xfrm>
            <a:off x="6370638" y="38703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j=6</a:t>
            </a:r>
            <a:endParaRPr/>
          </a:p>
        </p:txBody>
      </p:sp>
      <p:cxnSp>
        <p:nvCxnSpPr>
          <p:cNvPr id="829" name="Google Shape;829;p51"/>
          <p:cNvCxnSpPr/>
          <p:nvPr/>
        </p:nvCxnSpPr>
        <p:spPr>
          <a:xfrm rot="10800000">
            <a:off x="6765925" y="3609975"/>
            <a:ext cx="0" cy="252413"/>
          </a:xfrm>
          <a:prstGeom prst="straightConnector1">
            <a:avLst/>
          </a:prstGeom>
          <a:noFill/>
          <a:ln cap="flat" cmpd="sng" w="9525">
            <a:solidFill>
              <a:schemeClr val="dk1"/>
            </a:solidFill>
            <a:prstDash val="solid"/>
            <a:round/>
            <a:headEnd len="med" w="med" type="none"/>
            <a:tailEnd len="med" w="med" type="triangle"/>
          </a:ln>
        </p:spPr>
      </p:cxnSp>
      <p:cxnSp>
        <p:nvCxnSpPr>
          <p:cNvPr id="830" name="Google Shape;830;p51"/>
          <p:cNvCxnSpPr/>
          <p:nvPr/>
        </p:nvCxnSpPr>
        <p:spPr>
          <a:xfrm>
            <a:off x="5832475" y="2703513"/>
            <a:ext cx="900113" cy="0"/>
          </a:xfrm>
          <a:prstGeom prst="straightConnector1">
            <a:avLst/>
          </a:prstGeom>
          <a:noFill/>
          <a:ln cap="flat" cmpd="sng" w="28575">
            <a:solidFill>
              <a:schemeClr val="dk1"/>
            </a:solidFill>
            <a:prstDash val="solid"/>
            <a:round/>
            <a:headEnd len="med" w="med" type="none"/>
            <a:tailEnd len="med" w="med" type="none"/>
          </a:ln>
        </p:spPr>
      </p:cxnSp>
      <p:cxnSp>
        <p:nvCxnSpPr>
          <p:cNvPr id="831" name="Google Shape;831;p51"/>
          <p:cNvCxnSpPr/>
          <p:nvPr/>
        </p:nvCxnSpPr>
        <p:spPr>
          <a:xfrm>
            <a:off x="5832475" y="2703513"/>
            <a:ext cx="0" cy="252412"/>
          </a:xfrm>
          <a:prstGeom prst="straightConnector1">
            <a:avLst/>
          </a:prstGeom>
          <a:noFill/>
          <a:ln cap="flat" cmpd="sng" w="28575">
            <a:solidFill>
              <a:schemeClr val="dk1"/>
            </a:solidFill>
            <a:prstDash val="solid"/>
            <a:round/>
            <a:headEnd len="med" w="med" type="none"/>
            <a:tailEnd len="med" w="med" type="triangle"/>
          </a:ln>
        </p:spPr>
      </p:cxnSp>
      <p:cxnSp>
        <p:nvCxnSpPr>
          <p:cNvPr id="832" name="Google Shape;832;p51"/>
          <p:cNvCxnSpPr/>
          <p:nvPr/>
        </p:nvCxnSpPr>
        <p:spPr>
          <a:xfrm>
            <a:off x="6732588" y="2703513"/>
            <a:ext cx="0" cy="252412"/>
          </a:xfrm>
          <a:prstGeom prst="straightConnector1">
            <a:avLst/>
          </a:prstGeom>
          <a:noFill/>
          <a:ln cap="flat" cmpd="sng" w="28575">
            <a:solidFill>
              <a:schemeClr val="dk1"/>
            </a:solidFill>
            <a:prstDash val="solid"/>
            <a:round/>
            <a:headEnd len="med" w="med" type="none"/>
            <a:tailEnd len="med" w="med" type="triangle"/>
          </a:ln>
        </p:spPr>
      </p:cxnSp>
      <p:sp>
        <p:nvSpPr>
          <p:cNvPr id="833" name="Google Shape;833;p51"/>
          <p:cNvSpPr/>
          <p:nvPr/>
        </p:nvSpPr>
        <p:spPr>
          <a:xfrm>
            <a:off x="792163" y="43434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834" name="Google Shape;834;p51"/>
          <p:cNvSpPr/>
          <p:nvPr/>
        </p:nvSpPr>
        <p:spPr>
          <a:xfrm>
            <a:off x="6265863" y="5262563"/>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i=6</a:t>
            </a:r>
            <a:endParaRPr/>
          </a:p>
        </p:txBody>
      </p:sp>
      <p:cxnSp>
        <p:nvCxnSpPr>
          <p:cNvPr id="835" name="Google Shape;835;p51"/>
          <p:cNvCxnSpPr/>
          <p:nvPr/>
        </p:nvCxnSpPr>
        <p:spPr>
          <a:xfrm rot="10800000">
            <a:off x="6669088" y="5002213"/>
            <a:ext cx="0" cy="252412"/>
          </a:xfrm>
          <a:prstGeom prst="straightConnector1">
            <a:avLst/>
          </a:prstGeom>
          <a:noFill/>
          <a:ln cap="flat" cmpd="sng" w="9525">
            <a:solidFill>
              <a:schemeClr val="dk1"/>
            </a:solidFill>
            <a:prstDash val="solid"/>
            <a:round/>
            <a:headEnd len="med" w="med" type="none"/>
            <a:tailEnd len="med" w="med" type="triangle"/>
          </a:ln>
        </p:spPr>
      </p:cxnSp>
      <p:sp>
        <p:nvSpPr>
          <p:cNvPr id="836" name="Google Shape;836;p51"/>
          <p:cNvSpPr/>
          <p:nvPr/>
        </p:nvSpPr>
        <p:spPr>
          <a:xfrm>
            <a:off x="1763713" y="43434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837" name="Google Shape;837;p51"/>
          <p:cNvSpPr/>
          <p:nvPr/>
        </p:nvSpPr>
        <p:spPr>
          <a:xfrm>
            <a:off x="2736850" y="43434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838" name="Google Shape;838;p51"/>
          <p:cNvSpPr/>
          <p:nvPr/>
        </p:nvSpPr>
        <p:spPr>
          <a:xfrm>
            <a:off x="3671888" y="43434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839" name="Google Shape;839;p51"/>
          <p:cNvSpPr/>
          <p:nvPr/>
        </p:nvSpPr>
        <p:spPr>
          <a:xfrm>
            <a:off x="4608513" y="43481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840" name="Google Shape;840;p51"/>
          <p:cNvSpPr/>
          <p:nvPr/>
        </p:nvSpPr>
        <p:spPr>
          <a:xfrm>
            <a:off x="5508625" y="434816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841" name="Google Shape;841;p51"/>
          <p:cNvSpPr/>
          <p:nvPr/>
        </p:nvSpPr>
        <p:spPr>
          <a:xfrm>
            <a:off x="6373813" y="43481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842" name="Google Shape;842;p51"/>
          <p:cNvSpPr/>
          <p:nvPr/>
        </p:nvSpPr>
        <p:spPr>
          <a:xfrm>
            <a:off x="7235825" y="43481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843" name="Google Shape;843;p51"/>
          <p:cNvSpPr/>
          <p:nvPr/>
        </p:nvSpPr>
        <p:spPr>
          <a:xfrm>
            <a:off x="827088" y="57150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844" name="Google Shape;844;p51"/>
          <p:cNvSpPr/>
          <p:nvPr/>
        </p:nvSpPr>
        <p:spPr>
          <a:xfrm>
            <a:off x="1798638" y="57150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845" name="Google Shape;845;p51"/>
          <p:cNvSpPr/>
          <p:nvPr/>
        </p:nvSpPr>
        <p:spPr>
          <a:xfrm>
            <a:off x="2771775" y="57150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846" name="Google Shape;846;p51"/>
          <p:cNvSpPr/>
          <p:nvPr/>
        </p:nvSpPr>
        <p:spPr>
          <a:xfrm>
            <a:off x="3706813" y="57150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847" name="Google Shape;847;p51"/>
          <p:cNvSpPr/>
          <p:nvPr/>
        </p:nvSpPr>
        <p:spPr>
          <a:xfrm>
            <a:off x="4643438" y="57197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848" name="Google Shape;848;p51"/>
          <p:cNvSpPr/>
          <p:nvPr/>
        </p:nvSpPr>
        <p:spPr>
          <a:xfrm>
            <a:off x="5543550" y="571976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849" name="Google Shape;849;p51"/>
          <p:cNvSpPr/>
          <p:nvPr/>
        </p:nvSpPr>
        <p:spPr>
          <a:xfrm>
            <a:off x="6408738" y="57197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850" name="Google Shape;850;p51"/>
          <p:cNvSpPr/>
          <p:nvPr/>
        </p:nvSpPr>
        <p:spPr>
          <a:xfrm>
            <a:off x="7270750" y="571976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851" name="Google Shape;851;p51"/>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2.2 Bubble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1000"/>
                                        <p:tgtEl>
                                          <p:spTgt spid="806"/>
                                        </p:tgtEl>
                                      </p:cBhvr>
                                    </p:animEffect>
                                  </p:childTnLst>
                                </p:cTn>
                              </p:par>
                              <p:par>
                                <p:cTn fill="hold" nodeType="with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par>
                                <p:cTn fill="hold" nodeType="with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par>
                                <p:cTn fill="hold" nodeType="with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4"/>
                                        </p:tgtEl>
                                        <p:attrNameLst>
                                          <p:attrName>style.visibility</p:attrName>
                                        </p:attrNameLst>
                                      </p:cBhvr>
                                      <p:to>
                                        <p:strVal val="visible"/>
                                      </p:to>
                                    </p:set>
                                    <p:anim calcmode="lin" valueType="num">
                                      <p:cBhvr additive="base">
                                        <p:cTn dur="500"/>
                                        <p:tgtEl>
                                          <p:spTgt spid="8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05"/>
                                        </p:tgtEl>
                                        <p:attrNameLst>
                                          <p:attrName>style.visibility</p:attrName>
                                        </p:attrNameLst>
                                      </p:cBhvr>
                                      <p:to>
                                        <p:strVal val="visible"/>
                                      </p:to>
                                    </p:set>
                                    <p:anim calcmode="lin" valueType="num">
                                      <p:cBhvr additive="base">
                                        <p:cTn dur="500"/>
                                        <p:tgtEl>
                                          <p:spTgt spid="8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813"/>
                                        </p:tgtEl>
                                        <p:attrNameLst>
                                          <p:attrName>style.visibility</p:attrName>
                                        </p:attrNameLst>
                                      </p:cBhvr>
                                      <p:to>
                                        <p:strVal val="visible"/>
                                      </p:to>
                                    </p:set>
                                    <p:anim calcmode="lin" valueType="num">
                                      <p:cBhvr additive="base">
                                        <p:cTn dur="500"/>
                                        <p:tgtEl>
                                          <p:spTgt spid="8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14"/>
                                        </p:tgtEl>
                                        <p:attrNameLst>
                                          <p:attrName>style.visibility</p:attrName>
                                        </p:attrNameLst>
                                      </p:cBhvr>
                                      <p:to>
                                        <p:strVal val="visible"/>
                                      </p:to>
                                    </p:set>
                                    <p:anim calcmode="lin" valueType="num">
                                      <p:cBhvr additive="base">
                                        <p:cTn dur="500"/>
                                        <p:tgtEl>
                                          <p:spTgt spid="8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par>
                                <p:cTn fill="hold" nodeType="with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000"/>
                                        <p:tgtEl>
                                          <p:spTgt spid="8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2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2000"/>
                                        <p:tgtEl>
                                          <p:spTgt spid="821"/>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20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2000"/>
                                        <p:tgtEl>
                                          <p:spTgt spid="823"/>
                                        </p:tgtEl>
                                      </p:cBhvr>
                                    </p:animEffect>
                                  </p:childTnLst>
                                </p:cTn>
                              </p:par>
                              <p:par>
                                <p:cTn fill="hold" nodeType="with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20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2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20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2000"/>
                                        <p:tgtEl>
                                          <p:spTgt spid="8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19"/>
                                        </p:tgtEl>
                                        <p:attrNameLst>
                                          <p:attrName>style.visibility</p:attrName>
                                        </p:attrNameLst>
                                      </p:cBhvr>
                                      <p:to>
                                        <p:strVal val="visible"/>
                                      </p:to>
                                    </p:set>
                                    <p:anim calcmode="lin" valueType="num">
                                      <p:cBhvr additive="base">
                                        <p:cTn dur="500"/>
                                        <p:tgtEl>
                                          <p:spTgt spid="8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20"/>
                                        </p:tgtEl>
                                        <p:attrNameLst>
                                          <p:attrName>style.visibility</p:attrName>
                                        </p:attrNameLst>
                                      </p:cBhvr>
                                      <p:to>
                                        <p:strVal val="visible"/>
                                      </p:to>
                                    </p:set>
                                    <p:anim calcmode="lin" valueType="num">
                                      <p:cBhvr additive="base">
                                        <p:cTn dur="500"/>
                                        <p:tgtEl>
                                          <p:spTgt spid="8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828"/>
                                        </p:tgtEl>
                                        <p:attrNameLst>
                                          <p:attrName>style.visibility</p:attrName>
                                        </p:attrNameLst>
                                      </p:cBhvr>
                                      <p:to>
                                        <p:strVal val="visible"/>
                                      </p:to>
                                    </p:set>
                                    <p:anim calcmode="lin" valueType="num">
                                      <p:cBhvr additive="base">
                                        <p:cTn dur="500"/>
                                        <p:tgtEl>
                                          <p:spTgt spid="8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29"/>
                                        </p:tgtEl>
                                        <p:attrNameLst>
                                          <p:attrName>style.visibility</p:attrName>
                                        </p:attrNameLst>
                                      </p:cBhvr>
                                      <p:to>
                                        <p:strVal val="visible"/>
                                      </p:to>
                                    </p:set>
                                    <p:anim calcmode="lin" valueType="num">
                                      <p:cBhvr additive="base">
                                        <p:cTn dur="500"/>
                                        <p:tgtEl>
                                          <p:spTgt spid="8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par>
                                <p:cTn fill="hold" nodeType="with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0"/>
                                        <p:tgtEl>
                                          <p:spTgt spid="838"/>
                                        </p:tgtEl>
                                      </p:cBhvr>
                                    </p:animEffect>
                                  </p:childTnLst>
                                </p:cTn>
                              </p:par>
                              <p:par>
                                <p:cTn fill="hold" nodeType="with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0"/>
                                        <p:tgtEl>
                                          <p:spTgt spid="839"/>
                                        </p:tgtEl>
                                      </p:cBhvr>
                                    </p:animEffect>
                                  </p:childTnLst>
                                </p:cTn>
                              </p:par>
                              <p:par>
                                <p:cTn fill="hold" nodeType="with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par>
                                <p:cTn fill="hold" nodeType="with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0"/>
                                        <p:tgtEl>
                                          <p:spTgt spid="8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4"/>
                                        </p:tgtEl>
                                        <p:attrNameLst>
                                          <p:attrName>style.visibility</p:attrName>
                                        </p:attrNameLst>
                                      </p:cBhvr>
                                      <p:to>
                                        <p:strVal val="visible"/>
                                      </p:to>
                                    </p:set>
                                    <p:anim calcmode="lin" valueType="num">
                                      <p:cBhvr additive="base">
                                        <p:cTn dur="500"/>
                                        <p:tgtEl>
                                          <p:spTgt spid="8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35"/>
                                        </p:tgtEl>
                                        <p:attrNameLst>
                                          <p:attrName>style.visibility</p:attrName>
                                        </p:attrNameLst>
                                      </p:cBhvr>
                                      <p:to>
                                        <p:strVal val="visible"/>
                                      </p:to>
                                    </p:set>
                                    <p:anim calcmode="lin" valueType="num">
                                      <p:cBhvr additive="base">
                                        <p:cTn dur="500"/>
                                        <p:tgtEl>
                                          <p:spTgt spid="8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5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858" name="Google Shape;858;p5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859" name="Google Shape;859;p52"/>
          <p:cNvSpPr txBox="1"/>
          <p:nvPr>
            <p:ph type="title"/>
          </p:nvPr>
        </p:nvSpPr>
        <p:spPr>
          <a:xfrm>
            <a:off x="858838" y="506413"/>
            <a:ext cx="45180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Cài đặt Bubble Sort</a:t>
            </a:r>
            <a:endParaRPr/>
          </a:p>
        </p:txBody>
      </p:sp>
      <p:sp>
        <p:nvSpPr>
          <p:cNvPr id="860" name="Google Shape;860;p52"/>
          <p:cNvSpPr txBox="1"/>
          <p:nvPr>
            <p:ph idx="1" type="body"/>
          </p:nvPr>
        </p:nvSpPr>
        <p:spPr>
          <a:xfrm>
            <a:off x="533400" y="1897063"/>
            <a:ext cx="8229600" cy="3665537"/>
          </a:xfrm>
          <a:prstGeom prst="rect">
            <a:avLst/>
          </a:prstGeom>
          <a:solidFill>
            <a:srgbClr val="E7FFFF">
              <a:alpha val="32549"/>
            </a:srgbClr>
          </a:solidFill>
          <a:ln cap="flat" cmpd="sng" w="22225">
            <a:solidFill>
              <a:srgbClr val="00A2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300"/>
              <a:buFont typeface="Noto Sans Symbols"/>
              <a:buNone/>
            </a:pPr>
            <a:r>
              <a:rPr b="0" i="0" lang="en-US" sz="2300" u="none" cap="none" strike="noStrike">
                <a:solidFill>
                  <a:schemeClr val="dk1"/>
                </a:solidFill>
                <a:latin typeface="Verdana"/>
                <a:ea typeface="Verdana"/>
                <a:cs typeface="Verdana"/>
                <a:sym typeface="Verdana"/>
              </a:rPr>
              <a:t>void BubbleSort(int a[], int n)</a:t>
            </a:r>
            <a:endParaRPr/>
          </a:p>
          <a:p>
            <a:pPr indent="0" lvl="1" marL="45720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a:t>
            </a:r>
            <a:endParaRPr/>
          </a:p>
          <a:p>
            <a:pPr indent="0" lvl="1" marL="45720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int i, j;</a:t>
            </a:r>
            <a:endParaRPr/>
          </a:p>
          <a:p>
            <a:pPr indent="0" lvl="1" marL="45720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for(</a:t>
            </a:r>
            <a:r>
              <a:rPr b="0" i="0" lang="en-US" sz="2000" u="none" cap="none" strike="noStrike">
                <a:solidFill>
                  <a:srgbClr val="CC0000"/>
                </a:solidFill>
                <a:latin typeface="Verdana"/>
                <a:ea typeface="Verdana"/>
                <a:cs typeface="Verdana"/>
                <a:sym typeface="Verdana"/>
              </a:rPr>
              <a:t>i =0</a:t>
            </a:r>
            <a:r>
              <a:rPr b="0" i="0" lang="en-US" sz="2000" u="none" cap="none" strike="noStrike">
                <a:solidFill>
                  <a:schemeClr val="dk1"/>
                </a:solidFill>
                <a:latin typeface="Verdana"/>
                <a:ea typeface="Verdana"/>
                <a:cs typeface="Verdana"/>
                <a:sym typeface="Verdana"/>
              </a:rPr>
              <a:t>; </a:t>
            </a:r>
            <a:r>
              <a:rPr b="0" i="0" lang="en-US" sz="2000" u="none" cap="none" strike="noStrike">
                <a:solidFill>
                  <a:srgbClr val="CC0000"/>
                </a:solidFill>
                <a:latin typeface="Verdana"/>
                <a:ea typeface="Verdana"/>
                <a:cs typeface="Verdana"/>
                <a:sym typeface="Verdana"/>
              </a:rPr>
              <a:t>i &lt; n-1</a:t>
            </a:r>
            <a:r>
              <a:rPr b="0" i="0" lang="en-US" sz="2000" u="none" cap="none" strike="noStrike">
                <a:solidFill>
                  <a:schemeClr val="dk1"/>
                </a:solidFill>
                <a:latin typeface="Verdana"/>
                <a:ea typeface="Verdana"/>
                <a:cs typeface="Verdana"/>
                <a:sym typeface="Verdana"/>
              </a:rPr>
              <a:t>; i++)</a:t>
            </a:r>
            <a:endParaRPr/>
          </a:p>
          <a:p>
            <a:pPr indent="0" lvl="1" marL="45720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for(</a:t>
            </a:r>
            <a:r>
              <a:rPr b="0" i="0" lang="en-US" sz="2000" u="none" cap="none" strike="noStrike">
                <a:solidFill>
                  <a:srgbClr val="CC0000"/>
                </a:solidFill>
                <a:latin typeface="Verdana"/>
                <a:ea typeface="Verdana"/>
                <a:cs typeface="Verdana"/>
                <a:sym typeface="Verdana"/>
              </a:rPr>
              <a:t>j=n-1</a:t>
            </a:r>
            <a:r>
              <a:rPr b="0" i="0" lang="en-US" sz="2000" u="none" cap="none" strike="noStrike">
                <a:solidFill>
                  <a:schemeClr val="dk1"/>
                </a:solidFill>
                <a:latin typeface="Verdana"/>
                <a:ea typeface="Verdana"/>
                <a:cs typeface="Verdana"/>
                <a:sym typeface="Verdana"/>
              </a:rPr>
              <a:t>; </a:t>
            </a:r>
            <a:r>
              <a:rPr b="0" i="0" lang="en-US" sz="2000" u="none" cap="none" strike="noStrike">
                <a:solidFill>
                  <a:srgbClr val="CC0000"/>
                </a:solidFill>
                <a:latin typeface="Verdana"/>
                <a:ea typeface="Verdana"/>
                <a:cs typeface="Verdana"/>
                <a:sym typeface="Verdana"/>
              </a:rPr>
              <a:t>j &gt;i</a:t>
            </a:r>
            <a:r>
              <a:rPr b="0" i="0" lang="en-US" sz="2000" u="none" cap="none" strike="noStrike">
                <a:solidFill>
                  <a:schemeClr val="dk1"/>
                </a:solidFill>
                <a:latin typeface="Verdana"/>
                <a:ea typeface="Verdana"/>
                <a:cs typeface="Verdana"/>
                <a:sym typeface="Verdana"/>
              </a:rPr>
              <a:t>; j--) </a:t>
            </a:r>
            <a:r>
              <a:rPr b="0" i="1" lang="en-US" sz="1800" u="none" cap="none" strike="noStrike">
                <a:solidFill>
                  <a:srgbClr val="00A278"/>
                </a:solidFill>
                <a:latin typeface="Verdana"/>
                <a:ea typeface="Verdana"/>
                <a:cs typeface="Verdana"/>
                <a:sym typeface="Verdana"/>
              </a:rPr>
              <a:t>//đổi chỗ cặp phân tử đứng sai</a:t>
            </a:r>
            <a:endParaRPr/>
          </a:p>
          <a:p>
            <a:pPr indent="0" lvl="1" marL="45720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if (a[j] &lt; a[j-1])</a:t>
            </a:r>
            <a:endParaRPr/>
          </a:p>
          <a:p>
            <a:pPr indent="0" lvl="1" marL="45720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Swap(a[j], a[j-1]);</a:t>
            </a:r>
            <a:endParaRPr/>
          </a:p>
          <a:p>
            <a:pPr indent="0" lvl="1" marL="457200" marR="0" rtl="0" algn="l">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a:t>
            </a:r>
            <a:endParaRPr/>
          </a:p>
        </p:txBody>
      </p:sp>
      <p:sp>
        <p:nvSpPr>
          <p:cNvPr id="861" name="Google Shape;861;p52"/>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2.2 Bubble Sort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5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867" name="Google Shape;867;p5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868" name="Google Shape;868;p53"/>
          <p:cNvSpPr txBox="1"/>
          <p:nvPr>
            <p:ph type="title"/>
          </p:nvPr>
        </p:nvSpPr>
        <p:spPr>
          <a:xfrm>
            <a:off x="858838" y="506413"/>
            <a:ext cx="463073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2.3 Interchange Sort</a:t>
            </a:r>
            <a:endParaRPr/>
          </a:p>
        </p:txBody>
      </p:sp>
      <p:sp>
        <p:nvSpPr>
          <p:cNvPr id="869" name="Google Shape;869;p53"/>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Ý tưởng</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Xuất phát từ đầu dãy, lần lượt tìm những phần tử còn lại ko thoả thứ tự với phần tử đang xét. Với mỗi phần tử tìm được mà ko thoả thứ tự. Thực hiện hoán vị để thoả thứ tự.</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Lặp lại tương tự với các phần tử tiếp theo</a:t>
            </a:r>
            <a:endParaRPr/>
          </a:p>
        </p:txBody>
      </p:sp>
      <p:sp>
        <p:nvSpPr>
          <p:cNvPr id="870" name="Google Shape;870;p53"/>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49" name="Google Shape;149;p1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50" name="Google Shape;150;p18"/>
          <p:cNvSpPr txBox="1"/>
          <p:nvPr>
            <p:ph type="title"/>
          </p:nvPr>
        </p:nvSpPr>
        <p:spPr>
          <a:xfrm>
            <a:off x="858838" y="506413"/>
            <a:ext cx="2795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1. Tìm kiếm</a:t>
            </a:r>
            <a:endParaRPr/>
          </a:p>
        </p:txBody>
      </p:sp>
      <p:sp>
        <p:nvSpPr>
          <p:cNvPr id="151" name="Google Shape;151;p18"/>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Tìm kiếm là quá trình xác định một đối tượng nào đó trong một tập các đối tượng. Kết quả trả về là:</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 Đối tượng tìm được (nếu có) </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Chỉ số (nếu có) xác định vị trí của đối tượng trong tập đó.  </a:t>
            </a:r>
            <a:endParaRPr/>
          </a:p>
          <a:p>
            <a:pPr indent="-342900" lvl="0" marL="342900" marR="0" rtl="0" algn="just">
              <a:lnSpc>
                <a:spcPct val="90000"/>
              </a:lnSpc>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Việc tìm kiếm dựa theo một trường nào đó của đối tượng, trường này là </a:t>
            </a:r>
            <a:r>
              <a:rPr b="0" i="0" lang="en-US" sz="2600" u="none" cap="none" strike="noStrike">
                <a:solidFill>
                  <a:srgbClr val="FF3333"/>
                </a:solidFill>
                <a:latin typeface="Arial"/>
                <a:ea typeface="Arial"/>
                <a:cs typeface="Arial"/>
                <a:sym typeface="Arial"/>
              </a:rPr>
              <a:t>khóa</a:t>
            </a:r>
            <a:r>
              <a:rPr b="0" i="0" lang="en-US" sz="2600" u="none" cap="none" strike="noStrike">
                <a:solidFill>
                  <a:schemeClr val="dk1"/>
                </a:solidFill>
                <a:latin typeface="Arial"/>
                <a:ea typeface="Arial"/>
                <a:cs typeface="Arial"/>
                <a:sym typeface="Arial"/>
              </a:rPr>
              <a:t> (key) của việc tìm kiếm.</a:t>
            </a:r>
            <a:endParaRPr/>
          </a:p>
          <a:p>
            <a:pPr indent="-227330" lvl="0" marL="342900" marR="0" rtl="0" algn="just">
              <a:lnSpc>
                <a:spcPct val="90000"/>
              </a:lnSpc>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just">
              <a:lnSpc>
                <a:spcPct val="90000"/>
              </a:lnSpc>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VD: Tìm sinh viên có họ tên X trong DSSV.</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SV{MaSV, HoTen, DiaChi,…}</a:t>
            </a:r>
            <a:r>
              <a:rPr b="0" i="0" lang="en-US" sz="2300" u="none" cap="none" strike="noStrike">
                <a:solidFill>
                  <a:schemeClr val="dk1"/>
                </a:solidFill>
                <a:latin typeface="Arial"/>
                <a:ea typeface="Arial"/>
                <a:cs typeface="Arial"/>
                <a:sym typeface="Arial"/>
              </a:rPr>
              <a:t> </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Khoá?</a:t>
            </a:r>
            <a:r>
              <a:rPr b="0" i="0" lang="en-US" sz="2300" u="none" cap="none" strike="noStrike">
                <a:solidFill>
                  <a:schemeClr val="dk1"/>
                </a:solidFill>
                <a:latin typeface="Arial"/>
                <a:ea typeface="Arial"/>
                <a:cs typeface="Arial"/>
                <a:sym typeface="Arial"/>
              </a:rPr>
              <a:t> </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Kết quả trả về?</a:t>
            </a:r>
            <a:endParaRPr/>
          </a:p>
          <a:p>
            <a:pPr indent="-240665" lvl="0" marL="342900" marR="0" rtl="0" algn="just">
              <a:lnSpc>
                <a:spcPct val="90000"/>
              </a:lnSpc>
              <a:spcBef>
                <a:spcPts val="460"/>
              </a:spcBef>
              <a:spcAft>
                <a:spcPts val="0"/>
              </a:spcAft>
              <a:buClr>
                <a:srgbClr val="CC0000"/>
              </a:buClr>
              <a:buSzPts val="1610"/>
              <a:buFont typeface="Noto Sans Symbols"/>
              <a:buNone/>
            </a:pPr>
            <a:r>
              <a:t/>
            </a:r>
            <a:endParaRPr b="0" i="0" sz="2300" u="none" cap="none" strike="noStrike">
              <a:solidFill>
                <a:srgbClr val="327061"/>
              </a:solidFill>
              <a:latin typeface="Arial"/>
              <a:ea typeface="Arial"/>
              <a:cs typeface="Arial"/>
              <a:sym typeface="Arial"/>
            </a:endParaRPr>
          </a:p>
        </p:txBody>
      </p:sp>
      <p:sp>
        <p:nvSpPr>
          <p:cNvPr id="152" name="Google Shape;152;p18"/>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5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876" name="Google Shape;876;p5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877" name="Google Shape;877;p54"/>
          <p:cNvSpPr txBox="1"/>
          <p:nvPr>
            <p:ph type="title"/>
          </p:nvPr>
        </p:nvSpPr>
        <p:spPr>
          <a:xfrm>
            <a:off x="858838" y="506413"/>
            <a:ext cx="463073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2.3 Interchange Sort</a:t>
            </a:r>
            <a:endParaRPr/>
          </a:p>
        </p:txBody>
      </p:sp>
      <p:sp>
        <p:nvSpPr>
          <p:cNvPr id="878" name="Google Shape;878;p54"/>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Các bước tiến hành</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rgbClr val="FF3333"/>
                </a:solidFill>
                <a:latin typeface="Arial"/>
                <a:ea typeface="Arial"/>
                <a:cs typeface="Arial"/>
                <a:sym typeface="Arial"/>
              </a:rPr>
              <a:t>B1</a:t>
            </a:r>
            <a:r>
              <a:rPr b="0" i="0" lang="en-US" sz="2600" u="none" cap="none" strike="noStrike">
                <a:solidFill>
                  <a:schemeClr val="dk1"/>
                </a:solidFill>
                <a:latin typeface="Arial"/>
                <a:ea typeface="Arial"/>
                <a:cs typeface="Arial"/>
                <a:sym typeface="Arial"/>
              </a:rPr>
              <a:t>: i = 0;		</a:t>
            </a:r>
            <a:r>
              <a:rPr b="0" i="1" lang="en-US" sz="2000" u="none" cap="none" strike="noStrike">
                <a:solidFill>
                  <a:schemeClr val="dk2"/>
                </a:solidFill>
                <a:latin typeface="Arial"/>
                <a:ea typeface="Arial"/>
                <a:cs typeface="Arial"/>
                <a:sym typeface="Arial"/>
              </a:rPr>
              <a:t>// bắt đầu từ đầu dãy</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rgbClr val="FF3333"/>
                </a:solidFill>
                <a:latin typeface="Arial"/>
                <a:ea typeface="Arial"/>
                <a:cs typeface="Arial"/>
                <a:sym typeface="Arial"/>
              </a:rPr>
              <a:t>B2</a:t>
            </a:r>
            <a:r>
              <a:rPr b="0" i="0" lang="en-US" sz="2600" u="none" cap="none" strike="noStrike">
                <a:solidFill>
                  <a:schemeClr val="dk1"/>
                </a:solidFill>
                <a:latin typeface="Arial"/>
                <a:ea typeface="Arial"/>
                <a:cs typeface="Arial"/>
                <a:sym typeface="Arial"/>
              </a:rPr>
              <a:t>: j = i +1;	</a:t>
            </a:r>
            <a:r>
              <a:rPr b="0" i="1" lang="en-US" sz="2000" u="none" cap="none" strike="noStrike">
                <a:solidFill>
                  <a:schemeClr val="dk2"/>
                </a:solidFill>
                <a:latin typeface="Arial"/>
                <a:ea typeface="Arial"/>
                <a:cs typeface="Arial"/>
                <a:sym typeface="Arial"/>
              </a:rPr>
              <a:t>// duyệt qua các phần tử sau</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rgbClr val="FF3333"/>
                </a:solidFill>
                <a:latin typeface="Arial"/>
                <a:ea typeface="Arial"/>
                <a:cs typeface="Arial"/>
                <a:sym typeface="Arial"/>
              </a:rPr>
              <a:t>B3</a:t>
            </a:r>
            <a:r>
              <a:rPr b="0" i="0" lang="en-US" sz="2600" u="none" cap="none" strike="noStrike">
                <a:solidFill>
                  <a:schemeClr val="dk1"/>
                </a:solidFill>
                <a:latin typeface="Arial"/>
                <a:ea typeface="Arial"/>
                <a:cs typeface="Arial"/>
                <a:sym typeface="Arial"/>
              </a:rPr>
              <a:t>: Chừng nào j &lt; n thực hiện:</a:t>
            </a:r>
            <a:endParaRPr/>
          </a:p>
          <a:p>
            <a:pPr indent="-350838" lvl="2" marL="1022350" marR="0" rtl="0" algn="just">
              <a:spcBef>
                <a:spcPts val="500"/>
              </a:spcBef>
              <a:spcAft>
                <a:spcPts val="0"/>
              </a:spcAft>
              <a:buClr>
                <a:srgbClr val="CC0000"/>
              </a:buClr>
              <a:buSzPts val="2500"/>
              <a:buFont typeface="Noto Sans Symbols"/>
              <a:buNone/>
            </a:pPr>
            <a:r>
              <a:rPr b="0" i="0" lang="en-US" sz="2500" u="none" cap="none" strike="noStrike">
                <a:solidFill>
                  <a:schemeClr val="accent1"/>
                </a:solidFill>
                <a:latin typeface="Arial"/>
                <a:ea typeface="Arial"/>
                <a:cs typeface="Arial"/>
                <a:sym typeface="Arial"/>
              </a:rPr>
              <a:t>		Nếu a[j] &lt; a[i] thì Đổi chỗ a[i] và a[j];</a:t>
            </a:r>
            <a:endParaRPr/>
          </a:p>
          <a:p>
            <a:pPr indent="-350838" lvl="2" marL="1022350" marR="0" rtl="0" algn="just">
              <a:spcBef>
                <a:spcPts val="500"/>
              </a:spcBef>
              <a:spcAft>
                <a:spcPts val="0"/>
              </a:spcAft>
              <a:buClr>
                <a:srgbClr val="CC0000"/>
              </a:buClr>
              <a:buSzPts val="2500"/>
              <a:buFont typeface="Noto Sans Symbols"/>
              <a:buNone/>
            </a:pPr>
            <a:r>
              <a:rPr b="0" i="0" lang="en-US" sz="2500" u="none" cap="none" strike="noStrike">
                <a:solidFill>
                  <a:schemeClr val="accent1"/>
                </a:solidFill>
                <a:latin typeface="Arial"/>
                <a:ea typeface="Arial"/>
                <a:cs typeface="Arial"/>
                <a:sym typeface="Arial"/>
              </a:rPr>
              <a:t>		j = j +1;</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rgbClr val="FF3333"/>
                </a:solidFill>
                <a:latin typeface="Arial"/>
                <a:ea typeface="Arial"/>
                <a:cs typeface="Arial"/>
                <a:sym typeface="Arial"/>
              </a:rPr>
              <a:t>B4</a:t>
            </a:r>
            <a:r>
              <a:rPr b="0" i="0" lang="en-US" sz="2600" u="none" cap="none" strike="noStrike">
                <a:solidFill>
                  <a:schemeClr val="dk1"/>
                </a:solidFill>
                <a:latin typeface="Arial"/>
                <a:ea typeface="Arial"/>
                <a:cs typeface="Arial"/>
                <a:sym typeface="Arial"/>
              </a:rPr>
              <a:t>: i = i +1;</a:t>
            </a:r>
            <a:endParaRPr/>
          </a:p>
          <a:p>
            <a:pPr indent="-325438" lvl="1" marL="669925" marR="0" rtl="0" algn="just">
              <a:spcBef>
                <a:spcPts val="500"/>
              </a:spcBef>
              <a:spcAft>
                <a:spcPts val="0"/>
              </a:spcAft>
              <a:buClr>
                <a:srgbClr val="FF9900"/>
              </a:buClr>
              <a:buSzPts val="1750"/>
              <a:buFont typeface="Noto Sans Symbols"/>
              <a:buNone/>
            </a:pPr>
            <a:r>
              <a:rPr b="0" i="0" lang="en-US" sz="2500" u="none" cap="none" strike="noStrike">
                <a:solidFill>
                  <a:srgbClr val="327061"/>
                </a:solidFill>
                <a:latin typeface="Arial"/>
                <a:ea typeface="Arial"/>
                <a:cs typeface="Arial"/>
                <a:sym typeface="Arial"/>
              </a:rPr>
              <a:t>			Nếu i&lt;n-1 thì lặp lại B2;</a:t>
            </a:r>
            <a:endParaRPr/>
          </a:p>
          <a:p>
            <a:pPr indent="-325438" lvl="1" marL="669925" marR="0" rtl="0" algn="just">
              <a:spcBef>
                <a:spcPts val="500"/>
              </a:spcBef>
              <a:spcAft>
                <a:spcPts val="0"/>
              </a:spcAft>
              <a:buClr>
                <a:srgbClr val="FF9900"/>
              </a:buClr>
              <a:buSzPts val="1750"/>
              <a:buFont typeface="Noto Sans Symbols"/>
              <a:buNone/>
            </a:pPr>
            <a:r>
              <a:rPr b="0" i="0" lang="en-US" sz="2500" u="none" cap="none" strike="noStrike">
                <a:solidFill>
                  <a:srgbClr val="327061"/>
                </a:solidFill>
                <a:latin typeface="Arial"/>
                <a:ea typeface="Arial"/>
                <a:cs typeface="Arial"/>
                <a:sym typeface="Arial"/>
              </a:rPr>
              <a:t>			Ngoài ra  ⇒ Kết thúc!</a:t>
            </a:r>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879" name="Google Shape;879;p54"/>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5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886" name="Google Shape;886;p5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887" name="Google Shape;887;p55"/>
          <p:cNvSpPr txBox="1"/>
          <p:nvPr>
            <p:ph type="title"/>
          </p:nvPr>
        </p:nvSpPr>
        <p:spPr>
          <a:xfrm>
            <a:off x="858838" y="506413"/>
            <a:ext cx="463073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2.3 Interchange Sort</a:t>
            </a:r>
            <a:endParaRPr/>
          </a:p>
        </p:txBody>
      </p:sp>
      <p:sp>
        <p:nvSpPr>
          <p:cNvPr id="888" name="Google Shape;888;p55"/>
          <p:cNvSpPr/>
          <p:nvPr/>
        </p:nvSpPr>
        <p:spPr>
          <a:xfrm>
            <a:off x="971550" y="29479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10</a:t>
            </a:r>
            <a:endParaRPr/>
          </a:p>
        </p:txBody>
      </p:sp>
      <p:sp>
        <p:nvSpPr>
          <p:cNvPr id="889" name="Google Shape;889;p55"/>
          <p:cNvSpPr/>
          <p:nvPr/>
        </p:nvSpPr>
        <p:spPr>
          <a:xfrm>
            <a:off x="1943100" y="29606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3</a:t>
            </a:r>
            <a:endParaRPr/>
          </a:p>
        </p:txBody>
      </p:sp>
      <p:sp>
        <p:nvSpPr>
          <p:cNvPr id="890" name="Google Shape;890;p55"/>
          <p:cNvSpPr/>
          <p:nvPr/>
        </p:nvSpPr>
        <p:spPr>
          <a:xfrm>
            <a:off x="2916238" y="2947988"/>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7</a:t>
            </a:r>
            <a:endParaRPr/>
          </a:p>
        </p:txBody>
      </p:sp>
      <p:sp>
        <p:nvSpPr>
          <p:cNvPr id="891" name="Google Shape;891;p55"/>
          <p:cNvSpPr/>
          <p:nvPr/>
        </p:nvSpPr>
        <p:spPr>
          <a:xfrm>
            <a:off x="3851275" y="29479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892" name="Google Shape;892;p55"/>
          <p:cNvSpPr/>
          <p:nvPr/>
        </p:nvSpPr>
        <p:spPr>
          <a:xfrm>
            <a:off x="4787900" y="29527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893" name="Google Shape;893;p55"/>
          <p:cNvSpPr/>
          <p:nvPr/>
        </p:nvSpPr>
        <p:spPr>
          <a:xfrm>
            <a:off x="5688013" y="295275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894" name="Google Shape;894;p55"/>
          <p:cNvSpPr/>
          <p:nvPr/>
        </p:nvSpPr>
        <p:spPr>
          <a:xfrm>
            <a:off x="6553200" y="29527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895" name="Google Shape;895;p55"/>
          <p:cNvSpPr/>
          <p:nvPr/>
        </p:nvSpPr>
        <p:spPr>
          <a:xfrm>
            <a:off x="7415213" y="295275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16</a:t>
            </a:r>
            <a:endParaRPr/>
          </a:p>
        </p:txBody>
      </p:sp>
      <p:grpSp>
        <p:nvGrpSpPr>
          <p:cNvPr id="896" name="Google Shape;896;p55"/>
          <p:cNvGrpSpPr/>
          <p:nvPr/>
        </p:nvGrpSpPr>
        <p:grpSpPr>
          <a:xfrm>
            <a:off x="900113" y="3608388"/>
            <a:ext cx="792162" cy="757237"/>
            <a:chOff x="567" y="2273"/>
            <a:chExt cx="499" cy="477"/>
          </a:xfrm>
        </p:grpSpPr>
        <p:sp>
          <p:nvSpPr>
            <p:cNvPr id="897" name="Google Shape;897;p55"/>
            <p:cNvSpPr/>
            <p:nvPr/>
          </p:nvSpPr>
          <p:spPr>
            <a:xfrm>
              <a:off x="567" y="2500"/>
              <a:ext cx="499" cy="250"/>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a:t>
              </a:r>
              <a:endParaRPr/>
            </a:p>
          </p:txBody>
        </p:sp>
        <p:cxnSp>
          <p:nvCxnSpPr>
            <p:cNvPr id="898" name="Google Shape;898;p55"/>
            <p:cNvCxnSpPr/>
            <p:nvPr/>
          </p:nvCxnSpPr>
          <p:spPr>
            <a:xfrm rot="10800000">
              <a:off x="817" y="2273"/>
              <a:ext cx="0" cy="227"/>
            </a:xfrm>
            <a:prstGeom prst="straightConnector1">
              <a:avLst/>
            </a:prstGeom>
            <a:noFill/>
            <a:ln cap="flat" cmpd="sng" w="9525">
              <a:solidFill>
                <a:schemeClr val="dk1"/>
              </a:solidFill>
              <a:prstDash val="solid"/>
              <a:round/>
              <a:headEnd len="med" w="med" type="none"/>
              <a:tailEnd len="med" w="med" type="triangle"/>
            </a:ln>
          </p:spPr>
        </p:cxnSp>
      </p:grpSp>
      <p:grpSp>
        <p:nvGrpSpPr>
          <p:cNvPr id="899" name="Google Shape;899;p55"/>
          <p:cNvGrpSpPr/>
          <p:nvPr/>
        </p:nvGrpSpPr>
        <p:grpSpPr>
          <a:xfrm>
            <a:off x="1943100" y="1736725"/>
            <a:ext cx="792163" cy="1152525"/>
            <a:chOff x="1224" y="1094"/>
            <a:chExt cx="499" cy="726"/>
          </a:xfrm>
        </p:grpSpPr>
        <p:grpSp>
          <p:nvGrpSpPr>
            <p:cNvPr id="900" name="Google Shape;900;p55"/>
            <p:cNvGrpSpPr/>
            <p:nvPr/>
          </p:nvGrpSpPr>
          <p:grpSpPr>
            <a:xfrm>
              <a:off x="1224" y="1094"/>
              <a:ext cx="499" cy="438"/>
              <a:chOff x="1179" y="2312"/>
              <a:chExt cx="499" cy="438"/>
            </a:xfrm>
          </p:grpSpPr>
          <p:cxnSp>
            <p:nvCxnSpPr>
              <p:cNvPr id="901" name="Google Shape;901;p55"/>
              <p:cNvCxnSpPr/>
              <p:nvPr/>
            </p:nvCxnSpPr>
            <p:spPr>
              <a:xfrm rot="10800000">
                <a:off x="1411" y="2312"/>
                <a:ext cx="0" cy="159"/>
              </a:xfrm>
              <a:prstGeom prst="straightConnector1">
                <a:avLst/>
              </a:prstGeom>
              <a:noFill/>
              <a:ln>
                <a:noFill/>
              </a:ln>
            </p:spPr>
          </p:cxnSp>
          <p:sp>
            <p:nvSpPr>
              <p:cNvPr id="902" name="Google Shape;902;p55"/>
              <p:cNvSpPr/>
              <p:nvPr/>
            </p:nvSpPr>
            <p:spPr>
              <a:xfrm>
                <a:off x="1179" y="2500"/>
                <a:ext cx="499" cy="250"/>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a:t>
                </a:r>
                <a:endParaRPr/>
              </a:p>
            </p:txBody>
          </p:sp>
        </p:grpSp>
        <p:cxnSp>
          <p:nvCxnSpPr>
            <p:cNvPr id="903" name="Google Shape;903;p55"/>
            <p:cNvCxnSpPr/>
            <p:nvPr/>
          </p:nvCxnSpPr>
          <p:spPr>
            <a:xfrm>
              <a:off x="1451" y="1548"/>
              <a:ext cx="0" cy="272"/>
            </a:xfrm>
            <a:prstGeom prst="straightConnector1">
              <a:avLst/>
            </a:prstGeom>
            <a:noFill/>
            <a:ln cap="flat" cmpd="sng" w="9525">
              <a:solidFill>
                <a:schemeClr val="dk1"/>
              </a:solidFill>
              <a:prstDash val="solid"/>
              <a:round/>
              <a:headEnd len="med" w="med" type="none"/>
              <a:tailEnd len="med" w="med" type="triangle"/>
            </a:ln>
          </p:spPr>
        </p:cxnSp>
      </p:grpSp>
      <p:grpSp>
        <p:nvGrpSpPr>
          <p:cNvPr id="904" name="Google Shape;904;p55"/>
          <p:cNvGrpSpPr/>
          <p:nvPr/>
        </p:nvGrpSpPr>
        <p:grpSpPr>
          <a:xfrm>
            <a:off x="5437188" y="4618038"/>
            <a:ext cx="2447925" cy="863600"/>
            <a:chOff x="3266" y="2682"/>
            <a:chExt cx="1542" cy="544"/>
          </a:xfrm>
        </p:grpSpPr>
        <p:sp>
          <p:nvSpPr>
            <p:cNvPr id="905" name="Google Shape;905;p55"/>
            <p:cNvSpPr/>
            <p:nvPr/>
          </p:nvSpPr>
          <p:spPr>
            <a:xfrm>
              <a:off x="3266" y="2954"/>
              <a:ext cx="1542" cy="272"/>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906" name="Google Shape;906;p55"/>
            <p:cNvSpPr/>
            <p:nvPr/>
          </p:nvSpPr>
          <p:spPr>
            <a:xfrm>
              <a:off x="3447" y="2682"/>
              <a:ext cx="794" cy="249"/>
            </a:xfrm>
            <a:prstGeom prst="rect">
              <a:avLst/>
            </a:prstGeom>
          </p:spPr>
          <p:txBody>
            <a:bodyPr>
              <a:prstTxWarp prst="textPlain"/>
            </a:bodyPr>
            <a:lstStyle/>
            <a:p>
              <a:pPr lvl="0" algn="ctr"/>
              <a:r>
                <a:rPr b="0" i="0">
                  <a:ln>
                    <a:noFill/>
                  </a:ln>
                  <a:solidFill>
                    <a:srgbClr val="66CCFF"/>
                  </a:solidFill>
                  <a:latin typeface="Times New Roman"/>
                </a:rPr>
                <a:t>Tương tự</a:t>
              </a:r>
            </a:p>
          </p:txBody>
        </p:sp>
      </p:grpSp>
      <p:pic>
        <p:nvPicPr>
          <p:cNvPr descr="j0424470[1]" id="907" name="Google Shape;907;p55"/>
          <p:cNvPicPr preferRelativeResize="0"/>
          <p:nvPr/>
        </p:nvPicPr>
        <p:blipFill rotWithShape="1">
          <a:blip r:embed="rId3">
            <a:alphaModFix/>
          </a:blip>
          <a:srcRect b="0" l="0" r="0" t="0"/>
          <a:stretch/>
        </p:blipFill>
        <p:spPr>
          <a:xfrm>
            <a:off x="4610100" y="4402138"/>
            <a:ext cx="1052513" cy="985837"/>
          </a:xfrm>
          <a:prstGeom prst="rect">
            <a:avLst/>
          </a:prstGeom>
          <a:noFill/>
          <a:ln>
            <a:noFill/>
          </a:ln>
        </p:spPr>
      </p:pic>
      <p:sp>
        <p:nvSpPr>
          <p:cNvPr id="908" name="Google Shape;908;p55"/>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2000"/>
                                        <p:tgtEl>
                                          <p:spTgt spid="904"/>
                                        </p:tgtEl>
                                      </p:cBhvr>
                                    </p:animEffect>
                                  </p:childTnLst>
                                </p:cTn>
                              </p:par>
                              <p:par>
                                <p:cTn fill="hold" nodeType="with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2000"/>
                                        <p:tgtEl>
                                          <p:spTgt spid="9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Google Shape;914;p5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915" name="Google Shape;915;p5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916" name="Google Shape;916;p56"/>
          <p:cNvSpPr txBox="1"/>
          <p:nvPr>
            <p:ph type="title"/>
          </p:nvPr>
        </p:nvSpPr>
        <p:spPr>
          <a:xfrm>
            <a:off x="858838" y="506413"/>
            <a:ext cx="398303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2.4 Insertion Sort</a:t>
            </a:r>
            <a:endParaRPr/>
          </a:p>
        </p:txBody>
      </p:sp>
      <p:sp>
        <p:nvSpPr>
          <p:cNvPr id="917" name="Google Shape;917;p56"/>
          <p:cNvSpPr txBox="1"/>
          <p:nvPr>
            <p:ph idx="1" type="body"/>
          </p:nvPr>
        </p:nvSpPr>
        <p:spPr>
          <a:xfrm>
            <a:off x="533400" y="1489075"/>
            <a:ext cx="81534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Ý tưởng chính</a:t>
            </a:r>
            <a:endParaRPr/>
          </a:p>
          <a:p>
            <a:pPr indent="-325438" lvl="1" marL="669925" marR="0" rtl="0" algn="l">
              <a:spcBef>
                <a:spcPts val="480"/>
              </a:spcBef>
              <a:spcAft>
                <a:spcPts val="0"/>
              </a:spcAft>
              <a:buClr>
                <a:srgbClr val="FF9900"/>
              </a:buClr>
              <a:buSzPts val="1680"/>
              <a:buFont typeface="Noto Sans Symbols"/>
              <a:buChar char="✓"/>
            </a:pPr>
            <a:r>
              <a:rPr b="0" i="0" lang="en-US" sz="2400" u="none" cap="none" strike="noStrike">
                <a:solidFill>
                  <a:srgbClr val="327061"/>
                </a:solidFill>
                <a:latin typeface="Arial"/>
                <a:ea typeface="Arial"/>
                <a:cs typeface="Arial"/>
                <a:sym typeface="Arial"/>
              </a:rPr>
              <a:t>Cho dãy ban đầu a[0], a[1],.., a[n-1], ta có thể xem dãy con gồm một phần tử </a:t>
            </a:r>
            <a:r>
              <a:rPr b="0" i="0" lang="en-US" sz="2400" u="none" cap="none" strike="noStrike">
                <a:solidFill>
                  <a:srgbClr val="FF3333"/>
                </a:solidFill>
                <a:latin typeface="Arial"/>
                <a:ea typeface="Arial"/>
                <a:cs typeface="Arial"/>
                <a:sym typeface="Arial"/>
              </a:rPr>
              <a:t>a[0]</a:t>
            </a:r>
            <a:r>
              <a:rPr b="0" i="0" lang="en-US" sz="2400" u="none" cap="none" strike="noStrike">
                <a:solidFill>
                  <a:srgbClr val="327061"/>
                </a:solidFill>
                <a:latin typeface="Arial"/>
                <a:ea typeface="Arial"/>
                <a:cs typeface="Arial"/>
                <a:sym typeface="Arial"/>
              </a:rPr>
              <a:t> đã được sắp.</a:t>
            </a:r>
            <a:endParaRPr/>
          </a:p>
          <a:p>
            <a:pPr indent="-325438" lvl="1" marL="669925" marR="0" rtl="0" algn="l">
              <a:spcBef>
                <a:spcPts val="480"/>
              </a:spcBef>
              <a:spcAft>
                <a:spcPts val="0"/>
              </a:spcAft>
              <a:buClr>
                <a:srgbClr val="FF9900"/>
              </a:buClr>
              <a:buSzPts val="1680"/>
              <a:buFont typeface="Noto Sans Symbols"/>
              <a:buChar char="✓"/>
            </a:pPr>
            <a:r>
              <a:rPr b="0" i="0" lang="en-US" sz="2400" u="none" cap="none" strike="noStrike">
                <a:solidFill>
                  <a:srgbClr val="327061"/>
                </a:solidFill>
                <a:latin typeface="Arial"/>
                <a:ea typeface="Arial"/>
                <a:cs typeface="Arial"/>
                <a:sym typeface="Arial"/>
              </a:rPr>
              <a:t> Sau đó thêm </a:t>
            </a:r>
            <a:r>
              <a:rPr b="0" i="0" lang="en-US" sz="2400" u="none" cap="none" strike="noStrike">
                <a:solidFill>
                  <a:srgbClr val="FF3333"/>
                </a:solidFill>
                <a:latin typeface="Arial"/>
                <a:ea typeface="Arial"/>
                <a:cs typeface="Arial"/>
                <a:sym typeface="Arial"/>
              </a:rPr>
              <a:t>a[1]</a:t>
            </a:r>
            <a:r>
              <a:rPr b="0" i="0" lang="en-US" sz="2400" u="none" cap="none" strike="noStrike">
                <a:solidFill>
                  <a:srgbClr val="327061"/>
                </a:solidFill>
                <a:latin typeface="Arial"/>
                <a:ea typeface="Arial"/>
                <a:cs typeface="Arial"/>
                <a:sym typeface="Arial"/>
              </a:rPr>
              <a:t> vào đoạn </a:t>
            </a:r>
            <a:r>
              <a:rPr b="0" i="0" lang="en-US" sz="2400" u="none" cap="none" strike="noStrike">
                <a:solidFill>
                  <a:srgbClr val="FF3333"/>
                </a:solidFill>
                <a:latin typeface="Arial"/>
                <a:ea typeface="Arial"/>
                <a:cs typeface="Arial"/>
                <a:sym typeface="Arial"/>
              </a:rPr>
              <a:t>a[0] </a:t>
            </a:r>
            <a:r>
              <a:rPr b="0" i="0" lang="en-US" sz="2400" u="none" cap="none" strike="noStrike">
                <a:solidFill>
                  <a:srgbClr val="327061"/>
                </a:solidFill>
                <a:latin typeface="Arial"/>
                <a:ea typeface="Arial"/>
                <a:cs typeface="Arial"/>
                <a:sym typeface="Arial"/>
              </a:rPr>
              <a:t>sao cho </a:t>
            </a:r>
            <a:r>
              <a:rPr b="0" i="0" lang="en-US" sz="2400" u="none" cap="none" strike="noStrike">
                <a:solidFill>
                  <a:srgbClr val="FF3333"/>
                </a:solidFill>
                <a:latin typeface="Arial"/>
                <a:ea typeface="Arial"/>
                <a:cs typeface="Arial"/>
                <a:sym typeface="Arial"/>
              </a:rPr>
              <a:t>a[0] a[1] </a:t>
            </a:r>
            <a:r>
              <a:rPr b="0" i="0" lang="en-US" sz="2400" u="none" cap="none" strike="noStrike">
                <a:solidFill>
                  <a:srgbClr val="327061"/>
                </a:solidFill>
                <a:latin typeface="Arial"/>
                <a:ea typeface="Arial"/>
                <a:cs typeface="Arial"/>
                <a:sym typeface="Arial"/>
              </a:rPr>
              <a:t>được sắp.</a:t>
            </a:r>
            <a:endParaRPr/>
          </a:p>
          <a:p>
            <a:pPr indent="-325438" lvl="1" marL="669925" marR="0" rtl="0" algn="l">
              <a:spcBef>
                <a:spcPts val="480"/>
              </a:spcBef>
              <a:spcAft>
                <a:spcPts val="0"/>
              </a:spcAft>
              <a:buClr>
                <a:srgbClr val="FF9900"/>
              </a:buClr>
              <a:buSzPts val="1680"/>
              <a:buFont typeface="Noto Sans Symbols"/>
              <a:buChar char="✓"/>
            </a:pPr>
            <a:r>
              <a:rPr b="0" i="0" lang="en-US" sz="2400" u="none" cap="none" strike="noStrike">
                <a:solidFill>
                  <a:srgbClr val="327061"/>
                </a:solidFill>
                <a:latin typeface="Arial"/>
                <a:ea typeface="Arial"/>
                <a:cs typeface="Arial"/>
                <a:sym typeface="Arial"/>
              </a:rPr>
              <a:t>Tiếp tục thêm a[2] vào để có a[0] a[1] a[2] được sắp....</a:t>
            </a:r>
            <a:endParaRPr/>
          </a:p>
          <a:p>
            <a:pPr indent="-325438" lvl="1" marL="669925" marR="0" rtl="0" algn="l">
              <a:spcBef>
                <a:spcPts val="480"/>
              </a:spcBef>
              <a:spcAft>
                <a:spcPts val="0"/>
              </a:spcAft>
              <a:buClr>
                <a:srgbClr val="FF9900"/>
              </a:buClr>
              <a:buSzPts val="1680"/>
              <a:buFont typeface="Noto Sans Symbols"/>
              <a:buChar char="✓"/>
            </a:pPr>
            <a:r>
              <a:rPr b="0" i="0" lang="en-US" sz="2400" u="none" cap="none" strike="noStrike">
                <a:solidFill>
                  <a:srgbClr val="327061"/>
                </a:solidFill>
                <a:latin typeface="Arial"/>
                <a:ea typeface="Arial"/>
                <a:cs typeface="Arial"/>
                <a:sym typeface="Arial"/>
              </a:rPr>
              <a:t>Cho đến khi thêm xong a[n-1] </a:t>
            </a:r>
            <a:br>
              <a:rPr b="0" i="0" lang="en-US" sz="2400" u="none" cap="none" strike="noStrike">
                <a:solidFill>
                  <a:srgbClr val="327061"/>
                </a:solidFill>
                <a:latin typeface="Arial"/>
                <a:ea typeface="Arial"/>
                <a:cs typeface="Arial"/>
                <a:sym typeface="Arial"/>
              </a:rPr>
            </a:br>
            <a:r>
              <a:rPr b="0" i="0" lang="en-US" sz="2400" u="none" cap="none" strike="noStrike">
                <a:solidFill>
                  <a:srgbClr val="327061"/>
                </a:solidFill>
                <a:latin typeface="Arial"/>
                <a:ea typeface="Arial"/>
                <a:cs typeface="Arial"/>
                <a:sym typeface="Arial"/>
              </a:rPr>
              <a:t>vào đoạn a[0] a[1]...a[n-2]</a:t>
            </a:r>
            <a:br>
              <a:rPr b="0" i="0" lang="en-US" sz="2400" u="none" cap="none" strike="noStrike">
                <a:solidFill>
                  <a:srgbClr val="327061"/>
                </a:solidFill>
                <a:latin typeface="Arial"/>
                <a:ea typeface="Arial"/>
                <a:cs typeface="Arial"/>
                <a:sym typeface="Arial"/>
              </a:rPr>
            </a:br>
            <a:r>
              <a:rPr b="0" i="0" lang="en-US" sz="2400" u="none" cap="none" strike="noStrike">
                <a:solidFill>
                  <a:srgbClr val="327061"/>
                </a:solidFill>
                <a:latin typeface="Arial"/>
                <a:ea typeface="Arial"/>
                <a:cs typeface="Arial"/>
                <a:sym typeface="Arial"/>
              </a:rPr>
              <a:t> ⇒ đoạn </a:t>
            </a:r>
            <a:r>
              <a:rPr b="0" i="0" lang="en-US" sz="2400" u="none" cap="none" strike="noStrike">
                <a:solidFill>
                  <a:srgbClr val="FF3333"/>
                </a:solidFill>
                <a:latin typeface="Arial"/>
                <a:ea typeface="Arial"/>
                <a:cs typeface="Arial"/>
                <a:sym typeface="Arial"/>
              </a:rPr>
              <a:t>a[0] a[1]...a[n-2] a[n-1]</a:t>
            </a:r>
            <a:br>
              <a:rPr b="0" i="0" lang="en-US" sz="2400" u="none" cap="none" strike="noStrike">
                <a:solidFill>
                  <a:srgbClr val="FF3333"/>
                </a:solidFill>
                <a:latin typeface="Arial"/>
                <a:ea typeface="Arial"/>
                <a:cs typeface="Arial"/>
                <a:sym typeface="Arial"/>
              </a:rPr>
            </a:br>
            <a:r>
              <a:rPr b="0" i="0" lang="en-US" sz="2400" u="none" cap="none" strike="noStrike">
                <a:solidFill>
                  <a:srgbClr val="327061"/>
                </a:solidFill>
                <a:latin typeface="Arial"/>
                <a:ea typeface="Arial"/>
                <a:cs typeface="Arial"/>
                <a:sym typeface="Arial"/>
              </a:rPr>
              <a:t> được sắp.</a:t>
            </a:r>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p:txBody>
      </p:sp>
      <p:pic>
        <p:nvPicPr>
          <p:cNvPr descr="o_insertion_sort" id="918" name="Google Shape;918;p56"/>
          <p:cNvPicPr preferRelativeResize="0"/>
          <p:nvPr>
            <p:ph idx="2" type="body"/>
          </p:nvPr>
        </p:nvPicPr>
        <p:blipFill rotWithShape="1">
          <a:blip r:embed="rId3">
            <a:alphaModFix/>
          </a:blip>
          <a:srcRect b="0" l="0" r="0" t="0"/>
          <a:stretch/>
        </p:blipFill>
        <p:spPr>
          <a:xfrm>
            <a:off x="5486400" y="4079875"/>
            <a:ext cx="2895600" cy="2228850"/>
          </a:xfrm>
          <a:prstGeom prst="rect">
            <a:avLst/>
          </a:prstGeom>
          <a:noFill/>
          <a:ln>
            <a:noFill/>
          </a:ln>
        </p:spPr>
      </p:pic>
      <p:sp>
        <p:nvSpPr>
          <p:cNvPr id="919" name="Google Shape;919;p56"/>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5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925" name="Google Shape;925;p5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926" name="Google Shape;926;p57"/>
          <p:cNvSpPr txBox="1"/>
          <p:nvPr>
            <p:ph type="title"/>
          </p:nvPr>
        </p:nvSpPr>
        <p:spPr>
          <a:xfrm>
            <a:off x="858838" y="506413"/>
            <a:ext cx="398303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2.4 Insertion Sort</a:t>
            </a:r>
            <a:endParaRPr/>
          </a:p>
        </p:txBody>
      </p:sp>
      <p:sp>
        <p:nvSpPr>
          <p:cNvPr id="927" name="Google Shape;927;p57"/>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Các bước tiến hành</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B1</a:t>
            </a:r>
            <a:r>
              <a:rPr b="0" i="0" lang="en-US" sz="2300" u="none" cap="none" strike="noStrike">
                <a:solidFill>
                  <a:srgbClr val="327061"/>
                </a:solidFill>
                <a:latin typeface="Arial"/>
                <a:ea typeface="Arial"/>
                <a:cs typeface="Arial"/>
                <a:sym typeface="Arial"/>
              </a:rPr>
              <a:t>: i = 1;	</a:t>
            </a:r>
            <a:r>
              <a:rPr b="0" i="0" lang="en-US" sz="2300" u="none" cap="none" strike="noStrike">
                <a:solidFill>
                  <a:schemeClr val="dk2"/>
                </a:solidFill>
                <a:latin typeface="Arial"/>
                <a:ea typeface="Arial"/>
                <a:cs typeface="Arial"/>
                <a:sym typeface="Arial"/>
              </a:rPr>
              <a:t>//giả sử có đoạn a[0] đã được sắp</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B2</a:t>
            </a:r>
            <a:r>
              <a:rPr b="0" i="0" lang="en-US" sz="2300" u="none" cap="none" strike="noStrike">
                <a:solidFill>
                  <a:srgbClr val="327061"/>
                </a:solidFill>
                <a:latin typeface="Arial"/>
                <a:ea typeface="Arial"/>
                <a:cs typeface="Arial"/>
                <a:sym typeface="Arial"/>
              </a:rPr>
              <a:t>: x= a[i];	</a:t>
            </a:r>
            <a:endParaRPr b="0" i="0" sz="2300" u="none" cap="none" strike="noStrike">
              <a:solidFill>
                <a:schemeClr val="lt2"/>
              </a:solidFill>
              <a:latin typeface="Arial"/>
              <a:ea typeface="Arial"/>
              <a:cs typeface="Arial"/>
              <a:sym typeface="Arial"/>
            </a:endParaRPr>
          </a:p>
          <a:p>
            <a:pPr indent="-350838" lvl="2" marL="1022350" marR="0" rtl="0" algn="just">
              <a:lnSpc>
                <a:spcPct val="90000"/>
              </a:lnSpc>
              <a:spcBef>
                <a:spcPts val="46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Tìm được vị trí cần chèn x vào là </a:t>
            </a:r>
            <a:r>
              <a:rPr b="1" i="0" lang="en-US" sz="2300" u="none" cap="none" strike="noStrike">
                <a:solidFill>
                  <a:schemeClr val="accent1"/>
                </a:solidFill>
                <a:latin typeface="Arial"/>
                <a:ea typeface="Arial"/>
                <a:cs typeface="Arial"/>
                <a:sym typeface="Arial"/>
              </a:rPr>
              <a:t>pos</a:t>
            </a:r>
            <a:endParaRPr b="1" i="0" sz="2300" u="none" cap="none" strike="noStrike">
              <a:solidFill>
                <a:schemeClr val="lt2"/>
              </a:solidFill>
              <a:latin typeface="Arial"/>
              <a:ea typeface="Arial"/>
              <a:cs typeface="Arial"/>
              <a:sym typeface="Arial"/>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B3</a:t>
            </a:r>
            <a:r>
              <a:rPr b="0" i="0" lang="en-US" sz="2300" u="none" cap="none" strike="noStrike">
                <a:solidFill>
                  <a:srgbClr val="327061"/>
                </a:solidFill>
                <a:latin typeface="Arial"/>
                <a:ea typeface="Arial"/>
                <a:cs typeface="Arial"/>
                <a:sym typeface="Arial"/>
              </a:rPr>
              <a:t>: Dời chỗ các phần tử từ a[pos] ⇒ a[i-1] sang phải một vị trí để dành chỗ cho a[i].</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B4</a:t>
            </a:r>
            <a:r>
              <a:rPr b="0" i="0" lang="en-US" sz="2300" u="none" cap="none" strike="noStrike">
                <a:solidFill>
                  <a:srgbClr val="327061"/>
                </a:solidFill>
                <a:latin typeface="Arial"/>
                <a:ea typeface="Arial"/>
                <a:cs typeface="Arial"/>
                <a:sym typeface="Arial"/>
              </a:rPr>
              <a:t>: a[pos] = x; </a:t>
            </a:r>
            <a:r>
              <a:rPr b="0" i="0" lang="en-US" sz="2300" u="none" cap="none" strike="noStrike">
                <a:solidFill>
                  <a:schemeClr val="dk2"/>
                </a:solidFill>
                <a:latin typeface="Arial"/>
                <a:ea typeface="Arial"/>
                <a:cs typeface="Arial"/>
                <a:sym typeface="Arial"/>
              </a:rPr>
              <a:t>// có đoạn a[0]...a[i] được sắp.</a:t>
            </a:r>
            <a:endParaRPr/>
          </a:p>
          <a:p>
            <a:pPr indent="-325438" lvl="1" marL="669925" marR="0" rtl="0" algn="just">
              <a:lnSpc>
                <a:spcPct val="90000"/>
              </a:lnSpc>
              <a:spcBef>
                <a:spcPts val="460"/>
              </a:spcBef>
              <a:spcAft>
                <a:spcPts val="0"/>
              </a:spcAft>
              <a:buClr>
                <a:srgbClr val="FF9900"/>
              </a:buClr>
              <a:buSzPts val="1610"/>
              <a:buFont typeface="Noto Sans Symbols"/>
              <a:buChar char="✓"/>
            </a:pPr>
            <a:r>
              <a:rPr b="0" i="0" lang="en-US" sz="2300" u="none" cap="none" strike="noStrike">
                <a:solidFill>
                  <a:srgbClr val="FF3333"/>
                </a:solidFill>
                <a:latin typeface="Arial"/>
                <a:ea typeface="Arial"/>
                <a:cs typeface="Arial"/>
                <a:sym typeface="Arial"/>
              </a:rPr>
              <a:t>B5</a:t>
            </a:r>
            <a:r>
              <a:rPr b="0" i="0" lang="en-US" sz="2300" u="none" cap="none" strike="noStrike">
                <a:solidFill>
                  <a:srgbClr val="327061"/>
                </a:solidFill>
                <a:latin typeface="Arial"/>
                <a:ea typeface="Arial"/>
                <a:cs typeface="Arial"/>
                <a:sym typeface="Arial"/>
              </a:rPr>
              <a:t>: i = i +1;</a:t>
            </a:r>
            <a:endParaRPr/>
          </a:p>
          <a:p>
            <a:pPr indent="-350838" lvl="2" marL="1022350" marR="0" rtl="0" algn="just">
              <a:lnSpc>
                <a:spcPct val="90000"/>
              </a:lnSpc>
              <a:spcBef>
                <a:spcPts val="46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Nếu i &lt; n: Lặp lại B2</a:t>
            </a:r>
            <a:endParaRPr/>
          </a:p>
          <a:p>
            <a:pPr indent="-350838" lvl="2" marL="1022350" marR="0" rtl="0" algn="just">
              <a:lnSpc>
                <a:spcPct val="90000"/>
              </a:lnSpc>
              <a:spcBef>
                <a:spcPts val="460"/>
              </a:spcBef>
              <a:spcAft>
                <a:spcPts val="0"/>
              </a:spcAft>
              <a:buClr>
                <a:srgbClr val="CC0000"/>
              </a:buClr>
              <a:buSzPts val="2300"/>
              <a:buFont typeface="Noto Sans Symbols"/>
              <a:buNone/>
            </a:pPr>
            <a:r>
              <a:rPr b="0" i="0" lang="en-US" sz="2300" u="none" cap="none" strike="noStrike">
                <a:solidFill>
                  <a:schemeClr val="accent1"/>
                </a:solidFill>
                <a:latin typeface="Arial"/>
                <a:ea typeface="Arial"/>
                <a:cs typeface="Arial"/>
                <a:sym typeface="Arial"/>
              </a:rPr>
              <a:t>	Ngược lại: Dừng ⇒ Dãy đã được sắp</a:t>
            </a:r>
            <a:endParaRPr/>
          </a:p>
          <a:p>
            <a:pPr indent="-342900" lvl="0" marL="342900" marR="0" rtl="0" algn="just">
              <a:lnSpc>
                <a:spcPct val="90000"/>
              </a:lnSpc>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Ví dụ: minh họa phương pháp chèn với dãy:</a:t>
            </a:r>
            <a:endParaRPr/>
          </a:p>
          <a:p>
            <a:pPr indent="-342900" lvl="0" marL="342900" marR="0" rtl="0" algn="just">
              <a:lnSpc>
                <a:spcPct val="90000"/>
              </a:lnSpc>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	 12		2	8	5	1	6	4	15</a:t>
            </a:r>
            <a:endParaRPr b="0" i="0" sz="2600" u="none" cap="none" strike="noStrike">
              <a:solidFill>
                <a:schemeClr val="dk1"/>
              </a:solidFill>
              <a:latin typeface="Arial"/>
              <a:ea typeface="Arial"/>
              <a:cs typeface="Arial"/>
              <a:sym typeface="Arial"/>
            </a:endParaRPr>
          </a:p>
        </p:txBody>
      </p:sp>
      <p:sp>
        <p:nvSpPr>
          <p:cNvPr id="928" name="Google Shape;928;p57"/>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5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934" name="Google Shape;934;p5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935" name="Google Shape;935;p58"/>
          <p:cNvSpPr txBox="1"/>
          <p:nvPr>
            <p:ph type="title"/>
          </p:nvPr>
        </p:nvSpPr>
        <p:spPr>
          <a:xfrm>
            <a:off x="858838" y="506413"/>
            <a:ext cx="54514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Insertion Sort</a:t>
            </a:r>
            <a:endParaRPr/>
          </a:p>
        </p:txBody>
      </p:sp>
      <p:sp>
        <p:nvSpPr>
          <p:cNvPr id="936" name="Google Shape;936;p58"/>
          <p:cNvSpPr/>
          <p:nvPr/>
        </p:nvSpPr>
        <p:spPr>
          <a:xfrm>
            <a:off x="1103313" y="16002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937" name="Google Shape;937;p58"/>
          <p:cNvSpPr/>
          <p:nvPr/>
        </p:nvSpPr>
        <p:spPr>
          <a:xfrm>
            <a:off x="2074863" y="161290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938" name="Google Shape;938;p58"/>
          <p:cNvSpPr/>
          <p:nvPr/>
        </p:nvSpPr>
        <p:spPr>
          <a:xfrm>
            <a:off x="3048000" y="16002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939" name="Google Shape;939;p58"/>
          <p:cNvSpPr/>
          <p:nvPr/>
        </p:nvSpPr>
        <p:spPr>
          <a:xfrm>
            <a:off x="3983038" y="160020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940" name="Google Shape;940;p58"/>
          <p:cNvSpPr/>
          <p:nvPr/>
        </p:nvSpPr>
        <p:spPr>
          <a:xfrm>
            <a:off x="4919663" y="16049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941" name="Google Shape;941;p58"/>
          <p:cNvSpPr/>
          <p:nvPr/>
        </p:nvSpPr>
        <p:spPr>
          <a:xfrm>
            <a:off x="5819775" y="16049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942" name="Google Shape;942;p58"/>
          <p:cNvSpPr/>
          <p:nvPr/>
        </p:nvSpPr>
        <p:spPr>
          <a:xfrm>
            <a:off x="6684963" y="16049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943" name="Google Shape;943;p58"/>
          <p:cNvSpPr/>
          <p:nvPr/>
        </p:nvSpPr>
        <p:spPr>
          <a:xfrm>
            <a:off x="7546975" y="16049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944" name="Google Shape;944;p58"/>
          <p:cNvSpPr/>
          <p:nvPr/>
        </p:nvSpPr>
        <p:spPr>
          <a:xfrm>
            <a:off x="2003425" y="2574925"/>
            <a:ext cx="792163"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i=1</a:t>
            </a:r>
            <a:endParaRPr/>
          </a:p>
        </p:txBody>
      </p:sp>
      <p:cxnSp>
        <p:nvCxnSpPr>
          <p:cNvPr id="945" name="Google Shape;945;p58"/>
          <p:cNvCxnSpPr/>
          <p:nvPr/>
        </p:nvCxnSpPr>
        <p:spPr>
          <a:xfrm rot="10800000">
            <a:off x="2400300" y="2279650"/>
            <a:ext cx="0" cy="252413"/>
          </a:xfrm>
          <a:prstGeom prst="straightConnector1">
            <a:avLst/>
          </a:prstGeom>
          <a:noFill/>
          <a:ln cap="flat" cmpd="sng" w="9525">
            <a:solidFill>
              <a:schemeClr val="dk1"/>
            </a:solidFill>
            <a:prstDash val="solid"/>
            <a:round/>
            <a:headEnd len="med" w="med" type="none"/>
            <a:tailEnd len="med" w="med" type="triangle"/>
          </a:ln>
        </p:spPr>
      </p:cxnSp>
      <p:sp>
        <p:nvSpPr>
          <p:cNvPr id="946" name="Google Shape;946;p58"/>
          <p:cNvSpPr/>
          <p:nvPr/>
        </p:nvSpPr>
        <p:spPr>
          <a:xfrm>
            <a:off x="1103313" y="33528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947" name="Google Shape;947;p58"/>
          <p:cNvSpPr/>
          <p:nvPr/>
        </p:nvSpPr>
        <p:spPr>
          <a:xfrm>
            <a:off x="2074863" y="33655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948" name="Google Shape;948;p58"/>
          <p:cNvSpPr/>
          <p:nvPr/>
        </p:nvSpPr>
        <p:spPr>
          <a:xfrm>
            <a:off x="3048000" y="33528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949" name="Google Shape;949;p58"/>
          <p:cNvSpPr/>
          <p:nvPr/>
        </p:nvSpPr>
        <p:spPr>
          <a:xfrm>
            <a:off x="3983038" y="335280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950" name="Google Shape;950;p58"/>
          <p:cNvSpPr/>
          <p:nvPr/>
        </p:nvSpPr>
        <p:spPr>
          <a:xfrm>
            <a:off x="4919663" y="33575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951" name="Google Shape;951;p58"/>
          <p:cNvSpPr/>
          <p:nvPr/>
        </p:nvSpPr>
        <p:spPr>
          <a:xfrm>
            <a:off x="5819775" y="33575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952" name="Google Shape;952;p58"/>
          <p:cNvSpPr/>
          <p:nvPr/>
        </p:nvSpPr>
        <p:spPr>
          <a:xfrm>
            <a:off x="6684963" y="33575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953" name="Google Shape;953;p58"/>
          <p:cNvSpPr/>
          <p:nvPr/>
        </p:nvSpPr>
        <p:spPr>
          <a:xfrm>
            <a:off x="7546975" y="33575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954" name="Google Shape;954;p58"/>
          <p:cNvSpPr/>
          <p:nvPr/>
        </p:nvSpPr>
        <p:spPr>
          <a:xfrm>
            <a:off x="3011488" y="4322763"/>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i=2</a:t>
            </a:r>
            <a:endParaRPr/>
          </a:p>
        </p:txBody>
      </p:sp>
      <p:cxnSp>
        <p:nvCxnSpPr>
          <p:cNvPr id="955" name="Google Shape;955;p58"/>
          <p:cNvCxnSpPr/>
          <p:nvPr/>
        </p:nvCxnSpPr>
        <p:spPr>
          <a:xfrm rot="10800000">
            <a:off x="3408363" y="4027488"/>
            <a:ext cx="0" cy="252412"/>
          </a:xfrm>
          <a:prstGeom prst="straightConnector1">
            <a:avLst/>
          </a:prstGeom>
          <a:noFill/>
          <a:ln cap="flat" cmpd="sng" w="9525">
            <a:solidFill>
              <a:schemeClr val="dk1"/>
            </a:solidFill>
            <a:prstDash val="solid"/>
            <a:round/>
            <a:headEnd len="med" w="med" type="none"/>
            <a:tailEnd len="med" w="med" type="triangle"/>
          </a:ln>
        </p:spPr>
      </p:cxnSp>
      <p:sp>
        <p:nvSpPr>
          <p:cNvPr id="956" name="Google Shape;956;p58"/>
          <p:cNvSpPr/>
          <p:nvPr/>
        </p:nvSpPr>
        <p:spPr>
          <a:xfrm>
            <a:off x="1066800" y="50101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957" name="Google Shape;957;p58"/>
          <p:cNvSpPr/>
          <p:nvPr/>
        </p:nvSpPr>
        <p:spPr>
          <a:xfrm>
            <a:off x="2038350" y="50228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958" name="Google Shape;958;p58"/>
          <p:cNvSpPr/>
          <p:nvPr/>
        </p:nvSpPr>
        <p:spPr>
          <a:xfrm>
            <a:off x="3011488" y="501015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959" name="Google Shape;959;p58"/>
          <p:cNvSpPr/>
          <p:nvPr/>
        </p:nvSpPr>
        <p:spPr>
          <a:xfrm>
            <a:off x="3946525" y="50101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960" name="Google Shape;960;p58"/>
          <p:cNvSpPr/>
          <p:nvPr/>
        </p:nvSpPr>
        <p:spPr>
          <a:xfrm>
            <a:off x="4883150" y="501491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961" name="Google Shape;961;p58"/>
          <p:cNvSpPr/>
          <p:nvPr/>
        </p:nvSpPr>
        <p:spPr>
          <a:xfrm>
            <a:off x="5783263" y="50149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962" name="Google Shape;962;p58"/>
          <p:cNvSpPr/>
          <p:nvPr/>
        </p:nvSpPr>
        <p:spPr>
          <a:xfrm>
            <a:off x="6648450" y="501491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963" name="Google Shape;963;p58"/>
          <p:cNvSpPr/>
          <p:nvPr/>
        </p:nvSpPr>
        <p:spPr>
          <a:xfrm>
            <a:off x="7510463" y="501491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964" name="Google Shape;964;p58"/>
          <p:cNvSpPr/>
          <p:nvPr/>
        </p:nvSpPr>
        <p:spPr>
          <a:xfrm>
            <a:off x="3875088" y="5927725"/>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i=3</a:t>
            </a:r>
            <a:endParaRPr/>
          </a:p>
        </p:txBody>
      </p:sp>
      <p:cxnSp>
        <p:nvCxnSpPr>
          <p:cNvPr id="965" name="Google Shape;965;p58"/>
          <p:cNvCxnSpPr/>
          <p:nvPr/>
        </p:nvCxnSpPr>
        <p:spPr>
          <a:xfrm rot="10800000">
            <a:off x="4271963" y="5632450"/>
            <a:ext cx="0" cy="252413"/>
          </a:xfrm>
          <a:prstGeom prst="straightConnector1">
            <a:avLst/>
          </a:prstGeom>
          <a:noFill/>
          <a:ln cap="flat" cmpd="sng" w="9525">
            <a:solidFill>
              <a:schemeClr val="dk1"/>
            </a:solidFill>
            <a:prstDash val="solid"/>
            <a:round/>
            <a:headEnd len="med" w="med" type="none"/>
            <a:tailEnd len="med" w="med" type="triangle"/>
          </a:ln>
        </p:spPr>
      </p:cxnSp>
      <p:sp>
        <p:nvSpPr>
          <p:cNvPr id="966" name="Google Shape;966;p58"/>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2.4 Insertion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par>
                                <p:cTn fill="hold" nodeType="with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par>
                                <p:cTn fill="hold" nodeType="with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2000"/>
                                        <p:tgtEl>
                                          <p:spTgt spid="944"/>
                                        </p:tgtEl>
                                      </p:cBhvr>
                                    </p:animEffect>
                                  </p:childTnLst>
                                </p:cTn>
                              </p:par>
                              <p:par>
                                <p:cTn fill="hold" nodeType="with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2000"/>
                                        <p:tgtEl>
                                          <p:spTgt spid="9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3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500"/>
                                        <p:tgtEl>
                                          <p:spTgt spid="946"/>
                                        </p:tgtEl>
                                      </p:cBhvr>
                                    </p:animEffect>
                                  </p:childTnLst>
                                </p:cTn>
                              </p:par>
                              <p:par>
                                <p:cTn fill="hold" nodeType="with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500"/>
                                        <p:tgtEl>
                                          <p:spTgt spid="947"/>
                                        </p:tgtEl>
                                      </p:cBhvr>
                                    </p:animEffect>
                                  </p:childTnLst>
                                </p:cTn>
                              </p:par>
                              <p:par>
                                <p:cTn fill="hold" nodeType="with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500"/>
                                        <p:tgtEl>
                                          <p:spTgt spid="948"/>
                                        </p:tgtEl>
                                      </p:cBhvr>
                                    </p:animEffect>
                                  </p:childTnLst>
                                </p:cTn>
                              </p:par>
                              <p:par>
                                <p:cTn fill="hold" nodeType="with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500"/>
                                        <p:tgtEl>
                                          <p:spTgt spid="949"/>
                                        </p:tgtEl>
                                      </p:cBhvr>
                                    </p:animEffect>
                                  </p:childTnLst>
                                </p:cTn>
                              </p:par>
                              <p:par>
                                <p:cTn fill="hold" nodeType="with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500"/>
                                        <p:tgtEl>
                                          <p:spTgt spid="950"/>
                                        </p:tgtEl>
                                      </p:cBhvr>
                                    </p:animEffect>
                                  </p:childTnLst>
                                </p:cTn>
                              </p:par>
                              <p:par>
                                <p:cTn fill="hold" nodeType="with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500"/>
                                        <p:tgtEl>
                                          <p:spTgt spid="951"/>
                                        </p:tgtEl>
                                      </p:cBhvr>
                                    </p:animEffect>
                                  </p:childTnLst>
                                </p:cTn>
                              </p:par>
                              <p:par>
                                <p:cTn fill="hold" nodeType="withEffect" presetClass="entr" presetID="10" presetSubtype="0">
                                  <p:stCondLst>
                                    <p:cond delay="0"/>
                                  </p:stCondLst>
                                  <p:childTnLst>
                                    <p:set>
                                      <p:cBhvr>
                                        <p:cTn dur="1" fill="hold">
                                          <p:stCondLst>
                                            <p:cond delay="0"/>
                                          </p:stCondLst>
                                        </p:cTn>
                                        <p:tgtEl>
                                          <p:spTgt spid="952"/>
                                        </p:tgtEl>
                                        <p:attrNameLst>
                                          <p:attrName>style.visibility</p:attrName>
                                        </p:attrNameLst>
                                      </p:cBhvr>
                                      <p:to>
                                        <p:strVal val="visible"/>
                                      </p:to>
                                    </p:set>
                                    <p:animEffect filter="fade" transition="in">
                                      <p:cBhvr>
                                        <p:cTn dur="500"/>
                                        <p:tgtEl>
                                          <p:spTgt spid="952"/>
                                        </p:tgtEl>
                                      </p:cBhvr>
                                    </p:animEffect>
                                  </p:childTnLst>
                                </p:cTn>
                              </p:par>
                              <p:par>
                                <p:cTn fill="hold" nodeType="with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500"/>
                                        <p:tgtEl>
                                          <p:spTgt spid="9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par>
                                <p:cTn fill="hold" nodeType="with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4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9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500"/>
                                        <p:tgtEl>
                                          <p:spTgt spid="956"/>
                                        </p:tgtEl>
                                      </p:cBhvr>
                                    </p:animEffect>
                                  </p:childTnLst>
                                </p:cTn>
                              </p:par>
                              <p:par>
                                <p:cTn fill="hold" nodeType="with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500"/>
                                        <p:tgtEl>
                                          <p:spTgt spid="957"/>
                                        </p:tgtEl>
                                      </p:cBhvr>
                                    </p:animEffect>
                                  </p:childTnLst>
                                </p:cTn>
                              </p:par>
                              <p:par>
                                <p:cTn fill="hold" nodeType="with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500"/>
                                        <p:tgtEl>
                                          <p:spTgt spid="958"/>
                                        </p:tgtEl>
                                      </p:cBhvr>
                                    </p:animEffect>
                                  </p:childTnLst>
                                </p:cTn>
                              </p:par>
                              <p:par>
                                <p:cTn fill="hold" nodeType="with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500"/>
                                        <p:tgtEl>
                                          <p:spTgt spid="959"/>
                                        </p:tgtEl>
                                      </p:cBhvr>
                                    </p:animEffect>
                                  </p:childTnLst>
                                </p:cTn>
                              </p:par>
                              <p:par>
                                <p:cTn fill="hold" nodeType="with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par>
                                <p:cTn fill="hold" nodeType="with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500"/>
                                        <p:tgtEl>
                                          <p:spTgt spid="961"/>
                                        </p:tgtEl>
                                      </p:cBhvr>
                                    </p:animEffect>
                                  </p:childTnLst>
                                </p:cTn>
                              </p:par>
                              <p:par>
                                <p:cTn fill="hold" nodeType="with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par>
                                <p:cTn fill="hold" nodeType="with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500"/>
                                        <p:tgtEl>
                                          <p:spTgt spid="964"/>
                                        </p:tgtEl>
                                      </p:cBhvr>
                                    </p:animEffect>
                                  </p:childTnLst>
                                </p:cTn>
                              </p:par>
                              <p:par>
                                <p:cTn fill="hold" nodeType="with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5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972" name="Google Shape;972;p5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973" name="Google Shape;973;p59"/>
          <p:cNvSpPr txBox="1"/>
          <p:nvPr>
            <p:ph type="title"/>
          </p:nvPr>
        </p:nvSpPr>
        <p:spPr>
          <a:xfrm>
            <a:off x="858838" y="506413"/>
            <a:ext cx="54514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Insertion Sort</a:t>
            </a:r>
            <a:endParaRPr/>
          </a:p>
        </p:txBody>
      </p:sp>
      <p:sp>
        <p:nvSpPr>
          <p:cNvPr id="974" name="Google Shape;974;p59"/>
          <p:cNvSpPr/>
          <p:nvPr/>
        </p:nvSpPr>
        <p:spPr>
          <a:xfrm>
            <a:off x="971550" y="17907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975" name="Google Shape;975;p59"/>
          <p:cNvSpPr/>
          <p:nvPr/>
        </p:nvSpPr>
        <p:spPr>
          <a:xfrm>
            <a:off x="1943100" y="18034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976" name="Google Shape;976;p59"/>
          <p:cNvSpPr/>
          <p:nvPr/>
        </p:nvSpPr>
        <p:spPr>
          <a:xfrm>
            <a:off x="2916238" y="17907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977" name="Google Shape;977;p59"/>
          <p:cNvSpPr/>
          <p:nvPr/>
        </p:nvSpPr>
        <p:spPr>
          <a:xfrm>
            <a:off x="3851275" y="17907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978" name="Google Shape;978;p59"/>
          <p:cNvSpPr/>
          <p:nvPr/>
        </p:nvSpPr>
        <p:spPr>
          <a:xfrm>
            <a:off x="4787900" y="17954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979" name="Google Shape;979;p59"/>
          <p:cNvSpPr/>
          <p:nvPr/>
        </p:nvSpPr>
        <p:spPr>
          <a:xfrm>
            <a:off x="5688013" y="17954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980" name="Google Shape;980;p59"/>
          <p:cNvSpPr/>
          <p:nvPr/>
        </p:nvSpPr>
        <p:spPr>
          <a:xfrm>
            <a:off x="6553200" y="17954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981" name="Google Shape;981;p59"/>
          <p:cNvSpPr/>
          <p:nvPr/>
        </p:nvSpPr>
        <p:spPr>
          <a:xfrm>
            <a:off x="7415213" y="17954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982" name="Google Shape;982;p59"/>
          <p:cNvSpPr/>
          <p:nvPr/>
        </p:nvSpPr>
        <p:spPr>
          <a:xfrm>
            <a:off x="4716463" y="2779713"/>
            <a:ext cx="792162" cy="396875"/>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i=4</a:t>
            </a:r>
            <a:endParaRPr/>
          </a:p>
        </p:txBody>
      </p:sp>
      <p:cxnSp>
        <p:nvCxnSpPr>
          <p:cNvPr id="983" name="Google Shape;983;p59"/>
          <p:cNvCxnSpPr/>
          <p:nvPr/>
        </p:nvCxnSpPr>
        <p:spPr>
          <a:xfrm rot="10800000">
            <a:off x="5113338" y="2484438"/>
            <a:ext cx="0" cy="252412"/>
          </a:xfrm>
          <a:prstGeom prst="straightConnector1">
            <a:avLst/>
          </a:prstGeom>
          <a:noFill/>
          <a:ln cap="flat" cmpd="sng" w="9525">
            <a:solidFill>
              <a:schemeClr val="dk1"/>
            </a:solidFill>
            <a:prstDash val="solid"/>
            <a:round/>
            <a:headEnd len="med" w="med" type="none"/>
            <a:tailEnd len="med" w="med" type="triangle"/>
          </a:ln>
        </p:spPr>
      </p:cxnSp>
      <p:sp>
        <p:nvSpPr>
          <p:cNvPr id="984" name="Google Shape;984;p59"/>
          <p:cNvSpPr/>
          <p:nvPr/>
        </p:nvSpPr>
        <p:spPr>
          <a:xfrm>
            <a:off x="1222375" y="482441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a:t>
            </a:r>
            <a:endParaRPr/>
          </a:p>
        </p:txBody>
      </p:sp>
      <p:sp>
        <p:nvSpPr>
          <p:cNvPr id="985" name="Google Shape;985;p59"/>
          <p:cNvSpPr/>
          <p:nvPr/>
        </p:nvSpPr>
        <p:spPr>
          <a:xfrm>
            <a:off x="2193925" y="482441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2</a:t>
            </a:r>
            <a:endParaRPr/>
          </a:p>
        </p:txBody>
      </p:sp>
      <p:sp>
        <p:nvSpPr>
          <p:cNvPr id="986" name="Google Shape;986;p59"/>
          <p:cNvSpPr/>
          <p:nvPr/>
        </p:nvSpPr>
        <p:spPr>
          <a:xfrm>
            <a:off x="3167063" y="482441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987" name="Google Shape;987;p59"/>
          <p:cNvSpPr/>
          <p:nvPr/>
        </p:nvSpPr>
        <p:spPr>
          <a:xfrm>
            <a:off x="4102100" y="482441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5</a:t>
            </a:r>
            <a:endParaRPr/>
          </a:p>
        </p:txBody>
      </p:sp>
      <p:sp>
        <p:nvSpPr>
          <p:cNvPr id="988" name="Google Shape;988;p59"/>
          <p:cNvSpPr/>
          <p:nvPr/>
        </p:nvSpPr>
        <p:spPr>
          <a:xfrm>
            <a:off x="5038725" y="4829175"/>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6</a:t>
            </a:r>
            <a:endParaRPr/>
          </a:p>
        </p:txBody>
      </p:sp>
      <p:sp>
        <p:nvSpPr>
          <p:cNvPr id="989" name="Google Shape;989;p59"/>
          <p:cNvSpPr/>
          <p:nvPr/>
        </p:nvSpPr>
        <p:spPr>
          <a:xfrm>
            <a:off x="5938838" y="4829175"/>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8</a:t>
            </a:r>
            <a:endParaRPr/>
          </a:p>
        </p:txBody>
      </p:sp>
      <p:sp>
        <p:nvSpPr>
          <p:cNvPr id="990" name="Google Shape;990;p59"/>
          <p:cNvSpPr/>
          <p:nvPr/>
        </p:nvSpPr>
        <p:spPr>
          <a:xfrm>
            <a:off x="6804025" y="4829175"/>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12</a:t>
            </a:r>
            <a:endParaRPr/>
          </a:p>
        </p:txBody>
      </p:sp>
      <p:sp>
        <p:nvSpPr>
          <p:cNvPr id="991" name="Google Shape;991;p59"/>
          <p:cNvSpPr/>
          <p:nvPr/>
        </p:nvSpPr>
        <p:spPr>
          <a:xfrm>
            <a:off x="7666038" y="4829175"/>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15</a:t>
            </a:r>
            <a:endParaRPr/>
          </a:p>
        </p:txBody>
      </p:sp>
      <p:sp>
        <p:nvSpPr>
          <p:cNvPr id="992" name="Google Shape;992;p59"/>
          <p:cNvSpPr/>
          <p:nvPr/>
        </p:nvSpPr>
        <p:spPr>
          <a:xfrm rot="2325485">
            <a:off x="1619250" y="3665538"/>
            <a:ext cx="1800225" cy="47625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pic>
        <p:nvPicPr>
          <p:cNvPr descr="j0424478[1]" id="993" name="Google Shape;993;p59"/>
          <p:cNvPicPr preferRelativeResize="0"/>
          <p:nvPr/>
        </p:nvPicPr>
        <p:blipFill rotWithShape="1">
          <a:blip r:embed="rId3">
            <a:alphaModFix/>
          </a:blip>
          <a:srcRect b="0" l="0" r="0" t="0"/>
          <a:stretch/>
        </p:blipFill>
        <p:spPr>
          <a:xfrm>
            <a:off x="2028825" y="3321050"/>
            <a:ext cx="842963" cy="889000"/>
          </a:xfrm>
          <a:prstGeom prst="rect">
            <a:avLst/>
          </a:prstGeom>
          <a:noFill/>
          <a:ln>
            <a:noFill/>
          </a:ln>
        </p:spPr>
      </p:pic>
      <p:sp>
        <p:nvSpPr>
          <p:cNvPr id="994" name="Google Shape;994;p59"/>
          <p:cNvSpPr/>
          <p:nvPr/>
        </p:nvSpPr>
        <p:spPr>
          <a:xfrm>
            <a:off x="3059113" y="3068638"/>
            <a:ext cx="1476375" cy="647700"/>
          </a:xfrm>
          <a:prstGeom prst="cloudCallout">
            <a:avLst>
              <a:gd fmla="val -52259" name="adj1"/>
              <a:gd fmla="val 54657" name="adj2"/>
            </a:avLst>
          </a:prstGeom>
          <a:solidFill>
            <a:srgbClr val="66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Tương tự</a:t>
            </a:r>
            <a:endParaRPr/>
          </a:p>
        </p:txBody>
      </p:sp>
      <p:sp>
        <p:nvSpPr>
          <p:cNvPr id="995" name="Google Shape;995;p59"/>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2.4 Insertion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500"/>
                                        <p:tgtEl>
                                          <p:spTgt spid="974"/>
                                        </p:tgtEl>
                                      </p:cBhvr>
                                    </p:animEffect>
                                  </p:childTnLst>
                                </p:cTn>
                              </p:par>
                              <p:par>
                                <p:cTn fill="hold" nodeType="with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500"/>
                                        <p:tgtEl>
                                          <p:spTgt spid="975"/>
                                        </p:tgtEl>
                                      </p:cBhvr>
                                    </p:animEffect>
                                  </p:childTnLst>
                                </p:cTn>
                              </p:par>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500"/>
                                        <p:tgtEl>
                                          <p:spTgt spid="976"/>
                                        </p:tgtEl>
                                      </p:cBhvr>
                                    </p:animEffect>
                                  </p:childTnLst>
                                </p:cTn>
                              </p:par>
                              <p:par>
                                <p:cTn fill="hold" nodeType="with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500"/>
                                        <p:tgtEl>
                                          <p:spTgt spid="977"/>
                                        </p:tgtEl>
                                      </p:cBhvr>
                                    </p:animEffect>
                                  </p:childTnLst>
                                </p:cTn>
                              </p:par>
                              <p:par>
                                <p:cTn fill="hold" nodeType="with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500"/>
                                        <p:tgtEl>
                                          <p:spTgt spid="978"/>
                                        </p:tgtEl>
                                      </p:cBhvr>
                                    </p:animEffect>
                                  </p:childTnLst>
                                </p:cTn>
                              </p:par>
                              <p:par>
                                <p:cTn fill="hold" nodeType="with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par>
                                <p:cTn fill="hold" nodeType="with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5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500"/>
                                        <p:tgtEl>
                                          <p:spTgt spid="9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1000"/>
                                        <p:tgtEl>
                                          <p:spTgt spid="982"/>
                                        </p:tgtEl>
                                      </p:cBhvr>
                                    </p:animEffect>
                                  </p:childTnLst>
                                </p:cTn>
                              </p:par>
                              <p:par>
                                <p:cTn fill="hold" nodeType="with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1000"/>
                                        <p:tgtEl>
                                          <p:spTgt spid="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1000"/>
                                        <p:tgtEl>
                                          <p:spTgt spid="984"/>
                                        </p:tgtEl>
                                      </p:cBhvr>
                                    </p:animEffect>
                                  </p:childTnLst>
                                </p:cTn>
                              </p:par>
                              <p:par>
                                <p:cTn fill="hold" nodeType="with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1000"/>
                                        <p:tgtEl>
                                          <p:spTgt spid="985"/>
                                        </p:tgtEl>
                                      </p:cBhvr>
                                    </p:animEffect>
                                  </p:childTnLst>
                                </p:cTn>
                              </p:par>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1000"/>
                                        <p:tgtEl>
                                          <p:spTgt spid="986"/>
                                        </p:tgtEl>
                                      </p:cBhvr>
                                    </p:animEffect>
                                  </p:childTnLst>
                                </p:cTn>
                              </p:par>
                              <p:par>
                                <p:cTn fill="hold" nodeType="with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1000"/>
                                        <p:tgtEl>
                                          <p:spTgt spid="987"/>
                                        </p:tgtEl>
                                      </p:cBhvr>
                                    </p:animEffect>
                                  </p:childTnLst>
                                </p:cTn>
                              </p:par>
                              <p:par>
                                <p:cTn fill="hold" nodeType="with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000"/>
                                        <p:tgtEl>
                                          <p:spTgt spid="988"/>
                                        </p:tgtEl>
                                      </p:cBhvr>
                                    </p:animEffect>
                                  </p:childTnLst>
                                </p:cTn>
                              </p:par>
                              <p:par>
                                <p:cTn fill="hold" nodeType="with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000"/>
                                        <p:tgtEl>
                                          <p:spTgt spid="989"/>
                                        </p:tgtEl>
                                      </p:cBhvr>
                                    </p:animEffect>
                                  </p:childTnLst>
                                </p:cTn>
                              </p:par>
                              <p:par>
                                <p:cTn fill="hold" nodeType="with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par>
                                <p:cTn fill="hold" nodeType="with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1000"/>
                                        <p:tgtEl>
                                          <p:spTgt spid="991"/>
                                        </p:tgtEl>
                                      </p:cBhvr>
                                    </p:animEffect>
                                  </p:childTnLst>
                                </p:cTn>
                              </p:par>
                              <p:par>
                                <p:cTn fill="hold" nodeType="with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0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6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01" name="Google Shape;1001;p6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02" name="Google Shape;1002;p60"/>
          <p:cNvSpPr txBox="1"/>
          <p:nvPr>
            <p:ph type="title"/>
          </p:nvPr>
        </p:nvSpPr>
        <p:spPr>
          <a:xfrm>
            <a:off x="858838" y="506413"/>
            <a:ext cx="494347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Cài đặt Insertion Sort</a:t>
            </a:r>
            <a:endParaRPr/>
          </a:p>
        </p:txBody>
      </p:sp>
      <p:sp>
        <p:nvSpPr>
          <p:cNvPr id="1003" name="Google Shape;1003;p60"/>
          <p:cNvSpPr txBox="1"/>
          <p:nvPr>
            <p:ph idx="1" type="body"/>
          </p:nvPr>
        </p:nvSpPr>
        <p:spPr>
          <a:xfrm>
            <a:off x="533400" y="1489075"/>
            <a:ext cx="8382000" cy="5127625"/>
          </a:xfrm>
          <a:prstGeom prst="rect">
            <a:avLst/>
          </a:prstGeom>
          <a:solidFill>
            <a:srgbClr val="E7FFFF">
              <a:alpha val="32549"/>
            </a:srgbClr>
          </a:solidFill>
          <a:ln cap="flat" cmpd="sng" w="22225">
            <a:solidFill>
              <a:srgbClr val="00A2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300"/>
              <a:buFont typeface="Noto Sans Symbols"/>
              <a:buNone/>
            </a:pPr>
            <a:r>
              <a:rPr b="0" i="0" lang="en-US" sz="2300" u="none" cap="none" strike="noStrike">
                <a:solidFill>
                  <a:schemeClr val="dk1"/>
                </a:solidFill>
                <a:latin typeface="Verdana"/>
                <a:ea typeface="Verdana"/>
                <a:cs typeface="Verdana"/>
                <a:sym typeface="Verdana"/>
              </a:rPr>
              <a:t>void InsertionSort(int a[], int n){</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int pos, x;			</a:t>
            </a:r>
            <a:r>
              <a:rPr b="0" i="1" lang="en-US" sz="1800" u="none" cap="none" strike="noStrike">
                <a:solidFill>
                  <a:srgbClr val="00A278"/>
                </a:solidFill>
                <a:latin typeface="Verdana"/>
                <a:ea typeface="Verdana"/>
                <a:cs typeface="Verdana"/>
                <a:sym typeface="Verdana"/>
              </a:rPr>
              <a:t>//x lưu phần tử a[i]</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for(int i=1; i &lt; n; i++){</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x = a[i];  pos = i-1;	</a:t>
            </a:r>
            <a:r>
              <a:rPr b="0" i="1" lang="en-US" sz="1800" u="none" cap="none" strike="noStrike">
                <a:solidFill>
                  <a:srgbClr val="00A278"/>
                </a:solidFill>
                <a:latin typeface="Verdana"/>
                <a:ea typeface="Verdana"/>
                <a:cs typeface="Verdana"/>
                <a:sym typeface="Verdana"/>
              </a:rPr>
              <a:t>//xét từ vị trí i trở về trước</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while (</a:t>
            </a:r>
            <a:r>
              <a:rPr b="0" i="0" lang="en-US" sz="2000" u="none" cap="none" strike="noStrike">
                <a:solidFill>
                  <a:srgbClr val="CC0000"/>
                </a:solidFill>
                <a:latin typeface="Verdana"/>
                <a:ea typeface="Verdana"/>
                <a:cs typeface="Verdana"/>
                <a:sym typeface="Verdana"/>
              </a:rPr>
              <a:t>pos ≥ 0</a:t>
            </a:r>
            <a:r>
              <a:rPr b="0" i="0" lang="en-US" sz="2000" u="none" cap="none" strike="noStrike">
                <a:solidFill>
                  <a:schemeClr val="dk1"/>
                </a:solidFill>
                <a:latin typeface="Verdana"/>
                <a:ea typeface="Verdana"/>
                <a:cs typeface="Verdana"/>
                <a:sym typeface="Verdana"/>
              </a:rPr>
              <a:t> &amp;&amp; </a:t>
            </a:r>
            <a:r>
              <a:rPr b="0" i="0" lang="en-US" sz="2000" u="none" cap="none" strike="noStrike">
                <a:solidFill>
                  <a:srgbClr val="CC0000"/>
                </a:solidFill>
                <a:latin typeface="Verdana"/>
                <a:ea typeface="Verdana"/>
                <a:cs typeface="Verdana"/>
                <a:sym typeface="Verdana"/>
              </a:rPr>
              <a:t>a[pos] &gt; x</a:t>
            </a:r>
            <a:r>
              <a:rPr b="0" i="0" lang="en-US" sz="2000" u="none" cap="none" strike="noStrike">
                <a:solidFill>
                  <a:schemeClr val="dk1"/>
                </a:solidFill>
                <a:latin typeface="Verdana"/>
                <a:ea typeface="Verdana"/>
                <a:cs typeface="Verdana"/>
                <a:sym typeface="Verdana"/>
              </a:rPr>
              <a:t>) {</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a:t>
            </a:r>
            <a:r>
              <a:rPr b="0" i="1" lang="en-US" sz="1800" u="none" cap="none" strike="noStrike">
                <a:solidFill>
                  <a:srgbClr val="00A278"/>
                </a:solidFill>
                <a:latin typeface="Verdana"/>
                <a:ea typeface="Verdana"/>
                <a:cs typeface="Verdana"/>
                <a:sym typeface="Verdana"/>
              </a:rPr>
              <a:t>//kết hợp dời chỗ các p. tử đứng sau x trong dãy mới</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a[pos+1] = a[pos];</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pos--;	</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a[pos+1] = x;  </a:t>
            </a:r>
            <a:r>
              <a:rPr b="0" i="1" lang="en-US" sz="1800" u="none" cap="none" strike="noStrike">
                <a:solidFill>
                  <a:srgbClr val="00A278"/>
                </a:solidFill>
                <a:latin typeface="Verdana"/>
                <a:ea typeface="Verdana"/>
                <a:cs typeface="Verdana"/>
                <a:sym typeface="Verdana"/>
              </a:rPr>
              <a:t>//chèn x vào dãy mới</a:t>
            </a:r>
            <a:r>
              <a:rPr b="0" i="0" lang="en-US" sz="2000" u="none" cap="none" strike="noStrike">
                <a:solidFill>
                  <a:schemeClr val="dk1"/>
                </a:solidFill>
                <a:latin typeface="Verdana"/>
                <a:ea typeface="Verdana"/>
                <a:cs typeface="Verdana"/>
                <a:sym typeface="Verdana"/>
              </a:rPr>
              <a:t> 	</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	  }</a:t>
            </a:r>
            <a:endParaRPr/>
          </a:p>
          <a:p>
            <a:pPr indent="0" lvl="1" marL="457200" marR="0" rtl="0" algn="l">
              <a:lnSpc>
                <a:spcPct val="90000"/>
              </a:lnSpc>
              <a:spcBef>
                <a:spcPts val="1000"/>
              </a:spcBef>
              <a:spcAft>
                <a:spcPts val="0"/>
              </a:spcAft>
              <a:buClr>
                <a:schemeClr val="dk1"/>
              </a:buClr>
              <a:buSzPts val="2000"/>
              <a:buFont typeface="Noto Sans Symbols"/>
              <a:buNone/>
            </a:pPr>
            <a:r>
              <a:rPr b="0" i="0" lang="en-US" sz="2000" u="none" cap="none" strike="noStrike">
                <a:solidFill>
                  <a:schemeClr val="dk1"/>
                </a:solidFill>
                <a:latin typeface="Verdana"/>
                <a:ea typeface="Verdana"/>
                <a:cs typeface="Verdana"/>
                <a:sym typeface="Verdana"/>
              </a:rPr>
              <a:t>}</a:t>
            </a:r>
            <a:endParaRPr/>
          </a:p>
        </p:txBody>
      </p:sp>
      <p:sp>
        <p:nvSpPr>
          <p:cNvPr id="1004" name="Google Shape;1004;p60"/>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2.4 Insertion Sort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61"/>
          <p:cNvSpPr txBox="1"/>
          <p:nvPr>
            <p:ph type="title"/>
          </p:nvPr>
        </p:nvSpPr>
        <p:spPr>
          <a:xfrm>
            <a:off x="858838" y="506413"/>
            <a:ext cx="1766887" cy="708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Bài tập</a:t>
            </a:r>
            <a:endParaRPr b="1" i="0" sz="4000" u="none" cap="none" strike="noStrike">
              <a:solidFill>
                <a:schemeClr val="lt1"/>
              </a:solidFill>
              <a:latin typeface="Times New Roman"/>
              <a:ea typeface="Times New Roman"/>
              <a:cs typeface="Times New Roman"/>
              <a:sym typeface="Times New Roman"/>
            </a:endParaRPr>
          </a:p>
        </p:txBody>
      </p:sp>
      <p:sp>
        <p:nvSpPr>
          <p:cNvPr id="1010" name="Google Shape;1010;p61"/>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Cài đặt 4 thuật toán đã cho với yêu cầu sắp mảng giảm dần</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Cài đặt trên mảng các cuốn sách</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Sắp xếp theo mã sách</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Sắp xếp theo tên sách</a:t>
            </a:r>
            <a:endParaRPr/>
          </a:p>
        </p:txBody>
      </p:sp>
      <p:sp>
        <p:nvSpPr>
          <p:cNvPr id="1011" name="Google Shape;1011;p6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sz="1000">
              <a:solidFill>
                <a:schemeClr val="dk1"/>
              </a:solidFill>
              <a:latin typeface="Arial"/>
              <a:ea typeface="Arial"/>
              <a:cs typeface="Arial"/>
              <a:sym typeface="Arial"/>
            </a:endParaRPr>
          </a:p>
        </p:txBody>
      </p:sp>
      <p:sp>
        <p:nvSpPr>
          <p:cNvPr id="1012" name="Google Shape;1012;p6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6" name="Shape 1016"/>
        <p:cNvGrpSpPr/>
        <p:nvPr/>
      </p:nvGrpSpPr>
      <p:grpSpPr>
        <a:xfrm>
          <a:off x="0" y="0"/>
          <a:ext cx="0" cy="0"/>
          <a:chOff x="0" y="0"/>
          <a:chExt cx="0" cy="0"/>
        </a:xfrm>
      </p:grpSpPr>
      <p:sp>
        <p:nvSpPr>
          <p:cNvPr id="1017" name="Google Shape;1017;p6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18" name="Google Shape;1018;p6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19" name="Google Shape;1019;p62"/>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020" name="Google Shape;1020;p62"/>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Ý tưởng chính</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Thuật toán Insertion sort có hạn chế là luôn chèn 1 phần tử vào đầu dãy!</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Shell Sort cải tiến bằng cách chia làm nhiều dãy con và thực hiện pp chèn trên từng dãy con</a:t>
            </a:r>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1021" name="Google Shape;1021;p62"/>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6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27" name="Google Shape;1027;p6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28" name="Google Shape;1028;p63"/>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029" name="Google Shape;1029;p63"/>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Xét một dãy a[1]...a[n], cho một số nguyên h (1 ≤ h ≤ n), chia dãy thành h dãy con như sau:</a:t>
            </a:r>
            <a:endParaRPr b="0" i="0" sz="2600" u="sng" cap="none" strike="noStrike">
              <a:solidFill>
                <a:schemeClr val="dk1"/>
              </a:solidFill>
              <a:latin typeface="Arial"/>
              <a:ea typeface="Arial"/>
              <a:cs typeface="Arial"/>
              <a:sym typeface="Arial"/>
            </a:endParaRPr>
          </a:p>
          <a:p>
            <a:pPr indent="-325438" lvl="1" marL="669925" marR="0" rtl="0" algn="just">
              <a:spcBef>
                <a:spcPts val="460"/>
              </a:spcBef>
              <a:spcAft>
                <a:spcPts val="0"/>
              </a:spcAft>
              <a:buClr>
                <a:srgbClr val="FF9900"/>
              </a:buClr>
              <a:buSzPts val="1610"/>
              <a:buFont typeface="Noto Sans Symbols"/>
              <a:buChar char="✓"/>
            </a:pPr>
            <a:r>
              <a:rPr b="0" i="0" lang="en-US" sz="2300" u="sng" cap="none" strike="noStrike">
                <a:solidFill>
                  <a:srgbClr val="327061"/>
                </a:solidFill>
                <a:latin typeface="Arial"/>
                <a:ea typeface="Arial"/>
                <a:cs typeface="Arial"/>
                <a:sym typeface="Arial"/>
              </a:rPr>
              <a:t>Dãy con 1</a:t>
            </a:r>
            <a:r>
              <a:rPr b="0" i="0" lang="en-US" sz="2300" u="none" cap="none" strike="noStrike">
                <a:solidFill>
                  <a:srgbClr val="327061"/>
                </a:solidFill>
                <a:latin typeface="Arial"/>
                <a:ea typeface="Arial"/>
                <a:cs typeface="Arial"/>
                <a:sym typeface="Arial"/>
              </a:rPr>
              <a:t>: a[</a:t>
            </a:r>
            <a:r>
              <a:rPr b="0" i="0" lang="en-US" sz="2300" u="none" cap="none" strike="noStrike">
                <a:solidFill>
                  <a:srgbClr val="FF0000"/>
                </a:solidFill>
                <a:latin typeface="Arial"/>
                <a:ea typeface="Arial"/>
                <a:cs typeface="Arial"/>
                <a:sym typeface="Arial"/>
              </a:rPr>
              <a:t>0</a:t>
            </a:r>
            <a:r>
              <a:rPr b="0" i="0" lang="en-US" sz="2300" u="none" cap="none" strike="noStrike">
                <a:solidFill>
                  <a:srgbClr val="327061"/>
                </a:solidFill>
                <a:latin typeface="Arial"/>
                <a:ea typeface="Arial"/>
                <a:cs typeface="Arial"/>
                <a:sym typeface="Arial"/>
              </a:rPr>
              <a:t>], a[</a:t>
            </a:r>
            <a:r>
              <a:rPr b="0" i="0" lang="en-US" sz="2300" u="none" cap="none" strike="noStrike">
                <a:solidFill>
                  <a:srgbClr val="FF0000"/>
                </a:solidFill>
                <a:latin typeface="Arial"/>
                <a:ea typeface="Arial"/>
                <a:cs typeface="Arial"/>
                <a:sym typeface="Arial"/>
              </a:rPr>
              <a:t>0</a:t>
            </a:r>
            <a:r>
              <a:rPr b="0" i="0" lang="en-US" sz="2300" u="none" cap="none" strike="noStrike">
                <a:solidFill>
                  <a:srgbClr val="327061"/>
                </a:solidFill>
                <a:latin typeface="Arial"/>
                <a:ea typeface="Arial"/>
                <a:cs typeface="Arial"/>
                <a:sym typeface="Arial"/>
              </a:rPr>
              <a:t>+</a:t>
            </a:r>
            <a:r>
              <a:rPr b="0" i="0" lang="en-US" sz="2300" u="none" cap="none" strike="noStrike">
                <a:solidFill>
                  <a:srgbClr val="0066FF"/>
                </a:solidFill>
                <a:latin typeface="Arial"/>
                <a:ea typeface="Arial"/>
                <a:cs typeface="Arial"/>
                <a:sym typeface="Arial"/>
              </a:rPr>
              <a:t>h</a:t>
            </a:r>
            <a:r>
              <a:rPr b="0" i="0" lang="en-US" sz="2300" u="none" cap="none" strike="noStrike">
                <a:solidFill>
                  <a:srgbClr val="327061"/>
                </a:solidFill>
                <a:latin typeface="Arial"/>
                <a:ea typeface="Arial"/>
                <a:cs typeface="Arial"/>
                <a:sym typeface="Arial"/>
              </a:rPr>
              <a:t>], a[</a:t>
            </a:r>
            <a:r>
              <a:rPr b="0" i="0" lang="en-US" sz="2300" u="none" cap="none" strike="noStrike">
                <a:solidFill>
                  <a:srgbClr val="FF0000"/>
                </a:solidFill>
                <a:latin typeface="Arial"/>
                <a:ea typeface="Arial"/>
                <a:cs typeface="Arial"/>
                <a:sym typeface="Arial"/>
              </a:rPr>
              <a:t>0</a:t>
            </a:r>
            <a:r>
              <a:rPr b="0" i="0" lang="en-US" sz="2300" u="none" cap="none" strike="noStrike">
                <a:solidFill>
                  <a:srgbClr val="327061"/>
                </a:solidFill>
                <a:latin typeface="Arial"/>
                <a:ea typeface="Arial"/>
                <a:cs typeface="Arial"/>
                <a:sym typeface="Arial"/>
              </a:rPr>
              <a:t>+</a:t>
            </a:r>
            <a:r>
              <a:rPr b="0" i="0" lang="en-US" sz="2300" u="none" cap="none" strike="noStrike">
                <a:solidFill>
                  <a:srgbClr val="0066FF"/>
                </a:solidFill>
                <a:latin typeface="Arial"/>
                <a:ea typeface="Arial"/>
                <a:cs typeface="Arial"/>
                <a:sym typeface="Arial"/>
              </a:rPr>
              <a:t>2h</a:t>
            </a:r>
            <a:r>
              <a:rPr b="0" i="0" lang="en-US" sz="2300" u="none" cap="none" strike="noStrike">
                <a:solidFill>
                  <a:srgbClr val="327061"/>
                </a:solidFill>
                <a:latin typeface="Arial"/>
                <a:ea typeface="Arial"/>
                <a:cs typeface="Arial"/>
                <a:sym typeface="Arial"/>
              </a:rPr>
              <a:t>]...</a:t>
            </a:r>
            <a:endParaRPr b="0" i="0" sz="2300" u="sng" cap="none" strike="noStrike">
              <a:solidFill>
                <a:srgbClr val="327061"/>
              </a:solidFill>
              <a:latin typeface="Arial"/>
              <a:ea typeface="Arial"/>
              <a:cs typeface="Arial"/>
              <a:sym typeface="Arial"/>
            </a:endParaRPr>
          </a:p>
          <a:p>
            <a:pPr indent="-325438" lvl="1" marL="669925" marR="0" rtl="0" algn="just">
              <a:spcBef>
                <a:spcPts val="460"/>
              </a:spcBef>
              <a:spcAft>
                <a:spcPts val="0"/>
              </a:spcAft>
              <a:buClr>
                <a:srgbClr val="FF9900"/>
              </a:buClr>
              <a:buSzPts val="1610"/>
              <a:buFont typeface="Noto Sans Symbols"/>
              <a:buChar char="✓"/>
            </a:pPr>
            <a:r>
              <a:rPr b="0" i="0" lang="en-US" sz="2300" u="sng" cap="none" strike="noStrike">
                <a:solidFill>
                  <a:srgbClr val="327061"/>
                </a:solidFill>
                <a:latin typeface="Arial"/>
                <a:ea typeface="Arial"/>
                <a:cs typeface="Arial"/>
                <a:sym typeface="Arial"/>
              </a:rPr>
              <a:t>Dãy con 2</a:t>
            </a:r>
            <a:r>
              <a:rPr b="0" i="0" lang="en-US" sz="2300" u="none" cap="none" strike="noStrike">
                <a:solidFill>
                  <a:srgbClr val="327061"/>
                </a:solidFill>
                <a:latin typeface="Arial"/>
                <a:ea typeface="Arial"/>
                <a:cs typeface="Arial"/>
                <a:sym typeface="Arial"/>
              </a:rPr>
              <a:t>: a[</a:t>
            </a:r>
            <a:r>
              <a:rPr b="0" i="0" lang="en-US" sz="2300" u="none" cap="none" strike="noStrike">
                <a:solidFill>
                  <a:srgbClr val="FF0000"/>
                </a:solidFill>
                <a:latin typeface="Arial"/>
                <a:ea typeface="Arial"/>
                <a:cs typeface="Arial"/>
                <a:sym typeface="Arial"/>
              </a:rPr>
              <a:t>1</a:t>
            </a:r>
            <a:r>
              <a:rPr b="0" i="0" lang="en-US" sz="2300" u="none" cap="none" strike="noStrike">
                <a:solidFill>
                  <a:srgbClr val="327061"/>
                </a:solidFill>
                <a:latin typeface="Arial"/>
                <a:ea typeface="Arial"/>
                <a:cs typeface="Arial"/>
                <a:sym typeface="Arial"/>
              </a:rPr>
              <a:t>], a[1+</a:t>
            </a:r>
            <a:r>
              <a:rPr b="0" i="0" lang="en-US" sz="2300" u="none" cap="none" strike="noStrike">
                <a:solidFill>
                  <a:srgbClr val="0066FF"/>
                </a:solidFill>
                <a:latin typeface="Arial"/>
                <a:ea typeface="Arial"/>
                <a:cs typeface="Arial"/>
                <a:sym typeface="Arial"/>
              </a:rPr>
              <a:t>h</a:t>
            </a:r>
            <a:r>
              <a:rPr b="0" i="0" lang="en-US" sz="2300" u="none" cap="none" strike="noStrike">
                <a:solidFill>
                  <a:srgbClr val="327061"/>
                </a:solidFill>
                <a:latin typeface="Arial"/>
                <a:ea typeface="Arial"/>
                <a:cs typeface="Arial"/>
                <a:sym typeface="Arial"/>
              </a:rPr>
              <a:t>], a[1+</a:t>
            </a:r>
            <a:r>
              <a:rPr b="0" i="0" lang="en-US" sz="2300" u="none" cap="none" strike="noStrike">
                <a:solidFill>
                  <a:srgbClr val="0066FF"/>
                </a:solidFill>
                <a:latin typeface="Arial"/>
                <a:ea typeface="Arial"/>
                <a:cs typeface="Arial"/>
                <a:sym typeface="Arial"/>
              </a:rPr>
              <a:t>2h</a:t>
            </a:r>
            <a:r>
              <a:rPr b="0" i="0" lang="en-US" sz="2300" u="none" cap="none" strike="noStrike">
                <a:solidFill>
                  <a:srgbClr val="327061"/>
                </a:solidFill>
                <a:latin typeface="Arial"/>
                <a:ea typeface="Arial"/>
                <a:cs typeface="Arial"/>
                <a:sym typeface="Arial"/>
              </a:rPr>
              <a:t>]...</a:t>
            </a:r>
            <a:endParaRPr b="0" i="0" sz="2300" u="sng" cap="none" strike="noStrike">
              <a:solidFill>
                <a:srgbClr val="327061"/>
              </a:solidFill>
              <a:latin typeface="Arial"/>
              <a:ea typeface="Arial"/>
              <a:cs typeface="Arial"/>
              <a:sym typeface="Arial"/>
            </a:endParaRPr>
          </a:p>
          <a:p>
            <a:pPr indent="-325438" lvl="1" marL="669925" marR="0" rtl="0" algn="just">
              <a:spcBef>
                <a:spcPts val="460"/>
              </a:spcBef>
              <a:spcAft>
                <a:spcPts val="0"/>
              </a:spcAft>
              <a:buClr>
                <a:srgbClr val="FF9900"/>
              </a:buClr>
              <a:buSzPts val="1610"/>
              <a:buFont typeface="Noto Sans Symbols"/>
              <a:buChar char="✓"/>
            </a:pPr>
            <a:r>
              <a:rPr b="0" i="0" lang="en-US" sz="2300" u="sng" cap="none" strike="noStrike">
                <a:solidFill>
                  <a:srgbClr val="327061"/>
                </a:solidFill>
                <a:latin typeface="Arial"/>
                <a:ea typeface="Arial"/>
                <a:cs typeface="Arial"/>
                <a:sym typeface="Arial"/>
              </a:rPr>
              <a:t>Dãy con 3</a:t>
            </a:r>
            <a:r>
              <a:rPr b="0" i="0" lang="en-US" sz="2300" u="none" cap="none" strike="noStrike">
                <a:solidFill>
                  <a:srgbClr val="327061"/>
                </a:solidFill>
                <a:latin typeface="Arial"/>
                <a:ea typeface="Arial"/>
                <a:cs typeface="Arial"/>
                <a:sym typeface="Arial"/>
              </a:rPr>
              <a:t>: a[</a:t>
            </a:r>
            <a:r>
              <a:rPr b="0" i="0" lang="en-US" sz="2300" u="none" cap="none" strike="noStrike">
                <a:solidFill>
                  <a:srgbClr val="FF0000"/>
                </a:solidFill>
                <a:latin typeface="Arial"/>
                <a:ea typeface="Arial"/>
                <a:cs typeface="Arial"/>
                <a:sym typeface="Arial"/>
              </a:rPr>
              <a:t>2</a:t>
            </a:r>
            <a:r>
              <a:rPr b="0" i="0" lang="en-US" sz="2300" u="none" cap="none" strike="noStrike">
                <a:solidFill>
                  <a:srgbClr val="327061"/>
                </a:solidFill>
                <a:latin typeface="Arial"/>
                <a:ea typeface="Arial"/>
                <a:cs typeface="Arial"/>
                <a:sym typeface="Arial"/>
              </a:rPr>
              <a:t>], a[</a:t>
            </a:r>
            <a:r>
              <a:rPr b="0" i="0" lang="en-US" sz="2300" u="none" cap="none" strike="noStrike">
                <a:solidFill>
                  <a:srgbClr val="FF0000"/>
                </a:solidFill>
                <a:latin typeface="Arial"/>
                <a:ea typeface="Arial"/>
                <a:cs typeface="Arial"/>
                <a:sym typeface="Arial"/>
              </a:rPr>
              <a:t>2</a:t>
            </a:r>
            <a:r>
              <a:rPr b="0" i="0" lang="en-US" sz="2300" u="none" cap="none" strike="noStrike">
                <a:solidFill>
                  <a:srgbClr val="327061"/>
                </a:solidFill>
                <a:latin typeface="Arial"/>
                <a:ea typeface="Arial"/>
                <a:cs typeface="Arial"/>
                <a:sym typeface="Arial"/>
              </a:rPr>
              <a:t>+</a:t>
            </a:r>
            <a:r>
              <a:rPr b="0" i="0" lang="en-US" sz="2300" u="none" cap="none" strike="noStrike">
                <a:solidFill>
                  <a:srgbClr val="0066FF"/>
                </a:solidFill>
                <a:latin typeface="Arial"/>
                <a:ea typeface="Arial"/>
                <a:cs typeface="Arial"/>
                <a:sym typeface="Arial"/>
              </a:rPr>
              <a:t>h</a:t>
            </a:r>
            <a:r>
              <a:rPr b="0" i="0" lang="en-US" sz="2300" u="none" cap="none" strike="noStrike">
                <a:solidFill>
                  <a:srgbClr val="327061"/>
                </a:solidFill>
                <a:latin typeface="Arial"/>
                <a:ea typeface="Arial"/>
                <a:cs typeface="Arial"/>
                <a:sym typeface="Arial"/>
              </a:rPr>
              <a:t>], a[</a:t>
            </a:r>
            <a:r>
              <a:rPr b="0" i="0" lang="en-US" sz="2300" u="none" cap="none" strike="noStrike">
                <a:solidFill>
                  <a:srgbClr val="FF0000"/>
                </a:solidFill>
                <a:latin typeface="Arial"/>
                <a:ea typeface="Arial"/>
                <a:cs typeface="Arial"/>
                <a:sym typeface="Arial"/>
              </a:rPr>
              <a:t>2</a:t>
            </a:r>
            <a:r>
              <a:rPr b="0" i="0" lang="en-US" sz="2300" u="none" cap="none" strike="noStrike">
                <a:solidFill>
                  <a:srgbClr val="327061"/>
                </a:solidFill>
                <a:latin typeface="Arial"/>
                <a:ea typeface="Arial"/>
                <a:cs typeface="Arial"/>
                <a:sym typeface="Arial"/>
              </a:rPr>
              <a:t>+</a:t>
            </a:r>
            <a:r>
              <a:rPr b="0" i="0" lang="en-US" sz="2300" u="none" cap="none" strike="noStrike">
                <a:solidFill>
                  <a:srgbClr val="0066FF"/>
                </a:solidFill>
                <a:latin typeface="Arial"/>
                <a:ea typeface="Arial"/>
                <a:cs typeface="Arial"/>
                <a:sym typeface="Arial"/>
              </a:rPr>
              <a:t>2h</a:t>
            </a:r>
            <a:r>
              <a:rPr b="0" i="0" lang="en-US" sz="2300" u="none" cap="none" strike="noStrike">
                <a:solidFill>
                  <a:srgbClr val="327061"/>
                </a:solidFill>
                <a:latin typeface="Arial"/>
                <a:ea typeface="Arial"/>
                <a:cs typeface="Arial"/>
                <a:sym typeface="Arial"/>
              </a:rPr>
              <a:t>]...</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a:t>
            </a:r>
            <a:endParaRPr b="0" i="0" sz="2300" u="sng" cap="none" strike="noStrike">
              <a:solidFill>
                <a:srgbClr val="327061"/>
              </a:solidFill>
              <a:latin typeface="Arial"/>
              <a:ea typeface="Arial"/>
              <a:cs typeface="Arial"/>
              <a:sym typeface="Arial"/>
            </a:endParaRPr>
          </a:p>
          <a:p>
            <a:pPr indent="-325438" lvl="1" marL="669925" marR="0" rtl="0" algn="just">
              <a:spcBef>
                <a:spcPts val="460"/>
              </a:spcBef>
              <a:spcAft>
                <a:spcPts val="0"/>
              </a:spcAft>
              <a:buClr>
                <a:srgbClr val="FF9900"/>
              </a:buClr>
              <a:buSzPts val="1610"/>
              <a:buFont typeface="Noto Sans Symbols"/>
              <a:buChar char="✓"/>
            </a:pPr>
            <a:r>
              <a:rPr b="0" i="0" lang="en-US" sz="2300" u="sng" cap="none" strike="noStrike">
                <a:solidFill>
                  <a:srgbClr val="327061"/>
                </a:solidFill>
                <a:latin typeface="Arial"/>
                <a:ea typeface="Arial"/>
                <a:cs typeface="Arial"/>
                <a:sym typeface="Arial"/>
              </a:rPr>
              <a:t>Dãy con h</a:t>
            </a:r>
            <a:r>
              <a:rPr b="0" i="0" lang="en-US" sz="2300" u="none" cap="none" strike="noStrike">
                <a:solidFill>
                  <a:srgbClr val="327061"/>
                </a:solidFill>
                <a:latin typeface="Arial"/>
                <a:ea typeface="Arial"/>
                <a:cs typeface="Arial"/>
                <a:sym typeface="Arial"/>
              </a:rPr>
              <a:t>: a[h], a[2h], a[3h]...</a:t>
            </a:r>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1030" name="Google Shape;1030;p63"/>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59" name="Google Shape;159;p1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60" name="Google Shape;160;p19"/>
          <p:cNvSpPr txBox="1"/>
          <p:nvPr>
            <p:ph type="title"/>
          </p:nvPr>
        </p:nvSpPr>
        <p:spPr>
          <a:xfrm>
            <a:off x="858838" y="506413"/>
            <a:ext cx="2795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1. Tìm kiếm</a:t>
            </a:r>
            <a:endParaRPr/>
          </a:p>
        </p:txBody>
      </p:sp>
      <p:sp>
        <p:nvSpPr>
          <p:cNvPr id="161" name="Google Shape;161;p19"/>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Bài toán được mô tả như sau:</a:t>
            </a:r>
            <a:endParaRPr/>
          </a:p>
          <a:p>
            <a:pPr indent="-325438" lvl="1" marL="669925" marR="0" rtl="0" algn="just">
              <a:spcBef>
                <a:spcPts val="500"/>
              </a:spcBef>
              <a:spcAft>
                <a:spcPts val="0"/>
              </a:spcAft>
              <a:buClr>
                <a:srgbClr val="FF9900"/>
              </a:buClr>
              <a:buSzPts val="1750"/>
              <a:buFont typeface="Noto Sans Symbols"/>
              <a:buChar char="✓"/>
            </a:pPr>
            <a:r>
              <a:rPr b="0" i="0" lang="en-US" sz="2500" u="none" cap="none" strike="noStrike">
                <a:solidFill>
                  <a:srgbClr val="327061"/>
                </a:solidFill>
                <a:latin typeface="Arial"/>
                <a:ea typeface="Arial"/>
                <a:cs typeface="Arial"/>
                <a:sym typeface="Arial"/>
              </a:rPr>
              <a:t>Tập dữ liệu được lưu trữ là dãy </a:t>
            </a:r>
            <a:r>
              <a:rPr b="0" i="0" lang="en-US" sz="2500" u="none" cap="none" strike="noStrike">
                <a:solidFill>
                  <a:srgbClr val="FF3333"/>
                </a:solidFill>
                <a:latin typeface="Arial"/>
                <a:ea typeface="Arial"/>
                <a:cs typeface="Arial"/>
                <a:sym typeface="Arial"/>
              </a:rPr>
              <a:t>a</a:t>
            </a:r>
            <a:r>
              <a:rPr b="0" baseline="-25000" i="0" lang="en-US" sz="2500" u="none" cap="none" strike="noStrike">
                <a:solidFill>
                  <a:srgbClr val="FF3333"/>
                </a:solidFill>
                <a:latin typeface="Arial"/>
                <a:ea typeface="Arial"/>
                <a:cs typeface="Arial"/>
                <a:sym typeface="Arial"/>
              </a:rPr>
              <a:t>1</a:t>
            </a:r>
            <a:r>
              <a:rPr b="0" i="0" lang="en-US" sz="2500" u="none" cap="none" strike="noStrike">
                <a:solidFill>
                  <a:srgbClr val="FF3333"/>
                </a:solidFill>
                <a:latin typeface="Arial"/>
                <a:ea typeface="Arial"/>
                <a:cs typeface="Arial"/>
                <a:sym typeface="Arial"/>
              </a:rPr>
              <a:t>, a</a:t>
            </a:r>
            <a:r>
              <a:rPr b="0" baseline="-25000" i="0" lang="en-US" sz="2500" u="none" cap="none" strike="noStrike">
                <a:solidFill>
                  <a:srgbClr val="FF3333"/>
                </a:solidFill>
                <a:latin typeface="Arial"/>
                <a:ea typeface="Arial"/>
                <a:cs typeface="Arial"/>
                <a:sym typeface="Arial"/>
              </a:rPr>
              <a:t>2</a:t>
            </a:r>
            <a:r>
              <a:rPr b="0" i="0" lang="en-US" sz="2500" u="none" cap="none" strike="noStrike">
                <a:solidFill>
                  <a:srgbClr val="FF3333"/>
                </a:solidFill>
                <a:latin typeface="Arial"/>
                <a:ea typeface="Arial"/>
                <a:cs typeface="Arial"/>
                <a:sym typeface="Arial"/>
              </a:rPr>
              <a:t>,..,a</a:t>
            </a:r>
            <a:r>
              <a:rPr b="0" baseline="-25000" i="0" lang="en-US" sz="2500" u="none" cap="none" strike="noStrike">
                <a:solidFill>
                  <a:srgbClr val="FF3333"/>
                </a:solidFill>
                <a:latin typeface="Arial"/>
                <a:ea typeface="Arial"/>
                <a:cs typeface="Arial"/>
                <a:sym typeface="Arial"/>
              </a:rPr>
              <a:t>n</a:t>
            </a:r>
            <a:r>
              <a:rPr b="0" i="0" lang="en-US" sz="2500" u="none" cap="none" strike="noStrike">
                <a:solidFill>
                  <a:srgbClr val="327061"/>
                </a:solidFill>
                <a:latin typeface="Arial"/>
                <a:ea typeface="Arial"/>
                <a:cs typeface="Arial"/>
                <a:sym typeface="Arial"/>
              </a:rPr>
              <a:t>. Giả sử chọn cấu trúc dữ liệu mảng để lưu trữ dãy số này trong bộ nhớ chính, có khai báo: </a:t>
            </a:r>
            <a:r>
              <a:rPr b="0" i="0" lang="en-US" sz="2500" u="none" cap="none" strike="noStrike">
                <a:solidFill>
                  <a:srgbClr val="FF3333"/>
                </a:solidFill>
                <a:latin typeface="Arial"/>
                <a:ea typeface="Arial"/>
                <a:cs typeface="Arial"/>
                <a:sym typeface="Arial"/>
              </a:rPr>
              <a:t>int a[n]</a:t>
            </a:r>
            <a:r>
              <a:rPr b="0" i="0" lang="en-US" sz="2500" u="none" cap="none" strike="noStrike">
                <a:solidFill>
                  <a:srgbClr val="327061"/>
                </a:solidFill>
                <a:latin typeface="Arial"/>
                <a:ea typeface="Arial"/>
                <a:cs typeface="Arial"/>
                <a:sym typeface="Arial"/>
              </a:rPr>
              <a:t>;</a:t>
            </a:r>
            <a:endParaRPr/>
          </a:p>
          <a:p>
            <a:pPr indent="-325438" lvl="1" marL="669925" marR="0" rtl="0" algn="just">
              <a:spcBef>
                <a:spcPts val="500"/>
              </a:spcBef>
              <a:spcAft>
                <a:spcPts val="0"/>
              </a:spcAft>
              <a:buClr>
                <a:srgbClr val="FF9900"/>
              </a:buClr>
              <a:buSzPts val="1750"/>
              <a:buFont typeface="Noto Sans Symbols"/>
              <a:buChar char="✓"/>
            </a:pPr>
            <a:r>
              <a:rPr b="0" i="0" lang="en-US" sz="2500" u="none" cap="none" strike="noStrike">
                <a:solidFill>
                  <a:srgbClr val="327061"/>
                </a:solidFill>
                <a:latin typeface="Arial"/>
                <a:ea typeface="Arial"/>
                <a:cs typeface="Arial"/>
                <a:sym typeface="Arial"/>
              </a:rPr>
              <a:t>Khóa cần tìm là </a:t>
            </a:r>
            <a:r>
              <a:rPr b="0" i="0" lang="en-US" sz="2500" u="none" cap="none" strike="noStrike">
                <a:solidFill>
                  <a:srgbClr val="FF3333"/>
                </a:solidFill>
                <a:latin typeface="Arial"/>
                <a:ea typeface="Arial"/>
                <a:cs typeface="Arial"/>
                <a:sym typeface="Arial"/>
              </a:rPr>
              <a:t>x</a:t>
            </a:r>
            <a:r>
              <a:rPr b="0" i="0" lang="en-US" sz="2500" u="none" cap="none" strike="noStrike">
                <a:solidFill>
                  <a:srgbClr val="327061"/>
                </a:solidFill>
                <a:latin typeface="Arial"/>
                <a:ea typeface="Arial"/>
                <a:cs typeface="Arial"/>
                <a:sym typeface="Arial"/>
              </a:rPr>
              <a:t>, có kiểu nguyên: </a:t>
            </a:r>
            <a:r>
              <a:rPr b="0" i="0" lang="en-US" sz="2500" u="none" cap="none" strike="noStrike">
                <a:solidFill>
                  <a:srgbClr val="FF3333"/>
                </a:solidFill>
                <a:latin typeface="Arial"/>
                <a:ea typeface="Arial"/>
                <a:cs typeface="Arial"/>
                <a:sym typeface="Arial"/>
              </a:rPr>
              <a:t>int  x</a:t>
            </a:r>
            <a:r>
              <a:rPr b="0" i="0" lang="en-US" sz="2500" u="none" cap="none" strike="noStrike">
                <a:solidFill>
                  <a:srgbClr val="327061"/>
                </a:solidFill>
                <a:latin typeface="Arial"/>
                <a:ea typeface="Arial"/>
                <a:cs typeface="Arial"/>
                <a:sym typeface="Arial"/>
              </a:rPr>
              <a:t>;</a:t>
            </a:r>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grpSp>
        <p:nvGrpSpPr>
          <p:cNvPr id="162" name="Google Shape;162;p19"/>
          <p:cNvGrpSpPr/>
          <p:nvPr/>
        </p:nvGrpSpPr>
        <p:grpSpPr>
          <a:xfrm>
            <a:off x="1971675" y="3776663"/>
            <a:ext cx="5343525" cy="2776537"/>
            <a:chOff x="1200" y="2139"/>
            <a:chExt cx="3366" cy="1749"/>
          </a:xfrm>
        </p:grpSpPr>
        <p:sp>
          <p:nvSpPr>
            <p:cNvPr id="163" name="Google Shape;163;p19"/>
            <p:cNvSpPr/>
            <p:nvPr/>
          </p:nvSpPr>
          <p:spPr>
            <a:xfrm>
              <a:off x="2441" y="2139"/>
              <a:ext cx="764" cy="273"/>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Tìm kiếm</a:t>
              </a:r>
              <a:endParaRPr/>
            </a:p>
          </p:txBody>
        </p:sp>
        <p:sp>
          <p:nvSpPr>
            <p:cNvPr id="164" name="Google Shape;164;p19"/>
            <p:cNvSpPr/>
            <p:nvPr/>
          </p:nvSpPr>
          <p:spPr>
            <a:xfrm>
              <a:off x="1200" y="2741"/>
              <a:ext cx="1320" cy="221"/>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Tìm kiếm tuyến tính</a:t>
              </a:r>
              <a:endParaRPr/>
            </a:p>
          </p:txBody>
        </p:sp>
        <p:sp>
          <p:nvSpPr>
            <p:cNvPr id="165" name="Google Shape;165;p19"/>
            <p:cNvSpPr/>
            <p:nvPr/>
          </p:nvSpPr>
          <p:spPr>
            <a:xfrm>
              <a:off x="3246" y="2741"/>
              <a:ext cx="1320" cy="221"/>
            </a:xfrm>
            <a:prstGeom prst="rect">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ahoma"/>
                  <a:ea typeface="Tahoma"/>
                  <a:cs typeface="Tahoma"/>
                  <a:sym typeface="Tahoma"/>
                </a:rPr>
                <a:t>Tìm kiếm nhị phân</a:t>
              </a:r>
              <a:endParaRPr/>
            </a:p>
          </p:txBody>
        </p:sp>
        <p:sp>
          <p:nvSpPr>
            <p:cNvPr id="166" name="Google Shape;166;p19"/>
            <p:cNvSpPr/>
            <p:nvPr/>
          </p:nvSpPr>
          <p:spPr>
            <a:xfrm>
              <a:off x="3241" y="3170"/>
              <a:ext cx="1302" cy="718"/>
            </a:xfrm>
            <a:prstGeom prst="star32">
              <a:avLst>
                <a:gd fmla="val 45111" name="adj"/>
              </a:avLst>
            </a:prstGeom>
            <a:solidFill>
              <a:srgbClr val="FF66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chemeClr val="dk1"/>
                  </a:solidFill>
                  <a:latin typeface="Tahoma"/>
                  <a:ea typeface="Tahoma"/>
                  <a:cs typeface="Tahoma"/>
                  <a:sym typeface="Tahoma"/>
                </a:rPr>
                <a:t>Tập dữ liệu đã </a:t>
              </a:r>
              <a:endParaRPr/>
            </a:p>
            <a:p>
              <a:pPr indent="0" lvl="0" marL="0" marR="0" rtl="0" algn="ctr">
                <a:spcBef>
                  <a:spcPts val="0"/>
                </a:spcBef>
                <a:spcAft>
                  <a:spcPts val="0"/>
                </a:spcAft>
                <a:buNone/>
              </a:pPr>
              <a:r>
                <a:rPr lang="en-US" sz="1900">
                  <a:solidFill>
                    <a:schemeClr val="dk1"/>
                  </a:solidFill>
                  <a:latin typeface="Tahoma"/>
                  <a:ea typeface="Tahoma"/>
                  <a:cs typeface="Tahoma"/>
                  <a:sym typeface="Tahoma"/>
                </a:rPr>
                <a:t>được sắp xếp</a:t>
              </a:r>
              <a:endParaRPr/>
            </a:p>
          </p:txBody>
        </p:sp>
        <p:sp>
          <p:nvSpPr>
            <p:cNvPr id="167" name="Google Shape;167;p19"/>
            <p:cNvSpPr/>
            <p:nvPr/>
          </p:nvSpPr>
          <p:spPr>
            <a:xfrm>
              <a:off x="1200" y="3174"/>
              <a:ext cx="1302" cy="714"/>
            </a:xfrm>
            <a:prstGeom prst="star32">
              <a:avLst>
                <a:gd fmla="val 45111" name="adj"/>
              </a:avLst>
            </a:prstGeom>
            <a:solidFill>
              <a:srgbClr val="FF66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chemeClr val="dk1"/>
                  </a:solidFill>
                  <a:latin typeface="Tahoma"/>
                  <a:ea typeface="Tahoma"/>
                  <a:cs typeface="Tahoma"/>
                  <a:sym typeface="Tahoma"/>
                </a:rPr>
                <a:t>Tập dữ liệu </a:t>
              </a:r>
              <a:endParaRPr/>
            </a:p>
            <a:p>
              <a:pPr indent="0" lvl="0" marL="0" marR="0" rtl="0" algn="ctr">
                <a:spcBef>
                  <a:spcPts val="0"/>
                </a:spcBef>
                <a:spcAft>
                  <a:spcPts val="0"/>
                </a:spcAft>
                <a:buNone/>
              </a:pPr>
              <a:r>
                <a:rPr lang="en-US" sz="1900">
                  <a:solidFill>
                    <a:schemeClr val="dk1"/>
                  </a:solidFill>
                  <a:latin typeface="Tahoma"/>
                  <a:ea typeface="Tahoma"/>
                  <a:cs typeface="Tahoma"/>
                  <a:sym typeface="Tahoma"/>
                </a:rPr>
                <a:t>bất kỳ</a:t>
              </a:r>
              <a:endParaRPr/>
            </a:p>
          </p:txBody>
        </p:sp>
        <p:sp>
          <p:nvSpPr>
            <p:cNvPr id="168" name="Google Shape;168;p19"/>
            <p:cNvSpPr/>
            <p:nvPr/>
          </p:nvSpPr>
          <p:spPr>
            <a:xfrm rot="5400000">
              <a:off x="1759" y="2990"/>
              <a:ext cx="225" cy="156"/>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69" name="Google Shape;169;p19"/>
            <p:cNvSpPr/>
            <p:nvPr/>
          </p:nvSpPr>
          <p:spPr>
            <a:xfrm rot="5400000">
              <a:off x="3800" y="2990"/>
              <a:ext cx="225" cy="156"/>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cxnSp>
          <p:nvCxnSpPr>
            <p:cNvPr id="170" name="Google Shape;170;p19"/>
            <p:cNvCxnSpPr/>
            <p:nvPr/>
          </p:nvCxnSpPr>
          <p:spPr>
            <a:xfrm flipH="1">
              <a:off x="1908" y="2418"/>
              <a:ext cx="798" cy="330"/>
            </a:xfrm>
            <a:prstGeom prst="straightConnector1">
              <a:avLst/>
            </a:prstGeom>
            <a:noFill/>
            <a:ln cap="flat" cmpd="sng" w="28575">
              <a:solidFill>
                <a:schemeClr val="dk1"/>
              </a:solidFill>
              <a:prstDash val="solid"/>
              <a:round/>
              <a:headEnd len="med" w="med" type="none"/>
              <a:tailEnd len="med" w="med" type="triangle"/>
            </a:ln>
          </p:spPr>
        </p:cxnSp>
        <p:cxnSp>
          <p:nvCxnSpPr>
            <p:cNvPr id="171" name="Google Shape;171;p19"/>
            <p:cNvCxnSpPr/>
            <p:nvPr/>
          </p:nvCxnSpPr>
          <p:spPr>
            <a:xfrm>
              <a:off x="2929" y="2418"/>
              <a:ext cx="798" cy="330"/>
            </a:xfrm>
            <a:prstGeom prst="straightConnector1">
              <a:avLst/>
            </a:prstGeom>
            <a:noFill/>
            <a:ln cap="flat" cmpd="sng" w="28575">
              <a:solidFill>
                <a:schemeClr val="dk1"/>
              </a:solidFill>
              <a:prstDash val="solid"/>
              <a:round/>
              <a:headEnd len="med" w="med" type="none"/>
              <a:tailEnd len="med" w="med" type="triangle"/>
            </a:ln>
          </p:spPr>
        </p:cxnSp>
      </p:grpSp>
      <p:sp>
        <p:nvSpPr>
          <p:cNvPr id="172" name="Google Shape;172;p19"/>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Bài 2: Tìm kiếm và sắp xếp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6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37" name="Google Shape;1037;p6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38" name="Google Shape;1038;p64"/>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039" name="Google Shape;1039;p64"/>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VD: cho dãy n = 8, h = 3 </a:t>
            </a:r>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	10	3	7	6	2	5	4	16</a:t>
            </a:r>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p:txBody>
      </p:sp>
      <p:graphicFrame>
        <p:nvGraphicFramePr>
          <p:cNvPr id="1040" name="Google Shape;1040;p64"/>
          <p:cNvGraphicFramePr/>
          <p:nvPr/>
        </p:nvGraphicFramePr>
        <p:xfrm>
          <a:off x="609600" y="3089275"/>
          <a:ext cx="3000000" cy="3000000"/>
        </p:xfrm>
        <a:graphic>
          <a:graphicData uri="http://schemas.openxmlformats.org/drawingml/2006/table">
            <a:tbl>
              <a:tblPr>
                <a:noFill/>
                <a:tableStyleId>{56BD8522-0923-432F-8687-38B3E408FB5F}</a:tableStyleId>
              </a:tblPr>
              <a:tblGrid>
                <a:gridCol w="2066925"/>
                <a:gridCol w="871550"/>
                <a:gridCol w="722300"/>
                <a:gridCol w="717550"/>
                <a:gridCol w="717550"/>
                <a:gridCol w="720725"/>
                <a:gridCol w="717550"/>
                <a:gridCol w="719150"/>
                <a:gridCol w="900100"/>
              </a:tblGrid>
              <a:tr h="635000">
                <a:tc>
                  <a:txBody>
                    <a:bodyPr/>
                    <a:lstStyle/>
                    <a:p>
                      <a:pPr indent="-342900" lvl="0" marL="342900" marR="0" rtl="0" algn="ctr">
                        <a:lnSpc>
                          <a:spcPct val="100000"/>
                        </a:lnSpc>
                        <a:spcBef>
                          <a:spcPts val="0"/>
                        </a:spcBef>
                        <a:spcAft>
                          <a:spcPts val="0"/>
                        </a:spcAft>
                        <a:buClr>
                          <a:srgbClr val="CC0000"/>
                        </a:buClr>
                        <a:buSzPts val="1680"/>
                        <a:buFont typeface="Noto Sans Symbols"/>
                        <a:buNone/>
                      </a:pPr>
                      <a:r>
                        <a:rPr b="0" i="0" lang="en-US" sz="2400" u="none" cap="none" strike="noStrike">
                          <a:solidFill>
                            <a:schemeClr val="dk1"/>
                          </a:solidFill>
                          <a:latin typeface="Arial"/>
                          <a:ea typeface="Arial"/>
                          <a:cs typeface="Arial"/>
                          <a:sym typeface="Arial"/>
                        </a:rPr>
                        <a:t>Dãy chính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6699"/>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CCFF"/>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6699"/>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CCFF"/>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6699"/>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CCFF"/>
                    </a:solidFill>
                  </a:tcPr>
                </a:tc>
              </a:tr>
              <a:tr h="739775">
                <a:tc>
                  <a:txBody>
                    <a:bodyPr/>
                    <a:lstStyle/>
                    <a:p>
                      <a:pPr indent="-342900" lvl="0" marL="342900" marR="0" rtl="0" algn="ctr">
                        <a:lnSpc>
                          <a:spcPct val="100000"/>
                        </a:lnSpc>
                        <a:spcBef>
                          <a:spcPts val="0"/>
                        </a:spcBef>
                        <a:spcAft>
                          <a:spcPts val="0"/>
                        </a:spcAft>
                        <a:buClr>
                          <a:srgbClr val="CC0000"/>
                        </a:buClr>
                        <a:buSzPts val="1680"/>
                        <a:buFont typeface="Noto Sans Symbols"/>
                        <a:buNone/>
                      </a:pPr>
                      <a:r>
                        <a:rPr b="0" i="0" lang="en-US" sz="2400" u="none" cap="none" strike="noStrike">
                          <a:solidFill>
                            <a:schemeClr val="dk1"/>
                          </a:solidFill>
                          <a:latin typeface="Arial"/>
                          <a:ea typeface="Arial"/>
                          <a:cs typeface="Arial"/>
                          <a:sym typeface="Arial"/>
                        </a:rPr>
                        <a:t>Dãy con 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6699"/>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6699"/>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6699"/>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39775">
                <a:tc>
                  <a:txBody>
                    <a:bodyPr/>
                    <a:lstStyle/>
                    <a:p>
                      <a:pPr indent="-342900" lvl="0" marL="342900" marR="0" rtl="0" algn="ctr">
                        <a:lnSpc>
                          <a:spcPct val="100000"/>
                        </a:lnSpc>
                        <a:spcBef>
                          <a:spcPts val="0"/>
                        </a:spcBef>
                        <a:spcAft>
                          <a:spcPts val="0"/>
                        </a:spcAft>
                        <a:buClr>
                          <a:srgbClr val="CC0000"/>
                        </a:buClr>
                        <a:buSzPts val="1680"/>
                        <a:buFont typeface="Noto Sans Symbols"/>
                        <a:buNone/>
                      </a:pPr>
                      <a:r>
                        <a:rPr b="0" i="0" lang="en-US" sz="2400" u="none" cap="none" strike="noStrike">
                          <a:solidFill>
                            <a:schemeClr val="dk1"/>
                          </a:solidFill>
                          <a:latin typeface="Arial"/>
                          <a:ea typeface="Arial"/>
                          <a:cs typeface="Arial"/>
                          <a:sym typeface="Arial"/>
                        </a:rPr>
                        <a:t>Dãy con 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CCFF"/>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CCFF"/>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CCFF"/>
                    </a:solidFill>
                  </a:tcPr>
                </a:tc>
              </a:tr>
              <a:tr h="739775">
                <a:tc>
                  <a:txBody>
                    <a:bodyPr/>
                    <a:lstStyle/>
                    <a:p>
                      <a:pPr indent="-342900" lvl="0" marL="342900" marR="0" rtl="0" algn="ctr">
                        <a:lnSpc>
                          <a:spcPct val="100000"/>
                        </a:lnSpc>
                        <a:spcBef>
                          <a:spcPts val="0"/>
                        </a:spcBef>
                        <a:spcAft>
                          <a:spcPts val="0"/>
                        </a:spcAft>
                        <a:buClr>
                          <a:srgbClr val="CC0000"/>
                        </a:buClr>
                        <a:buSzPts val="1680"/>
                        <a:buFont typeface="Noto Sans Symbols"/>
                        <a:buNone/>
                      </a:pPr>
                      <a:r>
                        <a:rPr b="0" i="0" lang="en-US" sz="2400" u="none" cap="none" strike="noStrike">
                          <a:solidFill>
                            <a:schemeClr val="dk1"/>
                          </a:solidFill>
                          <a:latin typeface="Arial"/>
                          <a:ea typeface="Arial"/>
                          <a:cs typeface="Arial"/>
                          <a:sym typeface="Arial"/>
                        </a:rPr>
                        <a:t>Dãy con 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CC0000"/>
                        </a:buClr>
                        <a:buSzPts val="1820"/>
                        <a:buFont typeface="Noto Sans Symbols"/>
                        <a:buNone/>
                      </a:pPr>
                      <a:r>
                        <a:rPr b="1" i="0" lang="en-US" sz="2600" u="none" cap="none" strike="noStrike">
                          <a:solidFill>
                            <a:schemeClr val="dk1"/>
                          </a:solidFill>
                          <a:latin typeface="Arial"/>
                          <a:ea typeface="Arial"/>
                          <a:cs typeface="Arial"/>
                          <a:sym typeface="Arial"/>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99"/>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820"/>
                        <a:buFont typeface="Noto Sans Symbols"/>
                        <a:buNone/>
                      </a:pPr>
                      <a:r>
                        <a:t/>
                      </a:r>
                      <a:endParaRPr b="1" i="0" sz="2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041" name="Google Shape;1041;p64"/>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6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47" name="Google Shape;1047;p6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48" name="Google Shape;1048;p65"/>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049" name="Google Shape;1049;p65"/>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Với mỗi bước h, áp dụng Insertion Sort trên từng dãy con độc lập để làm mịn dần các phần tử trong dãy chính. </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Tiếp tục làm tương tự đối với bước h div 2... cho đến h = 1. </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Khi h =1 thực hiện Insertion Sort trên 1 dãy duy nhất là dãy chính</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Kết quả được dãy phần tử được sắp.</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1050" name="Google Shape;1050;p65"/>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6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56" name="Google Shape;1056;p6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57" name="Google Shape;1057;p66"/>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058" name="Google Shape;1058;p66"/>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Các bước tiến hành chính</a:t>
            </a:r>
            <a:endParaRPr/>
          </a:p>
          <a:p>
            <a:pPr indent="-325438" lvl="1" marL="669925" marR="0" rtl="0" algn="just">
              <a:spcBef>
                <a:spcPts val="460"/>
              </a:spcBef>
              <a:spcAft>
                <a:spcPts val="0"/>
              </a:spcAft>
              <a:buClr>
                <a:srgbClr val="FF9900"/>
              </a:buClr>
              <a:buSzPts val="1610"/>
              <a:buFont typeface="Noto Sans Symbols"/>
              <a:buChar char="✓"/>
            </a:pPr>
            <a:r>
              <a:rPr b="0" i="0" lang="en-US" sz="2300" u="sng" cap="none" strike="noStrike">
                <a:solidFill>
                  <a:srgbClr val="327061"/>
                </a:solidFill>
                <a:latin typeface="Arial"/>
                <a:ea typeface="Arial"/>
                <a:cs typeface="Arial"/>
                <a:sym typeface="Arial"/>
              </a:rPr>
              <a:t>B1</a:t>
            </a:r>
            <a:r>
              <a:rPr b="0" i="0" lang="en-US" sz="2300" u="none" cap="none" strike="noStrike">
                <a:solidFill>
                  <a:srgbClr val="327061"/>
                </a:solidFill>
                <a:latin typeface="Arial"/>
                <a:ea typeface="Arial"/>
                <a:cs typeface="Arial"/>
                <a:sym typeface="Arial"/>
              </a:rPr>
              <a:t>: chọn k khoảng cách h[1], h[2],..,h[k], và i = 1;</a:t>
            </a:r>
            <a:endParaRPr b="0" i="0" sz="2300" u="none" cap="none" strike="noStrike">
              <a:solidFill>
                <a:srgbClr val="327061"/>
              </a:solidFill>
              <a:latin typeface="Arial"/>
              <a:ea typeface="Arial"/>
              <a:cs typeface="Arial"/>
              <a:sym typeface="Arial"/>
            </a:endParaRPr>
          </a:p>
          <a:p>
            <a:pPr indent="-325438" lvl="1" marL="669925" marR="0" rtl="0" algn="just">
              <a:spcBef>
                <a:spcPts val="460"/>
              </a:spcBef>
              <a:spcAft>
                <a:spcPts val="0"/>
              </a:spcAft>
              <a:buClr>
                <a:srgbClr val="FF9900"/>
              </a:buClr>
              <a:buSzPts val="1610"/>
              <a:buFont typeface="Noto Sans Symbols"/>
              <a:buChar char="✓"/>
            </a:pPr>
            <a:r>
              <a:rPr b="0" i="0" lang="en-US" sz="2300" u="sng" cap="none" strike="noStrike">
                <a:solidFill>
                  <a:srgbClr val="327061"/>
                </a:solidFill>
                <a:latin typeface="Arial"/>
                <a:ea typeface="Arial"/>
                <a:cs typeface="Arial"/>
                <a:sym typeface="Arial"/>
              </a:rPr>
              <a:t>B2</a:t>
            </a:r>
            <a:r>
              <a:rPr b="0" i="0" lang="en-US" sz="2300" u="none" cap="none" strike="noStrike">
                <a:solidFill>
                  <a:srgbClr val="327061"/>
                </a:solidFill>
                <a:latin typeface="Arial"/>
                <a:ea typeface="Arial"/>
                <a:cs typeface="Arial"/>
                <a:sym typeface="Arial"/>
              </a:rPr>
              <a:t>: Chia dãy ban đầu thành các dãy con có bước nhảy là h[i]. Thực hiện sắp xếp từng dãy con bằng Insertion sort.</a:t>
            </a:r>
            <a:endParaRPr b="0" i="0" sz="2300" u="none" cap="none" strike="noStrike">
              <a:solidFill>
                <a:srgbClr val="327061"/>
              </a:solidFill>
              <a:latin typeface="Arial"/>
              <a:ea typeface="Arial"/>
              <a:cs typeface="Arial"/>
              <a:sym typeface="Arial"/>
            </a:endParaRPr>
          </a:p>
          <a:p>
            <a:pPr indent="-325438" lvl="1" marL="669925" marR="0" rtl="0" algn="just">
              <a:spcBef>
                <a:spcPts val="460"/>
              </a:spcBef>
              <a:spcAft>
                <a:spcPts val="0"/>
              </a:spcAft>
              <a:buClr>
                <a:srgbClr val="FF9900"/>
              </a:buClr>
              <a:buSzPts val="1610"/>
              <a:buFont typeface="Noto Sans Symbols"/>
              <a:buChar char="✓"/>
            </a:pPr>
            <a:r>
              <a:rPr b="0" i="0" lang="en-US" sz="2300" u="sng" cap="none" strike="noStrike">
                <a:solidFill>
                  <a:srgbClr val="327061"/>
                </a:solidFill>
                <a:latin typeface="Arial"/>
                <a:ea typeface="Arial"/>
                <a:cs typeface="Arial"/>
                <a:sym typeface="Arial"/>
              </a:rPr>
              <a:t>B3</a:t>
            </a:r>
            <a:r>
              <a:rPr b="0" i="0" lang="en-US" sz="2300" u="none" cap="none" strike="noStrike">
                <a:solidFill>
                  <a:srgbClr val="327061"/>
                </a:solidFill>
                <a:latin typeface="Arial"/>
                <a:ea typeface="Arial"/>
                <a:cs typeface="Arial"/>
                <a:sym typeface="Arial"/>
              </a:rPr>
              <a:t>:  i = i+1</a:t>
            </a:r>
            <a:endParaRPr/>
          </a:p>
          <a:p>
            <a:pPr indent="-325438" lvl="1" marL="669925" marR="0" rtl="0" algn="just">
              <a:spcBef>
                <a:spcPts val="460"/>
              </a:spcBef>
              <a:spcAft>
                <a:spcPts val="0"/>
              </a:spcAft>
              <a:buClr>
                <a:srgbClr val="FF9900"/>
              </a:buClr>
              <a:buSzPts val="1610"/>
              <a:buFont typeface="Noto Sans Symbols"/>
              <a:buNone/>
            </a:pPr>
            <a:r>
              <a:rPr b="0" i="0" lang="en-US" sz="2300" u="none" cap="none" strike="noStrike">
                <a:solidFill>
                  <a:srgbClr val="327061"/>
                </a:solidFill>
                <a:latin typeface="Arial"/>
                <a:ea typeface="Arial"/>
                <a:cs typeface="Arial"/>
                <a:sym typeface="Arial"/>
              </a:rPr>
              <a:t>		    Nếu i &gt; k: ⇒ Dừng</a:t>
            </a:r>
            <a:endParaRPr/>
          </a:p>
          <a:p>
            <a:pPr indent="-325438" lvl="1" marL="669925" marR="0" rtl="0" algn="just">
              <a:spcBef>
                <a:spcPts val="460"/>
              </a:spcBef>
              <a:spcAft>
                <a:spcPts val="0"/>
              </a:spcAft>
              <a:buClr>
                <a:srgbClr val="FF9900"/>
              </a:buClr>
              <a:buSzPts val="1610"/>
              <a:buFont typeface="Noto Sans Symbols"/>
              <a:buNone/>
            </a:pPr>
            <a:r>
              <a:rPr b="0" i="0" lang="en-US" sz="2300" u="none" cap="none" strike="noStrike">
                <a:solidFill>
                  <a:srgbClr val="327061"/>
                </a:solidFill>
                <a:latin typeface="Arial"/>
                <a:ea typeface="Arial"/>
                <a:cs typeface="Arial"/>
                <a:sym typeface="Arial"/>
              </a:rPr>
              <a:t>		    Ngược lại: ⇒ Bước 2.</a:t>
            </a:r>
            <a:endParaRPr b="0" i="0" sz="2300" u="none" cap="none" strike="noStrike">
              <a:solidFill>
                <a:srgbClr val="32706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1059" name="Google Shape;1059;p66"/>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6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65" name="Google Shape;1065;p6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66" name="Google Shape;1066;p67"/>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067" name="Google Shape;1067;p67"/>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Cho dãy bên dưới với n = 8, h = {5, 3, 1}. </a:t>
            </a:r>
            <a:endParaRPr b="0" i="0" sz="2600" u="none" cap="none" strike="noStrike">
              <a:solidFill>
                <a:schemeClr val="dk1"/>
              </a:solidFill>
              <a:latin typeface="Arial"/>
              <a:ea typeface="Arial"/>
              <a:cs typeface="Arial"/>
              <a:sym typeface="Arial"/>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		10	3	7	6	2	5	4	16</a:t>
            </a:r>
            <a:endParaRPr b="0" i="0" sz="2600" u="none" cap="none" strike="noStrike">
              <a:solidFill>
                <a:schemeClr val="dk1"/>
              </a:solidFill>
              <a:latin typeface="Arial"/>
              <a:ea typeface="Arial"/>
              <a:cs typeface="Arial"/>
              <a:sym typeface="Arial"/>
            </a:endParaRPr>
          </a:p>
        </p:txBody>
      </p:sp>
      <p:sp>
        <p:nvSpPr>
          <p:cNvPr id="1068" name="Google Shape;1068;p67"/>
          <p:cNvSpPr/>
          <p:nvPr/>
        </p:nvSpPr>
        <p:spPr>
          <a:xfrm>
            <a:off x="1484313" y="2941638"/>
            <a:ext cx="649287" cy="652462"/>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069" name="Google Shape;1069;p67"/>
          <p:cNvSpPr/>
          <p:nvPr/>
        </p:nvSpPr>
        <p:spPr>
          <a:xfrm>
            <a:off x="2246313" y="3614738"/>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3</a:t>
            </a:r>
            <a:endParaRPr/>
          </a:p>
        </p:txBody>
      </p:sp>
      <p:sp>
        <p:nvSpPr>
          <p:cNvPr id="1070" name="Google Shape;1070;p67"/>
          <p:cNvSpPr/>
          <p:nvPr/>
        </p:nvSpPr>
        <p:spPr>
          <a:xfrm>
            <a:off x="3160713" y="4376738"/>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071" name="Google Shape;1071;p67"/>
          <p:cNvSpPr/>
          <p:nvPr/>
        </p:nvSpPr>
        <p:spPr>
          <a:xfrm>
            <a:off x="4075113" y="5138738"/>
            <a:ext cx="649287" cy="652462"/>
          </a:xfrm>
          <a:prstGeom prst="ellipse">
            <a:avLst/>
          </a:prstGeom>
          <a:gradFill>
            <a:gsLst>
              <a:gs pos="0">
                <a:srgbClr val="99FFCC">
                  <a:alpha val="50980"/>
                </a:srgbClr>
              </a:gs>
              <a:gs pos="100000">
                <a:srgbClr val="89E5B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072" name="Google Shape;1072;p67"/>
          <p:cNvSpPr/>
          <p:nvPr/>
        </p:nvSpPr>
        <p:spPr>
          <a:xfrm>
            <a:off x="4989513" y="5748338"/>
            <a:ext cx="649287" cy="652462"/>
          </a:xfrm>
          <a:prstGeom prst="ellipse">
            <a:avLst/>
          </a:prstGeom>
          <a:gradFill>
            <a:gsLst>
              <a:gs pos="0">
                <a:srgbClr val="CC99FF">
                  <a:alpha val="41960"/>
                </a:srgbClr>
              </a:gs>
              <a:gs pos="100000">
                <a:srgbClr val="BA8CE9"/>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073" name="Google Shape;1073;p67"/>
          <p:cNvSpPr/>
          <p:nvPr/>
        </p:nvSpPr>
        <p:spPr>
          <a:xfrm>
            <a:off x="5867400" y="2936875"/>
            <a:ext cx="649288" cy="652463"/>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074" name="Google Shape;1074;p67"/>
          <p:cNvSpPr/>
          <p:nvPr/>
        </p:nvSpPr>
        <p:spPr>
          <a:xfrm>
            <a:off x="6948488" y="362585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ahoma"/>
                <a:ea typeface="Tahoma"/>
                <a:cs typeface="Tahoma"/>
                <a:sym typeface="Tahoma"/>
              </a:rPr>
              <a:t>4</a:t>
            </a:r>
            <a:endParaRPr/>
          </a:p>
        </p:txBody>
      </p:sp>
      <p:sp>
        <p:nvSpPr>
          <p:cNvPr id="1075" name="Google Shape;1075;p67"/>
          <p:cNvSpPr/>
          <p:nvPr/>
        </p:nvSpPr>
        <p:spPr>
          <a:xfrm>
            <a:off x="7848600" y="44196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cxnSp>
        <p:nvCxnSpPr>
          <p:cNvPr id="1076" name="Google Shape;1076;p67"/>
          <p:cNvCxnSpPr/>
          <p:nvPr/>
        </p:nvCxnSpPr>
        <p:spPr>
          <a:xfrm>
            <a:off x="395288" y="3265488"/>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077" name="Google Shape;1077;p67"/>
          <p:cNvCxnSpPr/>
          <p:nvPr/>
        </p:nvCxnSpPr>
        <p:spPr>
          <a:xfrm>
            <a:off x="395288" y="3949700"/>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078" name="Google Shape;1078;p67"/>
          <p:cNvCxnSpPr/>
          <p:nvPr/>
        </p:nvCxnSpPr>
        <p:spPr>
          <a:xfrm>
            <a:off x="395288" y="4741863"/>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079" name="Google Shape;1079;p67"/>
          <p:cNvCxnSpPr/>
          <p:nvPr/>
        </p:nvCxnSpPr>
        <p:spPr>
          <a:xfrm>
            <a:off x="395288" y="5497513"/>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080" name="Google Shape;1080;p67"/>
          <p:cNvCxnSpPr/>
          <p:nvPr/>
        </p:nvCxnSpPr>
        <p:spPr>
          <a:xfrm>
            <a:off x="431800" y="6073775"/>
            <a:ext cx="8029575" cy="0"/>
          </a:xfrm>
          <a:prstGeom prst="straightConnector1">
            <a:avLst/>
          </a:prstGeom>
          <a:noFill/>
          <a:ln cap="flat" cmpd="sng" w="9525">
            <a:solidFill>
              <a:schemeClr val="dk1"/>
            </a:solidFill>
            <a:prstDash val="dashDot"/>
            <a:round/>
            <a:headEnd len="med" w="med" type="none"/>
            <a:tailEnd len="med" w="med" type="none"/>
          </a:ln>
        </p:spPr>
      </p:cxnSp>
      <p:sp>
        <p:nvSpPr>
          <p:cNvPr id="1081" name="Google Shape;1081;p67"/>
          <p:cNvSpPr txBox="1"/>
          <p:nvPr/>
        </p:nvSpPr>
        <p:spPr>
          <a:xfrm>
            <a:off x="381000" y="2971800"/>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1</a:t>
            </a:r>
            <a:endParaRPr/>
          </a:p>
        </p:txBody>
      </p:sp>
      <p:sp>
        <p:nvSpPr>
          <p:cNvPr id="1082" name="Google Shape;1082;p67"/>
          <p:cNvSpPr txBox="1"/>
          <p:nvPr/>
        </p:nvSpPr>
        <p:spPr>
          <a:xfrm>
            <a:off x="1092200" y="3657600"/>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2</a:t>
            </a:r>
            <a:endParaRPr/>
          </a:p>
        </p:txBody>
      </p:sp>
      <p:sp>
        <p:nvSpPr>
          <p:cNvPr id="1083" name="Google Shape;1083;p67"/>
          <p:cNvSpPr txBox="1"/>
          <p:nvPr/>
        </p:nvSpPr>
        <p:spPr>
          <a:xfrm>
            <a:off x="1981200" y="4495800"/>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3</a:t>
            </a:r>
            <a:endParaRPr/>
          </a:p>
        </p:txBody>
      </p:sp>
      <p:sp>
        <p:nvSpPr>
          <p:cNvPr id="1084" name="Google Shape;1084;p67"/>
          <p:cNvSpPr txBox="1"/>
          <p:nvPr/>
        </p:nvSpPr>
        <p:spPr>
          <a:xfrm>
            <a:off x="2895600" y="5257800"/>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4</a:t>
            </a:r>
            <a:endParaRPr/>
          </a:p>
        </p:txBody>
      </p:sp>
      <p:sp>
        <p:nvSpPr>
          <p:cNvPr id="1085" name="Google Shape;1085;p67"/>
          <p:cNvSpPr txBox="1"/>
          <p:nvPr/>
        </p:nvSpPr>
        <p:spPr>
          <a:xfrm>
            <a:off x="3759200" y="5791200"/>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5</a:t>
            </a:r>
            <a:endParaRPr/>
          </a:p>
        </p:txBody>
      </p:sp>
      <p:sp>
        <p:nvSpPr>
          <p:cNvPr id="1086" name="Google Shape;1086;p67"/>
          <p:cNvSpPr/>
          <p:nvPr/>
        </p:nvSpPr>
        <p:spPr>
          <a:xfrm>
            <a:off x="431800" y="2149475"/>
            <a:ext cx="914400" cy="468313"/>
          </a:xfrm>
          <a:prstGeom prst="rect">
            <a:avLst/>
          </a:prstGeom>
          <a:solidFill>
            <a:srgbClr val="FF66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h</a:t>
            </a:r>
            <a:r>
              <a:rPr b="1" baseline="-25000" lang="en-US" sz="2000">
                <a:solidFill>
                  <a:schemeClr val="dk1"/>
                </a:solidFill>
                <a:latin typeface="Tahoma"/>
                <a:ea typeface="Tahoma"/>
                <a:cs typeface="Tahoma"/>
                <a:sym typeface="Tahoma"/>
              </a:rPr>
              <a:t>1</a:t>
            </a:r>
            <a:r>
              <a:rPr b="1" lang="en-US" sz="2000">
                <a:solidFill>
                  <a:schemeClr val="dk1"/>
                </a:solidFill>
                <a:latin typeface="Tahoma"/>
                <a:ea typeface="Tahoma"/>
                <a:cs typeface="Tahoma"/>
                <a:sym typeface="Tahoma"/>
              </a:rPr>
              <a:t> = 5</a:t>
            </a:r>
            <a:endParaRPr/>
          </a:p>
        </p:txBody>
      </p:sp>
      <p:sp>
        <p:nvSpPr>
          <p:cNvPr id="1087" name="Google Shape;1087;p67"/>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cxnSp>
        <p:nvCxnSpPr>
          <p:cNvPr id="1088" name="Google Shape;1088;p67"/>
          <p:cNvCxnSpPr>
            <a:stCxn id="1068" idx="0"/>
            <a:endCxn id="1073" idx="0"/>
          </p:cNvCxnSpPr>
          <p:nvPr/>
        </p:nvCxnSpPr>
        <p:spPr>
          <a:xfrm rot="-5400000">
            <a:off x="3998056" y="747738"/>
            <a:ext cx="4800" cy="4383000"/>
          </a:xfrm>
          <a:prstGeom prst="bentConnector3">
            <a:avLst>
              <a:gd fmla="val 4862219" name="adj1"/>
            </a:avLst>
          </a:prstGeom>
          <a:noFill/>
          <a:ln cap="flat" cmpd="sng" w="12700">
            <a:solidFill>
              <a:schemeClr val="dk1"/>
            </a:solidFill>
            <a:prstDash val="solid"/>
            <a:miter lim="800000"/>
            <a:headEnd len="med" w="med" type="triangl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sp>
        <p:nvSpPr>
          <p:cNvPr id="1093" name="Google Shape;1093;p6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094" name="Google Shape;1094;p6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095" name="Google Shape;1095;p68"/>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096" name="Google Shape;1096;p68"/>
          <p:cNvSpPr/>
          <p:nvPr/>
        </p:nvSpPr>
        <p:spPr>
          <a:xfrm>
            <a:off x="647700" y="2741613"/>
            <a:ext cx="649288" cy="652462"/>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097" name="Google Shape;1097;p68"/>
          <p:cNvSpPr/>
          <p:nvPr/>
        </p:nvSpPr>
        <p:spPr>
          <a:xfrm>
            <a:off x="1690688" y="37512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098" name="Google Shape;1098;p68"/>
          <p:cNvSpPr/>
          <p:nvPr/>
        </p:nvSpPr>
        <p:spPr>
          <a:xfrm>
            <a:off x="2771775" y="468153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099" name="Google Shape;1099;p68"/>
          <p:cNvSpPr/>
          <p:nvPr/>
        </p:nvSpPr>
        <p:spPr>
          <a:xfrm>
            <a:off x="3814763" y="2773363"/>
            <a:ext cx="649287" cy="652462"/>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100" name="Google Shape;1100;p68"/>
          <p:cNvSpPr/>
          <p:nvPr/>
        </p:nvSpPr>
        <p:spPr>
          <a:xfrm>
            <a:off x="4822825" y="37099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101" name="Google Shape;1101;p68"/>
          <p:cNvSpPr/>
          <p:nvPr/>
        </p:nvSpPr>
        <p:spPr>
          <a:xfrm>
            <a:off x="5867400" y="46418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102" name="Google Shape;1102;p68"/>
          <p:cNvSpPr/>
          <p:nvPr/>
        </p:nvSpPr>
        <p:spPr>
          <a:xfrm>
            <a:off x="6948488" y="2741613"/>
            <a:ext cx="649287" cy="652462"/>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03" name="Google Shape;1103;p68"/>
          <p:cNvSpPr/>
          <p:nvPr/>
        </p:nvSpPr>
        <p:spPr>
          <a:xfrm>
            <a:off x="8099425" y="3705225"/>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cxnSp>
        <p:nvCxnSpPr>
          <p:cNvPr id="1104" name="Google Shape;1104;p68"/>
          <p:cNvCxnSpPr/>
          <p:nvPr/>
        </p:nvCxnSpPr>
        <p:spPr>
          <a:xfrm>
            <a:off x="395288" y="3101975"/>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105" name="Google Shape;1105;p68"/>
          <p:cNvCxnSpPr/>
          <p:nvPr/>
        </p:nvCxnSpPr>
        <p:spPr>
          <a:xfrm>
            <a:off x="395288" y="4070350"/>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106" name="Google Shape;1106;p68"/>
          <p:cNvCxnSpPr/>
          <p:nvPr/>
        </p:nvCxnSpPr>
        <p:spPr>
          <a:xfrm>
            <a:off x="395288" y="5006975"/>
            <a:ext cx="8029575" cy="0"/>
          </a:xfrm>
          <a:prstGeom prst="straightConnector1">
            <a:avLst/>
          </a:prstGeom>
          <a:noFill/>
          <a:ln cap="flat" cmpd="sng" w="9525">
            <a:solidFill>
              <a:schemeClr val="dk1"/>
            </a:solidFill>
            <a:prstDash val="dashDot"/>
            <a:round/>
            <a:headEnd len="med" w="med" type="none"/>
            <a:tailEnd len="med" w="med" type="none"/>
          </a:ln>
        </p:spPr>
      </p:cxnSp>
      <p:sp>
        <p:nvSpPr>
          <p:cNvPr id="1107" name="Google Shape;1107;p68"/>
          <p:cNvSpPr txBox="1"/>
          <p:nvPr/>
        </p:nvSpPr>
        <p:spPr>
          <a:xfrm>
            <a:off x="1482725" y="2608263"/>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1</a:t>
            </a:r>
            <a:endParaRPr/>
          </a:p>
        </p:txBody>
      </p:sp>
      <p:sp>
        <p:nvSpPr>
          <p:cNvPr id="1108" name="Google Shape;1108;p68"/>
          <p:cNvSpPr txBox="1"/>
          <p:nvPr/>
        </p:nvSpPr>
        <p:spPr>
          <a:xfrm>
            <a:off x="2555875" y="3602038"/>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2</a:t>
            </a:r>
            <a:endParaRPr/>
          </a:p>
        </p:txBody>
      </p:sp>
      <p:sp>
        <p:nvSpPr>
          <p:cNvPr id="1109" name="Google Shape;1109;p68"/>
          <p:cNvSpPr txBox="1"/>
          <p:nvPr/>
        </p:nvSpPr>
        <p:spPr>
          <a:xfrm>
            <a:off x="3708400" y="4502150"/>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3</a:t>
            </a:r>
            <a:endParaRPr/>
          </a:p>
        </p:txBody>
      </p:sp>
      <p:sp>
        <p:nvSpPr>
          <p:cNvPr id="1110" name="Google Shape;1110;p68"/>
          <p:cNvSpPr/>
          <p:nvPr/>
        </p:nvSpPr>
        <p:spPr>
          <a:xfrm>
            <a:off x="431800" y="2046288"/>
            <a:ext cx="914400" cy="468312"/>
          </a:xfrm>
          <a:prstGeom prst="rect">
            <a:avLst/>
          </a:prstGeom>
          <a:solidFill>
            <a:srgbClr val="FF66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h</a:t>
            </a:r>
            <a:r>
              <a:rPr b="1" baseline="-25000" lang="en-US" sz="2000">
                <a:solidFill>
                  <a:schemeClr val="dk1"/>
                </a:solidFill>
                <a:latin typeface="Tahoma"/>
                <a:ea typeface="Tahoma"/>
                <a:cs typeface="Tahoma"/>
                <a:sym typeface="Tahoma"/>
              </a:rPr>
              <a:t>2</a:t>
            </a:r>
            <a:r>
              <a:rPr b="1" lang="en-US" sz="2000">
                <a:solidFill>
                  <a:schemeClr val="dk1"/>
                </a:solidFill>
                <a:latin typeface="Tahoma"/>
                <a:ea typeface="Tahoma"/>
                <a:cs typeface="Tahoma"/>
                <a:sym typeface="Tahoma"/>
              </a:rPr>
              <a:t> = 3</a:t>
            </a:r>
            <a:endParaRPr/>
          </a:p>
        </p:txBody>
      </p:sp>
      <p:sp>
        <p:nvSpPr>
          <p:cNvPr id="1111" name="Google Shape;1111;p68"/>
          <p:cNvSpPr/>
          <p:nvPr/>
        </p:nvSpPr>
        <p:spPr>
          <a:xfrm>
            <a:off x="1150938" y="2344738"/>
            <a:ext cx="6105525" cy="406400"/>
          </a:xfrm>
          <a:custGeom>
            <a:rect b="b" l="l" r="r" t="t"/>
            <a:pathLst>
              <a:path extrusionOk="0" h="323" w="1965">
                <a:moveTo>
                  <a:pt x="1965" y="304"/>
                </a:moveTo>
                <a:cubicBezTo>
                  <a:pt x="1805" y="254"/>
                  <a:pt x="1332" y="0"/>
                  <a:pt x="1005" y="3"/>
                </a:cubicBezTo>
                <a:cubicBezTo>
                  <a:pt x="678" y="6"/>
                  <a:pt x="209" y="256"/>
                  <a:pt x="0" y="323"/>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112" name="Google Shape;1112;p68"/>
          <p:cNvSpPr/>
          <p:nvPr/>
        </p:nvSpPr>
        <p:spPr>
          <a:xfrm>
            <a:off x="1979613" y="3462338"/>
            <a:ext cx="3119437" cy="368300"/>
          </a:xfrm>
          <a:custGeom>
            <a:rect b="b" l="l" r="r" t="t"/>
            <a:pathLst>
              <a:path extrusionOk="0" h="323" w="1965">
                <a:moveTo>
                  <a:pt x="1965" y="304"/>
                </a:moveTo>
                <a:cubicBezTo>
                  <a:pt x="1805" y="254"/>
                  <a:pt x="1332" y="0"/>
                  <a:pt x="1005" y="3"/>
                </a:cubicBezTo>
                <a:cubicBezTo>
                  <a:pt x="678" y="6"/>
                  <a:pt x="209" y="256"/>
                  <a:pt x="0" y="323"/>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113" name="Google Shape;1113;p68"/>
          <p:cNvSpPr/>
          <p:nvPr/>
        </p:nvSpPr>
        <p:spPr>
          <a:xfrm>
            <a:off x="720725" y="1298575"/>
            <a:ext cx="569913" cy="606425"/>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114" name="Google Shape;1114;p68"/>
          <p:cNvSpPr/>
          <p:nvPr/>
        </p:nvSpPr>
        <p:spPr>
          <a:xfrm>
            <a:off x="1690688" y="1252538"/>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115" name="Google Shape;1115;p68"/>
          <p:cNvSpPr/>
          <p:nvPr/>
        </p:nvSpPr>
        <p:spPr>
          <a:xfrm>
            <a:off x="2771775" y="12382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116" name="Google Shape;1116;p68"/>
          <p:cNvSpPr/>
          <p:nvPr/>
        </p:nvSpPr>
        <p:spPr>
          <a:xfrm>
            <a:off x="3814763" y="123825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117" name="Google Shape;1117;p68"/>
          <p:cNvSpPr/>
          <p:nvPr/>
        </p:nvSpPr>
        <p:spPr>
          <a:xfrm>
            <a:off x="4822825" y="12382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118" name="Google Shape;1118;p68"/>
          <p:cNvSpPr/>
          <p:nvPr/>
        </p:nvSpPr>
        <p:spPr>
          <a:xfrm>
            <a:off x="5867400" y="12382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119" name="Google Shape;1119;p68"/>
          <p:cNvSpPr/>
          <p:nvPr/>
        </p:nvSpPr>
        <p:spPr>
          <a:xfrm>
            <a:off x="6948488" y="123825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20" name="Google Shape;1120;p68"/>
          <p:cNvSpPr/>
          <p:nvPr/>
        </p:nvSpPr>
        <p:spPr>
          <a:xfrm>
            <a:off x="8099425" y="123825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sp>
        <p:nvSpPr>
          <p:cNvPr id="1121" name="Google Shape;1121;p68"/>
          <p:cNvSpPr/>
          <p:nvPr/>
        </p:nvSpPr>
        <p:spPr>
          <a:xfrm>
            <a:off x="646113" y="5710238"/>
            <a:ext cx="649287"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22" name="Google Shape;1122;p68"/>
          <p:cNvSpPr/>
          <p:nvPr/>
        </p:nvSpPr>
        <p:spPr>
          <a:xfrm>
            <a:off x="2771775" y="5710238"/>
            <a:ext cx="649288"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123" name="Google Shape;1123;p68"/>
          <p:cNvSpPr/>
          <p:nvPr/>
        </p:nvSpPr>
        <p:spPr>
          <a:xfrm>
            <a:off x="3814763" y="5710238"/>
            <a:ext cx="649287"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124" name="Google Shape;1124;p68"/>
          <p:cNvSpPr/>
          <p:nvPr/>
        </p:nvSpPr>
        <p:spPr>
          <a:xfrm>
            <a:off x="4822825" y="5710238"/>
            <a:ext cx="649288"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125" name="Google Shape;1125;p68"/>
          <p:cNvSpPr/>
          <p:nvPr/>
        </p:nvSpPr>
        <p:spPr>
          <a:xfrm>
            <a:off x="5867400" y="5710238"/>
            <a:ext cx="649288"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126" name="Google Shape;1126;p68"/>
          <p:cNvSpPr/>
          <p:nvPr/>
        </p:nvSpPr>
        <p:spPr>
          <a:xfrm>
            <a:off x="6948488" y="5710238"/>
            <a:ext cx="649287"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127" name="Google Shape;1127;p68"/>
          <p:cNvSpPr/>
          <p:nvPr/>
        </p:nvSpPr>
        <p:spPr>
          <a:xfrm>
            <a:off x="8099425" y="5710238"/>
            <a:ext cx="649288"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sp>
        <p:nvSpPr>
          <p:cNvPr id="1128" name="Google Shape;1128;p68"/>
          <p:cNvSpPr/>
          <p:nvPr/>
        </p:nvSpPr>
        <p:spPr>
          <a:xfrm>
            <a:off x="1676400" y="5715000"/>
            <a:ext cx="649288"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129" name="Google Shape;1129;p68"/>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6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135" name="Google Shape;1135;p6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136" name="Google Shape;1136;p69"/>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137" name="Google Shape;1137;p69"/>
          <p:cNvSpPr/>
          <p:nvPr/>
        </p:nvSpPr>
        <p:spPr>
          <a:xfrm>
            <a:off x="431800" y="1600200"/>
            <a:ext cx="914400" cy="468313"/>
          </a:xfrm>
          <a:prstGeom prst="rect">
            <a:avLst/>
          </a:prstGeom>
          <a:solidFill>
            <a:srgbClr val="FF66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h</a:t>
            </a:r>
            <a:r>
              <a:rPr b="1" baseline="-25000" lang="en-US" sz="2000">
                <a:solidFill>
                  <a:schemeClr val="dk1"/>
                </a:solidFill>
                <a:latin typeface="Tahoma"/>
                <a:ea typeface="Tahoma"/>
                <a:cs typeface="Tahoma"/>
                <a:sym typeface="Tahoma"/>
              </a:rPr>
              <a:t>3</a:t>
            </a:r>
            <a:r>
              <a:rPr b="1" lang="en-US" sz="2000">
                <a:solidFill>
                  <a:schemeClr val="dk1"/>
                </a:solidFill>
                <a:latin typeface="Tahoma"/>
                <a:ea typeface="Tahoma"/>
                <a:cs typeface="Tahoma"/>
                <a:sym typeface="Tahoma"/>
              </a:rPr>
              <a:t> = 1</a:t>
            </a:r>
            <a:endParaRPr/>
          </a:p>
        </p:txBody>
      </p:sp>
      <p:sp>
        <p:nvSpPr>
          <p:cNvPr id="1138" name="Google Shape;1138;p69"/>
          <p:cNvSpPr txBox="1"/>
          <p:nvPr/>
        </p:nvSpPr>
        <p:spPr>
          <a:xfrm>
            <a:off x="1800225" y="1744663"/>
            <a:ext cx="965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Dãy 1</a:t>
            </a:r>
            <a:endParaRPr/>
          </a:p>
        </p:txBody>
      </p:sp>
      <p:sp>
        <p:nvSpPr>
          <p:cNvPr id="1139" name="Google Shape;1139;p69"/>
          <p:cNvSpPr/>
          <p:nvPr/>
        </p:nvSpPr>
        <p:spPr>
          <a:xfrm rot="5400000">
            <a:off x="3402013" y="3922713"/>
            <a:ext cx="1655762" cy="684212"/>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gradFill>
            <a:gsLst>
              <a:gs pos="0">
                <a:srgbClr val="66CCFF">
                  <a:alpha val="20000"/>
                </a:srgbClr>
              </a:gs>
              <a:gs pos="100000">
                <a:srgbClr val="68CDF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140" name="Google Shape;1140;p69"/>
          <p:cNvSpPr/>
          <p:nvPr/>
        </p:nvSpPr>
        <p:spPr>
          <a:xfrm>
            <a:off x="4608513" y="3076575"/>
            <a:ext cx="3167062" cy="1403350"/>
          </a:xfrm>
          <a:prstGeom prst="irregularSeal2">
            <a:avLst/>
          </a:prstGeom>
          <a:gradFill>
            <a:gsLst>
              <a:gs pos="0">
                <a:srgbClr val="66CCFF">
                  <a:alpha val="20000"/>
                </a:srgbClr>
              </a:gs>
              <a:gs pos="100000">
                <a:srgbClr val="6BCDFF"/>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Sắp xếp chèn</a:t>
            </a:r>
            <a:endParaRPr/>
          </a:p>
        </p:txBody>
      </p:sp>
      <p:sp>
        <p:nvSpPr>
          <p:cNvPr id="1141" name="Google Shape;1141;p69"/>
          <p:cNvSpPr/>
          <p:nvPr/>
        </p:nvSpPr>
        <p:spPr>
          <a:xfrm>
            <a:off x="646113" y="5254625"/>
            <a:ext cx="649287"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142" name="Google Shape;1142;p69"/>
          <p:cNvSpPr/>
          <p:nvPr/>
        </p:nvSpPr>
        <p:spPr>
          <a:xfrm>
            <a:off x="1690688" y="5268913"/>
            <a:ext cx="649287" cy="652462"/>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143" name="Google Shape;1143;p69"/>
          <p:cNvSpPr/>
          <p:nvPr/>
        </p:nvSpPr>
        <p:spPr>
          <a:xfrm>
            <a:off x="2771775" y="5254625"/>
            <a:ext cx="649288"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44" name="Google Shape;1144;p69"/>
          <p:cNvSpPr/>
          <p:nvPr/>
        </p:nvSpPr>
        <p:spPr>
          <a:xfrm>
            <a:off x="3814763" y="5254625"/>
            <a:ext cx="649287"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145" name="Google Shape;1145;p69"/>
          <p:cNvSpPr/>
          <p:nvPr/>
        </p:nvSpPr>
        <p:spPr>
          <a:xfrm>
            <a:off x="4822825" y="5254625"/>
            <a:ext cx="649288"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146" name="Google Shape;1146;p69"/>
          <p:cNvSpPr/>
          <p:nvPr/>
        </p:nvSpPr>
        <p:spPr>
          <a:xfrm>
            <a:off x="5867400" y="5254625"/>
            <a:ext cx="649288"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147" name="Google Shape;1147;p69"/>
          <p:cNvSpPr/>
          <p:nvPr/>
        </p:nvSpPr>
        <p:spPr>
          <a:xfrm>
            <a:off x="6948488" y="5254625"/>
            <a:ext cx="649287"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148" name="Google Shape;1148;p69"/>
          <p:cNvSpPr/>
          <p:nvPr/>
        </p:nvSpPr>
        <p:spPr>
          <a:xfrm>
            <a:off x="8099425" y="5254625"/>
            <a:ext cx="649288"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sp>
        <p:nvSpPr>
          <p:cNvPr id="1149" name="Google Shape;1149;p69"/>
          <p:cNvSpPr/>
          <p:nvPr/>
        </p:nvSpPr>
        <p:spPr>
          <a:xfrm>
            <a:off x="646113" y="23749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50" name="Google Shape;1150;p69"/>
          <p:cNvSpPr/>
          <p:nvPr/>
        </p:nvSpPr>
        <p:spPr>
          <a:xfrm>
            <a:off x="1690688" y="2389188"/>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151" name="Google Shape;1151;p69"/>
          <p:cNvSpPr/>
          <p:nvPr/>
        </p:nvSpPr>
        <p:spPr>
          <a:xfrm>
            <a:off x="2771775" y="23749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152" name="Google Shape;1152;p69"/>
          <p:cNvSpPr/>
          <p:nvPr/>
        </p:nvSpPr>
        <p:spPr>
          <a:xfrm>
            <a:off x="3814763" y="23749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153" name="Google Shape;1153;p69"/>
          <p:cNvSpPr/>
          <p:nvPr/>
        </p:nvSpPr>
        <p:spPr>
          <a:xfrm>
            <a:off x="4822825" y="23749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154" name="Google Shape;1154;p69"/>
          <p:cNvSpPr/>
          <p:nvPr/>
        </p:nvSpPr>
        <p:spPr>
          <a:xfrm>
            <a:off x="5867400" y="23749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155" name="Google Shape;1155;p69"/>
          <p:cNvSpPr/>
          <p:nvPr/>
        </p:nvSpPr>
        <p:spPr>
          <a:xfrm>
            <a:off x="6948488" y="2374900"/>
            <a:ext cx="649287"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156" name="Google Shape;1156;p69"/>
          <p:cNvSpPr/>
          <p:nvPr/>
        </p:nvSpPr>
        <p:spPr>
          <a:xfrm>
            <a:off x="8099425" y="2374900"/>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sp>
        <p:nvSpPr>
          <p:cNvPr id="1157" name="Google Shape;1157;p69"/>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2" name="Shape 1162"/>
        <p:cNvGrpSpPr/>
        <p:nvPr/>
      </p:nvGrpSpPr>
      <p:grpSpPr>
        <a:xfrm>
          <a:off x="0" y="0"/>
          <a:ext cx="0" cy="0"/>
          <a:chOff x="0" y="0"/>
          <a:chExt cx="0" cy="0"/>
        </a:xfrm>
      </p:grpSpPr>
      <p:sp>
        <p:nvSpPr>
          <p:cNvPr id="1163" name="Google Shape;1163;p7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164" name="Google Shape;1164;p7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165" name="Google Shape;1165;p70"/>
          <p:cNvSpPr/>
          <p:nvPr/>
        </p:nvSpPr>
        <p:spPr>
          <a:xfrm>
            <a:off x="1981200" y="4038600"/>
            <a:ext cx="6248400" cy="1752600"/>
          </a:xfrm>
          <a:prstGeom prst="rect">
            <a:avLst/>
          </a:prstGeom>
          <a:solidFill>
            <a:srgbClr val="FFCC99">
              <a:alpha val="15686"/>
            </a:srgbClr>
          </a:solid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166" name="Google Shape;1166;p70"/>
          <p:cNvSpPr txBox="1"/>
          <p:nvPr>
            <p:ph idx="1" type="body"/>
          </p:nvPr>
        </p:nvSpPr>
        <p:spPr>
          <a:xfrm>
            <a:off x="609600" y="1295400"/>
            <a:ext cx="8229600" cy="5588000"/>
          </a:xfrm>
          <a:prstGeom prst="rect">
            <a:avLst/>
          </a:prstGeom>
          <a:solidFill>
            <a:srgbClr val="E7FFFF">
              <a:alpha val="32549"/>
            </a:srgbClr>
          </a:solidFill>
          <a:ln cap="flat" cmpd="sng" w="22225">
            <a:solidFill>
              <a:srgbClr val="00A2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27061"/>
              </a:buClr>
              <a:buSzPts val="1500"/>
              <a:buFont typeface="Noto Sans Symbols"/>
              <a:buNone/>
            </a:pPr>
            <a:r>
              <a:rPr b="0" i="1" lang="en-US" sz="1500" u="none" cap="none" strike="noStrike">
                <a:solidFill>
                  <a:srgbClr val="327061"/>
                </a:solidFill>
                <a:latin typeface="Verdana"/>
                <a:ea typeface="Verdana"/>
                <a:cs typeface="Verdana"/>
                <a:sym typeface="Verdana"/>
              </a:rPr>
              <a:t>// h[] chứa các bước nhảy, k là số bước nhảy</a:t>
            </a:r>
            <a:endParaRPr/>
          </a:p>
          <a:p>
            <a:pPr indent="0" lvl="0" marL="0" marR="0" rtl="0" algn="l">
              <a:lnSpc>
                <a:spcPct val="90000"/>
              </a:lnSpc>
              <a:spcBef>
                <a:spcPts val="850"/>
              </a:spcBef>
              <a:spcAft>
                <a:spcPts val="0"/>
              </a:spcAft>
              <a:buClr>
                <a:schemeClr val="dk1"/>
              </a:buClr>
              <a:buSzPts val="1700"/>
              <a:buFont typeface="Noto Sans Symbols"/>
              <a:buNone/>
            </a:pPr>
            <a:r>
              <a:rPr b="0" i="0" lang="en-US" sz="1700" u="none" cap="none" strike="noStrike">
                <a:solidFill>
                  <a:schemeClr val="dk1"/>
                </a:solidFill>
                <a:latin typeface="Verdana"/>
                <a:ea typeface="Verdana"/>
                <a:cs typeface="Verdana"/>
                <a:sym typeface="Verdana"/>
              </a:rPr>
              <a:t>void ShellSort(int a[], int n, int h[], int k){ </a:t>
            </a:r>
            <a:endParaRPr/>
          </a:p>
          <a:p>
            <a:pPr indent="0" lvl="1" marL="457200" marR="0" rtl="0" algn="l">
              <a:lnSpc>
                <a:spcPct val="90000"/>
              </a:lnSpc>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int step, i, pos, x, len;</a:t>
            </a:r>
            <a:endParaRPr/>
          </a:p>
          <a:p>
            <a:pPr indent="0" lvl="1" marL="457200" marR="0" rtl="0" algn="l">
              <a:lnSpc>
                <a:spcPct val="90000"/>
              </a:lnSpc>
              <a:spcBef>
                <a:spcPts val="800"/>
              </a:spcBef>
              <a:spcAft>
                <a:spcPts val="0"/>
              </a:spcAft>
              <a:buClr>
                <a:schemeClr val="dk1"/>
              </a:buClr>
              <a:buSzPts val="1600"/>
              <a:buFont typeface="Noto Sans Symbols"/>
              <a:buNone/>
            </a:pPr>
            <a:r>
              <a:rPr b="1" i="0" lang="en-US" sz="1600" u="none" cap="none" strike="noStrike">
                <a:solidFill>
                  <a:schemeClr val="dk1"/>
                </a:solidFill>
                <a:latin typeface="Verdana"/>
                <a:ea typeface="Verdana"/>
                <a:cs typeface="Verdana"/>
                <a:sym typeface="Verdana"/>
              </a:rPr>
              <a:t>for(step = 0; step &lt; k; step++)</a:t>
            </a:r>
            <a:r>
              <a:rPr b="0" i="0" lang="en-US" sz="1600" u="none" cap="none" strike="noStrike">
                <a:solidFill>
                  <a:schemeClr val="dk1"/>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a:t>
            </a:r>
            <a:r>
              <a:rPr b="0" i="0" lang="en-US" sz="1600" u="none" cap="none" strike="noStrike">
                <a:solidFill>
                  <a:srgbClr val="327061"/>
                </a:solidFill>
                <a:latin typeface="Verdana"/>
                <a:ea typeface="Verdana"/>
                <a:cs typeface="Verdana"/>
                <a:sym typeface="Verdana"/>
              </a:rPr>
              <a:t> 	</a:t>
            </a:r>
            <a:r>
              <a:rPr b="0" i="1" lang="en-US" sz="1400" u="none" cap="none" strike="noStrike">
                <a:solidFill>
                  <a:srgbClr val="327061"/>
                </a:solidFill>
                <a:latin typeface="Verdana"/>
                <a:ea typeface="Verdana"/>
                <a:cs typeface="Verdana"/>
                <a:sym typeface="Verdana"/>
              </a:rPr>
              <a:t>// duyệt qua từng bước nhảy</a:t>
            </a:r>
            <a:endParaRPr/>
          </a:p>
          <a:p>
            <a:pPr indent="0" lvl="0" marL="0" marR="0" rtl="0" algn="l">
              <a:lnSpc>
                <a:spcPct val="90000"/>
              </a:lnSpc>
              <a:spcBef>
                <a:spcPts val="850"/>
              </a:spcBef>
              <a:spcAft>
                <a:spcPts val="0"/>
              </a:spcAft>
              <a:buClr>
                <a:schemeClr val="dk1"/>
              </a:buClr>
              <a:buSzPts val="1700"/>
              <a:buFont typeface="Noto Sans Symbols"/>
              <a:buNone/>
            </a:pPr>
            <a:r>
              <a:rPr b="0" i="0" lang="en-US" sz="1700" u="none" cap="none" strike="noStrike">
                <a:solidFill>
                  <a:schemeClr val="dk1"/>
                </a:solidFill>
                <a:latin typeface="Verdana"/>
                <a:ea typeface="Verdana"/>
                <a:cs typeface="Verdana"/>
                <a:sym typeface="Verdana"/>
              </a:rPr>
              <a:t>	len = h[step];			</a:t>
            </a:r>
            <a:r>
              <a:rPr b="0" i="1" lang="en-US" sz="1500" u="none" cap="none" strike="noStrike">
                <a:solidFill>
                  <a:srgbClr val="327061"/>
                </a:solidFill>
                <a:latin typeface="Verdana"/>
                <a:ea typeface="Verdana"/>
                <a:cs typeface="Verdana"/>
                <a:sym typeface="Verdana"/>
              </a:rPr>
              <a:t>// chiều dài của bước nhảy</a:t>
            </a:r>
            <a:endParaRPr/>
          </a:p>
          <a:p>
            <a:pPr indent="0" lvl="0" marL="0" marR="0" rtl="0" algn="l">
              <a:lnSpc>
                <a:spcPct val="90000"/>
              </a:lnSpc>
              <a:spcBef>
                <a:spcPts val="850"/>
              </a:spcBef>
              <a:spcAft>
                <a:spcPts val="0"/>
              </a:spcAft>
              <a:buClr>
                <a:schemeClr val="dk1"/>
              </a:buClr>
              <a:buSzPts val="1700"/>
              <a:buFont typeface="Noto Sans Symbols"/>
              <a:buNone/>
            </a:pP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for(i = len; i &lt; n; i++) {	</a:t>
            </a:r>
            <a:r>
              <a:rPr b="0" i="1" lang="en-US" sz="1500" u="none" cap="none" strike="noStrike">
                <a:solidFill>
                  <a:srgbClr val="327061"/>
                </a:solidFill>
                <a:latin typeface="Verdana"/>
                <a:ea typeface="Verdana"/>
                <a:cs typeface="Verdana"/>
                <a:sym typeface="Verdana"/>
              </a:rPr>
              <a:t>// duyệt các dãy con</a:t>
            </a:r>
            <a:endParaRPr b="0" i="0" sz="1700" u="none" cap="none" strike="noStrike">
              <a:solidFill>
                <a:schemeClr val="dk1"/>
              </a:solidFill>
              <a:latin typeface="Verdana"/>
              <a:ea typeface="Verdana"/>
              <a:cs typeface="Verdana"/>
              <a:sym typeface="Verdana"/>
            </a:endParaRPr>
          </a:p>
          <a:p>
            <a:pPr indent="0" lvl="3" marL="1371600" marR="0" rtl="0" algn="l">
              <a:lnSpc>
                <a:spcPct val="90000"/>
              </a:lnSpc>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x = a[i];	</a:t>
            </a:r>
            <a:r>
              <a:rPr b="0" i="1" lang="en-US" sz="1400" u="none" cap="none" strike="noStrike">
                <a:solidFill>
                  <a:srgbClr val="327061"/>
                </a:solidFill>
                <a:latin typeface="Verdana"/>
                <a:ea typeface="Verdana"/>
                <a:cs typeface="Verdana"/>
                <a:sym typeface="Verdana"/>
              </a:rPr>
              <a:t>// lưu phần tử cuối để tìm vị trí thích hợp trong dãy con</a:t>
            </a:r>
            <a:endParaRPr/>
          </a:p>
          <a:p>
            <a:pPr indent="0" lvl="3" marL="1371600" marR="0" rtl="0" algn="l">
              <a:lnSpc>
                <a:spcPct val="90000"/>
              </a:lnSpc>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pos = i – len;	</a:t>
            </a:r>
            <a:r>
              <a:rPr b="0" i="1" lang="en-US" sz="1400" u="none" cap="none" strike="noStrike">
                <a:solidFill>
                  <a:srgbClr val="327061"/>
                </a:solidFill>
                <a:latin typeface="Verdana"/>
                <a:ea typeface="Verdana"/>
                <a:cs typeface="Verdana"/>
                <a:sym typeface="Verdana"/>
              </a:rPr>
              <a:t>// a[j] đứng trước a[i] trong cùng dãy con</a:t>
            </a:r>
            <a:endParaRPr/>
          </a:p>
          <a:p>
            <a:pPr indent="0" lvl="3" marL="1371600" marR="0" rtl="0" algn="l">
              <a:lnSpc>
                <a:spcPct val="90000"/>
              </a:lnSpc>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while ((x &lt; a[pos]) &amp;&amp; (pos ≥ 0)) { </a:t>
            </a:r>
            <a:endParaRPr/>
          </a:p>
          <a:p>
            <a:pPr indent="0" lvl="3" marL="1371600" marR="0" rtl="0" algn="l">
              <a:lnSpc>
                <a:spcPct val="90000"/>
              </a:lnSpc>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a[pos+len] = a[pos];	  </a:t>
            </a:r>
            <a:r>
              <a:rPr b="0" i="1" lang="en-US" sz="1400" u="none" cap="none" strike="noStrike">
                <a:solidFill>
                  <a:srgbClr val="327061"/>
                </a:solidFill>
                <a:latin typeface="Verdana"/>
                <a:ea typeface="Verdana"/>
                <a:cs typeface="Verdana"/>
                <a:sym typeface="Verdana"/>
              </a:rPr>
              <a:t>// dời về sau theo dãy con</a:t>
            </a:r>
            <a:endParaRPr/>
          </a:p>
          <a:p>
            <a:pPr indent="0" lvl="0" marL="0" marR="0" rtl="0" algn="l">
              <a:lnSpc>
                <a:spcPct val="90000"/>
              </a:lnSpc>
              <a:spcBef>
                <a:spcPts val="850"/>
              </a:spcBef>
              <a:spcAft>
                <a:spcPts val="0"/>
              </a:spcAft>
              <a:buClr>
                <a:schemeClr val="dk1"/>
              </a:buClr>
              <a:buSzPts val="1700"/>
              <a:buFont typeface="Noto Sans Symbols"/>
              <a:buNone/>
            </a:pPr>
            <a:r>
              <a:rPr b="0" i="0" lang="en-US" sz="1700" u="none" cap="none" strike="noStrike">
                <a:solidFill>
                  <a:schemeClr val="dk1"/>
                </a:solidFill>
                <a:latin typeface="Verdana"/>
                <a:ea typeface="Verdana"/>
                <a:cs typeface="Verdana"/>
                <a:sym typeface="Verdana"/>
              </a:rPr>
              <a:t>		</a:t>
            </a:r>
            <a:r>
              <a:rPr b="0" i="0" lang="en-US" sz="1700" u="none" cap="none" strike="noStrike">
                <a:solidFill>
                  <a:srgbClr val="CC0000"/>
                </a:solidFill>
                <a:latin typeface="Verdana"/>
                <a:ea typeface="Verdana"/>
                <a:cs typeface="Verdana"/>
                <a:sym typeface="Verdana"/>
              </a:rPr>
              <a:t>pos = pos – len;</a:t>
            </a:r>
            <a:r>
              <a:rPr b="0" i="0" lang="en-US" sz="1700" u="none" cap="none" strike="noStrike">
                <a:solidFill>
                  <a:schemeClr val="dk1"/>
                </a:solidFill>
                <a:latin typeface="Verdana"/>
                <a:ea typeface="Verdana"/>
                <a:cs typeface="Verdana"/>
                <a:sym typeface="Verdana"/>
              </a:rPr>
              <a:t>	  </a:t>
            </a:r>
            <a:r>
              <a:rPr b="0" i="1" lang="en-US" sz="1500" u="none" cap="none" strike="noStrike">
                <a:solidFill>
                  <a:srgbClr val="327061"/>
                </a:solidFill>
                <a:latin typeface="Verdana"/>
                <a:ea typeface="Verdana"/>
                <a:cs typeface="Verdana"/>
                <a:sym typeface="Verdana"/>
              </a:rPr>
              <a:t>// qua phần tử trước trong dãy con</a:t>
            </a:r>
            <a:endParaRPr/>
          </a:p>
          <a:p>
            <a:pPr indent="0" lvl="3" marL="1371600" marR="0" rtl="0" algn="l">
              <a:lnSpc>
                <a:spcPct val="90000"/>
              </a:lnSpc>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a:t>
            </a:r>
            <a:endParaRPr/>
          </a:p>
          <a:p>
            <a:pPr indent="0" lvl="3" marL="1371600" marR="0" rtl="0" algn="l">
              <a:lnSpc>
                <a:spcPct val="90000"/>
              </a:lnSpc>
              <a:spcBef>
                <a:spcPts val="80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a[pos+len] = x;	</a:t>
            </a:r>
            <a:r>
              <a:rPr b="0" i="1" lang="en-US" sz="1400" u="none" cap="none" strike="noStrike">
                <a:solidFill>
                  <a:srgbClr val="327061"/>
                </a:solidFill>
                <a:latin typeface="Verdana"/>
                <a:ea typeface="Verdana"/>
                <a:cs typeface="Verdana"/>
                <a:sym typeface="Verdana"/>
              </a:rPr>
              <a:t>// đưa x vào vị trí thích hợp trong dãy con</a:t>
            </a:r>
            <a:endParaRPr/>
          </a:p>
          <a:p>
            <a:pPr indent="0" lvl="0" marL="0" marR="0" rtl="0" algn="l">
              <a:lnSpc>
                <a:spcPct val="90000"/>
              </a:lnSpc>
              <a:spcBef>
                <a:spcPts val="850"/>
              </a:spcBef>
              <a:spcAft>
                <a:spcPts val="0"/>
              </a:spcAft>
              <a:buClr>
                <a:schemeClr val="dk1"/>
              </a:buClr>
              <a:buSzPts val="1700"/>
              <a:buFont typeface="Noto Sans Symbols"/>
              <a:buNone/>
            </a:pPr>
            <a:r>
              <a:rPr b="0" i="0" lang="en-US" sz="1700" u="none" cap="none" strike="noStrike">
                <a:solidFill>
                  <a:schemeClr val="dk1"/>
                </a:solidFill>
                <a:latin typeface="Verdana"/>
                <a:ea typeface="Verdana"/>
                <a:cs typeface="Verdana"/>
                <a:sym typeface="Verdana"/>
              </a:rPr>
              <a:t>	</a:t>
            </a:r>
            <a:r>
              <a:rPr b="1" i="0" lang="en-US" sz="1700" u="none" cap="none" strike="noStrike">
                <a:solidFill>
                  <a:schemeClr val="dk1"/>
                </a:solidFill>
                <a:latin typeface="Verdana"/>
                <a:ea typeface="Verdana"/>
                <a:cs typeface="Verdana"/>
                <a:sym typeface="Verdana"/>
              </a:rPr>
              <a:t>}</a:t>
            </a:r>
            <a:r>
              <a:rPr b="0" i="1" lang="en-US" sz="1500" u="none" cap="none" strike="noStrike">
                <a:solidFill>
                  <a:srgbClr val="327061"/>
                </a:solidFill>
                <a:latin typeface="Verdana"/>
                <a:ea typeface="Verdana"/>
                <a:cs typeface="Verdana"/>
                <a:sym typeface="Verdana"/>
              </a:rPr>
              <a:t>// end for i</a:t>
            </a:r>
            <a:endParaRPr/>
          </a:p>
          <a:p>
            <a:pPr indent="0" lvl="1" marL="457200" marR="0" rtl="0" algn="l">
              <a:lnSpc>
                <a:spcPct val="90000"/>
              </a:lnSpc>
              <a:spcBef>
                <a:spcPts val="800"/>
              </a:spcBef>
              <a:spcAft>
                <a:spcPts val="0"/>
              </a:spcAft>
              <a:buClr>
                <a:schemeClr val="dk1"/>
              </a:buClr>
              <a:buSzPts val="1600"/>
              <a:buFont typeface="Noto Sans Symbols"/>
              <a:buNone/>
            </a:pPr>
            <a:r>
              <a:rPr b="1" i="0" lang="en-US" sz="1600" u="none" cap="none" strike="noStrike">
                <a:solidFill>
                  <a:schemeClr val="dk1"/>
                </a:solidFill>
                <a:latin typeface="Verdana"/>
                <a:ea typeface="Verdana"/>
                <a:cs typeface="Verdana"/>
                <a:sym typeface="Verdana"/>
              </a:rPr>
              <a:t>}</a:t>
            </a:r>
            <a:r>
              <a:rPr b="0" i="1" lang="en-US" sz="1400" u="none" cap="none" strike="noStrike">
                <a:solidFill>
                  <a:srgbClr val="327061"/>
                </a:solidFill>
                <a:latin typeface="Verdana"/>
                <a:ea typeface="Verdana"/>
                <a:cs typeface="Verdana"/>
                <a:sym typeface="Verdana"/>
              </a:rPr>
              <a:t>// end for step</a:t>
            </a:r>
            <a:endParaRPr/>
          </a:p>
          <a:p>
            <a:pPr indent="0" lvl="0" marL="0" marR="0" rtl="0" algn="l">
              <a:lnSpc>
                <a:spcPct val="90000"/>
              </a:lnSpc>
              <a:spcBef>
                <a:spcPts val="850"/>
              </a:spcBef>
              <a:spcAft>
                <a:spcPts val="0"/>
              </a:spcAft>
              <a:buClr>
                <a:schemeClr val="dk1"/>
              </a:buClr>
              <a:buSzPts val="1700"/>
              <a:buFont typeface="Noto Sans Symbols"/>
              <a:buNone/>
            </a:pPr>
            <a:r>
              <a:rPr b="0" i="0" lang="en-US" sz="1700" u="none" cap="none" strike="noStrike">
                <a:solidFill>
                  <a:schemeClr val="dk1"/>
                </a:solidFill>
                <a:latin typeface="Verdana"/>
                <a:ea typeface="Verdana"/>
                <a:cs typeface="Verdana"/>
                <a:sym typeface="Verdana"/>
              </a:rPr>
              <a:t>}</a:t>
            </a:r>
            <a:endParaRPr/>
          </a:p>
        </p:txBody>
      </p:sp>
      <p:sp>
        <p:nvSpPr>
          <p:cNvPr id="1167" name="Google Shape;1167;p70"/>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168" name="Google Shape;1168;p70"/>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sp>
        <p:nvSpPr>
          <p:cNvPr id="1173" name="Google Shape;1173;p7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174" name="Google Shape;1174;p7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175" name="Google Shape;1175;p71"/>
          <p:cNvSpPr txBox="1"/>
          <p:nvPr>
            <p:ph type="title"/>
          </p:nvPr>
        </p:nvSpPr>
        <p:spPr>
          <a:xfrm>
            <a:off x="858838" y="506413"/>
            <a:ext cx="3078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2.5 Shell Sort</a:t>
            </a:r>
            <a:endParaRPr/>
          </a:p>
        </p:txBody>
      </p:sp>
      <p:sp>
        <p:nvSpPr>
          <p:cNvPr id="1176" name="Google Shape;1176;p71"/>
          <p:cNvSpPr/>
          <p:nvPr/>
        </p:nvSpPr>
        <p:spPr>
          <a:xfrm>
            <a:off x="647700" y="2741613"/>
            <a:ext cx="649288" cy="652462"/>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177" name="Google Shape;1177;p71"/>
          <p:cNvSpPr/>
          <p:nvPr/>
        </p:nvSpPr>
        <p:spPr>
          <a:xfrm>
            <a:off x="1690688" y="37512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178" name="Google Shape;1178;p71"/>
          <p:cNvSpPr/>
          <p:nvPr/>
        </p:nvSpPr>
        <p:spPr>
          <a:xfrm>
            <a:off x="2771775" y="4681538"/>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179" name="Google Shape;1179;p71"/>
          <p:cNvSpPr/>
          <p:nvPr/>
        </p:nvSpPr>
        <p:spPr>
          <a:xfrm>
            <a:off x="3814763" y="2773363"/>
            <a:ext cx="649287" cy="652462"/>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180" name="Google Shape;1180;p71"/>
          <p:cNvSpPr/>
          <p:nvPr/>
        </p:nvSpPr>
        <p:spPr>
          <a:xfrm>
            <a:off x="4822825" y="3709988"/>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181" name="Google Shape;1181;p71"/>
          <p:cNvSpPr/>
          <p:nvPr/>
        </p:nvSpPr>
        <p:spPr>
          <a:xfrm>
            <a:off x="5867400" y="464185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182" name="Google Shape;1182;p71"/>
          <p:cNvSpPr/>
          <p:nvPr/>
        </p:nvSpPr>
        <p:spPr>
          <a:xfrm>
            <a:off x="6948488" y="2741613"/>
            <a:ext cx="649287" cy="652462"/>
          </a:xfrm>
          <a:prstGeom prst="ellipse">
            <a:avLst/>
          </a:prstGeom>
          <a:gradFill>
            <a:gsLst>
              <a:gs pos="0">
                <a:srgbClr val="66CCFF">
                  <a:alpha val="16862"/>
                </a:srgbClr>
              </a:gs>
              <a:gs pos="100000">
                <a:srgbClr val="60C1F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83" name="Google Shape;1183;p71"/>
          <p:cNvSpPr/>
          <p:nvPr/>
        </p:nvSpPr>
        <p:spPr>
          <a:xfrm>
            <a:off x="8099425" y="3705225"/>
            <a:ext cx="649288" cy="652463"/>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cxnSp>
        <p:nvCxnSpPr>
          <p:cNvPr id="1184" name="Google Shape;1184;p71"/>
          <p:cNvCxnSpPr/>
          <p:nvPr/>
        </p:nvCxnSpPr>
        <p:spPr>
          <a:xfrm>
            <a:off x="395288" y="3101975"/>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185" name="Google Shape;1185;p71"/>
          <p:cNvCxnSpPr/>
          <p:nvPr/>
        </p:nvCxnSpPr>
        <p:spPr>
          <a:xfrm>
            <a:off x="395288" y="4070350"/>
            <a:ext cx="8029575" cy="0"/>
          </a:xfrm>
          <a:prstGeom prst="straightConnector1">
            <a:avLst/>
          </a:prstGeom>
          <a:noFill/>
          <a:ln cap="flat" cmpd="sng" w="9525">
            <a:solidFill>
              <a:schemeClr val="dk1"/>
            </a:solidFill>
            <a:prstDash val="dashDot"/>
            <a:round/>
            <a:headEnd len="med" w="med" type="none"/>
            <a:tailEnd len="med" w="med" type="none"/>
          </a:ln>
        </p:spPr>
      </p:cxnSp>
      <p:cxnSp>
        <p:nvCxnSpPr>
          <p:cNvPr id="1186" name="Google Shape;1186;p71"/>
          <p:cNvCxnSpPr/>
          <p:nvPr/>
        </p:nvCxnSpPr>
        <p:spPr>
          <a:xfrm>
            <a:off x="395288" y="5006975"/>
            <a:ext cx="8029575" cy="0"/>
          </a:xfrm>
          <a:prstGeom prst="straightConnector1">
            <a:avLst/>
          </a:prstGeom>
          <a:noFill/>
          <a:ln cap="flat" cmpd="sng" w="9525">
            <a:solidFill>
              <a:schemeClr val="dk1"/>
            </a:solidFill>
            <a:prstDash val="dashDot"/>
            <a:round/>
            <a:headEnd len="med" w="med" type="none"/>
            <a:tailEnd len="med" w="med" type="none"/>
          </a:ln>
        </p:spPr>
      </p:cxnSp>
      <p:sp>
        <p:nvSpPr>
          <p:cNvPr id="1187" name="Google Shape;1187;p71"/>
          <p:cNvSpPr/>
          <p:nvPr/>
        </p:nvSpPr>
        <p:spPr>
          <a:xfrm>
            <a:off x="228600" y="1970088"/>
            <a:ext cx="1524000" cy="315912"/>
          </a:xfrm>
          <a:prstGeom prst="rect">
            <a:avLst/>
          </a:prstGeom>
          <a:solidFill>
            <a:srgbClr val="FF66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Len=h</a:t>
            </a:r>
            <a:r>
              <a:rPr b="1" baseline="-25000" lang="en-US" sz="2000">
                <a:solidFill>
                  <a:schemeClr val="dk1"/>
                </a:solidFill>
                <a:latin typeface="Tahoma"/>
                <a:ea typeface="Tahoma"/>
                <a:cs typeface="Tahoma"/>
                <a:sym typeface="Tahoma"/>
              </a:rPr>
              <a:t>2</a:t>
            </a:r>
            <a:r>
              <a:rPr b="1" lang="en-US" sz="2000">
                <a:solidFill>
                  <a:schemeClr val="dk1"/>
                </a:solidFill>
                <a:latin typeface="Tahoma"/>
                <a:ea typeface="Tahoma"/>
                <a:cs typeface="Tahoma"/>
                <a:sym typeface="Tahoma"/>
              </a:rPr>
              <a:t> = 3</a:t>
            </a:r>
            <a:endParaRPr/>
          </a:p>
        </p:txBody>
      </p:sp>
      <p:grpSp>
        <p:nvGrpSpPr>
          <p:cNvPr id="1188" name="Google Shape;1188;p71"/>
          <p:cNvGrpSpPr/>
          <p:nvPr/>
        </p:nvGrpSpPr>
        <p:grpSpPr>
          <a:xfrm>
            <a:off x="685800" y="1314450"/>
            <a:ext cx="8027988" cy="666750"/>
            <a:chOff x="454" y="780"/>
            <a:chExt cx="5057" cy="420"/>
          </a:xfrm>
        </p:grpSpPr>
        <p:sp>
          <p:nvSpPr>
            <p:cNvPr id="1189" name="Google Shape;1189;p71"/>
            <p:cNvSpPr/>
            <p:nvPr/>
          </p:nvSpPr>
          <p:spPr>
            <a:xfrm>
              <a:off x="454" y="818"/>
              <a:ext cx="359" cy="38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190" name="Google Shape;1190;p71"/>
            <p:cNvSpPr/>
            <p:nvPr/>
          </p:nvSpPr>
          <p:spPr>
            <a:xfrm>
              <a:off x="1065" y="789"/>
              <a:ext cx="409" cy="411"/>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191" name="Google Shape;1191;p71"/>
            <p:cNvSpPr/>
            <p:nvPr/>
          </p:nvSpPr>
          <p:spPr>
            <a:xfrm>
              <a:off x="1746" y="780"/>
              <a:ext cx="409" cy="411"/>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192" name="Google Shape;1192;p71"/>
            <p:cNvSpPr/>
            <p:nvPr/>
          </p:nvSpPr>
          <p:spPr>
            <a:xfrm>
              <a:off x="2403" y="780"/>
              <a:ext cx="409" cy="411"/>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193" name="Google Shape;1193;p71"/>
            <p:cNvSpPr/>
            <p:nvPr/>
          </p:nvSpPr>
          <p:spPr>
            <a:xfrm>
              <a:off x="3038" y="780"/>
              <a:ext cx="409" cy="411"/>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194" name="Google Shape;1194;p71"/>
            <p:cNvSpPr/>
            <p:nvPr/>
          </p:nvSpPr>
          <p:spPr>
            <a:xfrm>
              <a:off x="3696" y="780"/>
              <a:ext cx="409" cy="411"/>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195" name="Google Shape;1195;p71"/>
            <p:cNvSpPr/>
            <p:nvPr/>
          </p:nvSpPr>
          <p:spPr>
            <a:xfrm>
              <a:off x="4377" y="780"/>
              <a:ext cx="409" cy="411"/>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96" name="Google Shape;1196;p71"/>
            <p:cNvSpPr/>
            <p:nvPr/>
          </p:nvSpPr>
          <p:spPr>
            <a:xfrm>
              <a:off x="5102" y="780"/>
              <a:ext cx="409" cy="411"/>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grpSp>
      <p:grpSp>
        <p:nvGrpSpPr>
          <p:cNvPr id="1197" name="Google Shape;1197;p71"/>
          <p:cNvGrpSpPr/>
          <p:nvPr/>
        </p:nvGrpSpPr>
        <p:grpSpPr>
          <a:xfrm>
            <a:off x="646113" y="5710238"/>
            <a:ext cx="8102600" cy="657225"/>
            <a:chOff x="407" y="3597"/>
            <a:chExt cx="5104" cy="414"/>
          </a:xfrm>
        </p:grpSpPr>
        <p:sp>
          <p:nvSpPr>
            <p:cNvPr id="1198" name="Google Shape;1198;p71"/>
            <p:cNvSpPr/>
            <p:nvPr/>
          </p:nvSpPr>
          <p:spPr>
            <a:xfrm>
              <a:off x="407" y="3597"/>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199" name="Google Shape;1199;p71"/>
            <p:cNvSpPr/>
            <p:nvPr/>
          </p:nvSpPr>
          <p:spPr>
            <a:xfrm>
              <a:off x="1746" y="3597"/>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7</a:t>
              </a:r>
              <a:endParaRPr/>
            </a:p>
          </p:txBody>
        </p:sp>
        <p:sp>
          <p:nvSpPr>
            <p:cNvPr id="1200" name="Google Shape;1200;p71"/>
            <p:cNvSpPr/>
            <p:nvPr/>
          </p:nvSpPr>
          <p:spPr>
            <a:xfrm>
              <a:off x="2403" y="3597"/>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201" name="Google Shape;1201;p71"/>
            <p:cNvSpPr/>
            <p:nvPr/>
          </p:nvSpPr>
          <p:spPr>
            <a:xfrm>
              <a:off x="3038" y="3597"/>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3</a:t>
              </a:r>
              <a:endParaRPr/>
            </a:p>
          </p:txBody>
        </p:sp>
        <p:sp>
          <p:nvSpPr>
            <p:cNvPr id="1202" name="Google Shape;1202;p71"/>
            <p:cNvSpPr/>
            <p:nvPr/>
          </p:nvSpPr>
          <p:spPr>
            <a:xfrm>
              <a:off x="3696" y="3597"/>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10</a:t>
              </a:r>
              <a:endParaRPr/>
            </a:p>
          </p:txBody>
        </p:sp>
        <p:sp>
          <p:nvSpPr>
            <p:cNvPr id="1203" name="Google Shape;1203;p71"/>
            <p:cNvSpPr/>
            <p:nvPr/>
          </p:nvSpPr>
          <p:spPr>
            <a:xfrm>
              <a:off x="4377" y="3597"/>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204" name="Google Shape;1204;p71"/>
            <p:cNvSpPr/>
            <p:nvPr/>
          </p:nvSpPr>
          <p:spPr>
            <a:xfrm>
              <a:off x="5102" y="3597"/>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16</a:t>
              </a:r>
              <a:endParaRPr/>
            </a:p>
          </p:txBody>
        </p:sp>
        <p:sp>
          <p:nvSpPr>
            <p:cNvPr id="1205" name="Google Shape;1205;p71"/>
            <p:cNvSpPr/>
            <p:nvPr/>
          </p:nvSpPr>
          <p:spPr>
            <a:xfrm>
              <a:off x="1056" y="3600"/>
              <a:ext cx="409" cy="411"/>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grpSp>
      <p:sp>
        <p:nvSpPr>
          <p:cNvPr id="1206" name="Google Shape;1206;p71"/>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
        <p:nvSpPr>
          <p:cNvPr id="1207" name="Google Shape;1207;p71"/>
          <p:cNvSpPr/>
          <p:nvPr/>
        </p:nvSpPr>
        <p:spPr>
          <a:xfrm>
            <a:off x="660400" y="2438400"/>
            <a:ext cx="635000" cy="315913"/>
          </a:xfrm>
          <a:prstGeom prst="rect">
            <a:avLst/>
          </a:prstGeom>
          <a:gradFill>
            <a:gsLst>
              <a:gs pos="0">
                <a:srgbClr val="FFDF57">
                  <a:alpha val="2745"/>
                </a:srgbClr>
              </a:gs>
              <a:gs pos="100000">
                <a:srgbClr val="FDDD5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j=0</a:t>
            </a:r>
            <a:endParaRPr/>
          </a:p>
        </p:txBody>
      </p:sp>
      <p:sp>
        <p:nvSpPr>
          <p:cNvPr id="1208" name="Google Shape;1208;p71"/>
          <p:cNvSpPr/>
          <p:nvPr/>
        </p:nvSpPr>
        <p:spPr>
          <a:xfrm>
            <a:off x="3860800" y="2438400"/>
            <a:ext cx="635000" cy="315913"/>
          </a:xfrm>
          <a:prstGeom prst="rect">
            <a:avLst/>
          </a:prstGeom>
          <a:gradFill>
            <a:gsLst>
              <a:gs pos="0">
                <a:srgbClr val="FFFF99">
                  <a:alpha val="31764"/>
                </a:srgbClr>
              </a:gs>
              <a:gs pos="100000">
                <a:srgbClr val="FDFD97"/>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i=3</a:t>
            </a:r>
            <a:endParaRPr/>
          </a:p>
        </p:txBody>
      </p:sp>
      <p:sp>
        <p:nvSpPr>
          <p:cNvPr id="1209" name="Google Shape;1209;p71"/>
          <p:cNvSpPr/>
          <p:nvPr/>
        </p:nvSpPr>
        <p:spPr>
          <a:xfrm>
            <a:off x="4876800" y="3352800"/>
            <a:ext cx="635000" cy="315913"/>
          </a:xfrm>
          <a:prstGeom prst="rect">
            <a:avLst/>
          </a:prstGeom>
          <a:gradFill>
            <a:gsLst>
              <a:gs pos="0">
                <a:srgbClr val="FFFF99">
                  <a:alpha val="31764"/>
                </a:srgbClr>
              </a:gs>
              <a:gs pos="100000">
                <a:srgbClr val="FDFD97"/>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i=4</a:t>
            </a:r>
            <a:endParaRPr/>
          </a:p>
        </p:txBody>
      </p:sp>
      <p:sp>
        <p:nvSpPr>
          <p:cNvPr id="1210" name="Google Shape;1210;p71"/>
          <p:cNvSpPr/>
          <p:nvPr/>
        </p:nvSpPr>
        <p:spPr>
          <a:xfrm>
            <a:off x="1727200" y="3417888"/>
            <a:ext cx="635000" cy="315912"/>
          </a:xfrm>
          <a:prstGeom prst="rect">
            <a:avLst/>
          </a:prstGeom>
          <a:gradFill>
            <a:gsLst>
              <a:gs pos="0">
                <a:srgbClr val="FFDF57">
                  <a:alpha val="2745"/>
                </a:srgbClr>
              </a:gs>
              <a:gs pos="100000">
                <a:srgbClr val="FDDD5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j=1</a:t>
            </a:r>
            <a:endParaRPr/>
          </a:p>
        </p:txBody>
      </p:sp>
      <p:sp>
        <p:nvSpPr>
          <p:cNvPr id="1211" name="Google Shape;1211;p71"/>
          <p:cNvSpPr/>
          <p:nvPr/>
        </p:nvSpPr>
        <p:spPr>
          <a:xfrm>
            <a:off x="5918200" y="4332288"/>
            <a:ext cx="635000" cy="315912"/>
          </a:xfrm>
          <a:prstGeom prst="rect">
            <a:avLst/>
          </a:prstGeom>
          <a:gradFill>
            <a:gsLst>
              <a:gs pos="0">
                <a:srgbClr val="FFFF99">
                  <a:alpha val="31764"/>
                </a:srgbClr>
              </a:gs>
              <a:gs pos="100000">
                <a:srgbClr val="FDFD97"/>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i=5</a:t>
            </a:r>
            <a:endParaRPr/>
          </a:p>
        </p:txBody>
      </p:sp>
      <p:sp>
        <p:nvSpPr>
          <p:cNvPr id="1212" name="Google Shape;1212;p71"/>
          <p:cNvSpPr/>
          <p:nvPr/>
        </p:nvSpPr>
        <p:spPr>
          <a:xfrm>
            <a:off x="6985000" y="2438400"/>
            <a:ext cx="635000" cy="315913"/>
          </a:xfrm>
          <a:prstGeom prst="rect">
            <a:avLst/>
          </a:prstGeom>
          <a:gradFill>
            <a:gsLst>
              <a:gs pos="0">
                <a:srgbClr val="FFFF99">
                  <a:alpha val="31764"/>
                </a:srgbClr>
              </a:gs>
              <a:gs pos="100000">
                <a:srgbClr val="FDFD97"/>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i=6</a:t>
            </a:r>
            <a:endParaRPr/>
          </a:p>
        </p:txBody>
      </p:sp>
      <p:sp>
        <p:nvSpPr>
          <p:cNvPr id="1213" name="Google Shape;1213;p71"/>
          <p:cNvSpPr/>
          <p:nvPr/>
        </p:nvSpPr>
        <p:spPr>
          <a:xfrm>
            <a:off x="8128000" y="3417888"/>
            <a:ext cx="635000" cy="315912"/>
          </a:xfrm>
          <a:prstGeom prst="rect">
            <a:avLst/>
          </a:prstGeom>
          <a:gradFill>
            <a:gsLst>
              <a:gs pos="0">
                <a:srgbClr val="FFFF99">
                  <a:alpha val="31764"/>
                </a:srgbClr>
              </a:gs>
              <a:gs pos="100000">
                <a:srgbClr val="FDFD97"/>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i=7</a:t>
            </a:r>
            <a:endParaRPr/>
          </a:p>
        </p:txBody>
      </p:sp>
      <p:sp>
        <p:nvSpPr>
          <p:cNvPr id="1214" name="Google Shape;1214;p71"/>
          <p:cNvSpPr/>
          <p:nvPr/>
        </p:nvSpPr>
        <p:spPr>
          <a:xfrm>
            <a:off x="2794000" y="4332288"/>
            <a:ext cx="635000" cy="315912"/>
          </a:xfrm>
          <a:prstGeom prst="rect">
            <a:avLst/>
          </a:prstGeom>
          <a:gradFill>
            <a:gsLst>
              <a:gs pos="0">
                <a:srgbClr val="FFDF57">
                  <a:alpha val="2745"/>
                </a:srgbClr>
              </a:gs>
              <a:gs pos="100000">
                <a:srgbClr val="FDDD5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j=2</a:t>
            </a:r>
            <a:endParaRPr/>
          </a:p>
        </p:txBody>
      </p:sp>
      <p:sp>
        <p:nvSpPr>
          <p:cNvPr id="1215" name="Google Shape;1215;p71"/>
          <p:cNvSpPr/>
          <p:nvPr/>
        </p:nvSpPr>
        <p:spPr>
          <a:xfrm>
            <a:off x="3840163" y="2433638"/>
            <a:ext cx="655637" cy="325437"/>
          </a:xfrm>
          <a:prstGeom prst="rect">
            <a:avLst/>
          </a:prstGeom>
          <a:gradFill>
            <a:gsLst>
              <a:gs pos="0">
                <a:srgbClr val="FFDF57">
                  <a:alpha val="2745"/>
                </a:srgbClr>
              </a:gs>
              <a:gs pos="100000">
                <a:srgbClr val="FDDD56"/>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j=3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500"/>
                                        <p:tgtEl>
                                          <p:spTgt spid="118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7"/>
                                        </p:tgtEl>
                                        <p:attrNameLst>
                                          <p:attrName>style.visibility</p:attrName>
                                        </p:attrNameLst>
                                      </p:cBhvr>
                                      <p:to>
                                        <p:strVal val="visible"/>
                                      </p:to>
                                    </p:set>
                                    <p:animEffect filter="fade" transition="in">
                                      <p:cBhvr>
                                        <p:cTn dur="500"/>
                                        <p:tgtEl>
                                          <p:spTgt spid="1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8"/>
                                        </p:tgtEl>
                                        <p:attrNameLst>
                                          <p:attrName>style.visibility</p:attrName>
                                        </p:attrNameLst>
                                      </p:cBhvr>
                                      <p:to>
                                        <p:strVal val="visible"/>
                                      </p:to>
                                    </p:set>
                                    <p:anim calcmode="lin" valueType="num">
                                      <p:cBhvr additive="base">
                                        <p:cTn dur="500"/>
                                        <p:tgtEl>
                                          <p:spTgt spid="120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7"/>
                                        </p:tgtEl>
                                        <p:attrNameLst>
                                          <p:attrName>style.visibility</p:attrName>
                                        </p:attrNameLst>
                                      </p:cBhvr>
                                      <p:to>
                                        <p:strVal val="visible"/>
                                      </p:to>
                                    </p:set>
                                    <p:anim calcmode="lin" valueType="num">
                                      <p:cBhvr additive="base">
                                        <p:cTn dur="500"/>
                                        <p:tgtEl>
                                          <p:spTgt spid="120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09"/>
                                        </p:tgtEl>
                                        <p:attrNameLst>
                                          <p:attrName>style.visibility</p:attrName>
                                        </p:attrNameLst>
                                      </p:cBhvr>
                                      <p:to>
                                        <p:strVal val="visible"/>
                                      </p:to>
                                    </p:set>
                                    <p:anim calcmode="lin" valueType="num">
                                      <p:cBhvr additive="base">
                                        <p:cTn dur="500"/>
                                        <p:tgtEl>
                                          <p:spTgt spid="1209"/>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10"/>
                                        </p:tgtEl>
                                        <p:attrNameLst>
                                          <p:attrName>style.visibility</p:attrName>
                                        </p:attrNameLst>
                                      </p:cBhvr>
                                      <p:to>
                                        <p:strVal val="visible"/>
                                      </p:to>
                                    </p:set>
                                    <p:anim calcmode="lin" valueType="num">
                                      <p:cBhvr additive="base">
                                        <p:cTn dur="500"/>
                                        <p:tgtEl>
                                          <p:spTgt spid="121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11"/>
                                        </p:tgtEl>
                                        <p:attrNameLst>
                                          <p:attrName>style.visibility</p:attrName>
                                        </p:attrNameLst>
                                      </p:cBhvr>
                                      <p:to>
                                        <p:strVal val="visible"/>
                                      </p:to>
                                    </p:set>
                                    <p:anim calcmode="lin" valueType="num">
                                      <p:cBhvr additive="base">
                                        <p:cTn dur="500"/>
                                        <p:tgtEl>
                                          <p:spTgt spid="121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81"/>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2" presetSubtype="8">
                                  <p:stCondLst>
                                    <p:cond delay="0"/>
                                  </p:stCondLst>
                                  <p:childTnLst>
                                    <p:set>
                                      <p:cBhvr>
                                        <p:cTn dur="1" fill="hold">
                                          <p:stCondLst>
                                            <p:cond delay="0"/>
                                          </p:stCondLst>
                                        </p:cTn>
                                        <p:tgtEl>
                                          <p:spTgt spid="1214"/>
                                        </p:tgtEl>
                                        <p:attrNameLst>
                                          <p:attrName>style.visibility</p:attrName>
                                        </p:attrNameLst>
                                      </p:cBhvr>
                                      <p:to>
                                        <p:strVal val="visible"/>
                                      </p:to>
                                    </p:set>
                                    <p:anim calcmode="lin" valueType="num">
                                      <p:cBhvr additive="base">
                                        <p:cTn dur="500"/>
                                        <p:tgtEl>
                                          <p:spTgt spid="1214"/>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1186"/>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1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12"/>
                                        </p:tgtEl>
                                        <p:attrNameLst>
                                          <p:attrName>style.visibility</p:attrName>
                                        </p:attrNameLst>
                                      </p:cBhvr>
                                      <p:to>
                                        <p:strVal val="visible"/>
                                      </p:to>
                                    </p:set>
                                    <p:anim calcmode="lin" valueType="num">
                                      <p:cBhvr additive="base">
                                        <p:cTn dur="500"/>
                                        <p:tgtEl>
                                          <p:spTgt spid="121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15"/>
                                        </p:tgtEl>
                                        <p:attrNameLst>
                                          <p:attrName>style.visibility</p:attrName>
                                        </p:attrNameLst>
                                      </p:cBhvr>
                                      <p:to>
                                        <p:strVal val="visible"/>
                                      </p:to>
                                    </p:set>
                                    <p:anim calcmode="lin" valueType="num">
                                      <p:cBhvr additive="base">
                                        <p:cTn dur="500"/>
                                        <p:tgtEl>
                                          <p:spTgt spid="12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07"/>
                                        </p:tgtEl>
                                        <p:attrNameLst>
                                          <p:attrName>style.visibility</p:attrName>
                                        </p:attrNameLst>
                                      </p:cBhvr>
                                      <p:to>
                                        <p:strVal val="visible"/>
                                      </p:to>
                                    </p:set>
                                    <p:anim calcmode="lin" valueType="num">
                                      <p:cBhvr additive="base">
                                        <p:cTn dur="500"/>
                                        <p:tgtEl>
                                          <p:spTgt spid="1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13"/>
                                        </p:tgtEl>
                                        <p:attrNameLst>
                                          <p:attrName>style.visibility</p:attrName>
                                        </p:attrNameLst>
                                      </p:cBhvr>
                                      <p:to>
                                        <p:strVal val="visible"/>
                                      </p:to>
                                    </p:set>
                                    <p:anim calcmode="lin" valueType="num">
                                      <p:cBhvr additive="base">
                                        <p:cTn dur="500"/>
                                        <p:tgtEl>
                                          <p:spTgt spid="1213"/>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500"/>
                                        <p:tgtEl>
                                          <p:spTgt spid="1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9" name="Shape 1219"/>
        <p:cNvGrpSpPr/>
        <p:nvPr/>
      </p:nvGrpSpPr>
      <p:grpSpPr>
        <a:xfrm>
          <a:off x="0" y="0"/>
          <a:ext cx="0" cy="0"/>
          <a:chOff x="0" y="0"/>
          <a:chExt cx="0" cy="0"/>
        </a:xfrm>
      </p:grpSpPr>
      <p:sp>
        <p:nvSpPr>
          <p:cNvPr id="1220" name="Google Shape;1220;p7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221" name="Google Shape;1221;p7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222" name="Google Shape;1222;p72"/>
          <p:cNvSpPr txBox="1"/>
          <p:nvPr>
            <p:ph type="title"/>
          </p:nvPr>
        </p:nvSpPr>
        <p:spPr>
          <a:xfrm>
            <a:off x="858838" y="506413"/>
            <a:ext cx="3332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2.6 Quick Sort</a:t>
            </a:r>
            <a:endParaRPr/>
          </a:p>
        </p:txBody>
      </p:sp>
      <p:sp>
        <p:nvSpPr>
          <p:cNvPr id="1223" name="Google Shape;1223;p72"/>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2100"/>
              <a:buFont typeface="Noto Sans Symbols"/>
              <a:buChar char="•"/>
            </a:pPr>
            <a:r>
              <a:rPr b="0" i="0" lang="en-US" sz="3000" u="none" cap="none" strike="noStrike">
                <a:solidFill>
                  <a:schemeClr val="dk1"/>
                </a:solidFill>
                <a:latin typeface="Arial"/>
                <a:ea typeface="Arial"/>
                <a:cs typeface="Arial"/>
                <a:sym typeface="Arial"/>
              </a:rPr>
              <a:t>Thuật toán do Hoare đề xuất</a:t>
            </a:r>
            <a:endParaRPr/>
          </a:p>
          <a:p>
            <a:pPr indent="-325438" lvl="1" marL="669925" marR="0" rtl="0" algn="just">
              <a:spcBef>
                <a:spcPts val="560"/>
              </a:spcBef>
              <a:spcAft>
                <a:spcPts val="0"/>
              </a:spcAft>
              <a:buClr>
                <a:srgbClr val="FF9900"/>
              </a:buClr>
              <a:buSzPts val="1960"/>
              <a:buFont typeface="Noto Sans Symbols"/>
              <a:buChar char="✓"/>
            </a:pPr>
            <a:r>
              <a:rPr b="0" i="0" lang="en-US" sz="2800" u="none" cap="none" strike="noStrike">
                <a:solidFill>
                  <a:srgbClr val="327061"/>
                </a:solidFill>
                <a:latin typeface="Arial"/>
                <a:ea typeface="Arial"/>
                <a:cs typeface="Arial"/>
                <a:sym typeface="Arial"/>
              </a:rPr>
              <a:t>Tốc độ trung bình nhanh hơn thuật toán khác</a:t>
            </a:r>
            <a:endParaRPr/>
          </a:p>
          <a:p>
            <a:pPr indent="-325438" lvl="1" marL="669925" marR="0" rtl="0" algn="just">
              <a:spcBef>
                <a:spcPts val="560"/>
              </a:spcBef>
              <a:spcAft>
                <a:spcPts val="0"/>
              </a:spcAft>
              <a:buClr>
                <a:srgbClr val="FF9900"/>
              </a:buClr>
              <a:buSzPts val="1960"/>
              <a:buFont typeface="Noto Sans Symbols"/>
              <a:buChar char="✓"/>
            </a:pPr>
            <a:r>
              <a:rPr b="0" i="0" lang="en-US" sz="2800" u="none" cap="none" strike="noStrike">
                <a:solidFill>
                  <a:srgbClr val="327061"/>
                </a:solidFill>
                <a:latin typeface="Arial"/>
                <a:ea typeface="Arial"/>
                <a:cs typeface="Arial"/>
                <a:sym typeface="Arial"/>
              </a:rPr>
              <a:t>Do đó Hoare dùng “</a:t>
            </a:r>
            <a:r>
              <a:rPr b="0" i="1" lang="en-US" sz="2800" u="none" cap="none" strike="noStrike">
                <a:solidFill>
                  <a:srgbClr val="327061"/>
                </a:solidFill>
                <a:latin typeface="Arial"/>
                <a:ea typeface="Arial"/>
                <a:cs typeface="Arial"/>
                <a:sym typeface="Arial"/>
              </a:rPr>
              <a:t>quick</a:t>
            </a:r>
            <a:r>
              <a:rPr b="0" i="0" lang="en-US" sz="2800" u="none" cap="none" strike="noStrike">
                <a:solidFill>
                  <a:srgbClr val="327061"/>
                </a:solidFill>
                <a:latin typeface="Arial"/>
                <a:ea typeface="Arial"/>
                <a:cs typeface="Arial"/>
                <a:sym typeface="Arial"/>
              </a:rPr>
              <a:t>” để đặt tên</a:t>
            </a:r>
            <a:endParaRPr/>
          </a:p>
          <a:p>
            <a:pPr indent="-342900" lvl="0" marL="342900" marR="0" rtl="0" algn="just">
              <a:spcBef>
                <a:spcPts val="600"/>
              </a:spcBef>
              <a:spcAft>
                <a:spcPts val="0"/>
              </a:spcAft>
              <a:buClr>
                <a:srgbClr val="CC0000"/>
              </a:buClr>
              <a:buSzPts val="2100"/>
              <a:buFont typeface="Noto Sans Symbols"/>
              <a:buChar char="•"/>
            </a:pPr>
            <a:r>
              <a:rPr b="0" i="0" lang="en-US" sz="3000" u="none" cap="none" strike="noStrike">
                <a:solidFill>
                  <a:schemeClr val="dk1"/>
                </a:solidFill>
                <a:latin typeface="Arial"/>
                <a:ea typeface="Arial"/>
                <a:cs typeface="Arial"/>
                <a:sym typeface="Arial"/>
              </a:rPr>
              <a:t>Ý tưởng chính</a:t>
            </a:r>
            <a:endParaRPr/>
          </a:p>
          <a:p>
            <a:pPr indent="-325438" lvl="1" marL="669925" marR="0" rtl="0" algn="just">
              <a:spcBef>
                <a:spcPts val="560"/>
              </a:spcBef>
              <a:spcAft>
                <a:spcPts val="0"/>
              </a:spcAft>
              <a:buClr>
                <a:srgbClr val="FF9900"/>
              </a:buClr>
              <a:buSzPts val="1960"/>
              <a:buFont typeface="Noto Sans Symbols"/>
              <a:buChar char="✓"/>
            </a:pPr>
            <a:r>
              <a:rPr b="0" i="0" lang="en-US" sz="2800" u="none" cap="none" strike="noStrike">
                <a:solidFill>
                  <a:srgbClr val="327061"/>
                </a:solidFill>
                <a:latin typeface="Arial"/>
                <a:ea typeface="Arial"/>
                <a:cs typeface="Arial"/>
                <a:sym typeface="Arial"/>
              </a:rPr>
              <a:t>QS phân hoạch dãy ban đầu thành hai phần dựa vào một giá trị x</a:t>
            </a:r>
            <a:endParaRPr/>
          </a:p>
          <a:p>
            <a:pPr indent="-350838" lvl="2" marL="1022350" marR="0" rtl="0" algn="just">
              <a:spcBef>
                <a:spcPts val="480"/>
              </a:spcBef>
              <a:spcAft>
                <a:spcPts val="0"/>
              </a:spcAft>
              <a:buClr>
                <a:srgbClr val="CC0000"/>
              </a:buClr>
              <a:buSzPts val="2400"/>
              <a:buFont typeface="Noto Sans Symbols"/>
              <a:buChar char="•"/>
            </a:pPr>
            <a:r>
              <a:rPr b="0" i="0" lang="en-US" sz="2400" u="none" cap="none" strike="noStrike">
                <a:solidFill>
                  <a:schemeClr val="accent1"/>
                </a:solidFill>
                <a:latin typeface="Arial"/>
                <a:ea typeface="Arial"/>
                <a:cs typeface="Arial"/>
                <a:sym typeface="Arial"/>
              </a:rPr>
              <a:t>Dãy 1: gồm các phần tử a[i] ko lớn hơn x </a:t>
            </a:r>
            <a:r>
              <a:rPr b="1" i="0" lang="en-US" sz="2400" u="none" cap="none" strike="noStrike">
                <a:solidFill>
                  <a:schemeClr val="accent1"/>
                </a:solidFill>
                <a:latin typeface="Arial"/>
                <a:ea typeface="Arial"/>
                <a:cs typeface="Arial"/>
                <a:sym typeface="Arial"/>
              </a:rPr>
              <a:t>(&lt;=x)</a:t>
            </a:r>
            <a:endParaRPr/>
          </a:p>
          <a:p>
            <a:pPr indent="-350838" lvl="2" marL="1022350" marR="0" rtl="0" algn="just">
              <a:spcBef>
                <a:spcPts val="480"/>
              </a:spcBef>
              <a:spcAft>
                <a:spcPts val="0"/>
              </a:spcAft>
              <a:buClr>
                <a:srgbClr val="CC0000"/>
              </a:buClr>
              <a:buSzPts val="2400"/>
              <a:buFont typeface="Noto Sans Symbols"/>
              <a:buChar char="•"/>
            </a:pPr>
            <a:r>
              <a:rPr b="0" i="0" lang="en-US" sz="2400" u="none" cap="none" strike="noStrike">
                <a:solidFill>
                  <a:schemeClr val="accent1"/>
                </a:solidFill>
                <a:latin typeface="Arial"/>
                <a:ea typeface="Arial"/>
                <a:cs typeface="Arial"/>
                <a:sym typeface="Arial"/>
              </a:rPr>
              <a:t>Dãy 2: gồm các phần tử a[i] ko nhỏ hơn x </a:t>
            </a:r>
            <a:r>
              <a:rPr b="1" i="0" lang="en-US" sz="2400" u="none" cap="none" strike="noStrike">
                <a:solidFill>
                  <a:schemeClr val="accent1"/>
                </a:solidFill>
                <a:latin typeface="Arial"/>
                <a:ea typeface="Arial"/>
                <a:cs typeface="Arial"/>
                <a:sym typeface="Arial"/>
              </a:rPr>
              <a:t>(&gt;=x)</a:t>
            </a:r>
            <a:endParaRPr/>
          </a:p>
          <a:p>
            <a:pPr indent="-209550" lvl="0" marL="342900" marR="0" rtl="0" algn="just">
              <a:spcBef>
                <a:spcPts val="600"/>
              </a:spcBef>
              <a:spcAft>
                <a:spcPts val="0"/>
              </a:spcAft>
              <a:buClr>
                <a:srgbClr val="CC0000"/>
              </a:buClr>
              <a:buSzPts val="2100"/>
              <a:buFont typeface="Noto Sans Symbols"/>
              <a:buNone/>
            </a:pPr>
            <a:r>
              <a:t/>
            </a:r>
            <a:endParaRPr b="0" i="0" sz="3000" u="none" cap="none" strike="noStrike">
              <a:solidFill>
                <a:schemeClr val="dk1"/>
              </a:solidFill>
              <a:latin typeface="Arial"/>
              <a:ea typeface="Arial"/>
              <a:cs typeface="Arial"/>
              <a:sym typeface="Arial"/>
            </a:endParaRPr>
          </a:p>
        </p:txBody>
      </p:sp>
      <p:sp>
        <p:nvSpPr>
          <p:cNvPr id="1224" name="Google Shape;1224;p72"/>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9" name="Shape 1229"/>
        <p:cNvGrpSpPr/>
        <p:nvPr/>
      </p:nvGrpSpPr>
      <p:grpSpPr>
        <a:xfrm>
          <a:off x="0" y="0"/>
          <a:ext cx="0" cy="0"/>
          <a:chOff x="0" y="0"/>
          <a:chExt cx="0" cy="0"/>
        </a:xfrm>
      </p:grpSpPr>
      <p:sp>
        <p:nvSpPr>
          <p:cNvPr id="1230" name="Google Shape;1230;p7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231" name="Google Shape;1231;p7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232" name="Google Shape;1232;p73"/>
          <p:cNvSpPr txBox="1"/>
          <p:nvPr>
            <p:ph type="title"/>
          </p:nvPr>
        </p:nvSpPr>
        <p:spPr>
          <a:xfrm>
            <a:off x="858838" y="506413"/>
            <a:ext cx="3332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2.6 Quick Sort</a:t>
            </a:r>
            <a:endParaRPr/>
          </a:p>
        </p:txBody>
      </p:sp>
      <p:sp>
        <p:nvSpPr>
          <p:cNvPr id="1233" name="Google Shape;1233;p7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CC0000"/>
              </a:buClr>
              <a:buSzPts val="1820"/>
              <a:buFont typeface="Noto Sans Symbols"/>
              <a:buChar char="•"/>
            </a:pPr>
            <a:r>
              <a:rPr b="0" i="0" lang="en-US" sz="2600" u="none" cap="none" strike="noStrike">
                <a:solidFill>
                  <a:srgbClr val="CC0000"/>
                </a:solidFill>
                <a:latin typeface="Arial"/>
                <a:ea typeface="Arial"/>
                <a:cs typeface="Arial"/>
                <a:sym typeface="Arial"/>
              </a:rPr>
              <a:t>Giải thuật sắp xếp dãy a[left], a[left+1],...,a[right]</a:t>
            </a:r>
            <a:r>
              <a:rPr b="0" i="0" lang="en-US" sz="2600" u="none" cap="none" strike="noStrike">
                <a:solidFill>
                  <a:schemeClr val="dk1"/>
                </a:solidFill>
                <a:latin typeface="Arial"/>
                <a:ea typeface="Arial"/>
                <a:cs typeface="Arial"/>
                <a:sym typeface="Arial"/>
              </a:rPr>
              <a:t> được phát biểu đệ quy như sau:</a:t>
            </a:r>
            <a:endParaRPr/>
          </a:p>
          <a:p>
            <a:pPr indent="-342900" lvl="0" marL="342900" marR="0" rtl="0" algn="just">
              <a:lnSpc>
                <a:spcPct val="90000"/>
              </a:lnSpc>
              <a:spcBef>
                <a:spcPts val="520"/>
              </a:spcBef>
              <a:spcAft>
                <a:spcPts val="0"/>
              </a:spcAft>
              <a:buClr>
                <a:srgbClr val="CC0000"/>
              </a:buClr>
              <a:buSzPts val="1820"/>
              <a:buFont typeface="Noto Sans Symbols"/>
              <a:buChar char="•"/>
            </a:pPr>
            <a:r>
              <a:rPr b="0" i="0" lang="en-US" sz="2600" u="none" cap="none" strike="noStrike">
                <a:solidFill>
                  <a:srgbClr val="CC0000"/>
                </a:solidFill>
                <a:latin typeface="Arial"/>
                <a:ea typeface="Arial"/>
                <a:cs typeface="Arial"/>
                <a:sym typeface="Arial"/>
              </a:rPr>
              <a:t>B1:</a:t>
            </a:r>
            <a:r>
              <a:rPr b="0" i="0" lang="en-US" sz="2600" u="none" cap="none" strike="noStrike">
                <a:solidFill>
                  <a:schemeClr val="dk1"/>
                </a:solidFill>
                <a:latin typeface="Arial"/>
                <a:ea typeface="Arial"/>
                <a:cs typeface="Arial"/>
                <a:sym typeface="Arial"/>
              </a:rPr>
              <a:t> Phân hoạch dãy a[left]...a[right] thành các dãy con:</a:t>
            </a:r>
            <a:endParaRPr/>
          </a:p>
          <a:p>
            <a:pPr indent="-325438" lvl="1" marL="669925" marR="0" rtl="0" algn="just">
              <a:lnSpc>
                <a:spcPct val="90000"/>
              </a:lnSpc>
              <a:spcBef>
                <a:spcPts val="500"/>
              </a:spcBef>
              <a:spcAft>
                <a:spcPts val="0"/>
              </a:spcAft>
              <a:buClr>
                <a:srgbClr val="FF9900"/>
              </a:buClr>
              <a:buSzPts val="1750"/>
              <a:buFont typeface="Noto Sans Symbols"/>
              <a:buChar char="✓"/>
            </a:pPr>
            <a:r>
              <a:rPr b="0" i="0" lang="en-US" sz="2500" u="none" cap="none" strike="noStrike">
                <a:solidFill>
                  <a:srgbClr val="327061"/>
                </a:solidFill>
                <a:latin typeface="Arial"/>
                <a:ea typeface="Arial"/>
                <a:cs typeface="Arial"/>
                <a:sym typeface="Arial"/>
              </a:rPr>
              <a:t>Dãy con 1: a[left]...a[j] &lt; x</a:t>
            </a:r>
            <a:endParaRPr/>
          </a:p>
          <a:p>
            <a:pPr indent="-325438" lvl="1" marL="669925" marR="0" rtl="0" algn="just">
              <a:lnSpc>
                <a:spcPct val="90000"/>
              </a:lnSpc>
              <a:spcBef>
                <a:spcPts val="500"/>
              </a:spcBef>
              <a:spcAft>
                <a:spcPts val="0"/>
              </a:spcAft>
              <a:buClr>
                <a:srgbClr val="FF9900"/>
              </a:buClr>
              <a:buSzPts val="1750"/>
              <a:buFont typeface="Noto Sans Symbols"/>
              <a:buChar char="✓"/>
            </a:pPr>
            <a:r>
              <a:rPr b="0" i="0" lang="en-US" sz="2500" u="none" cap="none" strike="noStrike">
                <a:solidFill>
                  <a:srgbClr val="327061"/>
                </a:solidFill>
                <a:latin typeface="Arial"/>
                <a:ea typeface="Arial"/>
                <a:cs typeface="Arial"/>
                <a:sym typeface="Arial"/>
              </a:rPr>
              <a:t>Dãy con 2: a[j+1]...a[i-1] = x</a:t>
            </a:r>
            <a:endParaRPr/>
          </a:p>
          <a:p>
            <a:pPr indent="-325438" lvl="1" marL="669925" marR="0" rtl="0" algn="just">
              <a:lnSpc>
                <a:spcPct val="90000"/>
              </a:lnSpc>
              <a:spcBef>
                <a:spcPts val="500"/>
              </a:spcBef>
              <a:spcAft>
                <a:spcPts val="0"/>
              </a:spcAft>
              <a:buClr>
                <a:srgbClr val="FF9900"/>
              </a:buClr>
              <a:buSzPts val="1750"/>
              <a:buFont typeface="Noto Sans Symbols"/>
              <a:buChar char="✓"/>
            </a:pPr>
            <a:r>
              <a:rPr b="0" i="0" lang="en-US" sz="2500" u="none" cap="none" strike="noStrike">
                <a:solidFill>
                  <a:srgbClr val="327061"/>
                </a:solidFill>
                <a:latin typeface="Arial"/>
                <a:ea typeface="Arial"/>
                <a:cs typeface="Arial"/>
                <a:sym typeface="Arial"/>
              </a:rPr>
              <a:t>Dãy con 3: a[i]...a[right] &gt; x</a:t>
            </a:r>
            <a:endParaRPr/>
          </a:p>
          <a:p>
            <a:pPr indent="-342900" lvl="0" marL="342900" marR="0" rtl="0" algn="just">
              <a:lnSpc>
                <a:spcPct val="90000"/>
              </a:lnSpc>
              <a:spcBef>
                <a:spcPts val="520"/>
              </a:spcBef>
              <a:spcAft>
                <a:spcPts val="0"/>
              </a:spcAft>
              <a:buClr>
                <a:srgbClr val="CC0000"/>
              </a:buClr>
              <a:buSzPts val="1820"/>
              <a:buFont typeface="Noto Sans Symbols"/>
              <a:buChar char="•"/>
            </a:pPr>
            <a:r>
              <a:rPr b="0" i="0" lang="en-US" sz="2600" u="none" cap="none" strike="noStrike">
                <a:solidFill>
                  <a:srgbClr val="CC0000"/>
                </a:solidFill>
                <a:latin typeface="Arial"/>
                <a:ea typeface="Arial"/>
                <a:cs typeface="Arial"/>
                <a:sym typeface="Arial"/>
              </a:rPr>
              <a:t>B2:</a:t>
            </a:r>
            <a:r>
              <a:rPr b="0" i="0" lang="en-US" sz="2600" u="none" cap="none" strike="noStrike">
                <a:solidFill>
                  <a:schemeClr val="dk1"/>
                </a:solidFill>
                <a:latin typeface="Arial"/>
                <a:ea typeface="Arial"/>
                <a:cs typeface="Arial"/>
                <a:sym typeface="Arial"/>
              </a:rPr>
              <a:t> </a:t>
            </a:r>
            <a:endParaRPr/>
          </a:p>
          <a:p>
            <a:pPr indent="-325438" lvl="1" marL="669925" marR="0" rtl="0" algn="just">
              <a:lnSpc>
                <a:spcPct val="90000"/>
              </a:lnSpc>
              <a:spcBef>
                <a:spcPts val="500"/>
              </a:spcBef>
              <a:spcAft>
                <a:spcPts val="0"/>
              </a:spcAft>
              <a:buClr>
                <a:srgbClr val="FF9900"/>
              </a:buClr>
              <a:buSzPts val="1750"/>
              <a:buFont typeface="Noto Sans Symbols"/>
              <a:buChar char="✓"/>
            </a:pPr>
            <a:r>
              <a:rPr b="0" i="0" lang="en-US" sz="2500" u="none" cap="none" strike="noStrike">
                <a:solidFill>
                  <a:srgbClr val="327061"/>
                </a:solidFill>
                <a:latin typeface="Arial"/>
                <a:ea typeface="Arial"/>
                <a:cs typeface="Arial"/>
                <a:sym typeface="Arial"/>
              </a:rPr>
              <a:t>Nếu (left &lt; j)	</a:t>
            </a:r>
            <a:r>
              <a:rPr b="0" i="0" lang="en-US" sz="2500" u="none" cap="none" strike="noStrike">
                <a:solidFill>
                  <a:schemeClr val="dk2"/>
                </a:solidFill>
                <a:latin typeface="Arial"/>
                <a:ea typeface="Arial"/>
                <a:cs typeface="Arial"/>
                <a:sym typeface="Arial"/>
              </a:rPr>
              <a:t>// dãy con 1 có nhiều hơn 1 phần tử</a:t>
            </a:r>
            <a:endParaRPr/>
          </a:p>
          <a:p>
            <a:pPr indent="-350838" lvl="2" marL="1022350" marR="0" rtl="0" algn="just">
              <a:lnSpc>
                <a:spcPct val="90000"/>
              </a:lnSpc>
              <a:spcBef>
                <a:spcPts val="480"/>
              </a:spcBef>
              <a:spcAft>
                <a:spcPts val="0"/>
              </a:spcAft>
              <a:buClr>
                <a:srgbClr val="CC0000"/>
              </a:buClr>
              <a:buSzPts val="2400"/>
              <a:buFont typeface="Noto Sans Symbols"/>
              <a:buNone/>
            </a:pPr>
            <a:r>
              <a:rPr b="0" i="0" lang="en-US" sz="2400" u="none" cap="none" strike="noStrike">
                <a:solidFill>
                  <a:schemeClr val="accent1"/>
                </a:solidFill>
                <a:latin typeface="Arial"/>
                <a:ea typeface="Arial"/>
                <a:cs typeface="Arial"/>
                <a:sym typeface="Arial"/>
              </a:rPr>
              <a:t>Phân hoạch dãy a[left]...a[j]</a:t>
            </a:r>
            <a:endParaRPr/>
          </a:p>
          <a:p>
            <a:pPr indent="-325438" lvl="1" marL="669925" marR="0" rtl="0" algn="just">
              <a:lnSpc>
                <a:spcPct val="90000"/>
              </a:lnSpc>
              <a:spcBef>
                <a:spcPts val="500"/>
              </a:spcBef>
              <a:spcAft>
                <a:spcPts val="0"/>
              </a:spcAft>
              <a:buClr>
                <a:srgbClr val="FF9900"/>
              </a:buClr>
              <a:buSzPts val="1750"/>
              <a:buFont typeface="Noto Sans Symbols"/>
              <a:buChar char="✓"/>
            </a:pPr>
            <a:r>
              <a:rPr b="0" i="0" lang="en-US" sz="2500" u="none" cap="none" strike="noStrike">
                <a:solidFill>
                  <a:srgbClr val="327061"/>
                </a:solidFill>
                <a:latin typeface="Arial"/>
                <a:ea typeface="Arial"/>
                <a:cs typeface="Arial"/>
                <a:sym typeface="Arial"/>
              </a:rPr>
              <a:t>Nếu (i &lt; right)	</a:t>
            </a:r>
            <a:r>
              <a:rPr b="0" i="0" lang="en-US" sz="2500" u="none" cap="none" strike="noStrike">
                <a:solidFill>
                  <a:schemeClr val="dk2"/>
                </a:solidFill>
                <a:latin typeface="Arial"/>
                <a:ea typeface="Arial"/>
                <a:cs typeface="Arial"/>
                <a:sym typeface="Arial"/>
              </a:rPr>
              <a:t>// dãy con 3 có nhiều hơn 1 phần tử</a:t>
            </a:r>
            <a:endParaRPr/>
          </a:p>
          <a:p>
            <a:pPr indent="-350838" lvl="2" marL="1022350" marR="0" rtl="0" algn="just">
              <a:lnSpc>
                <a:spcPct val="90000"/>
              </a:lnSpc>
              <a:spcBef>
                <a:spcPts val="480"/>
              </a:spcBef>
              <a:spcAft>
                <a:spcPts val="0"/>
              </a:spcAft>
              <a:buClr>
                <a:srgbClr val="CC0000"/>
              </a:buClr>
              <a:buSzPts val="2400"/>
              <a:buFont typeface="Noto Sans Symbols"/>
              <a:buNone/>
            </a:pPr>
            <a:r>
              <a:rPr b="0" i="0" lang="en-US" sz="2400" u="none" cap="none" strike="noStrike">
                <a:solidFill>
                  <a:schemeClr val="accent1"/>
                </a:solidFill>
                <a:latin typeface="Arial"/>
                <a:ea typeface="Arial"/>
                <a:cs typeface="Arial"/>
                <a:sym typeface="Arial"/>
              </a:rPr>
              <a:t>Phân hoạch dãy a[i]...a[right]</a:t>
            </a:r>
            <a:endParaRPr/>
          </a:p>
        </p:txBody>
      </p:sp>
      <p:sp>
        <p:nvSpPr>
          <p:cNvPr id="1234" name="Google Shape;1234;p73"/>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78" name="Google Shape;178;p2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79" name="Google Shape;179;p20"/>
          <p:cNvSpPr txBox="1"/>
          <p:nvPr>
            <p:ph type="title"/>
          </p:nvPr>
        </p:nvSpPr>
        <p:spPr>
          <a:xfrm>
            <a:off x="858838" y="506413"/>
            <a:ext cx="55213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1.1  Tìm kiếm tuyến tính</a:t>
            </a:r>
            <a:endParaRPr/>
          </a:p>
        </p:txBody>
      </p:sp>
      <p:sp>
        <p:nvSpPr>
          <p:cNvPr id="180" name="Google Shape;180;p20"/>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Ý tưởng: </a:t>
            </a:r>
            <a:r>
              <a:rPr b="0" i="0" lang="en-US" sz="2600" u="none" cap="none" strike="noStrike">
                <a:solidFill>
                  <a:srgbClr val="CC0000"/>
                </a:solidFill>
                <a:latin typeface="Arial"/>
                <a:ea typeface="Arial"/>
                <a:cs typeface="Arial"/>
                <a:sym typeface="Arial"/>
              </a:rPr>
              <a:t>duyệt tuần tự</a:t>
            </a:r>
            <a:r>
              <a:rPr b="0" i="0" lang="en-US" sz="2600" u="none" cap="none" strike="noStrike">
                <a:solidFill>
                  <a:schemeClr val="dk1"/>
                </a:solidFill>
                <a:latin typeface="Arial"/>
                <a:ea typeface="Arial"/>
                <a:cs typeface="Arial"/>
                <a:sym typeface="Arial"/>
              </a:rPr>
              <a:t> từ phần tử đầu tiên, lần lượt so sánh </a:t>
            </a:r>
            <a:r>
              <a:rPr b="1" i="1" lang="en-US" sz="2600" u="none" cap="none" strike="noStrike">
                <a:solidFill>
                  <a:schemeClr val="dk1"/>
                </a:solidFill>
                <a:latin typeface="Arial"/>
                <a:ea typeface="Arial"/>
                <a:cs typeface="Arial"/>
                <a:sym typeface="Arial"/>
              </a:rPr>
              <a:t>khóa tìm kiếm</a:t>
            </a:r>
            <a:r>
              <a:rPr b="0" i="0" lang="en-US" sz="2600" u="none" cap="none" strike="noStrike">
                <a:solidFill>
                  <a:schemeClr val="dk1"/>
                </a:solidFill>
                <a:latin typeface="Arial"/>
                <a:ea typeface="Arial"/>
                <a:cs typeface="Arial"/>
                <a:sym typeface="Arial"/>
              </a:rPr>
              <a:t> với </a:t>
            </a:r>
            <a:r>
              <a:rPr b="1" i="1" lang="en-US" sz="2600" u="none" cap="none" strike="noStrike">
                <a:solidFill>
                  <a:schemeClr val="dk1"/>
                </a:solidFill>
                <a:latin typeface="Arial"/>
                <a:ea typeface="Arial"/>
                <a:cs typeface="Arial"/>
                <a:sym typeface="Arial"/>
              </a:rPr>
              <a:t>khoá tương ứng</a:t>
            </a:r>
            <a:r>
              <a:rPr b="0" i="0" lang="en-US" sz="2600" u="none" cap="none" strike="noStrike">
                <a:solidFill>
                  <a:schemeClr val="dk1"/>
                </a:solidFill>
                <a:latin typeface="Arial"/>
                <a:ea typeface="Arial"/>
                <a:cs typeface="Arial"/>
                <a:sym typeface="Arial"/>
              </a:rPr>
              <a:t> của các phần tử trong danh sách. Cho đến khi gặp phần tử cần tìm hoặc đến khi duyệt hết danh sách.</a:t>
            </a:r>
            <a:endParaRPr/>
          </a:p>
          <a:p>
            <a:pPr indent="-342900" lvl="0" marL="342900" marR="0" rtl="0" algn="just">
              <a:spcBef>
                <a:spcPts val="52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Các bước tiến hành như sau</a:t>
            </a:r>
            <a:r>
              <a:rPr b="0" i="0" lang="en-US" sz="2600" u="none" cap="none" strike="noStrike">
                <a:solidFill>
                  <a:schemeClr val="dk1"/>
                </a:solidFill>
                <a:latin typeface="Arial"/>
                <a:ea typeface="Arial"/>
                <a:cs typeface="Arial"/>
                <a:sym typeface="Arial"/>
              </a:rPr>
              <a:t>:</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CC0000"/>
                </a:solidFill>
                <a:latin typeface="Arial"/>
                <a:ea typeface="Arial"/>
                <a:cs typeface="Arial"/>
                <a:sym typeface="Arial"/>
              </a:rPr>
              <a:t>B1:</a:t>
            </a:r>
            <a:r>
              <a:rPr b="0" i="0" lang="en-US" sz="2300" u="none" cap="none" strike="noStrike">
                <a:solidFill>
                  <a:srgbClr val="327061"/>
                </a:solidFill>
                <a:latin typeface="Arial"/>
                <a:ea typeface="Arial"/>
                <a:cs typeface="Arial"/>
                <a:sym typeface="Arial"/>
              </a:rPr>
              <a:t> i = 0;</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CC0000"/>
                </a:solidFill>
                <a:latin typeface="Arial"/>
                <a:ea typeface="Arial"/>
                <a:cs typeface="Arial"/>
                <a:sym typeface="Arial"/>
              </a:rPr>
              <a:t>B2:</a:t>
            </a:r>
            <a:r>
              <a:rPr b="0" i="0" lang="en-US" sz="2300" u="none" cap="none" strike="noStrike">
                <a:solidFill>
                  <a:srgbClr val="327061"/>
                </a:solidFill>
                <a:latin typeface="Arial"/>
                <a:ea typeface="Arial"/>
                <a:cs typeface="Arial"/>
                <a:sym typeface="Arial"/>
              </a:rPr>
              <a:t> So sánh a[i] với x:</a:t>
            </a:r>
            <a:endParaRPr/>
          </a:p>
          <a:p>
            <a:pPr indent="-315913" lvl="3" marL="1339850" marR="0" rtl="0" algn="just">
              <a:spcBef>
                <a:spcPts val="380"/>
              </a:spcBef>
              <a:spcAft>
                <a:spcPts val="0"/>
              </a:spcAft>
              <a:buClr>
                <a:srgbClr val="CC0000"/>
              </a:buClr>
              <a:buSzPts val="1900"/>
              <a:buFont typeface="Noto Sans Symbols"/>
              <a:buNone/>
            </a:pPr>
            <a:r>
              <a:rPr b="0" i="0" lang="en-US" sz="1900" u="none" cap="none" strike="noStrike">
                <a:solidFill>
                  <a:srgbClr val="008080"/>
                </a:solidFill>
                <a:latin typeface="Arial"/>
                <a:ea typeface="Arial"/>
                <a:cs typeface="Arial"/>
                <a:sym typeface="Arial"/>
              </a:rPr>
              <a:t>Nếu A[i] = x: Tìm thấy. ⇒ Dừng</a:t>
            </a:r>
            <a:endParaRPr/>
          </a:p>
          <a:p>
            <a:pPr indent="-315913" lvl="3" marL="1339850" marR="0" rtl="0" algn="just">
              <a:spcBef>
                <a:spcPts val="380"/>
              </a:spcBef>
              <a:spcAft>
                <a:spcPts val="0"/>
              </a:spcAft>
              <a:buClr>
                <a:srgbClr val="CC0000"/>
              </a:buClr>
              <a:buSzPts val="1900"/>
              <a:buFont typeface="Noto Sans Symbols"/>
              <a:buNone/>
            </a:pPr>
            <a:r>
              <a:rPr b="0" i="0" lang="en-US" sz="1900" u="none" cap="none" strike="noStrike">
                <a:solidFill>
                  <a:srgbClr val="008080"/>
                </a:solidFill>
                <a:latin typeface="Arial"/>
                <a:ea typeface="Arial"/>
                <a:cs typeface="Arial"/>
                <a:sym typeface="Arial"/>
              </a:rPr>
              <a:t>Nếu A[i] ≠ x: Sang bước 3</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CC0000"/>
                </a:solidFill>
                <a:latin typeface="Arial"/>
                <a:ea typeface="Arial"/>
                <a:cs typeface="Arial"/>
                <a:sym typeface="Arial"/>
              </a:rPr>
              <a:t>B3:</a:t>
            </a:r>
            <a:r>
              <a:rPr b="0" i="0" lang="en-US" sz="2300" u="none" cap="none" strike="noStrike">
                <a:solidFill>
                  <a:srgbClr val="327061"/>
                </a:solidFill>
                <a:latin typeface="Arial"/>
                <a:ea typeface="Arial"/>
                <a:cs typeface="Arial"/>
                <a:sym typeface="Arial"/>
              </a:rPr>
              <a:t> i = i + 1                        </a:t>
            </a:r>
            <a:r>
              <a:rPr b="0" i="0" lang="en-US" sz="2100" u="none" cap="none" strike="noStrike">
                <a:solidFill>
                  <a:srgbClr val="00A278"/>
                </a:solidFill>
                <a:latin typeface="Arial"/>
                <a:ea typeface="Arial"/>
                <a:cs typeface="Arial"/>
                <a:sym typeface="Arial"/>
              </a:rPr>
              <a:t>// xét phần tử kế tiếp trong mảng</a:t>
            </a:r>
            <a:endParaRPr/>
          </a:p>
          <a:p>
            <a:pPr indent="-315913" lvl="3" marL="1339850" marR="0" rtl="0" algn="just">
              <a:spcBef>
                <a:spcPts val="380"/>
              </a:spcBef>
              <a:spcAft>
                <a:spcPts val="0"/>
              </a:spcAft>
              <a:buClr>
                <a:srgbClr val="CC0000"/>
              </a:buClr>
              <a:buSzPts val="1900"/>
              <a:buFont typeface="Noto Sans Symbols"/>
              <a:buNone/>
            </a:pPr>
            <a:r>
              <a:rPr b="0" i="0" lang="en-US" sz="1900" u="none" cap="none" strike="noStrike">
                <a:solidFill>
                  <a:srgbClr val="008080"/>
                </a:solidFill>
                <a:latin typeface="Arial"/>
                <a:ea typeface="Arial"/>
                <a:cs typeface="Arial"/>
                <a:sym typeface="Arial"/>
              </a:rPr>
              <a:t>Nếu i ≥ N: Hết mảng, không tìm thấy. ⇒ Dừng</a:t>
            </a:r>
            <a:endParaRPr/>
          </a:p>
          <a:p>
            <a:pPr indent="-315913" lvl="3" marL="1339850" marR="0" rtl="0" algn="just">
              <a:spcBef>
                <a:spcPts val="380"/>
              </a:spcBef>
              <a:spcAft>
                <a:spcPts val="0"/>
              </a:spcAft>
              <a:buClr>
                <a:srgbClr val="CC0000"/>
              </a:buClr>
              <a:buSzPts val="1900"/>
              <a:buFont typeface="Noto Sans Symbols"/>
              <a:buNone/>
            </a:pPr>
            <a:r>
              <a:rPr b="0" i="0" lang="en-US" sz="1900" u="none" cap="none" strike="noStrike">
                <a:solidFill>
                  <a:srgbClr val="008080"/>
                </a:solidFill>
                <a:latin typeface="Arial"/>
                <a:ea typeface="Arial"/>
                <a:cs typeface="Arial"/>
                <a:sym typeface="Arial"/>
              </a:rPr>
              <a:t>Nếu i &lt; N: Quay lại bước 2</a:t>
            </a:r>
            <a:endParaRPr b="0" i="0" sz="1900" u="none" cap="none" strike="noStrike">
              <a:solidFill>
                <a:srgbClr val="008080"/>
              </a:solidFill>
              <a:latin typeface="Arial"/>
              <a:ea typeface="Arial"/>
              <a:cs typeface="Arial"/>
              <a:sym typeface="Arial"/>
            </a:endParaRPr>
          </a:p>
        </p:txBody>
      </p:sp>
      <p:sp>
        <p:nvSpPr>
          <p:cNvPr id="181" name="Google Shape;181;p20"/>
          <p:cNvSpPr txBox="1"/>
          <p:nvPr/>
        </p:nvSpPr>
        <p:spPr>
          <a:xfrm>
            <a:off x="533400" y="19050"/>
            <a:ext cx="1843088"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9900"/>
                </a:solidFill>
                <a:latin typeface="Times New Roman"/>
                <a:ea typeface="Times New Roman"/>
                <a:cs typeface="Times New Roman"/>
                <a:sym typeface="Times New Roman"/>
              </a:rPr>
              <a:t>1. Tìm kiếm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9" name="Shape 1239"/>
        <p:cNvGrpSpPr/>
        <p:nvPr/>
      </p:nvGrpSpPr>
      <p:grpSpPr>
        <a:xfrm>
          <a:off x="0" y="0"/>
          <a:ext cx="0" cy="0"/>
          <a:chOff x="0" y="0"/>
          <a:chExt cx="0" cy="0"/>
        </a:xfrm>
      </p:grpSpPr>
      <p:sp>
        <p:nvSpPr>
          <p:cNvPr id="1240" name="Google Shape;1240;p7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241" name="Google Shape;1241;p7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242" name="Google Shape;1242;p74"/>
          <p:cNvSpPr txBox="1"/>
          <p:nvPr>
            <p:ph type="title"/>
          </p:nvPr>
        </p:nvSpPr>
        <p:spPr>
          <a:xfrm>
            <a:off x="858838" y="506413"/>
            <a:ext cx="3332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2.6 Quick Sort</a:t>
            </a:r>
            <a:endParaRPr/>
          </a:p>
        </p:txBody>
      </p:sp>
      <p:sp>
        <p:nvSpPr>
          <p:cNvPr id="1243" name="Google Shape;1243;p74"/>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Sau khi phân hoạch thì dãy ban đầu được phân thành ba phần:</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a[k] &lt; x, với k = 1...i</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a[k] = x, với k = i..j</a:t>
            </a:r>
            <a:endParaRPr/>
          </a:p>
          <a:p>
            <a:pPr indent="-325438" lvl="1" marL="669925" marR="0" rtl="0" algn="just">
              <a:spcBef>
                <a:spcPts val="420"/>
              </a:spcBef>
              <a:spcAft>
                <a:spcPts val="0"/>
              </a:spcAft>
              <a:buClr>
                <a:srgbClr val="FF9900"/>
              </a:buClr>
              <a:buSzPts val="1470"/>
              <a:buFont typeface="Noto Sans Symbols"/>
              <a:buChar char="✓"/>
            </a:pPr>
            <a:r>
              <a:rPr b="0" i="0" lang="en-US" sz="2100" u="none" cap="none" strike="noStrike">
                <a:solidFill>
                  <a:srgbClr val="327061"/>
                </a:solidFill>
                <a:latin typeface="Arial"/>
                <a:ea typeface="Arial"/>
                <a:cs typeface="Arial"/>
                <a:sym typeface="Arial"/>
              </a:rPr>
              <a:t>a[k] &gt; x, với k = j..n</a:t>
            </a:r>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232093" lvl="1" marL="669925" marR="0" rtl="0" algn="just">
              <a:spcBef>
                <a:spcPts val="420"/>
              </a:spcBef>
              <a:spcAft>
                <a:spcPts val="0"/>
              </a:spcAft>
              <a:buClr>
                <a:srgbClr val="FF9900"/>
              </a:buClr>
              <a:buSzPts val="1470"/>
              <a:buFont typeface="Noto Sans Symbols"/>
              <a:buNone/>
            </a:pPr>
            <a:r>
              <a:t/>
            </a:r>
            <a:endParaRPr b="0" i="0" sz="2100" u="none" cap="none" strike="noStrike">
              <a:solidFill>
                <a:srgbClr val="327061"/>
              </a:solidFill>
              <a:latin typeface="Arial"/>
              <a:ea typeface="Arial"/>
              <a:cs typeface="Arial"/>
              <a:sym typeface="Arial"/>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Nếu đoạn 1, đoạn 3 đều có 1 phần tử thì dãy ban đầu được sắp</a:t>
            </a:r>
            <a:endParaRPr/>
          </a:p>
          <a:p>
            <a:pPr indent="-342900" lvl="0" marL="342900" marR="0" rtl="0" algn="just">
              <a:spcBef>
                <a:spcPts val="440"/>
              </a:spcBef>
              <a:spcAft>
                <a:spcPts val="0"/>
              </a:spcAft>
              <a:buClr>
                <a:srgbClr val="CC0000"/>
              </a:buClr>
              <a:buSzPts val="1540"/>
              <a:buFont typeface="Noto Sans Symbols"/>
              <a:buChar char="•"/>
            </a:pPr>
            <a:r>
              <a:rPr b="0" i="0" lang="en-US" sz="2200" u="none" cap="none" strike="noStrike">
                <a:solidFill>
                  <a:schemeClr val="dk1"/>
                </a:solidFill>
                <a:latin typeface="Arial"/>
                <a:ea typeface="Arial"/>
                <a:cs typeface="Arial"/>
                <a:sym typeface="Arial"/>
              </a:rPr>
              <a:t>Nếu đoạn 1 hoặc đoạn 3 có nhiều hơn 1 phần tử thì ta cần sắp lại đoạn đó (áp dụng phân hoạch như trên)</a:t>
            </a:r>
            <a:endParaRPr/>
          </a:p>
          <a:p>
            <a:pPr indent="-245109" lvl="0" marL="342900" marR="0" rtl="0" algn="just">
              <a:spcBef>
                <a:spcPts val="440"/>
              </a:spcBef>
              <a:spcAft>
                <a:spcPts val="0"/>
              </a:spcAft>
              <a:buClr>
                <a:srgbClr val="CC0000"/>
              </a:buClr>
              <a:buSzPts val="1540"/>
              <a:buFont typeface="Noto Sans Symbols"/>
              <a:buNone/>
            </a:pPr>
            <a:r>
              <a:t/>
            </a:r>
            <a:endParaRPr b="0" i="0" sz="2200" u="none" cap="none" strike="noStrike">
              <a:solidFill>
                <a:schemeClr val="dk1"/>
              </a:solidFill>
              <a:latin typeface="Arial"/>
              <a:ea typeface="Arial"/>
              <a:cs typeface="Arial"/>
              <a:sym typeface="Arial"/>
            </a:endParaRPr>
          </a:p>
        </p:txBody>
      </p:sp>
      <p:grpSp>
        <p:nvGrpSpPr>
          <p:cNvPr id="1244" name="Google Shape;1244;p74"/>
          <p:cNvGrpSpPr/>
          <p:nvPr/>
        </p:nvGrpSpPr>
        <p:grpSpPr>
          <a:xfrm>
            <a:off x="2376488" y="3657600"/>
            <a:ext cx="4102100" cy="468313"/>
            <a:chOff x="1497" y="2585"/>
            <a:chExt cx="2584" cy="295"/>
          </a:xfrm>
        </p:grpSpPr>
        <p:sp>
          <p:nvSpPr>
            <p:cNvPr id="1245" name="Google Shape;1245;p74"/>
            <p:cNvSpPr/>
            <p:nvPr/>
          </p:nvSpPr>
          <p:spPr>
            <a:xfrm>
              <a:off x="1497" y="2585"/>
              <a:ext cx="861" cy="295"/>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a[k] &lt; x</a:t>
              </a:r>
              <a:endParaRPr/>
            </a:p>
          </p:txBody>
        </p:sp>
        <p:sp>
          <p:nvSpPr>
            <p:cNvPr id="1246" name="Google Shape;1246;p74"/>
            <p:cNvSpPr/>
            <p:nvPr/>
          </p:nvSpPr>
          <p:spPr>
            <a:xfrm>
              <a:off x="2358" y="2585"/>
              <a:ext cx="861" cy="295"/>
            </a:xfrm>
            <a:prstGeom prst="rect">
              <a:avLst/>
            </a:prstGeom>
            <a:solidFill>
              <a:srgbClr val="A7FFA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a[k] = x</a:t>
              </a:r>
              <a:endParaRPr/>
            </a:p>
          </p:txBody>
        </p:sp>
        <p:sp>
          <p:nvSpPr>
            <p:cNvPr id="1247" name="Google Shape;1247;p74"/>
            <p:cNvSpPr/>
            <p:nvPr/>
          </p:nvSpPr>
          <p:spPr>
            <a:xfrm>
              <a:off x="3220" y="2585"/>
              <a:ext cx="861" cy="295"/>
            </a:xfrm>
            <a:prstGeom prst="rect">
              <a:avLst/>
            </a:prstGeom>
            <a:solidFill>
              <a:srgbClr val="72D0A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a[k] &gt; x</a:t>
              </a:r>
              <a:endParaRPr/>
            </a:p>
          </p:txBody>
        </p:sp>
      </p:grpSp>
      <p:sp>
        <p:nvSpPr>
          <p:cNvPr id="1248" name="Google Shape;1248;p74"/>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7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255" name="Google Shape;1255;p7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256" name="Google Shape;1256;p75"/>
          <p:cNvSpPr txBox="1"/>
          <p:nvPr>
            <p:ph type="title"/>
          </p:nvPr>
        </p:nvSpPr>
        <p:spPr>
          <a:xfrm>
            <a:off x="858838" y="506413"/>
            <a:ext cx="3332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2.6 Quick Sort</a:t>
            </a:r>
            <a:endParaRPr/>
          </a:p>
        </p:txBody>
      </p:sp>
      <p:sp>
        <p:nvSpPr>
          <p:cNvPr id="1257" name="Google Shape;1257;p75"/>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540"/>
              <a:buFont typeface="Noto Sans Symbols"/>
              <a:buChar char="•"/>
            </a:pPr>
            <a:r>
              <a:rPr b="1" i="0" lang="en-US" sz="2200" u="none" cap="none" strike="noStrike">
                <a:solidFill>
                  <a:schemeClr val="dk1"/>
                </a:solidFill>
                <a:latin typeface="Arial"/>
                <a:ea typeface="Arial"/>
                <a:cs typeface="Arial"/>
                <a:sym typeface="Arial"/>
              </a:rPr>
              <a:t>Giải thuật phân hoạch dãy a[left], a[left+1],...,a[right] thành hai dãy con:</a:t>
            </a:r>
            <a:endParaRPr/>
          </a:p>
          <a:p>
            <a:pPr indent="-342900" lvl="0" marL="342900" marR="0" rtl="0" algn="just">
              <a:spcBef>
                <a:spcPts val="460"/>
              </a:spcBef>
              <a:spcAft>
                <a:spcPts val="0"/>
              </a:spcAft>
              <a:buClr>
                <a:srgbClr val="CC0000"/>
              </a:buClr>
              <a:buSzPts val="1610"/>
              <a:buFont typeface="Noto Sans Symbols"/>
              <a:buChar char="•"/>
            </a:pPr>
            <a:r>
              <a:rPr b="0" i="0" lang="en-US" sz="2300" u="sng" cap="none" strike="noStrike">
                <a:solidFill>
                  <a:srgbClr val="CC0000"/>
                </a:solidFill>
                <a:latin typeface="Arial"/>
                <a:ea typeface="Arial"/>
                <a:cs typeface="Arial"/>
                <a:sym typeface="Arial"/>
              </a:rPr>
              <a:t>B1</a:t>
            </a:r>
            <a:r>
              <a:rPr b="0" i="0" lang="en-US" sz="2300" u="none" cap="none" strike="noStrike">
                <a:solidFill>
                  <a:srgbClr val="CC0000"/>
                </a:solidFill>
                <a:latin typeface="Arial"/>
                <a:ea typeface="Arial"/>
                <a:cs typeface="Arial"/>
                <a:sym typeface="Arial"/>
              </a:rPr>
              <a:t>:</a:t>
            </a:r>
            <a:r>
              <a:rPr b="0" i="0" lang="en-US" sz="2300" u="none" cap="none" strike="noStrike">
                <a:solidFill>
                  <a:schemeClr val="dk1"/>
                </a:solidFill>
                <a:latin typeface="Arial"/>
                <a:ea typeface="Arial"/>
                <a:cs typeface="Arial"/>
                <a:sym typeface="Arial"/>
              </a:rPr>
              <a:t> Chọn tùy ý một phần tử a[k] trong dãy là giá trị mốc,   left ≤ k ≤ right, </a:t>
            </a:r>
            <a:endParaRPr/>
          </a:p>
          <a:p>
            <a:pPr indent="-325438" lvl="1" marL="669925" marR="0" rtl="0" algn="just">
              <a:spcBef>
                <a:spcPts val="440"/>
              </a:spcBef>
              <a:spcAft>
                <a:spcPts val="0"/>
              </a:spcAft>
              <a:buClr>
                <a:srgbClr val="FF9900"/>
              </a:buClr>
              <a:buSzPts val="1540"/>
              <a:buFont typeface="Noto Sans Symbols"/>
              <a:buChar char="✓"/>
            </a:pPr>
            <a:r>
              <a:rPr b="0" i="0" lang="en-US" sz="2200" u="none" cap="none" strike="noStrike">
                <a:solidFill>
                  <a:srgbClr val="327061"/>
                </a:solidFill>
                <a:latin typeface="Arial"/>
                <a:ea typeface="Arial"/>
                <a:cs typeface="Arial"/>
                <a:sym typeface="Arial"/>
              </a:rPr>
              <a:t>Cho x = a[k], i = left, j = right.</a:t>
            </a:r>
            <a:endParaRPr/>
          </a:p>
          <a:p>
            <a:pPr indent="-342900" lvl="0" marL="342900" marR="0" rtl="0" algn="just">
              <a:spcBef>
                <a:spcPts val="460"/>
              </a:spcBef>
              <a:spcAft>
                <a:spcPts val="0"/>
              </a:spcAft>
              <a:buClr>
                <a:srgbClr val="CC0000"/>
              </a:buClr>
              <a:buSzPts val="1610"/>
              <a:buFont typeface="Noto Sans Symbols"/>
              <a:buChar char="•"/>
            </a:pPr>
            <a:r>
              <a:rPr b="0" i="0" lang="en-US" sz="2300" u="sng" cap="none" strike="noStrike">
                <a:solidFill>
                  <a:srgbClr val="CC0000"/>
                </a:solidFill>
                <a:latin typeface="Arial"/>
                <a:ea typeface="Arial"/>
                <a:cs typeface="Arial"/>
                <a:sym typeface="Arial"/>
              </a:rPr>
              <a:t>B2</a:t>
            </a:r>
            <a:r>
              <a:rPr b="0" i="0" lang="en-US" sz="2300" u="none" cap="none" strike="noStrike">
                <a:solidFill>
                  <a:srgbClr val="CC0000"/>
                </a:solidFill>
                <a:latin typeface="Arial"/>
                <a:ea typeface="Arial"/>
                <a:cs typeface="Arial"/>
                <a:sym typeface="Arial"/>
              </a:rPr>
              <a:t>:</a:t>
            </a:r>
            <a:r>
              <a:rPr b="0" i="0" lang="en-US" sz="2300" u="none" cap="none" strike="noStrike">
                <a:solidFill>
                  <a:schemeClr val="dk1"/>
                </a:solidFill>
                <a:latin typeface="Arial"/>
                <a:ea typeface="Arial"/>
                <a:cs typeface="Arial"/>
                <a:sym typeface="Arial"/>
              </a:rPr>
              <a:t> Tìm và hoán vị cặp phần tử a[i] và a[j] đứng sai thứ tự.</a:t>
            </a:r>
            <a:endParaRPr/>
          </a:p>
          <a:p>
            <a:pPr indent="-325438" lvl="1" marL="669925" marR="0" rtl="0" algn="just">
              <a:spcBef>
                <a:spcPts val="440"/>
              </a:spcBef>
              <a:spcAft>
                <a:spcPts val="0"/>
              </a:spcAft>
              <a:buClr>
                <a:srgbClr val="FF9900"/>
              </a:buClr>
              <a:buSzPts val="1540"/>
              <a:buFont typeface="Noto Sans Symbols"/>
              <a:buChar char="✓"/>
            </a:pPr>
            <a:r>
              <a:rPr b="0" i="0" lang="en-US" sz="2200" u="sng" cap="none" strike="noStrike">
                <a:solidFill>
                  <a:srgbClr val="327061"/>
                </a:solidFill>
                <a:latin typeface="Arial"/>
                <a:ea typeface="Arial"/>
                <a:cs typeface="Arial"/>
                <a:sym typeface="Arial"/>
              </a:rPr>
              <a:t>B2-1</a:t>
            </a:r>
            <a:r>
              <a:rPr b="0" i="0" lang="en-US" sz="2200" u="none" cap="none" strike="noStrike">
                <a:solidFill>
                  <a:srgbClr val="327061"/>
                </a:solidFill>
                <a:latin typeface="Arial"/>
                <a:ea typeface="Arial"/>
                <a:cs typeface="Arial"/>
                <a:sym typeface="Arial"/>
              </a:rPr>
              <a:t>: Trong khi a[i] &lt; x ⇒ i++; </a:t>
            </a:r>
            <a:r>
              <a:rPr b="0" i="1" lang="en-US" sz="2200" u="none" cap="none" strike="noStrike">
                <a:solidFill>
                  <a:schemeClr val="accent1"/>
                </a:solidFill>
                <a:latin typeface="Arial"/>
                <a:ea typeface="Arial"/>
                <a:cs typeface="Arial"/>
                <a:sym typeface="Arial"/>
              </a:rPr>
              <a:t>//Tìm a[i] ≥ x</a:t>
            </a:r>
            <a:endParaRPr b="0" i="1" sz="2200" u="sng" cap="none" strike="noStrike">
              <a:solidFill>
                <a:schemeClr val="accent1"/>
              </a:solidFill>
              <a:latin typeface="Arial"/>
              <a:ea typeface="Arial"/>
              <a:cs typeface="Arial"/>
              <a:sym typeface="Arial"/>
            </a:endParaRPr>
          </a:p>
          <a:p>
            <a:pPr indent="-325438" lvl="1" marL="669925" marR="0" rtl="0" algn="just">
              <a:spcBef>
                <a:spcPts val="440"/>
              </a:spcBef>
              <a:spcAft>
                <a:spcPts val="0"/>
              </a:spcAft>
              <a:buClr>
                <a:srgbClr val="FF9900"/>
              </a:buClr>
              <a:buSzPts val="1540"/>
              <a:buFont typeface="Noto Sans Symbols"/>
              <a:buChar char="✓"/>
            </a:pPr>
            <a:r>
              <a:rPr b="0" i="0" lang="en-US" sz="2200" u="sng" cap="none" strike="noStrike">
                <a:solidFill>
                  <a:srgbClr val="327061"/>
                </a:solidFill>
                <a:latin typeface="Arial"/>
                <a:ea typeface="Arial"/>
                <a:cs typeface="Arial"/>
                <a:sym typeface="Arial"/>
              </a:rPr>
              <a:t>B2-2</a:t>
            </a:r>
            <a:r>
              <a:rPr b="0" i="0" lang="en-US" sz="2200" u="none" cap="none" strike="noStrike">
                <a:solidFill>
                  <a:srgbClr val="327061"/>
                </a:solidFill>
                <a:latin typeface="Arial"/>
                <a:ea typeface="Arial"/>
                <a:cs typeface="Arial"/>
                <a:sym typeface="Arial"/>
              </a:rPr>
              <a:t>: Trong khi a[j] &gt; x ⇒ j--; </a:t>
            </a:r>
            <a:r>
              <a:rPr b="0" i="1" lang="en-US" sz="2200" u="none" cap="none" strike="noStrike">
                <a:solidFill>
                  <a:schemeClr val="accent1"/>
                </a:solidFill>
                <a:latin typeface="Arial"/>
                <a:ea typeface="Arial"/>
                <a:cs typeface="Arial"/>
                <a:sym typeface="Arial"/>
              </a:rPr>
              <a:t>//Tìm a[j] ≤ x</a:t>
            </a:r>
            <a:endParaRPr b="0" i="1" sz="2200" u="sng" cap="none" strike="noStrike">
              <a:solidFill>
                <a:schemeClr val="accent1"/>
              </a:solidFill>
              <a:latin typeface="Arial"/>
              <a:ea typeface="Arial"/>
              <a:cs typeface="Arial"/>
              <a:sym typeface="Arial"/>
            </a:endParaRPr>
          </a:p>
          <a:p>
            <a:pPr indent="-325438" lvl="1" marL="669925" marR="0" rtl="0" algn="just">
              <a:spcBef>
                <a:spcPts val="440"/>
              </a:spcBef>
              <a:spcAft>
                <a:spcPts val="0"/>
              </a:spcAft>
              <a:buClr>
                <a:srgbClr val="FF9900"/>
              </a:buClr>
              <a:buSzPts val="1540"/>
              <a:buFont typeface="Noto Sans Symbols"/>
              <a:buChar char="✓"/>
            </a:pPr>
            <a:r>
              <a:rPr b="0" i="0" lang="en-US" sz="2200" u="sng" cap="none" strike="noStrike">
                <a:solidFill>
                  <a:srgbClr val="327061"/>
                </a:solidFill>
                <a:latin typeface="Arial"/>
                <a:ea typeface="Arial"/>
                <a:cs typeface="Arial"/>
                <a:sym typeface="Arial"/>
              </a:rPr>
              <a:t>B2-3</a:t>
            </a:r>
            <a:r>
              <a:rPr b="0" i="0" lang="en-US" sz="2200" u="none" cap="none" strike="noStrike">
                <a:solidFill>
                  <a:srgbClr val="327061"/>
                </a:solidFill>
                <a:latin typeface="Arial"/>
                <a:ea typeface="Arial"/>
                <a:cs typeface="Arial"/>
                <a:sym typeface="Arial"/>
              </a:rPr>
              <a:t>: Nếu i &lt; j	⇒ Swap(a[i], a[j]) // a[i], a[j] sai thứ tự</a:t>
            </a:r>
            <a:endParaRPr/>
          </a:p>
          <a:p>
            <a:pPr indent="-342900" lvl="0" marL="342900" marR="0" rtl="0" algn="just">
              <a:spcBef>
                <a:spcPts val="460"/>
              </a:spcBef>
              <a:spcAft>
                <a:spcPts val="0"/>
              </a:spcAft>
              <a:buClr>
                <a:srgbClr val="CC0000"/>
              </a:buClr>
              <a:buSzPts val="1610"/>
              <a:buFont typeface="Noto Sans Symbols"/>
              <a:buChar char="•"/>
            </a:pPr>
            <a:r>
              <a:rPr b="0" i="0" lang="en-US" sz="2300" u="sng" cap="none" strike="noStrike">
                <a:solidFill>
                  <a:srgbClr val="CC0000"/>
                </a:solidFill>
                <a:latin typeface="Arial"/>
                <a:ea typeface="Arial"/>
                <a:cs typeface="Arial"/>
                <a:sym typeface="Arial"/>
              </a:rPr>
              <a:t>B3</a:t>
            </a:r>
            <a:r>
              <a:rPr b="0" i="0" lang="en-US" sz="2300" u="none" cap="none" strike="noStrike">
                <a:solidFill>
                  <a:srgbClr val="CC0000"/>
                </a:solidFill>
                <a:latin typeface="Arial"/>
                <a:ea typeface="Arial"/>
                <a:cs typeface="Arial"/>
                <a:sym typeface="Arial"/>
              </a:rPr>
              <a:t>:</a:t>
            </a:r>
            <a:r>
              <a:rPr b="0" i="0" lang="en-US" sz="2300" u="none" cap="none" strike="noStrike">
                <a:solidFill>
                  <a:schemeClr val="dk1"/>
                </a:solidFill>
                <a:latin typeface="Arial"/>
                <a:ea typeface="Arial"/>
                <a:cs typeface="Arial"/>
                <a:sym typeface="Arial"/>
              </a:rPr>
              <a:t> </a:t>
            </a:r>
            <a:endParaRPr/>
          </a:p>
          <a:p>
            <a:pPr indent="-325438" lvl="1" marL="669925" marR="0" rtl="0" algn="just">
              <a:spcBef>
                <a:spcPts val="440"/>
              </a:spcBef>
              <a:spcAft>
                <a:spcPts val="0"/>
              </a:spcAft>
              <a:buClr>
                <a:srgbClr val="FF9900"/>
              </a:buClr>
              <a:buSzPts val="1540"/>
              <a:buFont typeface="Noto Sans Symbols"/>
              <a:buChar char="✓"/>
            </a:pPr>
            <a:r>
              <a:rPr b="0" i="0" lang="en-US" sz="2200" u="none" cap="none" strike="noStrike">
                <a:solidFill>
                  <a:srgbClr val="327061"/>
                </a:solidFill>
                <a:latin typeface="Arial"/>
                <a:ea typeface="Arial"/>
                <a:cs typeface="Arial"/>
                <a:sym typeface="Arial"/>
              </a:rPr>
              <a:t>Nếu i &lt; j: ⇒ Bước 2;	</a:t>
            </a:r>
            <a:endParaRPr/>
          </a:p>
          <a:p>
            <a:pPr indent="-325438" lvl="1" marL="669925" marR="0" rtl="0" algn="just">
              <a:spcBef>
                <a:spcPts val="440"/>
              </a:spcBef>
              <a:spcAft>
                <a:spcPts val="0"/>
              </a:spcAft>
              <a:buClr>
                <a:srgbClr val="FF9900"/>
              </a:buClr>
              <a:buSzPts val="1540"/>
              <a:buFont typeface="Noto Sans Symbols"/>
              <a:buChar char="✓"/>
            </a:pPr>
            <a:r>
              <a:rPr b="0" i="0" lang="en-US" sz="2200" u="none" cap="none" strike="noStrike">
                <a:solidFill>
                  <a:srgbClr val="327061"/>
                </a:solidFill>
                <a:latin typeface="Arial"/>
                <a:ea typeface="Arial"/>
                <a:cs typeface="Arial"/>
                <a:sym typeface="Arial"/>
              </a:rPr>
              <a:t>Nếu i ≥ j: ⇒ Dừng.</a:t>
            </a:r>
            <a:endParaRPr/>
          </a:p>
        </p:txBody>
      </p:sp>
      <p:sp>
        <p:nvSpPr>
          <p:cNvPr id="1258" name="Google Shape;1258;p75"/>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3" name="Shape 1263"/>
        <p:cNvGrpSpPr/>
        <p:nvPr/>
      </p:nvGrpSpPr>
      <p:grpSpPr>
        <a:xfrm>
          <a:off x="0" y="0"/>
          <a:ext cx="0" cy="0"/>
          <a:chOff x="0" y="0"/>
          <a:chExt cx="0" cy="0"/>
        </a:xfrm>
      </p:grpSpPr>
      <p:sp>
        <p:nvSpPr>
          <p:cNvPr id="1264" name="Google Shape;1264;p7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265" name="Google Shape;1265;p7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266" name="Google Shape;1266;p76"/>
          <p:cNvSpPr txBox="1"/>
          <p:nvPr>
            <p:ph type="title"/>
          </p:nvPr>
        </p:nvSpPr>
        <p:spPr>
          <a:xfrm>
            <a:off x="858838" y="506413"/>
            <a:ext cx="333216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2.6 Quick Sort</a:t>
            </a:r>
            <a:endParaRPr/>
          </a:p>
        </p:txBody>
      </p:sp>
      <p:sp>
        <p:nvSpPr>
          <p:cNvPr id="1267" name="Google Shape;1267;p76"/>
          <p:cNvSpPr txBox="1"/>
          <p:nvPr>
            <p:ph idx="1" type="body"/>
          </p:nvPr>
        </p:nvSpPr>
        <p:spPr>
          <a:xfrm>
            <a:off x="457200" y="1219200"/>
            <a:ext cx="8229600" cy="5099050"/>
          </a:xfrm>
          <a:prstGeom prst="rect">
            <a:avLst/>
          </a:prstGeom>
          <a:solidFill>
            <a:srgbClr val="E7FFFF">
              <a:alpha val="32549"/>
            </a:srgbClr>
          </a:solidFill>
          <a:ln cap="flat" cmpd="sng" w="22225">
            <a:solidFill>
              <a:srgbClr val="00A27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void QuickSort(int a[], int left, int right) {</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int	i, j, x;</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x = a[(left+right)/2];		</a:t>
            </a:r>
            <a:r>
              <a:rPr b="0" i="1" lang="en-US" sz="1600" u="none" cap="none" strike="noStrike">
                <a:solidFill>
                  <a:srgbClr val="327061"/>
                </a:solidFill>
                <a:latin typeface="Verdana"/>
                <a:ea typeface="Verdana"/>
                <a:cs typeface="Verdana"/>
                <a:sym typeface="Verdana"/>
              </a:rPr>
              <a:t>// chọn phần tử giữa làm mốc</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 = left,	j = right;</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do {</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while (a[i] &lt; x) i++;	</a:t>
            </a:r>
            <a:r>
              <a:rPr b="0" i="1" lang="en-US" sz="1600" u="none" cap="none" strike="noStrike">
                <a:solidFill>
                  <a:srgbClr val="327061"/>
                </a:solidFill>
                <a:latin typeface="Verdana"/>
                <a:ea typeface="Verdana"/>
                <a:cs typeface="Verdana"/>
                <a:sym typeface="Verdana"/>
              </a:rPr>
              <a:t>// lặp đến khi a[i] &gt;= x</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while (a[j] &gt; x) j--;	</a:t>
            </a:r>
            <a:r>
              <a:rPr b="0" i="1" lang="en-US" sz="1600" u="none" cap="none" strike="noStrike">
                <a:solidFill>
                  <a:srgbClr val="327061"/>
                </a:solidFill>
                <a:latin typeface="Verdana"/>
                <a:ea typeface="Verdana"/>
                <a:cs typeface="Verdana"/>
                <a:sym typeface="Verdana"/>
              </a:rPr>
              <a:t>// lặp đến khi a[j] &lt;= x</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if (</a:t>
            </a:r>
            <a:r>
              <a:rPr b="0" i="0" lang="en-US" sz="1600" u="none" cap="none" strike="noStrike">
                <a:solidFill>
                  <a:srgbClr val="CC0000"/>
                </a:solidFill>
                <a:latin typeface="Verdana"/>
                <a:ea typeface="Verdana"/>
                <a:cs typeface="Verdana"/>
                <a:sym typeface="Verdana"/>
              </a:rPr>
              <a:t> i &lt;= j</a:t>
            </a:r>
            <a:r>
              <a:rPr b="0" i="0" lang="en-US" sz="1600" u="none" cap="none" strike="noStrike">
                <a:solidFill>
                  <a:schemeClr val="dk1"/>
                </a:solidFill>
                <a:latin typeface="Verdana"/>
                <a:ea typeface="Verdana"/>
                <a:cs typeface="Verdana"/>
                <a:sym typeface="Verdana"/>
              </a:rPr>
              <a:t>) {	</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Swap(a[i], a[j]);</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		</a:t>
            </a:r>
            <a:r>
              <a:rPr b="0" i="1" lang="en-US" sz="1600" u="none" cap="none" strike="noStrike">
                <a:solidFill>
                  <a:srgbClr val="327061"/>
                </a:solidFill>
                <a:latin typeface="Verdana"/>
                <a:ea typeface="Verdana"/>
                <a:cs typeface="Verdana"/>
                <a:sym typeface="Verdana"/>
              </a:rPr>
              <a:t>// qua phần tử kế tiếp</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j--;		</a:t>
            </a:r>
            <a:r>
              <a:rPr b="0" i="1" lang="en-US" sz="1600" u="none" cap="none" strike="noStrike">
                <a:solidFill>
                  <a:srgbClr val="327061"/>
                </a:solidFill>
                <a:latin typeface="Verdana"/>
                <a:ea typeface="Verdana"/>
                <a:cs typeface="Verdana"/>
                <a:sym typeface="Verdana"/>
              </a:rPr>
              <a:t>// qua phần tử đứng trước</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 while (i&lt;j);</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if (left &lt; j)			</a:t>
            </a:r>
            <a:r>
              <a:rPr b="0" i="1" lang="en-US" sz="1600" u="none" cap="none" strike="noStrike">
                <a:solidFill>
                  <a:srgbClr val="327061"/>
                </a:solidFill>
                <a:latin typeface="Verdana"/>
                <a:ea typeface="Verdana"/>
                <a:cs typeface="Verdana"/>
                <a:sym typeface="Verdana"/>
              </a:rPr>
              <a:t>// ph đoạn bên trái</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QuickSort(a, left, j);</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if (right &gt; i)			</a:t>
            </a:r>
            <a:r>
              <a:rPr b="0" i="1" lang="en-US" sz="1600" u="none" cap="none" strike="noStrike">
                <a:solidFill>
                  <a:srgbClr val="327061"/>
                </a:solidFill>
                <a:latin typeface="Verdana"/>
                <a:ea typeface="Verdana"/>
                <a:cs typeface="Verdana"/>
                <a:sym typeface="Verdana"/>
              </a:rPr>
              <a:t>// ph đoạn bên phải</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QuickSort(a, i, right);</a:t>
            </a:r>
            <a:endParaRPr/>
          </a:p>
          <a:p>
            <a:pPr indent="0" lvl="0" marL="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a:t>
            </a:r>
            <a:endParaRPr/>
          </a:p>
        </p:txBody>
      </p:sp>
      <p:sp>
        <p:nvSpPr>
          <p:cNvPr id="1268" name="Google Shape;1268;p76"/>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2" name="Shape 1272"/>
        <p:cNvGrpSpPr/>
        <p:nvPr/>
      </p:nvGrpSpPr>
      <p:grpSpPr>
        <a:xfrm>
          <a:off x="0" y="0"/>
          <a:ext cx="0" cy="0"/>
          <a:chOff x="0" y="0"/>
          <a:chExt cx="0" cy="0"/>
        </a:xfrm>
      </p:grpSpPr>
      <p:sp>
        <p:nvSpPr>
          <p:cNvPr id="1273" name="Google Shape;1273;p7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274" name="Google Shape;1274;p7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275" name="Google Shape;1275;p77"/>
          <p:cNvSpPr txBox="1"/>
          <p:nvPr>
            <p:ph type="title"/>
          </p:nvPr>
        </p:nvSpPr>
        <p:spPr>
          <a:xfrm>
            <a:off x="858838" y="506413"/>
            <a:ext cx="48006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Quick Sort</a:t>
            </a:r>
            <a:endParaRPr/>
          </a:p>
        </p:txBody>
      </p:sp>
      <p:sp>
        <p:nvSpPr>
          <p:cNvPr id="1276" name="Google Shape;1276;p77"/>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227330" lvl="0" marL="342900" marR="0" rtl="0" algn="just">
              <a:spcBef>
                <a:spcPts val="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1277" name="Google Shape;1277;p77"/>
          <p:cNvSpPr/>
          <p:nvPr/>
        </p:nvSpPr>
        <p:spPr>
          <a:xfrm>
            <a:off x="1212850" y="36576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1278" name="Google Shape;1278;p77"/>
          <p:cNvSpPr/>
          <p:nvPr/>
        </p:nvSpPr>
        <p:spPr>
          <a:xfrm>
            <a:off x="2184400" y="36576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279" name="Google Shape;1279;p77"/>
          <p:cNvSpPr/>
          <p:nvPr/>
        </p:nvSpPr>
        <p:spPr>
          <a:xfrm>
            <a:off x="3157538" y="3657600"/>
            <a:ext cx="649287"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1280" name="Google Shape;1280;p77"/>
          <p:cNvSpPr/>
          <p:nvPr/>
        </p:nvSpPr>
        <p:spPr>
          <a:xfrm>
            <a:off x="4038600" y="3657600"/>
            <a:ext cx="649288" cy="652463"/>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281" name="Google Shape;1281;p77"/>
          <p:cNvSpPr/>
          <p:nvPr/>
        </p:nvSpPr>
        <p:spPr>
          <a:xfrm>
            <a:off x="5029200" y="36623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1282" name="Google Shape;1282;p77"/>
          <p:cNvSpPr/>
          <p:nvPr/>
        </p:nvSpPr>
        <p:spPr>
          <a:xfrm>
            <a:off x="5929313" y="36623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283" name="Google Shape;1283;p77"/>
          <p:cNvSpPr/>
          <p:nvPr/>
        </p:nvSpPr>
        <p:spPr>
          <a:xfrm>
            <a:off x="6794500" y="3662363"/>
            <a:ext cx="649288"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284" name="Google Shape;1284;p77"/>
          <p:cNvSpPr/>
          <p:nvPr/>
        </p:nvSpPr>
        <p:spPr>
          <a:xfrm>
            <a:off x="7656513" y="3662363"/>
            <a:ext cx="649287" cy="652462"/>
          </a:xfrm>
          <a:prstGeom prst="ellipse">
            <a:avLst/>
          </a:prstGeom>
          <a:gradFill>
            <a:gsLst>
              <a:gs pos="0">
                <a:srgbClr val="FFCC99">
                  <a:alpha val="16862"/>
                </a:srgbClr>
              </a:gs>
              <a:gs pos="100000">
                <a:srgbClr val="F9C79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1285" name="Google Shape;1285;p77"/>
          <p:cNvSpPr/>
          <p:nvPr/>
        </p:nvSpPr>
        <p:spPr>
          <a:xfrm>
            <a:off x="1219200" y="4343400"/>
            <a:ext cx="685800" cy="685800"/>
          </a:xfrm>
          <a:prstGeom prst="upArrowCallout">
            <a:avLst>
              <a:gd fmla="val 25000" name="adj1"/>
              <a:gd fmla="val 25000" name="adj2"/>
              <a:gd fmla="val 16667" name="adj3"/>
              <a:gd fmla="val 59375" name="adj4"/>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Left</a:t>
            </a:r>
            <a:endParaRPr/>
          </a:p>
        </p:txBody>
      </p:sp>
      <p:sp>
        <p:nvSpPr>
          <p:cNvPr id="1286" name="Google Shape;1286;p77"/>
          <p:cNvSpPr/>
          <p:nvPr/>
        </p:nvSpPr>
        <p:spPr>
          <a:xfrm>
            <a:off x="7620000" y="4343400"/>
            <a:ext cx="685800" cy="685800"/>
          </a:xfrm>
          <a:prstGeom prst="upArrowCallout">
            <a:avLst>
              <a:gd fmla="val 25000" name="adj1"/>
              <a:gd fmla="val 25000" name="adj2"/>
              <a:gd fmla="val 16667" name="adj3"/>
              <a:gd fmla="val 59375" name="adj4"/>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Right</a:t>
            </a:r>
            <a:endParaRPr/>
          </a:p>
        </p:txBody>
      </p:sp>
      <p:grpSp>
        <p:nvGrpSpPr>
          <p:cNvPr id="1287" name="Google Shape;1287;p77"/>
          <p:cNvGrpSpPr/>
          <p:nvPr/>
        </p:nvGrpSpPr>
        <p:grpSpPr>
          <a:xfrm>
            <a:off x="1371600" y="3260725"/>
            <a:ext cx="6823075" cy="412750"/>
            <a:chOff x="816" y="1862"/>
            <a:chExt cx="4298" cy="260"/>
          </a:xfrm>
        </p:grpSpPr>
        <p:sp>
          <p:nvSpPr>
            <p:cNvPr id="1288" name="Google Shape;1288;p77"/>
            <p:cNvSpPr txBox="1"/>
            <p:nvPr/>
          </p:nvSpPr>
          <p:spPr>
            <a:xfrm>
              <a:off x="816" y="186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0</a:t>
              </a:r>
              <a:endParaRPr/>
            </a:p>
          </p:txBody>
        </p:sp>
        <p:sp>
          <p:nvSpPr>
            <p:cNvPr id="1289" name="Google Shape;1289;p77"/>
            <p:cNvSpPr txBox="1"/>
            <p:nvPr/>
          </p:nvSpPr>
          <p:spPr>
            <a:xfrm>
              <a:off x="1414"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1</a:t>
              </a:r>
              <a:endParaRPr/>
            </a:p>
          </p:txBody>
        </p:sp>
        <p:sp>
          <p:nvSpPr>
            <p:cNvPr id="1290" name="Google Shape;1290;p77"/>
            <p:cNvSpPr txBox="1"/>
            <p:nvPr/>
          </p:nvSpPr>
          <p:spPr>
            <a:xfrm>
              <a:off x="2038"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2</a:t>
              </a:r>
              <a:endParaRPr/>
            </a:p>
          </p:txBody>
        </p:sp>
        <p:sp>
          <p:nvSpPr>
            <p:cNvPr id="1291" name="Google Shape;1291;p77"/>
            <p:cNvSpPr txBox="1"/>
            <p:nvPr/>
          </p:nvSpPr>
          <p:spPr>
            <a:xfrm>
              <a:off x="2640"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3</a:t>
              </a:r>
              <a:endParaRPr/>
            </a:p>
          </p:txBody>
        </p:sp>
        <p:sp>
          <p:nvSpPr>
            <p:cNvPr id="1292" name="Google Shape;1292;p77"/>
            <p:cNvSpPr txBox="1"/>
            <p:nvPr/>
          </p:nvSpPr>
          <p:spPr>
            <a:xfrm>
              <a:off x="3238"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4</a:t>
              </a:r>
              <a:endParaRPr/>
            </a:p>
          </p:txBody>
        </p:sp>
        <p:sp>
          <p:nvSpPr>
            <p:cNvPr id="1293" name="Google Shape;1293;p77"/>
            <p:cNvSpPr txBox="1"/>
            <p:nvPr/>
          </p:nvSpPr>
          <p:spPr>
            <a:xfrm>
              <a:off x="3792"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5</a:t>
              </a:r>
              <a:endParaRPr/>
            </a:p>
          </p:txBody>
        </p:sp>
        <p:sp>
          <p:nvSpPr>
            <p:cNvPr id="1294" name="Google Shape;1294;p77"/>
            <p:cNvSpPr txBox="1"/>
            <p:nvPr/>
          </p:nvSpPr>
          <p:spPr>
            <a:xfrm>
              <a:off x="4342"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6</a:t>
              </a:r>
              <a:endParaRPr/>
            </a:p>
          </p:txBody>
        </p:sp>
        <p:sp>
          <p:nvSpPr>
            <p:cNvPr id="1295" name="Google Shape;1295;p77"/>
            <p:cNvSpPr txBox="1"/>
            <p:nvPr/>
          </p:nvSpPr>
          <p:spPr>
            <a:xfrm>
              <a:off x="4896"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7</a:t>
              </a:r>
              <a:endParaRPr/>
            </a:p>
          </p:txBody>
        </p:sp>
      </p:grpSp>
      <p:grpSp>
        <p:nvGrpSpPr>
          <p:cNvPr id="1296" name="Google Shape;1296;p77"/>
          <p:cNvGrpSpPr/>
          <p:nvPr/>
        </p:nvGrpSpPr>
        <p:grpSpPr>
          <a:xfrm>
            <a:off x="1035050" y="2667000"/>
            <a:ext cx="990600" cy="990600"/>
            <a:chOff x="604" y="1488"/>
            <a:chExt cx="624" cy="624"/>
          </a:xfrm>
        </p:grpSpPr>
        <p:sp>
          <p:nvSpPr>
            <p:cNvPr id="1297" name="Google Shape;1297;p77"/>
            <p:cNvSpPr/>
            <p:nvPr/>
          </p:nvSpPr>
          <p:spPr>
            <a:xfrm>
              <a:off x="604" y="1584"/>
              <a:ext cx="624" cy="528"/>
            </a:xfrm>
            <a:prstGeom prst="downArrowCallout">
              <a:avLst>
                <a:gd fmla="val 29545" name="adj1"/>
                <a:gd fmla="val 29545" name="adj2"/>
                <a:gd fmla="val 16667" name="adj3"/>
                <a:gd fmla="val 53472" name="adj4"/>
              </a:avLst>
            </a:prstGeom>
            <a:noFill/>
            <a:ln cap="flat" cmpd="sng" w="1905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i</a:t>
              </a:r>
              <a:endParaRPr/>
            </a:p>
          </p:txBody>
        </p:sp>
        <p:cxnSp>
          <p:nvCxnSpPr>
            <p:cNvPr id="1298" name="Google Shape;1298;p77"/>
            <p:cNvCxnSpPr/>
            <p:nvPr/>
          </p:nvCxnSpPr>
          <p:spPr>
            <a:xfrm>
              <a:off x="672" y="1488"/>
              <a:ext cx="432" cy="0"/>
            </a:xfrm>
            <a:prstGeom prst="straightConnector1">
              <a:avLst/>
            </a:prstGeom>
            <a:noFill/>
            <a:ln cap="flat" cmpd="sng" w="38100">
              <a:solidFill>
                <a:srgbClr val="339966"/>
              </a:solidFill>
              <a:prstDash val="solid"/>
              <a:round/>
              <a:headEnd len="med" w="med" type="none"/>
              <a:tailEnd len="med" w="med" type="triangle"/>
            </a:ln>
          </p:spPr>
        </p:cxnSp>
      </p:grpSp>
      <p:grpSp>
        <p:nvGrpSpPr>
          <p:cNvPr id="1299" name="Google Shape;1299;p77"/>
          <p:cNvGrpSpPr/>
          <p:nvPr/>
        </p:nvGrpSpPr>
        <p:grpSpPr>
          <a:xfrm>
            <a:off x="7543800" y="2667000"/>
            <a:ext cx="990600" cy="990600"/>
            <a:chOff x="4704" y="1488"/>
            <a:chExt cx="624" cy="624"/>
          </a:xfrm>
        </p:grpSpPr>
        <p:sp>
          <p:nvSpPr>
            <p:cNvPr id="1300" name="Google Shape;1300;p77"/>
            <p:cNvSpPr/>
            <p:nvPr/>
          </p:nvSpPr>
          <p:spPr>
            <a:xfrm>
              <a:off x="4704" y="1584"/>
              <a:ext cx="624" cy="528"/>
            </a:xfrm>
            <a:prstGeom prst="downArrowCallout">
              <a:avLst>
                <a:gd fmla="val 29545" name="adj1"/>
                <a:gd fmla="val 29545" name="adj2"/>
                <a:gd fmla="val 16667" name="adj3"/>
                <a:gd fmla="val 53472" name="adj4"/>
              </a:avLst>
            </a:prstGeom>
            <a:noFill/>
            <a:ln cap="flat" cmpd="sng" w="19050">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j</a:t>
              </a:r>
              <a:endParaRPr/>
            </a:p>
          </p:txBody>
        </p:sp>
        <p:cxnSp>
          <p:nvCxnSpPr>
            <p:cNvPr id="1301" name="Google Shape;1301;p77"/>
            <p:cNvCxnSpPr/>
            <p:nvPr/>
          </p:nvCxnSpPr>
          <p:spPr>
            <a:xfrm rot="10800000">
              <a:off x="4800" y="1488"/>
              <a:ext cx="384" cy="0"/>
            </a:xfrm>
            <a:prstGeom prst="straightConnector1">
              <a:avLst/>
            </a:prstGeom>
            <a:noFill/>
            <a:ln cap="flat" cmpd="sng" w="38100">
              <a:solidFill>
                <a:srgbClr val="00FFFF"/>
              </a:solidFill>
              <a:prstDash val="solid"/>
              <a:round/>
              <a:headEnd len="med" w="med" type="none"/>
              <a:tailEnd len="med" w="med" type="triangle"/>
            </a:ln>
          </p:spPr>
        </p:cxnSp>
      </p:grpSp>
      <p:grpSp>
        <p:nvGrpSpPr>
          <p:cNvPr id="1302" name="Google Shape;1302;p77"/>
          <p:cNvGrpSpPr/>
          <p:nvPr/>
        </p:nvGrpSpPr>
        <p:grpSpPr>
          <a:xfrm>
            <a:off x="3614738" y="3657600"/>
            <a:ext cx="1084262" cy="652463"/>
            <a:chOff x="2270" y="1200"/>
            <a:chExt cx="683" cy="411"/>
          </a:xfrm>
        </p:grpSpPr>
        <p:sp>
          <p:nvSpPr>
            <p:cNvPr id="1303" name="Google Shape;1303;p77"/>
            <p:cNvSpPr/>
            <p:nvPr/>
          </p:nvSpPr>
          <p:spPr>
            <a:xfrm>
              <a:off x="2544" y="1200"/>
              <a:ext cx="409" cy="411"/>
            </a:xfrm>
            <a:prstGeom prst="ellipse">
              <a:avLst/>
            </a:prstGeom>
            <a:gradFill>
              <a:gsLst>
                <a:gs pos="0">
                  <a:srgbClr val="FFFF2D">
                    <a:alpha val="0"/>
                  </a:srgbClr>
                </a:gs>
                <a:gs pos="100000">
                  <a:srgbClr val="FFFF6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304" name="Google Shape;1304;p77"/>
            <p:cNvSpPr txBox="1"/>
            <p:nvPr/>
          </p:nvSpPr>
          <p:spPr>
            <a:xfrm>
              <a:off x="2270" y="1286"/>
              <a:ext cx="226"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X</a:t>
              </a:r>
              <a:endParaRPr/>
            </a:p>
          </p:txBody>
        </p:sp>
      </p:grpSp>
      <p:grpSp>
        <p:nvGrpSpPr>
          <p:cNvPr id="1305" name="Google Shape;1305;p77"/>
          <p:cNvGrpSpPr/>
          <p:nvPr/>
        </p:nvGrpSpPr>
        <p:grpSpPr>
          <a:xfrm>
            <a:off x="3048000" y="5257800"/>
            <a:ext cx="1074738" cy="976313"/>
            <a:chOff x="1771" y="3216"/>
            <a:chExt cx="677" cy="615"/>
          </a:xfrm>
        </p:grpSpPr>
        <p:sp>
          <p:nvSpPr>
            <p:cNvPr id="1306" name="Google Shape;1306;p77"/>
            <p:cNvSpPr/>
            <p:nvPr/>
          </p:nvSpPr>
          <p:spPr>
            <a:xfrm>
              <a:off x="1920" y="3216"/>
              <a:ext cx="528" cy="384"/>
            </a:xfrm>
            <a:prstGeom prst="hexagon">
              <a:avLst>
                <a:gd fmla="val 34375" name="adj"/>
                <a:gd fmla="val 115470" name="vf"/>
              </a:avLst>
            </a:prstGeom>
            <a:solidFill>
              <a:srgbClr val="CC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ahoma"/>
                  <a:ea typeface="Tahoma"/>
                  <a:cs typeface="Tahoma"/>
                  <a:sym typeface="Tahoma"/>
                </a:rPr>
                <a:t>Stop</a:t>
              </a:r>
              <a:endParaRPr/>
            </a:p>
          </p:txBody>
        </p:sp>
        <p:sp>
          <p:nvSpPr>
            <p:cNvPr id="1307" name="Google Shape;1307;p77"/>
            <p:cNvSpPr txBox="1"/>
            <p:nvPr/>
          </p:nvSpPr>
          <p:spPr>
            <a:xfrm>
              <a:off x="1771" y="3600"/>
              <a:ext cx="677" cy="2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Not &lt; X</a:t>
              </a:r>
              <a:endParaRPr/>
            </a:p>
          </p:txBody>
        </p:sp>
      </p:grpSp>
      <p:grpSp>
        <p:nvGrpSpPr>
          <p:cNvPr id="1308" name="Google Shape;1308;p77"/>
          <p:cNvGrpSpPr/>
          <p:nvPr/>
        </p:nvGrpSpPr>
        <p:grpSpPr>
          <a:xfrm>
            <a:off x="4495800" y="5272088"/>
            <a:ext cx="1074738" cy="976312"/>
            <a:chOff x="1771" y="3216"/>
            <a:chExt cx="677" cy="615"/>
          </a:xfrm>
        </p:grpSpPr>
        <p:sp>
          <p:nvSpPr>
            <p:cNvPr id="1309" name="Google Shape;1309;p77"/>
            <p:cNvSpPr/>
            <p:nvPr/>
          </p:nvSpPr>
          <p:spPr>
            <a:xfrm>
              <a:off x="1920" y="3216"/>
              <a:ext cx="528" cy="384"/>
            </a:xfrm>
            <a:prstGeom prst="hexagon">
              <a:avLst>
                <a:gd fmla="val 34375" name="adj"/>
                <a:gd fmla="val 115470" name="vf"/>
              </a:avLst>
            </a:prstGeom>
            <a:solidFill>
              <a:srgbClr val="CC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ahoma"/>
                  <a:ea typeface="Tahoma"/>
                  <a:cs typeface="Tahoma"/>
                  <a:sym typeface="Tahoma"/>
                </a:rPr>
                <a:t>Stop</a:t>
              </a:r>
              <a:endParaRPr/>
            </a:p>
          </p:txBody>
        </p:sp>
        <p:sp>
          <p:nvSpPr>
            <p:cNvPr id="1310" name="Google Shape;1310;p77"/>
            <p:cNvSpPr txBox="1"/>
            <p:nvPr/>
          </p:nvSpPr>
          <p:spPr>
            <a:xfrm>
              <a:off x="1771" y="3600"/>
              <a:ext cx="677" cy="2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ahoma"/>
                  <a:ea typeface="Tahoma"/>
                  <a:cs typeface="Tahoma"/>
                  <a:sym typeface="Tahoma"/>
                </a:rPr>
                <a:t>Not &gt; X</a:t>
              </a:r>
              <a:endParaRPr/>
            </a:p>
          </p:txBody>
        </p:sp>
      </p:grpSp>
      <p:sp>
        <p:nvSpPr>
          <p:cNvPr id="1311" name="Google Shape;1311;p77"/>
          <p:cNvSpPr txBox="1"/>
          <p:nvPr/>
        </p:nvSpPr>
        <p:spPr>
          <a:xfrm>
            <a:off x="533400" y="1479550"/>
            <a:ext cx="2570163" cy="501650"/>
          </a:xfrm>
          <a:prstGeom prst="rect">
            <a:avLst/>
          </a:prstGeom>
          <a:gradFill>
            <a:gsLst>
              <a:gs pos="0">
                <a:srgbClr val="FF8989">
                  <a:alpha val="34901"/>
                </a:srgbClr>
              </a:gs>
              <a:gs pos="100000">
                <a:srgbClr val="F98686"/>
              </a:gs>
            </a:gsLst>
            <a:path path="circle">
              <a:fillToRect b="50%" l="50%" r="50%" t="50%"/>
            </a:path>
            <a:tileRect/>
          </a:gradFill>
          <a:ln cap="flat" cmpd="sng" w="12700">
            <a:solidFill>
              <a:srgbClr val="FF6D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Phân hoạch dãy</a:t>
            </a:r>
            <a:endParaRPr/>
          </a:p>
        </p:txBody>
      </p:sp>
      <p:sp>
        <p:nvSpPr>
          <p:cNvPr id="1312" name="Google Shape;1312;p77"/>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2.6 Quick 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7"/>
                                        </p:tgtEl>
                                        <p:attrNameLst>
                                          <p:attrName>style.visibility</p:attrName>
                                        </p:attrNameLst>
                                      </p:cBhvr>
                                      <p:to>
                                        <p:strVal val="visible"/>
                                      </p:to>
                                    </p:set>
                                    <p:animEffect filter="fade" transition="in">
                                      <p:cBhvr>
                                        <p:cTn dur="1000"/>
                                        <p:tgtEl>
                                          <p:spTgt spid="1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85"/>
                                        </p:tgtEl>
                                        <p:attrNameLst>
                                          <p:attrName>style.visibility</p:attrName>
                                        </p:attrNameLst>
                                      </p:cBhvr>
                                      <p:to>
                                        <p:strVal val="visible"/>
                                      </p:to>
                                    </p:set>
                                    <p:anim calcmode="lin" valueType="num">
                                      <p:cBhvr additive="base">
                                        <p:cTn dur="500"/>
                                        <p:tgtEl>
                                          <p:spTgt spid="12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96"/>
                                        </p:tgtEl>
                                        <p:attrNameLst>
                                          <p:attrName>style.visibility</p:attrName>
                                        </p:attrNameLst>
                                      </p:cBhvr>
                                      <p:to>
                                        <p:strVal val="visible"/>
                                      </p:to>
                                    </p:set>
                                    <p:anim calcmode="lin" valueType="num">
                                      <p:cBhvr additive="base">
                                        <p:cTn dur="500"/>
                                        <p:tgtEl>
                                          <p:spTgt spid="12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99"/>
                                        </p:tgtEl>
                                        <p:attrNameLst>
                                          <p:attrName>style.visibility</p:attrName>
                                        </p:attrNameLst>
                                      </p:cBhvr>
                                      <p:to>
                                        <p:strVal val="visible"/>
                                      </p:to>
                                    </p:set>
                                    <p:anim calcmode="lin" valueType="num">
                                      <p:cBhvr additive="base">
                                        <p:cTn dur="500"/>
                                        <p:tgtEl>
                                          <p:spTgt spid="12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86"/>
                                        </p:tgtEl>
                                        <p:attrNameLst>
                                          <p:attrName>style.visibility</p:attrName>
                                        </p:attrNameLst>
                                      </p:cBhvr>
                                      <p:to>
                                        <p:strVal val="visible"/>
                                      </p:to>
                                    </p:set>
                                    <p:anim calcmode="lin" valueType="num">
                                      <p:cBhvr additive="base">
                                        <p:cTn dur="500"/>
                                        <p:tgtEl>
                                          <p:spTgt spid="12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1000"/>
                                        <p:tgtEl>
                                          <p:spTgt spid="1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05"/>
                                        </p:tgtEl>
                                      </p:cBhvr>
                                    </p:animEffect>
                                    <p:set>
                                      <p:cBhvr>
                                        <p:cTn dur="1" fill="hold">
                                          <p:stCondLst>
                                            <p:cond delay="500"/>
                                          </p:stCondLst>
                                        </p:cTn>
                                        <p:tgtEl>
                                          <p:spTgt spid="130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1000"/>
                                        <p:tgtEl>
                                          <p:spTgt spid="1308"/>
                                        </p:tgtEl>
                                      </p:cBhvr>
                                    </p:animEffec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1308"/>
                                        </p:tgtEl>
                                      </p:cBhvr>
                                    </p:animEffect>
                                    <p:set>
                                      <p:cBhvr>
                                        <p:cTn dur="1" fill="hold">
                                          <p:stCondLst>
                                            <p:cond delay="500"/>
                                          </p:stCondLst>
                                        </p:cTn>
                                        <p:tgtEl>
                                          <p:spTgt spid="13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500"/>
                                        <p:tgtEl>
                                          <p:spTgt spid="1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05"/>
                                        </p:tgtEl>
                                      </p:cBhvr>
                                    </p:animEffect>
                                    <p:set>
                                      <p:cBhvr>
                                        <p:cTn dur="1" fill="hold">
                                          <p:stCondLst>
                                            <p:cond delay="500"/>
                                          </p:stCondLst>
                                        </p:cTn>
                                        <p:tgtEl>
                                          <p:spTgt spid="13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500"/>
                                        <p:tgtEl>
                                          <p:spTgt spid="1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8"/>
                                        </p:tgtEl>
                                      </p:cBhvr>
                                    </p:animEffect>
                                    <p:set>
                                      <p:cBhvr>
                                        <p:cTn dur="1" fill="hold">
                                          <p:stCondLst>
                                            <p:cond delay="1000"/>
                                          </p:stCondLst>
                                        </p:cTn>
                                        <p:tgtEl>
                                          <p:spTgt spid="13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500"/>
                                        <p:tgtEl>
                                          <p:spTgt spid="1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500"/>
                                        <p:tgtEl>
                                          <p:spTgt spid="1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280"/>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11"/>
                                        </p:tgtEl>
                                      </p:cBhvr>
                                    </p:animEffect>
                                    <p:set>
                                      <p:cBhvr>
                                        <p:cTn dur="1" fill="hold">
                                          <p:stCondLst>
                                            <p:cond delay="500"/>
                                          </p:stCondLst>
                                        </p:cTn>
                                        <p:tgtEl>
                                          <p:spTgt spid="13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7" name="Shape 1317"/>
        <p:cNvGrpSpPr/>
        <p:nvPr/>
      </p:nvGrpSpPr>
      <p:grpSpPr>
        <a:xfrm>
          <a:off x="0" y="0"/>
          <a:ext cx="0" cy="0"/>
          <a:chOff x="0" y="0"/>
          <a:chExt cx="0" cy="0"/>
        </a:xfrm>
      </p:grpSpPr>
      <p:sp>
        <p:nvSpPr>
          <p:cNvPr id="1318" name="Google Shape;1318;p7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319" name="Google Shape;1319;p7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320" name="Google Shape;1320;p78"/>
          <p:cNvSpPr txBox="1"/>
          <p:nvPr>
            <p:ph type="title"/>
          </p:nvPr>
        </p:nvSpPr>
        <p:spPr>
          <a:xfrm>
            <a:off x="858838" y="506413"/>
            <a:ext cx="48006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Minh họa Quick Sort</a:t>
            </a:r>
            <a:endParaRPr/>
          </a:p>
        </p:txBody>
      </p:sp>
      <p:sp>
        <p:nvSpPr>
          <p:cNvPr id="1321" name="Google Shape;1321;p78"/>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227330" lvl="0" marL="342900" marR="0" rtl="0" algn="just">
              <a:spcBef>
                <a:spcPts val="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1322" name="Google Shape;1322;p78"/>
          <p:cNvSpPr/>
          <p:nvPr/>
        </p:nvSpPr>
        <p:spPr>
          <a:xfrm>
            <a:off x="1212850" y="3657600"/>
            <a:ext cx="649288"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sp>
        <p:nvSpPr>
          <p:cNvPr id="1323" name="Google Shape;1323;p78"/>
          <p:cNvSpPr/>
          <p:nvPr/>
        </p:nvSpPr>
        <p:spPr>
          <a:xfrm>
            <a:off x="2184400" y="3657600"/>
            <a:ext cx="649288"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324" name="Google Shape;1324;p78"/>
          <p:cNvSpPr/>
          <p:nvPr/>
        </p:nvSpPr>
        <p:spPr>
          <a:xfrm>
            <a:off x="3157538" y="3657600"/>
            <a:ext cx="649287" cy="652463"/>
          </a:xfrm>
          <a:prstGeom prst="ellipse">
            <a:avLst/>
          </a:prstGeom>
          <a:gradFill>
            <a:gsLst>
              <a:gs pos="0">
                <a:srgbClr val="99FFCC">
                  <a:alpha val="31764"/>
                </a:srgbClr>
              </a:gs>
              <a:gs pos="100000">
                <a:srgbClr val="95F9C7"/>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1325" name="Google Shape;1325;p78"/>
          <p:cNvSpPr/>
          <p:nvPr/>
        </p:nvSpPr>
        <p:spPr>
          <a:xfrm>
            <a:off x="4135438" y="3657600"/>
            <a:ext cx="649287" cy="652463"/>
          </a:xfrm>
          <a:prstGeom prst="ellipse">
            <a:avLst/>
          </a:prstGeom>
          <a:gradFill>
            <a:gsLst>
              <a:gs pos="0">
                <a:srgbClr val="FFFF2D">
                  <a:alpha val="0"/>
                </a:srgbClr>
              </a:gs>
              <a:gs pos="100000">
                <a:srgbClr val="FFFF65"/>
              </a:gs>
            </a:gsLst>
            <a:path path="circle">
              <a:fillToRect b="50%" l="50%" r="50%" t="50%"/>
            </a:path>
            <a:tileRect/>
          </a:gradFill>
          <a:ln cap="flat" cmpd="sng" w="9525">
            <a:solidFill>
              <a:srgbClr val="FFC4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326" name="Google Shape;1326;p78"/>
          <p:cNvSpPr/>
          <p:nvPr/>
        </p:nvSpPr>
        <p:spPr>
          <a:xfrm>
            <a:off x="5029200" y="366236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1327" name="Google Shape;1327;p78"/>
          <p:cNvSpPr/>
          <p:nvPr/>
        </p:nvSpPr>
        <p:spPr>
          <a:xfrm>
            <a:off x="5929313" y="36623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1328" name="Google Shape;1328;p78"/>
          <p:cNvSpPr/>
          <p:nvPr/>
        </p:nvSpPr>
        <p:spPr>
          <a:xfrm>
            <a:off x="6794500" y="3662363"/>
            <a:ext cx="649288"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329" name="Google Shape;1329;p78"/>
          <p:cNvSpPr/>
          <p:nvPr/>
        </p:nvSpPr>
        <p:spPr>
          <a:xfrm>
            <a:off x="7656513" y="3662363"/>
            <a:ext cx="649287" cy="652462"/>
          </a:xfrm>
          <a:prstGeom prst="ellipse">
            <a:avLst/>
          </a:prstGeom>
          <a:gradFill>
            <a:gsLst>
              <a:gs pos="0">
                <a:srgbClr val="FF8989">
                  <a:alpha val="34901"/>
                </a:srgbClr>
              </a:gs>
              <a:gs pos="100000">
                <a:srgbClr val="F98686"/>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15</a:t>
            </a:r>
            <a:endParaRPr/>
          </a:p>
        </p:txBody>
      </p:sp>
      <p:sp>
        <p:nvSpPr>
          <p:cNvPr id="1330" name="Google Shape;1330;p78"/>
          <p:cNvSpPr/>
          <p:nvPr/>
        </p:nvSpPr>
        <p:spPr>
          <a:xfrm>
            <a:off x="1219200" y="4343400"/>
            <a:ext cx="685800" cy="685800"/>
          </a:xfrm>
          <a:prstGeom prst="upArrowCallout">
            <a:avLst>
              <a:gd fmla="val 25000" name="adj1"/>
              <a:gd fmla="val 25000" name="adj2"/>
              <a:gd fmla="val 16667" name="adj3"/>
              <a:gd fmla="val 59375" name="adj4"/>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Left</a:t>
            </a:r>
            <a:endParaRPr/>
          </a:p>
        </p:txBody>
      </p:sp>
      <p:sp>
        <p:nvSpPr>
          <p:cNvPr id="1331" name="Google Shape;1331;p78"/>
          <p:cNvSpPr/>
          <p:nvPr/>
        </p:nvSpPr>
        <p:spPr>
          <a:xfrm>
            <a:off x="7620000" y="4343400"/>
            <a:ext cx="685800" cy="685800"/>
          </a:xfrm>
          <a:prstGeom prst="upArrowCallout">
            <a:avLst>
              <a:gd fmla="val 25000" name="adj1"/>
              <a:gd fmla="val 25000" name="adj2"/>
              <a:gd fmla="val 16667" name="adj3"/>
              <a:gd fmla="val 59375" name="adj4"/>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Right</a:t>
            </a:r>
            <a:endParaRPr/>
          </a:p>
        </p:txBody>
      </p:sp>
      <p:grpSp>
        <p:nvGrpSpPr>
          <p:cNvPr id="1332" name="Google Shape;1332;p78"/>
          <p:cNvGrpSpPr/>
          <p:nvPr/>
        </p:nvGrpSpPr>
        <p:grpSpPr>
          <a:xfrm>
            <a:off x="1371600" y="3260725"/>
            <a:ext cx="6823075" cy="412750"/>
            <a:chOff x="816" y="1862"/>
            <a:chExt cx="4298" cy="260"/>
          </a:xfrm>
        </p:grpSpPr>
        <p:sp>
          <p:nvSpPr>
            <p:cNvPr id="1333" name="Google Shape;1333;p78"/>
            <p:cNvSpPr txBox="1"/>
            <p:nvPr/>
          </p:nvSpPr>
          <p:spPr>
            <a:xfrm>
              <a:off x="816" y="186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0</a:t>
              </a:r>
              <a:endParaRPr/>
            </a:p>
          </p:txBody>
        </p:sp>
        <p:sp>
          <p:nvSpPr>
            <p:cNvPr id="1334" name="Google Shape;1334;p78"/>
            <p:cNvSpPr txBox="1"/>
            <p:nvPr/>
          </p:nvSpPr>
          <p:spPr>
            <a:xfrm>
              <a:off x="1414"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1</a:t>
              </a:r>
              <a:endParaRPr/>
            </a:p>
          </p:txBody>
        </p:sp>
        <p:sp>
          <p:nvSpPr>
            <p:cNvPr id="1335" name="Google Shape;1335;p78"/>
            <p:cNvSpPr txBox="1"/>
            <p:nvPr/>
          </p:nvSpPr>
          <p:spPr>
            <a:xfrm>
              <a:off x="2038"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2</a:t>
              </a:r>
              <a:endParaRPr/>
            </a:p>
          </p:txBody>
        </p:sp>
        <p:sp>
          <p:nvSpPr>
            <p:cNvPr id="1336" name="Google Shape;1336;p78"/>
            <p:cNvSpPr txBox="1"/>
            <p:nvPr/>
          </p:nvSpPr>
          <p:spPr>
            <a:xfrm>
              <a:off x="2640"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3</a:t>
              </a:r>
              <a:endParaRPr/>
            </a:p>
          </p:txBody>
        </p:sp>
        <p:sp>
          <p:nvSpPr>
            <p:cNvPr id="1337" name="Google Shape;1337;p78"/>
            <p:cNvSpPr txBox="1"/>
            <p:nvPr/>
          </p:nvSpPr>
          <p:spPr>
            <a:xfrm>
              <a:off x="3238"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4</a:t>
              </a:r>
              <a:endParaRPr/>
            </a:p>
          </p:txBody>
        </p:sp>
        <p:sp>
          <p:nvSpPr>
            <p:cNvPr id="1338" name="Google Shape;1338;p78"/>
            <p:cNvSpPr txBox="1"/>
            <p:nvPr/>
          </p:nvSpPr>
          <p:spPr>
            <a:xfrm>
              <a:off x="3792"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5</a:t>
              </a:r>
              <a:endParaRPr/>
            </a:p>
          </p:txBody>
        </p:sp>
        <p:sp>
          <p:nvSpPr>
            <p:cNvPr id="1339" name="Google Shape;1339;p78"/>
            <p:cNvSpPr txBox="1"/>
            <p:nvPr/>
          </p:nvSpPr>
          <p:spPr>
            <a:xfrm>
              <a:off x="4342"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6</a:t>
              </a:r>
              <a:endParaRPr/>
            </a:p>
          </p:txBody>
        </p:sp>
        <p:sp>
          <p:nvSpPr>
            <p:cNvPr id="1340" name="Google Shape;1340;p78"/>
            <p:cNvSpPr txBox="1"/>
            <p:nvPr/>
          </p:nvSpPr>
          <p:spPr>
            <a:xfrm>
              <a:off x="4896" y="1872"/>
              <a:ext cx="218"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CC0000"/>
                  </a:solidFill>
                  <a:latin typeface="Tahoma"/>
                  <a:ea typeface="Tahoma"/>
                  <a:cs typeface="Tahoma"/>
                  <a:sym typeface="Tahoma"/>
                </a:rPr>
                <a:t>7</a:t>
              </a:r>
              <a:endParaRPr/>
            </a:p>
          </p:txBody>
        </p:sp>
      </p:grpSp>
      <p:grpSp>
        <p:nvGrpSpPr>
          <p:cNvPr id="1341" name="Google Shape;1341;p78"/>
          <p:cNvGrpSpPr/>
          <p:nvPr/>
        </p:nvGrpSpPr>
        <p:grpSpPr>
          <a:xfrm>
            <a:off x="4876800" y="2667000"/>
            <a:ext cx="990600" cy="990600"/>
            <a:chOff x="604" y="1488"/>
            <a:chExt cx="624" cy="624"/>
          </a:xfrm>
        </p:grpSpPr>
        <p:sp>
          <p:nvSpPr>
            <p:cNvPr id="1342" name="Google Shape;1342;p78"/>
            <p:cNvSpPr/>
            <p:nvPr/>
          </p:nvSpPr>
          <p:spPr>
            <a:xfrm>
              <a:off x="604" y="1584"/>
              <a:ext cx="624" cy="528"/>
            </a:xfrm>
            <a:prstGeom prst="downArrowCallout">
              <a:avLst>
                <a:gd fmla="val 29545" name="adj1"/>
                <a:gd fmla="val 29545" name="adj2"/>
                <a:gd fmla="val 16667" name="adj3"/>
                <a:gd fmla="val 53472" name="adj4"/>
              </a:avLst>
            </a:prstGeom>
            <a:noFill/>
            <a:ln cap="flat" cmpd="sng" w="1905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i</a:t>
              </a:r>
              <a:endParaRPr/>
            </a:p>
          </p:txBody>
        </p:sp>
        <p:cxnSp>
          <p:nvCxnSpPr>
            <p:cNvPr id="1343" name="Google Shape;1343;p78"/>
            <p:cNvCxnSpPr/>
            <p:nvPr/>
          </p:nvCxnSpPr>
          <p:spPr>
            <a:xfrm>
              <a:off x="672" y="1488"/>
              <a:ext cx="432" cy="0"/>
            </a:xfrm>
            <a:prstGeom prst="straightConnector1">
              <a:avLst/>
            </a:prstGeom>
            <a:noFill/>
            <a:ln cap="flat" cmpd="sng" w="38100">
              <a:solidFill>
                <a:srgbClr val="339966"/>
              </a:solidFill>
              <a:prstDash val="solid"/>
              <a:round/>
              <a:headEnd len="med" w="med" type="none"/>
              <a:tailEnd len="med" w="med" type="triangle"/>
            </a:ln>
          </p:spPr>
        </p:cxnSp>
      </p:grpSp>
      <p:grpSp>
        <p:nvGrpSpPr>
          <p:cNvPr id="1344" name="Google Shape;1344;p78"/>
          <p:cNvGrpSpPr/>
          <p:nvPr/>
        </p:nvGrpSpPr>
        <p:grpSpPr>
          <a:xfrm>
            <a:off x="2971800" y="2667000"/>
            <a:ext cx="990600" cy="990600"/>
            <a:chOff x="4704" y="1488"/>
            <a:chExt cx="624" cy="624"/>
          </a:xfrm>
        </p:grpSpPr>
        <p:sp>
          <p:nvSpPr>
            <p:cNvPr id="1345" name="Google Shape;1345;p78"/>
            <p:cNvSpPr/>
            <p:nvPr/>
          </p:nvSpPr>
          <p:spPr>
            <a:xfrm>
              <a:off x="4704" y="1584"/>
              <a:ext cx="624" cy="528"/>
            </a:xfrm>
            <a:prstGeom prst="downArrowCallout">
              <a:avLst>
                <a:gd fmla="val 29545" name="adj1"/>
                <a:gd fmla="val 29545" name="adj2"/>
                <a:gd fmla="val 16667" name="adj3"/>
                <a:gd fmla="val 53472" name="adj4"/>
              </a:avLst>
            </a:prstGeom>
            <a:noFill/>
            <a:ln cap="flat" cmpd="sng" w="19050">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j</a:t>
              </a:r>
              <a:endParaRPr/>
            </a:p>
          </p:txBody>
        </p:sp>
        <p:cxnSp>
          <p:nvCxnSpPr>
            <p:cNvPr id="1346" name="Google Shape;1346;p78"/>
            <p:cNvCxnSpPr/>
            <p:nvPr/>
          </p:nvCxnSpPr>
          <p:spPr>
            <a:xfrm rot="10800000">
              <a:off x="4800" y="1488"/>
              <a:ext cx="384" cy="0"/>
            </a:xfrm>
            <a:prstGeom prst="straightConnector1">
              <a:avLst/>
            </a:prstGeom>
            <a:noFill/>
            <a:ln cap="flat" cmpd="sng" w="38100">
              <a:solidFill>
                <a:srgbClr val="00FFFF"/>
              </a:solidFill>
              <a:prstDash val="solid"/>
              <a:round/>
              <a:headEnd len="med" w="med" type="none"/>
              <a:tailEnd len="med" w="med" type="triangle"/>
            </a:ln>
          </p:spPr>
        </p:cxnSp>
      </p:grpSp>
      <p:sp>
        <p:nvSpPr>
          <p:cNvPr id="1347" name="Google Shape;1347;p78"/>
          <p:cNvSpPr/>
          <p:nvPr/>
        </p:nvSpPr>
        <p:spPr>
          <a:xfrm rot="-5400000">
            <a:off x="2324100" y="4000500"/>
            <a:ext cx="381000" cy="2590800"/>
          </a:xfrm>
          <a:prstGeom prst="leftBrace">
            <a:avLst>
              <a:gd fmla="val 56667" name="adj1"/>
              <a:gd fmla="val 50000" name="adj2"/>
            </a:avLst>
          </a:prstGeom>
          <a:noFill/>
          <a:ln cap="flat" cmpd="sng" w="38100">
            <a:solidFill>
              <a:srgbClr val="33CC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348" name="Google Shape;1348;p78"/>
          <p:cNvSpPr/>
          <p:nvPr/>
        </p:nvSpPr>
        <p:spPr>
          <a:xfrm rot="-5400000">
            <a:off x="6515100" y="3695700"/>
            <a:ext cx="381000" cy="3048000"/>
          </a:xfrm>
          <a:prstGeom prst="leftBrace">
            <a:avLst>
              <a:gd fmla="val 66667" name="adj1"/>
              <a:gd fmla="val 50000" name="adj2"/>
            </a:avLst>
          </a:prstGeom>
          <a:noFill/>
          <a:ln cap="flat" cmpd="sng" w="38100">
            <a:solidFill>
              <a:srgbClr val="FF6D6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349" name="Google Shape;1349;p78"/>
          <p:cNvSpPr txBox="1"/>
          <p:nvPr/>
        </p:nvSpPr>
        <p:spPr>
          <a:xfrm>
            <a:off x="5202238" y="5410200"/>
            <a:ext cx="3179762" cy="7620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ahoma"/>
                <a:ea typeface="Tahoma"/>
                <a:cs typeface="Tahoma"/>
                <a:sym typeface="Tahoma"/>
              </a:rPr>
              <a:t>i&lt;right =&gt; sắp xếp bằng cách phân hoạch tiếp</a:t>
            </a:r>
            <a:endParaRPr/>
          </a:p>
        </p:txBody>
      </p:sp>
      <p:cxnSp>
        <p:nvCxnSpPr>
          <p:cNvPr id="1350" name="Google Shape;1350;p78"/>
          <p:cNvCxnSpPr/>
          <p:nvPr/>
        </p:nvCxnSpPr>
        <p:spPr>
          <a:xfrm>
            <a:off x="3962400" y="3581400"/>
            <a:ext cx="0" cy="1447800"/>
          </a:xfrm>
          <a:prstGeom prst="straightConnector1">
            <a:avLst/>
          </a:prstGeom>
          <a:noFill/>
          <a:ln cap="flat" cmpd="sng" w="12700">
            <a:solidFill>
              <a:schemeClr val="dk1"/>
            </a:solidFill>
            <a:prstDash val="dash"/>
            <a:round/>
            <a:headEnd len="med" w="med" type="none"/>
            <a:tailEnd len="med" w="med" type="none"/>
          </a:ln>
        </p:spPr>
      </p:cxnSp>
      <p:cxnSp>
        <p:nvCxnSpPr>
          <p:cNvPr id="1351" name="Google Shape;1351;p78"/>
          <p:cNvCxnSpPr/>
          <p:nvPr/>
        </p:nvCxnSpPr>
        <p:spPr>
          <a:xfrm>
            <a:off x="4876800" y="3581400"/>
            <a:ext cx="0" cy="1447800"/>
          </a:xfrm>
          <a:prstGeom prst="straightConnector1">
            <a:avLst/>
          </a:prstGeom>
          <a:noFill/>
          <a:ln cap="flat" cmpd="sng" w="12700">
            <a:solidFill>
              <a:schemeClr val="dk1"/>
            </a:solidFill>
            <a:prstDash val="dash"/>
            <a:round/>
            <a:headEnd len="med" w="med" type="none"/>
            <a:tailEnd len="med" w="med" type="none"/>
          </a:ln>
        </p:spPr>
      </p:cxnSp>
      <p:sp>
        <p:nvSpPr>
          <p:cNvPr id="1352" name="Google Shape;1352;p78"/>
          <p:cNvSpPr txBox="1"/>
          <p:nvPr/>
        </p:nvSpPr>
        <p:spPr>
          <a:xfrm>
            <a:off x="990600" y="5486400"/>
            <a:ext cx="2971800" cy="7620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ahoma"/>
                <a:ea typeface="Tahoma"/>
                <a:cs typeface="Tahoma"/>
                <a:sym typeface="Tahoma"/>
              </a:rPr>
              <a:t>i&lt;right =&gt; sắp xếp bằng cách phân hoạch tiếp</a:t>
            </a:r>
            <a:endParaRPr/>
          </a:p>
        </p:txBody>
      </p:sp>
      <p:sp>
        <p:nvSpPr>
          <p:cNvPr id="1353" name="Google Shape;1353;p78"/>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2.6 Quick Sort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8" name="Shape 1358"/>
        <p:cNvGrpSpPr/>
        <p:nvPr/>
      </p:nvGrpSpPr>
      <p:grpSpPr>
        <a:xfrm>
          <a:off x="0" y="0"/>
          <a:ext cx="0" cy="0"/>
          <a:chOff x="0" y="0"/>
          <a:chExt cx="0" cy="0"/>
        </a:xfrm>
      </p:grpSpPr>
      <p:sp>
        <p:nvSpPr>
          <p:cNvPr id="1359" name="Google Shape;1359;p79"/>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360" name="Google Shape;1360;p79"/>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361" name="Google Shape;1361;p79"/>
          <p:cNvSpPr txBox="1"/>
          <p:nvPr>
            <p:ph type="title"/>
          </p:nvPr>
        </p:nvSpPr>
        <p:spPr>
          <a:xfrm>
            <a:off x="858838" y="506413"/>
            <a:ext cx="3303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2.7 Radix Sort</a:t>
            </a:r>
            <a:endParaRPr/>
          </a:p>
        </p:txBody>
      </p:sp>
      <p:sp>
        <p:nvSpPr>
          <p:cNvPr id="1362" name="Google Shape;1362;p79"/>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Không quan tâm đến việc so sánh giá trị các phần tử</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Bản thân việc phân loại và trình tự phân loại sẽ tạo ra thứ tự cho các phần tử</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Còn gọi là phương pháp phân lô</a:t>
            </a:r>
            <a:endParaRPr/>
          </a:p>
        </p:txBody>
      </p:sp>
      <p:sp>
        <p:nvSpPr>
          <p:cNvPr id="1363" name="Google Shape;1363;p79"/>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7" name="Shape 1367"/>
        <p:cNvGrpSpPr/>
        <p:nvPr/>
      </p:nvGrpSpPr>
      <p:grpSpPr>
        <a:xfrm>
          <a:off x="0" y="0"/>
          <a:ext cx="0" cy="0"/>
          <a:chOff x="0" y="0"/>
          <a:chExt cx="0" cy="0"/>
        </a:xfrm>
      </p:grpSpPr>
      <p:sp>
        <p:nvSpPr>
          <p:cNvPr id="1368" name="Google Shape;1368;p80"/>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369" name="Google Shape;1369;p80"/>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370" name="Google Shape;1370;p80"/>
          <p:cNvSpPr txBox="1"/>
          <p:nvPr>
            <p:ph type="title"/>
          </p:nvPr>
        </p:nvSpPr>
        <p:spPr>
          <a:xfrm>
            <a:off x="858838" y="506413"/>
            <a:ext cx="3176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2.7 RadixSort</a:t>
            </a:r>
            <a:endParaRPr/>
          </a:p>
        </p:txBody>
      </p:sp>
      <p:sp>
        <p:nvSpPr>
          <p:cNvPr id="1371" name="Google Shape;1371;p80"/>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Noto Sans Symbols"/>
              <a:buNone/>
            </a:pPr>
            <a:r>
              <a:rPr b="0" i="0" lang="en-US" sz="2600" u="none" cap="none" strike="noStrike">
                <a:solidFill>
                  <a:schemeClr val="dk1"/>
                </a:solidFill>
                <a:latin typeface="Arial"/>
                <a:ea typeface="Arial"/>
                <a:cs typeface="Arial"/>
                <a:sym typeface="Arial"/>
              </a:rPr>
              <a:t>	493   812   715   710   195   437   582   340   385</a:t>
            </a:r>
            <a:r>
              <a:rPr b="1" i="0" lang="en-US" sz="2600" u="none" cap="none" strike="noStrike">
                <a:solidFill>
                  <a:schemeClr val="dk1"/>
                </a:solidFill>
                <a:latin typeface="Arial"/>
                <a:ea typeface="Arial"/>
                <a:cs typeface="Arial"/>
                <a:sym typeface="Arial"/>
              </a:rPr>
              <a:t> </a:t>
            </a:r>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t/>
            </a:r>
            <a:endParaRPr b="1"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rPr b="0" i="0" lang="en-US" sz="2600" u="none" cap="none" strike="noStrike">
                <a:solidFill>
                  <a:schemeClr val="dk1"/>
                </a:solidFill>
                <a:latin typeface="Arial"/>
                <a:ea typeface="Arial"/>
                <a:cs typeface="Arial"/>
                <a:sym typeface="Arial"/>
              </a:rPr>
              <a:t>    710   340   812   582   493   715   195   385   437</a:t>
            </a:r>
            <a:r>
              <a:rPr b="1" i="0" lang="en-US" sz="2600" u="none" cap="none" strike="noStrike">
                <a:solidFill>
                  <a:schemeClr val="dk1"/>
                </a:solidFill>
                <a:latin typeface="Arial"/>
                <a:ea typeface="Arial"/>
                <a:cs typeface="Arial"/>
                <a:sym typeface="Arial"/>
              </a:rPr>
              <a:t> </a:t>
            </a:r>
            <a:endParaRPr b="0" i="0" sz="2600" u="none" cap="none" strike="noStrike">
              <a:solidFill>
                <a:schemeClr val="dk1"/>
              </a:solidFill>
              <a:latin typeface="Arial"/>
              <a:ea typeface="Arial"/>
              <a:cs typeface="Arial"/>
              <a:sym typeface="Arial"/>
            </a:endParaRPr>
          </a:p>
        </p:txBody>
      </p:sp>
      <p:graphicFrame>
        <p:nvGraphicFramePr>
          <p:cNvPr id="1372" name="Google Shape;1372;p80"/>
          <p:cNvGraphicFramePr/>
          <p:nvPr/>
        </p:nvGraphicFramePr>
        <p:xfrm>
          <a:off x="4614863" y="1816100"/>
          <a:ext cx="3000000" cy="3000000"/>
        </p:xfrm>
        <a:graphic>
          <a:graphicData uri="http://schemas.openxmlformats.org/drawingml/2006/table">
            <a:tbl>
              <a:tblPr>
                <a:noFill/>
                <a:tableStyleId>{56BD8522-0923-432F-8687-38B3E408FB5F}</a:tableStyleId>
              </a:tblPr>
              <a:tblGrid>
                <a:gridCol w="1633525"/>
                <a:gridCol w="2362200"/>
              </a:tblGrid>
              <a:tr h="368300">
                <a:tc>
                  <a:txBody>
                    <a:bodyPr/>
                    <a:lstStyle/>
                    <a:p>
                      <a:pPr indent="0" lvl="0" marL="0" marR="0" rtl="0" algn="ctr">
                        <a:lnSpc>
                          <a:spcPct val="100000"/>
                        </a:lnSpc>
                        <a:spcBef>
                          <a:spcPts val="0"/>
                        </a:spcBef>
                        <a:spcAft>
                          <a:spcPts val="0"/>
                        </a:spcAft>
                        <a:buClr>
                          <a:srgbClr val="CC0000"/>
                        </a:buClr>
                        <a:buSzPts val="1190"/>
                        <a:buFont typeface="Noto Sans Symbols"/>
                        <a:buNone/>
                      </a:pPr>
                      <a:r>
                        <a:rPr b="1" i="0" lang="en-US" sz="1700" u="none" cap="none" strike="noStrike">
                          <a:solidFill>
                            <a:schemeClr val="lt1"/>
                          </a:solidFill>
                          <a:latin typeface="Arial"/>
                          <a:ea typeface="Arial"/>
                          <a:cs typeface="Arial"/>
                          <a:sym typeface="Arial"/>
                        </a:rPr>
                        <a:t>Số hàng đv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75B375"/>
                        </a:gs>
                        <a:gs pos="50000">
                          <a:srgbClr val="A7FFA7"/>
                        </a:gs>
                        <a:gs pos="100000">
                          <a:srgbClr val="75B375"/>
                        </a:gs>
                      </a:gsLst>
                      <a:lin ang="5400000" scaled="0"/>
                    </a:gradFill>
                  </a:tcPr>
                </a:tc>
                <a:tc>
                  <a:txBody>
                    <a:bodyPr/>
                    <a:lstStyle/>
                    <a:p>
                      <a:pPr indent="0" lvl="0" marL="0" marR="0" rtl="0" algn="ctr">
                        <a:lnSpc>
                          <a:spcPct val="100000"/>
                        </a:lnSpc>
                        <a:spcBef>
                          <a:spcPts val="0"/>
                        </a:spcBef>
                        <a:spcAft>
                          <a:spcPts val="0"/>
                        </a:spcAft>
                        <a:buClr>
                          <a:srgbClr val="CC0000"/>
                        </a:buClr>
                        <a:buSzPts val="1190"/>
                        <a:buFont typeface="Noto Sans Symbols"/>
                        <a:buNone/>
                      </a:pPr>
                      <a:r>
                        <a:rPr b="1" i="0" lang="en-US" sz="1700" u="none" cap="none" strike="noStrike">
                          <a:solidFill>
                            <a:schemeClr val="lt1"/>
                          </a:solidFill>
                          <a:latin typeface="Arial"/>
                          <a:ea typeface="Arial"/>
                          <a:cs typeface="Arial"/>
                          <a:sym typeface="Arial"/>
                        </a:rPr>
                        <a:t>Dãy con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75B375"/>
                        </a:gs>
                        <a:gs pos="50000">
                          <a:srgbClr val="A7FFA7"/>
                        </a:gs>
                        <a:gs pos="100000">
                          <a:srgbClr val="75B375"/>
                        </a:gs>
                      </a:gsLst>
                      <a:lin ang="5400000" scaled="0"/>
                    </a:gradFill>
                  </a:tcPr>
                </a:tc>
              </a:tr>
              <a:tr h="3683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710  340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83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83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812  582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493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5125">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715  195  385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83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83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437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83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CC0000"/>
                        </a:buClr>
                        <a:buSzPts val="1050"/>
                        <a:buFont typeface="Noto Sans Symbols"/>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83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CC0000"/>
                        </a:buClr>
                        <a:buSzPts val="1050"/>
                        <a:buFont typeface="Noto Sans Symbols"/>
                        <a:buNone/>
                      </a:pPr>
                      <a:r>
                        <a:t/>
                      </a:r>
                      <a:endParaRPr b="0" i="0" sz="1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1373" name="Google Shape;1373;p80"/>
          <p:cNvSpPr/>
          <p:nvPr/>
        </p:nvSpPr>
        <p:spPr>
          <a:xfrm>
            <a:off x="1447800" y="1752600"/>
            <a:ext cx="2952750" cy="1066800"/>
          </a:xfrm>
          <a:custGeom>
            <a:rect b="b" l="l" r="r" t="t"/>
            <a:pathLst>
              <a:path extrusionOk="0" h="21600" w="21600">
                <a:moveTo>
                  <a:pt x="16763" y="0"/>
                </a:moveTo>
                <a:lnTo>
                  <a:pt x="16763" y="5932"/>
                </a:lnTo>
                <a:lnTo>
                  <a:pt x="3375" y="5932"/>
                </a:lnTo>
                <a:lnTo>
                  <a:pt x="3375" y="15668"/>
                </a:lnTo>
                <a:lnTo>
                  <a:pt x="16763" y="15668"/>
                </a:lnTo>
                <a:lnTo>
                  <a:pt x="16763" y="21600"/>
                </a:lnTo>
                <a:lnTo>
                  <a:pt x="21600" y="10800"/>
                </a:lnTo>
                <a:close/>
              </a:path>
              <a:path extrusionOk="0" h="21600" w="21600">
                <a:moveTo>
                  <a:pt x="1350" y="5932"/>
                </a:moveTo>
                <a:lnTo>
                  <a:pt x="1350" y="15668"/>
                </a:lnTo>
                <a:lnTo>
                  <a:pt x="2700" y="15668"/>
                </a:lnTo>
                <a:lnTo>
                  <a:pt x="2700" y="5932"/>
                </a:lnTo>
                <a:close/>
              </a:path>
              <a:path extrusionOk="0" h="21600" w="21600">
                <a:moveTo>
                  <a:pt x="0" y="5932"/>
                </a:moveTo>
                <a:lnTo>
                  <a:pt x="0" y="15668"/>
                </a:lnTo>
                <a:lnTo>
                  <a:pt x="675" y="15668"/>
                </a:lnTo>
                <a:lnTo>
                  <a:pt x="675" y="5932"/>
                </a:lnTo>
                <a:close/>
              </a:path>
            </a:pathLst>
          </a:custGeom>
          <a:gradFill>
            <a:gsLst>
              <a:gs pos="0">
                <a:srgbClr val="99FFCC">
                  <a:alpha val="43921"/>
                </a:srgbClr>
              </a:gs>
              <a:gs pos="100000">
                <a:srgbClr val="95F9C7"/>
              </a:gs>
            </a:gsLst>
            <a:path path="circle">
              <a:fillToRect b="50%" l="50%" r="50%" t="50%"/>
            </a:path>
            <a:tileRect/>
          </a:gradFill>
          <a:ln cap="flat" cmpd="sng" w="12700">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Phân lô hàng đv</a:t>
            </a:r>
            <a:endParaRPr/>
          </a:p>
        </p:txBody>
      </p:sp>
      <p:sp>
        <p:nvSpPr>
          <p:cNvPr id="1374" name="Google Shape;1374;p80"/>
          <p:cNvSpPr/>
          <p:nvPr/>
        </p:nvSpPr>
        <p:spPr>
          <a:xfrm rot="7991481">
            <a:off x="3659188" y="5413375"/>
            <a:ext cx="909637" cy="455613"/>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gradFill>
            <a:gsLst>
              <a:gs pos="0">
                <a:srgbClr val="99FFCC">
                  <a:alpha val="46666"/>
                </a:srgbClr>
              </a:gs>
              <a:gs pos="100000">
                <a:srgbClr val="95F9C7"/>
              </a:gs>
            </a:gsLst>
            <a:path path="circle">
              <a:fillToRect b="50%" l="50%" r="50%" t="50%"/>
            </a:path>
            <a:tileRect/>
          </a:gradFill>
          <a:ln cap="flat" cmpd="sng" w="12700">
            <a:solidFill>
              <a:srgbClr val="00CC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0"/>
          <p:cNvSpPr txBox="1"/>
          <p:nvPr/>
        </p:nvSpPr>
        <p:spPr>
          <a:xfrm rot="2591481">
            <a:off x="3886187" y="5186363"/>
            <a:ext cx="455613" cy="9096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Tahoma"/>
              <a:ea typeface="Tahoma"/>
              <a:cs typeface="Tahoma"/>
              <a:sym typeface="Tahoma"/>
            </a:endParaRPr>
          </a:p>
        </p:txBody>
      </p:sp>
      <p:sp>
        <p:nvSpPr>
          <p:cNvPr id="1376" name="Google Shape;1376;p80"/>
          <p:cNvSpPr txBox="1"/>
          <p:nvPr/>
        </p:nvSpPr>
        <p:spPr>
          <a:xfrm>
            <a:off x="1600200" y="4522788"/>
            <a:ext cx="24384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0000"/>
                </a:solidFill>
                <a:latin typeface="Tahoma"/>
                <a:ea typeface="Tahoma"/>
                <a:cs typeface="Tahoma"/>
                <a:sym typeface="Tahoma"/>
              </a:rPr>
              <a:t>Sau khi phân lô </a:t>
            </a:r>
            <a:endParaRPr/>
          </a:p>
          <a:p>
            <a:pPr indent="0" lvl="0" marL="0" marR="0" rtl="0" algn="l">
              <a:spcBef>
                <a:spcPts val="0"/>
              </a:spcBef>
              <a:spcAft>
                <a:spcPts val="0"/>
              </a:spcAft>
              <a:buNone/>
            </a:pPr>
            <a:r>
              <a:rPr b="1" lang="en-US" sz="2000">
                <a:solidFill>
                  <a:srgbClr val="CC0000"/>
                </a:solidFill>
                <a:latin typeface="Tahoma"/>
                <a:ea typeface="Tahoma"/>
                <a:cs typeface="Tahoma"/>
                <a:sym typeface="Tahoma"/>
              </a:rPr>
              <a:t>theo hàng đơn vị</a:t>
            </a:r>
            <a:endParaRPr/>
          </a:p>
        </p:txBody>
      </p:sp>
      <p:sp>
        <p:nvSpPr>
          <p:cNvPr id="1377" name="Google Shape;1377;p80"/>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1" name="Shape 1381"/>
        <p:cNvGrpSpPr/>
        <p:nvPr/>
      </p:nvGrpSpPr>
      <p:grpSpPr>
        <a:xfrm>
          <a:off x="0" y="0"/>
          <a:ext cx="0" cy="0"/>
          <a:chOff x="0" y="0"/>
          <a:chExt cx="0" cy="0"/>
        </a:xfrm>
      </p:grpSpPr>
      <p:sp>
        <p:nvSpPr>
          <p:cNvPr id="1382" name="Google Shape;1382;p8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383" name="Google Shape;1383;p8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384" name="Google Shape;1384;p81"/>
          <p:cNvSpPr txBox="1"/>
          <p:nvPr>
            <p:ph type="title"/>
          </p:nvPr>
        </p:nvSpPr>
        <p:spPr>
          <a:xfrm>
            <a:off x="858838" y="506413"/>
            <a:ext cx="3176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2.7 RadixSort</a:t>
            </a:r>
            <a:endParaRPr/>
          </a:p>
        </p:txBody>
      </p:sp>
      <p:sp>
        <p:nvSpPr>
          <p:cNvPr id="1385" name="Google Shape;1385;p81"/>
          <p:cNvSpPr txBox="1"/>
          <p:nvPr>
            <p:ph idx="1" type="body"/>
          </p:nvPr>
        </p:nvSpPr>
        <p:spPr>
          <a:xfrm>
            <a:off x="533400" y="1295400"/>
            <a:ext cx="81534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Noto Sans Symbols"/>
              <a:buNone/>
            </a:pPr>
            <a:r>
              <a:rPr b="0" i="0" lang="en-US" sz="2600" u="none" cap="none" strike="noStrike">
                <a:solidFill>
                  <a:schemeClr val="dk1"/>
                </a:solidFill>
                <a:latin typeface="Arial"/>
                <a:ea typeface="Arial"/>
                <a:cs typeface="Arial"/>
                <a:sym typeface="Arial"/>
              </a:rPr>
              <a:t>   710   340   812   582   493   715   195   385   437</a:t>
            </a:r>
            <a:r>
              <a:rPr b="0" i="0" lang="en-US" sz="1900" u="none" cap="none" strike="noStrike">
                <a:solidFill>
                  <a:schemeClr val="dk1"/>
                </a:solidFill>
                <a:latin typeface="Arial"/>
                <a:ea typeface="Arial"/>
                <a:cs typeface="Arial"/>
                <a:sym typeface="Arial"/>
              </a:rPr>
              <a:t> </a:t>
            </a:r>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None/>
            </a:pPr>
            <a:r>
              <a:t/>
            </a:r>
            <a:endParaRPr b="0" i="0" sz="19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rPr b="0" i="0" lang="en-US" sz="2600" u="none" cap="none" strike="noStrike">
                <a:solidFill>
                  <a:schemeClr val="dk1"/>
                </a:solidFill>
                <a:latin typeface="Arial"/>
                <a:ea typeface="Arial"/>
                <a:cs typeface="Arial"/>
                <a:sym typeface="Arial"/>
              </a:rPr>
              <a:t>   710   812   715   437   340   582   385   493   195 </a:t>
            </a:r>
            <a:endParaRPr/>
          </a:p>
        </p:txBody>
      </p:sp>
      <p:sp>
        <p:nvSpPr>
          <p:cNvPr id="1386" name="Google Shape;1386;p81"/>
          <p:cNvSpPr/>
          <p:nvPr/>
        </p:nvSpPr>
        <p:spPr>
          <a:xfrm>
            <a:off x="1771650" y="2005013"/>
            <a:ext cx="2647950" cy="966787"/>
          </a:xfrm>
          <a:custGeom>
            <a:rect b="b" l="l" r="r" t="t"/>
            <a:pathLst>
              <a:path extrusionOk="0" h="21600" w="21600">
                <a:moveTo>
                  <a:pt x="16763" y="0"/>
                </a:moveTo>
                <a:lnTo>
                  <a:pt x="16763" y="5932"/>
                </a:lnTo>
                <a:lnTo>
                  <a:pt x="3375" y="5932"/>
                </a:lnTo>
                <a:lnTo>
                  <a:pt x="3375" y="15668"/>
                </a:lnTo>
                <a:lnTo>
                  <a:pt x="16763" y="15668"/>
                </a:lnTo>
                <a:lnTo>
                  <a:pt x="16763" y="21600"/>
                </a:lnTo>
                <a:lnTo>
                  <a:pt x="21600" y="10800"/>
                </a:lnTo>
                <a:close/>
              </a:path>
              <a:path extrusionOk="0" h="21600" w="21600">
                <a:moveTo>
                  <a:pt x="1350" y="5932"/>
                </a:moveTo>
                <a:lnTo>
                  <a:pt x="1350" y="15668"/>
                </a:lnTo>
                <a:lnTo>
                  <a:pt x="2700" y="15668"/>
                </a:lnTo>
                <a:lnTo>
                  <a:pt x="2700" y="5932"/>
                </a:lnTo>
                <a:close/>
              </a:path>
              <a:path extrusionOk="0" h="21600" w="21600">
                <a:moveTo>
                  <a:pt x="0" y="5932"/>
                </a:moveTo>
                <a:lnTo>
                  <a:pt x="0" y="15668"/>
                </a:lnTo>
                <a:lnTo>
                  <a:pt x="675" y="15668"/>
                </a:lnTo>
                <a:lnTo>
                  <a:pt x="675" y="5932"/>
                </a:lnTo>
                <a:close/>
              </a:path>
            </a:pathLst>
          </a:custGeom>
          <a:gradFill>
            <a:gsLst>
              <a:gs pos="0">
                <a:srgbClr val="99FFCC">
                  <a:alpha val="43921"/>
                </a:srgbClr>
              </a:gs>
              <a:gs pos="100000">
                <a:srgbClr val="95F9C7"/>
              </a:gs>
            </a:gsLst>
            <a:path path="circle">
              <a:fillToRect b="50%" l="50%" r="50%" t="50%"/>
            </a:path>
            <a:tileRect/>
          </a:gradFill>
          <a:ln cap="flat" cmpd="sng" w="12700">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Phân lô hàng chục</a:t>
            </a:r>
            <a:endParaRPr/>
          </a:p>
        </p:txBody>
      </p:sp>
      <p:sp>
        <p:nvSpPr>
          <p:cNvPr id="1387" name="Google Shape;1387;p81"/>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
        <p:nvSpPr>
          <p:cNvPr id="1388" name="Google Shape;1388;p81"/>
          <p:cNvSpPr/>
          <p:nvPr/>
        </p:nvSpPr>
        <p:spPr>
          <a:xfrm rot="7991481">
            <a:off x="3659188" y="5413375"/>
            <a:ext cx="909637" cy="455613"/>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gradFill>
            <a:gsLst>
              <a:gs pos="0">
                <a:srgbClr val="99FFCC">
                  <a:alpha val="46666"/>
                </a:srgbClr>
              </a:gs>
              <a:gs pos="100000">
                <a:srgbClr val="95F9C7"/>
              </a:gs>
            </a:gsLst>
            <a:path path="circle">
              <a:fillToRect b="50%" l="50%" r="50%" t="50%"/>
            </a:path>
            <a:tileRect/>
          </a:gradFill>
          <a:ln cap="flat" cmpd="sng" w="12700">
            <a:solidFill>
              <a:srgbClr val="00CC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1"/>
          <p:cNvSpPr txBox="1"/>
          <p:nvPr/>
        </p:nvSpPr>
        <p:spPr>
          <a:xfrm rot="2591481">
            <a:off x="3886187" y="5186363"/>
            <a:ext cx="455613" cy="9096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Tahoma"/>
              <a:ea typeface="Tahoma"/>
              <a:cs typeface="Tahoma"/>
              <a:sym typeface="Tahoma"/>
            </a:endParaRPr>
          </a:p>
        </p:txBody>
      </p:sp>
      <p:graphicFrame>
        <p:nvGraphicFramePr>
          <p:cNvPr id="1390" name="Google Shape;1390;p81"/>
          <p:cNvGraphicFramePr/>
          <p:nvPr/>
        </p:nvGraphicFramePr>
        <p:xfrm>
          <a:off x="4572000" y="1873250"/>
          <a:ext cx="3000000" cy="3000000"/>
        </p:xfrm>
        <a:graphic>
          <a:graphicData uri="http://schemas.openxmlformats.org/drawingml/2006/table">
            <a:tbl>
              <a:tblPr>
                <a:noFill/>
                <a:tableStyleId>{56BD8522-0923-432F-8687-38B3E408FB5F}</a:tableStyleId>
              </a:tblPr>
              <a:tblGrid>
                <a:gridCol w="1651000"/>
                <a:gridCol w="2387600"/>
              </a:tblGrid>
              <a:tr h="363550">
                <a:tc>
                  <a:txBody>
                    <a:bodyPr/>
                    <a:lstStyle/>
                    <a:p>
                      <a:pPr indent="0" lvl="0" marL="0" marR="0" rtl="0" algn="ctr">
                        <a:lnSpc>
                          <a:spcPct val="100000"/>
                        </a:lnSpc>
                        <a:spcBef>
                          <a:spcPts val="0"/>
                        </a:spcBef>
                        <a:spcAft>
                          <a:spcPts val="0"/>
                        </a:spcAft>
                        <a:buClr>
                          <a:srgbClr val="CC0000"/>
                        </a:buClr>
                        <a:buSzPts val="1190"/>
                        <a:buFont typeface="Noto Sans Symbols"/>
                        <a:buNone/>
                      </a:pPr>
                      <a:r>
                        <a:rPr b="1" i="0" lang="en-US" sz="1700" u="none" cap="none" strike="noStrike">
                          <a:solidFill>
                            <a:schemeClr val="lt1"/>
                          </a:solidFill>
                          <a:latin typeface="Arial"/>
                          <a:ea typeface="Arial"/>
                          <a:cs typeface="Arial"/>
                          <a:sym typeface="Arial"/>
                        </a:rPr>
                        <a:t>Số hàng chục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4D764D"/>
                        </a:gs>
                        <a:gs pos="50000">
                          <a:srgbClr val="A7FFA7"/>
                        </a:gs>
                        <a:gs pos="100000">
                          <a:srgbClr val="4D764D"/>
                        </a:gs>
                      </a:gsLst>
                      <a:lin ang="5400000" scaled="0"/>
                    </a:gradFill>
                  </a:tcPr>
                </a:tc>
                <a:tc>
                  <a:txBody>
                    <a:bodyPr/>
                    <a:lstStyle/>
                    <a:p>
                      <a:pPr indent="0" lvl="0" marL="0" marR="0" rtl="0" algn="ctr">
                        <a:lnSpc>
                          <a:spcPct val="100000"/>
                        </a:lnSpc>
                        <a:spcBef>
                          <a:spcPts val="0"/>
                        </a:spcBef>
                        <a:spcAft>
                          <a:spcPts val="0"/>
                        </a:spcAft>
                        <a:buClr>
                          <a:srgbClr val="CC0000"/>
                        </a:buClr>
                        <a:buSzPts val="1190"/>
                        <a:buFont typeface="Noto Sans Symbols"/>
                        <a:buNone/>
                      </a:pPr>
                      <a:r>
                        <a:rPr b="1" i="0" lang="en-US" sz="1700" u="none" cap="none" strike="noStrike">
                          <a:solidFill>
                            <a:schemeClr val="lt1"/>
                          </a:solidFill>
                          <a:latin typeface="Arial"/>
                          <a:ea typeface="Arial"/>
                          <a:cs typeface="Arial"/>
                          <a:sym typeface="Arial"/>
                        </a:rPr>
                        <a:t>Dãy con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4D764D"/>
                        </a:gs>
                        <a:gs pos="50000">
                          <a:srgbClr val="A7FFA7"/>
                        </a:gs>
                        <a:gs pos="100000">
                          <a:srgbClr val="4D764D"/>
                        </a:gs>
                      </a:gsLst>
                      <a:lin ang="5400000" scaled="0"/>
                    </a:gradFill>
                  </a:tcPr>
                </a:tc>
              </a:tr>
              <a:tr h="3619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35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710  812  715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35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35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437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19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340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35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35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35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19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582  385</a:t>
                      </a:r>
                      <a:endParaRPr b="0"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355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493  195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E6CD"/>
                    </a:solidFill>
                  </a:tcPr>
                </a:tc>
              </a:tr>
            </a:tbl>
          </a:graphicData>
        </a:graphic>
      </p:graphicFrame>
      <p:sp>
        <p:nvSpPr>
          <p:cNvPr id="1391" name="Google Shape;1391;p81"/>
          <p:cNvSpPr txBox="1"/>
          <p:nvPr/>
        </p:nvSpPr>
        <p:spPr>
          <a:xfrm>
            <a:off x="1600200" y="4522788"/>
            <a:ext cx="24384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0000"/>
                </a:solidFill>
                <a:latin typeface="Tahoma"/>
                <a:ea typeface="Tahoma"/>
                <a:cs typeface="Tahoma"/>
                <a:sym typeface="Tahoma"/>
              </a:rPr>
              <a:t>Sau khi phân lô </a:t>
            </a:r>
            <a:endParaRPr/>
          </a:p>
          <a:p>
            <a:pPr indent="0" lvl="0" marL="0" marR="0" rtl="0" algn="l">
              <a:spcBef>
                <a:spcPts val="0"/>
              </a:spcBef>
              <a:spcAft>
                <a:spcPts val="0"/>
              </a:spcAft>
              <a:buNone/>
            </a:pPr>
            <a:r>
              <a:rPr b="1" lang="en-US" sz="2000">
                <a:solidFill>
                  <a:srgbClr val="CC0000"/>
                </a:solidFill>
                <a:latin typeface="Tahoma"/>
                <a:ea typeface="Tahoma"/>
                <a:cs typeface="Tahoma"/>
                <a:sym typeface="Tahoma"/>
              </a:rPr>
              <a:t>theo hàng chục</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5" name="Shape 1395"/>
        <p:cNvGrpSpPr/>
        <p:nvPr/>
      </p:nvGrpSpPr>
      <p:grpSpPr>
        <a:xfrm>
          <a:off x="0" y="0"/>
          <a:ext cx="0" cy="0"/>
          <a:chOff x="0" y="0"/>
          <a:chExt cx="0" cy="0"/>
        </a:xfrm>
      </p:grpSpPr>
      <p:sp>
        <p:nvSpPr>
          <p:cNvPr id="1396" name="Google Shape;1396;p8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397" name="Google Shape;1397;p8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398" name="Google Shape;1398;p82"/>
          <p:cNvSpPr txBox="1"/>
          <p:nvPr>
            <p:ph type="title"/>
          </p:nvPr>
        </p:nvSpPr>
        <p:spPr>
          <a:xfrm>
            <a:off x="858838" y="506413"/>
            <a:ext cx="3176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2.7 RadixSort</a:t>
            </a:r>
            <a:endParaRPr/>
          </a:p>
        </p:txBody>
      </p:sp>
      <p:sp>
        <p:nvSpPr>
          <p:cNvPr id="1399" name="Google Shape;1399;p82"/>
          <p:cNvSpPr txBox="1"/>
          <p:nvPr>
            <p:ph idx="1" type="body"/>
          </p:nvPr>
        </p:nvSpPr>
        <p:spPr>
          <a:xfrm>
            <a:off x="457200" y="12192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Noto Sans Symbols"/>
              <a:buNone/>
            </a:pPr>
            <a:r>
              <a:rPr b="0" i="0" lang="en-US" sz="2600" u="none" cap="none" strike="noStrike">
                <a:solidFill>
                  <a:schemeClr val="dk1"/>
                </a:solidFill>
                <a:latin typeface="Arial"/>
                <a:ea typeface="Arial"/>
                <a:cs typeface="Arial"/>
                <a:sym typeface="Arial"/>
              </a:rPr>
              <a:t>710   812   715   437   340   582   385   493   195</a:t>
            </a:r>
            <a:r>
              <a:rPr b="1" i="0" lang="en-US" sz="2600" u="none" cap="none" strike="noStrike">
                <a:solidFill>
                  <a:schemeClr val="dk1"/>
                </a:solidFill>
                <a:latin typeface="Arial"/>
                <a:ea typeface="Arial"/>
                <a:cs typeface="Arial"/>
                <a:sym typeface="Arial"/>
              </a:rPr>
              <a:t> </a:t>
            </a:r>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600"/>
              <a:buFont typeface="Noto Sans Symbols"/>
              <a:buNone/>
            </a:pPr>
            <a:r>
              <a:rPr b="0" i="0" lang="en-US" sz="2600" u="none" cap="none" strike="noStrike">
                <a:solidFill>
                  <a:schemeClr val="dk1"/>
                </a:solidFill>
                <a:latin typeface="Arial"/>
                <a:ea typeface="Arial"/>
                <a:cs typeface="Arial"/>
                <a:sym typeface="Arial"/>
              </a:rPr>
              <a:t>195   340   385   437   493   582   710   715   812 </a:t>
            </a:r>
            <a:endParaRPr/>
          </a:p>
        </p:txBody>
      </p:sp>
      <p:sp>
        <p:nvSpPr>
          <p:cNvPr id="1400" name="Google Shape;1400;p82"/>
          <p:cNvSpPr/>
          <p:nvPr/>
        </p:nvSpPr>
        <p:spPr>
          <a:xfrm>
            <a:off x="1447800" y="1776413"/>
            <a:ext cx="2800350" cy="966787"/>
          </a:xfrm>
          <a:custGeom>
            <a:rect b="b" l="l" r="r" t="t"/>
            <a:pathLst>
              <a:path extrusionOk="0" h="21600" w="21600">
                <a:moveTo>
                  <a:pt x="16763" y="0"/>
                </a:moveTo>
                <a:lnTo>
                  <a:pt x="16763" y="5932"/>
                </a:lnTo>
                <a:lnTo>
                  <a:pt x="3375" y="5932"/>
                </a:lnTo>
                <a:lnTo>
                  <a:pt x="3375" y="15668"/>
                </a:lnTo>
                <a:lnTo>
                  <a:pt x="16763" y="15668"/>
                </a:lnTo>
                <a:lnTo>
                  <a:pt x="16763" y="21600"/>
                </a:lnTo>
                <a:lnTo>
                  <a:pt x="21600" y="10800"/>
                </a:lnTo>
                <a:close/>
              </a:path>
              <a:path extrusionOk="0" h="21600" w="21600">
                <a:moveTo>
                  <a:pt x="1350" y="5932"/>
                </a:moveTo>
                <a:lnTo>
                  <a:pt x="1350" y="15668"/>
                </a:lnTo>
                <a:lnTo>
                  <a:pt x="2700" y="15668"/>
                </a:lnTo>
                <a:lnTo>
                  <a:pt x="2700" y="5932"/>
                </a:lnTo>
                <a:close/>
              </a:path>
              <a:path extrusionOk="0" h="21600" w="21600">
                <a:moveTo>
                  <a:pt x="0" y="5932"/>
                </a:moveTo>
                <a:lnTo>
                  <a:pt x="0" y="15668"/>
                </a:lnTo>
                <a:lnTo>
                  <a:pt x="675" y="15668"/>
                </a:lnTo>
                <a:lnTo>
                  <a:pt x="675" y="5932"/>
                </a:lnTo>
                <a:close/>
              </a:path>
            </a:pathLst>
          </a:custGeom>
          <a:gradFill>
            <a:gsLst>
              <a:gs pos="0">
                <a:srgbClr val="99FFCC">
                  <a:alpha val="43921"/>
                </a:srgbClr>
              </a:gs>
              <a:gs pos="100000">
                <a:srgbClr val="95F9C7"/>
              </a:gs>
            </a:gsLst>
            <a:path path="circle">
              <a:fillToRect b="50%" l="50%" r="50%" t="50%"/>
            </a:path>
            <a:tileRect/>
          </a:gradFill>
          <a:ln cap="flat" cmpd="sng" w="12700">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ahoma"/>
                <a:ea typeface="Tahoma"/>
                <a:cs typeface="Tahoma"/>
                <a:sym typeface="Tahoma"/>
              </a:rPr>
              <a:t>Phân lô hàng trăm</a:t>
            </a:r>
            <a:endParaRPr/>
          </a:p>
        </p:txBody>
      </p:sp>
      <p:sp>
        <p:nvSpPr>
          <p:cNvPr id="1401" name="Google Shape;1401;p82"/>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
        <p:nvSpPr>
          <p:cNvPr id="1402" name="Google Shape;1402;p82"/>
          <p:cNvSpPr/>
          <p:nvPr/>
        </p:nvSpPr>
        <p:spPr>
          <a:xfrm rot="7991481">
            <a:off x="3659188" y="5413375"/>
            <a:ext cx="909637" cy="455613"/>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gradFill>
            <a:gsLst>
              <a:gs pos="0">
                <a:srgbClr val="99FFCC">
                  <a:alpha val="46666"/>
                </a:srgbClr>
              </a:gs>
              <a:gs pos="100000">
                <a:srgbClr val="95F9C7"/>
              </a:gs>
            </a:gsLst>
            <a:path path="circle">
              <a:fillToRect b="50%" l="50%" r="50%" t="50%"/>
            </a:path>
            <a:tileRect/>
          </a:gradFill>
          <a:ln cap="flat" cmpd="sng" w="12700">
            <a:solidFill>
              <a:srgbClr val="00CC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2"/>
          <p:cNvSpPr txBox="1"/>
          <p:nvPr/>
        </p:nvSpPr>
        <p:spPr>
          <a:xfrm rot="2591481">
            <a:off x="3886187" y="5186363"/>
            <a:ext cx="455613" cy="9096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Tahoma"/>
              <a:ea typeface="Tahoma"/>
              <a:cs typeface="Tahoma"/>
              <a:sym typeface="Tahoma"/>
            </a:endParaRPr>
          </a:p>
        </p:txBody>
      </p:sp>
      <p:graphicFrame>
        <p:nvGraphicFramePr>
          <p:cNvPr id="1404" name="Google Shape;1404;p82"/>
          <p:cNvGraphicFramePr/>
          <p:nvPr/>
        </p:nvGraphicFramePr>
        <p:xfrm>
          <a:off x="4648200" y="1752600"/>
          <a:ext cx="3000000" cy="3000000"/>
        </p:xfrm>
        <a:graphic>
          <a:graphicData uri="http://schemas.openxmlformats.org/drawingml/2006/table">
            <a:tbl>
              <a:tblPr>
                <a:noFill/>
                <a:tableStyleId>{56BD8522-0923-432F-8687-38B3E408FB5F}</a:tableStyleId>
              </a:tblPr>
              <a:tblGrid>
                <a:gridCol w="1651000"/>
                <a:gridCol w="2387600"/>
              </a:tblGrid>
              <a:tr h="369900">
                <a:tc>
                  <a:txBody>
                    <a:bodyPr/>
                    <a:lstStyle/>
                    <a:p>
                      <a:pPr indent="0" lvl="0" marL="0" marR="0" rtl="0" algn="ctr">
                        <a:lnSpc>
                          <a:spcPct val="100000"/>
                        </a:lnSpc>
                        <a:spcBef>
                          <a:spcPts val="0"/>
                        </a:spcBef>
                        <a:spcAft>
                          <a:spcPts val="0"/>
                        </a:spcAft>
                        <a:buClr>
                          <a:srgbClr val="CC0000"/>
                        </a:buClr>
                        <a:buSzPts val="1190"/>
                        <a:buFont typeface="Noto Sans Symbols"/>
                        <a:buNone/>
                      </a:pPr>
                      <a:r>
                        <a:rPr b="1" i="0" lang="en-US" sz="1700" u="none" cap="none" strike="noStrike">
                          <a:solidFill>
                            <a:schemeClr val="lt1"/>
                          </a:solidFill>
                          <a:latin typeface="Arial"/>
                          <a:ea typeface="Arial"/>
                          <a:cs typeface="Arial"/>
                          <a:sym typeface="Arial"/>
                        </a:rPr>
                        <a:t>Số hàng trăm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4D764D"/>
                        </a:gs>
                        <a:gs pos="50000">
                          <a:srgbClr val="A7FFA7"/>
                        </a:gs>
                        <a:gs pos="100000">
                          <a:srgbClr val="4D764D"/>
                        </a:gs>
                      </a:gsLst>
                      <a:lin ang="5400000" scaled="0"/>
                    </a:gradFill>
                  </a:tcPr>
                </a:tc>
                <a:tc>
                  <a:txBody>
                    <a:bodyPr/>
                    <a:lstStyle/>
                    <a:p>
                      <a:pPr indent="0" lvl="0" marL="0" marR="0" rtl="0" algn="ctr">
                        <a:lnSpc>
                          <a:spcPct val="100000"/>
                        </a:lnSpc>
                        <a:spcBef>
                          <a:spcPts val="0"/>
                        </a:spcBef>
                        <a:spcAft>
                          <a:spcPts val="0"/>
                        </a:spcAft>
                        <a:buClr>
                          <a:srgbClr val="CC0000"/>
                        </a:buClr>
                        <a:buSzPts val="1190"/>
                        <a:buFont typeface="Noto Sans Symbols"/>
                        <a:buNone/>
                      </a:pPr>
                      <a:r>
                        <a:rPr b="1" i="0" lang="en-US" sz="1700" u="none" cap="none" strike="noStrike">
                          <a:solidFill>
                            <a:schemeClr val="lt1"/>
                          </a:solidFill>
                          <a:latin typeface="Arial"/>
                          <a:ea typeface="Arial"/>
                          <a:cs typeface="Arial"/>
                          <a:sym typeface="Arial"/>
                        </a:rPr>
                        <a:t>Dãy con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rgbClr val="4D764D"/>
                        </a:gs>
                        <a:gs pos="50000">
                          <a:srgbClr val="A7FFA7"/>
                        </a:gs>
                        <a:gs pos="100000">
                          <a:srgbClr val="4D764D"/>
                        </a:gs>
                      </a:gsLst>
                      <a:lin ang="5400000" scaled="0"/>
                    </a:gra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195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340   385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71475">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437   493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582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710   715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rPr b="1" i="0" lang="en-US" sz="1700" u="none" cap="none" strike="noStrike">
                          <a:solidFill>
                            <a:schemeClr val="dk1"/>
                          </a:solidFill>
                          <a:latin typeface="Arial"/>
                          <a:ea typeface="Arial"/>
                          <a:cs typeface="Arial"/>
                          <a:sym typeface="Arial"/>
                        </a:rPr>
                        <a:t>812</a:t>
                      </a:r>
                      <a:endParaRPr b="0"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6CD"/>
                    </a:solidFill>
                  </a:tcPr>
                </a:tc>
              </a:tr>
              <a:tr h="369900">
                <a:tc>
                  <a:txBody>
                    <a:bodyPr/>
                    <a:lstStyle/>
                    <a:p>
                      <a:pPr indent="0" lvl="0" marL="0" marR="0" rtl="0" algn="ctr">
                        <a:lnSpc>
                          <a:spcPct val="100000"/>
                        </a:lnSpc>
                        <a:spcBef>
                          <a:spcPts val="0"/>
                        </a:spcBef>
                        <a:spcAft>
                          <a:spcPts val="0"/>
                        </a:spcAft>
                        <a:buClr>
                          <a:srgbClr val="CC0000"/>
                        </a:buClr>
                        <a:buSzPts val="1050"/>
                        <a:buFont typeface="Noto Sans Symbols"/>
                        <a:buNone/>
                      </a:pPr>
                      <a:r>
                        <a:rPr b="1" i="0" lang="en-US" sz="1500" u="none" cap="none" strike="noStrike">
                          <a:solidFill>
                            <a:schemeClr val="dk1"/>
                          </a:solidFill>
                          <a:latin typeface="Arial"/>
                          <a:ea typeface="Arial"/>
                          <a:cs typeface="Arial"/>
                          <a:sym typeface="Arial"/>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E6CD"/>
                    </a:solidFill>
                  </a:tcPr>
                </a:tc>
                <a:tc>
                  <a:txBody>
                    <a:bodyPr/>
                    <a:lstStyle/>
                    <a:p>
                      <a:pPr indent="0" lvl="0" marL="0" marR="0" rtl="0" algn="l">
                        <a:lnSpc>
                          <a:spcPct val="100000"/>
                        </a:lnSpc>
                        <a:spcBef>
                          <a:spcPts val="0"/>
                        </a:spcBef>
                        <a:spcAft>
                          <a:spcPts val="0"/>
                        </a:spcAft>
                        <a:buClr>
                          <a:srgbClr val="CC0000"/>
                        </a:buClr>
                        <a:buSzPts val="1190"/>
                        <a:buFont typeface="Noto Sans Symbols"/>
                        <a:buNone/>
                      </a:pPr>
                      <a:r>
                        <a:t/>
                      </a:r>
                      <a:endParaRPr b="1" i="0" sz="17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E6CD"/>
                    </a:solidFill>
                  </a:tcPr>
                </a:tc>
              </a:tr>
            </a:tbl>
          </a:graphicData>
        </a:graphic>
      </p:graphicFrame>
      <p:sp>
        <p:nvSpPr>
          <p:cNvPr id="1405" name="Google Shape;1405;p82"/>
          <p:cNvSpPr txBox="1"/>
          <p:nvPr/>
        </p:nvSpPr>
        <p:spPr>
          <a:xfrm>
            <a:off x="1600200" y="4522788"/>
            <a:ext cx="24384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C0000"/>
                </a:solidFill>
                <a:latin typeface="Tahoma"/>
                <a:ea typeface="Tahoma"/>
                <a:cs typeface="Tahoma"/>
                <a:sym typeface="Tahoma"/>
              </a:rPr>
              <a:t>Sau khi phân lô </a:t>
            </a:r>
            <a:endParaRPr/>
          </a:p>
          <a:p>
            <a:pPr indent="0" lvl="0" marL="0" marR="0" rtl="0" algn="l">
              <a:spcBef>
                <a:spcPts val="0"/>
              </a:spcBef>
              <a:spcAft>
                <a:spcPts val="0"/>
              </a:spcAft>
              <a:buNone/>
            </a:pPr>
            <a:r>
              <a:rPr b="1" lang="en-US" sz="2000">
                <a:solidFill>
                  <a:srgbClr val="CC0000"/>
                </a:solidFill>
                <a:latin typeface="Tahoma"/>
                <a:ea typeface="Tahoma"/>
                <a:cs typeface="Tahoma"/>
                <a:sym typeface="Tahoma"/>
              </a:rPr>
              <a:t>theo hàng trăm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9" name="Shape 1409"/>
        <p:cNvGrpSpPr/>
        <p:nvPr/>
      </p:nvGrpSpPr>
      <p:grpSpPr>
        <a:xfrm>
          <a:off x="0" y="0"/>
          <a:ext cx="0" cy="0"/>
          <a:chOff x="0" y="0"/>
          <a:chExt cx="0" cy="0"/>
        </a:xfrm>
      </p:grpSpPr>
      <p:sp>
        <p:nvSpPr>
          <p:cNvPr id="1410" name="Google Shape;1410;p8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411" name="Google Shape;1411;p8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412" name="Google Shape;1412;p83"/>
          <p:cNvSpPr txBox="1"/>
          <p:nvPr>
            <p:ph type="title"/>
          </p:nvPr>
        </p:nvSpPr>
        <p:spPr>
          <a:xfrm>
            <a:off x="858838" y="506413"/>
            <a:ext cx="3176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2.7 RadixSort</a:t>
            </a:r>
            <a:endParaRPr/>
          </a:p>
        </p:txBody>
      </p:sp>
      <p:sp>
        <p:nvSpPr>
          <p:cNvPr id="1413" name="Google Shape;1413;p83"/>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GT RadixSort thực hiện như sau:</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Xem mỗi phần tử a[i] trong dãy a[1]...a[n] là một số nguyên có tối đa m chữ số</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Lần lượt phân loại các chữ số theo hàng đơn vị, hàng chục, hàng trăm...</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Tại mỗi bước phân loại ta sẽ nối các dãy con từ danh sách đã phân loại theo thứ tự 0 → 9. </a:t>
            </a:r>
            <a:endParaRPr/>
          </a:p>
          <a:p>
            <a:pPr indent="-325438" lvl="1" marL="669925" marR="0" rtl="0" algn="just">
              <a:spcBef>
                <a:spcPts val="460"/>
              </a:spcBef>
              <a:spcAft>
                <a:spcPts val="0"/>
              </a:spcAft>
              <a:buClr>
                <a:srgbClr val="FF9900"/>
              </a:buClr>
              <a:buSzPts val="1610"/>
              <a:buFont typeface="Noto Sans Symbols"/>
              <a:buChar char="✓"/>
            </a:pPr>
            <a:r>
              <a:rPr b="0" i="0" lang="en-US" sz="2300" u="none" cap="none" strike="noStrike">
                <a:solidFill>
                  <a:srgbClr val="327061"/>
                </a:solidFill>
                <a:latin typeface="Arial"/>
                <a:ea typeface="Arial"/>
                <a:cs typeface="Arial"/>
                <a:sym typeface="Arial"/>
              </a:rPr>
              <a:t>Sau khi phân loại xong ở hàng thứ m cao nhất, ta sẽ thu được danh sách các phần tử được sắp.</a:t>
            </a:r>
            <a:endParaRPr/>
          </a:p>
          <a:p>
            <a:pPr indent="-227330" lvl="0" marL="342900" marR="0" rtl="0" algn="just">
              <a:spcBef>
                <a:spcPts val="520"/>
              </a:spcBef>
              <a:spcAft>
                <a:spcPts val="0"/>
              </a:spcAft>
              <a:buClr>
                <a:srgbClr val="CC0000"/>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
        <p:nvSpPr>
          <p:cNvPr id="1414" name="Google Shape;1414;p83"/>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87" name="Google Shape;187;p21"/>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88" name="Google Shape;188;p21"/>
          <p:cNvSpPr txBox="1"/>
          <p:nvPr>
            <p:ph type="title"/>
          </p:nvPr>
        </p:nvSpPr>
        <p:spPr>
          <a:xfrm>
            <a:off x="858838" y="506413"/>
            <a:ext cx="5521325"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1.1  Tìm kiếm tuyến tính</a:t>
            </a:r>
            <a:endParaRPr/>
          </a:p>
        </p:txBody>
      </p:sp>
      <p:sp>
        <p:nvSpPr>
          <p:cNvPr id="189" name="Google Shape;189;p21"/>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CC0000"/>
              </a:buClr>
              <a:buSzPts val="1680"/>
              <a:buFont typeface="Noto Sans Symbols"/>
              <a:buChar char="•"/>
            </a:pPr>
            <a:r>
              <a:rPr b="0" i="0" lang="en-US" sz="2400" u="none" cap="none" strike="noStrike">
                <a:solidFill>
                  <a:schemeClr val="dk1"/>
                </a:solidFill>
                <a:latin typeface="Arial"/>
                <a:ea typeface="Arial"/>
                <a:cs typeface="Arial"/>
                <a:sym typeface="Arial"/>
              </a:rPr>
              <a:t>Ví dụ: Cho dãy số a, giá trị tìm X = 8:</a:t>
            </a:r>
            <a:endParaRPr/>
          </a:p>
          <a:p>
            <a:pPr indent="-342900" lvl="0" marL="342900" marR="0" rtl="0" algn="just">
              <a:lnSpc>
                <a:spcPct val="90000"/>
              </a:lnSpc>
              <a:spcBef>
                <a:spcPts val="480"/>
              </a:spcBef>
              <a:spcAft>
                <a:spcPts val="0"/>
              </a:spcAft>
              <a:buClr>
                <a:srgbClr val="CC0000"/>
              </a:buClr>
              <a:buSzPts val="1400"/>
              <a:buFont typeface="Noto Sans Symbols"/>
              <a:buNone/>
            </a:pPr>
            <a:r>
              <a:rPr b="0" i="0" lang="en-US" sz="20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12	2	5	8	1	6	4	</a:t>
            </a:r>
            <a:endParaRPr/>
          </a:p>
        </p:txBody>
      </p:sp>
      <p:sp>
        <p:nvSpPr>
          <p:cNvPr id="190" name="Google Shape;190;p21"/>
          <p:cNvSpPr/>
          <p:nvPr/>
        </p:nvSpPr>
        <p:spPr>
          <a:xfrm>
            <a:off x="609600" y="3683000"/>
            <a:ext cx="1116013"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191" name="Google Shape;191;p21"/>
          <p:cNvSpPr/>
          <p:nvPr/>
        </p:nvSpPr>
        <p:spPr>
          <a:xfrm>
            <a:off x="1725613" y="3683000"/>
            <a:ext cx="1116012"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192" name="Google Shape;192;p21"/>
          <p:cNvSpPr/>
          <p:nvPr/>
        </p:nvSpPr>
        <p:spPr>
          <a:xfrm>
            <a:off x="2843213" y="3683000"/>
            <a:ext cx="111601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193" name="Google Shape;193;p21"/>
          <p:cNvSpPr/>
          <p:nvPr/>
        </p:nvSpPr>
        <p:spPr>
          <a:xfrm>
            <a:off x="3959225" y="3683000"/>
            <a:ext cx="111601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194" name="Google Shape;194;p21"/>
          <p:cNvSpPr/>
          <p:nvPr/>
        </p:nvSpPr>
        <p:spPr>
          <a:xfrm>
            <a:off x="5075238" y="3683000"/>
            <a:ext cx="111601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195" name="Google Shape;195;p21"/>
          <p:cNvSpPr/>
          <p:nvPr/>
        </p:nvSpPr>
        <p:spPr>
          <a:xfrm>
            <a:off x="6191250" y="3683000"/>
            <a:ext cx="111601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196" name="Google Shape;196;p21"/>
          <p:cNvSpPr/>
          <p:nvPr/>
        </p:nvSpPr>
        <p:spPr>
          <a:xfrm>
            <a:off x="7308850" y="3683000"/>
            <a:ext cx="1116013"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grpSp>
        <p:nvGrpSpPr>
          <p:cNvPr id="197" name="Google Shape;197;p21"/>
          <p:cNvGrpSpPr/>
          <p:nvPr/>
        </p:nvGrpSpPr>
        <p:grpSpPr>
          <a:xfrm>
            <a:off x="609600" y="2638425"/>
            <a:ext cx="1116013" cy="1008063"/>
            <a:chOff x="453" y="2205"/>
            <a:chExt cx="703" cy="635"/>
          </a:xfrm>
        </p:grpSpPr>
        <p:sp>
          <p:nvSpPr>
            <p:cNvPr id="198" name="Google Shape;198;p21"/>
            <p:cNvSpPr/>
            <p:nvPr/>
          </p:nvSpPr>
          <p:spPr>
            <a:xfrm>
              <a:off x="453" y="2205"/>
              <a:ext cx="703" cy="249"/>
            </a:xfrm>
            <a:prstGeom prst="rect">
              <a:avLst/>
            </a:prstGeom>
            <a:solidFill>
              <a:srgbClr val="00CC99">
                <a:alpha val="70980"/>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 = 8</a:t>
              </a:r>
              <a:endParaRPr/>
            </a:p>
          </p:txBody>
        </p:sp>
        <p:sp>
          <p:nvSpPr>
            <p:cNvPr id="199" name="Google Shape;199;p21"/>
            <p:cNvSpPr/>
            <p:nvPr/>
          </p:nvSpPr>
          <p:spPr>
            <a:xfrm>
              <a:off x="657" y="2500"/>
              <a:ext cx="294" cy="340"/>
            </a:xfrm>
            <a:prstGeom prst="downArrow">
              <a:avLst>
                <a:gd fmla="val 50000" name="adj1"/>
                <a:gd fmla="val 28912" name="adj2"/>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
        <p:nvSpPr>
          <p:cNvPr id="200" name="Google Shape;200;p21"/>
          <p:cNvSpPr/>
          <p:nvPr/>
        </p:nvSpPr>
        <p:spPr>
          <a:xfrm>
            <a:off x="4924425" y="2813050"/>
            <a:ext cx="1900238" cy="914400"/>
          </a:xfrm>
          <a:prstGeom prst="irregularSeal2">
            <a:avLst/>
          </a:prstGeom>
          <a:gradFill>
            <a:gsLst>
              <a:gs pos="0">
                <a:srgbClr val="FFFF4B">
                  <a:alpha val="79607"/>
                </a:srgbClr>
              </a:gs>
              <a:gs pos="100000">
                <a:srgbClr val="D2D23E"/>
              </a:gs>
            </a:gsLst>
            <a:path path="circle">
              <a:fillToRect b="50%" l="50%" r="50%" t="50%"/>
            </a:path>
            <a:tileRect/>
          </a:grad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Tìm thấy</a:t>
            </a:r>
            <a:endParaRPr/>
          </a:p>
        </p:txBody>
      </p:sp>
      <p:sp>
        <p:nvSpPr>
          <p:cNvPr id="201" name="Google Shape;201;p21"/>
          <p:cNvSpPr txBox="1"/>
          <p:nvPr/>
        </p:nvSpPr>
        <p:spPr>
          <a:xfrm>
            <a:off x="533400" y="19050"/>
            <a:ext cx="1843088"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9900"/>
                </a:solidFill>
                <a:latin typeface="Times New Roman"/>
                <a:ea typeface="Times New Roman"/>
                <a:cs typeface="Times New Roman"/>
                <a:sym typeface="Times New Roman"/>
              </a:rPr>
              <a:t>1. Tìm kiếm</a:t>
            </a:r>
            <a:endParaRPr/>
          </a:p>
        </p:txBody>
      </p:sp>
      <p:sp>
        <p:nvSpPr>
          <p:cNvPr id="202" name="Google Shape;202;p21"/>
          <p:cNvSpPr/>
          <p:nvPr/>
        </p:nvSpPr>
        <p:spPr>
          <a:xfrm>
            <a:off x="652463" y="5740400"/>
            <a:ext cx="111601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12</a:t>
            </a:r>
            <a:endParaRPr/>
          </a:p>
        </p:txBody>
      </p:sp>
      <p:sp>
        <p:nvSpPr>
          <p:cNvPr id="203" name="Google Shape;203;p21"/>
          <p:cNvSpPr/>
          <p:nvPr/>
        </p:nvSpPr>
        <p:spPr>
          <a:xfrm>
            <a:off x="1768475" y="5740400"/>
            <a:ext cx="1116013"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2</a:t>
            </a:r>
            <a:endParaRPr/>
          </a:p>
        </p:txBody>
      </p:sp>
      <p:sp>
        <p:nvSpPr>
          <p:cNvPr id="204" name="Google Shape;204;p21"/>
          <p:cNvSpPr/>
          <p:nvPr/>
        </p:nvSpPr>
        <p:spPr>
          <a:xfrm>
            <a:off x="2886075" y="5740400"/>
            <a:ext cx="1116013"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5</a:t>
            </a:r>
            <a:endParaRPr/>
          </a:p>
        </p:txBody>
      </p:sp>
      <p:sp>
        <p:nvSpPr>
          <p:cNvPr id="205" name="Google Shape;205;p21"/>
          <p:cNvSpPr/>
          <p:nvPr/>
        </p:nvSpPr>
        <p:spPr>
          <a:xfrm>
            <a:off x="4002088" y="5740400"/>
            <a:ext cx="1116012"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8</a:t>
            </a:r>
            <a:endParaRPr/>
          </a:p>
        </p:txBody>
      </p:sp>
      <p:sp>
        <p:nvSpPr>
          <p:cNvPr id="206" name="Google Shape;206;p21"/>
          <p:cNvSpPr/>
          <p:nvPr/>
        </p:nvSpPr>
        <p:spPr>
          <a:xfrm>
            <a:off x="5118100" y="5740400"/>
            <a:ext cx="1116013"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1</a:t>
            </a:r>
            <a:endParaRPr/>
          </a:p>
        </p:txBody>
      </p:sp>
      <p:sp>
        <p:nvSpPr>
          <p:cNvPr id="207" name="Google Shape;207;p21"/>
          <p:cNvSpPr/>
          <p:nvPr/>
        </p:nvSpPr>
        <p:spPr>
          <a:xfrm>
            <a:off x="6234113" y="5740400"/>
            <a:ext cx="1116012" cy="431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6</a:t>
            </a:r>
            <a:endParaRPr/>
          </a:p>
        </p:txBody>
      </p:sp>
      <p:sp>
        <p:nvSpPr>
          <p:cNvPr id="208" name="Google Shape;208;p21"/>
          <p:cNvSpPr/>
          <p:nvPr/>
        </p:nvSpPr>
        <p:spPr>
          <a:xfrm>
            <a:off x="7351713" y="5740400"/>
            <a:ext cx="1116012" cy="4318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4</a:t>
            </a:r>
            <a:endParaRPr/>
          </a:p>
        </p:txBody>
      </p:sp>
      <p:grpSp>
        <p:nvGrpSpPr>
          <p:cNvPr id="209" name="Google Shape;209;p21"/>
          <p:cNvGrpSpPr/>
          <p:nvPr/>
        </p:nvGrpSpPr>
        <p:grpSpPr>
          <a:xfrm>
            <a:off x="652463" y="4695825"/>
            <a:ext cx="1116012" cy="1008063"/>
            <a:chOff x="453" y="2205"/>
            <a:chExt cx="703" cy="635"/>
          </a:xfrm>
        </p:grpSpPr>
        <p:sp>
          <p:nvSpPr>
            <p:cNvPr id="210" name="Google Shape;210;p21"/>
            <p:cNvSpPr/>
            <p:nvPr/>
          </p:nvSpPr>
          <p:spPr>
            <a:xfrm>
              <a:off x="453" y="2205"/>
              <a:ext cx="703" cy="249"/>
            </a:xfrm>
            <a:prstGeom prst="rect">
              <a:avLst/>
            </a:prstGeom>
            <a:solidFill>
              <a:srgbClr val="00CC99">
                <a:alpha val="70980"/>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 = 7</a:t>
              </a:r>
              <a:endParaRPr/>
            </a:p>
          </p:txBody>
        </p:sp>
        <p:sp>
          <p:nvSpPr>
            <p:cNvPr id="211" name="Google Shape;211;p21"/>
            <p:cNvSpPr/>
            <p:nvPr/>
          </p:nvSpPr>
          <p:spPr>
            <a:xfrm>
              <a:off x="657" y="2500"/>
              <a:ext cx="294" cy="340"/>
            </a:xfrm>
            <a:prstGeom prst="downArrow">
              <a:avLst>
                <a:gd fmla="val 50000" name="adj1"/>
                <a:gd fmla="val 28912" name="adj2"/>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
        <p:nvSpPr>
          <p:cNvPr id="212" name="Google Shape;212;p21"/>
          <p:cNvSpPr/>
          <p:nvPr/>
        </p:nvSpPr>
        <p:spPr>
          <a:xfrm>
            <a:off x="5300663" y="4724400"/>
            <a:ext cx="2514600" cy="996950"/>
          </a:xfrm>
          <a:prstGeom prst="irregularSeal2">
            <a:avLst/>
          </a:prstGeom>
          <a:gradFill>
            <a:gsLst>
              <a:gs pos="0">
                <a:srgbClr val="FFFF4B">
                  <a:alpha val="79607"/>
                </a:srgbClr>
              </a:gs>
              <a:gs pos="100000">
                <a:srgbClr val="D2D23E"/>
              </a:gs>
            </a:gsLst>
            <a:path path="circle">
              <a:fillToRect b="50%" l="50%" r="50%" t="50%"/>
            </a:path>
            <a:tileRect/>
          </a:grad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ahoma"/>
                <a:ea typeface="Tahoma"/>
                <a:cs typeface="Tahoma"/>
                <a:sym typeface="Tahoma"/>
              </a:rPr>
              <a:t>Không tìm thấy</a:t>
            </a:r>
            <a:endParaRPr/>
          </a:p>
        </p:txBody>
      </p:sp>
      <p:graphicFrame>
        <p:nvGraphicFramePr>
          <p:cNvPr id="213" name="Google Shape;213;p21"/>
          <p:cNvGraphicFramePr/>
          <p:nvPr/>
        </p:nvGraphicFramePr>
        <p:xfrm>
          <a:off x="609600" y="4140200"/>
          <a:ext cx="3000000" cy="3000000"/>
        </p:xfrm>
        <a:graphic>
          <a:graphicData uri="http://schemas.openxmlformats.org/drawingml/2006/table">
            <a:tbl>
              <a:tblPr>
                <a:noFill/>
                <a:tableStyleId>{56BD8522-0923-432F-8687-38B3E408FB5F}</a:tableStyleId>
              </a:tblPr>
              <a:tblGrid>
                <a:gridCol w="1111250"/>
                <a:gridCol w="1109675"/>
                <a:gridCol w="1111250"/>
                <a:gridCol w="1108075"/>
                <a:gridCol w="1111250"/>
                <a:gridCol w="1109650"/>
                <a:gridCol w="1111250"/>
              </a:tblGrid>
              <a:tr h="431800">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14" name="Google Shape;214;p21"/>
          <p:cNvGraphicFramePr/>
          <p:nvPr/>
        </p:nvGraphicFramePr>
        <p:xfrm>
          <a:off x="685800" y="6197600"/>
          <a:ext cx="3000000" cy="3000000"/>
        </p:xfrm>
        <a:graphic>
          <a:graphicData uri="http://schemas.openxmlformats.org/drawingml/2006/table">
            <a:tbl>
              <a:tblPr>
                <a:noFill/>
                <a:tableStyleId>{56BD8522-0923-432F-8687-38B3E408FB5F}</a:tableStyleId>
              </a:tblPr>
              <a:tblGrid>
                <a:gridCol w="1111250"/>
                <a:gridCol w="1109675"/>
                <a:gridCol w="1111250"/>
                <a:gridCol w="1108075"/>
                <a:gridCol w="1111250"/>
                <a:gridCol w="1109650"/>
                <a:gridCol w="1111250"/>
              </a:tblGrid>
              <a:tr h="431800">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CC0000"/>
                        </a:buClr>
                        <a:buSzPts val="1540"/>
                        <a:buFont typeface="Noto Sans Symbols"/>
                        <a:buNone/>
                      </a:pPr>
                      <a:r>
                        <a:rPr b="0" i="1" lang="en-US" sz="2200" u="none" cap="none" strike="noStrike">
                          <a:solidFill>
                            <a:schemeClr val="dk1"/>
                          </a:solidFill>
                          <a:latin typeface="Arial"/>
                          <a:ea typeface="Arial"/>
                          <a:cs typeface="Arial"/>
                          <a:sym typeface="Arial"/>
                        </a:rPr>
                        <a:t>i=6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2000"/>
                                        <p:tgtEl>
                                          <p:spTgt spid="197"/>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2000"/>
                                        <p:tgtEl>
                                          <p:spTgt spid="209"/>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8" name="Shape 1418"/>
        <p:cNvGrpSpPr/>
        <p:nvPr/>
      </p:nvGrpSpPr>
      <p:grpSpPr>
        <a:xfrm>
          <a:off x="0" y="0"/>
          <a:ext cx="0" cy="0"/>
          <a:chOff x="0" y="0"/>
          <a:chExt cx="0" cy="0"/>
        </a:xfrm>
      </p:grpSpPr>
      <p:sp>
        <p:nvSpPr>
          <p:cNvPr id="1419" name="Google Shape;1419;p84"/>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420" name="Google Shape;1420;p84"/>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421" name="Google Shape;1421;p84"/>
          <p:cNvSpPr txBox="1"/>
          <p:nvPr>
            <p:ph type="title"/>
          </p:nvPr>
        </p:nvSpPr>
        <p:spPr>
          <a:xfrm>
            <a:off x="858838" y="506413"/>
            <a:ext cx="3176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2.7 RadixSort</a:t>
            </a:r>
            <a:endParaRPr/>
          </a:p>
        </p:txBody>
      </p:sp>
      <p:sp>
        <p:nvSpPr>
          <p:cNvPr id="1422" name="Google Shape;1422;p84"/>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400"/>
              <a:buFont typeface="Noto Sans Symbols"/>
              <a:buChar char="•"/>
            </a:pPr>
            <a:r>
              <a:rPr b="0" i="0" lang="en-US" sz="2000" u="sng" cap="none" strike="noStrike">
                <a:solidFill>
                  <a:srgbClr val="CC0000"/>
                </a:solidFill>
                <a:latin typeface="Arial"/>
                <a:ea typeface="Arial"/>
                <a:cs typeface="Arial"/>
                <a:sym typeface="Arial"/>
              </a:rPr>
              <a:t>B1</a:t>
            </a:r>
            <a:r>
              <a:rPr b="0" i="0" lang="en-US" sz="2000" u="none" cap="none" strike="noStrike">
                <a:solidFill>
                  <a:schemeClr val="dk1"/>
                </a:solidFill>
                <a:latin typeface="Arial"/>
                <a:ea typeface="Arial"/>
                <a:cs typeface="Arial"/>
                <a:sym typeface="Arial"/>
              </a:rPr>
              <a:t>:	k = 0; </a:t>
            </a:r>
            <a:r>
              <a:rPr b="0" i="1" lang="en-US" sz="1800" u="none" cap="none" strike="noStrike">
                <a:solidFill>
                  <a:srgbClr val="327061"/>
                </a:solidFill>
                <a:latin typeface="Verdana"/>
                <a:ea typeface="Verdana"/>
                <a:cs typeface="Verdana"/>
                <a:sym typeface="Verdana"/>
              </a:rPr>
              <a:t>// k thể hiện chữ số phân loại, k=0 hàng đơn vị, k=1 hàng chục...</a:t>
            </a:r>
            <a:endParaRPr/>
          </a:p>
          <a:p>
            <a:pPr indent="-342900" lvl="0" marL="342900" marR="0" rtl="0" algn="just">
              <a:spcBef>
                <a:spcPts val="400"/>
              </a:spcBef>
              <a:spcAft>
                <a:spcPts val="0"/>
              </a:spcAft>
              <a:buClr>
                <a:srgbClr val="CC0000"/>
              </a:buClr>
              <a:buSzPts val="1400"/>
              <a:buFont typeface="Noto Sans Symbols"/>
              <a:buChar char="•"/>
            </a:pPr>
            <a:r>
              <a:rPr b="0" i="0" lang="en-US" sz="2000" u="sng" cap="none" strike="noStrike">
                <a:solidFill>
                  <a:srgbClr val="CC0000"/>
                </a:solidFill>
                <a:latin typeface="Arial"/>
                <a:ea typeface="Arial"/>
                <a:cs typeface="Arial"/>
                <a:sym typeface="Arial"/>
              </a:rPr>
              <a:t>B2</a:t>
            </a:r>
            <a:r>
              <a:rPr b="0" i="0" lang="en-US" sz="2000" u="none" cap="none" strike="noStrike">
                <a:solidFill>
                  <a:srgbClr val="CC0000"/>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a:t>
            </a:r>
            <a:r>
              <a:rPr b="0" i="1" lang="en-US" sz="1800" u="none" cap="none" strike="noStrike">
                <a:solidFill>
                  <a:srgbClr val="327061"/>
                </a:solidFill>
                <a:latin typeface="Verdana"/>
                <a:ea typeface="Verdana"/>
                <a:cs typeface="Verdana"/>
                <a:sym typeface="Verdana"/>
              </a:rPr>
              <a:t>//Tạo các dãy chứa các phần tử phân loại B[0]...B[9]</a:t>
            </a:r>
            <a:endParaRPr/>
          </a:p>
          <a:p>
            <a:pPr indent="-325438" lvl="1" marL="669925" marR="0" rtl="0" algn="just">
              <a:spcBef>
                <a:spcPts val="380"/>
              </a:spcBef>
              <a:spcAft>
                <a:spcPts val="0"/>
              </a:spcAft>
              <a:buClr>
                <a:srgbClr val="FF9900"/>
              </a:buClr>
              <a:buSzPts val="1330"/>
              <a:buFont typeface="Noto Sans Symbols"/>
              <a:buChar char="✓"/>
            </a:pPr>
            <a:r>
              <a:rPr b="0" i="0" lang="en-US" sz="1900" u="none" cap="none" strike="noStrike">
                <a:solidFill>
                  <a:srgbClr val="327061"/>
                </a:solidFill>
                <a:latin typeface="Arial"/>
                <a:ea typeface="Arial"/>
                <a:cs typeface="Arial"/>
                <a:sym typeface="Arial"/>
              </a:rPr>
              <a:t>Khởi tạo B[0]...B[9] rỗng, </a:t>
            </a:r>
            <a:endParaRPr/>
          </a:p>
          <a:p>
            <a:pPr indent="-325438" lvl="1" marL="669925" marR="0" rtl="0" algn="just">
              <a:spcBef>
                <a:spcPts val="380"/>
              </a:spcBef>
              <a:spcAft>
                <a:spcPts val="0"/>
              </a:spcAft>
              <a:buClr>
                <a:srgbClr val="FF9900"/>
              </a:buClr>
              <a:buSzPts val="1330"/>
              <a:buFont typeface="Noto Sans Symbols"/>
              <a:buChar char="✓"/>
            </a:pPr>
            <a:r>
              <a:rPr b="0" i="0" lang="en-US" sz="1900" u="none" cap="none" strike="noStrike">
                <a:solidFill>
                  <a:srgbClr val="327061"/>
                </a:solidFill>
                <a:latin typeface="Arial"/>
                <a:ea typeface="Arial"/>
                <a:cs typeface="Arial"/>
                <a:sym typeface="Arial"/>
              </a:rPr>
              <a:t>B[i] sẽ chứa các phần tử có chữ số thứ k là i.</a:t>
            </a:r>
            <a:endParaRPr b="0" i="0" sz="1900" u="sng" cap="none" strike="noStrike">
              <a:solidFill>
                <a:srgbClr val="327061"/>
              </a:solidFill>
              <a:latin typeface="Arial"/>
              <a:ea typeface="Arial"/>
              <a:cs typeface="Arial"/>
              <a:sym typeface="Arial"/>
            </a:endParaRPr>
          </a:p>
          <a:p>
            <a:pPr indent="-342900" lvl="0" marL="342900" marR="0" rtl="0" algn="just">
              <a:spcBef>
                <a:spcPts val="400"/>
              </a:spcBef>
              <a:spcAft>
                <a:spcPts val="0"/>
              </a:spcAft>
              <a:buClr>
                <a:srgbClr val="CC0000"/>
              </a:buClr>
              <a:buSzPts val="1400"/>
              <a:buFont typeface="Noto Sans Symbols"/>
              <a:buChar char="•"/>
            </a:pPr>
            <a:r>
              <a:rPr b="0" i="0" lang="en-US" sz="2000" u="sng" cap="none" strike="noStrike">
                <a:solidFill>
                  <a:srgbClr val="CC0000"/>
                </a:solidFill>
                <a:latin typeface="Arial"/>
                <a:ea typeface="Arial"/>
                <a:cs typeface="Arial"/>
                <a:sym typeface="Arial"/>
              </a:rPr>
              <a:t>B3</a:t>
            </a:r>
            <a:r>
              <a:rPr b="0" i="0" lang="en-US" sz="2000" u="none" cap="none" strike="noStrike">
                <a:solidFill>
                  <a:srgbClr val="CC0000"/>
                </a:solidFill>
                <a:latin typeface="Arial"/>
                <a:ea typeface="Arial"/>
                <a:cs typeface="Arial"/>
                <a:sym typeface="Arial"/>
              </a:rPr>
              <a:t>: </a:t>
            </a:r>
            <a:endParaRPr/>
          </a:p>
          <a:p>
            <a:pPr indent="-325438" lvl="1" marL="669925" marR="0" rtl="0" algn="just">
              <a:spcBef>
                <a:spcPts val="380"/>
              </a:spcBef>
              <a:spcAft>
                <a:spcPts val="0"/>
              </a:spcAft>
              <a:buClr>
                <a:srgbClr val="FF9900"/>
              </a:buClr>
              <a:buSzPts val="1330"/>
              <a:buFont typeface="Noto Sans Symbols"/>
              <a:buChar char="✓"/>
            </a:pPr>
            <a:r>
              <a:rPr b="0" i="0" lang="en-US" sz="1900" u="none" cap="none" strike="noStrike">
                <a:solidFill>
                  <a:srgbClr val="327061"/>
                </a:solidFill>
                <a:latin typeface="Arial"/>
                <a:ea typeface="Arial"/>
                <a:cs typeface="Arial"/>
                <a:sym typeface="Arial"/>
              </a:rPr>
              <a:t>For i=1 to n do</a:t>
            </a:r>
            <a:endParaRPr/>
          </a:p>
          <a:p>
            <a:pPr indent="-350838" lvl="2" marL="1022350" marR="0" rtl="0" algn="just">
              <a:spcBef>
                <a:spcPts val="360"/>
              </a:spcBef>
              <a:spcAft>
                <a:spcPts val="0"/>
              </a:spcAft>
              <a:buClr>
                <a:srgbClr val="CC0000"/>
              </a:buClr>
              <a:buSzPts val="1800"/>
              <a:buFont typeface="Noto Sans Symbols"/>
              <a:buNone/>
            </a:pPr>
            <a:r>
              <a:rPr b="0" i="0" lang="en-US" sz="1800" u="none" cap="none" strike="noStrike">
                <a:solidFill>
                  <a:schemeClr val="accent1"/>
                </a:solidFill>
                <a:latin typeface="Arial"/>
                <a:ea typeface="Arial"/>
                <a:cs typeface="Arial"/>
                <a:sym typeface="Arial"/>
              </a:rPr>
              <a:t>	</a:t>
            </a:r>
            <a:r>
              <a:rPr b="1" i="0" lang="en-US" sz="1800" u="none" cap="none" strike="noStrike">
                <a:solidFill>
                  <a:schemeClr val="accent1"/>
                </a:solidFill>
                <a:latin typeface="Arial"/>
                <a:ea typeface="Arial"/>
                <a:cs typeface="Arial"/>
                <a:sym typeface="Arial"/>
              </a:rPr>
              <a:t>Đặt a[i] vào dãy B[j] với j là chữ số thứ k của a[i].</a:t>
            </a:r>
            <a:endParaRPr/>
          </a:p>
          <a:p>
            <a:pPr indent="-325438" lvl="1" marL="669925" marR="0" rtl="0" algn="just">
              <a:spcBef>
                <a:spcPts val="380"/>
              </a:spcBef>
              <a:spcAft>
                <a:spcPts val="0"/>
              </a:spcAft>
              <a:buClr>
                <a:srgbClr val="FF9900"/>
              </a:buClr>
              <a:buSzPts val="1330"/>
              <a:buFont typeface="Noto Sans Symbols"/>
              <a:buChar char="✓"/>
            </a:pPr>
            <a:r>
              <a:rPr b="0" i="0" lang="en-US" sz="1900" u="none" cap="none" strike="noStrike">
                <a:solidFill>
                  <a:srgbClr val="327061"/>
                </a:solidFill>
                <a:latin typeface="Arial"/>
                <a:ea typeface="Arial"/>
                <a:cs typeface="Arial"/>
                <a:sym typeface="Arial"/>
              </a:rPr>
              <a:t>Nối B[0], B[1],..., B[9] lại theo đúng trình tự thành dãy a.</a:t>
            </a:r>
            <a:endParaRPr/>
          </a:p>
          <a:p>
            <a:pPr indent="-342900" lvl="0" marL="342900" marR="0" rtl="0" algn="just">
              <a:spcBef>
                <a:spcPts val="400"/>
              </a:spcBef>
              <a:spcAft>
                <a:spcPts val="0"/>
              </a:spcAft>
              <a:buClr>
                <a:srgbClr val="CC0000"/>
              </a:buClr>
              <a:buSzPts val="1400"/>
              <a:buFont typeface="Noto Sans Symbols"/>
              <a:buChar char="•"/>
            </a:pPr>
            <a:r>
              <a:rPr b="0" i="0" lang="en-US" sz="2000" u="sng" cap="none" strike="noStrike">
                <a:solidFill>
                  <a:srgbClr val="CC0000"/>
                </a:solidFill>
                <a:latin typeface="Arial"/>
                <a:ea typeface="Arial"/>
                <a:cs typeface="Arial"/>
                <a:sym typeface="Arial"/>
              </a:rPr>
              <a:t>B4</a:t>
            </a:r>
            <a:r>
              <a:rPr b="0" i="0" lang="en-US" sz="2000" u="none" cap="none" strike="noStrike">
                <a:solidFill>
                  <a:srgbClr val="CC0000"/>
                </a:solidFill>
                <a:latin typeface="Arial"/>
                <a:ea typeface="Arial"/>
                <a:cs typeface="Arial"/>
                <a:sym typeface="Arial"/>
              </a:rPr>
              <a:t>:</a:t>
            </a:r>
            <a:endParaRPr/>
          </a:p>
          <a:p>
            <a:pPr indent="-325438" lvl="1" marL="669925" marR="0" rtl="0" algn="just">
              <a:spcBef>
                <a:spcPts val="360"/>
              </a:spcBef>
              <a:spcAft>
                <a:spcPts val="0"/>
              </a:spcAft>
              <a:buClr>
                <a:srgbClr val="FF9900"/>
              </a:buClr>
              <a:buSzPts val="1260"/>
              <a:buFont typeface="Noto Sans Symbols"/>
              <a:buChar char="✓"/>
            </a:pPr>
            <a:r>
              <a:rPr b="0" i="0" lang="en-US" sz="1800" u="none" cap="none" strike="noStrike">
                <a:solidFill>
                  <a:srgbClr val="327061"/>
                </a:solidFill>
                <a:latin typeface="Arial"/>
                <a:ea typeface="Arial"/>
                <a:cs typeface="Arial"/>
                <a:sym typeface="Arial"/>
              </a:rPr>
              <a:t>k = k +1</a:t>
            </a:r>
            <a:endParaRPr/>
          </a:p>
          <a:p>
            <a:pPr indent="-325438" lvl="1" marL="669925" marR="0" rtl="0" algn="just">
              <a:spcBef>
                <a:spcPts val="360"/>
              </a:spcBef>
              <a:spcAft>
                <a:spcPts val="0"/>
              </a:spcAft>
              <a:buClr>
                <a:srgbClr val="FF9900"/>
              </a:buClr>
              <a:buSzPts val="1260"/>
              <a:buFont typeface="Noto Sans Symbols"/>
              <a:buChar char="✓"/>
            </a:pPr>
            <a:r>
              <a:rPr b="0" i="0" lang="en-US" sz="1800" u="none" cap="none" strike="noStrike">
                <a:solidFill>
                  <a:srgbClr val="327061"/>
                </a:solidFill>
                <a:latin typeface="Arial"/>
                <a:ea typeface="Arial"/>
                <a:cs typeface="Arial"/>
                <a:sym typeface="Arial"/>
              </a:rPr>
              <a:t>Nếu k &lt; m: ⇒ Bước 2. </a:t>
            </a:r>
            <a:r>
              <a:rPr b="0" i="1" lang="en-US" sz="1800" u="none" cap="none" strike="noStrike">
                <a:solidFill>
                  <a:srgbClr val="327061"/>
                </a:solidFill>
                <a:latin typeface="Verdana"/>
                <a:ea typeface="Verdana"/>
                <a:cs typeface="Verdana"/>
                <a:sym typeface="Verdana"/>
              </a:rPr>
              <a:t>//m là số lượng chữ số tối đa của các số</a:t>
            </a:r>
            <a:endParaRPr/>
          </a:p>
          <a:p>
            <a:pPr indent="-325438" lvl="1" marL="669925" marR="0" rtl="0" algn="just">
              <a:spcBef>
                <a:spcPts val="360"/>
              </a:spcBef>
              <a:spcAft>
                <a:spcPts val="0"/>
              </a:spcAft>
              <a:buClr>
                <a:srgbClr val="FF9900"/>
              </a:buClr>
              <a:buSzPts val="1260"/>
              <a:buFont typeface="Noto Sans Symbols"/>
              <a:buChar char="✓"/>
            </a:pPr>
            <a:r>
              <a:rPr b="0" i="0" lang="en-US" sz="1800" u="none" cap="none" strike="noStrike">
                <a:solidFill>
                  <a:srgbClr val="327061"/>
                </a:solidFill>
                <a:latin typeface="Arial"/>
                <a:ea typeface="Arial"/>
                <a:cs typeface="Arial"/>
                <a:sym typeface="Arial"/>
              </a:rPr>
              <a:t>Ngược lại: ⇒ Dừng.</a:t>
            </a:r>
            <a:endParaRPr/>
          </a:p>
        </p:txBody>
      </p:sp>
      <p:sp>
        <p:nvSpPr>
          <p:cNvPr id="1423" name="Google Shape;1423;p84"/>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p85"/>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430" name="Google Shape;1430;p85"/>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431" name="Google Shape;1431;p85"/>
          <p:cNvSpPr/>
          <p:nvPr/>
        </p:nvSpPr>
        <p:spPr>
          <a:xfrm>
            <a:off x="1295400" y="4921250"/>
            <a:ext cx="7010400" cy="1143000"/>
          </a:xfrm>
          <a:prstGeom prst="rect">
            <a:avLst/>
          </a:prstGeom>
          <a:solidFill>
            <a:srgbClr val="CCFFCC">
              <a:alpha val="57647"/>
            </a:srgbClr>
          </a:solidFill>
          <a:ln cap="flat" cmpd="sng" w="12700">
            <a:solidFill>
              <a:srgbClr val="339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32" name="Google Shape;1432;p85"/>
          <p:cNvSpPr/>
          <p:nvPr/>
        </p:nvSpPr>
        <p:spPr>
          <a:xfrm>
            <a:off x="1295400" y="3505200"/>
            <a:ext cx="7010400" cy="1066800"/>
          </a:xfrm>
          <a:prstGeom prst="rect">
            <a:avLst/>
          </a:prstGeom>
          <a:solidFill>
            <a:srgbClr val="FFE6CD">
              <a:alpha val="73725"/>
            </a:srgbClr>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33" name="Google Shape;1433;p85"/>
          <p:cNvSpPr txBox="1"/>
          <p:nvPr>
            <p:ph type="title"/>
          </p:nvPr>
        </p:nvSpPr>
        <p:spPr>
          <a:xfrm>
            <a:off x="858838" y="506413"/>
            <a:ext cx="317658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2.7 RadixSort</a:t>
            </a:r>
            <a:endParaRPr/>
          </a:p>
        </p:txBody>
      </p:sp>
      <p:sp>
        <p:nvSpPr>
          <p:cNvPr id="1434" name="Google Shape;1434;p85"/>
          <p:cNvSpPr txBox="1"/>
          <p:nvPr/>
        </p:nvSpPr>
        <p:spPr>
          <a:xfrm>
            <a:off x="533400" y="19050"/>
            <a:ext cx="7010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2. Sắp xếp</a:t>
            </a:r>
            <a:endParaRPr/>
          </a:p>
        </p:txBody>
      </p:sp>
      <p:sp>
        <p:nvSpPr>
          <p:cNvPr id="1435" name="Google Shape;1435;p85"/>
          <p:cNvSpPr txBox="1"/>
          <p:nvPr>
            <p:ph idx="1" type="body"/>
          </p:nvPr>
        </p:nvSpPr>
        <p:spPr>
          <a:xfrm>
            <a:off x="457200" y="1219200"/>
            <a:ext cx="8229600" cy="5380038"/>
          </a:xfrm>
          <a:prstGeom prst="rect">
            <a:avLst/>
          </a:prstGeom>
          <a:solidFill>
            <a:srgbClr val="E7FFFF">
              <a:alpha val="32549"/>
            </a:srgbClr>
          </a:solidFill>
          <a:ln cap="flat" cmpd="sng" w="22225">
            <a:solidFill>
              <a:srgbClr val="00A278"/>
            </a:solidFill>
            <a:prstDash val="solid"/>
            <a:round/>
            <a:headEnd len="sm" w="sm" type="none"/>
            <a:tailEnd len="sm" w="sm" type="none"/>
          </a:ln>
        </p:spPr>
        <p:txBody>
          <a:bodyPr anchorCtr="0" anchor="t" bIns="45700" lIns="91425" spcFirstLastPara="1" rIns="91425" wrap="square" tIns="45700">
            <a:noAutofit/>
          </a:bodyPr>
          <a:lstStyle/>
          <a:p>
            <a:pPr indent="-457200" lvl="0" marL="457200" marR="0" rtl="0" algn="l">
              <a:lnSpc>
                <a:spcPct val="85000"/>
              </a:lnSpc>
              <a:spcBef>
                <a:spcPts val="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void RadixSort(long a[], int n){</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int i, j, d, digit, num;</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int h = 10;		</a:t>
            </a:r>
            <a:r>
              <a:rPr b="0" i="1" lang="en-US" sz="1600" u="none" cap="none" strike="noStrike">
                <a:solidFill>
                  <a:srgbClr val="327061"/>
                </a:solidFill>
                <a:latin typeface="Verdana"/>
                <a:ea typeface="Verdana"/>
                <a:cs typeface="Verdana"/>
                <a:sym typeface="Verdana"/>
              </a:rPr>
              <a:t>// biến để lấy các con số, bắt đầu từ hàng đơn vị</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long B[10][MAX];	</a:t>
            </a:r>
            <a:r>
              <a:rPr b="0" i="1" lang="en-US" sz="1600" u="none" cap="none" strike="noStrike">
                <a:solidFill>
                  <a:srgbClr val="327061"/>
                </a:solidFill>
                <a:latin typeface="Verdana"/>
                <a:ea typeface="Verdana"/>
                <a:cs typeface="Verdana"/>
                <a:sym typeface="Verdana"/>
              </a:rPr>
              <a:t>//mảng hai chiều chứa các phần tử phân lô</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int  Len[10];		</a:t>
            </a:r>
            <a:r>
              <a:rPr b="0" i="1" lang="en-US" sz="1600" u="none" cap="none" strike="noStrike">
                <a:solidFill>
                  <a:srgbClr val="327061"/>
                </a:solidFill>
                <a:latin typeface="Verdana"/>
                <a:ea typeface="Verdana"/>
                <a:cs typeface="Verdana"/>
                <a:sym typeface="Verdana"/>
              </a:rPr>
              <a:t>// kích thước của từng mảng B[i]</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t>
            </a:r>
            <a:r>
              <a:rPr b="1" i="0" lang="en-US" sz="1600" u="none" cap="none" strike="noStrike">
                <a:solidFill>
                  <a:schemeClr val="dk1"/>
                </a:solidFill>
                <a:latin typeface="Verdana"/>
                <a:ea typeface="Verdana"/>
                <a:cs typeface="Verdana"/>
                <a:sym typeface="Verdana"/>
              </a:rPr>
              <a:t>for(d = 0; d &lt; MAXDIGIT; d++) {</a:t>
            </a:r>
            <a:r>
              <a:rPr b="0" i="1" lang="en-US" sz="1600" u="none" cap="none" strike="noStrike">
                <a:solidFill>
                  <a:srgbClr val="327061"/>
                </a:solidFill>
                <a:latin typeface="Verdana"/>
                <a:ea typeface="Verdana"/>
                <a:cs typeface="Verdana"/>
                <a:sym typeface="Verdana"/>
              </a:rPr>
              <a:t>// xét lần lượt hàng </a:t>
            </a:r>
            <a:endParaRPr b="1" i="0" sz="1600" u="none" cap="none" strike="noStrike">
              <a:solidFill>
                <a:schemeClr val="dk1"/>
              </a:solidFill>
              <a:latin typeface="Verdana"/>
              <a:ea typeface="Verdana"/>
              <a:cs typeface="Verdana"/>
              <a:sym typeface="Verdana"/>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for( i = 0; i &lt; 10; i++) </a:t>
            </a:r>
            <a:r>
              <a:rPr b="0" i="1" lang="en-US" sz="1600" u="none" cap="none" strike="noStrike">
                <a:solidFill>
                  <a:srgbClr val="327061"/>
                </a:solidFill>
                <a:latin typeface="Verdana"/>
                <a:ea typeface="Verdana"/>
                <a:cs typeface="Verdana"/>
                <a:sym typeface="Verdana"/>
              </a:rPr>
              <a:t>// khởi tạo kích thước các dãy B[i] là 0</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Len[i] = 0;</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for(i = 0; i &lt; n; i++) { </a:t>
            </a:r>
            <a:r>
              <a:rPr b="0" i="1" lang="en-US" sz="1600" u="none" cap="none" strike="noStrike">
                <a:solidFill>
                  <a:srgbClr val="327061"/>
                </a:solidFill>
                <a:latin typeface="Verdana"/>
                <a:ea typeface="Verdana"/>
                <a:cs typeface="Verdana"/>
                <a:sym typeface="Verdana"/>
              </a:rPr>
              <a:t>// duyệt qua tất cả các phần tử của mảng</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digit = (a[i] % h) / (h / 10);</a:t>
            </a:r>
            <a:r>
              <a:rPr b="0" i="1" lang="en-US" sz="1600" u="none" cap="none" strike="noStrike">
                <a:solidFill>
                  <a:srgbClr val="327061"/>
                </a:solidFill>
                <a:latin typeface="Verdana"/>
                <a:ea typeface="Verdana"/>
                <a:cs typeface="Verdana"/>
                <a:sym typeface="Verdana"/>
              </a:rPr>
              <a:t>// lấy chữ số theo hàng h</a:t>
            </a:r>
            <a:endParaRPr/>
          </a:p>
          <a:p>
            <a:pPr indent="-457200" lvl="0" marL="457200" marR="0" rtl="0" algn="l">
              <a:lnSpc>
                <a:spcPct val="85000"/>
              </a:lnSpc>
              <a:spcBef>
                <a:spcPts val="480"/>
              </a:spcBef>
              <a:spcAft>
                <a:spcPts val="0"/>
              </a:spcAft>
              <a:buClr>
                <a:schemeClr val="dk1"/>
              </a:buClr>
              <a:buSzPts val="1600"/>
              <a:buFont typeface="Noto Sans Symbols"/>
              <a:buNone/>
            </a:pPr>
            <a:r>
              <a:rPr b="1" i="0" lang="en-US" sz="1600" u="none" cap="none" strike="noStrike">
                <a:solidFill>
                  <a:schemeClr val="dk1"/>
                </a:solidFill>
                <a:latin typeface="Verdana"/>
                <a:ea typeface="Verdana"/>
                <a:cs typeface="Verdana"/>
                <a:sym typeface="Verdana"/>
              </a:rPr>
              <a:t>			</a:t>
            </a:r>
            <a:r>
              <a:rPr b="0" i="0" lang="en-US" sz="1600" u="none" cap="none" strike="noStrike">
                <a:solidFill>
                  <a:schemeClr val="dk1"/>
                </a:solidFill>
                <a:latin typeface="Verdana"/>
                <a:ea typeface="Verdana"/>
                <a:cs typeface="Verdana"/>
                <a:sym typeface="Verdana"/>
              </a:rPr>
              <a:t>B[digit][Len[digit]++] = a[i];	</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num = 0;	</a:t>
            </a:r>
            <a:r>
              <a:rPr b="0" i="1" lang="en-US" sz="1600" u="none" cap="none" strike="noStrike">
                <a:solidFill>
                  <a:srgbClr val="327061"/>
                </a:solidFill>
                <a:latin typeface="Verdana"/>
                <a:ea typeface="Verdana"/>
                <a:cs typeface="Verdana"/>
                <a:sym typeface="Verdana"/>
              </a:rPr>
              <a:t>// chỉ số bắt đầu cho mảng a[]	</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for(i = 0; i &lt; 10; i++) // </a:t>
            </a:r>
            <a:r>
              <a:rPr b="0" i="1" lang="en-US" sz="1600" u="none" cap="none" strike="noStrike">
                <a:solidFill>
                  <a:srgbClr val="327061"/>
                </a:solidFill>
                <a:latin typeface="Verdana"/>
                <a:ea typeface="Verdana"/>
                <a:cs typeface="Verdana"/>
                <a:sym typeface="Verdana"/>
              </a:rPr>
              <a:t>duyệt qua các dãy từ B[0] – đến B[9]</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for(j =0; j &lt; Len[i]; j++)</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a[num++] = B[i][j];</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h *= 10;	</a:t>
            </a:r>
            <a:r>
              <a:rPr b="0" i="1" lang="en-US" sz="1600" u="none" cap="none" strike="noStrike">
                <a:solidFill>
                  <a:srgbClr val="327061"/>
                </a:solidFill>
                <a:latin typeface="Verdana"/>
                <a:ea typeface="Verdana"/>
                <a:cs typeface="Verdana"/>
                <a:sym typeface="Verdana"/>
              </a:rPr>
              <a:t>// qua hàng kế tiếp.</a:t>
            </a:r>
            <a:endParaRPr/>
          </a:p>
          <a:p>
            <a:pPr indent="-457200" lvl="0" marL="457200" marR="0" rtl="0" algn="l">
              <a:lnSpc>
                <a:spcPct val="85000"/>
              </a:lnSpc>
              <a:spcBef>
                <a:spcPts val="480"/>
              </a:spcBef>
              <a:spcAft>
                <a:spcPts val="0"/>
              </a:spcAft>
              <a:buClr>
                <a:schemeClr val="dk1"/>
              </a:buClr>
              <a:buSzPts val="1600"/>
              <a:buFont typeface="Noto Sans Symbols"/>
              <a:buNone/>
            </a:pPr>
            <a:r>
              <a:rPr b="1" i="0" lang="en-US" sz="1600" u="none" cap="none" strike="noStrike">
                <a:solidFill>
                  <a:schemeClr val="dk1"/>
                </a:solidFill>
                <a:latin typeface="Verdana"/>
                <a:ea typeface="Verdana"/>
                <a:cs typeface="Verdana"/>
                <a:sym typeface="Verdana"/>
              </a:rPr>
              <a:t>        }</a:t>
            </a:r>
            <a:r>
              <a:rPr b="0" i="0" lang="en-US" sz="1600" u="none" cap="none" strike="noStrike">
                <a:solidFill>
                  <a:schemeClr val="dk1"/>
                </a:solidFill>
                <a:latin typeface="Verdana"/>
                <a:ea typeface="Verdana"/>
                <a:cs typeface="Verdana"/>
                <a:sym typeface="Verdana"/>
              </a:rPr>
              <a:t> 	</a:t>
            </a:r>
            <a:endParaRPr/>
          </a:p>
          <a:p>
            <a:pPr indent="-457200" lvl="0" marL="457200" marR="0" rtl="0" algn="l">
              <a:lnSpc>
                <a:spcPct val="85000"/>
              </a:lnSpc>
              <a:spcBef>
                <a:spcPts val="480"/>
              </a:spcBef>
              <a:spcAft>
                <a:spcPts val="0"/>
              </a:spcAft>
              <a:buClr>
                <a:schemeClr val="dk1"/>
              </a:buClr>
              <a:buSzPts val="1600"/>
              <a:buFont typeface="Noto Sans Symbols"/>
              <a:buNone/>
            </a:pPr>
            <a:r>
              <a:rPr b="0" i="0" lang="en-US" sz="1600" u="none" cap="none" strike="noStrike">
                <a:solidFill>
                  <a:schemeClr val="dk1"/>
                </a:solidFill>
                <a:latin typeface="Verdana"/>
                <a:ea typeface="Verdana"/>
                <a:cs typeface="Verdana"/>
                <a:sym typeface="Verdana"/>
              </a:rPr>
              <a:t>} //end RadixSort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9" name="Shape 1439"/>
        <p:cNvGrpSpPr/>
        <p:nvPr/>
      </p:nvGrpSpPr>
      <p:grpSpPr>
        <a:xfrm>
          <a:off x="0" y="0"/>
          <a:ext cx="0" cy="0"/>
          <a:chOff x="0" y="0"/>
          <a:chExt cx="0" cy="0"/>
        </a:xfrm>
      </p:grpSpPr>
      <p:sp>
        <p:nvSpPr>
          <p:cNvPr id="1440" name="Google Shape;1440;p86"/>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441" name="Google Shape;1441;p86"/>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442" name="Google Shape;1442;p86"/>
          <p:cNvSpPr txBox="1"/>
          <p:nvPr>
            <p:ph type="title"/>
          </p:nvPr>
        </p:nvSpPr>
        <p:spPr>
          <a:xfrm>
            <a:off x="858838" y="506413"/>
            <a:ext cx="42926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Tài liệu tham khảo</a:t>
            </a:r>
            <a:endParaRPr/>
          </a:p>
        </p:txBody>
      </p:sp>
      <p:sp>
        <p:nvSpPr>
          <p:cNvPr id="1443" name="Google Shape;1443;p86"/>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[1]. Slide Cấu trúc dữ liệu và giải thuật – Ths. Nguyễn Hà Giang, Đại học Kỹ Thuật Công Nghệ. 	</a:t>
            </a:r>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[2]. Cấu trúc dữ liệu &amp; thuật toán, Dương Anh 	Đức, Trần Hạnh Nhi, ĐHKHTN, 2000.</a:t>
            </a:r>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[3]. Kỹ thuật lập trình, Học viện BCVT, 2002.</a:t>
            </a:r>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[4]. Cấu trúc dữ liệu, Nguyễn Trung Trực, 		ĐHBK, 1992.</a:t>
            </a:r>
            <a:endParaRPr/>
          </a:p>
          <a:p>
            <a:pPr indent="-342900" lvl="0" marL="342900" marR="0" rtl="0" algn="just">
              <a:spcBef>
                <a:spcPts val="520"/>
              </a:spcBef>
              <a:spcAft>
                <a:spcPts val="0"/>
              </a:spcAft>
              <a:buClr>
                <a:srgbClr val="CC0000"/>
              </a:buClr>
              <a:buSzPts val="1820"/>
              <a:buFont typeface="Noto Sans Symbols"/>
              <a:buNone/>
            </a:pPr>
            <a:r>
              <a:rPr b="0" i="0" lang="en-US" sz="2600" u="none" cap="none" strike="noStrike">
                <a:solidFill>
                  <a:schemeClr val="dk1"/>
                </a:solidFill>
                <a:latin typeface="Arial"/>
                <a:ea typeface="Arial"/>
                <a:cs typeface="Arial"/>
                <a:sym typeface="Arial"/>
              </a:rPr>
              <a:t>[5]. Giải thuật &amp; lập trình, Lê Minh Hoàng, 	ĐHSPHN, 1999-2002.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87"/>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450" name="Google Shape;1450;p87"/>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grpSp>
        <p:nvGrpSpPr>
          <p:cNvPr id="1451" name="Google Shape;1451;p87"/>
          <p:cNvGrpSpPr/>
          <p:nvPr/>
        </p:nvGrpSpPr>
        <p:grpSpPr>
          <a:xfrm>
            <a:off x="3429000" y="1795463"/>
            <a:ext cx="1857375" cy="3995737"/>
            <a:chOff x="2208" y="768"/>
            <a:chExt cx="1170" cy="2517"/>
          </a:xfrm>
        </p:grpSpPr>
        <p:sp>
          <p:nvSpPr>
            <p:cNvPr id="1452" name="Google Shape;1452;p87"/>
            <p:cNvSpPr/>
            <p:nvPr/>
          </p:nvSpPr>
          <p:spPr>
            <a:xfrm>
              <a:off x="2208" y="768"/>
              <a:ext cx="1170" cy="251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53" name="Google Shape;1453;p87"/>
            <p:cNvSpPr/>
            <p:nvPr/>
          </p:nvSpPr>
          <p:spPr>
            <a:xfrm>
              <a:off x="2582" y="1093"/>
              <a:ext cx="457" cy="507"/>
            </a:xfrm>
            <a:custGeom>
              <a:rect b="b" l="l" r="r" t="t"/>
              <a:pathLst>
                <a:path extrusionOk="0" h="507" w="45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54" name="Google Shape;1454;p87"/>
            <p:cNvSpPr/>
            <p:nvPr/>
          </p:nvSpPr>
          <p:spPr>
            <a:xfrm>
              <a:off x="2210" y="963"/>
              <a:ext cx="526" cy="813"/>
            </a:xfrm>
            <a:custGeom>
              <a:rect b="b" l="l" r="r" t="t"/>
              <a:pathLst>
                <a:path extrusionOk="0" h="813" w="526">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55" name="Google Shape;1455;p87"/>
            <p:cNvSpPr/>
            <p:nvPr/>
          </p:nvSpPr>
          <p:spPr>
            <a:xfrm>
              <a:off x="2706" y="1637"/>
              <a:ext cx="275" cy="763"/>
            </a:xfrm>
            <a:custGeom>
              <a:rect b="b" l="l" r="r" t="t"/>
              <a:pathLst>
                <a:path extrusionOk="0" h="763" w="275">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56" name="Google Shape;1456;p87"/>
            <p:cNvSpPr/>
            <p:nvPr/>
          </p:nvSpPr>
          <p:spPr>
            <a:xfrm>
              <a:off x="2833" y="1658"/>
              <a:ext cx="420" cy="586"/>
            </a:xfrm>
            <a:custGeom>
              <a:rect b="b" l="l" r="r" t="t"/>
              <a:pathLst>
                <a:path extrusionOk="0" h="586" w="420">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57" name="Google Shape;1457;p87"/>
            <p:cNvSpPr/>
            <p:nvPr/>
          </p:nvSpPr>
          <p:spPr>
            <a:xfrm>
              <a:off x="2866" y="2322"/>
              <a:ext cx="511" cy="947"/>
            </a:xfrm>
            <a:custGeom>
              <a:rect b="b" l="l" r="r" t="t"/>
              <a:pathLst>
                <a:path extrusionOk="0" h="947" w="511">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58" name="Google Shape;1458;p87"/>
            <p:cNvSpPr/>
            <p:nvPr/>
          </p:nvSpPr>
          <p:spPr>
            <a:xfrm>
              <a:off x="2545" y="2320"/>
              <a:ext cx="344" cy="965"/>
            </a:xfrm>
            <a:custGeom>
              <a:rect b="b" l="l" r="r" t="t"/>
              <a:pathLst>
                <a:path extrusionOk="0" h="965" w="344">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59" name="Google Shape;1459;p87"/>
            <p:cNvSpPr/>
            <p:nvPr/>
          </p:nvSpPr>
          <p:spPr>
            <a:xfrm>
              <a:off x="2954" y="770"/>
              <a:ext cx="170" cy="198"/>
            </a:xfrm>
            <a:custGeom>
              <a:rect b="b" l="l" r="r" t="t"/>
              <a:pathLst>
                <a:path extrusionOk="0" h="198" w="170">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sp>
          <p:nvSpPr>
            <p:cNvPr id="1460" name="Google Shape;1460;p87"/>
            <p:cNvSpPr/>
            <p:nvPr/>
          </p:nvSpPr>
          <p:spPr>
            <a:xfrm>
              <a:off x="2913" y="1001"/>
              <a:ext cx="53" cy="54"/>
            </a:xfrm>
            <a:custGeom>
              <a:rect b="b" l="l" r="r" t="t"/>
              <a:pathLst>
                <a:path extrusionOk="0" h="54" w="53">
                  <a:moveTo>
                    <a:pt x="53" y="3"/>
                  </a:moveTo>
                  <a:lnTo>
                    <a:pt x="26" y="0"/>
                  </a:lnTo>
                  <a:lnTo>
                    <a:pt x="8" y="20"/>
                  </a:lnTo>
                  <a:lnTo>
                    <a:pt x="0" y="51"/>
                  </a:lnTo>
                  <a:lnTo>
                    <a:pt x="26" y="54"/>
                  </a:lnTo>
                  <a:lnTo>
                    <a:pt x="48" y="40"/>
                  </a:lnTo>
                  <a:lnTo>
                    <a:pt x="53" y="3"/>
                  </a:lnTo>
                  <a:close/>
                </a:path>
              </a:pathLst>
            </a:custGeom>
            <a:solidFill>
              <a:srgbClr val="CC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ahoma"/>
                <a:ea typeface="Tahoma"/>
                <a:cs typeface="Tahoma"/>
                <a:sym typeface="Tahoma"/>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4" name="Shape 1464"/>
        <p:cNvGrpSpPr/>
        <p:nvPr/>
      </p:nvGrpSpPr>
      <p:grpSpPr>
        <a:xfrm>
          <a:off x="0" y="0"/>
          <a:ext cx="0" cy="0"/>
          <a:chOff x="0" y="0"/>
          <a:chExt cx="0" cy="0"/>
        </a:xfrm>
      </p:grpSpPr>
      <p:sp>
        <p:nvSpPr>
          <p:cNvPr id="1465" name="Google Shape;1465;p88"/>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1466" name="Google Shape;1466;p88"/>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1467" name="Google Shape;1467;p88"/>
          <p:cNvSpPr txBox="1"/>
          <p:nvPr>
            <p:ph type="title"/>
          </p:nvPr>
        </p:nvSpPr>
        <p:spPr>
          <a:xfrm>
            <a:off x="858838" y="506413"/>
            <a:ext cx="2652712"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Merge Sort</a:t>
            </a:r>
            <a:endParaRPr/>
          </a:p>
        </p:txBody>
      </p:sp>
      <p:sp>
        <p:nvSpPr>
          <p:cNvPr id="1468" name="Google Shape;1468;p88"/>
          <p:cNvSpPr txBox="1"/>
          <p:nvPr>
            <p:ph idx="1" type="body"/>
          </p:nvPr>
        </p:nvSpPr>
        <p:spPr>
          <a:xfrm>
            <a:off x="533400" y="1489075"/>
            <a:ext cx="8229600" cy="49117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Chia mảng làm 2 phần</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Sắp xếp trên mỗi phần</a:t>
            </a:r>
            <a:endParaRPr/>
          </a:p>
          <a:p>
            <a:pPr indent="-342900" lvl="0" marL="342900" marR="0" rtl="0" algn="just">
              <a:spcBef>
                <a:spcPts val="520"/>
              </a:spcBef>
              <a:spcAft>
                <a:spcPts val="0"/>
              </a:spcAft>
              <a:buClr>
                <a:srgbClr val="CC0000"/>
              </a:buClr>
              <a:buSzPts val="1820"/>
              <a:buFont typeface="Noto Sans Symbols"/>
              <a:buChar char="•"/>
            </a:pPr>
            <a:r>
              <a:rPr b="0" i="0" lang="en-US" sz="2600" u="none" cap="none" strike="noStrike">
                <a:solidFill>
                  <a:schemeClr val="dk1"/>
                </a:solidFill>
                <a:latin typeface="Arial"/>
                <a:ea typeface="Arial"/>
                <a:cs typeface="Arial"/>
                <a:sym typeface="Arial"/>
              </a:rPr>
              <a:t>Trộn 2 nửa lại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2"/>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220" name="Google Shape;220;p22"/>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21" name="Google Shape;221;p22"/>
          <p:cNvSpPr txBox="1"/>
          <p:nvPr>
            <p:ph type="title"/>
          </p:nvPr>
        </p:nvSpPr>
        <p:spPr>
          <a:xfrm>
            <a:off x="858838" y="506413"/>
            <a:ext cx="7005637"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Times New Roman"/>
                <a:ea typeface="Times New Roman"/>
                <a:cs typeface="Times New Roman"/>
                <a:sym typeface="Times New Roman"/>
              </a:rPr>
              <a:t>Thuật toán tìm kiếm tuyến tính</a:t>
            </a:r>
            <a:endParaRPr/>
          </a:p>
        </p:txBody>
      </p:sp>
      <p:sp>
        <p:nvSpPr>
          <p:cNvPr id="222" name="Google Shape;222;p22"/>
          <p:cNvSpPr txBox="1"/>
          <p:nvPr/>
        </p:nvSpPr>
        <p:spPr>
          <a:xfrm>
            <a:off x="533400" y="19050"/>
            <a:ext cx="6934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1.1 Tìm kiếm tuyến tính</a:t>
            </a:r>
            <a:endParaRPr/>
          </a:p>
        </p:txBody>
      </p:sp>
      <p:sp>
        <p:nvSpPr>
          <p:cNvPr id="223" name="Google Shape;223;p22"/>
          <p:cNvSpPr txBox="1"/>
          <p:nvPr/>
        </p:nvSpPr>
        <p:spPr>
          <a:xfrm>
            <a:off x="914400" y="1731963"/>
            <a:ext cx="7543800" cy="4516437"/>
          </a:xfrm>
          <a:prstGeom prst="rect">
            <a:avLst/>
          </a:prstGeom>
          <a:solidFill>
            <a:srgbClr val="E7FFFF">
              <a:alpha val="32549"/>
            </a:srgbClr>
          </a:solidFill>
          <a:ln cap="flat" cmpd="sng" w="22225">
            <a:solidFill>
              <a:srgbClr val="00A278"/>
            </a:solidFill>
            <a:prstDash val="solid"/>
            <a:miter lim="800000"/>
            <a:headEnd len="sm" w="sm" type="none"/>
            <a:tailEnd len="sm" w="sm" type="none"/>
          </a:ln>
        </p:spPr>
        <p:txBody>
          <a:bodyPr anchorCtr="0" anchor="t" bIns="45700" lIns="91425" spcFirstLastPara="1" rIns="91425" wrap="square" tIns="45700">
            <a:noAutofit/>
          </a:bodyPr>
          <a:lstStyle/>
          <a:p>
            <a:pPr indent="0" lvl="1" marL="457200" marR="0" rtl="0" algn="l">
              <a:spcBef>
                <a:spcPts val="0"/>
              </a:spcBef>
              <a:spcAft>
                <a:spcPts val="0"/>
              </a:spcAft>
              <a:buNone/>
            </a:pPr>
            <a:r>
              <a:rPr b="0" i="1" lang="en-US" sz="1800" u="none" cap="none" strike="noStrike">
                <a:solidFill>
                  <a:srgbClr val="00A278"/>
                </a:solidFill>
                <a:latin typeface="Verdana"/>
                <a:ea typeface="Verdana"/>
                <a:cs typeface="Verdana"/>
                <a:sym typeface="Verdana"/>
              </a:rPr>
              <a:t>/* Trả về: vị trí xuất hiện đầu tiên của x trong mảng a</a:t>
            </a:r>
            <a:endParaRPr/>
          </a:p>
          <a:p>
            <a:pPr indent="0" lvl="1" marL="457200" marR="0" rtl="0" algn="l">
              <a:spcBef>
                <a:spcPts val="900"/>
              </a:spcBef>
              <a:spcAft>
                <a:spcPts val="0"/>
              </a:spcAft>
              <a:buNone/>
            </a:pPr>
            <a:r>
              <a:rPr b="0" i="1" lang="en-US" sz="1800" u="none" cap="none" strike="noStrike">
                <a:solidFill>
                  <a:srgbClr val="00A278"/>
                </a:solidFill>
                <a:latin typeface="Verdana"/>
                <a:ea typeface="Verdana"/>
                <a:cs typeface="Verdana"/>
                <a:sym typeface="Verdana"/>
              </a:rPr>
              <a:t>    Trả về: -1 nếu x không có trong mảng a */</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int Search(int a[], int n, int </a:t>
            </a:r>
            <a:r>
              <a:rPr b="0" i="0" lang="en-US" sz="1800" u="none" cap="none" strike="noStrike">
                <a:solidFill>
                  <a:srgbClr val="CC0000"/>
                </a:solidFill>
                <a:latin typeface="Verdana"/>
                <a:ea typeface="Verdana"/>
                <a:cs typeface="Verdana"/>
                <a:sym typeface="Verdana"/>
              </a:rPr>
              <a:t>key</a:t>
            </a:r>
            <a:r>
              <a:rPr b="0" i="0" lang="en-US" sz="1800" u="none" cap="none" strike="noStrike">
                <a:solidFill>
                  <a:schemeClr val="dk1"/>
                </a:solidFill>
                <a:latin typeface="Verdana"/>
                <a:ea typeface="Verdana"/>
                <a:cs typeface="Verdana"/>
                <a:sym typeface="Verdana"/>
              </a:rPr>
              <a:t>)</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	int i =0;</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	while </a:t>
            </a:r>
            <a:r>
              <a:rPr b="0" i="0" lang="en-US" sz="1800" u="none" cap="none" strike="noStrike">
                <a:solidFill>
                  <a:srgbClr val="CC0000"/>
                </a:solidFill>
                <a:latin typeface="Verdana"/>
                <a:ea typeface="Verdana"/>
                <a:cs typeface="Verdana"/>
                <a:sym typeface="Verdana"/>
              </a:rPr>
              <a:t>(i&lt;n</a:t>
            </a:r>
            <a:r>
              <a:rPr b="0" i="0" lang="en-US" sz="1800" u="none" cap="none" strike="noStrike">
                <a:solidFill>
                  <a:schemeClr val="dk1"/>
                </a:solidFill>
                <a:latin typeface="Verdana"/>
                <a:ea typeface="Verdana"/>
                <a:cs typeface="Verdana"/>
                <a:sym typeface="Verdana"/>
              </a:rPr>
              <a:t> &amp;&amp; </a:t>
            </a:r>
            <a:r>
              <a:rPr b="0" i="0" lang="en-US" sz="1800" u="none" cap="none" strike="noStrike">
                <a:solidFill>
                  <a:srgbClr val="CC0000"/>
                </a:solidFill>
                <a:latin typeface="Verdana"/>
                <a:ea typeface="Verdana"/>
                <a:cs typeface="Verdana"/>
                <a:sym typeface="Verdana"/>
              </a:rPr>
              <a:t>key != a[i])</a:t>
            </a:r>
            <a:r>
              <a:rPr b="0" i="0" lang="en-US" sz="1800" u="none" cap="none" strike="noStrike">
                <a:solidFill>
                  <a:schemeClr val="dk1"/>
                </a:solidFill>
                <a:latin typeface="Verdana"/>
                <a:ea typeface="Verdana"/>
                <a:cs typeface="Verdana"/>
                <a:sym typeface="Verdana"/>
              </a:rPr>
              <a:t>	</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		i++;</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	if (i &lt; n)		</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		return i;		</a:t>
            </a:r>
            <a:r>
              <a:rPr b="0" i="1" lang="en-US" sz="1800" u="none" cap="none" strike="noStrike">
                <a:solidFill>
                  <a:srgbClr val="00A278"/>
                </a:solidFill>
                <a:latin typeface="Tahoma"/>
                <a:ea typeface="Tahoma"/>
                <a:cs typeface="Tahoma"/>
                <a:sym typeface="Tahoma"/>
              </a:rPr>
              <a:t>// tìm thấy tại vị trí i</a:t>
            </a:r>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	return -1;                               </a:t>
            </a:r>
            <a:r>
              <a:rPr b="0" i="1" lang="en-US" sz="1800" u="none" cap="none" strike="noStrike">
                <a:solidFill>
                  <a:srgbClr val="00A278"/>
                </a:solidFill>
                <a:latin typeface="Tahoma"/>
                <a:ea typeface="Tahoma"/>
                <a:cs typeface="Tahoma"/>
                <a:sym typeface="Tahoma"/>
              </a:rPr>
              <a:t>// tìm không thấy</a:t>
            </a:r>
            <a:endParaRPr b="0" i="0" sz="1800" u="none" cap="none" strike="noStrike">
              <a:solidFill>
                <a:schemeClr val="dk1"/>
              </a:solidFill>
              <a:latin typeface="Verdana"/>
              <a:ea typeface="Verdana"/>
              <a:cs typeface="Verdana"/>
              <a:sym typeface="Verdana"/>
            </a:endParaRPr>
          </a:p>
          <a:p>
            <a:pPr indent="0" lvl="1" marL="457200" marR="0" rtl="0" algn="l">
              <a:spcBef>
                <a:spcPts val="900"/>
              </a:spcBef>
              <a:spcAft>
                <a:spcPts val="0"/>
              </a:spcAft>
              <a:buNone/>
            </a:pPr>
            <a:r>
              <a:rPr b="0"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idx="10" type="dt"/>
          </p:nvPr>
        </p:nvSpPr>
        <p:spPr>
          <a:xfrm>
            <a:off x="457200" y="6396038"/>
            <a:ext cx="55626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GV. Văn Thị Thiên Trang</a:t>
            </a:r>
            <a:endParaRPr/>
          </a:p>
        </p:txBody>
      </p:sp>
      <p:sp>
        <p:nvSpPr>
          <p:cNvPr id="229" name="Google Shape;229;p23"/>
          <p:cNvSpPr txBox="1"/>
          <p:nvPr>
            <p:ph idx="12" type="sldNum"/>
          </p:nvPr>
        </p:nvSpPr>
        <p:spPr>
          <a:xfrm>
            <a:off x="6553200" y="6396038"/>
            <a:ext cx="21336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400">
                <a:solidFill>
                  <a:schemeClr val="dk1"/>
                </a:solidFill>
                <a:latin typeface="Arial"/>
                <a:ea typeface="Arial"/>
                <a:cs typeface="Arial"/>
                <a:sym typeface="Arial"/>
              </a:rPr>
              <a:t>‹#›</a:t>
            </a:fld>
            <a:endParaRPr b="1" sz="1400">
              <a:solidFill>
                <a:schemeClr val="dk1"/>
              </a:solidFill>
              <a:latin typeface="Arial"/>
              <a:ea typeface="Arial"/>
              <a:cs typeface="Arial"/>
              <a:sym typeface="Arial"/>
            </a:endParaRPr>
          </a:p>
        </p:txBody>
      </p:sp>
      <p:sp>
        <p:nvSpPr>
          <p:cNvPr id="230" name="Google Shape;230;p23"/>
          <p:cNvSpPr txBox="1"/>
          <p:nvPr>
            <p:ph type="title"/>
          </p:nvPr>
        </p:nvSpPr>
        <p:spPr>
          <a:xfrm>
            <a:off x="996950" y="506413"/>
            <a:ext cx="78422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lt1"/>
                </a:solidFill>
                <a:latin typeface="Times New Roman"/>
                <a:ea typeface="Times New Roman"/>
                <a:cs typeface="Times New Roman"/>
                <a:sym typeface="Times New Roman"/>
              </a:rPr>
              <a:t>Thuật toán tìm kiếm tuyến tính cải tiến</a:t>
            </a:r>
            <a:endParaRPr/>
          </a:p>
        </p:txBody>
      </p:sp>
      <p:sp>
        <p:nvSpPr>
          <p:cNvPr id="231" name="Google Shape;231;p23"/>
          <p:cNvSpPr txBox="1"/>
          <p:nvPr/>
        </p:nvSpPr>
        <p:spPr>
          <a:xfrm>
            <a:off x="533400" y="19050"/>
            <a:ext cx="69342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9900"/>
                </a:solidFill>
                <a:latin typeface="Times New Roman"/>
                <a:ea typeface="Times New Roman"/>
                <a:cs typeface="Times New Roman"/>
                <a:sym typeface="Times New Roman"/>
              </a:rPr>
              <a:t>1.1 Tìm kiếm tuyến tính</a:t>
            </a:r>
            <a:endParaRPr/>
          </a:p>
        </p:txBody>
      </p:sp>
      <p:sp>
        <p:nvSpPr>
          <p:cNvPr id="232" name="Google Shape;232;p23"/>
          <p:cNvSpPr txBox="1"/>
          <p:nvPr/>
        </p:nvSpPr>
        <p:spPr>
          <a:xfrm>
            <a:off x="609600" y="1655763"/>
            <a:ext cx="8077200" cy="4516437"/>
          </a:xfrm>
          <a:prstGeom prst="rect">
            <a:avLst/>
          </a:prstGeom>
          <a:solidFill>
            <a:srgbClr val="E7FFFF">
              <a:alpha val="32549"/>
            </a:srgbClr>
          </a:solidFill>
          <a:ln cap="flat" cmpd="sng" w="22225">
            <a:solidFill>
              <a:srgbClr val="00A27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int  Search(int a[], int n, int </a:t>
            </a:r>
            <a:r>
              <a:rPr lang="en-US" sz="1800">
                <a:solidFill>
                  <a:srgbClr val="CC0000"/>
                </a:solidFill>
                <a:latin typeface="Verdana"/>
                <a:ea typeface="Verdana"/>
                <a:cs typeface="Verdana"/>
                <a:sym typeface="Verdana"/>
              </a:rPr>
              <a:t>key</a:t>
            </a:r>
            <a:r>
              <a:rPr lang="en-US" sz="1800">
                <a:solidFill>
                  <a:schemeClr val="dk1"/>
                </a:solidFill>
                <a:latin typeface="Verdana"/>
                <a:ea typeface="Verdana"/>
                <a:cs typeface="Verdana"/>
                <a:sym typeface="Verdana"/>
              </a:rPr>
              <a:t>)</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int i =0;</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a:t>
            </a:r>
            <a:r>
              <a:rPr lang="en-US" sz="1800">
                <a:solidFill>
                  <a:srgbClr val="CC0000"/>
                </a:solidFill>
                <a:latin typeface="Verdana"/>
                <a:ea typeface="Verdana"/>
                <a:cs typeface="Verdana"/>
                <a:sym typeface="Verdana"/>
              </a:rPr>
              <a:t>a[n] =key</a:t>
            </a:r>
            <a:r>
              <a:rPr lang="en-US" sz="1800">
                <a:solidFill>
                  <a:schemeClr val="dk1"/>
                </a:solidFill>
                <a:latin typeface="Verdana"/>
                <a:ea typeface="Verdana"/>
                <a:cs typeface="Verdana"/>
                <a:sym typeface="Verdana"/>
              </a:rPr>
              <a:t>;		</a:t>
            </a:r>
            <a:r>
              <a:rPr i="1" lang="en-US" sz="1800">
                <a:solidFill>
                  <a:srgbClr val="00A278"/>
                </a:solidFill>
                <a:latin typeface="Verdana"/>
                <a:ea typeface="Verdana"/>
                <a:cs typeface="Verdana"/>
                <a:sym typeface="Verdana"/>
              </a:rPr>
              <a:t>// thêm phần tử thứ n+1</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while </a:t>
            </a:r>
            <a:r>
              <a:rPr lang="en-US" sz="1800">
                <a:solidFill>
                  <a:srgbClr val="CC0000"/>
                </a:solidFill>
                <a:latin typeface="Verdana"/>
                <a:ea typeface="Verdana"/>
                <a:cs typeface="Verdana"/>
                <a:sym typeface="Verdana"/>
              </a:rPr>
              <a:t>(key != a[i])</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i++;		</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if </a:t>
            </a:r>
            <a:r>
              <a:rPr lang="en-US" sz="1800">
                <a:solidFill>
                  <a:srgbClr val="CC0000"/>
                </a:solidFill>
                <a:latin typeface="Verdana"/>
                <a:ea typeface="Verdana"/>
                <a:cs typeface="Verdana"/>
                <a:sym typeface="Verdana"/>
              </a:rPr>
              <a:t>(i == n)</a:t>
            </a:r>
            <a:r>
              <a:rPr lang="en-US" sz="1800">
                <a:solidFill>
                  <a:schemeClr val="dk1"/>
                </a:solidFill>
                <a:latin typeface="Verdana"/>
                <a:ea typeface="Verdana"/>
                <a:cs typeface="Verdana"/>
                <a:sym typeface="Verdana"/>
              </a:rPr>
              <a:t>	</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return -1;	</a:t>
            </a:r>
            <a:r>
              <a:rPr i="1" lang="en-US" sz="1800">
                <a:solidFill>
                  <a:schemeClr val="accent2"/>
                </a:solidFill>
                <a:latin typeface="Verdana"/>
                <a:ea typeface="Verdana"/>
                <a:cs typeface="Verdana"/>
                <a:sym typeface="Verdana"/>
              </a:rPr>
              <a:t> </a:t>
            </a:r>
            <a:r>
              <a:rPr i="1" lang="en-US" sz="1800">
                <a:solidFill>
                  <a:srgbClr val="00A278"/>
                </a:solidFill>
                <a:latin typeface="Verdana"/>
                <a:ea typeface="Verdana"/>
                <a:cs typeface="Verdana"/>
                <a:sym typeface="Verdana"/>
              </a:rPr>
              <a:t>// tìm hết mảng nhưng không có x</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	</a:t>
            </a:r>
            <a:r>
              <a:rPr lang="en-US" sz="1800">
                <a:solidFill>
                  <a:srgbClr val="CC0000"/>
                </a:solidFill>
                <a:latin typeface="Verdana"/>
                <a:ea typeface="Verdana"/>
                <a:cs typeface="Verdana"/>
                <a:sym typeface="Verdana"/>
              </a:rPr>
              <a:t>return i</a:t>
            </a:r>
            <a:r>
              <a:rPr lang="en-US" sz="1800">
                <a:solidFill>
                  <a:schemeClr val="dk1"/>
                </a:solidFill>
                <a:latin typeface="Verdana"/>
                <a:ea typeface="Verdana"/>
                <a:cs typeface="Verdana"/>
                <a:sym typeface="Verdana"/>
              </a:rPr>
              <a:t>;	</a:t>
            </a:r>
            <a:r>
              <a:rPr i="1" lang="en-US" sz="1800">
                <a:solidFill>
                  <a:srgbClr val="00A278"/>
                </a:solidFill>
                <a:latin typeface="Verdana"/>
                <a:ea typeface="Verdana"/>
                <a:cs typeface="Verdana"/>
                <a:sym typeface="Verdana"/>
              </a:rPr>
              <a:t>// tìm thấy x tại vị trí i</a:t>
            </a:r>
            <a:endParaRPr/>
          </a:p>
          <a:p>
            <a:pPr indent="0" lvl="0" marL="0" marR="0" rtl="0" algn="l">
              <a:spcBef>
                <a:spcPts val="900"/>
              </a:spcBef>
              <a:spcAft>
                <a:spcPts val="0"/>
              </a:spcAft>
              <a:buNone/>
            </a:pPr>
            <a:r>
              <a:rPr lang="en-US" sz="1800">
                <a:solidFill>
                  <a:schemeClr val="dk1"/>
                </a:solidFill>
                <a:latin typeface="Verdana"/>
                <a:ea typeface="Verdana"/>
                <a:cs typeface="Verdana"/>
                <a:sym typeface="Verdana"/>
              </a:rPr>
              <a:t>}</a:t>
            </a:r>
            <a:endParaRPr sz="1800">
              <a:solidFill>
                <a:srgbClr val="336600"/>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