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Lst>
  <p:sldSz cy="6858000" cx="9144000"/>
  <p:notesSz cx="6858000" cy="9144000"/>
  <p:embeddedFontLst>
    <p:embeddedFont>
      <p:font typeface="Tahoma"/>
      <p:regular r:id="rId120"/>
      <p:bold r:id="rId1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A06E3C-72FE-4640-9764-62F26A76EDF3}">
  <a:tblStyle styleId="{88A06E3C-72FE-4640-9764-62F26A76ED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Tahoma-bold.fntdata"/><Relationship Id="rId25" Type="http://schemas.openxmlformats.org/officeDocument/2006/relationships/slide" Target="slides/slide19.xml"/><Relationship Id="rId120" Type="http://schemas.openxmlformats.org/officeDocument/2006/relationships/font" Target="fonts/Tahoma-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8" name="Shape 3008"/>
        <p:cNvGrpSpPr/>
        <p:nvPr/>
      </p:nvGrpSpPr>
      <p:grpSpPr>
        <a:xfrm>
          <a:off x="0" y="0"/>
          <a:ext cx="0" cy="0"/>
          <a:chOff x="0" y="0"/>
          <a:chExt cx="0" cy="0"/>
        </a:xfrm>
      </p:grpSpPr>
      <p:sp>
        <p:nvSpPr>
          <p:cNvPr id="3009" name="Google Shape;3009;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0" name="Google Shape;3010;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5" name="Shape 3015"/>
        <p:cNvGrpSpPr/>
        <p:nvPr/>
      </p:nvGrpSpPr>
      <p:grpSpPr>
        <a:xfrm>
          <a:off x="0" y="0"/>
          <a:ext cx="0" cy="0"/>
          <a:chOff x="0" y="0"/>
          <a:chExt cx="0" cy="0"/>
        </a:xfrm>
      </p:grpSpPr>
      <p:sp>
        <p:nvSpPr>
          <p:cNvPr id="3016" name="Google Shape;3016;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7" name="Google Shape;301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2" name="Shape 3022"/>
        <p:cNvGrpSpPr/>
        <p:nvPr/>
      </p:nvGrpSpPr>
      <p:grpSpPr>
        <a:xfrm>
          <a:off x="0" y="0"/>
          <a:ext cx="0" cy="0"/>
          <a:chOff x="0" y="0"/>
          <a:chExt cx="0" cy="0"/>
        </a:xfrm>
      </p:grpSpPr>
      <p:sp>
        <p:nvSpPr>
          <p:cNvPr id="3023" name="Google Shape;3023;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4" name="Google Shape;302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5" name="Shape 3115"/>
        <p:cNvGrpSpPr/>
        <p:nvPr/>
      </p:nvGrpSpPr>
      <p:grpSpPr>
        <a:xfrm>
          <a:off x="0" y="0"/>
          <a:ext cx="0" cy="0"/>
          <a:chOff x="0" y="0"/>
          <a:chExt cx="0" cy="0"/>
        </a:xfrm>
      </p:grpSpPr>
      <p:sp>
        <p:nvSpPr>
          <p:cNvPr id="3116" name="Google Shape;3116;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7" name="Google Shape;311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3" name="Shape 3133"/>
        <p:cNvGrpSpPr/>
        <p:nvPr/>
      </p:nvGrpSpPr>
      <p:grpSpPr>
        <a:xfrm>
          <a:off x="0" y="0"/>
          <a:ext cx="0" cy="0"/>
          <a:chOff x="0" y="0"/>
          <a:chExt cx="0" cy="0"/>
        </a:xfrm>
      </p:grpSpPr>
      <p:sp>
        <p:nvSpPr>
          <p:cNvPr id="3134" name="Google Shape;3134;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5" name="Google Shape;3135;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4" name="Shape 3154"/>
        <p:cNvGrpSpPr/>
        <p:nvPr/>
      </p:nvGrpSpPr>
      <p:grpSpPr>
        <a:xfrm>
          <a:off x="0" y="0"/>
          <a:ext cx="0" cy="0"/>
          <a:chOff x="0" y="0"/>
          <a:chExt cx="0" cy="0"/>
        </a:xfrm>
      </p:grpSpPr>
      <p:sp>
        <p:nvSpPr>
          <p:cNvPr id="3155" name="Google Shape;3155;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6" name="Google Shape;315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8" name="Shape 3178"/>
        <p:cNvGrpSpPr/>
        <p:nvPr/>
      </p:nvGrpSpPr>
      <p:grpSpPr>
        <a:xfrm>
          <a:off x="0" y="0"/>
          <a:ext cx="0" cy="0"/>
          <a:chOff x="0" y="0"/>
          <a:chExt cx="0" cy="0"/>
        </a:xfrm>
      </p:grpSpPr>
      <p:sp>
        <p:nvSpPr>
          <p:cNvPr id="3179" name="Google Shape;3179;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0" name="Google Shape;318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6" name="Shape 3196"/>
        <p:cNvGrpSpPr/>
        <p:nvPr/>
      </p:nvGrpSpPr>
      <p:grpSpPr>
        <a:xfrm>
          <a:off x="0" y="0"/>
          <a:ext cx="0" cy="0"/>
          <a:chOff x="0" y="0"/>
          <a:chExt cx="0" cy="0"/>
        </a:xfrm>
      </p:grpSpPr>
      <p:sp>
        <p:nvSpPr>
          <p:cNvPr id="3197" name="Google Shape;3197;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8" name="Google Shape;3198;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6" name="Shape 3216"/>
        <p:cNvGrpSpPr/>
        <p:nvPr/>
      </p:nvGrpSpPr>
      <p:grpSpPr>
        <a:xfrm>
          <a:off x="0" y="0"/>
          <a:ext cx="0" cy="0"/>
          <a:chOff x="0" y="0"/>
          <a:chExt cx="0" cy="0"/>
        </a:xfrm>
      </p:grpSpPr>
      <p:sp>
        <p:nvSpPr>
          <p:cNvPr id="3217" name="Google Shape;3217;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8" name="Google Shape;3218;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9" name="Shape 3249"/>
        <p:cNvGrpSpPr/>
        <p:nvPr/>
      </p:nvGrpSpPr>
      <p:grpSpPr>
        <a:xfrm>
          <a:off x="0" y="0"/>
          <a:ext cx="0" cy="0"/>
          <a:chOff x="0" y="0"/>
          <a:chExt cx="0" cy="0"/>
        </a:xfrm>
      </p:grpSpPr>
      <p:sp>
        <p:nvSpPr>
          <p:cNvPr id="3250" name="Google Shape;3250;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1" name="Google Shape;3251;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6" name="Shape 3276"/>
        <p:cNvGrpSpPr/>
        <p:nvPr/>
      </p:nvGrpSpPr>
      <p:grpSpPr>
        <a:xfrm>
          <a:off x="0" y="0"/>
          <a:ext cx="0" cy="0"/>
          <a:chOff x="0" y="0"/>
          <a:chExt cx="0" cy="0"/>
        </a:xfrm>
      </p:grpSpPr>
      <p:sp>
        <p:nvSpPr>
          <p:cNvPr id="3277" name="Google Shape;3277;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8" name="Google Shape;3278;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1" name="Shape 3301"/>
        <p:cNvGrpSpPr/>
        <p:nvPr/>
      </p:nvGrpSpPr>
      <p:grpSpPr>
        <a:xfrm>
          <a:off x="0" y="0"/>
          <a:ext cx="0" cy="0"/>
          <a:chOff x="0" y="0"/>
          <a:chExt cx="0" cy="0"/>
        </a:xfrm>
      </p:grpSpPr>
      <p:sp>
        <p:nvSpPr>
          <p:cNvPr id="3302" name="Google Shape;3302;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3" name="Google Shape;3303;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8" name="Shape 3308"/>
        <p:cNvGrpSpPr/>
        <p:nvPr/>
      </p:nvGrpSpPr>
      <p:grpSpPr>
        <a:xfrm>
          <a:off x="0" y="0"/>
          <a:ext cx="0" cy="0"/>
          <a:chOff x="0" y="0"/>
          <a:chExt cx="0" cy="0"/>
        </a:xfrm>
      </p:grpSpPr>
      <p:sp>
        <p:nvSpPr>
          <p:cNvPr id="3309" name="Google Shape;3309;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0" name="Google Shape;3310;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2" name="Shape 3322"/>
        <p:cNvGrpSpPr/>
        <p:nvPr/>
      </p:nvGrpSpPr>
      <p:grpSpPr>
        <a:xfrm>
          <a:off x="0" y="0"/>
          <a:ext cx="0" cy="0"/>
          <a:chOff x="0" y="0"/>
          <a:chExt cx="0" cy="0"/>
        </a:xfrm>
      </p:grpSpPr>
      <p:sp>
        <p:nvSpPr>
          <p:cNvPr id="3323" name="Google Shape;3323;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4" name="Google Shape;332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lang="en-US"/>
              <a:t>Là cây NP vì mỗi nút có ko quá 2 nút con</a:t>
            </a:r>
            <a:endParaRPr/>
          </a:p>
          <a:p>
            <a:pPr indent="-76200" lvl="0" marL="0" rtl="0" algn="l">
              <a:spcBef>
                <a:spcPts val="360"/>
              </a:spcBef>
              <a:spcAft>
                <a:spcPts val="0"/>
              </a:spcAft>
              <a:buClr>
                <a:schemeClr val="dk1"/>
              </a:buClr>
              <a:buSzPts val="1200"/>
              <a:buFont typeface="Arial"/>
              <a:buChar char="•"/>
            </a:pPr>
            <a:r>
              <a:rPr lang="en-US"/>
              <a:t>Là cây nhị phân đúng vì nút gốc, nút trong có đúng 2 nút con</a:t>
            </a:r>
            <a:endParaRPr/>
          </a:p>
          <a:p>
            <a:pPr indent="-76200" lvl="0" marL="0" rtl="0" algn="l">
              <a:spcBef>
                <a:spcPts val="360"/>
              </a:spcBef>
              <a:spcAft>
                <a:spcPts val="0"/>
              </a:spcAft>
              <a:buClr>
                <a:schemeClr val="dk1"/>
              </a:buClr>
              <a:buSzPts val="1200"/>
              <a:buFont typeface="Arial"/>
              <a:buChar char="•"/>
            </a:pPr>
            <a:r>
              <a:rPr lang="en-US"/>
              <a:t>Chiều cao cây là mức lớn nhất trong các nút → cây có chiều cao 3</a:t>
            </a:r>
            <a:endParaRPr/>
          </a:p>
          <a:p>
            <a:pPr indent="0" lvl="0" marL="0" rtl="0" algn="l">
              <a:spcBef>
                <a:spcPts val="360"/>
              </a:spcBef>
              <a:spcAft>
                <a:spcPts val="0"/>
              </a:spcAft>
              <a:buNone/>
            </a:pPr>
            <a:r>
              <a:rPr lang="en-US"/>
              <a:t>Là cây nhị phân đầy đủ thì mỗi nút lá có mức d, nút lá B có mức 1. Do đó, cây ko phải là cây nhị phân đầy đủ</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7" name="Google Shape;4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8" name="Google Shape;4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5" name="Google Shape;4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6" name="Google Shape;5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5" name="Google Shape;60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8" name="Google Shape;62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6" name="Google Shape;6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4" name="Google Shape;6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2" name="Google Shape;6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3" name="Google Shape;65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Duyệt cây con trái, node con bên trái lúc này đóng vai trò là node gốc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1" name="Google Shape;6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9" name="Google Shape;6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Mảng</a:t>
            </a:r>
            <a:endParaRPr/>
          </a:p>
          <a:p>
            <a:pPr indent="0" lvl="0" marL="0" rtl="0" algn="l">
              <a:spcBef>
                <a:spcPts val="360"/>
              </a:spcBef>
              <a:spcAft>
                <a:spcPts val="0"/>
              </a:spcAft>
              <a:buNone/>
            </a:pPr>
            <a:r>
              <a:rPr lang="en-US"/>
              <a:t>Danh sách</a:t>
            </a:r>
            <a:endParaRPr/>
          </a:p>
          <a:p>
            <a:pPr indent="0" lvl="0" marL="0" rtl="0" algn="l">
              <a:spcBef>
                <a:spcPts val="360"/>
              </a:spcBef>
              <a:spcAft>
                <a:spcPts val="0"/>
              </a:spcAft>
              <a:buNone/>
            </a:pPr>
            <a:r>
              <a:rPr lang="en-US"/>
              <a:t>Mỗi phần tử có 1 phần tử trước và một phần tử tiếp sau</a:t>
            </a:r>
            <a:endParaRPr/>
          </a:p>
          <a:p>
            <a:pPr indent="0" lvl="0" marL="0" rtl="0" algn="l">
              <a:spcBef>
                <a:spcPts val="360"/>
              </a:spcBef>
              <a:spcAft>
                <a:spcPts val="0"/>
              </a:spcAft>
              <a:buNone/>
            </a:pPr>
            <a:r>
              <a:rPr lang="en-US"/>
              <a:t>Cấu trúc phân cấp:</a:t>
            </a:r>
            <a:endParaRPr/>
          </a:p>
          <a:p>
            <a:pPr indent="0" lvl="1" marL="457200" rtl="0" algn="l">
              <a:spcBef>
                <a:spcPts val="360"/>
              </a:spcBef>
              <a:spcAft>
                <a:spcPts val="0"/>
              </a:spcAft>
              <a:buNone/>
            </a:pPr>
            <a:r>
              <a:rPr lang="en-US"/>
              <a:t>Mỗi nút có nhiều hơn một nút con, và các nút con cũng vậy</a:t>
            </a:r>
            <a:endParaRPr/>
          </a:p>
          <a:p>
            <a:pPr indent="0" lvl="1" marL="45720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7" name="Google Shape;6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8" name="Google Shape;67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Nếu gốc là nút cần tìm thì trả về nút gốc</a:t>
            </a:r>
            <a:endParaRPr/>
          </a:p>
          <a:p>
            <a:pPr indent="0" lvl="0" marL="0" rtl="0" algn="l">
              <a:spcBef>
                <a:spcPts val="360"/>
              </a:spcBef>
              <a:spcAft>
                <a:spcPts val="0"/>
              </a:spcAft>
              <a:buNone/>
            </a:pPr>
            <a:r>
              <a:rPr lang="en-US"/>
              <a:t>Tìm sang cấy con trái </a:t>
            </a:r>
            <a:endParaRPr/>
          </a:p>
          <a:p>
            <a:pPr indent="0" lvl="0" marL="0" rtl="0" algn="l">
              <a:spcBef>
                <a:spcPts val="360"/>
              </a:spcBef>
              <a:spcAft>
                <a:spcPts val="0"/>
              </a:spcAft>
              <a:buNone/>
            </a:pPr>
            <a:r>
              <a:rPr lang="en-US"/>
              <a:t>Nếu cây con trái ko có thì tìm ở cây con phải</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6" name="Google Shape;68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4" name="Google Shape;69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1" name="Google Shape;7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9" name="Google Shape;7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0" name="Google Shape;75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9" name="Google Shape;75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6" name="Google Shape;76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4" name="Google Shape;77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1" name="Google Shape;7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Cây là một tập hữu hạn các phần tử, giữa các phần tử có quan hệ phân cấp</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5" name="Google Shape;80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6" name="Google Shape;80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25&gt;10</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8" name="Google Shape;86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6" name="Google Shape;91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1" name="Google Shape;96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8" name="Google Shape;96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5" name="Google Shape;97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1" name="Shape 981"/>
        <p:cNvGrpSpPr/>
        <p:nvPr/>
      </p:nvGrpSpPr>
      <p:grpSpPr>
        <a:xfrm>
          <a:off x="0" y="0"/>
          <a:ext cx="0" cy="0"/>
          <a:chOff x="0" y="0"/>
          <a:chExt cx="0" cy="0"/>
        </a:xfrm>
      </p:grpSpPr>
      <p:sp>
        <p:nvSpPr>
          <p:cNvPr id="982" name="Google Shape;98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3" name="Google Shape;98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9" name="Shape 989"/>
        <p:cNvGrpSpPr/>
        <p:nvPr/>
      </p:nvGrpSpPr>
      <p:grpSpPr>
        <a:xfrm>
          <a:off x="0" y="0"/>
          <a:ext cx="0" cy="0"/>
          <a:chOff x="0" y="0"/>
          <a:chExt cx="0" cy="0"/>
        </a:xfrm>
      </p:grpSpPr>
      <p:sp>
        <p:nvSpPr>
          <p:cNvPr id="990" name="Google Shape;99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1" name="Google Shape;99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8" name="Google Shape;99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8" name="Google Shape;102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3" name="Shape 1033"/>
        <p:cNvGrpSpPr/>
        <p:nvPr/>
      </p:nvGrpSpPr>
      <p:grpSpPr>
        <a:xfrm>
          <a:off x="0" y="0"/>
          <a:ext cx="0" cy="0"/>
          <a:chOff x="0" y="0"/>
          <a:chExt cx="0" cy="0"/>
        </a:xfrm>
      </p:grpSpPr>
      <p:sp>
        <p:nvSpPr>
          <p:cNvPr id="1034" name="Google Shape;103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5" name="Google Shape;103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6" name="Google Shape;103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lang="en-US"/>
              <a:t>Nếu cây rỗng hoặc đã có x trong cây ➔ ko thêm ➔ dừng</a:t>
            </a:r>
            <a:endParaRPr/>
          </a:p>
          <a:p>
            <a:pPr indent="-76200" lvl="0" marL="0" rtl="0" algn="l">
              <a:spcBef>
                <a:spcPts val="360"/>
              </a:spcBef>
              <a:spcAft>
                <a:spcPts val="0"/>
              </a:spcAft>
              <a:buClr>
                <a:schemeClr val="dk1"/>
              </a:buClr>
              <a:buSzPts val="1200"/>
              <a:buFont typeface="Arial"/>
              <a:buChar char="-"/>
            </a:pPr>
            <a:r>
              <a:rPr lang="en-US"/>
              <a:t>Kiểm tra cây con trái và cây con phải</a:t>
            </a:r>
            <a:endParaRPr/>
          </a:p>
          <a:p>
            <a:pPr indent="0" lvl="0" marL="0" rtl="0" algn="l">
              <a:spcBef>
                <a:spcPts val="360"/>
              </a:spcBef>
              <a:spcAft>
                <a:spcPts val="0"/>
              </a:spcAft>
              <a:buNone/>
            </a:pPr>
            <a:r>
              <a:rPr lang="en-US"/>
              <a:t>- Nếu x &lt; pTree-&gt;info: nếu cây con trái của pTree rỗng thì thêm trực tiếp vào, ngoài ra thực hiện thêm vào cây con trái (lúc này tìm và thêm trên cây con trái, nút pTree-&gt;left đóng vai trò là nút gốc)</a:t>
            </a:r>
            <a:endParaRPr/>
          </a:p>
          <a:p>
            <a:pPr indent="0" lvl="0" marL="0" rtl="0" algn="l">
              <a:spcBef>
                <a:spcPts val="360"/>
              </a:spcBef>
              <a:spcAft>
                <a:spcPts val="0"/>
              </a:spcAft>
              <a:buNone/>
            </a:pPr>
            <a:r>
              <a:rPr lang="en-US"/>
              <a:t>- Tương tự với nhánh phải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3" name="Google Shape;104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0" name="Google Shape;105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0" name="Google Shape;109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9" name="Shape 1129"/>
        <p:cNvGrpSpPr/>
        <p:nvPr/>
      </p:nvGrpSpPr>
      <p:grpSpPr>
        <a:xfrm>
          <a:off x="0" y="0"/>
          <a:ext cx="0" cy="0"/>
          <a:chOff x="0" y="0"/>
          <a:chExt cx="0" cy="0"/>
        </a:xfrm>
      </p:grpSpPr>
      <p:sp>
        <p:nvSpPr>
          <p:cNvPr id="1130" name="Google Shape;113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1" name="Google Shape;11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Google Shape;115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7" name="Google Shape;11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8" name="Shape 1218"/>
        <p:cNvGrpSpPr/>
        <p:nvPr/>
      </p:nvGrpSpPr>
      <p:grpSpPr>
        <a:xfrm>
          <a:off x="0" y="0"/>
          <a:ext cx="0" cy="0"/>
          <a:chOff x="0" y="0"/>
          <a:chExt cx="0" cy="0"/>
        </a:xfrm>
      </p:grpSpPr>
      <p:sp>
        <p:nvSpPr>
          <p:cNvPr id="1219" name="Google Shape;121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0" name="Google Shape;122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4" name="Google Shape;127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8" name="Google Shape;132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5" name="Shape 1405"/>
        <p:cNvGrpSpPr/>
        <p:nvPr/>
      </p:nvGrpSpPr>
      <p:grpSpPr>
        <a:xfrm>
          <a:off x="0" y="0"/>
          <a:ext cx="0" cy="0"/>
          <a:chOff x="0" y="0"/>
          <a:chExt cx="0" cy="0"/>
        </a:xfrm>
      </p:grpSpPr>
      <p:sp>
        <p:nvSpPr>
          <p:cNvPr id="1406" name="Google Shape;140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7" name="Google Shape;140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0" name="Shape 1490"/>
        <p:cNvGrpSpPr/>
        <p:nvPr/>
      </p:nvGrpSpPr>
      <p:grpSpPr>
        <a:xfrm>
          <a:off x="0" y="0"/>
          <a:ext cx="0" cy="0"/>
          <a:chOff x="0" y="0"/>
          <a:chExt cx="0" cy="0"/>
        </a:xfrm>
      </p:grpSpPr>
      <p:sp>
        <p:nvSpPr>
          <p:cNvPr id="1491" name="Google Shape;149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2" name="Google Shape;149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7" name="Shape 1577"/>
        <p:cNvGrpSpPr/>
        <p:nvPr/>
      </p:nvGrpSpPr>
      <p:grpSpPr>
        <a:xfrm>
          <a:off x="0" y="0"/>
          <a:ext cx="0" cy="0"/>
          <a:chOff x="0" y="0"/>
          <a:chExt cx="0" cy="0"/>
        </a:xfrm>
      </p:grpSpPr>
      <p:sp>
        <p:nvSpPr>
          <p:cNvPr id="1578" name="Google Shape;157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9" name="Google Shape;157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2" name="Shape 1662"/>
        <p:cNvGrpSpPr/>
        <p:nvPr/>
      </p:nvGrpSpPr>
      <p:grpSpPr>
        <a:xfrm>
          <a:off x="0" y="0"/>
          <a:ext cx="0" cy="0"/>
          <a:chOff x="0" y="0"/>
          <a:chExt cx="0" cy="0"/>
        </a:xfrm>
      </p:grpSpPr>
      <p:sp>
        <p:nvSpPr>
          <p:cNvPr id="1663" name="Google Shape;166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4" name="Google Shape;166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8" name="Shape 1738"/>
        <p:cNvGrpSpPr/>
        <p:nvPr/>
      </p:nvGrpSpPr>
      <p:grpSpPr>
        <a:xfrm>
          <a:off x="0" y="0"/>
          <a:ext cx="0" cy="0"/>
          <a:chOff x="0" y="0"/>
          <a:chExt cx="0" cy="0"/>
        </a:xfrm>
      </p:grpSpPr>
      <p:sp>
        <p:nvSpPr>
          <p:cNvPr id="1739" name="Google Shape;173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0" name="Google Shape;174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7" name="Shape 1787"/>
        <p:cNvGrpSpPr/>
        <p:nvPr/>
      </p:nvGrpSpPr>
      <p:grpSpPr>
        <a:xfrm>
          <a:off x="0" y="0"/>
          <a:ext cx="0" cy="0"/>
          <a:chOff x="0" y="0"/>
          <a:chExt cx="0" cy="0"/>
        </a:xfrm>
      </p:grpSpPr>
      <p:sp>
        <p:nvSpPr>
          <p:cNvPr id="1788" name="Google Shape;178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9" name="Google Shape;178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8" name="Shape 1838"/>
        <p:cNvGrpSpPr/>
        <p:nvPr/>
      </p:nvGrpSpPr>
      <p:grpSpPr>
        <a:xfrm>
          <a:off x="0" y="0"/>
          <a:ext cx="0" cy="0"/>
          <a:chOff x="0" y="0"/>
          <a:chExt cx="0" cy="0"/>
        </a:xfrm>
      </p:grpSpPr>
      <p:sp>
        <p:nvSpPr>
          <p:cNvPr id="1839" name="Google Shape;1839;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0" name="Google Shape;184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7" name="Shape 1887"/>
        <p:cNvGrpSpPr/>
        <p:nvPr/>
      </p:nvGrpSpPr>
      <p:grpSpPr>
        <a:xfrm>
          <a:off x="0" y="0"/>
          <a:ext cx="0" cy="0"/>
          <a:chOff x="0" y="0"/>
          <a:chExt cx="0" cy="0"/>
        </a:xfrm>
      </p:grpSpPr>
      <p:sp>
        <p:nvSpPr>
          <p:cNvPr id="1888" name="Google Shape;1888;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9" name="Google Shape;188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2" name="Google Shape;194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1" name="Shape 1981"/>
        <p:cNvGrpSpPr/>
        <p:nvPr/>
      </p:nvGrpSpPr>
      <p:grpSpPr>
        <a:xfrm>
          <a:off x="0" y="0"/>
          <a:ext cx="0" cy="0"/>
          <a:chOff x="0" y="0"/>
          <a:chExt cx="0" cy="0"/>
        </a:xfrm>
      </p:grpSpPr>
      <p:sp>
        <p:nvSpPr>
          <p:cNvPr id="1982" name="Google Shape;1982;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3" name="Google Shape;198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9" name="Shape 1989"/>
        <p:cNvGrpSpPr/>
        <p:nvPr/>
      </p:nvGrpSpPr>
      <p:grpSpPr>
        <a:xfrm>
          <a:off x="0" y="0"/>
          <a:ext cx="0" cy="0"/>
          <a:chOff x="0" y="0"/>
          <a:chExt cx="0" cy="0"/>
        </a:xfrm>
      </p:grpSpPr>
      <p:sp>
        <p:nvSpPr>
          <p:cNvPr id="1990" name="Google Shape;1990;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1" name="Google Shape;199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2" name="Google Shape;1992;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 là nút chứa dữ liệu cần xóa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lang="en-US"/>
              <a:t>Cây nhị phân, mỗi nút có tối đa 2 nút con → Bậc của cây nhị phân là 2</a:t>
            </a:r>
            <a:endParaRPr/>
          </a:p>
          <a:p>
            <a:pPr indent="-76200" lvl="0" marL="0" rtl="0" algn="l">
              <a:spcBef>
                <a:spcPts val="360"/>
              </a:spcBef>
              <a:spcAft>
                <a:spcPts val="0"/>
              </a:spcAft>
              <a:buClr>
                <a:schemeClr val="dk1"/>
              </a:buClr>
              <a:buSzPts val="1200"/>
              <a:buFont typeface="Arial"/>
              <a:buChar char="-"/>
            </a:pPr>
            <a:r>
              <a:rPr lang="en-US"/>
              <a:t>Cây tam phân, mỗi nút có tối đa 3 nút con → Bậc của cây nhị phân là 3</a:t>
            </a:r>
            <a:endParaRPr/>
          </a:p>
          <a:p>
            <a:pPr indent="-76200" lvl="0" marL="0" rtl="0" algn="l">
              <a:spcBef>
                <a:spcPts val="360"/>
              </a:spcBef>
              <a:spcAft>
                <a:spcPts val="0"/>
              </a:spcAft>
              <a:buClr>
                <a:schemeClr val="dk1"/>
              </a:buClr>
              <a:buSzPts val="1200"/>
              <a:buFont typeface="Arial"/>
              <a:buChar char="-"/>
            </a:pPr>
            <a:r>
              <a:rPr lang="en-US"/>
              <a:t>….</a:t>
            </a:r>
            <a:endParaRPr/>
          </a:p>
          <a:p>
            <a:pPr indent="-76200" lvl="0" marL="0" rtl="0" algn="l">
              <a:spcBef>
                <a:spcPts val="360"/>
              </a:spcBef>
              <a:spcAft>
                <a:spcPts val="0"/>
              </a:spcAft>
              <a:buClr>
                <a:schemeClr val="dk1"/>
              </a:buClr>
              <a:buSzPts val="1200"/>
              <a:buFont typeface="Arial"/>
              <a:buChar char="-"/>
            </a:pPr>
            <a:r>
              <a:rPr lang="en-US"/>
              <a:t>Cây n phân, mỗi nút có tối đa n nút con → Bậc của cây nhị phân là n</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7" name="Shape 1997"/>
        <p:cNvGrpSpPr/>
        <p:nvPr/>
      </p:nvGrpSpPr>
      <p:grpSpPr>
        <a:xfrm>
          <a:off x="0" y="0"/>
          <a:ext cx="0" cy="0"/>
          <a:chOff x="0" y="0"/>
          <a:chExt cx="0" cy="0"/>
        </a:xfrm>
      </p:grpSpPr>
      <p:sp>
        <p:nvSpPr>
          <p:cNvPr id="1998" name="Google Shape;1998;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9" name="Google Shape;199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7" name="Google Shape;200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2" name="Shape 2012"/>
        <p:cNvGrpSpPr/>
        <p:nvPr/>
      </p:nvGrpSpPr>
      <p:grpSpPr>
        <a:xfrm>
          <a:off x="0" y="0"/>
          <a:ext cx="0" cy="0"/>
          <a:chOff x="0" y="0"/>
          <a:chExt cx="0" cy="0"/>
        </a:xfrm>
      </p:grpSpPr>
      <p:sp>
        <p:nvSpPr>
          <p:cNvPr id="2013" name="Google Shape;2013;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4" name="Google Shape;201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9" name="Shape 2019"/>
        <p:cNvGrpSpPr/>
        <p:nvPr/>
      </p:nvGrpSpPr>
      <p:grpSpPr>
        <a:xfrm>
          <a:off x="0" y="0"/>
          <a:ext cx="0" cy="0"/>
          <a:chOff x="0" y="0"/>
          <a:chExt cx="0" cy="0"/>
        </a:xfrm>
      </p:grpSpPr>
      <p:sp>
        <p:nvSpPr>
          <p:cNvPr id="2020" name="Google Shape;202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1" name="Google Shape;202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4" name="Google Shape;205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2" name="Shape 2092"/>
        <p:cNvGrpSpPr/>
        <p:nvPr/>
      </p:nvGrpSpPr>
      <p:grpSpPr>
        <a:xfrm>
          <a:off x="0" y="0"/>
          <a:ext cx="0" cy="0"/>
          <a:chOff x="0" y="0"/>
          <a:chExt cx="0" cy="0"/>
        </a:xfrm>
      </p:grpSpPr>
      <p:sp>
        <p:nvSpPr>
          <p:cNvPr id="2093" name="Google Shape;2093;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4" name="Google Shape;209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3" name="Shape 2143"/>
        <p:cNvGrpSpPr/>
        <p:nvPr/>
      </p:nvGrpSpPr>
      <p:grpSpPr>
        <a:xfrm>
          <a:off x="0" y="0"/>
          <a:ext cx="0" cy="0"/>
          <a:chOff x="0" y="0"/>
          <a:chExt cx="0" cy="0"/>
        </a:xfrm>
      </p:grpSpPr>
      <p:sp>
        <p:nvSpPr>
          <p:cNvPr id="2144" name="Google Shape;214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5" name="Google Shape;214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2" name="Google Shape;220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7" name="Shape 2257"/>
        <p:cNvGrpSpPr/>
        <p:nvPr/>
      </p:nvGrpSpPr>
      <p:grpSpPr>
        <a:xfrm>
          <a:off x="0" y="0"/>
          <a:ext cx="0" cy="0"/>
          <a:chOff x="0" y="0"/>
          <a:chExt cx="0" cy="0"/>
        </a:xfrm>
      </p:grpSpPr>
      <p:sp>
        <p:nvSpPr>
          <p:cNvPr id="2258" name="Google Shape;2258;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9" name="Google Shape;225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4" name="Shape 2314"/>
        <p:cNvGrpSpPr/>
        <p:nvPr/>
      </p:nvGrpSpPr>
      <p:grpSpPr>
        <a:xfrm>
          <a:off x="0" y="0"/>
          <a:ext cx="0" cy="0"/>
          <a:chOff x="0" y="0"/>
          <a:chExt cx="0" cy="0"/>
        </a:xfrm>
      </p:grpSpPr>
      <p:sp>
        <p:nvSpPr>
          <p:cNvPr id="2315" name="Google Shape;2315;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6" name="Google Shape;231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Nút B có 3 nút con nên có bậc là 3</a:t>
            </a:r>
            <a:endParaRPr/>
          </a:p>
          <a:p>
            <a:pPr indent="0" lvl="0" marL="0" rtl="0" algn="l">
              <a:spcBef>
                <a:spcPts val="360"/>
              </a:spcBef>
              <a:spcAft>
                <a:spcPts val="0"/>
              </a:spcAft>
              <a:buNone/>
            </a:pPr>
            <a:r>
              <a:rPr lang="en-US"/>
              <a:t>Nút D có 2 nút con nên có bậc là 2</a:t>
            </a:r>
            <a:endParaRPr/>
          </a:p>
          <a:p>
            <a:pPr indent="0" lvl="0" marL="0" rtl="0" algn="l">
              <a:spcBef>
                <a:spcPts val="360"/>
              </a:spcBef>
              <a:spcAft>
                <a:spcPts val="0"/>
              </a:spcAft>
              <a:buNone/>
            </a:pPr>
            <a:r>
              <a:rPr lang="en-US"/>
              <a:t>Bậc của cây là bậc lớn nhất của các nút → cây có bậc 3</a:t>
            </a:r>
            <a:endParaRPr/>
          </a:p>
          <a:p>
            <a:pPr indent="0" lvl="0" marL="0" rtl="0" algn="l">
              <a:spcBef>
                <a:spcPts val="360"/>
              </a:spcBef>
              <a:spcAft>
                <a:spcPts val="0"/>
              </a:spcAft>
              <a:buNone/>
            </a:pPr>
            <a:r>
              <a:rPr lang="en-US"/>
              <a:t>------------</a:t>
            </a:r>
            <a:endParaRPr/>
          </a:p>
          <a:p>
            <a:pPr indent="0" lvl="0" marL="0" rtl="0" algn="l">
              <a:spcBef>
                <a:spcPts val="360"/>
              </a:spcBef>
              <a:spcAft>
                <a:spcPts val="0"/>
              </a:spcAft>
              <a:buNone/>
            </a:pPr>
            <a:r>
              <a:rPr lang="en-US"/>
              <a:t>Nút Z, A có mức là 0 Nút B, R, D có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3" name="Shape 2373"/>
        <p:cNvGrpSpPr/>
        <p:nvPr/>
      </p:nvGrpSpPr>
      <p:grpSpPr>
        <a:xfrm>
          <a:off x="0" y="0"/>
          <a:ext cx="0" cy="0"/>
          <a:chOff x="0" y="0"/>
          <a:chExt cx="0" cy="0"/>
        </a:xfrm>
      </p:grpSpPr>
      <p:sp>
        <p:nvSpPr>
          <p:cNvPr id="2374" name="Google Shape;237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5" name="Google Shape;237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2" name="Shape 2382"/>
        <p:cNvGrpSpPr/>
        <p:nvPr/>
      </p:nvGrpSpPr>
      <p:grpSpPr>
        <a:xfrm>
          <a:off x="0" y="0"/>
          <a:ext cx="0" cy="0"/>
          <a:chOff x="0" y="0"/>
          <a:chExt cx="0" cy="0"/>
        </a:xfrm>
      </p:grpSpPr>
      <p:sp>
        <p:nvSpPr>
          <p:cNvPr id="2383" name="Google Shape;2383;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4" name="Google Shape;238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9" name="Shape 2389"/>
        <p:cNvGrpSpPr/>
        <p:nvPr/>
      </p:nvGrpSpPr>
      <p:grpSpPr>
        <a:xfrm>
          <a:off x="0" y="0"/>
          <a:ext cx="0" cy="0"/>
          <a:chOff x="0" y="0"/>
          <a:chExt cx="0" cy="0"/>
        </a:xfrm>
      </p:grpSpPr>
      <p:sp>
        <p:nvSpPr>
          <p:cNvPr id="2390" name="Google Shape;2390;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1" name="Google Shape;239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1" name="Google Shape;243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7" name="Shape 2527"/>
        <p:cNvGrpSpPr/>
        <p:nvPr/>
      </p:nvGrpSpPr>
      <p:grpSpPr>
        <a:xfrm>
          <a:off x="0" y="0"/>
          <a:ext cx="0" cy="0"/>
          <a:chOff x="0" y="0"/>
          <a:chExt cx="0" cy="0"/>
        </a:xfrm>
      </p:grpSpPr>
      <p:sp>
        <p:nvSpPr>
          <p:cNvPr id="2528" name="Google Shape;2528;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9" name="Google Shape;252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5" name="Shape 2535"/>
        <p:cNvGrpSpPr/>
        <p:nvPr/>
      </p:nvGrpSpPr>
      <p:grpSpPr>
        <a:xfrm>
          <a:off x="0" y="0"/>
          <a:ext cx="0" cy="0"/>
          <a:chOff x="0" y="0"/>
          <a:chExt cx="0" cy="0"/>
        </a:xfrm>
      </p:grpSpPr>
      <p:sp>
        <p:nvSpPr>
          <p:cNvPr id="2536" name="Google Shape;2536;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7" name="Google Shape;253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2" name="Shape 2542"/>
        <p:cNvGrpSpPr/>
        <p:nvPr/>
      </p:nvGrpSpPr>
      <p:grpSpPr>
        <a:xfrm>
          <a:off x="0" y="0"/>
          <a:ext cx="0" cy="0"/>
          <a:chOff x="0" y="0"/>
          <a:chExt cx="0" cy="0"/>
        </a:xfrm>
      </p:grpSpPr>
      <p:sp>
        <p:nvSpPr>
          <p:cNvPr id="2543" name="Google Shape;2543;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4" name="Google Shape;254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9" name="Shape 2549"/>
        <p:cNvGrpSpPr/>
        <p:nvPr/>
      </p:nvGrpSpPr>
      <p:grpSpPr>
        <a:xfrm>
          <a:off x="0" y="0"/>
          <a:ext cx="0" cy="0"/>
          <a:chOff x="0" y="0"/>
          <a:chExt cx="0" cy="0"/>
        </a:xfrm>
      </p:grpSpPr>
      <p:sp>
        <p:nvSpPr>
          <p:cNvPr id="2550" name="Google Shape;2550;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1" name="Google Shape;2551;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9" name="Shape 2629"/>
        <p:cNvGrpSpPr/>
        <p:nvPr/>
      </p:nvGrpSpPr>
      <p:grpSpPr>
        <a:xfrm>
          <a:off x="0" y="0"/>
          <a:ext cx="0" cy="0"/>
          <a:chOff x="0" y="0"/>
          <a:chExt cx="0" cy="0"/>
        </a:xfrm>
      </p:grpSpPr>
      <p:sp>
        <p:nvSpPr>
          <p:cNvPr id="2630" name="Google Shape;263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1" name="Google Shape;263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6" name="Shape 2636"/>
        <p:cNvGrpSpPr/>
        <p:nvPr/>
      </p:nvGrpSpPr>
      <p:grpSpPr>
        <a:xfrm>
          <a:off x="0" y="0"/>
          <a:ext cx="0" cy="0"/>
          <a:chOff x="0" y="0"/>
          <a:chExt cx="0" cy="0"/>
        </a:xfrm>
      </p:grpSpPr>
      <p:sp>
        <p:nvSpPr>
          <p:cNvPr id="2637" name="Google Shape;2637;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8" name="Google Shape;263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nút có cùng nút cha và trong cùng một mức là nút anh em</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9" name="Shape 2649"/>
        <p:cNvGrpSpPr/>
        <p:nvPr/>
      </p:nvGrpSpPr>
      <p:grpSpPr>
        <a:xfrm>
          <a:off x="0" y="0"/>
          <a:ext cx="0" cy="0"/>
          <a:chOff x="0" y="0"/>
          <a:chExt cx="0" cy="0"/>
        </a:xfrm>
      </p:grpSpPr>
      <p:sp>
        <p:nvSpPr>
          <p:cNvPr id="2650" name="Google Shape;2650;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1" name="Google Shape;2651;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6" name="Shape 2656"/>
        <p:cNvGrpSpPr/>
        <p:nvPr/>
      </p:nvGrpSpPr>
      <p:grpSpPr>
        <a:xfrm>
          <a:off x="0" y="0"/>
          <a:ext cx="0" cy="0"/>
          <a:chOff x="0" y="0"/>
          <a:chExt cx="0" cy="0"/>
        </a:xfrm>
      </p:grpSpPr>
      <p:sp>
        <p:nvSpPr>
          <p:cNvPr id="2657" name="Google Shape;2657;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8" name="Google Shape;265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1" name="Google Shape;273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6" name="Shape 2736"/>
        <p:cNvGrpSpPr/>
        <p:nvPr/>
      </p:nvGrpSpPr>
      <p:grpSpPr>
        <a:xfrm>
          <a:off x="0" y="0"/>
          <a:ext cx="0" cy="0"/>
          <a:chOff x="0" y="0"/>
          <a:chExt cx="0" cy="0"/>
        </a:xfrm>
      </p:grpSpPr>
      <p:sp>
        <p:nvSpPr>
          <p:cNvPr id="2737" name="Google Shape;2737;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8" name="Google Shape;2738;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3" name="Shape 2743"/>
        <p:cNvGrpSpPr/>
        <p:nvPr/>
      </p:nvGrpSpPr>
      <p:grpSpPr>
        <a:xfrm>
          <a:off x="0" y="0"/>
          <a:ext cx="0" cy="0"/>
          <a:chOff x="0" y="0"/>
          <a:chExt cx="0" cy="0"/>
        </a:xfrm>
      </p:grpSpPr>
      <p:sp>
        <p:nvSpPr>
          <p:cNvPr id="2744" name="Google Shape;2744;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5" name="Google Shape;274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0" name="Shape 2750"/>
        <p:cNvGrpSpPr/>
        <p:nvPr/>
      </p:nvGrpSpPr>
      <p:grpSpPr>
        <a:xfrm>
          <a:off x="0" y="0"/>
          <a:ext cx="0" cy="0"/>
          <a:chOff x="0" y="0"/>
          <a:chExt cx="0" cy="0"/>
        </a:xfrm>
      </p:grpSpPr>
      <p:sp>
        <p:nvSpPr>
          <p:cNvPr id="2751" name="Google Shape;2751;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2" name="Google Shape;275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5" name="Shape 2805"/>
        <p:cNvGrpSpPr/>
        <p:nvPr/>
      </p:nvGrpSpPr>
      <p:grpSpPr>
        <a:xfrm>
          <a:off x="0" y="0"/>
          <a:ext cx="0" cy="0"/>
          <a:chOff x="0" y="0"/>
          <a:chExt cx="0" cy="0"/>
        </a:xfrm>
      </p:grpSpPr>
      <p:sp>
        <p:nvSpPr>
          <p:cNvPr id="2806" name="Google Shape;2806;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7" name="Google Shape;2807;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9" name="Shape 2869"/>
        <p:cNvGrpSpPr/>
        <p:nvPr/>
      </p:nvGrpSpPr>
      <p:grpSpPr>
        <a:xfrm>
          <a:off x="0" y="0"/>
          <a:ext cx="0" cy="0"/>
          <a:chOff x="0" y="0"/>
          <a:chExt cx="0" cy="0"/>
        </a:xfrm>
      </p:grpSpPr>
      <p:sp>
        <p:nvSpPr>
          <p:cNvPr id="2870" name="Google Shape;2870;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1" name="Google Shape;2871;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3" name="Shape 2933"/>
        <p:cNvGrpSpPr/>
        <p:nvPr/>
      </p:nvGrpSpPr>
      <p:grpSpPr>
        <a:xfrm>
          <a:off x="0" y="0"/>
          <a:ext cx="0" cy="0"/>
          <a:chOff x="0" y="0"/>
          <a:chExt cx="0" cy="0"/>
        </a:xfrm>
      </p:grpSpPr>
      <p:sp>
        <p:nvSpPr>
          <p:cNvPr id="2934" name="Google Shape;2934;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5" name="Google Shape;2935;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0" name="Shape 2940"/>
        <p:cNvGrpSpPr/>
        <p:nvPr/>
      </p:nvGrpSpPr>
      <p:grpSpPr>
        <a:xfrm>
          <a:off x="0" y="0"/>
          <a:ext cx="0" cy="0"/>
          <a:chOff x="0" y="0"/>
          <a:chExt cx="0" cy="0"/>
        </a:xfrm>
      </p:grpSpPr>
      <p:sp>
        <p:nvSpPr>
          <p:cNvPr id="2941" name="Google Shape;2941;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42" name="Google Shape;294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pic>
        <p:nvPicPr>
          <p:cNvPr descr="pistache_chinese1" id="18" name="Google Shape;18;p2"/>
          <p:cNvPicPr preferRelativeResize="0"/>
          <p:nvPr/>
        </p:nvPicPr>
        <p:blipFill rotWithShape="1">
          <a:blip r:embed="rId2">
            <a:alphaModFix/>
          </a:blip>
          <a:srcRect b="0" l="0" r="0" t="0"/>
          <a:stretch/>
        </p:blipFill>
        <p:spPr>
          <a:xfrm>
            <a:off x="3429000" y="609600"/>
            <a:ext cx="5334000" cy="5334000"/>
          </a:xfrm>
          <a:prstGeom prst="rect">
            <a:avLst/>
          </a:prstGeom>
          <a:noFill/>
          <a:ln>
            <a:noFill/>
          </a:ln>
        </p:spPr>
      </p:pic>
      <p:sp>
        <p:nvSpPr>
          <p:cNvPr id="19" name="Google Shape;19;p2"/>
          <p:cNvSpPr txBox="1"/>
          <p:nvPr>
            <p:ph idx="1" type="subTitle"/>
          </p:nvPr>
        </p:nvSpPr>
        <p:spPr>
          <a:xfrm>
            <a:off x="533400" y="5105400"/>
            <a:ext cx="6400800" cy="609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solidFill>
                  <a:srgbClr val="CC3300"/>
                </a:solidFill>
              </a:defRPr>
            </a:lvl1pPr>
            <a:lvl2pPr lvl="1" algn="l">
              <a:spcBef>
                <a:spcPts val="360"/>
              </a:spcBef>
              <a:spcAft>
                <a:spcPts val="0"/>
              </a:spcAft>
              <a:buSzPts val="1080"/>
              <a:buChar char="✓"/>
              <a:defRPr/>
            </a:lvl2pPr>
            <a:lvl3pPr lvl="2" algn="l">
              <a:spcBef>
                <a:spcPts val="360"/>
              </a:spcBef>
              <a:spcAft>
                <a:spcPts val="0"/>
              </a:spcAft>
              <a:buSzPts val="1080"/>
              <a:buChar char="■"/>
              <a:defRPr/>
            </a:lvl3pPr>
            <a:lvl4pPr lvl="3" algn="l">
              <a:spcBef>
                <a:spcPts val="360"/>
              </a:spcBef>
              <a:spcAft>
                <a:spcPts val="0"/>
              </a:spcAft>
              <a:buSzPts val="108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20" name="Google Shape;20;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21" name="Google Shape;21;p2"/>
          <p:cNvSpPr txBox="1"/>
          <p:nvPr>
            <p:ph idx="12" type="sldNum"/>
          </p:nvPr>
        </p:nvSpPr>
        <p:spPr>
          <a:xfrm>
            <a:off x="6629400" y="64770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
          <p:cNvSpPr txBox="1"/>
          <p:nvPr>
            <p:ph type="ctrTitle"/>
          </p:nvPr>
        </p:nvSpPr>
        <p:spPr>
          <a:xfrm>
            <a:off x="-533400" y="3962400"/>
            <a:ext cx="7772400" cy="1371600"/>
          </a:xfrm>
          <a:prstGeom prst="rect">
            <a:avLst/>
          </a:prstGeom>
          <a:noFill/>
          <a:ln>
            <a:noFill/>
          </a:ln>
          <a:effectLst>
            <a:outerShdw rotWithShape="0" algn="ctr" dir="2700000" dist="107763">
              <a:schemeClr val="dk1">
                <a:alpha val="49803"/>
              </a:schemeClr>
            </a:outerShdw>
          </a:effectLst>
        </p:spPr>
        <p:txBody>
          <a:bodyPr anchorCtr="0" anchor="ctr"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6" name="Shape 66"/>
        <p:cNvGrpSpPr/>
        <p:nvPr/>
      </p:nvGrpSpPr>
      <p:grpSpPr>
        <a:xfrm>
          <a:off x="0" y="0"/>
          <a:ext cx="0" cy="0"/>
          <a:chOff x="0" y="0"/>
          <a:chExt cx="0" cy="0"/>
        </a:xfrm>
      </p:grpSpPr>
      <p:sp>
        <p:nvSpPr>
          <p:cNvPr id="67" name="Google Shape;67;p1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rot="5400000">
            <a:off x="2057400" y="-457200"/>
            <a:ext cx="5029200" cy="82296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69" name="Google Shape;69;p11"/>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70" name="Google Shape;70;p1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4724400" y="2209800"/>
            <a:ext cx="58674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2"/>
          <p:cNvSpPr txBox="1"/>
          <p:nvPr>
            <p:ph idx="1" type="body"/>
          </p:nvPr>
        </p:nvSpPr>
        <p:spPr>
          <a:xfrm rot="5400000">
            <a:off x="533400" y="228600"/>
            <a:ext cx="5867400" cy="6019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74" name="Google Shape;74;p12"/>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75" name="Google Shape;75;p1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3"/>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26" name="Google Shape;26;p3"/>
          <p:cNvSpPr txBox="1"/>
          <p:nvPr>
            <p:ph idx="10" type="dt"/>
          </p:nvPr>
        </p:nvSpPr>
        <p:spPr>
          <a:xfrm>
            <a:off x="457200" y="6400800"/>
            <a:ext cx="46482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960"/>
              <a:buNone/>
              <a:defRPr sz="1600"/>
            </a:lvl3pPr>
            <a:lvl4pPr indent="-228600" lvl="3" marL="1828800" algn="l">
              <a:spcBef>
                <a:spcPts val="280"/>
              </a:spcBef>
              <a:spcAft>
                <a:spcPts val="0"/>
              </a:spcAft>
              <a:buSzPts val="840"/>
              <a:buNone/>
              <a:defRPr sz="1400"/>
            </a:lvl4pPr>
            <a:lvl5pPr indent="-228600" lvl="4" marL="2286000" algn="l">
              <a:spcBef>
                <a:spcPts val="280"/>
              </a:spcBef>
              <a:spcAft>
                <a:spcPts val="0"/>
              </a:spcAft>
              <a:buSzPts val="840"/>
              <a:buNone/>
              <a:defRPr sz="1400"/>
            </a:lvl5pPr>
            <a:lvl6pPr indent="-228600" lvl="5" marL="2743200" algn="l">
              <a:spcBef>
                <a:spcPts val="280"/>
              </a:spcBef>
              <a:spcAft>
                <a:spcPts val="0"/>
              </a:spcAft>
              <a:buSzPts val="840"/>
              <a:buNone/>
              <a:defRPr sz="1400"/>
            </a:lvl6pPr>
            <a:lvl7pPr indent="-228600" lvl="6" marL="3200400" algn="l">
              <a:spcBef>
                <a:spcPts val="280"/>
              </a:spcBef>
              <a:spcAft>
                <a:spcPts val="0"/>
              </a:spcAft>
              <a:buSzPts val="840"/>
              <a:buNone/>
              <a:defRPr sz="1400"/>
            </a:lvl7pPr>
            <a:lvl8pPr indent="-228600" lvl="7" marL="3657600" algn="l">
              <a:spcBef>
                <a:spcPts val="280"/>
              </a:spcBef>
              <a:spcAft>
                <a:spcPts val="0"/>
              </a:spcAft>
              <a:buSzPts val="840"/>
              <a:buNone/>
              <a:defRPr sz="1400"/>
            </a:lvl8pPr>
            <a:lvl9pPr indent="-228600" lvl="8" marL="4114800" algn="l">
              <a:spcBef>
                <a:spcPts val="280"/>
              </a:spcBef>
              <a:spcAft>
                <a:spcPts val="0"/>
              </a:spcAft>
              <a:buSzPts val="840"/>
              <a:buNone/>
              <a:defRPr sz="1400"/>
            </a:lvl9pPr>
          </a:lstStyle>
          <a:p/>
        </p:txBody>
      </p:sp>
      <p:sp>
        <p:nvSpPr>
          <p:cNvPr id="31" name="Google Shape;31;p4"/>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2" name="Google Shape;32;p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143000"/>
            <a:ext cx="4038600" cy="50292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04800" lvl="2" marL="1371600" algn="l">
              <a:spcBef>
                <a:spcPts val="400"/>
              </a:spcBef>
              <a:spcAft>
                <a:spcPts val="0"/>
              </a:spcAft>
              <a:buSzPts val="1200"/>
              <a:buChar char="■"/>
              <a:defRPr sz="2000"/>
            </a:lvl3pPr>
            <a:lvl4pPr indent="-297180" lvl="3" marL="1828800" algn="l">
              <a:spcBef>
                <a:spcPts val="360"/>
              </a:spcBef>
              <a:spcAft>
                <a:spcPts val="0"/>
              </a:spcAft>
              <a:buSzPts val="108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36" name="Google Shape;36;p5"/>
          <p:cNvSpPr txBox="1"/>
          <p:nvPr>
            <p:ph idx="2" type="body"/>
          </p:nvPr>
        </p:nvSpPr>
        <p:spPr>
          <a:xfrm>
            <a:off x="4648200" y="1143000"/>
            <a:ext cx="4038600" cy="50292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04800" lvl="2" marL="1371600" algn="l">
              <a:spcBef>
                <a:spcPts val="400"/>
              </a:spcBef>
              <a:spcAft>
                <a:spcPts val="0"/>
              </a:spcAft>
              <a:buSzPts val="1200"/>
              <a:buChar char="■"/>
              <a:defRPr sz="2000"/>
            </a:lvl3pPr>
            <a:lvl4pPr indent="-297180" lvl="3" marL="1828800" algn="l">
              <a:spcBef>
                <a:spcPts val="360"/>
              </a:spcBef>
              <a:spcAft>
                <a:spcPts val="0"/>
              </a:spcAft>
              <a:buSzPts val="108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37" name="Google Shape;37;p5"/>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8" name="Google Shape;38;p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96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42" name="Google Shape;42;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304800" lvl="1" marL="914400" algn="l">
              <a:spcBef>
                <a:spcPts val="400"/>
              </a:spcBef>
              <a:spcAft>
                <a:spcPts val="0"/>
              </a:spcAft>
              <a:buSzPts val="1200"/>
              <a:buChar char="✓"/>
              <a:defRPr sz="2000"/>
            </a:lvl2pPr>
            <a:lvl3pPr indent="-297180" lvl="2" marL="1371600" algn="l">
              <a:spcBef>
                <a:spcPts val="360"/>
              </a:spcBef>
              <a:spcAft>
                <a:spcPts val="0"/>
              </a:spcAft>
              <a:buSzPts val="1080"/>
              <a:buChar char="■"/>
              <a:defRPr sz="1800"/>
            </a:lvl3pPr>
            <a:lvl4pPr indent="-289560" lvl="3" marL="1828800" algn="l">
              <a:spcBef>
                <a:spcPts val="320"/>
              </a:spcBef>
              <a:spcAft>
                <a:spcPts val="0"/>
              </a:spcAft>
              <a:buSzPts val="96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43" name="Google Shape;43;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96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44" name="Google Shape;44;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304800" lvl="1" marL="914400" algn="l">
              <a:spcBef>
                <a:spcPts val="400"/>
              </a:spcBef>
              <a:spcAft>
                <a:spcPts val="0"/>
              </a:spcAft>
              <a:buSzPts val="1200"/>
              <a:buChar char="✓"/>
              <a:defRPr sz="2000"/>
            </a:lvl2pPr>
            <a:lvl3pPr indent="-297180" lvl="2" marL="1371600" algn="l">
              <a:spcBef>
                <a:spcPts val="360"/>
              </a:spcBef>
              <a:spcAft>
                <a:spcPts val="0"/>
              </a:spcAft>
              <a:buSzPts val="1080"/>
              <a:buChar char="■"/>
              <a:defRPr sz="1800"/>
            </a:lvl3pPr>
            <a:lvl4pPr indent="-289560" lvl="3" marL="1828800" algn="l">
              <a:spcBef>
                <a:spcPts val="320"/>
              </a:spcBef>
              <a:spcAft>
                <a:spcPts val="0"/>
              </a:spcAft>
              <a:buSzPts val="96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45" name="Google Shape;45;p6"/>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6" name="Google Shape;46;p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50" name="Google Shape;50;p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53" name="Google Shape;53;p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35280" lvl="1" marL="914400" algn="l">
              <a:spcBef>
                <a:spcPts val="560"/>
              </a:spcBef>
              <a:spcAft>
                <a:spcPts val="0"/>
              </a:spcAft>
              <a:buSzPts val="1680"/>
              <a:buChar char="✓"/>
              <a:defRPr sz="2800"/>
            </a:lvl2pPr>
            <a:lvl3pPr indent="-320039" lvl="2" marL="1371600" algn="l">
              <a:spcBef>
                <a:spcPts val="480"/>
              </a:spcBef>
              <a:spcAft>
                <a:spcPts val="0"/>
              </a:spcAft>
              <a:buSzPts val="1440"/>
              <a:buChar char="■"/>
              <a:defRPr sz="2400"/>
            </a:lvl3pPr>
            <a:lvl4pPr indent="-304800" lvl="3" marL="1828800" algn="l">
              <a:spcBef>
                <a:spcPts val="400"/>
              </a:spcBef>
              <a:spcAft>
                <a:spcPts val="0"/>
              </a:spcAft>
              <a:buSzPts val="1200"/>
              <a:buChar char="■"/>
              <a:defRPr sz="2000"/>
            </a:lvl4pPr>
            <a:lvl5pPr indent="-304800" lvl="4" marL="2286000" algn="l">
              <a:spcBef>
                <a:spcPts val="400"/>
              </a:spcBef>
              <a:spcAft>
                <a:spcPts val="0"/>
              </a:spcAft>
              <a:buSzPts val="1200"/>
              <a:buChar char="■"/>
              <a:defRPr sz="2000"/>
            </a:lvl5pPr>
            <a:lvl6pPr indent="-304800" lvl="5" marL="2743200" algn="l">
              <a:spcBef>
                <a:spcPts val="400"/>
              </a:spcBef>
              <a:spcAft>
                <a:spcPts val="0"/>
              </a:spcAft>
              <a:buSzPts val="1200"/>
              <a:buChar char="■"/>
              <a:defRPr sz="2000"/>
            </a:lvl6pPr>
            <a:lvl7pPr indent="-304800" lvl="6" marL="3200400" algn="l">
              <a:spcBef>
                <a:spcPts val="400"/>
              </a:spcBef>
              <a:spcAft>
                <a:spcPts val="0"/>
              </a:spcAft>
              <a:buSzPts val="1200"/>
              <a:buChar char="■"/>
              <a:defRPr sz="2000"/>
            </a:lvl7pPr>
            <a:lvl8pPr indent="-304800" lvl="7" marL="3657600" algn="l">
              <a:spcBef>
                <a:spcPts val="400"/>
              </a:spcBef>
              <a:spcAft>
                <a:spcPts val="0"/>
              </a:spcAft>
              <a:buSzPts val="1200"/>
              <a:buChar char="■"/>
              <a:defRPr sz="2000"/>
            </a:lvl8pPr>
            <a:lvl9pPr indent="-304800" lvl="8" marL="4114800" algn="l">
              <a:spcBef>
                <a:spcPts val="400"/>
              </a:spcBef>
              <a:spcAft>
                <a:spcPts val="0"/>
              </a:spcAft>
              <a:buSzPts val="12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58" name="Google Shape;58;p9"/>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59" name="Google Shape;59;p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1920"/>
              <a:buFont typeface="Noto Sans Symbols"/>
              <a:buNone/>
              <a:defRPr b="0" i="0" sz="3200" u="none" cap="none" strike="noStrike">
                <a:solidFill>
                  <a:srgbClr val="000000"/>
                </a:solidFill>
                <a:latin typeface="Times New Roman"/>
                <a:ea typeface="Times New Roman"/>
                <a:cs typeface="Times New Roman"/>
                <a:sym typeface="Times New Roman"/>
              </a:defRPr>
            </a:lvl1pPr>
            <a:lvl2pPr lvl="1" marR="0" rtl="0" algn="l">
              <a:spcBef>
                <a:spcPts val="560"/>
              </a:spcBef>
              <a:spcAft>
                <a:spcPts val="0"/>
              </a:spcAft>
              <a:buClr>
                <a:srgbClr val="CC0000"/>
              </a:buClr>
              <a:buSzPts val="1680"/>
              <a:buFont typeface="Noto Sans Symbols"/>
              <a:buNone/>
              <a:defRPr b="0" i="0" sz="2800" u="none" cap="none" strike="noStrike">
                <a:solidFill>
                  <a:srgbClr val="000000"/>
                </a:solidFill>
                <a:latin typeface="Times New Roman"/>
                <a:ea typeface="Times New Roman"/>
                <a:cs typeface="Times New Roman"/>
                <a:sym typeface="Times New Roman"/>
              </a:defRPr>
            </a:lvl2pPr>
            <a:lvl3pPr lvl="2" marR="0" rtl="0" algn="l">
              <a:spcBef>
                <a:spcPts val="480"/>
              </a:spcBef>
              <a:spcAft>
                <a:spcPts val="0"/>
              </a:spcAft>
              <a:buClr>
                <a:schemeClr val="dk2"/>
              </a:buClr>
              <a:buSzPts val="1440"/>
              <a:buFont typeface="Noto Sans Symbols"/>
              <a:buNone/>
              <a:defRPr b="0" i="0" sz="2400" u="none" cap="none" strike="noStrike">
                <a:solidFill>
                  <a:srgbClr val="000000"/>
                </a:solidFill>
                <a:latin typeface="Times New Roman"/>
                <a:ea typeface="Times New Roman"/>
                <a:cs typeface="Times New Roman"/>
                <a:sym typeface="Times New Roman"/>
              </a:defRPr>
            </a:lvl3pPr>
            <a:lvl4pPr lvl="3" marR="0" rtl="0" algn="l">
              <a:spcBef>
                <a:spcPts val="400"/>
              </a:spcBef>
              <a:spcAft>
                <a:spcPts val="0"/>
              </a:spcAft>
              <a:buClr>
                <a:schemeClr val="lt1"/>
              </a:buClr>
              <a:buSzPts val="1200"/>
              <a:buFont typeface="Noto Sans Symbols"/>
              <a:buNone/>
              <a:defRPr b="0" i="0" sz="2000" u="none" cap="none" strike="noStrike">
                <a:solidFill>
                  <a:srgbClr val="000000"/>
                </a:solidFill>
                <a:latin typeface="Times New Roman"/>
                <a:ea typeface="Times New Roman"/>
                <a:cs typeface="Times New Roman"/>
                <a:sym typeface="Times New Roman"/>
              </a:defRPr>
            </a:lvl4pPr>
            <a:lvl5pPr lvl="4" marR="0" rtl="0" algn="l">
              <a:spcBef>
                <a:spcPts val="400"/>
              </a:spcBef>
              <a:spcAft>
                <a:spcPts val="0"/>
              </a:spcAft>
              <a:buClr>
                <a:schemeClr val="hlink"/>
              </a:buClr>
              <a:buSzPts val="1200"/>
              <a:buFont typeface="Noto Sans Symbols"/>
              <a:buNone/>
              <a:defRPr b="0" i="0" sz="2000" u="none" cap="none" strike="noStrike">
                <a:solidFill>
                  <a:srgbClr val="000000"/>
                </a:solidFill>
                <a:latin typeface="Times New Roman"/>
                <a:ea typeface="Times New Roman"/>
                <a:cs typeface="Times New Roman"/>
                <a:sym typeface="Times New Roman"/>
              </a:defRPr>
            </a:lvl5pPr>
            <a:lvl6pPr lvl="5" marR="0" rtl="0" algn="l">
              <a:spcBef>
                <a:spcPts val="400"/>
              </a:spcBef>
              <a:spcAft>
                <a:spcPts val="0"/>
              </a:spcAft>
              <a:buClr>
                <a:schemeClr val="hlink"/>
              </a:buClr>
              <a:buSzPts val="1200"/>
              <a:buFont typeface="Noto Sans Symbols"/>
              <a:buNone/>
              <a:defRPr b="0" i="0" sz="2000" u="none" cap="none" strike="noStrike">
                <a:solidFill>
                  <a:srgbClr val="000000"/>
                </a:solidFill>
                <a:latin typeface="Times New Roman"/>
                <a:ea typeface="Times New Roman"/>
                <a:cs typeface="Times New Roman"/>
                <a:sym typeface="Times New Roman"/>
              </a:defRPr>
            </a:lvl6pPr>
            <a:lvl7pPr lvl="6" marR="0" rtl="0" algn="l">
              <a:spcBef>
                <a:spcPts val="400"/>
              </a:spcBef>
              <a:spcAft>
                <a:spcPts val="0"/>
              </a:spcAft>
              <a:buClr>
                <a:schemeClr val="hlink"/>
              </a:buClr>
              <a:buSzPts val="1200"/>
              <a:buFont typeface="Noto Sans Symbols"/>
              <a:buNone/>
              <a:defRPr b="0" i="0" sz="2000" u="none" cap="none" strike="noStrike">
                <a:solidFill>
                  <a:srgbClr val="000000"/>
                </a:solidFill>
                <a:latin typeface="Times New Roman"/>
                <a:ea typeface="Times New Roman"/>
                <a:cs typeface="Times New Roman"/>
                <a:sym typeface="Times New Roman"/>
              </a:defRPr>
            </a:lvl7pPr>
            <a:lvl8pPr lvl="7" marR="0" rtl="0" algn="l">
              <a:spcBef>
                <a:spcPts val="400"/>
              </a:spcBef>
              <a:spcAft>
                <a:spcPts val="0"/>
              </a:spcAft>
              <a:buClr>
                <a:schemeClr val="hlink"/>
              </a:buClr>
              <a:buSzPts val="1200"/>
              <a:buFont typeface="Noto Sans Symbols"/>
              <a:buNone/>
              <a:defRPr b="0" i="0" sz="2000" u="none" cap="none" strike="noStrike">
                <a:solidFill>
                  <a:srgbClr val="000000"/>
                </a:solidFill>
                <a:latin typeface="Times New Roman"/>
                <a:ea typeface="Times New Roman"/>
                <a:cs typeface="Times New Roman"/>
                <a:sym typeface="Times New Roman"/>
              </a:defRPr>
            </a:lvl8pPr>
            <a:lvl9pPr lvl="8" marR="0" rtl="0" algn="l">
              <a:spcBef>
                <a:spcPts val="400"/>
              </a:spcBef>
              <a:spcAft>
                <a:spcPts val="0"/>
              </a:spcAft>
              <a:buClr>
                <a:schemeClr val="hlink"/>
              </a:buClr>
              <a:buSzPts val="1200"/>
              <a:buFont typeface="Noto Sans Symbols"/>
              <a:buNone/>
              <a:defRPr b="0" i="0" sz="2000" u="none" cap="none" strike="noStrike">
                <a:solidFill>
                  <a:srgbClr val="000000"/>
                </a:solidFill>
                <a:latin typeface="Times New Roman"/>
                <a:ea typeface="Times New Roman"/>
                <a:cs typeface="Times New Roman"/>
                <a:sym typeface="Times New Roman"/>
              </a:defRPr>
            </a:lvl9pPr>
          </a:lstStyle>
          <a:p/>
        </p:txBody>
      </p:sp>
      <p:sp>
        <p:nvSpPr>
          <p:cNvPr id="63" name="Google Shape;63;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64" name="Google Shape;64;p10"/>
          <p:cNvSpPr txBox="1"/>
          <p:nvPr>
            <p:ph idx="11" type="ftr"/>
          </p:nvPr>
        </p:nvSpPr>
        <p:spPr>
          <a:xfrm>
            <a:off x="3124200" y="64770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65" name="Google Shape;65;p1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thanh ngang 1" id="10" name="Google Shape;10;p1"/>
          <p:cNvPicPr preferRelativeResize="0"/>
          <p:nvPr/>
        </p:nvPicPr>
        <p:blipFill rotWithShape="1">
          <a:blip r:embed="rId1">
            <a:alphaModFix/>
          </a:blip>
          <a:srcRect b="0" l="0" r="0" t="0"/>
          <a:stretch/>
        </p:blipFill>
        <p:spPr>
          <a:xfrm>
            <a:off x="0" y="0"/>
            <a:ext cx="9144000" cy="476250"/>
          </a:xfrm>
          <a:prstGeom prst="rect">
            <a:avLst/>
          </a:prstGeom>
          <a:noFill/>
          <a:ln>
            <a:noFill/>
          </a:ln>
        </p:spPr>
      </p:pic>
      <p:sp>
        <p:nvSpPr>
          <p:cNvPr id="11" name="Google Shape;11;p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rgbClr val="006600"/>
                </a:solidFill>
                <a:latin typeface="Arial"/>
                <a:ea typeface="Arial"/>
                <a:cs typeface="Arial"/>
                <a:sym typeface="Arial"/>
              </a:defRPr>
            </a:lvl9pPr>
          </a:lstStyle>
          <a:p/>
        </p:txBody>
      </p:sp>
      <p:sp>
        <p:nvSpPr>
          <p:cNvPr id="12" name="Google Shape;12;p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hlink"/>
              </a:buClr>
              <a:buSzPts val="1920"/>
              <a:buFont typeface="Noto Sans Symbols"/>
              <a:buChar char="•"/>
              <a:defRPr b="0" i="0" sz="3200" u="none" cap="none" strike="noStrike">
                <a:solidFill>
                  <a:srgbClr val="000000"/>
                </a:solidFill>
                <a:latin typeface="Times New Roman"/>
                <a:ea typeface="Times New Roman"/>
                <a:cs typeface="Times New Roman"/>
                <a:sym typeface="Times New Roman"/>
              </a:defRPr>
            </a:lvl1pPr>
            <a:lvl2pPr indent="-335280" lvl="1" marL="914400" marR="0" rtl="0" algn="l">
              <a:spcBef>
                <a:spcPts val="560"/>
              </a:spcBef>
              <a:spcAft>
                <a:spcPts val="0"/>
              </a:spcAft>
              <a:buClr>
                <a:srgbClr val="CC0000"/>
              </a:buClr>
              <a:buSzPts val="1680"/>
              <a:buFont typeface="Noto Sans Symbols"/>
              <a:buChar char="✓"/>
              <a:defRPr b="0" i="0" sz="2800" u="none" cap="none" strike="noStrike">
                <a:solidFill>
                  <a:srgbClr val="000000"/>
                </a:solidFill>
                <a:latin typeface="Times New Roman"/>
                <a:ea typeface="Times New Roman"/>
                <a:cs typeface="Times New Roman"/>
                <a:sym typeface="Times New Roman"/>
              </a:defRPr>
            </a:lvl2pPr>
            <a:lvl3pPr indent="-320039" lvl="2" marL="1371600" marR="0" rtl="0" algn="l">
              <a:spcBef>
                <a:spcPts val="480"/>
              </a:spcBef>
              <a:spcAft>
                <a:spcPts val="0"/>
              </a:spcAft>
              <a:buClr>
                <a:schemeClr val="dk2"/>
              </a:buClr>
              <a:buSzPts val="1440"/>
              <a:buFont typeface="Noto Sans Symbols"/>
              <a:buChar char="■"/>
              <a:defRPr b="0" i="0" sz="2400" u="none" cap="none" strike="noStrike">
                <a:solidFill>
                  <a:srgbClr val="000000"/>
                </a:solidFill>
                <a:latin typeface="Times New Roman"/>
                <a:ea typeface="Times New Roman"/>
                <a:cs typeface="Times New Roman"/>
                <a:sym typeface="Times New Roman"/>
              </a:defRPr>
            </a:lvl3pPr>
            <a:lvl4pPr indent="-304800" lvl="3" marL="1828800" marR="0" rtl="0" algn="l">
              <a:spcBef>
                <a:spcPts val="400"/>
              </a:spcBef>
              <a:spcAft>
                <a:spcPts val="0"/>
              </a:spcAft>
              <a:buClr>
                <a:schemeClr val="lt1"/>
              </a:buClr>
              <a:buSzPts val="12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Google Shape;13;p1"/>
          <p:cNvSpPr txBox="1"/>
          <p:nvPr>
            <p:ph idx="10" type="dt"/>
          </p:nvPr>
        </p:nvSpPr>
        <p:spPr>
          <a:xfrm>
            <a:off x="457200" y="6400800"/>
            <a:ext cx="46482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7E7B85"/>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457200" y="1066800"/>
            <a:ext cx="8229600" cy="0"/>
          </a:xfrm>
          <a:prstGeom prst="straightConnector1">
            <a:avLst/>
          </a:prstGeom>
          <a:noFill/>
          <a:ln cap="flat" cmpd="thinThick" w="63500">
            <a:solidFill>
              <a:srgbClr val="FFFFFF"/>
            </a:solidFill>
            <a:prstDash val="solid"/>
            <a:round/>
            <a:headEnd len="med" w="med" type="none"/>
            <a:tailEnd len="med" w="med" type="none"/>
          </a:ln>
        </p:spPr>
      </p:cxnSp>
      <p:pic>
        <p:nvPicPr>
          <p:cNvPr descr="thanh doc1" id="16" name="Google Shape;16;p1"/>
          <p:cNvPicPr preferRelativeResize="0"/>
          <p:nvPr/>
        </p:nvPicPr>
        <p:blipFill rotWithShape="1">
          <a:blip r:embed="rId2">
            <a:alphaModFix/>
          </a:blip>
          <a:srcRect b="0" l="0" r="0" t="0"/>
          <a:stretch/>
        </p:blipFill>
        <p:spPr>
          <a:xfrm>
            <a:off x="0" y="0"/>
            <a:ext cx="762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idx="12" type="sldNum"/>
          </p:nvPr>
        </p:nvSpPr>
        <p:spPr>
          <a:xfrm>
            <a:off x="6629400" y="6477000"/>
            <a:ext cx="21336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81" name="Google Shape;81;p13"/>
          <p:cNvCxnSpPr/>
          <p:nvPr/>
        </p:nvCxnSpPr>
        <p:spPr>
          <a:xfrm>
            <a:off x="4248150" y="5486400"/>
            <a:ext cx="3886200" cy="0"/>
          </a:xfrm>
          <a:prstGeom prst="straightConnector1">
            <a:avLst/>
          </a:prstGeom>
          <a:noFill/>
          <a:ln cap="flat" cmpd="sng" w="38100">
            <a:solidFill>
              <a:schemeClr val="lt1"/>
            </a:solidFill>
            <a:prstDash val="solid"/>
            <a:round/>
            <a:headEnd len="med" w="med" type="none"/>
            <a:tailEnd len="med" w="med" type="none"/>
          </a:ln>
        </p:spPr>
      </p:cxnSp>
      <p:sp>
        <p:nvSpPr>
          <p:cNvPr id="82" name="Google Shape;82;p13"/>
          <p:cNvSpPr txBox="1"/>
          <p:nvPr>
            <p:ph type="ctrTitle"/>
          </p:nvPr>
        </p:nvSpPr>
        <p:spPr>
          <a:xfrm>
            <a:off x="-533400" y="3962400"/>
            <a:ext cx="7772400" cy="1371600"/>
          </a:xfrm>
          <a:prstGeom prst="rect">
            <a:avLst/>
          </a:prstGeom>
          <a:noFill/>
          <a:ln>
            <a:noFill/>
          </a:ln>
          <a:effectLst>
            <a:outerShdw rotWithShape="0" algn="ctr" dir="2700000" dist="107763">
              <a:schemeClr val="dk1">
                <a:alpha val="49803"/>
              </a:scheme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6000"/>
                </a:solidFill>
              </a:rPr>
              <a:t>CẤU TRÚC CÂY</a:t>
            </a:r>
            <a:endParaRPr/>
          </a:p>
        </p:txBody>
      </p:sp>
      <p:sp>
        <p:nvSpPr>
          <p:cNvPr id="83" name="Google Shape;83;p13"/>
          <p:cNvSpPr txBox="1"/>
          <p:nvPr>
            <p:ph idx="1" type="subTitle"/>
          </p:nvPr>
        </p:nvSpPr>
        <p:spPr>
          <a:xfrm>
            <a:off x="533400" y="5105400"/>
            <a:ext cx="64008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920"/>
              <a:buFont typeface="Noto Sans Symbols"/>
              <a:buNone/>
            </a:pPr>
            <a:r>
              <a:rPr lang="en-US"/>
              <a:t>Tree Structure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Nội dung</a:t>
            </a:r>
            <a:endParaRPr/>
          </a:p>
        </p:txBody>
      </p:sp>
      <p:sp>
        <p:nvSpPr>
          <p:cNvPr id="282" name="Google Shape;282;p22"/>
          <p:cNvSpPr/>
          <p:nvPr/>
        </p:nvSpPr>
        <p:spPr>
          <a:xfrm>
            <a:off x="609600" y="17526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20"/>
              <a:buFont typeface="Noto Sans Symbols"/>
              <a:buChar char="•"/>
            </a:pPr>
            <a:r>
              <a:rPr lang="en-US" sz="3200">
                <a:solidFill>
                  <a:srgbClr val="000000"/>
                </a:solidFill>
                <a:latin typeface="Times New Roman"/>
                <a:ea typeface="Times New Roman"/>
                <a:cs typeface="Times New Roman"/>
                <a:sym typeface="Times New Roman"/>
              </a:rPr>
              <a:t>Cấu trúc cây</a:t>
            </a:r>
            <a:endParaRPr/>
          </a:p>
          <a:p>
            <a:pPr indent="-342900" lvl="0" marL="342900" marR="0" rtl="0" algn="l">
              <a:spcBef>
                <a:spcPts val="640"/>
              </a:spcBef>
              <a:spcAft>
                <a:spcPts val="0"/>
              </a:spcAft>
              <a:buClr>
                <a:schemeClr val="hlink"/>
              </a:buClr>
              <a:buSzPts val="1920"/>
              <a:buFont typeface="Noto Sans Symbols"/>
              <a:buChar char="•"/>
            </a:pPr>
            <a:r>
              <a:rPr b="1" lang="en-US" sz="3200">
                <a:solidFill>
                  <a:srgbClr val="CC3300"/>
                </a:solidFill>
                <a:latin typeface="Times New Roman"/>
                <a:ea typeface="Times New Roman"/>
                <a:cs typeface="Times New Roman"/>
                <a:sym typeface="Times New Roman"/>
              </a:rPr>
              <a:t>Cây nhị phân</a:t>
            </a:r>
            <a:endParaRPr/>
          </a:p>
          <a:p>
            <a:pPr indent="-342900" lvl="0" marL="342900" marR="0" rtl="0" algn="l">
              <a:spcBef>
                <a:spcPts val="640"/>
              </a:spcBef>
              <a:spcAft>
                <a:spcPts val="0"/>
              </a:spcAft>
              <a:buClr>
                <a:schemeClr val="hlink"/>
              </a:buClr>
              <a:buSzPts val="1920"/>
              <a:buFont typeface="Noto Sans Symbols"/>
              <a:buChar char="•"/>
            </a:pPr>
            <a:r>
              <a:rPr lang="en-US" sz="3200">
                <a:solidFill>
                  <a:srgbClr val="000000"/>
                </a:solidFill>
                <a:latin typeface="Times New Roman"/>
                <a:ea typeface="Times New Roman"/>
                <a:cs typeface="Times New Roman"/>
                <a:sym typeface="Times New Roman"/>
              </a:rPr>
              <a:t>Cây nhị phân tìm kiếm</a:t>
            </a:r>
            <a:endParaRPr/>
          </a:p>
          <a:p>
            <a:pPr indent="-342900" lvl="0" marL="342900" marR="0" rtl="0" algn="l">
              <a:spcBef>
                <a:spcPts val="640"/>
              </a:spcBef>
              <a:spcAft>
                <a:spcPts val="0"/>
              </a:spcAft>
              <a:buClr>
                <a:schemeClr val="hlink"/>
              </a:buClr>
              <a:buSzPts val="1920"/>
              <a:buFont typeface="Noto Sans Symbols"/>
              <a:buChar char="•"/>
            </a:pPr>
            <a:r>
              <a:rPr lang="en-US" sz="3200">
                <a:solidFill>
                  <a:srgbClr val="000000"/>
                </a:solidFill>
                <a:latin typeface="Times New Roman"/>
                <a:ea typeface="Times New Roman"/>
                <a:cs typeface="Times New Roman"/>
                <a:sym typeface="Times New Roman"/>
              </a:rPr>
              <a:t>Cây nhị phân tìm kiếm cân bằng AVL</a:t>
            </a:r>
            <a:endParaRPr/>
          </a:p>
          <a:p>
            <a:pPr indent="-220980" lvl="0" marL="342900" marR="0" rtl="0" algn="l">
              <a:spcBef>
                <a:spcPts val="640"/>
              </a:spcBef>
              <a:spcAft>
                <a:spcPts val="0"/>
              </a:spcAft>
              <a:buClr>
                <a:schemeClr val="hlink"/>
              </a:buClr>
              <a:buSzPts val="1920"/>
              <a:buFont typeface="Noto Sans Symbols"/>
              <a:buNone/>
            </a:pPr>
            <a:r>
              <a:t/>
            </a:r>
            <a:endParaRPr sz="3200">
              <a:solidFill>
                <a:srgbClr val="000000"/>
              </a:solidFill>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1" name="Shape 3011"/>
        <p:cNvGrpSpPr/>
        <p:nvPr/>
      </p:nvGrpSpPr>
      <p:grpSpPr>
        <a:xfrm>
          <a:off x="0" y="0"/>
          <a:ext cx="0" cy="0"/>
          <a:chOff x="0" y="0"/>
          <a:chExt cx="0" cy="0"/>
        </a:xfrm>
      </p:grpSpPr>
      <p:sp>
        <p:nvSpPr>
          <p:cNvPr id="3012" name="Google Shape;3012;p11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3" name="Google Shape;3013;p11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014" name="Google Shape;3014;p11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Thêm một nút vào cây ⇒ phức tạp</a:t>
            </a:r>
            <a:endParaRPr/>
          </a:p>
          <a:p>
            <a:pPr indent="-285750" lvl="1" marL="742950" rtl="0" algn="l">
              <a:spcBef>
                <a:spcPts val="560"/>
              </a:spcBef>
              <a:spcAft>
                <a:spcPts val="0"/>
              </a:spcAft>
              <a:buSzPts val="1680"/>
              <a:buChar char="✓"/>
            </a:pPr>
            <a:r>
              <a:rPr lang="en-US"/>
              <a:t>Thêm một nút vào giống như thêm vào cây NPTK</a:t>
            </a:r>
            <a:endParaRPr/>
          </a:p>
          <a:p>
            <a:pPr indent="-285750" lvl="1" marL="742950" rtl="0" algn="l">
              <a:spcBef>
                <a:spcPts val="560"/>
              </a:spcBef>
              <a:spcAft>
                <a:spcPts val="0"/>
              </a:spcAft>
              <a:buSzPts val="1680"/>
              <a:buChar char="✓"/>
            </a:pPr>
            <a:r>
              <a:rPr lang="en-US"/>
              <a:t>Tính lại chỉ số cân bằng của các nút có ảnh hưởng</a:t>
            </a:r>
            <a:endParaRPr/>
          </a:p>
          <a:p>
            <a:pPr indent="-285750" lvl="1" marL="742950" rtl="0" algn="l">
              <a:spcBef>
                <a:spcPts val="560"/>
              </a:spcBef>
              <a:spcAft>
                <a:spcPts val="0"/>
              </a:spcAft>
              <a:buSzPts val="1680"/>
              <a:buChar char="✓"/>
            </a:pPr>
            <a:r>
              <a:rPr lang="en-US"/>
              <a:t>Sau đó xét cây có bị mất cân bằng ko, nếu có thì phải cân bằng lại cây</a:t>
            </a:r>
            <a:endParaRPr/>
          </a:p>
          <a:p>
            <a:pPr indent="-228600" lvl="2" marL="1143000" rtl="0" algn="l">
              <a:spcBef>
                <a:spcPts val="480"/>
              </a:spcBef>
              <a:spcAft>
                <a:spcPts val="0"/>
              </a:spcAft>
              <a:buSzPts val="1440"/>
              <a:buChar char="■"/>
            </a:pPr>
            <a:r>
              <a:rPr lang="en-US"/>
              <a:t>Cân bằng các nút theo các phép xoay thích hợp!</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8" name="Shape 3018"/>
        <p:cNvGrpSpPr/>
        <p:nvPr/>
      </p:nvGrpSpPr>
      <p:grpSpPr>
        <a:xfrm>
          <a:off x="0" y="0"/>
          <a:ext cx="0" cy="0"/>
          <a:chOff x="0" y="0"/>
          <a:chExt cx="0" cy="0"/>
        </a:xfrm>
      </p:grpSpPr>
      <p:sp>
        <p:nvSpPr>
          <p:cNvPr id="3019" name="Google Shape;3019;p11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0" name="Google Shape;3020;p11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021" name="Google Shape;3021;p113"/>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Khảo sát việc thêm nút vào cây</a:t>
            </a:r>
            <a:endParaRPr/>
          </a:p>
          <a:p>
            <a:pPr indent="-285750" lvl="1" marL="742950" rtl="0" algn="l">
              <a:spcBef>
                <a:spcPts val="560"/>
              </a:spcBef>
              <a:spcAft>
                <a:spcPts val="0"/>
              </a:spcAft>
              <a:buSzPts val="1680"/>
              <a:buChar char="✓"/>
            </a:pPr>
            <a:r>
              <a:rPr lang="en-US"/>
              <a:t>Sau khi thêm vào thì nút mới là nút lá</a:t>
            </a:r>
            <a:endParaRPr/>
          </a:p>
          <a:p>
            <a:pPr indent="-285750" lvl="1" marL="742950" rtl="0" algn="l">
              <a:spcBef>
                <a:spcPts val="560"/>
              </a:spcBef>
              <a:spcAft>
                <a:spcPts val="0"/>
              </a:spcAft>
              <a:buSzPts val="1680"/>
              <a:buChar char="✓"/>
            </a:pPr>
            <a:r>
              <a:rPr lang="en-US"/>
              <a:t>Có thể mất cân bằng ?</a:t>
            </a:r>
            <a:endParaRPr/>
          </a:p>
          <a:p>
            <a:pPr indent="-285750" lvl="1" marL="742950" rtl="0" algn="l">
              <a:spcBef>
                <a:spcPts val="560"/>
              </a:spcBef>
              <a:spcAft>
                <a:spcPts val="0"/>
              </a:spcAft>
              <a:buSzPts val="1680"/>
              <a:buChar char="✓"/>
            </a:pPr>
            <a:r>
              <a:rPr lang="en-US"/>
              <a:t>Trường hợp nào ko ?</a:t>
            </a:r>
            <a:endParaRPr/>
          </a:p>
          <a:p>
            <a:pPr indent="-342900" lvl="0" marL="342900" rtl="0" algn="l">
              <a:spcBef>
                <a:spcPts val="640"/>
              </a:spcBef>
              <a:spcAft>
                <a:spcPts val="0"/>
              </a:spcAft>
              <a:buSzPts val="1920"/>
              <a:buChar char="•"/>
            </a:pPr>
            <a:r>
              <a:rPr lang="en-US"/>
              <a:t>Nguyên nhân:</a:t>
            </a:r>
            <a:endParaRPr/>
          </a:p>
          <a:p>
            <a:pPr indent="-285750" lvl="1" marL="742950" rtl="0" algn="l">
              <a:spcBef>
                <a:spcPts val="560"/>
              </a:spcBef>
              <a:spcAft>
                <a:spcPts val="0"/>
              </a:spcAft>
              <a:buSzPts val="1680"/>
              <a:buChar char="✓"/>
            </a:pPr>
            <a:r>
              <a:rPr lang="en-US"/>
              <a:t>Lệch trái: cây sẽ mất cân bằng nếu nút thêm vào là vị trí sau bên trái của một nút trước gần nhất đang bị lệnh trái</a:t>
            </a:r>
            <a:endParaRPr/>
          </a:p>
          <a:p>
            <a:pPr indent="-285750" lvl="1" marL="742950" rtl="0" algn="l">
              <a:spcBef>
                <a:spcPts val="560"/>
              </a:spcBef>
              <a:spcAft>
                <a:spcPts val="0"/>
              </a:spcAft>
              <a:buSzPts val="1680"/>
              <a:buChar char="✓"/>
            </a:pPr>
            <a:r>
              <a:rPr lang="en-US"/>
              <a:t>Lệch phải: ngược với lệch trái</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5" name="Shape 3025"/>
        <p:cNvGrpSpPr/>
        <p:nvPr/>
      </p:nvGrpSpPr>
      <p:grpSpPr>
        <a:xfrm>
          <a:off x="0" y="0"/>
          <a:ext cx="0" cy="0"/>
          <a:chOff x="0" y="0"/>
          <a:chExt cx="0" cy="0"/>
        </a:xfrm>
      </p:grpSpPr>
      <p:sp>
        <p:nvSpPr>
          <p:cNvPr id="3026" name="Google Shape;3026;p11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7" name="Google Shape;3027;p11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028" name="Google Shape;3028;p114"/>
          <p:cNvSpPr/>
          <p:nvPr/>
        </p:nvSpPr>
        <p:spPr>
          <a:xfrm>
            <a:off x="4114800" y="12192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029" name="Google Shape;3029;p114"/>
          <p:cNvSpPr/>
          <p:nvPr/>
        </p:nvSpPr>
        <p:spPr>
          <a:xfrm>
            <a:off x="2133600" y="2057400"/>
            <a:ext cx="381000" cy="3810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3030" name="Google Shape;3030;p114"/>
          <p:cNvCxnSpPr>
            <a:stCxn id="3029" idx="0"/>
            <a:endCxn id="3028" idx="4"/>
          </p:cNvCxnSpPr>
          <p:nvPr/>
        </p:nvCxnSpPr>
        <p:spPr>
          <a:xfrm flipH="1" rot="10800000">
            <a:off x="2324100" y="1600200"/>
            <a:ext cx="1981200" cy="457200"/>
          </a:xfrm>
          <a:prstGeom prst="straightConnector1">
            <a:avLst/>
          </a:prstGeom>
          <a:noFill/>
          <a:ln cap="flat" cmpd="sng" w="9525">
            <a:solidFill>
              <a:srgbClr val="000000"/>
            </a:solidFill>
            <a:prstDash val="solid"/>
            <a:round/>
            <a:headEnd len="med" w="med" type="none"/>
            <a:tailEnd len="med" w="med" type="none"/>
          </a:ln>
        </p:spPr>
      </p:cxnSp>
      <p:sp>
        <p:nvSpPr>
          <p:cNvPr id="3031" name="Google Shape;3031;p114"/>
          <p:cNvSpPr/>
          <p:nvPr/>
        </p:nvSpPr>
        <p:spPr>
          <a:xfrm>
            <a:off x="5943600" y="20574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32" name="Google Shape;3032;p114"/>
          <p:cNvCxnSpPr>
            <a:stCxn id="3028" idx="4"/>
            <a:endCxn id="3031" idx="0"/>
          </p:cNvCxnSpPr>
          <p:nvPr/>
        </p:nvCxnSpPr>
        <p:spPr>
          <a:xfrm>
            <a:off x="4305300" y="1600200"/>
            <a:ext cx="1828800" cy="457200"/>
          </a:xfrm>
          <a:prstGeom prst="straightConnector1">
            <a:avLst/>
          </a:prstGeom>
          <a:noFill/>
          <a:ln cap="flat" cmpd="sng" w="9525">
            <a:solidFill>
              <a:srgbClr val="000000"/>
            </a:solidFill>
            <a:prstDash val="solid"/>
            <a:round/>
            <a:headEnd len="med" w="med" type="none"/>
            <a:tailEnd len="med" w="med" type="none"/>
          </a:ln>
        </p:spPr>
      </p:cxnSp>
      <p:sp>
        <p:nvSpPr>
          <p:cNvPr id="3033" name="Google Shape;3033;p114"/>
          <p:cNvSpPr/>
          <p:nvPr/>
        </p:nvSpPr>
        <p:spPr>
          <a:xfrm>
            <a:off x="1371600" y="28956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sp>
        <p:nvSpPr>
          <p:cNvPr id="3034" name="Google Shape;3034;p114"/>
          <p:cNvSpPr/>
          <p:nvPr/>
        </p:nvSpPr>
        <p:spPr>
          <a:xfrm>
            <a:off x="609600" y="38100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35" name="Google Shape;3035;p114"/>
          <p:cNvCxnSpPr>
            <a:stCxn id="3034" idx="0"/>
            <a:endCxn id="3033" idx="4"/>
          </p:cNvCxnSpPr>
          <p:nvPr/>
        </p:nvCxnSpPr>
        <p:spPr>
          <a:xfrm flipH="1" rot="10800000">
            <a:off x="800100" y="3276600"/>
            <a:ext cx="762000" cy="533400"/>
          </a:xfrm>
          <a:prstGeom prst="straightConnector1">
            <a:avLst/>
          </a:prstGeom>
          <a:noFill/>
          <a:ln cap="flat" cmpd="sng" w="9525">
            <a:solidFill>
              <a:srgbClr val="000000"/>
            </a:solidFill>
            <a:prstDash val="solid"/>
            <a:round/>
            <a:headEnd len="med" w="med" type="none"/>
            <a:tailEnd len="med" w="med" type="none"/>
          </a:ln>
        </p:spPr>
      </p:cxnSp>
      <p:sp>
        <p:nvSpPr>
          <p:cNvPr id="3036" name="Google Shape;3036;p114"/>
          <p:cNvSpPr/>
          <p:nvPr/>
        </p:nvSpPr>
        <p:spPr>
          <a:xfrm>
            <a:off x="2057400" y="38100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37" name="Google Shape;3037;p114"/>
          <p:cNvCxnSpPr>
            <a:stCxn id="3033" idx="4"/>
            <a:endCxn id="3036" idx="0"/>
          </p:cNvCxnSpPr>
          <p:nvPr/>
        </p:nvCxnSpPr>
        <p:spPr>
          <a:xfrm>
            <a:off x="1562100" y="3276600"/>
            <a:ext cx="685800" cy="533400"/>
          </a:xfrm>
          <a:prstGeom prst="straightConnector1">
            <a:avLst/>
          </a:prstGeom>
          <a:noFill/>
          <a:ln cap="flat" cmpd="sng" w="9525">
            <a:solidFill>
              <a:srgbClr val="000000"/>
            </a:solidFill>
            <a:prstDash val="solid"/>
            <a:round/>
            <a:headEnd len="med" w="med" type="none"/>
            <a:tailEnd len="med" w="med" type="none"/>
          </a:ln>
        </p:spPr>
      </p:cxnSp>
      <p:sp>
        <p:nvSpPr>
          <p:cNvPr id="3038" name="Google Shape;3038;p114"/>
          <p:cNvSpPr/>
          <p:nvPr/>
        </p:nvSpPr>
        <p:spPr>
          <a:xfrm>
            <a:off x="2971800" y="28956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39" name="Google Shape;3039;p114"/>
          <p:cNvCxnSpPr>
            <a:stCxn id="3029" idx="4"/>
            <a:endCxn id="3038" idx="0"/>
          </p:cNvCxnSpPr>
          <p:nvPr/>
        </p:nvCxnSpPr>
        <p:spPr>
          <a:xfrm>
            <a:off x="2324100" y="2438400"/>
            <a:ext cx="838200" cy="457200"/>
          </a:xfrm>
          <a:prstGeom prst="straightConnector1">
            <a:avLst/>
          </a:prstGeom>
          <a:noFill/>
          <a:ln cap="flat" cmpd="sng" w="9525">
            <a:solidFill>
              <a:srgbClr val="000000"/>
            </a:solidFill>
            <a:prstDash val="solid"/>
            <a:round/>
            <a:headEnd len="med" w="med" type="none"/>
            <a:tailEnd len="med" w="med" type="none"/>
          </a:ln>
        </p:spPr>
      </p:cxnSp>
      <p:cxnSp>
        <p:nvCxnSpPr>
          <p:cNvPr id="3040" name="Google Shape;3040;p114"/>
          <p:cNvCxnSpPr>
            <a:stCxn id="3029" idx="4"/>
            <a:endCxn id="3033" idx="0"/>
          </p:cNvCxnSpPr>
          <p:nvPr/>
        </p:nvCxnSpPr>
        <p:spPr>
          <a:xfrm flipH="1">
            <a:off x="1562100" y="2438400"/>
            <a:ext cx="762000" cy="457200"/>
          </a:xfrm>
          <a:prstGeom prst="straightConnector1">
            <a:avLst/>
          </a:prstGeom>
          <a:noFill/>
          <a:ln cap="flat" cmpd="sng" w="9525">
            <a:solidFill>
              <a:srgbClr val="000000"/>
            </a:solidFill>
            <a:prstDash val="solid"/>
            <a:round/>
            <a:headEnd len="med" w="med" type="none"/>
            <a:tailEnd len="med" w="med" type="none"/>
          </a:ln>
        </p:spPr>
      </p:cxnSp>
      <p:sp>
        <p:nvSpPr>
          <p:cNvPr id="3041" name="Google Shape;3041;p114"/>
          <p:cNvSpPr/>
          <p:nvPr/>
        </p:nvSpPr>
        <p:spPr>
          <a:xfrm>
            <a:off x="4876800" y="2895600"/>
            <a:ext cx="381000" cy="3810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042" name="Google Shape;3042;p114"/>
          <p:cNvSpPr/>
          <p:nvPr/>
        </p:nvSpPr>
        <p:spPr>
          <a:xfrm>
            <a:off x="4267200" y="38100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43" name="Google Shape;3043;p114"/>
          <p:cNvCxnSpPr>
            <a:stCxn id="3042" idx="0"/>
            <a:endCxn id="3041" idx="4"/>
          </p:cNvCxnSpPr>
          <p:nvPr/>
        </p:nvCxnSpPr>
        <p:spPr>
          <a:xfrm flipH="1" rot="10800000">
            <a:off x="4457700" y="3276600"/>
            <a:ext cx="609600" cy="533400"/>
          </a:xfrm>
          <a:prstGeom prst="straightConnector1">
            <a:avLst/>
          </a:prstGeom>
          <a:noFill/>
          <a:ln cap="flat" cmpd="sng" w="9525">
            <a:solidFill>
              <a:srgbClr val="000000"/>
            </a:solidFill>
            <a:prstDash val="solid"/>
            <a:round/>
            <a:headEnd len="med" w="med" type="none"/>
            <a:tailEnd len="med" w="med" type="none"/>
          </a:ln>
        </p:spPr>
      </p:cxnSp>
      <p:sp>
        <p:nvSpPr>
          <p:cNvPr id="3044" name="Google Shape;3044;p114"/>
          <p:cNvSpPr/>
          <p:nvPr/>
        </p:nvSpPr>
        <p:spPr>
          <a:xfrm>
            <a:off x="5562600" y="38100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45" name="Google Shape;3045;p114"/>
          <p:cNvCxnSpPr>
            <a:stCxn id="3041" idx="4"/>
            <a:endCxn id="3044" idx="0"/>
          </p:cNvCxnSpPr>
          <p:nvPr/>
        </p:nvCxnSpPr>
        <p:spPr>
          <a:xfrm>
            <a:off x="5067300" y="3276600"/>
            <a:ext cx="685800" cy="533400"/>
          </a:xfrm>
          <a:prstGeom prst="straightConnector1">
            <a:avLst/>
          </a:prstGeom>
          <a:noFill/>
          <a:ln cap="flat" cmpd="sng" w="9525">
            <a:solidFill>
              <a:srgbClr val="000000"/>
            </a:solidFill>
            <a:prstDash val="solid"/>
            <a:round/>
            <a:headEnd len="med" w="med" type="none"/>
            <a:tailEnd len="med" w="med" type="none"/>
          </a:ln>
        </p:spPr>
      </p:cxnSp>
      <p:cxnSp>
        <p:nvCxnSpPr>
          <p:cNvPr id="3046" name="Google Shape;3046;p114"/>
          <p:cNvCxnSpPr>
            <a:stCxn id="3031" idx="4"/>
            <a:endCxn id="3041" idx="0"/>
          </p:cNvCxnSpPr>
          <p:nvPr/>
        </p:nvCxnSpPr>
        <p:spPr>
          <a:xfrm flipH="1">
            <a:off x="5067300" y="2438400"/>
            <a:ext cx="1066800" cy="457200"/>
          </a:xfrm>
          <a:prstGeom prst="straightConnector1">
            <a:avLst/>
          </a:prstGeom>
          <a:noFill/>
          <a:ln cap="flat" cmpd="sng" w="9525">
            <a:solidFill>
              <a:srgbClr val="000000"/>
            </a:solidFill>
            <a:prstDash val="solid"/>
            <a:round/>
            <a:headEnd len="med" w="med" type="none"/>
            <a:tailEnd len="med" w="med" type="none"/>
          </a:ln>
        </p:spPr>
      </p:cxnSp>
      <p:sp>
        <p:nvSpPr>
          <p:cNvPr id="3047" name="Google Shape;3047;p114"/>
          <p:cNvSpPr/>
          <p:nvPr/>
        </p:nvSpPr>
        <p:spPr>
          <a:xfrm>
            <a:off x="3657600" y="48006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48" name="Google Shape;3048;p114"/>
          <p:cNvCxnSpPr>
            <a:stCxn id="3047" idx="0"/>
            <a:endCxn id="3042" idx="4"/>
          </p:cNvCxnSpPr>
          <p:nvPr/>
        </p:nvCxnSpPr>
        <p:spPr>
          <a:xfrm flipH="1" rot="10800000">
            <a:off x="3848100" y="4191000"/>
            <a:ext cx="609600" cy="609600"/>
          </a:xfrm>
          <a:prstGeom prst="straightConnector1">
            <a:avLst/>
          </a:prstGeom>
          <a:noFill/>
          <a:ln cap="flat" cmpd="sng" w="9525">
            <a:solidFill>
              <a:srgbClr val="000000"/>
            </a:solidFill>
            <a:prstDash val="solid"/>
            <a:round/>
            <a:headEnd len="med" w="med" type="none"/>
            <a:tailEnd len="med" w="med" type="none"/>
          </a:ln>
        </p:spPr>
      </p:cxnSp>
      <p:sp>
        <p:nvSpPr>
          <p:cNvPr id="3049" name="Google Shape;3049;p114"/>
          <p:cNvSpPr/>
          <p:nvPr/>
        </p:nvSpPr>
        <p:spPr>
          <a:xfrm>
            <a:off x="4800600" y="48006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50" name="Google Shape;3050;p114"/>
          <p:cNvCxnSpPr>
            <a:stCxn id="3042" idx="4"/>
            <a:endCxn id="3049" idx="0"/>
          </p:cNvCxnSpPr>
          <p:nvPr/>
        </p:nvCxnSpPr>
        <p:spPr>
          <a:xfrm>
            <a:off x="4457700" y="4191000"/>
            <a:ext cx="533400" cy="609600"/>
          </a:xfrm>
          <a:prstGeom prst="straightConnector1">
            <a:avLst/>
          </a:prstGeom>
          <a:noFill/>
          <a:ln cap="flat" cmpd="sng" w="9525">
            <a:solidFill>
              <a:srgbClr val="000000"/>
            </a:solidFill>
            <a:prstDash val="solid"/>
            <a:round/>
            <a:headEnd len="med" w="med" type="none"/>
            <a:tailEnd len="med" w="med" type="none"/>
          </a:ln>
        </p:spPr>
      </p:cxnSp>
      <p:sp>
        <p:nvSpPr>
          <p:cNvPr id="3051" name="Google Shape;3051;p114"/>
          <p:cNvSpPr/>
          <p:nvPr/>
        </p:nvSpPr>
        <p:spPr>
          <a:xfrm>
            <a:off x="7010400" y="2895600"/>
            <a:ext cx="381000" cy="381000"/>
          </a:xfrm>
          <a:prstGeom prst="ellipse">
            <a:avLst/>
          </a:prstGeom>
          <a:solidFill>
            <a:srgbClr val="80008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052" name="Google Shape;3052;p114"/>
          <p:cNvSpPr/>
          <p:nvPr/>
        </p:nvSpPr>
        <p:spPr>
          <a:xfrm>
            <a:off x="6438900" y="38100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53" name="Google Shape;3053;p114"/>
          <p:cNvCxnSpPr>
            <a:stCxn id="3052" idx="0"/>
            <a:endCxn id="3051" idx="4"/>
          </p:cNvCxnSpPr>
          <p:nvPr/>
        </p:nvCxnSpPr>
        <p:spPr>
          <a:xfrm flipH="1" rot="10800000">
            <a:off x="6629400" y="3276600"/>
            <a:ext cx="571500" cy="533400"/>
          </a:xfrm>
          <a:prstGeom prst="straightConnector1">
            <a:avLst/>
          </a:prstGeom>
          <a:noFill/>
          <a:ln cap="flat" cmpd="sng" w="9525">
            <a:solidFill>
              <a:srgbClr val="000000"/>
            </a:solidFill>
            <a:prstDash val="solid"/>
            <a:round/>
            <a:headEnd len="med" w="med" type="none"/>
            <a:tailEnd len="med" w="med" type="none"/>
          </a:ln>
        </p:spPr>
      </p:cxnSp>
      <p:sp>
        <p:nvSpPr>
          <p:cNvPr id="3054" name="Google Shape;3054;p114"/>
          <p:cNvSpPr/>
          <p:nvPr/>
        </p:nvSpPr>
        <p:spPr>
          <a:xfrm>
            <a:off x="7696200" y="38100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55" name="Google Shape;3055;p114"/>
          <p:cNvCxnSpPr>
            <a:stCxn id="3051" idx="4"/>
            <a:endCxn id="3054" idx="0"/>
          </p:cNvCxnSpPr>
          <p:nvPr/>
        </p:nvCxnSpPr>
        <p:spPr>
          <a:xfrm>
            <a:off x="7200900" y="3276600"/>
            <a:ext cx="685800" cy="533400"/>
          </a:xfrm>
          <a:prstGeom prst="straightConnector1">
            <a:avLst/>
          </a:prstGeom>
          <a:noFill/>
          <a:ln cap="flat" cmpd="sng" w="9525">
            <a:solidFill>
              <a:srgbClr val="000000"/>
            </a:solidFill>
            <a:prstDash val="solid"/>
            <a:round/>
            <a:headEnd len="med" w="med" type="none"/>
            <a:tailEnd len="med" w="med" type="none"/>
          </a:ln>
        </p:spPr>
      </p:cxnSp>
      <p:cxnSp>
        <p:nvCxnSpPr>
          <p:cNvPr id="3056" name="Google Shape;3056;p114"/>
          <p:cNvCxnSpPr>
            <a:stCxn id="3031" idx="4"/>
            <a:endCxn id="3051" idx="0"/>
          </p:cNvCxnSpPr>
          <p:nvPr/>
        </p:nvCxnSpPr>
        <p:spPr>
          <a:xfrm>
            <a:off x="6134100" y="2438400"/>
            <a:ext cx="1066800" cy="457200"/>
          </a:xfrm>
          <a:prstGeom prst="straightConnector1">
            <a:avLst/>
          </a:prstGeom>
          <a:noFill/>
          <a:ln cap="flat" cmpd="sng" w="9525">
            <a:solidFill>
              <a:srgbClr val="000000"/>
            </a:solidFill>
            <a:prstDash val="solid"/>
            <a:round/>
            <a:headEnd len="med" w="med" type="none"/>
            <a:tailEnd len="med" w="med" type="none"/>
          </a:ln>
        </p:spPr>
      </p:cxnSp>
      <p:sp>
        <p:nvSpPr>
          <p:cNvPr id="3057" name="Google Shape;3057;p114"/>
          <p:cNvSpPr/>
          <p:nvPr/>
        </p:nvSpPr>
        <p:spPr>
          <a:xfrm>
            <a:off x="7086600" y="48768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58" name="Google Shape;3058;p114"/>
          <p:cNvCxnSpPr>
            <a:stCxn id="3057" idx="0"/>
            <a:endCxn id="3054" idx="4"/>
          </p:cNvCxnSpPr>
          <p:nvPr/>
        </p:nvCxnSpPr>
        <p:spPr>
          <a:xfrm flipH="1" rot="10800000">
            <a:off x="7277100" y="4191000"/>
            <a:ext cx="609600" cy="685800"/>
          </a:xfrm>
          <a:prstGeom prst="straightConnector1">
            <a:avLst/>
          </a:prstGeom>
          <a:noFill/>
          <a:ln cap="flat" cmpd="sng" w="9525">
            <a:solidFill>
              <a:srgbClr val="000000"/>
            </a:solidFill>
            <a:prstDash val="solid"/>
            <a:round/>
            <a:headEnd len="med" w="med" type="none"/>
            <a:tailEnd len="med" w="med" type="none"/>
          </a:ln>
        </p:spPr>
      </p:cxnSp>
      <p:sp>
        <p:nvSpPr>
          <p:cNvPr id="3059" name="Google Shape;3059;p114"/>
          <p:cNvSpPr/>
          <p:nvPr/>
        </p:nvSpPr>
        <p:spPr>
          <a:xfrm>
            <a:off x="8343900" y="4876800"/>
            <a:ext cx="381000" cy="3810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060" name="Google Shape;3060;p114"/>
          <p:cNvCxnSpPr>
            <a:stCxn id="3054" idx="4"/>
            <a:endCxn id="3059" idx="0"/>
          </p:cNvCxnSpPr>
          <p:nvPr/>
        </p:nvCxnSpPr>
        <p:spPr>
          <a:xfrm>
            <a:off x="7886700" y="4191000"/>
            <a:ext cx="647700" cy="685800"/>
          </a:xfrm>
          <a:prstGeom prst="straightConnector1">
            <a:avLst/>
          </a:prstGeom>
          <a:noFill/>
          <a:ln cap="flat" cmpd="sng" w="9525">
            <a:solidFill>
              <a:srgbClr val="000000"/>
            </a:solidFill>
            <a:prstDash val="solid"/>
            <a:round/>
            <a:headEnd len="med" w="med" type="none"/>
            <a:tailEnd len="med" w="med" type="none"/>
          </a:ln>
        </p:spPr>
      </p:cxnSp>
      <p:cxnSp>
        <p:nvCxnSpPr>
          <p:cNvPr id="3061" name="Google Shape;3061;p114"/>
          <p:cNvCxnSpPr>
            <a:stCxn id="3034" idx="4"/>
          </p:cNvCxnSpPr>
          <p:nvPr/>
        </p:nvCxnSpPr>
        <p:spPr>
          <a:xfrm flipH="1">
            <a:off x="457200" y="41910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62" name="Google Shape;3062;p114"/>
          <p:cNvCxnSpPr>
            <a:stCxn id="3034" idx="4"/>
          </p:cNvCxnSpPr>
          <p:nvPr/>
        </p:nvCxnSpPr>
        <p:spPr>
          <a:xfrm>
            <a:off x="800100" y="41910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63" name="Google Shape;3063;p114"/>
          <p:cNvSpPr/>
          <p:nvPr/>
        </p:nvSpPr>
        <p:spPr>
          <a:xfrm>
            <a:off x="368300" y="48768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64" name="Google Shape;3064;p114"/>
          <p:cNvSpPr/>
          <p:nvPr/>
        </p:nvSpPr>
        <p:spPr>
          <a:xfrm>
            <a:off x="1003300" y="48768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65" name="Google Shape;3065;p114"/>
          <p:cNvCxnSpPr/>
          <p:nvPr/>
        </p:nvCxnSpPr>
        <p:spPr>
          <a:xfrm flipH="1">
            <a:off x="1917700" y="41910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66" name="Google Shape;3066;p114"/>
          <p:cNvCxnSpPr/>
          <p:nvPr/>
        </p:nvCxnSpPr>
        <p:spPr>
          <a:xfrm>
            <a:off x="2260600" y="41910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67" name="Google Shape;3067;p114"/>
          <p:cNvSpPr/>
          <p:nvPr/>
        </p:nvSpPr>
        <p:spPr>
          <a:xfrm>
            <a:off x="1828800" y="48768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68" name="Google Shape;3068;p114"/>
          <p:cNvSpPr/>
          <p:nvPr/>
        </p:nvSpPr>
        <p:spPr>
          <a:xfrm>
            <a:off x="2463800" y="48768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69" name="Google Shape;3069;p114"/>
          <p:cNvCxnSpPr/>
          <p:nvPr/>
        </p:nvCxnSpPr>
        <p:spPr>
          <a:xfrm flipH="1">
            <a:off x="3505200" y="51816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70" name="Google Shape;3070;p114"/>
          <p:cNvCxnSpPr/>
          <p:nvPr/>
        </p:nvCxnSpPr>
        <p:spPr>
          <a:xfrm>
            <a:off x="3848100" y="51816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71" name="Google Shape;3071;p114"/>
          <p:cNvSpPr/>
          <p:nvPr/>
        </p:nvSpPr>
        <p:spPr>
          <a:xfrm>
            <a:off x="3416300" y="58674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72" name="Google Shape;3072;p114"/>
          <p:cNvSpPr/>
          <p:nvPr/>
        </p:nvSpPr>
        <p:spPr>
          <a:xfrm>
            <a:off x="4051300" y="58674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73" name="Google Shape;3073;p114"/>
          <p:cNvCxnSpPr/>
          <p:nvPr/>
        </p:nvCxnSpPr>
        <p:spPr>
          <a:xfrm flipH="1">
            <a:off x="4673600" y="51816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74" name="Google Shape;3074;p114"/>
          <p:cNvCxnSpPr/>
          <p:nvPr/>
        </p:nvCxnSpPr>
        <p:spPr>
          <a:xfrm>
            <a:off x="5016500" y="51816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75" name="Google Shape;3075;p114"/>
          <p:cNvSpPr/>
          <p:nvPr/>
        </p:nvSpPr>
        <p:spPr>
          <a:xfrm>
            <a:off x="4584700" y="58674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76" name="Google Shape;3076;p114"/>
          <p:cNvSpPr/>
          <p:nvPr/>
        </p:nvSpPr>
        <p:spPr>
          <a:xfrm>
            <a:off x="5219700" y="58674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77" name="Google Shape;3077;p114"/>
          <p:cNvCxnSpPr/>
          <p:nvPr/>
        </p:nvCxnSpPr>
        <p:spPr>
          <a:xfrm flipH="1">
            <a:off x="6921500" y="52578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78" name="Google Shape;3078;p114"/>
          <p:cNvCxnSpPr/>
          <p:nvPr/>
        </p:nvCxnSpPr>
        <p:spPr>
          <a:xfrm>
            <a:off x="7264400" y="52578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79" name="Google Shape;3079;p114"/>
          <p:cNvSpPr/>
          <p:nvPr/>
        </p:nvSpPr>
        <p:spPr>
          <a:xfrm>
            <a:off x="6832600" y="59436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80" name="Google Shape;3080;p114"/>
          <p:cNvSpPr/>
          <p:nvPr/>
        </p:nvSpPr>
        <p:spPr>
          <a:xfrm>
            <a:off x="7467600" y="59436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81" name="Google Shape;3081;p114"/>
          <p:cNvCxnSpPr/>
          <p:nvPr/>
        </p:nvCxnSpPr>
        <p:spPr>
          <a:xfrm flipH="1">
            <a:off x="8216900" y="52578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82" name="Google Shape;3082;p114"/>
          <p:cNvCxnSpPr/>
          <p:nvPr/>
        </p:nvCxnSpPr>
        <p:spPr>
          <a:xfrm>
            <a:off x="8559800" y="52578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83" name="Google Shape;3083;p114"/>
          <p:cNvSpPr/>
          <p:nvPr/>
        </p:nvSpPr>
        <p:spPr>
          <a:xfrm>
            <a:off x="8128000" y="59436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84" name="Google Shape;3084;p114"/>
          <p:cNvSpPr/>
          <p:nvPr/>
        </p:nvSpPr>
        <p:spPr>
          <a:xfrm>
            <a:off x="8763000" y="5943600"/>
            <a:ext cx="152400" cy="152400"/>
          </a:xfrm>
          <a:prstGeom prst="ellipse">
            <a:avLst/>
          </a:prstGeom>
          <a:solidFill>
            <a:srgbClr val="FF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85" name="Google Shape;3085;p114"/>
          <p:cNvCxnSpPr/>
          <p:nvPr/>
        </p:nvCxnSpPr>
        <p:spPr>
          <a:xfrm flipH="1">
            <a:off x="2832100" y="32893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86" name="Google Shape;3086;p114"/>
          <p:cNvCxnSpPr/>
          <p:nvPr/>
        </p:nvCxnSpPr>
        <p:spPr>
          <a:xfrm>
            <a:off x="3175000" y="32893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87" name="Google Shape;3087;p114"/>
          <p:cNvSpPr/>
          <p:nvPr/>
        </p:nvSpPr>
        <p:spPr>
          <a:xfrm>
            <a:off x="2743200" y="3975100"/>
            <a:ext cx="152400" cy="152400"/>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88" name="Google Shape;3088;p114"/>
          <p:cNvSpPr/>
          <p:nvPr/>
        </p:nvSpPr>
        <p:spPr>
          <a:xfrm>
            <a:off x="3378200" y="3975100"/>
            <a:ext cx="152400" cy="152400"/>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89" name="Google Shape;3089;p114"/>
          <p:cNvCxnSpPr/>
          <p:nvPr/>
        </p:nvCxnSpPr>
        <p:spPr>
          <a:xfrm flipH="1">
            <a:off x="5435600" y="4191000"/>
            <a:ext cx="342900" cy="685800"/>
          </a:xfrm>
          <a:prstGeom prst="straightConnector1">
            <a:avLst/>
          </a:prstGeom>
          <a:noFill/>
          <a:ln cap="flat" cmpd="sng" w="9525">
            <a:solidFill>
              <a:srgbClr val="000000"/>
            </a:solidFill>
            <a:prstDash val="dash"/>
            <a:round/>
            <a:headEnd len="med" w="med" type="none"/>
            <a:tailEnd len="med" w="med" type="none"/>
          </a:ln>
        </p:spPr>
      </p:cxnSp>
      <p:cxnSp>
        <p:nvCxnSpPr>
          <p:cNvPr id="3090" name="Google Shape;3090;p114"/>
          <p:cNvCxnSpPr>
            <a:endCxn id="3091" idx="0"/>
          </p:cNvCxnSpPr>
          <p:nvPr/>
        </p:nvCxnSpPr>
        <p:spPr>
          <a:xfrm>
            <a:off x="5778500" y="4191000"/>
            <a:ext cx="228600" cy="685800"/>
          </a:xfrm>
          <a:prstGeom prst="straightConnector1">
            <a:avLst/>
          </a:prstGeom>
          <a:noFill/>
          <a:ln cap="flat" cmpd="sng" w="9525">
            <a:solidFill>
              <a:srgbClr val="000000"/>
            </a:solidFill>
            <a:prstDash val="dash"/>
            <a:round/>
            <a:headEnd len="med" w="med" type="none"/>
            <a:tailEnd len="med" w="med" type="none"/>
          </a:ln>
        </p:spPr>
      </p:cxnSp>
      <p:sp>
        <p:nvSpPr>
          <p:cNvPr id="3092" name="Google Shape;3092;p114"/>
          <p:cNvSpPr/>
          <p:nvPr/>
        </p:nvSpPr>
        <p:spPr>
          <a:xfrm>
            <a:off x="5346700" y="4876800"/>
            <a:ext cx="152400" cy="152400"/>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91" name="Google Shape;3091;p114"/>
          <p:cNvSpPr/>
          <p:nvPr/>
        </p:nvSpPr>
        <p:spPr>
          <a:xfrm>
            <a:off x="5930900" y="4876800"/>
            <a:ext cx="152400" cy="152400"/>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093" name="Google Shape;3093;p114"/>
          <p:cNvCxnSpPr>
            <a:endCxn id="3094" idx="0"/>
          </p:cNvCxnSpPr>
          <p:nvPr/>
        </p:nvCxnSpPr>
        <p:spPr>
          <a:xfrm flipH="1">
            <a:off x="6400800" y="4191000"/>
            <a:ext cx="241200" cy="685800"/>
          </a:xfrm>
          <a:prstGeom prst="straightConnector1">
            <a:avLst/>
          </a:prstGeom>
          <a:noFill/>
          <a:ln cap="flat" cmpd="sng" w="9525">
            <a:solidFill>
              <a:srgbClr val="000000"/>
            </a:solidFill>
            <a:prstDash val="dash"/>
            <a:round/>
            <a:headEnd len="med" w="med" type="none"/>
            <a:tailEnd len="med" w="med" type="none"/>
          </a:ln>
        </p:spPr>
      </p:cxnSp>
      <p:cxnSp>
        <p:nvCxnSpPr>
          <p:cNvPr id="3095" name="Google Shape;3095;p114"/>
          <p:cNvCxnSpPr/>
          <p:nvPr/>
        </p:nvCxnSpPr>
        <p:spPr>
          <a:xfrm>
            <a:off x="6642100" y="4191000"/>
            <a:ext cx="266700" cy="685800"/>
          </a:xfrm>
          <a:prstGeom prst="straightConnector1">
            <a:avLst/>
          </a:prstGeom>
          <a:noFill/>
          <a:ln cap="flat" cmpd="sng" w="9525">
            <a:solidFill>
              <a:srgbClr val="000000"/>
            </a:solidFill>
            <a:prstDash val="dash"/>
            <a:round/>
            <a:headEnd len="med" w="med" type="none"/>
            <a:tailEnd len="med" w="med" type="none"/>
          </a:ln>
        </p:spPr>
      </p:cxnSp>
      <p:sp>
        <p:nvSpPr>
          <p:cNvPr id="3094" name="Google Shape;3094;p114"/>
          <p:cNvSpPr/>
          <p:nvPr/>
        </p:nvSpPr>
        <p:spPr>
          <a:xfrm>
            <a:off x="6324600" y="4876800"/>
            <a:ext cx="152400" cy="152400"/>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96" name="Google Shape;3096;p114"/>
          <p:cNvSpPr/>
          <p:nvPr/>
        </p:nvSpPr>
        <p:spPr>
          <a:xfrm>
            <a:off x="6845300" y="4876800"/>
            <a:ext cx="152400" cy="152400"/>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97" name="Google Shape;3097;p114"/>
          <p:cNvSpPr txBox="1"/>
          <p:nvPr/>
        </p:nvSpPr>
        <p:spPr>
          <a:xfrm>
            <a:off x="203200" y="51054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U1</a:t>
            </a:r>
            <a:endParaRPr/>
          </a:p>
        </p:txBody>
      </p:sp>
      <p:sp>
        <p:nvSpPr>
          <p:cNvPr id="3098" name="Google Shape;3098;p114"/>
          <p:cNvSpPr txBox="1"/>
          <p:nvPr/>
        </p:nvSpPr>
        <p:spPr>
          <a:xfrm>
            <a:off x="838200" y="51054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U2</a:t>
            </a:r>
            <a:endParaRPr/>
          </a:p>
        </p:txBody>
      </p:sp>
      <p:sp>
        <p:nvSpPr>
          <p:cNvPr id="3099" name="Google Shape;3099;p114"/>
          <p:cNvSpPr txBox="1"/>
          <p:nvPr/>
        </p:nvSpPr>
        <p:spPr>
          <a:xfrm>
            <a:off x="1676400" y="51054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U3</a:t>
            </a:r>
            <a:endParaRPr/>
          </a:p>
        </p:txBody>
      </p:sp>
      <p:sp>
        <p:nvSpPr>
          <p:cNvPr id="3100" name="Google Shape;3100;p114"/>
          <p:cNvSpPr txBox="1"/>
          <p:nvPr/>
        </p:nvSpPr>
        <p:spPr>
          <a:xfrm>
            <a:off x="2305050" y="51054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U4</a:t>
            </a:r>
            <a:endParaRPr/>
          </a:p>
        </p:txBody>
      </p:sp>
      <p:sp>
        <p:nvSpPr>
          <p:cNvPr id="3101" name="Google Shape;3101;p114"/>
          <p:cNvSpPr txBox="1"/>
          <p:nvPr/>
        </p:nvSpPr>
        <p:spPr>
          <a:xfrm>
            <a:off x="3251200" y="60960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U5</a:t>
            </a:r>
            <a:endParaRPr/>
          </a:p>
        </p:txBody>
      </p:sp>
      <p:sp>
        <p:nvSpPr>
          <p:cNvPr id="3102" name="Google Shape;3102;p114"/>
          <p:cNvSpPr txBox="1"/>
          <p:nvPr/>
        </p:nvSpPr>
        <p:spPr>
          <a:xfrm>
            <a:off x="3886200" y="60960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U6</a:t>
            </a:r>
            <a:endParaRPr/>
          </a:p>
        </p:txBody>
      </p:sp>
      <p:sp>
        <p:nvSpPr>
          <p:cNvPr id="3103" name="Google Shape;3103;p114"/>
          <p:cNvSpPr txBox="1"/>
          <p:nvPr/>
        </p:nvSpPr>
        <p:spPr>
          <a:xfrm>
            <a:off x="4419600" y="60960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U7</a:t>
            </a:r>
            <a:endParaRPr/>
          </a:p>
        </p:txBody>
      </p:sp>
      <p:sp>
        <p:nvSpPr>
          <p:cNvPr id="3104" name="Google Shape;3104;p114"/>
          <p:cNvSpPr txBox="1"/>
          <p:nvPr/>
        </p:nvSpPr>
        <p:spPr>
          <a:xfrm>
            <a:off x="5073650" y="60960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U8</a:t>
            </a:r>
            <a:endParaRPr/>
          </a:p>
        </p:txBody>
      </p:sp>
      <p:sp>
        <p:nvSpPr>
          <p:cNvPr id="3105" name="Google Shape;3105;p114"/>
          <p:cNvSpPr txBox="1"/>
          <p:nvPr/>
        </p:nvSpPr>
        <p:spPr>
          <a:xfrm>
            <a:off x="6680200" y="6096000"/>
            <a:ext cx="463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U9</a:t>
            </a:r>
            <a:endParaRPr/>
          </a:p>
        </p:txBody>
      </p:sp>
      <p:sp>
        <p:nvSpPr>
          <p:cNvPr id="3106" name="Google Shape;3106;p114"/>
          <p:cNvSpPr txBox="1"/>
          <p:nvPr/>
        </p:nvSpPr>
        <p:spPr>
          <a:xfrm>
            <a:off x="7264400" y="6096000"/>
            <a:ext cx="577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U10</a:t>
            </a:r>
            <a:endParaRPr/>
          </a:p>
        </p:txBody>
      </p:sp>
      <p:sp>
        <p:nvSpPr>
          <p:cNvPr id="3107" name="Google Shape;3107;p114"/>
          <p:cNvSpPr txBox="1"/>
          <p:nvPr/>
        </p:nvSpPr>
        <p:spPr>
          <a:xfrm>
            <a:off x="7950200" y="6096000"/>
            <a:ext cx="577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U11</a:t>
            </a:r>
            <a:endParaRPr/>
          </a:p>
        </p:txBody>
      </p:sp>
      <p:sp>
        <p:nvSpPr>
          <p:cNvPr id="3108" name="Google Shape;3108;p114"/>
          <p:cNvSpPr txBox="1"/>
          <p:nvPr/>
        </p:nvSpPr>
        <p:spPr>
          <a:xfrm>
            <a:off x="8566150" y="6108700"/>
            <a:ext cx="577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U12</a:t>
            </a:r>
            <a:endParaRPr/>
          </a:p>
        </p:txBody>
      </p:sp>
      <p:sp>
        <p:nvSpPr>
          <p:cNvPr id="3109" name="Google Shape;3109;p114"/>
          <p:cNvSpPr txBox="1"/>
          <p:nvPr/>
        </p:nvSpPr>
        <p:spPr>
          <a:xfrm>
            <a:off x="2590800" y="4191000"/>
            <a:ext cx="450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B1</a:t>
            </a:r>
            <a:endParaRPr/>
          </a:p>
        </p:txBody>
      </p:sp>
      <p:sp>
        <p:nvSpPr>
          <p:cNvPr id="3110" name="Google Shape;3110;p114"/>
          <p:cNvSpPr txBox="1"/>
          <p:nvPr/>
        </p:nvSpPr>
        <p:spPr>
          <a:xfrm>
            <a:off x="3225800" y="4191000"/>
            <a:ext cx="450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B2</a:t>
            </a:r>
            <a:endParaRPr/>
          </a:p>
        </p:txBody>
      </p:sp>
      <p:sp>
        <p:nvSpPr>
          <p:cNvPr id="3111" name="Google Shape;3111;p114"/>
          <p:cNvSpPr txBox="1"/>
          <p:nvPr/>
        </p:nvSpPr>
        <p:spPr>
          <a:xfrm>
            <a:off x="5181600" y="5029200"/>
            <a:ext cx="450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B3</a:t>
            </a:r>
            <a:endParaRPr/>
          </a:p>
        </p:txBody>
      </p:sp>
      <p:sp>
        <p:nvSpPr>
          <p:cNvPr id="3112" name="Google Shape;3112;p114"/>
          <p:cNvSpPr txBox="1"/>
          <p:nvPr/>
        </p:nvSpPr>
        <p:spPr>
          <a:xfrm>
            <a:off x="5816600" y="5029200"/>
            <a:ext cx="450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B4</a:t>
            </a:r>
            <a:endParaRPr/>
          </a:p>
        </p:txBody>
      </p:sp>
      <p:sp>
        <p:nvSpPr>
          <p:cNvPr id="3113" name="Google Shape;3113;p114"/>
          <p:cNvSpPr txBox="1"/>
          <p:nvPr/>
        </p:nvSpPr>
        <p:spPr>
          <a:xfrm>
            <a:off x="6197600" y="5030788"/>
            <a:ext cx="4508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B5</a:t>
            </a:r>
            <a:endParaRPr/>
          </a:p>
        </p:txBody>
      </p:sp>
      <p:sp>
        <p:nvSpPr>
          <p:cNvPr id="3114" name="Google Shape;3114;p114"/>
          <p:cNvSpPr txBox="1"/>
          <p:nvPr/>
        </p:nvSpPr>
        <p:spPr>
          <a:xfrm>
            <a:off x="6718300" y="5016500"/>
            <a:ext cx="4508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B6</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8" name="Shape 3118"/>
        <p:cNvGrpSpPr/>
        <p:nvPr/>
      </p:nvGrpSpPr>
      <p:grpSpPr>
        <a:xfrm>
          <a:off x="0" y="0"/>
          <a:ext cx="0" cy="0"/>
          <a:chOff x="0" y="0"/>
          <a:chExt cx="0" cy="0"/>
        </a:xfrm>
      </p:grpSpPr>
      <p:sp>
        <p:nvSpPr>
          <p:cNvPr id="3119" name="Google Shape;3119;p11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0" name="Google Shape;3120;p11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121" name="Google Shape;3121;p11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Xoay để cân bằng lại cây</a:t>
            </a:r>
            <a:endParaRPr/>
          </a:p>
        </p:txBody>
      </p:sp>
      <p:sp>
        <p:nvSpPr>
          <p:cNvPr id="3122" name="Google Shape;3122;p115"/>
          <p:cNvSpPr/>
          <p:nvPr/>
        </p:nvSpPr>
        <p:spPr>
          <a:xfrm>
            <a:off x="4343400" y="2438400"/>
            <a:ext cx="457200" cy="4572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123" name="Google Shape;3123;p115"/>
          <p:cNvSpPr/>
          <p:nvPr/>
        </p:nvSpPr>
        <p:spPr>
          <a:xfrm>
            <a:off x="3352800" y="3429000"/>
            <a:ext cx="457200" cy="4572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124" name="Google Shape;3124;p115"/>
          <p:cNvCxnSpPr>
            <a:stCxn id="3122" idx="4"/>
            <a:endCxn id="3123" idx="0"/>
          </p:cNvCxnSpPr>
          <p:nvPr/>
        </p:nvCxnSpPr>
        <p:spPr>
          <a:xfrm flipH="1">
            <a:off x="3581400" y="2895600"/>
            <a:ext cx="990600" cy="533400"/>
          </a:xfrm>
          <a:prstGeom prst="straightConnector1">
            <a:avLst/>
          </a:prstGeom>
          <a:noFill/>
          <a:ln cap="flat" cmpd="sng" w="9525">
            <a:solidFill>
              <a:srgbClr val="000000"/>
            </a:solidFill>
            <a:prstDash val="solid"/>
            <a:round/>
            <a:headEnd len="med" w="med" type="none"/>
            <a:tailEnd len="med" w="med" type="none"/>
          </a:ln>
        </p:spPr>
      </p:cxnSp>
      <p:sp>
        <p:nvSpPr>
          <p:cNvPr id="3125" name="Google Shape;3125;p115"/>
          <p:cNvSpPr/>
          <p:nvPr/>
        </p:nvSpPr>
        <p:spPr>
          <a:xfrm>
            <a:off x="2438400" y="46482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sp>
        <p:nvSpPr>
          <p:cNvPr id="3126" name="Google Shape;3126;p115"/>
          <p:cNvSpPr/>
          <p:nvPr/>
        </p:nvSpPr>
        <p:spPr>
          <a:xfrm>
            <a:off x="4114800" y="46482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T2</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27" name="Google Shape;3127;p115"/>
          <p:cNvCxnSpPr>
            <a:stCxn id="3125" idx="0"/>
            <a:endCxn id="3123" idx="4"/>
          </p:cNvCxnSpPr>
          <p:nvPr/>
        </p:nvCxnSpPr>
        <p:spPr>
          <a:xfrm flipH="1" rot="10800000">
            <a:off x="2781300" y="3886200"/>
            <a:ext cx="800100" cy="762000"/>
          </a:xfrm>
          <a:prstGeom prst="straightConnector1">
            <a:avLst/>
          </a:prstGeom>
          <a:noFill/>
          <a:ln cap="flat" cmpd="sng" w="9525">
            <a:solidFill>
              <a:srgbClr val="000000"/>
            </a:solidFill>
            <a:prstDash val="solid"/>
            <a:round/>
            <a:headEnd len="med" w="med" type="none"/>
            <a:tailEnd len="med" w="med" type="none"/>
          </a:ln>
        </p:spPr>
      </p:cxnSp>
      <p:cxnSp>
        <p:nvCxnSpPr>
          <p:cNvPr id="3128" name="Google Shape;3128;p115"/>
          <p:cNvCxnSpPr>
            <a:stCxn id="3123" idx="4"/>
            <a:endCxn id="3126" idx="0"/>
          </p:cNvCxnSpPr>
          <p:nvPr/>
        </p:nvCxnSpPr>
        <p:spPr>
          <a:xfrm>
            <a:off x="3581400" y="3886200"/>
            <a:ext cx="876300" cy="762000"/>
          </a:xfrm>
          <a:prstGeom prst="straightConnector1">
            <a:avLst/>
          </a:prstGeom>
          <a:noFill/>
          <a:ln cap="flat" cmpd="sng" w="9525">
            <a:solidFill>
              <a:srgbClr val="000000"/>
            </a:solidFill>
            <a:prstDash val="solid"/>
            <a:round/>
            <a:headEnd len="med" w="med" type="none"/>
            <a:tailEnd len="med" w="med" type="none"/>
          </a:ln>
        </p:spPr>
      </p:cxnSp>
      <p:sp>
        <p:nvSpPr>
          <p:cNvPr id="3129" name="Google Shape;3129;p115"/>
          <p:cNvSpPr/>
          <p:nvPr/>
        </p:nvSpPr>
        <p:spPr>
          <a:xfrm>
            <a:off x="5257800" y="34290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30" name="Google Shape;3130;p115"/>
          <p:cNvCxnSpPr>
            <a:stCxn id="3122" idx="4"/>
            <a:endCxn id="3129" idx="0"/>
          </p:cNvCxnSpPr>
          <p:nvPr/>
        </p:nvCxnSpPr>
        <p:spPr>
          <a:xfrm>
            <a:off x="4572000" y="2895600"/>
            <a:ext cx="1028700" cy="533400"/>
          </a:xfrm>
          <a:prstGeom prst="straightConnector1">
            <a:avLst/>
          </a:prstGeom>
          <a:noFill/>
          <a:ln cap="flat" cmpd="sng" w="9525">
            <a:solidFill>
              <a:srgbClr val="000000"/>
            </a:solidFill>
            <a:prstDash val="solid"/>
            <a:round/>
            <a:headEnd len="med" w="med" type="none"/>
            <a:tailEnd len="med" w="med" type="none"/>
          </a:ln>
        </p:spPr>
      </p:cxnSp>
      <p:sp>
        <p:nvSpPr>
          <p:cNvPr id="3131" name="Google Shape;3131;p115"/>
          <p:cNvSpPr txBox="1"/>
          <p:nvPr/>
        </p:nvSpPr>
        <p:spPr>
          <a:xfrm>
            <a:off x="4876800" y="2362200"/>
            <a:ext cx="341313"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r</a:t>
            </a:r>
            <a:endParaRPr/>
          </a:p>
        </p:txBody>
      </p:sp>
      <p:sp>
        <p:nvSpPr>
          <p:cNvPr id="3132" name="Google Shape;3132;p115"/>
          <p:cNvSpPr txBox="1"/>
          <p:nvPr/>
        </p:nvSpPr>
        <p:spPr>
          <a:xfrm>
            <a:off x="3048000" y="3048000"/>
            <a:ext cx="392113" cy="528638"/>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p</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6" name="Shape 3136"/>
        <p:cNvGrpSpPr/>
        <p:nvPr/>
      </p:nvGrpSpPr>
      <p:grpSpPr>
        <a:xfrm>
          <a:off x="0" y="0"/>
          <a:ext cx="0" cy="0"/>
          <a:chOff x="0" y="0"/>
          <a:chExt cx="0" cy="0"/>
        </a:xfrm>
      </p:grpSpPr>
      <p:sp>
        <p:nvSpPr>
          <p:cNvPr id="3137" name="Google Shape;3137;p11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8" name="Google Shape;3138;p11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139" name="Google Shape;3139;p11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Khi thêm x vào T1</a:t>
            </a:r>
            <a:endParaRPr/>
          </a:p>
        </p:txBody>
      </p:sp>
      <p:sp>
        <p:nvSpPr>
          <p:cNvPr id="3140" name="Google Shape;3140;p116"/>
          <p:cNvSpPr/>
          <p:nvPr/>
        </p:nvSpPr>
        <p:spPr>
          <a:xfrm>
            <a:off x="4267200" y="2133600"/>
            <a:ext cx="457200" cy="4572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sp>
        <p:nvSpPr>
          <p:cNvPr id="3141" name="Google Shape;3141;p116"/>
          <p:cNvSpPr/>
          <p:nvPr/>
        </p:nvSpPr>
        <p:spPr>
          <a:xfrm>
            <a:off x="3276600" y="3124200"/>
            <a:ext cx="457200" cy="4572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3142" name="Google Shape;3142;p116"/>
          <p:cNvCxnSpPr>
            <a:stCxn id="3140" idx="4"/>
            <a:endCxn id="3141" idx="0"/>
          </p:cNvCxnSpPr>
          <p:nvPr/>
        </p:nvCxnSpPr>
        <p:spPr>
          <a:xfrm flipH="1">
            <a:off x="3505200" y="2590800"/>
            <a:ext cx="990600" cy="533400"/>
          </a:xfrm>
          <a:prstGeom prst="straightConnector1">
            <a:avLst/>
          </a:prstGeom>
          <a:noFill/>
          <a:ln cap="flat" cmpd="sng" w="9525">
            <a:solidFill>
              <a:srgbClr val="000000"/>
            </a:solidFill>
            <a:prstDash val="solid"/>
            <a:round/>
            <a:headEnd len="med" w="med" type="none"/>
            <a:tailEnd len="med" w="med" type="none"/>
          </a:ln>
        </p:spPr>
      </p:cxnSp>
      <p:sp>
        <p:nvSpPr>
          <p:cNvPr id="3143" name="Google Shape;3143;p116"/>
          <p:cNvSpPr/>
          <p:nvPr/>
        </p:nvSpPr>
        <p:spPr>
          <a:xfrm>
            <a:off x="2362200" y="43434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sp>
        <p:nvSpPr>
          <p:cNvPr id="3144" name="Google Shape;3144;p116"/>
          <p:cNvSpPr/>
          <p:nvPr/>
        </p:nvSpPr>
        <p:spPr>
          <a:xfrm>
            <a:off x="4038600" y="43434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T2</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45" name="Google Shape;3145;p116"/>
          <p:cNvCxnSpPr>
            <a:stCxn id="3143" idx="0"/>
            <a:endCxn id="3141" idx="4"/>
          </p:cNvCxnSpPr>
          <p:nvPr/>
        </p:nvCxnSpPr>
        <p:spPr>
          <a:xfrm flipH="1" rot="10800000">
            <a:off x="2705100" y="3581400"/>
            <a:ext cx="800100" cy="762000"/>
          </a:xfrm>
          <a:prstGeom prst="straightConnector1">
            <a:avLst/>
          </a:prstGeom>
          <a:noFill/>
          <a:ln cap="flat" cmpd="sng" w="9525">
            <a:solidFill>
              <a:srgbClr val="000000"/>
            </a:solidFill>
            <a:prstDash val="solid"/>
            <a:round/>
            <a:headEnd len="med" w="med" type="none"/>
            <a:tailEnd len="med" w="med" type="none"/>
          </a:ln>
        </p:spPr>
      </p:cxnSp>
      <p:cxnSp>
        <p:nvCxnSpPr>
          <p:cNvPr id="3146" name="Google Shape;3146;p116"/>
          <p:cNvCxnSpPr>
            <a:stCxn id="3141" idx="4"/>
            <a:endCxn id="3144" idx="0"/>
          </p:cNvCxnSpPr>
          <p:nvPr/>
        </p:nvCxnSpPr>
        <p:spPr>
          <a:xfrm>
            <a:off x="3505200" y="3581400"/>
            <a:ext cx="876300" cy="762000"/>
          </a:xfrm>
          <a:prstGeom prst="straightConnector1">
            <a:avLst/>
          </a:prstGeom>
          <a:noFill/>
          <a:ln cap="flat" cmpd="sng" w="9525">
            <a:solidFill>
              <a:srgbClr val="000000"/>
            </a:solidFill>
            <a:prstDash val="solid"/>
            <a:round/>
            <a:headEnd len="med" w="med" type="none"/>
            <a:tailEnd len="med" w="med" type="none"/>
          </a:ln>
        </p:spPr>
      </p:cxnSp>
      <p:sp>
        <p:nvSpPr>
          <p:cNvPr id="3147" name="Google Shape;3147;p116"/>
          <p:cNvSpPr/>
          <p:nvPr/>
        </p:nvSpPr>
        <p:spPr>
          <a:xfrm>
            <a:off x="5181600" y="31242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48" name="Google Shape;3148;p116"/>
          <p:cNvCxnSpPr>
            <a:stCxn id="3140" idx="4"/>
            <a:endCxn id="3147" idx="0"/>
          </p:cNvCxnSpPr>
          <p:nvPr/>
        </p:nvCxnSpPr>
        <p:spPr>
          <a:xfrm>
            <a:off x="4495800" y="2590800"/>
            <a:ext cx="1028700" cy="533400"/>
          </a:xfrm>
          <a:prstGeom prst="straightConnector1">
            <a:avLst/>
          </a:prstGeom>
          <a:noFill/>
          <a:ln cap="flat" cmpd="sng" w="9525">
            <a:solidFill>
              <a:srgbClr val="000000"/>
            </a:solidFill>
            <a:prstDash val="solid"/>
            <a:round/>
            <a:headEnd len="med" w="med" type="none"/>
            <a:tailEnd len="med" w="med" type="none"/>
          </a:ln>
        </p:spPr>
      </p:cxnSp>
      <p:sp>
        <p:nvSpPr>
          <p:cNvPr id="3149" name="Google Shape;3149;p116"/>
          <p:cNvSpPr/>
          <p:nvPr/>
        </p:nvSpPr>
        <p:spPr>
          <a:xfrm>
            <a:off x="2476500" y="5943600"/>
            <a:ext cx="457200" cy="457200"/>
          </a:xfrm>
          <a:prstGeom prst="ellipse">
            <a:avLst/>
          </a:prstGeom>
          <a:solidFill>
            <a:srgbClr val="FF330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a:t>
            </a:r>
            <a:endParaRPr/>
          </a:p>
        </p:txBody>
      </p:sp>
      <p:cxnSp>
        <p:nvCxnSpPr>
          <p:cNvPr id="3150" name="Google Shape;3150;p116"/>
          <p:cNvCxnSpPr>
            <a:stCxn id="3143" idx="2"/>
            <a:endCxn id="3149" idx="0"/>
          </p:cNvCxnSpPr>
          <p:nvPr/>
        </p:nvCxnSpPr>
        <p:spPr>
          <a:xfrm>
            <a:off x="2705100" y="5334000"/>
            <a:ext cx="0" cy="609600"/>
          </a:xfrm>
          <a:prstGeom prst="straightConnector1">
            <a:avLst/>
          </a:prstGeom>
          <a:noFill/>
          <a:ln cap="flat" cmpd="sng" w="9525">
            <a:solidFill>
              <a:srgbClr val="000000"/>
            </a:solidFill>
            <a:prstDash val="solid"/>
            <a:round/>
            <a:headEnd len="med" w="med" type="none"/>
            <a:tailEnd len="med" w="med" type="none"/>
          </a:ln>
        </p:spPr>
      </p:cxnSp>
      <p:sp>
        <p:nvSpPr>
          <p:cNvPr id="3151" name="Google Shape;3151;p116"/>
          <p:cNvSpPr txBox="1"/>
          <p:nvPr/>
        </p:nvSpPr>
        <p:spPr>
          <a:xfrm>
            <a:off x="4800600" y="2057400"/>
            <a:ext cx="341313"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r</a:t>
            </a:r>
            <a:endParaRPr/>
          </a:p>
        </p:txBody>
      </p:sp>
      <p:sp>
        <p:nvSpPr>
          <p:cNvPr id="3152" name="Google Shape;3152;p116"/>
          <p:cNvSpPr txBox="1"/>
          <p:nvPr/>
        </p:nvSpPr>
        <p:spPr>
          <a:xfrm>
            <a:off x="2971800" y="27432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p</a:t>
            </a:r>
            <a:endParaRPr/>
          </a:p>
        </p:txBody>
      </p:sp>
      <p:sp>
        <p:nvSpPr>
          <p:cNvPr id="3153" name="Google Shape;3153;p116"/>
          <p:cNvSpPr/>
          <p:nvPr/>
        </p:nvSpPr>
        <p:spPr>
          <a:xfrm>
            <a:off x="4038600" y="2819400"/>
            <a:ext cx="1066800" cy="457200"/>
          </a:xfrm>
          <a:prstGeom prst="curvedDownArrow">
            <a:avLst>
              <a:gd fmla="val 46667" name="adj1"/>
              <a:gd fmla="val 93333" name="adj2"/>
              <a:gd fmla="val 33333" name="adj3"/>
            </a:avLst>
          </a:prstGeom>
          <a:gradFill>
            <a:gsLst>
              <a:gs pos="0">
                <a:srgbClr val="FF0000"/>
              </a:gs>
              <a:gs pos="100000">
                <a:srgbClr val="B30000"/>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7" name="Shape 3157"/>
        <p:cNvGrpSpPr/>
        <p:nvPr/>
      </p:nvGrpSpPr>
      <p:grpSpPr>
        <a:xfrm>
          <a:off x="0" y="0"/>
          <a:ext cx="0" cy="0"/>
          <a:chOff x="0" y="0"/>
          <a:chExt cx="0" cy="0"/>
        </a:xfrm>
      </p:grpSpPr>
      <p:sp>
        <p:nvSpPr>
          <p:cNvPr id="3158" name="Google Shape;3158;p11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9" name="Google Shape;3159;p11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160" name="Google Shape;3160;p11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Sau khi cân bằng</a:t>
            </a:r>
            <a:endParaRPr/>
          </a:p>
        </p:txBody>
      </p:sp>
      <p:sp>
        <p:nvSpPr>
          <p:cNvPr id="3161" name="Google Shape;3161;p117"/>
          <p:cNvSpPr/>
          <p:nvPr/>
        </p:nvSpPr>
        <p:spPr>
          <a:xfrm>
            <a:off x="5410200" y="3124200"/>
            <a:ext cx="457200" cy="4572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sp>
        <p:nvSpPr>
          <p:cNvPr id="3162" name="Google Shape;3162;p117"/>
          <p:cNvSpPr/>
          <p:nvPr/>
        </p:nvSpPr>
        <p:spPr>
          <a:xfrm>
            <a:off x="4114800" y="2133600"/>
            <a:ext cx="457200" cy="4572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163" name="Google Shape;3163;p117"/>
          <p:cNvCxnSpPr>
            <a:stCxn id="3161" idx="0"/>
            <a:endCxn id="3162" idx="4"/>
          </p:cNvCxnSpPr>
          <p:nvPr/>
        </p:nvCxnSpPr>
        <p:spPr>
          <a:xfrm rot="10800000">
            <a:off x="4343400" y="2590800"/>
            <a:ext cx="1295400" cy="533400"/>
          </a:xfrm>
          <a:prstGeom prst="straightConnector1">
            <a:avLst/>
          </a:prstGeom>
          <a:noFill/>
          <a:ln cap="flat" cmpd="sng" w="9525">
            <a:solidFill>
              <a:srgbClr val="000000"/>
            </a:solidFill>
            <a:prstDash val="solid"/>
            <a:round/>
            <a:headEnd len="med" w="med" type="none"/>
            <a:tailEnd len="med" w="med" type="none"/>
          </a:ln>
        </p:spPr>
      </p:cxnSp>
      <p:sp>
        <p:nvSpPr>
          <p:cNvPr id="3164" name="Google Shape;3164;p117"/>
          <p:cNvSpPr/>
          <p:nvPr/>
        </p:nvSpPr>
        <p:spPr>
          <a:xfrm>
            <a:off x="2743200" y="31242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sp>
        <p:nvSpPr>
          <p:cNvPr id="3165" name="Google Shape;3165;p117"/>
          <p:cNvSpPr/>
          <p:nvPr/>
        </p:nvSpPr>
        <p:spPr>
          <a:xfrm>
            <a:off x="4648200" y="38862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T2</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66" name="Google Shape;3166;p117"/>
          <p:cNvCxnSpPr>
            <a:stCxn id="3164" idx="0"/>
            <a:endCxn id="3162" idx="4"/>
          </p:cNvCxnSpPr>
          <p:nvPr/>
        </p:nvCxnSpPr>
        <p:spPr>
          <a:xfrm flipH="1" rot="10800000">
            <a:off x="3086100" y="2590800"/>
            <a:ext cx="1257300" cy="533400"/>
          </a:xfrm>
          <a:prstGeom prst="straightConnector1">
            <a:avLst/>
          </a:prstGeom>
          <a:noFill/>
          <a:ln cap="flat" cmpd="sng" w="9525">
            <a:solidFill>
              <a:srgbClr val="000000"/>
            </a:solidFill>
            <a:prstDash val="solid"/>
            <a:round/>
            <a:headEnd len="med" w="med" type="none"/>
            <a:tailEnd len="med" w="med" type="none"/>
          </a:ln>
        </p:spPr>
      </p:cxnSp>
      <p:cxnSp>
        <p:nvCxnSpPr>
          <p:cNvPr id="3167" name="Google Shape;3167;p117"/>
          <p:cNvCxnSpPr>
            <a:stCxn id="3161" idx="4"/>
            <a:endCxn id="3165" idx="0"/>
          </p:cNvCxnSpPr>
          <p:nvPr/>
        </p:nvCxnSpPr>
        <p:spPr>
          <a:xfrm flipH="1">
            <a:off x="4991100" y="3581400"/>
            <a:ext cx="647700" cy="304800"/>
          </a:xfrm>
          <a:prstGeom prst="straightConnector1">
            <a:avLst/>
          </a:prstGeom>
          <a:noFill/>
          <a:ln cap="flat" cmpd="sng" w="9525">
            <a:solidFill>
              <a:srgbClr val="000000"/>
            </a:solidFill>
            <a:prstDash val="solid"/>
            <a:round/>
            <a:headEnd len="med" w="med" type="none"/>
            <a:tailEnd len="med" w="med" type="none"/>
          </a:ln>
        </p:spPr>
      </p:cxnSp>
      <p:sp>
        <p:nvSpPr>
          <p:cNvPr id="3168" name="Google Shape;3168;p117"/>
          <p:cNvSpPr/>
          <p:nvPr/>
        </p:nvSpPr>
        <p:spPr>
          <a:xfrm>
            <a:off x="6019800" y="3886200"/>
            <a:ext cx="685800" cy="990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69" name="Google Shape;3169;p117"/>
          <p:cNvCxnSpPr>
            <a:stCxn id="3161" idx="4"/>
            <a:endCxn id="3168" idx="0"/>
          </p:cNvCxnSpPr>
          <p:nvPr/>
        </p:nvCxnSpPr>
        <p:spPr>
          <a:xfrm>
            <a:off x="5638800" y="3581400"/>
            <a:ext cx="723900" cy="304800"/>
          </a:xfrm>
          <a:prstGeom prst="straightConnector1">
            <a:avLst/>
          </a:prstGeom>
          <a:noFill/>
          <a:ln cap="flat" cmpd="sng" w="9525">
            <a:solidFill>
              <a:srgbClr val="000000"/>
            </a:solidFill>
            <a:prstDash val="solid"/>
            <a:round/>
            <a:headEnd len="med" w="med" type="none"/>
            <a:tailEnd len="med" w="med" type="none"/>
          </a:ln>
        </p:spPr>
      </p:cxnSp>
      <p:sp>
        <p:nvSpPr>
          <p:cNvPr id="3170" name="Google Shape;3170;p117"/>
          <p:cNvSpPr/>
          <p:nvPr/>
        </p:nvSpPr>
        <p:spPr>
          <a:xfrm>
            <a:off x="2844800" y="4419600"/>
            <a:ext cx="457200" cy="457200"/>
          </a:xfrm>
          <a:prstGeom prst="ellipse">
            <a:avLst/>
          </a:prstGeom>
          <a:solidFill>
            <a:srgbClr val="FF33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a:t>
            </a:r>
            <a:endParaRPr/>
          </a:p>
        </p:txBody>
      </p:sp>
      <p:cxnSp>
        <p:nvCxnSpPr>
          <p:cNvPr id="3171" name="Google Shape;3171;p117"/>
          <p:cNvCxnSpPr>
            <a:stCxn id="3164" idx="2"/>
            <a:endCxn id="3170" idx="0"/>
          </p:cNvCxnSpPr>
          <p:nvPr/>
        </p:nvCxnSpPr>
        <p:spPr>
          <a:xfrm flipH="1">
            <a:off x="3073500" y="4114800"/>
            <a:ext cx="12600" cy="304800"/>
          </a:xfrm>
          <a:prstGeom prst="straightConnector1">
            <a:avLst/>
          </a:prstGeom>
          <a:noFill/>
          <a:ln cap="flat" cmpd="sng" w="9525">
            <a:solidFill>
              <a:srgbClr val="000000"/>
            </a:solidFill>
            <a:prstDash val="solid"/>
            <a:round/>
            <a:headEnd len="med" w="med" type="none"/>
            <a:tailEnd len="med" w="med" type="none"/>
          </a:ln>
        </p:spPr>
      </p:cxnSp>
      <p:sp>
        <p:nvSpPr>
          <p:cNvPr id="3172" name="Google Shape;3172;p117"/>
          <p:cNvSpPr txBox="1"/>
          <p:nvPr/>
        </p:nvSpPr>
        <p:spPr>
          <a:xfrm>
            <a:off x="5943600" y="3048000"/>
            <a:ext cx="341313"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r</a:t>
            </a:r>
            <a:endParaRPr/>
          </a:p>
        </p:txBody>
      </p:sp>
      <p:sp>
        <p:nvSpPr>
          <p:cNvPr id="3173" name="Google Shape;3173;p117"/>
          <p:cNvSpPr txBox="1"/>
          <p:nvPr/>
        </p:nvSpPr>
        <p:spPr>
          <a:xfrm>
            <a:off x="3733800" y="20574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p</a:t>
            </a:r>
            <a:endParaRPr/>
          </a:p>
        </p:txBody>
      </p:sp>
      <p:cxnSp>
        <p:nvCxnSpPr>
          <p:cNvPr id="3174" name="Google Shape;3174;p117"/>
          <p:cNvCxnSpPr/>
          <p:nvPr/>
        </p:nvCxnSpPr>
        <p:spPr>
          <a:xfrm>
            <a:off x="1219200" y="4876800"/>
            <a:ext cx="6324600" cy="0"/>
          </a:xfrm>
          <a:prstGeom prst="straightConnector1">
            <a:avLst/>
          </a:prstGeom>
          <a:noFill/>
          <a:ln cap="flat" cmpd="sng" w="9525">
            <a:solidFill>
              <a:srgbClr val="000000"/>
            </a:solidFill>
            <a:prstDash val="dash"/>
            <a:round/>
            <a:headEnd len="med" w="med" type="none"/>
            <a:tailEnd len="med" w="med" type="none"/>
          </a:ln>
        </p:spPr>
      </p:cxnSp>
      <p:cxnSp>
        <p:nvCxnSpPr>
          <p:cNvPr id="3175" name="Google Shape;3175;p117"/>
          <p:cNvCxnSpPr/>
          <p:nvPr/>
        </p:nvCxnSpPr>
        <p:spPr>
          <a:xfrm>
            <a:off x="1219200" y="3124200"/>
            <a:ext cx="6324600" cy="0"/>
          </a:xfrm>
          <a:prstGeom prst="straightConnector1">
            <a:avLst/>
          </a:prstGeom>
          <a:noFill/>
          <a:ln cap="flat" cmpd="sng" w="9525">
            <a:solidFill>
              <a:srgbClr val="000000"/>
            </a:solidFill>
            <a:prstDash val="dash"/>
            <a:round/>
            <a:headEnd len="med" w="med" type="none"/>
            <a:tailEnd len="med" w="med" type="none"/>
          </a:ln>
        </p:spPr>
      </p:cxnSp>
      <p:cxnSp>
        <p:nvCxnSpPr>
          <p:cNvPr id="3176" name="Google Shape;3176;p117"/>
          <p:cNvCxnSpPr/>
          <p:nvPr/>
        </p:nvCxnSpPr>
        <p:spPr>
          <a:xfrm>
            <a:off x="1752600" y="3124200"/>
            <a:ext cx="0" cy="1752600"/>
          </a:xfrm>
          <a:prstGeom prst="straightConnector1">
            <a:avLst/>
          </a:prstGeom>
          <a:noFill/>
          <a:ln cap="flat" cmpd="sng" w="9525">
            <a:solidFill>
              <a:srgbClr val="000000"/>
            </a:solidFill>
            <a:prstDash val="solid"/>
            <a:round/>
            <a:headEnd len="med" w="med" type="stealth"/>
            <a:tailEnd len="med" w="med" type="stealth"/>
          </a:ln>
        </p:spPr>
      </p:cxnSp>
      <p:sp>
        <p:nvSpPr>
          <p:cNvPr id="3177" name="Google Shape;3177;p117"/>
          <p:cNvSpPr txBox="1"/>
          <p:nvPr/>
        </p:nvSpPr>
        <p:spPr>
          <a:xfrm>
            <a:off x="1050925" y="3824288"/>
            <a:ext cx="1343025" cy="519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3300"/>
                </a:solidFill>
                <a:latin typeface="Times New Roman"/>
                <a:ea typeface="Times New Roman"/>
                <a:cs typeface="Times New Roman"/>
                <a:sym typeface="Times New Roman"/>
              </a:rPr>
              <a:t>h = n+1</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1" name="Shape 3181"/>
        <p:cNvGrpSpPr/>
        <p:nvPr/>
      </p:nvGrpSpPr>
      <p:grpSpPr>
        <a:xfrm>
          <a:off x="0" y="0"/>
          <a:ext cx="0" cy="0"/>
          <a:chOff x="0" y="0"/>
          <a:chExt cx="0" cy="0"/>
        </a:xfrm>
      </p:grpSpPr>
      <p:sp>
        <p:nvSpPr>
          <p:cNvPr id="3182" name="Google Shape;3182;p11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3" name="Google Shape;3183;p11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184" name="Google Shape;3184;p11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Thêm vào T2 như thế nào?</a:t>
            </a:r>
            <a:endParaRPr/>
          </a:p>
        </p:txBody>
      </p:sp>
      <p:sp>
        <p:nvSpPr>
          <p:cNvPr id="3185" name="Google Shape;3185;p118"/>
          <p:cNvSpPr/>
          <p:nvPr/>
        </p:nvSpPr>
        <p:spPr>
          <a:xfrm>
            <a:off x="4267200" y="25146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186" name="Google Shape;3186;p118"/>
          <p:cNvSpPr/>
          <p:nvPr/>
        </p:nvSpPr>
        <p:spPr>
          <a:xfrm>
            <a:off x="3276600" y="35052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187" name="Google Shape;3187;p118"/>
          <p:cNvCxnSpPr>
            <a:stCxn id="3185" idx="4"/>
            <a:endCxn id="3186" idx="0"/>
          </p:cNvCxnSpPr>
          <p:nvPr/>
        </p:nvCxnSpPr>
        <p:spPr>
          <a:xfrm flipH="1">
            <a:off x="3505200" y="2971800"/>
            <a:ext cx="990600" cy="533400"/>
          </a:xfrm>
          <a:prstGeom prst="straightConnector1">
            <a:avLst/>
          </a:prstGeom>
          <a:noFill/>
          <a:ln cap="flat" cmpd="sng" w="9525">
            <a:solidFill>
              <a:srgbClr val="000000"/>
            </a:solidFill>
            <a:prstDash val="solid"/>
            <a:round/>
            <a:headEnd len="med" w="med" type="none"/>
            <a:tailEnd len="med" w="med" type="none"/>
          </a:ln>
        </p:spPr>
      </p:cxnSp>
      <p:sp>
        <p:nvSpPr>
          <p:cNvPr id="3188" name="Google Shape;3188;p118"/>
          <p:cNvSpPr/>
          <p:nvPr/>
        </p:nvSpPr>
        <p:spPr>
          <a:xfrm>
            <a:off x="2362200" y="47244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sp>
        <p:nvSpPr>
          <p:cNvPr id="3189" name="Google Shape;3189;p118"/>
          <p:cNvSpPr/>
          <p:nvPr/>
        </p:nvSpPr>
        <p:spPr>
          <a:xfrm>
            <a:off x="4038600" y="47244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T2</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90" name="Google Shape;3190;p118"/>
          <p:cNvCxnSpPr>
            <a:stCxn id="3188" idx="0"/>
            <a:endCxn id="3186" idx="4"/>
          </p:cNvCxnSpPr>
          <p:nvPr/>
        </p:nvCxnSpPr>
        <p:spPr>
          <a:xfrm flipH="1" rot="10800000">
            <a:off x="2705100" y="3962400"/>
            <a:ext cx="800100" cy="762000"/>
          </a:xfrm>
          <a:prstGeom prst="straightConnector1">
            <a:avLst/>
          </a:prstGeom>
          <a:noFill/>
          <a:ln cap="flat" cmpd="sng" w="9525">
            <a:solidFill>
              <a:srgbClr val="000000"/>
            </a:solidFill>
            <a:prstDash val="solid"/>
            <a:round/>
            <a:headEnd len="med" w="med" type="none"/>
            <a:tailEnd len="med" w="med" type="none"/>
          </a:ln>
        </p:spPr>
      </p:cxnSp>
      <p:cxnSp>
        <p:nvCxnSpPr>
          <p:cNvPr id="3191" name="Google Shape;3191;p118"/>
          <p:cNvCxnSpPr>
            <a:stCxn id="3186" idx="4"/>
            <a:endCxn id="3189" idx="0"/>
          </p:cNvCxnSpPr>
          <p:nvPr/>
        </p:nvCxnSpPr>
        <p:spPr>
          <a:xfrm>
            <a:off x="3505200" y="3962400"/>
            <a:ext cx="876300" cy="762000"/>
          </a:xfrm>
          <a:prstGeom prst="straightConnector1">
            <a:avLst/>
          </a:prstGeom>
          <a:noFill/>
          <a:ln cap="flat" cmpd="sng" w="9525">
            <a:solidFill>
              <a:srgbClr val="000000"/>
            </a:solidFill>
            <a:prstDash val="solid"/>
            <a:round/>
            <a:headEnd len="med" w="med" type="none"/>
            <a:tailEnd len="med" w="med" type="none"/>
          </a:ln>
        </p:spPr>
      </p:cxnSp>
      <p:sp>
        <p:nvSpPr>
          <p:cNvPr id="3192" name="Google Shape;3192;p118"/>
          <p:cNvSpPr/>
          <p:nvPr/>
        </p:nvSpPr>
        <p:spPr>
          <a:xfrm>
            <a:off x="5181600" y="35052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193" name="Google Shape;3193;p118"/>
          <p:cNvCxnSpPr>
            <a:stCxn id="3185" idx="4"/>
            <a:endCxn id="3192" idx="0"/>
          </p:cNvCxnSpPr>
          <p:nvPr/>
        </p:nvCxnSpPr>
        <p:spPr>
          <a:xfrm>
            <a:off x="4495800" y="2971800"/>
            <a:ext cx="1028700" cy="533400"/>
          </a:xfrm>
          <a:prstGeom prst="straightConnector1">
            <a:avLst/>
          </a:prstGeom>
          <a:noFill/>
          <a:ln cap="flat" cmpd="sng" w="9525">
            <a:solidFill>
              <a:srgbClr val="000000"/>
            </a:solidFill>
            <a:prstDash val="solid"/>
            <a:round/>
            <a:headEnd len="med" w="med" type="none"/>
            <a:tailEnd len="med" w="med" type="none"/>
          </a:ln>
        </p:spPr>
      </p:cxnSp>
      <p:sp>
        <p:nvSpPr>
          <p:cNvPr id="3194" name="Google Shape;3194;p118"/>
          <p:cNvSpPr txBox="1"/>
          <p:nvPr/>
        </p:nvSpPr>
        <p:spPr>
          <a:xfrm>
            <a:off x="4800600" y="2438400"/>
            <a:ext cx="341313"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r</a:t>
            </a:r>
            <a:endParaRPr/>
          </a:p>
        </p:txBody>
      </p:sp>
      <p:sp>
        <p:nvSpPr>
          <p:cNvPr id="3195" name="Google Shape;3195;p118"/>
          <p:cNvSpPr txBox="1"/>
          <p:nvPr/>
        </p:nvSpPr>
        <p:spPr>
          <a:xfrm>
            <a:off x="2971800" y="31242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p</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9" name="Shape 3199"/>
        <p:cNvGrpSpPr/>
        <p:nvPr/>
      </p:nvGrpSpPr>
      <p:grpSpPr>
        <a:xfrm>
          <a:off x="0" y="0"/>
          <a:ext cx="0" cy="0"/>
          <a:chOff x="0" y="0"/>
          <a:chExt cx="0" cy="0"/>
        </a:xfrm>
      </p:grpSpPr>
      <p:sp>
        <p:nvSpPr>
          <p:cNvPr id="3200" name="Google Shape;3200;p11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1" name="Google Shape;3201;p11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202" name="Google Shape;3202;p11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Khi thêm x vào T2</a:t>
            </a:r>
            <a:endParaRPr/>
          </a:p>
        </p:txBody>
      </p:sp>
      <p:sp>
        <p:nvSpPr>
          <p:cNvPr id="3203" name="Google Shape;3203;p119"/>
          <p:cNvSpPr/>
          <p:nvPr/>
        </p:nvSpPr>
        <p:spPr>
          <a:xfrm>
            <a:off x="4267200" y="21336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sp>
        <p:nvSpPr>
          <p:cNvPr id="3204" name="Google Shape;3204;p119"/>
          <p:cNvSpPr/>
          <p:nvPr/>
        </p:nvSpPr>
        <p:spPr>
          <a:xfrm>
            <a:off x="3276600" y="31242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3205" name="Google Shape;3205;p119"/>
          <p:cNvCxnSpPr>
            <a:stCxn id="3203" idx="4"/>
            <a:endCxn id="3204" idx="0"/>
          </p:cNvCxnSpPr>
          <p:nvPr/>
        </p:nvCxnSpPr>
        <p:spPr>
          <a:xfrm flipH="1">
            <a:off x="3505200" y="2590800"/>
            <a:ext cx="990600" cy="533400"/>
          </a:xfrm>
          <a:prstGeom prst="straightConnector1">
            <a:avLst/>
          </a:prstGeom>
          <a:noFill/>
          <a:ln cap="flat" cmpd="sng" w="9525">
            <a:solidFill>
              <a:srgbClr val="000000"/>
            </a:solidFill>
            <a:prstDash val="solid"/>
            <a:round/>
            <a:headEnd len="med" w="med" type="none"/>
            <a:tailEnd len="med" w="med" type="none"/>
          </a:ln>
        </p:spPr>
      </p:cxnSp>
      <p:sp>
        <p:nvSpPr>
          <p:cNvPr id="3206" name="Google Shape;3206;p119"/>
          <p:cNvSpPr/>
          <p:nvPr/>
        </p:nvSpPr>
        <p:spPr>
          <a:xfrm>
            <a:off x="2362200" y="43434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sp>
        <p:nvSpPr>
          <p:cNvPr id="3207" name="Google Shape;3207;p119"/>
          <p:cNvSpPr/>
          <p:nvPr/>
        </p:nvSpPr>
        <p:spPr>
          <a:xfrm>
            <a:off x="4038600" y="43434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T2</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08" name="Google Shape;3208;p119"/>
          <p:cNvCxnSpPr>
            <a:stCxn id="3206" idx="0"/>
            <a:endCxn id="3204" idx="4"/>
          </p:cNvCxnSpPr>
          <p:nvPr/>
        </p:nvCxnSpPr>
        <p:spPr>
          <a:xfrm flipH="1" rot="10800000">
            <a:off x="2705100" y="3581400"/>
            <a:ext cx="800100" cy="762000"/>
          </a:xfrm>
          <a:prstGeom prst="straightConnector1">
            <a:avLst/>
          </a:prstGeom>
          <a:noFill/>
          <a:ln cap="flat" cmpd="sng" w="9525">
            <a:solidFill>
              <a:srgbClr val="000000"/>
            </a:solidFill>
            <a:prstDash val="solid"/>
            <a:round/>
            <a:headEnd len="med" w="med" type="none"/>
            <a:tailEnd len="med" w="med" type="none"/>
          </a:ln>
        </p:spPr>
      </p:cxnSp>
      <p:cxnSp>
        <p:nvCxnSpPr>
          <p:cNvPr id="3209" name="Google Shape;3209;p119"/>
          <p:cNvCxnSpPr>
            <a:stCxn id="3204" idx="4"/>
            <a:endCxn id="3207" idx="0"/>
          </p:cNvCxnSpPr>
          <p:nvPr/>
        </p:nvCxnSpPr>
        <p:spPr>
          <a:xfrm>
            <a:off x="3505200" y="3581400"/>
            <a:ext cx="876300" cy="762000"/>
          </a:xfrm>
          <a:prstGeom prst="straightConnector1">
            <a:avLst/>
          </a:prstGeom>
          <a:noFill/>
          <a:ln cap="flat" cmpd="sng" w="9525">
            <a:solidFill>
              <a:srgbClr val="000000"/>
            </a:solidFill>
            <a:prstDash val="solid"/>
            <a:round/>
            <a:headEnd len="med" w="med" type="none"/>
            <a:tailEnd len="med" w="med" type="none"/>
          </a:ln>
        </p:spPr>
      </p:cxnSp>
      <p:sp>
        <p:nvSpPr>
          <p:cNvPr id="3210" name="Google Shape;3210;p119"/>
          <p:cNvSpPr/>
          <p:nvPr/>
        </p:nvSpPr>
        <p:spPr>
          <a:xfrm>
            <a:off x="5181600" y="31242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11" name="Google Shape;3211;p119"/>
          <p:cNvCxnSpPr>
            <a:stCxn id="3203" idx="4"/>
            <a:endCxn id="3210" idx="0"/>
          </p:cNvCxnSpPr>
          <p:nvPr/>
        </p:nvCxnSpPr>
        <p:spPr>
          <a:xfrm>
            <a:off x="4495800" y="2590800"/>
            <a:ext cx="1028700" cy="533400"/>
          </a:xfrm>
          <a:prstGeom prst="straightConnector1">
            <a:avLst/>
          </a:prstGeom>
          <a:noFill/>
          <a:ln cap="flat" cmpd="sng" w="9525">
            <a:solidFill>
              <a:srgbClr val="000000"/>
            </a:solidFill>
            <a:prstDash val="solid"/>
            <a:round/>
            <a:headEnd len="med" w="med" type="none"/>
            <a:tailEnd len="med" w="med" type="none"/>
          </a:ln>
        </p:spPr>
      </p:cxnSp>
      <p:sp>
        <p:nvSpPr>
          <p:cNvPr id="3212" name="Google Shape;3212;p119"/>
          <p:cNvSpPr/>
          <p:nvPr/>
        </p:nvSpPr>
        <p:spPr>
          <a:xfrm>
            <a:off x="4152900" y="5943600"/>
            <a:ext cx="457200" cy="457200"/>
          </a:xfrm>
          <a:prstGeom prst="ellipse">
            <a:avLst/>
          </a:prstGeom>
          <a:solidFill>
            <a:srgbClr val="FF330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a:t>
            </a:r>
            <a:endParaRPr/>
          </a:p>
        </p:txBody>
      </p:sp>
      <p:cxnSp>
        <p:nvCxnSpPr>
          <p:cNvPr id="3213" name="Google Shape;3213;p119"/>
          <p:cNvCxnSpPr>
            <a:stCxn id="3207" idx="2"/>
            <a:endCxn id="3212" idx="0"/>
          </p:cNvCxnSpPr>
          <p:nvPr/>
        </p:nvCxnSpPr>
        <p:spPr>
          <a:xfrm>
            <a:off x="4381500" y="5334000"/>
            <a:ext cx="0" cy="609600"/>
          </a:xfrm>
          <a:prstGeom prst="straightConnector1">
            <a:avLst/>
          </a:prstGeom>
          <a:noFill/>
          <a:ln cap="flat" cmpd="sng" w="9525">
            <a:solidFill>
              <a:srgbClr val="000000"/>
            </a:solidFill>
            <a:prstDash val="solid"/>
            <a:round/>
            <a:headEnd len="med" w="med" type="none"/>
            <a:tailEnd len="med" w="med" type="none"/>
          </a:ln>
        </p:spPr>
      </p:cxnSp>
      <p:sp>
        <p:nvSpPr>
          <p:cNvPr id="3214" name="Google Shape;3214;p119"/>
          <p:cNvSpPr txBox="1"/>
          <p:nvPr/>
        </p:nvSpPr>
        <p:spPr>
          <a:xfrm>
            <a:off x="4800600" y="2057400"/>
            <a:ext cx="341313"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r</a:t>
            </a:r>
            <a:endParaRPr/>
          </a:p>
        </p:txBody>
      </p:sp>
      <p:sp>
        <p:nvSpPr>
          <p:cNvPr id="3215" name="Google Shape;3215;p119"/>
          <p:cNvSpPr txBox="1"/>
          <p:nvPr/>
        </p:nvSpPr>
        <p:spPr>
          <a:xfrm>
            <a:off x="2971800" y="27432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p</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9" name="Shape 3219"/>
        <p:cNvGrpSpPr/>
        <p:nvPr/>
      </p:nvGrpSpPr>
      <p:grpSpPr>
        <a:xfrm>
          <a:off x="0" y="0"/>
          <a:ext cx="0" cy="0"/>
          <a:chOff x="0" y="0"/>
          <a:chExt cx="0" cy="0"/>
        </a:xfrm>
      </p:grpSpPr>
      <p:sp>
        <p:nvSpPr>
          <p:cNvPr id="3220" name="Google Shape;3220;p12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1" name="Google Shape;3221;p12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222" name="Google Shape;3222;p12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Khi thêm x vào T2: </a:t>
            </a:r>
            <a:r>
              <a:rPr b="1" lang="en-US">
                <a:solidFill>
                  <a:srgbClr val="FFFF00"/>
                </a:solidFill>
              </a:rPr>
              <a:t>xoay kép</a:t>
            </a:r>
            <a:endParaRPr/>
          </a:p>
          <a:p>
            <a:pPr indent="-220980" lvl="0" marL="342900" rtl="0" algn="l">
              <a:spcBef>
                <a:spcPts val="640"/>
              </a:spcBef>
              <a:spcAft>
                <a:spcPts val="0"/>
              </a:spcAft>
              <a:buSzPts val="1920"/>
              <a:buNone/>
            </a:pPr>
            <a:r>
              <a:t/>
            </a:r>
            <a:endParaRPr/>
          </a:p>
        </p:txBody>
      </p:sp>
      <p:sp>
        <p:nvSpPr>
          <p:cNvPr id="3223" name="Google Shape;3223;p120"/>
          <p:cNvSpPr/>
          <p:nvPr/>
        </p:nvSpPr>
        <p:spPr>
          <a:xfrm>
            <a:off x="4687888" y="20574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sp>
        <p:nvSpPr>
          <p:cNvPr id="3224" name="Google Shape;3224;p120"/>
          <p:cNvSpPr/>
          <p:nvPr/>
        </p:nvSpPr>
        <p:spPr>
          <a:xfrm>
            <a:off x="3352800" y="30480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3225" name="Google Shape;3225;p120"/>
          <p:cNvCxnSpPr>
            <a:stCxn id="3223" idx="4"/>
            <a:endCxn id="3224" idx="0"/>
          </p:cNvCxnSpPr>
          <p:nvPr/>
        </p:nvCxnSpPr>
        <p:spPr>
          <a:xfrm flipH="1">
            <a:off x="3581488" y="2514600"/>
            <a:ext cx="1335000" cy="533400"/>
          </a:xfrm>
          <a:prstGeom prst="straightConnector1">
            <a:avLst/>
          </a:prstGeom>
          <a:noFill/>
          <a:ln cap="flat" cmpd="sng" w="9525">
            <a:solidFill>
              <a:srgbClr val="000000"/>
            </a:solidFill>
            <a:prstDash val="solid"/>
            <a:round/>
            <a:headEnd len="med" w="med" type="none"/>
            <a:tailEnd len="med" w="med" type="none"/>
          </a:ln>
        </p:spPr>
      </p:cxnSp>
      <p:sp>
        <p:nvSpPr>
          <p:cNvPr id="3226" name="Google Shape;3226;p120"/>
          <p:cNvSpPr/>
          <p:nvPr/>
        </p:nvSpPr>
        <p:spPr>
          <a:xfrm>
            <a:off x="1981200" y="41148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27" name="Google Shape;3227;p120"/>
          <p:cNvCxnSpPr>
            <a:stCxn id="3226" idx="0"/>
            <a:endCxn id="3224" idx="4"/>
          </p:cNvCxnSpPr>
          <p:nvPr/>
        </p:nvCxnSpPr>
        <p:spPr>
          <a:xfrm flipH="1" rot="10800000">
            <a:off x="2324100" y="3505200"/>
            <a:ext cx="1257300" cy="609600"/>
          </a:xfrm>
          <a:prstGeom prst="straightConnector1">
            <a:avLst/>
          </a:prstGeom>
          <a:noFill/>
          <a:ln cap="flat" cmpd="sng" w="9525">
            <a:solidFill>
              <a:srgbClr val="000000"/>
            </a:solidFill>
            <a:prstDash val="solid"/>
            <a:round/>
            <a:headEnd len="med" w="med" type="none"/>
            <a:tailEnd len="med" w="med" type="none"/>
          </a:ln>
        </p:spPr>
      </p:cxnSp>
      <p:cxnSp>
        <p:nvCxnSpPr>
          <p:cNvPr id="3228" name="Google Shape;3228;p120"/>
          <p:cNvCxnSpPr>
            <a:stCxn id="3224" idx="4"/>
            <a:endCxn id="3229" idx="0"/>
          </p:cNvCxnSpPr>
          <p:nvPr/>
        </p:nvCxnSpPr>
        <p:spPr>
          <a:xfrm>
            <a:off x="3581400" y="3505200"/>
            <a:ext cx="912900" cy="609600"/>
          </a:xfrm>
          <a:prstGeom prst="straightConnector1">
            <a:avLst/>
          </a:prstGeom>
          <a:noFill/>
          <a:ln cap="flat" cmpd="sng" w="9525">
            <a:solidFill>
              <a:srgbClr val="000000"/>
            </a:solidFill>
            <a:prstDash val="solid"/>
            <a:round/>
            <a:headEnd len="med" w="med" type="none"/>
            <a:tailEnd len="med" w="med" type="none"/>
          </a:ln>
        </p:spPr>
      </p:cxnSp>
      <p:sp>
        <p:nvSpPr>
          <p:cNvPr id="3230" name="Google Shape;3230;p120"/>
          <p:cNvSpPr/>
          <p:nvPr/>
        </p:nvSpPr>
        <p:spPr>
          <a:xfrm>
            <a:off x="5867400" y="30480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31" name="Google Shape;3231;p120"/>
          <p:cNvCxnSpPr>
            <a:stCxn id="3223" idx="4"/>
            <a:endCxn id="3230" idx="0"/>
          </p:cNvCxnSpPr>
          <p:nvPr/>
        </p:nvCxnSpPr>
        <p:spPr>
          <a:xfrm>
            <a:off x="4916488" y="2514600"/>
            <a:ext cx="1293900" cy="533400"/>
          </a:xfrm>
          <a:prstGeom prst="straightConnector1">
            <a:avLst/>
          </a:prstGeom>
          <a:noFill/>
          <a:ln cap="flat" cmpd="sng" w="9525">
            <a:solidFill>
              <a:schemeClr val="lt1"/>
            </a:solidFill>
            <a:prstDash val="solid"/>
            <a:round/>
            <a:headEnd len="med" w="med" type="none"/>
            <a:tailEnd len="med" w="med" type="none"/>
          </a:ln>
        </p:spPr>
      </p:cxnSp>
      <p:sp>
        <p:nvSpPr>
          <p:cNvPr id="3232" name="Google Shape;3232;p120"/>
          <p:cNvSpPr/>
          <p:nvPr/>
        </p:nvSpPr>
        <p:spPr>
          <a:xfrm>
            <a:off x="3238500" y="5943600"/>
            <a:ext cx="457200" cy="457200"/>
          </a:xfrm>
          <a:prstGeom prst="ellipse">
            <a:avLst/>
          </a:prstGeom>
          <a:solidFill>
            <a:srgbClr val="FF330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a:t>
            </a:r>
            <a:endParaRPr/>
          </a:p>
        </p:txBody>
      </p:sp>
      <p:cxnSp>
        <p:nvCxnSpPr>
          <p:cNvPr id="3233" name="Google Shape;3233;p120"/>
          <p:cNvCxnSpPr>
            <a:stCxn id="3234" idx="2"/>
            <a:endCxn id="3232" idx="0"/>
          </p:cNvCxnSpPr>
          <p:nvPr/>
        </p:nvCxnSpPr>
        <p:spPr>
          <a:xfrm>
            <a:off x="3467100" y="5562600"/>
            <a:ext cx="0" cy="381000"/>
          </a:xfrm>
          <a:prstGeom prst="straightConnector1">
            <a:avLst/>
          </a:prstGeom>
          <a:noFill/>
          <a:ln cap="flat" cmpd="sng" w="9525">
            <a:solidFill>
              <a:srgbClr val="000000"/>
            </a:solidFill>
            <a:prstDash val="solid"/>
            <a:round/>
            <a:headEnd len="med" w="med" type="none"/>
            <a:tailEnd len="med" w="med" type="none"/>
          </a:ln>
        </p:spPr>
      </p:cxnSp>
      <p:sp>
        <p:nvSpPr>
          <p:cNvPr id="3235" name="Google Shape;3235;p120"/>
          <p:cNvSpPr txBox="1"/>
          <p:nvPr/>
        </p:nvSpPr>
        <p:spPr>
          <a:xfrm>
            <a:off x="5221288" y="1981200"/>
            <a:ext cx="341312"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r</a:t>
            </a:r>
            <a:endParaRPr/>
          </a:p>
        </p:txBody>
      </p:sp>
      <p:sp>
        <p:nvSpPr>
          <p:cNvPr id="3236" name="Google Shape;3236;p120"/>
          <p:cNvSpPr txBox="1"/>
          <p:nvPr/>
        </p:nvSpPr>
        <p:spPr>
          <a:xfrm>
            <a:off x="2971800" y="27432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p</a:t>
            </a:r>
            <a:endParaRPr/>
          </a:p>
        </p:txBody>
      </p:sp>
      <p:sp>
        <p:nvSpPr>
          <p:cNvPr id="3229" name="Google Shape;3229;p120"/>
          <p:cNvSpPr/>
          <p:nvPr/>
        </p:nvSpPr>
        <p:spPr>
          <a:xfrm>
            <a:off x="4265613" y="41148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237" name="Google Shape;3237;p120"/>
          <p:cNvSpPr txBox="1"/>
          <p:nvPr/>
        </p:nvSpPr>
        <p:spPr>
          <a:xfrm>
            <a:off x="4722813" y="4038600"/>
            <a:ext cx="382587"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q</a:t>
            </a:r>
            <a:endParaRPr/>
          </a:p>
        </p:txBody>
      </p:sp>
      <p:sp>
        <p:nvSpPr>
          <p:cNvPr id="3234" name="Google Shape;3234;p120"/>
          <p:cNvSpPr/>
          <p:nvPr/>
        </p:nvSpPr>
        <p:spPr>
          <a:xfrm>
            <a:off x="3200400" y="4876800"/>
            <a:ext cx="533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T2-1</a:t>
            </a:r>
            <a:endParaRPr/>
          </a:p>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h=n-1</a:t>
            </a:r>
            <a:endParaRPr/>
          </a:p>
        </p:txBody>
      </p:sp>
      <p:sp>
        <p:nvSpPr>
          <p:cNvPr id="3238" name="Google Shape;3238;p120"/>
          <p:cNvSpPr/>
          <p:nvPr/>
        </p:nvSpPr>
        <p:spPr>
          <a:xfrm>
            <a:off x="5334000" y="4876800"/>
            <a:ext cx="533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T2-2</a:t>
            </a:r>
            <a:endParaRPr/>
          </a:p>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h=n-1</a:t>
            </a:r>
            <a:endParaRPr/>
          </a:p>
        </p:txBody>
      </p:sp>
      <p:cxnSp>
        <p:nvCxnSpPr>
          <p:cNvPr id="3239" name="Google Shape;3239;p120"/>
          <p:cNvCxnSpPr>
            <a:stCxn id="3229" idx="4"/>
            <a:endCxn id="3234" idx="0"/>
          </p:cNvCxnSpPr>
          <p:nvPr/>
        </p:nvCxnSpPr>
        <p:spPr>
          <a:xfrm flipH="1">
            <a:off x="3467013" y="4572000"/>
            <a:ext cx="1027200" cy="304800"/>
          </a:xfrm>
          <a:prstGeom prst="straightConnector1">
            <a:avLst/>
          </a:prstGeom>
          <a:noFill/>
          <a:ln cap="flat" cmpd="sng" w="9525">
            <a:solidFill>
              <a:srgbClr val="000000"/>
            </a:solidFill>
            <a:prstDash val="solid"/>
            <a:round/>
            <a:headEnd len="med" w="med" type="none"/>
            <a:tailEnd len="med" w="med" type="none"/>
          </a:ln>
        </p:spPr>
      </p:cxnSp>
      <p:cxnSp>
        <p:nvCxnSpPr>
          <p:cNvPr id="3240" name="Google Shape;3240;p120"/>
          <p:cNvCxnSpPr>
            <a:stCxn id="3229" idx="4"/>
            <a:endCxn id="3238" idx="0"/>
          </p:cNvCxnSpPr>
          <p:nvPr/>
        </p:nvCxnSpPr>
        <p:spPr>
          <a:xfrm>
            <a:off x="4494213" y="4572000"/>
            <a:ext cx="1106400" cy="304800"/>
          </a:xfrm>
          <a:prstGeom prst="straightConnector1">
            <a:avLst/>
          </a:prstGeom>
          <a:noFill/>
          <a:ln cap="flat" cmpd="sng" w="9525">
            <a:solidFill>
              <a:srgbClr val="000000"/>
            </a:solidFill>
            <a:prstDash val="solid"/>
            <a:round/>
            <a:headEnd len="med" w="med" type="none"/>
            <a:tailEnd len="med" w="med" type="none"/>
          </a:ln>
        </p:spPr>
      </p:cxnSp>
      <p:sp>
        <p:nvSpPr>
          <p:cNvPr id="3241" name="Google Shape;3241;p120"/>
          <p:cNvSpPr/>
          <p:nvPr/>
        </p:nvSpPr>
        <p:spPr>
          <a:xfrm>
            <a:off x="4419600" y="2743200"/>
            <a:ext cx="1066800" cy="381000"/>
          </a:xfrm>
          <a:prstGeom prst="curvedDownArrow">
            <a:avLst>
              <a:gd fmla="val 56000" name="adj1"/>
              <a:gd fmla="val 112000" name="adj2"/>
              <a:gd fmla="val 33333" name="adj3"/>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42" name="Google Shape;3242;p120"/>
          <p:cNvSpPr/>
          <p:nvPr/>
        </p:nvSpPr>
        <p:spPr>
          <a:xfrm flipH="1">
            <a:off x="2959100" y="3708400"/>
            <a:ext cx="1066800" cy="406400"/>
          </a:xfrm>
          <a:prstGeom prst="curvedDownArrow">
            <a:avLst>
              <a:gd fmla="val 52500" name="adj1"/>
              <a:gd fmla="val 105000" name="adj2"/>
              <a:gd fmla="val 33333" name="adj3"/>
            </a:avLst>
          </a:prstGeom>
          <a:solidFill>
            <a:srgbClr val="33CCCC">
              <a:alpha val="54901"/>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43" name="Google Shape;3243;p120"/>
          <p:cNvSpPr txBox="1"/>
          <p:nvPr/>
        </p:nvSpPr>
        <p:spPr>
          <a:xfrm>
            <a:off x="3429000" y="3810000"/>
            <a:ext cx="2984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1</a:t>
            </a:r>
            <a:endParaRPr/>
          </a:p>
        </p:txBody>
      </p:sp>
      <p:sp>
        <p:nvSpPr>
          <p:cNvPr id="3244" name="Google Shape;3244;p120"/>
          <p:cNvSpPr txBox="1"/>
          <p:nvPr/>
        </p:nvSpPr>
        <p:spPr>
          <a:xfrm>
            <a:off x="4724400" y="2819400"/>
            <a:ext cx="2984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2</a:t>
            </a:r>
            <a:endParaRPr/>
          </a:p>
        </p:txBody>
      </p:sp>
      <p:sp>
        <p:nvSpPr>
          <p:cNvPr id="3245" name="Google Shape;3245;p120"/>
          <p:cNvSpPr/>
          <p:nvPr/>
        </p:nvSpPr>
        <p:spPr>
          <a:xfrm>
            <a:off x="609600" y="2743200"/>
            <a:ext cx="10668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Times New Roman"/>
                <a:ea typeface="Times New Roman"/>
                <a:cs typeface="Times New Roman"/>
                <a:sym typeface="Times New Roman"/>
              </a:rPr>
              <a:t>Xoay lần 1</a:t>
            </a:r>
            <a:endParaRPr/>
          </a:p>
          <a:p>
            <a:pPr indent="0" lvl="0" marL="0" marR="0" rtl="0" algn="ctr">
              <a:spcBef>
                <a:spcPts val="0"/>
              </a:spcBef>
              <a:spcAft>
                <a:spcPts val="0"/>
              </a:spcAft>
              <a:buNone/>
            </a:pPr>
            <a:r>
              <a:rPr lang="en-US" sz="1800">
                <a:solidFill>
                  <a:srgbClr val="000000"/>
                </a:solidFill>
                <a:latin typeface="Times New Roman"/>
                <a:ea typeface="Times New Roman"/>
                <a:cs typeface="Times New Roman"/>
                <a:sym typeface="Times New Roman"/>
              </a:rPr>
              <a:t>xoay trái P</a:t>
            </a:r>
            <a:endParaRPr/>
          </a:p>
        </p:txBody>
      </p:sp>
      <p:cxnSp>
        <p:nvCxnSpPr>
          <p:cNvPr id="3246" name="Google Shape;3246;p120"/>
          <p:cNvCxnSpPr/>
          <p:nvPr/>
        </p:nvCxnSpPr>
        <p:spPr>
          <a:xfrm>
            <a:off x="1752600" y="3200400"/>
            <a:ext cx="1295400" cy="381000"/>
          </a:xfrm>
          <a:prstGeom prst="straightConnector1">
            <a:avLst/>
          </a:prstGeom>
          <a:noFill/>
          <a:ln cap="flat" cmpd="sng" w="38100">
            <a:solidFill>
              <a:schemeClr val="lt1"/>
            </a:solidFill>
            <a:prstDash val="solid"/>
            <a:round/>
            <a:headEnd len="med" w="med" type="none"/>
            <a:tailEnd len="med" w="med" type="triangle"/>
          </a:ln>
        </p:spPr>
      </p:cxnSp>
      <p:sp>
        <p:nvSpPr>
          <p:cNvPr id="3247" name="Google Shape;3247;p120"/>
          <p:cNvSpPr/>
          <p:nvPr/>
        </p:nvSpPr>
        <p:spPr>
          <a:xfrm>
            <a:off x="7086600" y="1752600"/>
            <a:ext cx="10668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Xoay lần 2</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xoay phải r</a:t>
            </a:r>
            <a:endParaRPr/>
          </a:p>
        </p:txBody>
      </p:sp>
      <p:cxnSp>
        <p:nvCxnSpPr>
          <p:cNvPr id="3248" name="Google Shape;3248;p120"/>
          <p:cNvCxnSpPr/>
          <p:nvPr/>
        </p:nvCxnSpPr>
        <p:spPr>
          <a:xfrm flipH="1">
            <a:off x="5562600" y="2209800"/>
            <a:ext cx="1371600" cy="4572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2" name="Shape 3252"/>
        <p:cNvGrpSpPr/>
        <p:nvPr/>
      </p:nvGrpSpPr>
      <p:grpSpPr>
        <a:xfrm>
          <a:off x="0" y="0"/>
          <a:ext cx="0" cy="0"/>
          <a:chOff x="0" y="0"/>
          <a:chExt cx="0" cy="0"/>
        </a:xfrm>
      </p:grpSpPr>
      <p:sp>
        <p:nvSpPr>
          <p:cNvPr id="3253" name="Google Shape;3253;p12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4" name="Google Shape;3254;p12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255" name="Google Shape;3255;p12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Khi thêm x vào T2</a:t>
            </a:r>
            <a:endParaRPr/>
          </a:p>
          <a:p>
            <a:pPr indent="-220980" lvl="0" marL="342900" rtl="0" algn="l">
              <a:spcBef>
                <a:spcPts val="640"/>
              </a:spcBef>
              <a:spcAft>
                <a:spcPts val="0"/>
              </a:spcAft>
              <a:buSzPts val="1920"/>
              <a:buNone/>
            </a:pPr>
            <a:r>
              <a:t/>
            </a:r>
            <a:endParaRPr/>
          </a:p>
        </p:txBody>
      </p:sp>
      <p:sp>
        <p:nvSpPr>
          <p:cNvPr id="3256" name="Google Shape;3256;p121"/>
          <p:cNvSpPr/>
          <p:nvPr/>
        </p:nvSpPr>
        <p:spPr>
          <a:xfrm>
            <a:off x="4687888" y="20574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sp>
        <p:nvSpPr>
          <p:cNvPr id="3257" name="Google Shape;3257;p121"/>
          <p:cNvSpPr/>
          <p:nvPr/>
        </p:nvSpPr>
        <p:spPr>
          <a:xfrm>
            <a:off x="2590800" y="38862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258" name="Google Shape;3258;p121"/>
          <p:cNvCxnSpPr>
            <a:stCxn id="3256" idx="4"/>
            <a:endCxn id="3259" idx="0"/>
          </p:cNvCxnSpPr>
          <p:nvPr/>
        </p:nvCxnSpPr>
        <p:spPr>
          <a:xfrm flipH="1">
            <a:off x="3657688" y="2514600"/>
            <a:ext cx="1258800" cy="685800"/>
          </a:xfrm>
          <a:prstGeom prst="straightConnector1">
            <a:avLst/>
          </a:prstGeom>
          <a:noFill/>
          <a:ln cap="flat" cmpd="sng" w="9525">
            <a:solidFill>
              <a:schemeClr val="lt1"/>
            </a:solidFill>
            <a:prstDash val="solid"/>
            <a:round/>
            <a:headEnd len="med" w="med" type="none"/>
            <a:tailEnd len="med" w="med" type="none"/>
          </a:ln>
        </p:spPr>
      </p:cxnSp>
      <p:sp>
        <p:nvSpPr>
          <p:cNvPr id="3260" name="Google Shape;3260;p121"/>
          <p:cNvSpPr/>
          <p:nvPr/>
        </p:nvSpPr>
        <p:spPr>
          <a:xfrm>
            <a:off x="1676400" y="47244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61" name="Google Shape;3261;p121"/>
          <p:cNvCxnSpPr>
            <a:stCxn id="3260" idx="0"/>
            <a:endCxn id="3257" idx="4"/>
          </p:cNvCxnSpPr>
          <p:nvPr/>
        </p:nvCxnSpPr>
        <p:spPr>
          <a:xfrm flipH="1" rot="10800000">
            <a:off x="2019300" y="4343400"/>
            <a:ext cx="800100" cy="381000"/>
          </a:xfrm>
          <a:prstGeom prst="straightConnector1">
            <a:avLst/>
          </a:prstGeom>
          <a:noFill/>
          <a:ln cap="flat" cmpd="sng" w="9525">
            <a:solidFill>
              <a:schemeClr val="lt1"/>
            </a:solidFill>
            <a:prstDash val="solid"/>
            <a:round/>
            <a:headEnd len="med" w="med" type="none"/>
            <a:tailEnd len="med" w="med" type="none"/>
          </a:ln>
        </p:spPr>
      </p:cxnSp>
      <p:cxnSp>
        <p:nvCxnSpPr>
          <p:cNvPr id="3262" name="Google Shape;3262;p121"/>
          <p:cNvCxnSpPr>
            <a:stCxn id="3257" idx="4"/>
            <a:endCxn id="3263" idx="0"/>
          </p:cNvCxnSpPr>
          <p:nvPr/>
        </p:nvCxnSpPr>
        <p:spPr>
          <a:xfrm>
            <a:off x="2819400" y="4343400"/>
            <a:ext cx="647700" cy="381000"/>
          </a:xfrm>
          <a:prstGeom prst="straightConnector1">
            <a:avLst/>
          </a:prstGeom>
          <a:noFill/>
          <a:ln cap="flat" cmpd="sng" w="9525">
            <a:solidFill>
              <a:schemeClr val="lt1"/>
            </a:solidFill>
            <a:prstDash val="solid"/>
            <a:round/>
            <a:headEnd len="med" w="med" type="none"/>
            <a:tailEnd len="med" w="med" type="none"/>
          </a:ln>
        </p:spPr>
      </p:cxnSp>
      <p:sp>
        <p:nvSpPr>
          <p:cNvPr id="3264" name="Google Shape;3264;p121"/>
          <p:cNvSpPr/>
          <p:nvPr/>
        </p:nvSpPr>
        <p:spPr>
          <a:xfrm>
            <a:off x="5867400" y="30480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65" name="Google Shape;3265;p121"/>
          <p:cNvCxnSpPr>
            <a:stCxn id="3256" idx="4"/>
            <a:endCxn id="3264" idx="0"/>
          </p:cNvCxnSpPr>
          <p:nvPr/>
        </p:nvCxnSpPr>
        <p:spPr>
          <a:xfrm>
            <a:off x="4916488" y="2514600"/>
            <a:ext cx="1293900" cy="533400"/>
          </a:xfrm>
          <a:prstGeom prst="straightConnector1">
            <a:avLst/>
          </a:prstGeom>
          <a:noFill/>
          <a:ln cap="flat" cmpd="sng" w="9525">
            <a:solidFill>
              <a:schemeClr val="lt1"/>
            </a:solidFill>
            <a:prstDash val="solid"/>
            <a:round/>
            <a:headEnd len="med" w="med" type="none"/>
            <a:tailEnd len="med" w="med" type="none"/>
          </a:ln>
        </p:spPr>
      </p:cxnSp>
      <p:sp>
        <p:nvSpPr>
          <p:cNvPr id="3266" name="Google Shape;3266;p121"/>
          <p:cNvSpPr/>
          <p:nvPr/>
        </p:nvSpPr>
        <p:spPr>
          <a:xfrm>
            <a:off x="3225800" y="5715000"/>
            <a:ext cx="457200" cy="457200"/>
          </a:xfrm>
          <a:prstGeom prst="ellipse">
            <a:avLst/>
          </a:prstGeom>
          <a:solidFill>
            <a:srgbClr val="FF330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a:t>
            </a:r>
            <a:endParaRPr/>
          </a:p>
        </p:txBody>
      </p:sp>
      <p:cxnSp>
        <p:nvCxnSpPr>
          <p:cNvPr id="3267" name="Google Shape;3267;p121"/>
          <p:cNvCxnSpPr>
            <a:stCxn id="3263" idx="2"/>
            <a:endCxn id="3266" idx="0"/>
          </p:cNvCxnSpPr>
          <p:nvPr/>
        </p:nvCxnSpPr>
        <p:spPr>
          <a:xfrm flipH="1">
            <a:off x="3454500" y="5410200"/>
            <a:ext cx="12600" cy="304800"/>
          </a:xfrm>
          <a:prstGeom prst="straightConnector1">
            <a:avLst/>
          </a:prstGeom>
          <a:noFill/>
          <a:ln cap="flat" cmpd="sng" w="9525">
            <a:solidFill>
              <a:schemeClr val="lt1"/>
            </a:solidFill>
            <a:prstDash val="solid"/>
            <a:round/>
            <a:headEnd len="med" w="med" type="none"/>
            <a:tailEnd len="med" w="med" type="none"/>
          </a:ln>
        </p:spPr>
      </p:cxnSp>
      <p:sp>
        <p:nvSpPr>
          <p:cNvPr id="3268" name="Google Shape;3268;p121"/>
          <p:cNvSpPr txBox="1"/>
          <p:nvPr/>
        </p:nvSpPr>
        <p:spPr>
          <a:xfrm>
            <a:off x="5221288" y="1981200"/>
            <a:ext cx="341312"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r</a:t>
            </a:r>
            <a:endParaRPr/>
          </a:p>
        </p:txBody>
      </p:sp>
      <p:sp>
        <p:nvSpPr>
          <p:cNvPr id="3269" name="Google Shape;3269;p121"/>
          <p:cNvSpPr txBox="1"/>
          <p:nvPr/>
        </p:nvSpPr>
        <p:spPr>
          <a:xfrm>
            <a:off x="2286000" y="35052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p</a:t>
            </a:r>
            <a:endParaRPr/>
          </a:p>
        </p:txBody>
      </p:sp>
      <p:sp>
        <p:nvSpPr>
          <p:cNvPr id="3259" name="Google Shape;3259;p121"/>
          <p:cNvSpPr/>
          <p:nvPr/>
        </p:nvSpPr>
        <p:spPr>
          <a:xfrm>
            <a:off x="3429000" y="32004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sp>
        <p:nvSpPr>
          <p:cNvPr id="3270" name="Google Shape;3270;p121"/>
          <p:cNvSpPr txBox="1"/>
          <p:nvPr/>
        </p:nvSpPr>
        <p:spPr>
          <a:xfrm>
            <a:off x="3276600" y="26670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q</a:t>
            </a:r>
            <a:endParaRPr/>
          </a:p>
        </p:txBody>
      </p:sp>
      <p:sp>
        <p:nvSpPr>
          <p:cNvPr id="3263" name="Google Shape;3263;p121"/>
          <p:cNvSpPr/>
          <p:nvPr/>
        </p:nvSpPr>
        <p:spPr>
          <a:xfrm>
            <a:off x="3200400" y="4724400"/>
            <a:ext cx="533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T2-1</a:t>
            </a:r>
            <a:endParaRPr/>
          </a:p>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h=n-1</a:t>
            </a:r>
            <a:endParaRPr/>
          </a:p>
        </p:txBody>
      </p:sp>
      <p:sp>
        <p:nvSpPr>
          <p:cNvPr id="3271" name="Google Shape;3271;p121"/>
          <p:cNvSpPr/>
          <p:nvPr/>
        </p:nvSpPr>
        <p:spPr>
          <a:xfrm>
            <a:off x="4267200" y="3962400"/>
            <a:ext cx="533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T2-2</a:t>
            </a:r>
            <a:endParaRPr/>
          </a:p>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h=n-1</a:t>
            </a:r>
            <a:endParaRPr/>
          </a:p>
        </p:txBody>
      </p:sp>
      <p:cxnSp>
        <p:nvCxnSpPr>
          <p:cNvPr id="3272" name="Google Shape;3272;p121"/>
          <p:cNvCxnSpPr>
            <a:stCxn id="3259" idx="4"/>
            <a:endCxn id="3257" idx="0"/>
          </p:cNvCxnSpPr>
          <p:nvPr/>
        </p:nvCxnSpPr>
        <p:spPr>
          <a:xfrm flipH="1">
            <a:off x="2819400" y="3657600"/>
            <a:ext cx="838200" cy="228600"/>
          </a:xfrm>
          <a:prstGeom prst="straightConnector1">
            <a:avLst/>
          </a:prstGeom>
          <a:noFill/>
          <a:ln cap="flat" cmpd="sng" w="9525">
            <a:solidFill>
              <a:schemeClr val="lt1"/>
            </a:solidFill>
            <a:prstDash val="solid"/>
            <a:round/>
            <a:headEnd len="med" w="med" type="none"/>
            <a:tailEnd len="med" w="med" type="none"/>
          </a:ln>
        </p:spPr>
      </p:cxnSp>
      <p:cxnSp>
        <p:nvCxnSpPr>
          <p:cNvPr id="3273" name="Google Shape;3273;p121"/>
          <p:cNvCxnSpPr>
            <a:stCxn id="3259" idx="4"/>
            <a:endCxn id="3271" idx="0"/>
          </p:cNvCxnSpPr>
          <p:nvPr/>
        </p:nvCxnSpPr>
        <p:spPr>
          <a:xfrm>
            <a:off x="3657600" y="3657600"/>
            <a:ext cx="876300" cy="304800"/>
          </a:xfrm>
          <a:prstGeom prst="straightConnector1">
            <a:avLst/>
          </a:prstGeom>
          <a:noFill/>
          <a:ln cap="flat" cmpd="sng" w="9525">
            <a:solidFill>
              <a:schemeClr val="lt1"/>
            </a:solidFill>
            <a:prstDash val="solid"/>
            <a:round/>
            <a:headEnd len="med" w="med" type="none"/>
            <a:tailEnd len="med" w="med" type="none"/>
          </a:ln>
        </p:spPr>
      </p:cxnSp>
      <p:sp>
        <p:nvSpPr>
          <p:cNvPr id="3274" name="Google Shape;3274;p121"/>
          <p:cNvSpPr/>
          <p:nvPr/>
        </p:nvSpPr>
        <p:spPr>
          <a:xfrm>
            <a:off x="4419600" y="2743200"/>
            <a:ext cx="1066800" cy="381000"/>
          </a:xfrm>
          <a:prstGeom prst="curvedDownArrow">
            <a:avLst>
              <a:gd fmla="val 56000" name="adj1"/>
              <a:gd fmla="val 112000" name="adj2"/>
              <a:gd fmla="val 33333" name="adj3"/>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75" name="Google Shape;3275;p121"/>
          <p:cNvSpPr txBox="1"/>
          <p:nvPr/>
        </p:nvSpPr>
        <p:spPr>
          <a:xfrm>
            <a:off x="4724400" y="2819400"/>
            <a:ext cx="2984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Paper bag" id="288" name="Google Shape;288;p23"/>
          <p:cNvSpPr/>
          <p:nvPr/>
        </p:nvSpPr>
        <p:spPr>
          <a:xfrm>
            <a:off x="1828800" y="1981200"/>
            <a:ext cx="5562600" cy="1371600"/>
          </a:xfrm>
          <a:prstGeom prst="rect">
            <a:avLst/>
          </a:prstGeom>
        </p:spPr>
        <p:txBody>
          <a:bodyPr>
            <a:prstTxWarp prst="textPlain"/>
          </a:bodyPr>
          <a:lstStyle/>
          <a:p>
            <a:pPr lvl="0" algn="ctr"/>
            <a:r>
              <a:rPr b="1" i="0">
                <a:ln cap="flat" cmpd="sng" w="9525">
                  <a:solidFill>
                    <a:srgbClr val="008000"/>
                  </a:solidFill>
                  <a:prstDash val="solid"/>
                  <a:round/>
                  <a:headEnd len="sm" w="sm" type="none"/>
                  <a:tailEnd len="sm" w="sm" type="none"/>
                </a:ln>
                <a:noFill/>
                <a:latin typeface="Times New Roman"/>
              </a:rPr>
              <a:t>CÂY NHỊ PHÂN</a:t>
            </a:r>
          </a:p>
        </p:txBody>
      </p:sp>
      <p:sp>
        <p:nvSpPr>
          <p:cNvPr id="289" name="Google Shape;289;p23"/>
          <p:cNvSpPr txBox="1"/>
          <p:nvPr/>
        </p:nvSpPr>
        <p:spPr>
          <a:xfrm>
            <a:off x="3032125" y="3924300"/>
            <a:ext cx="184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90" name="Google Shape;290;p23"/>
          <p:cNvSpPr txBox="1"/>
          <p:nvPr/>
        </p:nvSpPr>
        <p:spPr>
          <a:xfrm>
            <a:off x="4632325" y="3657600"/>
            <a:ext cx="3292475"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rgbClr val="CC3300"/>
                </a:solidFill>
                <a:latin typeface="Times New Roman"/>
                <a:ea typeface="Times New Roman"/>
                <a:cs typeface="Times New Roman"/>
                <a:sym typeface="Times New Roman"/>
              </a:rPr>
              <a:t>Binary Tree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9" name="Shape 3279"/>
        <p:cNvGrpSpPr/>
        <p:nvPr/>
      </p:nvGrpSpPr>
      <p:grpSpPr>
        <a:xfrm>
          <a:off x="0" y="0"/>
          <a:ext cx="0" cy="0"/>
          <a:chOff x="0" y="0"/>
          <a:chExt cx="0" cy="0"/>
        </a:xfrm>
      </p:grpSpPr>
      <p:sp>
        <p:nvSpPr>
          <p:cNvPr id="3280" name="Google Shape;3280;p12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1" name="Google Shape;3281;p12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282" name="Google Shape;3282;p12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Khi thêm x vào T2</a:t>
            </a:r>
            <a:endParaRPr/>
          </a:p>
          <a:p>
            <a:pPr indent="-220980" lvl="0" marL="342900" rtl="0" algn="l">
              <a:spcBef>
                <a:spcPts val="640"/>
              </a:spcBef>
              <a:spcAft>
                <a:spcPts val="0"/>
              </a:spcAft>
              <a:buSzPts val="1920"/>
              <a:buNone/>
            </a:pPr>
            <a:r>
              <a:t/>
            </a:r>
            <a:endParaRPr/>
          </a:p>
        </p:txBody>
      </p:sp>
      <p:sp>
        <p:nvSpPr>
          <p:cNvPr id="3283" name="Google Shape;3283;p122"/>
          <p:cNvSpPr/>
          <p:nvPr/>
        </p:nvSpPr>
        <p:spPr>
          <a:xfrm>
            <a:off x="5602288" y="33528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3284" name="Google Shape;3284;p122"/>
          <p:cNvSpPr/>
          <p:nvPr/>
        </p:nvSpPr>
        <p:spPr>
          <a:xfrm>
            <a:off x="2895600" y="33528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cxnSp>
        <p:nvCxnSpPr>
          <p:cNvPr id="3285" name="Google Shape;3285;p122"/>
          <p:cNvCxnSpPr>
            <a:stCxn id="3283" idx="0"/>
            <a:endCxn id="3286" idx="4"/>
          </p:cNvCxnSpPr>
          <p:nvPr/>
        </p:nvCxnSpPr>
        <p:spPr>
          <a:xfrm rot="10800000">
            <a:off x="4495888" y="2743200"/>
            <a:ext cx="1335000" cy="609600"/>
          </a:xfrm>
          <a:prstGeom prst="straightConnector1">
            <a:avLst/>
          </a:prstGeom>
          <a:noFill/>
          <a:ln cap="flat" cmpd="sng" w="9525">
            <a:solidFill>
              <a:schemeClr val="lt1"/>
            </a:solidFill>
            <a:prstDash val="solid"/>
            <a:round/>
            <a:headEnd len="med" w="med" type="none"/>
            <a:tailEnd len="med" w="med" type="none"/>
          </a:ln>
        </p:spPr>
      </p:cxnSp>
      <p:sp>
        <p:nvSpPr>
          <p:cNvPr id="3287" name="Google Shape;3287;p122"/>
          <p:cNvSpPr/>
          <p:nvPr/>
        </p:nvSpPr>
        <p:spPr>
          <a:xfrm>
            <a:off x="1828800" y="41910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T1</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88" name="Google Shape;3288;p122"/>
          <p:cNvCxnSpPr>
            <a:stCxn id="3287" idx="0"/>
            <a:endCxn id="3284" idx="4"/>
          </p:cNvCxnSpPr>
          <p:nvPr/>
        </p:nvCxnSpPr>
        <p:spPr>
          <a:xfrm flipH="1" rot="10800000">
            <a:off x="2171700" y="3810000"/>
            <a:ext cx="952500" cy="381000"/>
          </a:xfrm>
          <a:prstGeom prst="straightConnector1">
            <a:avLst/>
          </a:prstGeom>
          <a:noFill/>
          <a:ln cap="flat" cmpd="sng" w="9525">
            <a:solidFill>
              <a:schemeClr val="lt1"/>
            </a:solidFill>
            <a:prstDash val="solid"/>
            <a:round/>
            <a:headEnd len="med" w="med" type="none"/>
            <a:tailEnd len="med" w="med" type="none"/>
          </a:ln>
        </p:spPr>
      </p:cxnSp>
      <p:cxnSp>
        <p:nvCxnSpPr>
          <p:cNvPr id="3289" name="Google Shape;3289;p122"/>
          <p:cNvCxnSpPr>
            <a:stCxn id="3284" idx="4"/>
            <a:endCxn id="3290" idx="0"/>
          </p:cNvCxnSpPr>
          <p:nvPr/>
        </p:nvCxnSpPr>
        <p:spPr>
          <a:xfrm>
            <a:off x="3124200" y="3810000"/>
            <a:ext cx="571500" cy="381000"/>
          </a:xfrm>
          <a:prstGeom prst="straightConnector1">
            <a:avLst/>
          </a:prstGeom>
          <a:noFill/>
          <a:ln cap="flat" cmpd="sng" w="9525">
            <a:solidFill>
              <a:schemeClr val="lt1"/>
            </a:solidFill>
            <a:prstDash val="solid"/>
            <a:round/>
            <a:headEnd len="med" w="med" type="none"/>
            <a:tailEnd len="med" w="med" type="none"/>
          </a:ln>
        </p:spPr>
      </p:cxnSp>
      <p:sp>
        <p:nvSpPr>
          <p:cNvPr id="3291" name="Google Shape;3291;p122"/>
          <p:cNvSpPr/>
          <p:nvPr/>
        </p:nvSpPr>
        <p:spPr>
          <a:xfrm>
            <a:off x="6781800" y="4191000"/>
            <a:ext cx="685800" cy="990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T3</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 = n</a:t>
            </a:r>
            <a:endParaRPr/>
          </a:p>
        </p:txBody>
      </p:sp>
      <p:cxnSp>
        <p:nvCxnSpPr>
          <p:cNvPr id="3292" name="Google Shape;3292;p122"/>
          <p:cNvCxnSpPr>
            <a:stCxn id="3283" idx="4"/>
            <a:endCxn id="3291" idx="0"/>
          </p:cNvCxnSpPr>
          <p:nvPr/>
        </p:nvCxnSpPr>
        <p:spPr>
          <a:xfrm>
            <a:off x="5830888" y="3810000"/>
            <a:ext cx="1293900" cy="381000"/>
          </a:xfrm>
          <a:prstGeom prst="straightConnector1">
            <a:avLst/>
          </a:prstGeom>
          <a:noFill/>
          <a:ln cap="flat" cmpd="sng" w="9525">
            <a:solidFill>
              <a:schemeClr val="lt1"/>
            </a:solidFill>
            <a:prstDash val="solid"/>
            <a:round/>
            <a:headEnd len="med" w="med" type="none"/>
            <a:tailEnd len="med" w="med" type="none"/>
          </a:ln>
        </p:spPr>
      </p:cxnSp>
      <p:sp>
        <p:nvSpPr>
          <p:cNvPr id="3293" name="Google Shape;3293;p122"/>
          <p:cNvSpPr/>
          <p:nvPr/>
        </p:nvSpPr>
        <p:spPr>
          <a:xfrm>
            <a:off x="3454400" y="5181600"/>
            <a:ext cx="457200" cy="457200"/>
          </a:xfrm>
          <a:prstGeom prst="ellipse">
            <a:avLst/>
          </a:prstGeom>
          <a:solidFill>
            <a:srgbClr val="FF330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x</a:t>
            </a:r>
            <a:endParaRPr/>
          </a:p>
        </p:txBody>
      </p:sp>
      <p:cxnSp>
        <p:nvCxnSpPr>
          <p:cNvPr id="3294" name="Google Shape;3294;p122"/>
          <p:cNvCxnSpPr>
            <a:stCxn id="3290" idx="2"/>
            <a:endCxn id="3293" idx="0"/>
          </p:cNvCxnSpPr>
          <p:nvPr/>
        </p:nvCxnSpPr>
        <p:spPr>
          <a:xfrm flipH="1">
            <a:off x="3683100" y="4876800"/>
            <a:ext cx="12600" cy="304800"/>
          </a:xfrm>
          <a:prstGeom prst="straightConnector1">
            <a:avLst/>
          </a:prstGeom>
          <a:noFill/>
          <a:ln cap="flat" cmpd="sng" w="9525">
            <a:solidFill>
              <a:schemeClr val="lt1"/>
            </a:solidFill>
            <a:prstDash val="solid"/>
            <a:round/>
            <a:headEnd len="med" w="med" type="none"/>
            <a:tailEnd len="med" w="med" type="none"/>
          </a:ln>
        </p:spPr>
      </p:cxnSp>
      <p:sp>
        <p:nvSpPr>
          <p:cNvPr id="3295" name="Google Shape;3295;p122"/>
          <p:cNvSpPr txBox="1"/>
          <p:nvPr/>
        </p:nvSpPr>
        <p:spPr>
          <a:xfrm>
            <a:off x="6135688" y="3276600"/>
            <a:ext cx="341312"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r</a:t>
            </a:r>
            <a:endParaRPr/>
          </a:p>
        </p:txBody>
      </p:sp>
      <p:sp>
        <p:nvSpPr>
          <p:cNvPr id="3296" name="Google Shape;3296;p122"/>
          <p:cNvSpPr txBox="1"/>
          <p:nvPr/>
        </p:nvSpPr>
        <p:spPr>
          <a:xfrm>
            <a:off x="2463800" y="32893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p</a:t>
            </a:r>
            <a:endParaRPr/>
          </a:p>
        </p:txBody>
      </p:sp>
      <p:sp>
        <p:nvSpPr>
          <p:cNvPr id="3286" name="Google Shape;3286;p122"/>
          <p:cNvSpPr/>
          <p:nvPr/>
        </p:nvSpPr>
        <p:spPr>
          <a:xfrm>
            <a:off x="4267200" y="2286000"/>
            <a:ext cx="457200" cy="4572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a:p>
        </p:txBody>
      </p:sp>
      <p:sp>
        <p:nvSpPr>
          <p:cNvPr id="3297" name="Google Shape;3297;p122"/>
          <p:cNvSpPr txBox="1"/>
          <p:nvPr/>
        </p:nvSpPr>
        <p:spPr>
          <a:xfrm>
            <a:off x="4254500" y="1752600"/>
            <a:ext cx="3825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q</a:t>
            </a:r>
            <a:endParaRPr/>
          </a:p>
        </p:txBody>
      </p:sp>
      <p:sp>
        <p:nvSpPr>
          <p:cNvPr id="3290" name="Google Shape;3290;p122"/>
          <p:cNvSpPr/>
          <p:nvPr/>
        </p:nvSpPr>
        <p:spPr>
          <a:xfrm>
            <a:off x="3429000" y="4191000"/>
            <a:ext cx="533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T2-1</a:t>
            </a:r>
            <a:endParaRPr/>
          </a:p>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h=n-1</a:t>
            </a:r>
            <a:endParaRPr/>
          </a:p>
        </p:txBody>
      </p:sp>
      <p:sp>
        <p:nvSpPr>
          <p:cNvPr id="3298" name="Google Shape;3298;p122"/>
          <p:cNvSpPr/>
          <p:nvPr/>
        </p:nvSpPr>
        <p:spPr>
          <a:xfrm>
            <a:off x="4800600" y="4191000"/>
            <a:ext cx="533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T2-2</a:t>
            </a:r>
            <a:endParaRPr/>
          </a:p>
          <a:p>
            <a:pPr indent="0" lvl="0" marL="0" marR="0" rtl="0" algn="ctr">
              <a:spcBef>
                <a:spcPts val="0"/>
              </a:spcBef>
              <a:spcAft>
                <a:spcPts val="0"/>
              </a:spcAft>
              <a:buNone/>
            </a:pPr>
            <a:r>
              <a:rPr b="1" lang="en-US" sz="1400">
                <a:solidFill>
                  <a:schemeClr val="lt1"/>
                </a:solidFill>
                <a:latin typeface="Times New Roman"/>
                <a:ea typeface="Times New Roman"/>
                <a:cs typeface="Times New Roman"/>
                <a:sym typeface="Times New Roman"/>
              </a:rPr>
              <a:t>h=n-1</a:t>
            </a:r>
            <a:endParaRPr/>
          </a:p>
        </p:txBody>
      </p:sp>
      <p:cxnSp>
        <p:nvCxnSpPr>
          <p:cNvPr id="3299" name="Google Shape;3299;p122"/>
          <p:cNvCxnSpPr>
            <a:stCxn id="3286" idx="4"/>
            <a:endCxn id="3284" idx="0"/>
          </p:cNvCxnSpPr>
          <p:nvPr/>
        </p:nvCxnSpPr>
        <p:spPr>
          <a:xfrm flipH="1">
            <a:off x="3124200" y="2743200"/>
            <a:ext cx="1371600" cy="609600"/>
          </a:xfrm>
          <a:prstGeom prst="straightConnector1">
            <a:avLst/>
          </a:prstGeom>
          <a:noFill/>
          <a:ln cap="flat" cmpd="sng" w="9525">
            <a:solidFill>
              <a:schemeClr val="lt1"/>
            </a:solidFill>
            <a:prstDash val="solid"/>
            <a:round/>
            <a:headEnd len="med" w="med" type="none"/>
            <a:tailEnd len="med" w="med" type="none"/>
          </a:ln>
        </p:spPr>
      </p:cxnSp>
      <p:cxnSp>
        <p:nvCxnSpPr>
          <p:cNvPr id="3300" name="Google Shape;3300;p122"/>
          <p:cNvCxnSpPr>
            <a:stCxn id="3283" idx="4"/>
            <a:endCxn id="3298" idx="0"/>
          </p:cNvCxnSpPr>
          <p:nvPr/>
        </p:nvCxnSpPr>
        <p:spPr>
          <a:xfrm flipH="1">
            <a:off x="5067388" y="3810000"/>
            <a:ext cx="763500" cy="3810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4" name="Shape 3304"/>
        <p:cNvGrpSpPr/>
        <p:nvPr/>
      </p:nvGrpSpPr>
      <p:grpSpPr>
        <a:xfrm>
          <a:off x="0" y="0"/>
          <a:ext cx="0" cy="0"/>
          <a:chOff x="0" y="0"/>
          <a:chExt cx="0" cy="0"/>
        </a:xfrm>
      </p:grpSpPr>
      <p:sp>
        <p:nvSpPr>
          <p:cNvPr id="3305" name="Google Shape;3305;p12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6" name="Google Shape;3306;p12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307" name="Google Shape;3307;p123"/>
          <p:cNvSpPr txBox="1"/>
          <p:nvPr>
            <p:ph idx="1" type="body"/>
          </p:nvPr>
        </p:nvSpPr>
        <p:spPr>
          <a:xfrm>
            <a:off x="457200" y="1295400"/>
            <a:ext cx="84582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Tóm lại: thêm vào AVL</a:t>
            </a:r>
            <a:endParaRPr/>
          </a:p>
          <a:p>
            <a:pPr indent="-285750" lvl="1" marL="742950" rtl="0" algn="l">
              <a:spcBef>
                <a:spcPts val="560"/>
              </a:spcBef>
              <a:spcAft>
                <a:spcPts val="0"/>
              </a:spcAft>
              <a:buSzPts val="1680"/>
              <a:buChar char="✓"/>
            </a:pPr>
            <a:r>
              <a:rPr lang="en-US"/>
              <a:t>Khi thêm vào cây nếu cây bị mất cân bằng</a:t>
            </a:r>
            <a:endParaRPr/>
          </a:p>
          <a:p>
            <a:pPr indent="-228600" lvl="2" marL="1143000" rtl="0" algn="l">
              <a:spcBef>
                <a:spcPts val="480"/>
              </a:spcBef>
              <a:spcAft>
                <a:spcPts val="0"/>
              </a:spcAft>
              <a:buSzPts val="1440"/>
              <a:buChar char="■"/>
            </a:pPr>
            <a:r>
              <a:rPr lang="en-US"/>
              <a:t>Thực hiện cân bằng lại, có 2 trường hợp</a:t>
            </a:r>
            <a:endParaRPr/>
          </a:p>
          <a:p>
            <a:pPr indent="-228600" lvl="3" marL="1600200" rtl="0" algn="l">
              <a:spcBef>
                <a:spcPts val="400"/>
              </a:spcBef>
              <a:spcAft>
                <a:spcPts val="0"/>
              </a:spcAft>
              <a:buSzPts val="1200"/>
              <a:buChar char="■"/>
            </a:pPr>
            <a:r>
              <a:rPr lang="en-US"/>
              <a:t>Có thể chỉ dùng 1 phép xoay</a:t>
            </a:r>
            <a:endParaRPr/>
          </a:p>
          <a:p>
            <a:pPr indent="-228600" lvl="3" marL="1600200" rtl="0" algn="l">
              <a:spcBef>
                <a:spcPts val="400"/>
              </a:spcBef>
              <a:spcAft>
                <a:spcPts val="0"/>
              </a:spcAft>
              <a:buSzPts val="1200"/>
              <a:buChar char="■"/>
            </a:pPr>
            <a:r>
              <a:rPr lang="en-US"/>
              <a:t>Dùng 2 phép xoay như trường hợp 2</a:t>
            </a:r>
            <a:endParaRPr/>
          </a:p>
          <a:p>
            <a:pPr indent="-228600" lvl="2" marL="1143000" rtl="0" algn="l">
              <a:spcBef>
                <a:spcPts val="480"/>
              </a:spcBef>
              <a:spcAft>
                <a:spcPts val="0"/>
              </a:spcAft>
              <a:buSzPts val="1440"/>
              <a:buChar char="■"/>
            </a:pPr>
            <a:r>
              <a:rPr lang="en-US"/>
              <a:t>Trường hợp cây lệch về bên phải thì tương tự (đối xứng)</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1" name="Shape 3311"/>
        <p:cNvGrpSpPr/>
        <p:nvPr/>
      </p:nvGrpSpPr>
      <p:grpSpPr>
        <a:xfrm>
          <a:off x="0" y="0"/>
          <a:ext cx="0" cy="0"/>
          <a:chOff x="0" y="0"/>
          <a:chExt cx="0" cy="0"/>
        </a:xfrm>
      </p:grpSpPr>
      <p:sp>
        <p:nvSpPr>
          <p:cNvPr id="3312" name="Google Shape;3312;p12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3" name="Google Shape;3313;p12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314" name="Google Shape;3314;p124"/>
          <p:cNvSpPr txBox="1"/>
          <p:nvPr>
            <p:ph idx="1" type="body"/>
          </p:nvPr>
        </p:nvSpPr>
        <p:spPr>
          <a:xfrm>
            <a:off x="457200" y="1066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Cài đặt cây AVL:</a:t>
            </a:r>
            <a:endParaRPr/>
          </a:p>
          <a:p>
            <a:pPr indent="-285750" lvl="1" marL="742950" rtl="0" algn="l">
              <a:spcBef>
                <a:spcPts val="560"/>
              </a:spcBef>
              <a:spcAft>
                <a:spcPts val="0"/>
              </a:spcAft>
              <a:buSzPts val="1680"/>
              <a:buChar char="✓"/>
            </a:pPr>
            <a:r>
              <a:rPr lang="en-US"/>
              <a:t>Bổ sung thêm trường bf cho cấu trúc cây BST</a:t>
            </a:r>
            <a:endParaRPr/>
          </a:p>
        </p:txBody>
      </p:sp>
      <p:sp>
        <p:nvSpPr>
          <p:cNvPr id="3315" name="Google Shape;3315;p124"/>
          <p:cNvSpPr txBox="1"/>
          <p:nvPr/>
        </p:nvSpPr>
        <p:spPr>
          <a:xfrm>
            <a:off x="990600" y="2476500"/>
            <a:ext cx="3614738" cy="3771900"/>
          </a:xfrm>
          <a:prstGeom prst="rect">
            <a:avLst/>
          </a:prstGeom>
          <a:solidFill>
            <a:srgbClr val="CCFFCC">
              <a:alpha val="13725"/>
            </a:srgbClr>
          </a:solid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typedef struct node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DataType 	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int bf;</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struct node * 	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struct node *	right;</a:t>
            </a:r>
            <a:endParaRPr/>
          </a:p>
          <a:p>
            <a:pPr indent="0" lvl="0" marL="0" marR="0" rtl="0" algn="l">
              <a:spcBef>
                <a:spcPts val="0"/>
              </a:spcBef>
              <a:spcAft>
                <a:spcPts val="0"/>
              </a:spcAft>
              <a:buNone/>
            </a:pPr>
            <a:r>
              <a:t/>
            </a:r>
            <a:endParaRPr sz="2400">
              <a:solidFill>
                <a:srgbClr val="000000"/>
              </a:solidFill>
              <a:latin typeface="Times"/>
              <a:ea typeface="Times"/>
              <a:cs typeface="Times"/>
              <a:sym typeface="Times"/>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NODE;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typedef NODE * NodePtr;</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NodePtr	pAVLTree;</a:t>
            </a:r>
            <a:endParaRPr/>
          </a:p>
        </p:txBody>
      </p:sp>
      <p:sp>
        <p:nvSpPr>
          <p:cNvPr id="3316" name="Google Shape;3316;p124"/>
          <p:cNvSpPr txBox="1"/>
          <p:nvPr/>
        </p:nvSpPr>
        <p:spPr>
          <a:xfrm>
            <a:off x="5330825" y="5791200"/>
            <a:ext cx="33051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Trỏ nút gốc của cây AVL</a:t>
            </a:r>
            <a:endParaRPr/>
          </a:p>
        </p:txBody>
      </p:sp>
      <p:sp>
        <p:nvSpPr>
          <p:cNvPr id="3317" name="Google Shape;3317;p124"/>
          <p:cNvSpPr/>
          <p:nvPr/>
        </p:nvSpPr>
        <p:spPr>
          <a:xfrm>
            <a:off x="1866900" y="3187700"/>
            <a:ext cx="2895600" cy="1676400"/>
          </a:xfrm>
          <a:prstGeom prst="rect">
            <a:avLst/>
          </a:prstGeom>
          <a:solidFill>
            <a:schemeClr val="accent1">
              <a:alpha val="15686"/>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318" name="Google Shape;3318;p124"/>
          <p:cNvCxnSpPr/>
          <p:nvPr/>
        </p:nvCxnSpPr>
        <p:spPr>
          <a:xfrm>
            <a:off x="4495800" y="6019800"/>
            <a:ext cx="685800" cy="0"/>
          </a:xfrm>
          <a:prstGeom prst="straightConnector1">
            <a:avLst/>
          </a:prstGeom>
          <a:noFill/>
          <a:ln cap="flat" cmpd="sng" w="38100">
            <a:solidFill>
              <a:schemeClr val="lt1"/>
            </a:solidFill>
            <a:prstDash val="solid"/>
            <a:round/>
            <a:headEnd len="med" w="med" type="none"/>
            <a:tailEnd len="med" w="med" type="triangle"/>
          </a:ln>
        </p:spPr>
      </p:cxnSp>
      <p:sp>
        <p:nvSpPr>
          <p:cNvPr id="3319" name="Google Shape;3319;p124"/>
          <p:cNvSpPr txBox="1"/>
          <p:nvPr/>
        </p:nvSpPr>
        <p:spPr>
          <a:xfrm>
            <a:off x="5207000" y="3581400"/>
            <a:ext cx="2214563"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Chỉ số cân bằng </a:t>
            </a:r>
            <a:br>
              <a:rPr lang="en-US" sz="2400">
                <a:solidFill>
                  <a:schemeClr val="lt1"/>
                </a:solidFill>
                <a:latin typeface="Times New Roman"/>
                <a:ea typeface="Times New Roman"/>
                <a:cs typeface="Times New Roman"/>
                <a:sym typeface="Times New Roman"/>
              </a:rPr>
            </a:br>
            <a:r>
              <a:rPr lang="en-US" sz="2400">
                <a:solidFill>
                  <a:schemeClr val="lt1"/>
                </a:solidFill>
                <a:latin typeface="Times New Roman"/>
                <a:ea typeface="Times New Roman"/>
                <a:cs typeface="Times New Roman"/>
                <a:sym typeface="Times New Roman"/>
              </a:rPr>
              <a:t>balance factor</a:t>
            </a:r>
            <a:endParaRPr/>
          </a:p>
        </p:txBody>
      </p:sp>
      <p:cxnSp>
        <p:nvCxnSpPr>
          <p:cNvPr id="3320" name="Google Shape;3320;p124"/>
          <p:cNvCxnSpPr/>
          <p:nvPr/>
        </p:nvCxnSpPr>
        <p:spPr>
          <a:xfrm>
            <a:off x="2882900" y="3848100"/>
            <a:ext cx="2286000" cy="0"/>
          </a:xfrm>
          <a:prstGeom prst="straightConnector1">
            <a:avLst/>
          </a:prstGeom>
          <a:noFill/>
          <a:ln cap="flat" cmpd="sng" w="9525">
            <a:solidFill>
              <a:schemeClr val="lt1"/>
            </a:solidFill>
            <a:prstDash val="solid"/>
            <a:round/>
            <a:headEnd len="med" w="med" type="none"/>
            <a:tailEnd len="med" w="med" type="triangle"/>
          </a:ln>
        </p:spPr>
      </p:cxnSp>
      <p:sp>
        <p:nvSpPr>
          <p:cNvPr id="3321" name="Google Shape;3321;p124"/>
          <p:cNvSpPr/>
          <p:nvPr/>
        </p:nvSpPr>
        <p:spPr>
          <a:xfrm>
            <a:off x="1752600" y="3581400"/>
            <a:ext cx="1143000" cy="457200"/>
          </a:xfrm>
          <a:prstGeom prst="rect">
            <a:avLst/>
          </a:prstGeom>
          <a:solidFill>
            <a:srgbClr val="FFFF99">
              <a:alpha val="36862"/>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5" name="Shape 3325"/>
        <p:cNvGrpSpPr/>
        <p:nvPr/>
      </p:nvGrpSpPr>
      <p:grpSpPr>
        <a:xfrm>
          <a:off x="0" y="0"/>
          <a:ext cx="0" cy="0"/>
          <a:chOff x="0" y="0"/>
          <a:chExt cx="0" cy="0"/>
        </a:xfrm>
      </p:grpSpPr>
      <p:sp>
        <p:nvSpPr>
          <p:cNvPr id="3326" name="Google Shape;3326;p12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27" name="Google Shape;3327;p12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3328" name="Google Shape;3328;p12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Các thao tác trên cây AVL tương tự như BST</a:t>
            </a:r>
            <a:endParaRPr/>
          </a:p>
          <a:p>
            <a:pPr indent="-342900" lvl="0" marL="342900" rtl="0" algn="l">
              <a:spcBef>
                <a:spcPts val="640"/>
              </a:spcBef>
              <a:spcAft>
                <a:spcPts val="0"/>
              </a:spcAft>
              <a:buSzPts val="1920"/>
              <a:buChar char="•"/>
            </a:pPr>
            <a:r>
              <a:rPr lang="en-US"/>
              <a:t>Khác biệt khi thêm/xoá sẽ làm mất cân bằng</a:t>
            </a:r>
            <a:endParaRPr/>
          </a:p>
          <a:p>
            <a:pPr indent="-285750" lvl="1" marL="742950" rtl="0" algn="l">
              <a:spcBef>
                <a:spcPts val="560"/>
              </a:spcBef>
              <a:spcAft>
                <a:spcPts val="0"/>
              </a:spcAft>
              <a:buSzPts val="1680"/>
              <a:buChar char="✓"/>
            </a:pPr>
            <a:r>
              <a:rPr lang="en-US"/>
              <a:t>Ảnh hưởng đến chỉ số cân bằng của nhánh cây liên quan</a:t>
            </a:r>
            <a:endParaRPr/>
          </a:p>
          <a:p>
            <a:pPr indent="-285750" lvl="1" marL="742950" rtl="0" algn="l">
              <a:spcBef>
                <a:spcPts val="560"/>
              </a:spcBef>
              <a:spcAft>
                <a:spcPts val="0"/>
              </a:spcAft>
              <a:buSzPts val="1680"/>
              <a:buChar char="✓"/>
            </a:pPr>
            <a:r>
              <a:rPr lang="en-US"/>
              <a:t>Sử dụng thao tác xoay phải, trái để cân bằng</a:t>
            </a:r>
            <a:endParaRPr/>
          </a:p>
          <a:p>
            <a:pPr indent="-179069" lvl="1" marL="742950" rtl="0" algn="l">
              <a:spcBef>
                <a:spcPts val="560"/>
              </a:spcBef>
              <a:spcAft>
                <a:spcPts val="0"/>
              </a:spcAft>
              <a:buSzPts val="1680"/>
              <a:buNone/>
            </a:pPr>
            <a:r>
              <a:t/>
            </a:r>
            <a:endParaRPr/>
          </a:p>
        </p:txBody>
      </p:sp>
      <p:sp>
        <p:nvSpPr>
          <p:cNvPr id="3329" name="Google Shape;3329;p125"/>
          <p:cNvSpPr txBox="1"/>
          <p:nvPr/>
        </p:nvSpPr>
        <p:spPr>
          <a:xfrm>
            <a:off x="3505200" y="4724400"/>
            <a:ext cx="4181475" cy="946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Sinh viên tự tìm hiểu &amp; đọc thêm phần AVL</a:t>
            </a:r>
            <a:endParaRPr/>
          </a:p>
        </p:txBody>
      </p:sp>
      <p:pic>
        <p:nvPicPr>
          <p:cNvPr descr="j0437797[1]" id="3330" name="Google Shape;3330;p125"/>
          <p:cNvPicPr preferRelativeResize="0"/>
          <p:nvPr/>
        </p:nvPicPr>
        <p:blipFill rotWithShape="1">
          <a:blip r:embed="rId3">
            <a:alphaModFix/>
          </a:blip>
          <a:srcRect b="0" l="0" r="0" t="0"/>
          <a:stretch/>
        </p:blipFill>
        <p:spPr>
          <a:xfrm>
            <a:off x="1905000" y="4572000"/>
            <a:ext cx="1524000" cy="137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2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297" name="Google Shape;297;p2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800"/>
              <a:t>Cấu trúc cây đơn giản nhất, mỗi nút có tối đa 2 nút con</a:t>
            </a:r>
            <a:endParaRPr/>
          </a:p>
          <a:p>
            <a:pPr indent="-342900" lvl="0" marL="342900" rtl="0" algn="l">
              <a:spcBef>
                <a:spcPts val="560"/>
              </a:spcBef>
              <a:spcAft>
                <a:spcPts val="0"/>
              </a:spcAft>
              <a:buSzPts val="1680"/>
              <a:buChar char="•"/>
            </a:pPr>
            <a:r>
              <a:rPr lang="en-US" sz="2800"/>
              <a:t>Tại mỗi nút gồm các 3 thành phần</a:t>
            </a:r>
            <a:endParaRPr/>
          </a:p>
          <a:p>
            <a:pPr indent="-285750" lvl="1" marL="742950" rtl="0" algn="l">
              <a:spcBef>
                <a:spcPts val="480"/>
              </a:spcBef>
              <a:spcAft>
                <a:spcPts val="0"/>
              </a:spcAft>
              <a:buSzPts val="1440"/>
              <a:buChar char="✓"/>
            </a:pPr>
            <a:r>
              <a:rPr lang="en-US" sz="2400"/>
              <a:t>Phần data: chứa giá trị, thông tin…</a:t>
            </a:r>
            <a:endParaRPr/>
          </a:p>
          <a:p>
            <a:pPr indent="-285750" lvl="1" marL="742950" rtl="0" algn="l">
              <a:spcBef>
                <a:spcPts val="480"/>
              </a:spcBef>
              <a:spcAft>
                <a:spcPts val="0"/>
              </a:spcAft>
              <a:buSzPts val="1440"/>
              <a:buChar char="✓"/>
            </a:pPr>
            <a:r>
              <a:rPr lang="en-US" sz="2400"/>
              <a:t>Liên kết đến nút con trái (nếu có)</a:t>
            </a:r>
            <a:endParaRPr/>
          </a:p>
          <a:p>
            <a:pPr indent="-285750" lvl="1" marL="742950" rtl="0" algn="l">
              <a:spcBef>
                <a:spcPts val="480"/>
              </a:spcBef>
              <a:spcAft>
                <a:spcPts val="0"/>
              </a:spcAft>
              <a:buSzPts val="1440"/>
              <a:buChar char="✓"/>
            </a:pPr>
            <a:r>
              <a:rPr lang="en-US" sz="2400"/>
              <a:t>Liên kết đến nút con phải (nếu có)</a:t>
            </a:r>
            <a:endParaRPr/>
          </a:p>
          <a:p>
            <a:pPr indent="-342900" lvl="0" marL="342900" rtl="0" algn="l">
              <a:spcBef>
                <a:spcPts val="560"/>
              </a:spcBef>
              <a:spcAft>
                <a:spcPts val="0"/>
              </a:spcAft>
              <a:buSzPts val="1680"/>
              <a:buChar char="•"/>
            </a:pPr>
            <a:r>
              <a:rPr lang="en-US" sz="2800"/>
              <a:t>Cây nhị phân có thể rỗng (ko có nút nào)</a:t>
            </a:r>
            <a:endParaRPr/>
          </a:p>
          <a:p>
            <a:pPr indent="-342900" lvl="0" marL="342900" rtl="0" algn="l">
              <a:spcBef>
                <a:spcPts val="560"/>
              </a:spcBef>
              <a:spcAft>
                <a:spcPts val="0"/>
              </a:spcAft>
              <a:buSzPts val="1680"/>
              <a:buChar char="•"/>
            </a:pPr>
            <a:r>
              <a:rPr lang="en-US" sz="2800"/>
              <a:t>Cây NP khác rỗng có 1 nút gốc</a:t>
            </a:r>
            <a:endParaRPr/>
          </a:p>
          <a:p>
            <a:pPr indent="-285750" lvl="1" marL="742950" rtl="0" algn="l">
              <a:spcBef>
                <a:spcPts val="480"/>
              </a:spcBef>
              <a:spcAft>
                <a:spcPts val="0"/>
              </a:spcAft>
              <a:buSzPts val="1440"/>
              <a:buChar char="✓"/>
            </a:pPr>
            <a:r>
              <a:rPr lang="en-US" sz="2400"/>
              <a:t>Có duy nhất 1 đường đi từ gốc đến 1 nút </a:t>
            </a:r>
            <a:endParaRPr/>
          </a:p>
          <a:p>
            <a:pPr indent="-285750" lvl="1" marL="742950" rtl="0" algn="l">
              <a:spcBef>
                <a:spcPts val="480"/>
              </a:spcBef>
              <a:spcAft>
                <a:spcPts val="0"/>
              </a:spcAft>
              <a:buSzPts val="1440"/>
              <a:buChar char="✓"/>
            </a:pPr>
            <a:r>
              <a:rPr lang="en-US" sz="2400"/>
              <a:t>Nút không có nút con bên trái và con bên phải là nút lá</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303" name="Google Shape;303;p25"/>
          <p:cNvCxnSpPr/>
          <p:nvPr/>
        </p:nvCxnSpPr>
        <p:spPr>
          <a:xfrm>
            <a:off x="304800" y="2033588"/>
            <a:ext cx="8839200" cy="0"/>
          </a:xfrm>
          <a:prstGeom prst="straightConnector1">
            <a:avLst/>
          </a:prstGeom>
          <a:noFill/>
          <a:ln cap="flat" cmpd="sng" w="9525">
            <a:solidFill>
              <a:schemeClr val="lt1"/>
            </a:solidFill>
            <a:prstDash val="dash"/>
            <a:round/>
            <a:headEnd len="med" w="med" type="none"/>
            <a:tailEnd len="med" w="med" type="none"/>
          </a:ln>
        </p:spPr>
      </p:cxnSp>
      <p:cxnSp>
        <p:nvCxnSpPr>
          <p:cNvPr id="304" name="Google Shape;304;p25"/>
          <p:cNvCxnSpPr/>
          <p:nvPr/>
        </p:nvCxnSpPr>
        <p:spPr>
          <a:xfrm>
            <a:off x="304800" y="5867400"/>
            <a:ext cx="8839200" cy="0"/>
          </a:xfrm>
          <a:prstGeom prst="straightConnector1">
            <a:avLst/>
          </a:prstGeom>
          <a:noFill/>
          <a:ln cap="flat" cmpd="sng" w="9525">
            <a:solidFill>
              <a:srgbClr val="CC0000"/>
            </a:solidFill>
            <a:prstDash val="dash"/>
            <a:round/>
            <a:headEnd len="med" w="med" type="none"/>
            <a:tailEnd len="med" w="med" type="none"/>
          </a:ln>
        </p:spPr>
      </p:cxnSp>
      <p:cxnSp>
        <p:nvCxnSpPr>
          <p:cNvPr id="305" name="Google Shape;305;p25"/>
          <p:cNvCxnSpPr/>
          <p:nvPr/>
        </p:nvCxnSpPr>
        <p:spPr>
          <a:xfrm>
            <a:off x="304800" y="4572000"/>
            <a:ext cx="8839200" cy="0"/>
          </a:xfrm>
          <a:prstGeom prst="straightConnector1">
            <a:avLst/>
          </a:prstGeom>
          <a:noFill/>
          <a:ln cap="flat" cmpd="sng" w="9525">
            <a:solidFill>
              <a:srgbClr val="CC0000"/>
            </a:solidFill>
            <a:prstDash val="dash"/>
            <a:round/>
            <a:headEnd len="med" w="med" type="none"/>
            <a:tailEnd len="med" w="med" type="none"/>
          </a:ln>
        </p:spPr>
      </p:cxnSp>
      <p:cxnSp>
        <p:nvCxnSpPr>
          <p:cNvPr id="306" name="Google Shape;306;p25"/>
          <p:cNvCxnSpPr/>
          <p:nvPr/>
        </p:nvCxnSpPr>
        <p:spPr>
          <a:xfrm>
            <a:off x="304800" y="3200400"/>
            <a:ext cx="8839200" cy="0"/>
          </a:xfrm>
          <a:prstGeom prst="straightConnector1">
            <a:avLst/>
          </a:prstGeom>
          <a:noFill/>
          <a:ln cap="flat" cmpd="sng" w="9525">
            <a:solidFill>
              <a:srgbClr val="CC0000"/>
            </a:solidFill>
            <a:prstDash val="dash"/>
            <a:round/>
            <a:headEnd len="med" w="med" type="none"/>
            <a:tailEnd len="med" w="med" type="none"/>
          </a:ln>
        </p:spPr>
      </p:cxnSp>
      <p:sp>
        <p:nvSpPr>
          <p:cNvPr id="307" name="Google Shape;307;p2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308" name="Google Shape;308;p25"/>
          <p:cNvSpPr/>
          <p:nvPr/>
        </p:nvSpPr>
        <p:spPr>
          <a:xfrm>
            <a:off x="4114800" y="18288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309" name="Google Shape;309;p25"/>
          <p:cNvSpPr/>
          <p:nvPr/>
        </p:nvSpPr>
        <p:spPr>
          <a:xfrm>
            <a:off x="3810000" y="18288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0" name="Google Shape;310;p25"/>
          <p:cNvSpPr/>
          <p:nvPr/>
        </p:nvSpPr>
        <p:spPr>
          <a:xfrm>
            <a:off x="4876800" y="18288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1" name="Google Shape;311;p25"/>
          <p:cNvSpPr/>
          <p:nvPr/>
        </p:nvSpPr>
        <p:spPr>
          <a:xfrm>
            <a:off x="2209800" y="30480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312" name="Google Shape;312;p25"/>
          <p:cNvSpPr/>
          <p:nvPr/>
        </p:nvSpPr>
        <p:spPr>
          <a:xfrm>
            <a:off x="1905000" y="30480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3" name="Google Shape;313;p25"/>
          <p:cNvSpPr/>
          <p:nvPr/>
        </p:nvSpPr>
        <p:spPr>
          <a:xfrm>
            <a:off x="2971800" y="30480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4" name="Google Shape;314;p25"/>
          <p:cNvSpPr/>
          <p:nvPr/>
        </p:nvSpPr>
        <p:spPr>
          <a:xfrm>
            <a:off x="6324600" y="30480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315" name="Google Shape;315;p25"/>
          <p:cNvSpPr/>
          <p:nvPr/>
        </p:nvSpPr>
        <p:spPr>
          <a:xfrm>
            <a:off x="6019800" y="30480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6" name="Google Shape;316;p25"/>
          <p:cNvSpPr/>
          <p:nvPr/>
        </p:nvSpPr>
        <p:spPr>
          <a:xfrm>
            <a:off x="7086600" y="30480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7" name="Google Shape;317;p25"/>
          <p:cNvSpPr/>
          <p:nvPr/>
        </p:nvSpPr>
        <p:spPr>
          <a:xfrm>
            <a:off x="1295400" y="43434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D</a:t>
            </a:r>
            <a:endParaRPr/>
          </a:p>
        </p:txBody>
      </p:sp>
      <p:sp>
        <p:nvSpPr>
          <p:cNvPr id="318" name="Google Shape;318;p25"/>
          <p:cNvSpPr/>
          <p:nvPr/>
        </p:nvSpPr>
        <p:spPr>
          <a:xfrm>
            <a:off x="9906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9" name="Google Shape;319;p25"/>
          <p:cNvSpPr/>
          <p:nvPr/>
        </p:nvSpPr>
        <p:spPr>
          <a:xfrm>
            <a:off x="20574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0" name="Google Shape;320;p25"/>
          <p:cNvSpPr/>
          <p:nvPr/>
        </p:nvSpPr>
        <p:spPr>
          <a:xfrm>
            <a:off x="3124200" y="43434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E</a:t>
            </a:r>
            <a:endParaRPr/>
          </a:p>
        </p:txBody>
      </p:sp>
      <p:sp>
        <p:nvSpPr>
          <p:cNvPr id="321" name="Google Shape;321;p25"/>
          <p:cNvSpPr/>
          <p:nvPr/>
        </p:nvSpPr>
        <p:spPr>
          <a:xfrm>
            <a:off x="28194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2" name="Google Shape;322;p25"/>
          <p:cNvSpPr/>
          <p:nvPr/>
        </p:nvSpPr>
        <p:spPr>
          <a:xfrm>
            <a:off x="38862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3" name="Google Shape;323;p25"/>
          <p:cNvSpPr/>
          <p:nvPr/>
        </p:nvSpPr>
        <p:spPr>
          <a:xfrm>
            <a:off x="5486400" y="43434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a:t>
            </a:r>
            <a:endParaRPr/>
          </a:p>
        </p:txBody>
      </p:sp>
      <p:sp>
        <p:nvSpPr>
          <p:cNvPr id="324" name="Google Shape;324;p25"/>
          <p:cNvSpPr/>
          <p:nvPr/>
        </p:nvSpPr>
        <p:spPr>
          <a:xfrm>
            <a:off x="51816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5" name="Google Shape;325;p25"/>
          <p:cNvSpPr/>
          <p:nvPr/>
        </p:nvSpPr>
        <p:spPr>
          <a:xfrm>
            <a:off x="62484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6" name="Google Shape;326;p25"/>
          <p:cNvSpPr/>
          <p:nvPr/>
        </p:nvSpPr>
        <p:spPr>
          <a:xfrm>
            <a:off x="5029200" y="56388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I</a:t>
            </a:r>
            <a:endParaRPr/>
          </a:p>
        </p:txBody>
      </p:sp>
      <p:sp>
        <p:nvSpPr>
          <p:cNvPr id="327" name="Google Shape;327;p25"/>
          <p:cNvSpPr/>
          <p:nvPr/>
        </p:nvSpPr>
        <p:spPr>
          <a:xfrm>
            <a:off x="4724400" y="56388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8" name="Google Shape;328;p25"/>
          <p:cNvSpPr/>
          <p:nvPr/>
        </p:nvSpPr>
        <p:spPr>
          <a:xfrm>
            <a:off x="5791200" y="56388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9" name="Google Shape;329;p25"/>
          <p:cNvSpPr/>
          <p:nvPr/>
        </p:nvSpPr>
        <p:spPr>
          <a:xfrm>
            <a:off x="2209800" y="56388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a:t>
            </a:r>
            <a:endParaRPr/>
          </a:p>
        </p:txBody>
      </p:sp>
      <p:sp>
        <p:nvSpPr>
          <p:cNvPr id="330" name="Google Shape;330;p25"/>
          <p:cNvSpPr/>
          <p:nvPr/>
        </p:nvSpPr>
        <p:spPr>
          <a:xfrm>
            <a:off x="1905000" y="56388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31" name="Google Shape;331;p25"/>
          <p:cNvSpPr/>
          <p:nvPr/>
        </p:nvSpPr>
        <p:spPr>
          <a:xfrm>
            <a:off x="2971800" y="56388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32" name="Google Shape;332;p25"/>
          <p:cNvCxnSpPr/>
          <p:nvPr/>
        </p:nvCxnSpPr>
        <p:spPr>
          <a:xfrm flipH="1">
            <a:off x="2667000" y="2057400"/>
            <a:ext cx="1295400" cy="990600"/>
          </a:xfrm>
          <a:prstGeom prst="straightConnector1">
            <a:avLst/>
          </a:prstGeom>
          <a:noFill/>
          <a:ln cap="flat" cmpd="sng" w="9525">
            <a:solidFill>
              <a:srgbClr val="000000"/>
            </a:solidFill>
            <a:prstDash val="solid"/>
            <a:round/>
            <a:headEnd len="med" w="med" type="none"/>
            <a:tailEnd len="med" w="med" type="triangle"/>
          </a:ln>
        </p:spPr>
      </p:cxnSp>
      <p:cxnSp>
        <p:nvCxnSpPr>
          <p:cNvPr id="333" name="Google Shape;333;p25"/>
          <p:cNvCxnSpPr/>
          <p:nvPr/>
        </p:nvCxnSpPr>
        <p:spPr>
          <a:xfrm>
            <a:off x="5029200" y="2057400"/>
            <a:ext cx="1676400" cy="990600"/>
          </a:xfrm>
          <a:prstGeom prst="straightConnector1">
            <a:avLst/>
          </a:prstGeom>
          <a:noFill/>
          <a:ln cap="flat" cmpd="sng" w="9525">
            <a:solidFill>
              <a:srgbClr val="000000"/>
            </a:solidFill>
            <a:prstDash val="solid"/>
            <a:round/>
            <a:headEnd len="med" w="med" type="none"/>
            <a:tailEnd len="med" w="med" type="triangle"/>
          </a:ln>
        </p:spPr>
      </p:cxnSp>
      <p:cxnSp>
        <p:nvCxnSpPr>
          <p:cNvPr id="334" name="Google Shape;334;p25"/>
          <p:cNvCxnSpPr/>
          <p:nvPr/>
        </p:nvCxnSpPr>
        <p:spPr>
          <a:xfrm flipH="1">
            <a:off x="1676400" y="3276600"/>
            <a:ext cx="381000" cy="1066800"/>
          </a:xfrm>
          <a:prstGeom prst="straightConnector1">
            <a:avLst/>
          </a:prstGeom>
          <a:noFill/>
          <a:ln cap="flat" cmpd="sng" w="9525">
            <a:solidFill>
              <a:srgbClr val="000000"/>
            </a:solidFill>
            <a:prstDash val="solid"/>
            <a:round/>
            <a:headEnd len="med" w="med" type="none"/>
            <a:tailEnd len="med" w="med" type="triangle"/>
          </a:ln>
        </p:spPr>
      </p:cxnSp>
      <p:cxnSp>
        <p:nvCxnSpPr>
          <p:cNvPr id="335" name="Google Shape;335;p25"/>
          <p:cNvCxnSpPr/>
          <p:nvPr/>
        </p:nvCxnSpPr>
        <p:spPr>
          <a:xfrm>
            <a:off x="3124200" y="3276600"/>
            <a:ext cx="381000" cy="1066800"/>
          </a:xfrm>
          <a:prstGeom prst="straightConnector1">
            <a:avLst/>
          </a:prstGeom>
          <a:noFill/>
          <a:ln cap="flat" cmpd="sng" w="9525">
            <a:solidFill>
              <a:srgbClr val="000000"/>
            </a:solidFill>
            <a:prstDash val="solid"/>
            <a:round/>
            <a:headEnd len="med" w="med" type="none"/>
            <a:tailEnd len="med" w="med" type="triangle"/>
          </a:ln>
        </p:spPr>
      </p:cxnSp>
      <p:cxnSp>
        <p:nvCxnSpPr>
          <p:cNvPr id="336" name="Google Shape;336;p25"/>
          <p:cNvCxnSpPr/>
          <p:nvPr/>
        </p:nvCxnSpPr>
        <p:spPr>
          <a:xfrm flipH="1">
            <a:off x="2590800" y="4572000"/>
            <a:ext cx="381000" cy="1066800"/>
          </a:xfrm>
          <a:prstGeom prst="straightConnector1">
            <a:avLst/>
          </a:prstGeom>
          <a:noFill/>
          <a:ln cap="flat" cmpd="sng" w="9525">
            <a:solidFill>
              <a:srgbClr val="000000"/>
            </a:solidFill>
            <a:prstDash val="solid"/>
            <a:round/>
            <a:headEnd len="med" w="med" type="none"/>
            <a:tailEnd len="med" w="med" type="triangle"/>
          </a:ln>
        </p:spPr>
      </p:cxnSp>
      <p:cxnSp>
        <p:nvCxnSpPr>
          <p:cNvPr id="337" name="Google Shape;337;p25"/>
          <p:cNvCxnSpPr/>
          <p:nvPr/>
        </p:nvCxnSpPr>
        <p:spPr>
          <a:xfrm flipH="1">
            <a:off x="5867400" y="3276600"/>
            <a:ext cx="304800" cy="1066800"/>
          </a:xfrm>
          <a:prstGeom prst="straightConnector1">
            <a:avLst/>
          </a:prstGeom>
          <a:noFill/>
          <a:ln cap="flat" cmpd="sng" w="9525">
            <a:solidFill>
              <a:srgbClr val="000000"/>
            </a:solidFill>
            <a:prstDash val="solid"/>
            <a:round/>
            <a:headEnd len="med" w="med" type="none"/>
            <a:tailEnd len="med" w="med" type="triangle"/>
          </a:ln>
        </p:spPr>
      </p:cxnSp>
      <p:cxnSp>
        <p:nvCxnSpPr>
          <p:cNvPr id="338" name="Google Shape;338;p25"/>
          <p:cNvCxnSpPr/>
          <p:nvPr/>
        </p:nvCxnSpPr>
        <p:spPr>
          <a:xfrm>
            <a:off x="5334000" y="4572000"/>
            <a:ext cx="76200" cy="1066800"/>
          </a:xfrm>
          <a:prstGeom prst="straightConnector1">
            <a:avLst/>
          </a:prstGeom>
          <a:noFill/>
          <a:ln cap="flat" cmpd="sng" w="9525">
            <a:solidFill>
              <a:srgbClr val="000000"/>
            </a:solidFill>
            <a:prstDash val="solid"/>
            <a:round/>
            <a:headEnd len="med" w="med" type="none"/>
            <a:tailEnd len="med" w="med" type="triangle"/>
          </a:ln>
        </p:spPr>
      </p:cxnSp>
      <p:sp>
        <p:nvSpPr>
          <p:cNvPr id="339" name="Google Shape;339;p25"/>
          <p:cNvSpPr/>
          <p:nvPr/>
        </p:nvSpPr>
        <p:spPr>
          <a:xfrm>
            <a:off x="7391400" y="43434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340" name="Google Shape;340;p25"/>
          <p:cNvSpPr/>
          <p:nvPr/>
        </p:nvSpPr>
        <p:spPr>
          <a:xfrm>
            <a:off x="70866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41" name="Google Shape;341;p25"/>
          <p:cNvSpPr/>
          <p:nvPr/>
        </p:nvSpPr>
        <p:spPr>
          <a:xfrm>
            <a:off x="8153400" y="43434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42" name="Google Shape;342;p25"/>
          <p:cNvCxnSpPr/>
          <p:nvPr/>
        </p:nvCxnSpPr>
        <p:spPr>
          <a:xfrm>
            <a:off x="7239000" y="3276600"/>
            <a:ext cx="533400" cy="1066800"/>
          </a:xfrm>
          <a:prstGeom prst="straightConnector1">
            <a:avLst/>
          </a:prstGeom>
          <a:noFill/>
          <a:ln cap="flat" cmpd="sng" w="9525">
            <a:solidFill>
              <a:srgbClr val="000000"/>
            </a:solidFill>
            <a:prstDash val="solid"/>
            <a:round/>
            <a:headEnd len="med" w="med" type="none"/>
            <a:tailEnd len="med" w="med" type="triangle"/>
          </a:ln>
        </p:spPr>
      </p:cxnSp>
      <p:sp>
        <p:nvSpPr>
          <p:cNvPr id="343" name="Google Shape;343;p25"/>
          <p:cNvSpPr txBox="1"/>
          <p:nvPr/>
        </p:nvSpPr>
        <p:spPr>
          <a:xfrm>
            <a:off x="6477000" y="5562600"/>
            <a:ext cx="23288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C0000"/>
                </a:solidFill>
                <a:latin typeface="Times New Roman"/>
                <a:ea typeface="Times New Roman"/>
                <a:cs typeface="Times New Roman"/>
                <a:sym typeface="Times New Roman"/>
              </a:rPr>
              <a:t>Độ sâu/chiều cao = 3</a:t>
            </a:r>
            <a:endParaRPr/>
          </a:p>
        </p:txBody>
      </p:sp>
      <p:sp>
        <p:nvSpPr>
          <p:cNvPr id="344" name="Google Shape;344;p25"/>
          <p:cNvSpPr txBox="1"/>
          <p:nvPr/>
        </p:nvSpPr>
        <p:spPr>
          <a:xfrm>
            <a:off x="6553200" y="1447800"/>
            <a:ext cx="2328863"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Kích thước = 9 (số nút)</a:t>
            </a:r>
            <a:endParaRPr/>
          </a:p>
        </p:txBody>
      </p:sp>
      <p:sp>
        <p:nvSpPr>
          <p:cNvPr id="345" name="Google Shape;345;p25"/>
          <p:cNvSpPr/>
          <p:nvPr/>
        </p:nvSpPr>
        <p:spPr>
          <a:xfrm>
            <a:off x="762000" y="2667000"/>
            <a:ext cx="3581400" cy="3733800"/>
          </a:xfrm>
          <a:prstGeom prst="rect">
            <a:avLst/>
          </a:prstGeom>
          <a:solidFill>
            <a:srgbClr val="00CC99">
              <a:alpha val="2392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46" name="Google Shape;346;p25"/>
          <p:cNvSpPr/>
          <p:nvPr/>
        </p:nvSpPr>
        <p:spPr>
          <a:xfrm>
            <a:off x="4610100" y="2667000"/>
            <a:ext cx="4000500" cy="3733800"/>
          </a:xfrm>
          <a:prstGeom prst="rect">
            <a:avLst/>
          </a:prstGeom>
          <a:solidFill>
            <a:schemeClr val="folHlink">
              <a:alpha val="45882"/>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47" name="Google Shape;347;p25"/>
          <p:cNvSpPr txBox="1"/>
          <p:nvPr/>
        </p:nvSpPr>
        <p:spPr>
          <a:xfrm>
            <a:off x="669925" y="2225675"/>
            <a:ext cx="1671638"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Cây con trái</a:t>
            </a:r>
            <a:endParaRPr/>
          </a:p>
        </p:txBody>
      </p:sp>
      <p:sp>
        <p:nvSpPr>
          <p:cNvPr id="348" name="Google Shape;348;p25"/>
          <p:cNvSpPr txBox="1"/>
          <p:nvPr/>
        </p:nvSpPr>
        <p:spPr>
          <a:xfrm>
            <a:off x="6858000" y="2209800"/>
            <a:ext cx="17907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Cây con phải</a:t>
            </a:r>
            <a:endParaRPr/>
          </a:p>
        </p:txBody>
      </p:sp>
      <p:sp>
        <p:nvSpPr>
          <p:cNvPr id="349" name="Google Shape;349;p25"/>
          <p:cNvSpPr txBox="1"/>
          <p:nvPr/>
        </p:nvSpPr>
        <p:spPr>
          <a:xfrm>
            <a:off x="0" y="2857500"/>
            <a:ext cx="7842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1</a:t>
            </a:r>
            <a:endParaRPr/>
          </a:p>
        </p:txBody>
      </p:sp>
      <p:sp>
        <p:nvSpPr>
          <p:cNvPr id="350" name="Google Shape;350;p25"/>
          <p:cNvSpPr txBox="1"/>
          <p:nvPr/>
        </p:nvSpPr>
        <p:spPr>
          <a:xfrm>
            <a:off x="0" y="4241800"/>
            <a:ext cx="7842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2</a:t>
            </a:r>
            <a:endParaRPr/>
          </a:p>
        </p:txBody>
      </p:sp>
      <p:sp>
        <p:nvSpPr>
          <p:cNvPr id="351" name="Google Shape;351;p25"/>
          <p:cNvSpPr txBox="1"/>
          <p:nvPr/>
        </p:nvSpPr>
        <p:spPr>
          <a:xfrm>
            <a:off x="-22225" y="5537200"/>
            <a:ext cx="7842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3</a:t>
            </a:r>
            <a:endParaRPr/>
          </a:p>
        </p:txBody>
      </p:sp>
      <p:sp>
        <p:nvSpPr>
          <p:cNvPr id="352" name="Google Shape;352;p25"/>
          <p:cNvSpPr txBox="1"/>
          <p:nvPr/>
        </p:nvSpPr>
        <p:spPr>
          <a:xfrm>
            <a:off x="0" y="1690688"/>
            <a:ext cx="784225"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Mức 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2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359" name="Google Shape;359;p2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Cây nhị phân đúng:</a:t>
            </a:r>
            <a:endParaRPr/>
          </a:p>
          <a:p>
            <a:pPr indent="-285750" lvl="1" marL="742950" rtl="0" algn="l">
              <a:spcBef>
                <a:spcPts val="560"/>
              </a:spcBef>
              <a:spcAft>
                <a:spcPts val="0"/>
              </a:spcAft>
              <a:buSzPts val="1680"/>
              <a:buChar char="✓"/>
            </a:pPr>
            <a:r>
              <a:rPr lang="en-US"/>
              <a:t>Nút gốc và nút trung gian có đúng 2 con</a:t>
            </a:r>
            <a:endParaRPr/>
          </a:p>
          <a:p>
            <a:pPr indent="-342900" lvl="0" marL="342900" rtl="0" algn="l">
              <a:spcBef>
                <a:spcPts val="640"/>
              </a:spcBef>
              <a:spcAft>
                <a:spcPts val="0"/>
              </a:spcAft>
              <a:buSzPts val="1920"/>
              <a:buChar char="•"/>
            </a:pPr>
            <a:r>
              <a:rPr lang="en-US"/>
              <a:t>Cây nhị phân đúng có n nút lá thì số nút trên cây 2n-1 </a:t>
            </a:r>
            <a:endParaRPr/>
          </a:p>
        </p:txBody>
      </p:sp>
      <p:sp>
        <p:nvSpPr>
          <p:cNvPr id="360" name="Google Shape;360;p26"/>
          <p:cNvSpPr/>
          <p:nvPr/>
        </p:nvSpPr>
        <p:spPr>
          <a:xfrm>
            <a:off x="2222500" y="32004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361" name="Google Shape;361;p26"/>
          <p:cNvSpPr/>
          <p:nvPr/>
        </p:nvSpPr>
        <p:spPr>
          <a:xfrm>
            <a:off x="1257300" y="3975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362" name="Google Shape;362;p26"/>
          <p:cNvSpPr/>
          <p:nvPr/>
        </p:nvSpPr>
        <p:spPr>
          <a:xfrm>
            <a:off x="3200400" y="3975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363" name="Google Shape;363;p26"/>
          <p:cNvSpPr/>
          <p:nvPr/>
        </p:nvSpPr>
        <p:spPr>
          <a:xfrm>
            <a:off x="685800" y="4737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D</a:t>
            </a:r>
            <a:endParaRPr/>
          </a:p>
        </p:txBody>
      </p:sp>
      <p:sp>
        <p:nvSpPr>
          <p:cNvPr id="364" name="Google Shape;364;p26"/>
          <p:cNvSpPr/>
          <p:nvPr/>
        </p:nvSpPr>
        <p:spPr>
          <a:xfrm>
            <a:off x="1828800" y="4737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E</a:t>
            </a:r>
            <a:endParaRPr/>
          </a:p>
        </p:txBody>
      </p:sp>
      <p:sp>
        <p:nvSpPr>
          <p:cNvPr id="365" name="Google Shape;365;p26"/>
          <p:cNvSpPr/>
          <p:nvPr/>
        </p:nvSpPr>
        <p:spPr>
          <a:xfrm>
            <a:off x="3810000" y="4737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366" name="Google Shape;366;p26"/>
          <p:cNvSpPr/>
          <p:nvPr/>
        </p:nvSpPr>
        <p:spPr>
          <a:xfrm>
            <a:off x="1244600" y="55753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a:t>
            </a:r>
            <a:endParaRPr/>
          </a:p>
        </p:txBody>
      </p:sp>
      <p:sp>
        <p:nvSpPr>
          <p:cNvPr id="367" name="Google Shape;367;p26"/>
          <p:cNvSpPr/>
          <p:nvPr/>
        </p:nvSpPr>
        <p:spPr>
          <a:xfrm>
            <a:off x="2387600" y="55753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I</a:t>
            </a:r>
            <a:endParaRPr/>
          </a:p>
        </p:txBody>
      </p:sp>
      <p:sp>
        <p:nvSpPr>
          <p:cNvPr id="368" name="Google Shape;368;p26"/>
          <p:cNvSpPr/>
          <p:nvPr/>
        </p:nvSpPr>
        <p:spPr>
          <a:xfrm>
            <a:off x="3276600" y="55753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J</a:t>
            </a:r>
            <a:endParaRPr/>
          </a:p>
        </p:txBody>
      </p:sp>
      <p:sp>
        <p:nvSpPr>
          <p:cNvPr id="369" name="Google Shape;369;p26"/>
          <p:cNvSpPr/>
          <p:nvPr/>
        </p:nvSpPr>
        <p:spPr>
          <a:xfrm>
            <a:off x="4419600" y="55753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K</a:t>
            </a:r>
            <a:endParaRPr/>
          </a:p>
        </p:txBody>
      </p:sp>
      <p:cxnSp>
        <p:nvCxnSpPr>
          <p:cNvPr id="370" name="Google Shape;370;p26"/>
          <p:cNvCxnSpPr/>
          <p:nvPr/>
        </p:nvCxnSpPr>
        <p:spPr>
          <a:xfrm flipH="1">
            <a:off x="1447800" y="3594100"/>
            <a:ext cx="990600" cy="381000"/>
          </a:xfrm>
          <a:prstGeom prst="straightConnector1">
            <a:avLst/>
          </a:prstGeom>
          <a:noFill/>
          <a:ln cap="flat" cmpd="sng" w="25400">
            <a:solidFill>
              <a:srgbClr val="996600"/>
            </a:solidFill>
            <a:prstDash val="solid"/>
            <a:round/>
            <a:headEnd len="med" w="med" type="none"/>
            <a:tailEnd len="med" w="med" type="none"/>
          </a:ln>
        </p:spPr>
      </p:cxnSp>
      <p:cxnSp>
        <p:nvCxnSpPr>
          <p:cNvPr id="371" name="Google Shape;371;p26"/>
          <p:cNvCxnSpPr/>
          <p:nvPr/>
        </p:nvCxnSpPr>
        <p:spPr>
          <a:xfrm>
            <a:off x="2438400" y="3594100"/>
            <a:ext cx="914400" cy="381000"/>
          </a:xfrm>
          <a:prstGeom prst="straightConnector1">
            <a:avLst/>
          </a:prstGeom>
          <a:noFill/>
          <a:ln cap="flat" cmpd="sng" w="25400">
            <a:solidFill>
              <a:srgbClr val="996600"/>
            </a:solidFill>
            <a:prstDash val="solid"/>
            <a:round/>
            <a:headEnd len="med" w="med" type="none"/>
            <a:tailEnd len="med" w="med" type="none"/>
          </a:ln>
        </p:spPr>
      </p:cxnSp>
      <p:cxnSp>
        <p:nvCxnSpPr>
          <p:cNvPr id="372" name="Google Shape;372;p26"/>
          <p:cNvCxnSpPr/>
          <p:nvPr/>
        </p:nvCxnSpPr>
        <p:spPr>
          <a:xfrm flipH="1">
            <a:off x="914400" y="43561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373" name="Google Shape;373;p26"/>
          <p:cNvCxnSpPr/>
          <p:nvPr/>
        </p:nvCxnSpPr>
        <p:spPr>
          <a:xfrm>
            <a:off x="1447800" y="43561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374" name="Google Shape;374;p26"/>
          <p:cNvCxnSpPr/>
          <p:nvPr/>
        </p:nvCxnSpPr>
        <p:spPr>
          <a:xfrm flipH="1">
            <a:off x="1435100" y="5118100"/>
            <a:ext cx="609600" cy="457200"/>
          </a:xfrm>
          <a:prstGeom prst="straightConnector1">
            <a:avLst/>
          </a:prstGeom>
          <a:noFill/>
          <a:ln cap="flat" cmpd="sng" w="25400">
            <a:solidFill>
              <a:srgbClr val="996600"/>
            </a:solidFill>
            <a:prstDash val="solid"/>
            <a:round/>
            <a:headEnd len="med" w="med" type="none"/>
            <a:tailEnd len="med" w="med" type="none"/>
          </a:ln>
        </p:spPr>
      </p:cxnSp>
      <p:cxnSp>
        <p:nvCxnSpPr>
          <p:cNvPr id="375" name="Google Shape;375;p26"/>
          <p:cNvCxnSpPr/>
          <p:nvPr/>
        </p:nvCxnSpPr>
        <p:spPr>
          <a:xfrm>
            <a:off x="2044700" y="5118100"/>
            <a:ext cx="533400" cy="457200"/>
          </a:xfrm>
          <a:prstGeom prst="straightConnector1">
            <a:avLst/>
          </a:prstGeom>
          <a:noFill/>
          <a:ln cap="flat" cmpd="sng" w="25400">
            <a:solidFill>
              <a:srgbClr val="996600"/>
            </a:solidFill>
            <a:prstDash val="solid"/>
            <a:round/>
            <a:headEnd len="med" w="med" type="none"/>
            <a:tailEnd len="med" w="med" type="none"/>
          </a:ln>
        </p:spPr>
      </p:cxnSp>
      <p:cxnSp>
        <p:nvCxnSpPr>
          <p:cNvPr id="376" name="Google Shape;376;p26"/>
          <p:cNvCxnSpPr/>
          <p:nvPr/>
        </p:nvCxnSpPr>
        <p:spPr>
          <a:xfrm>
            <a:off x="3429000" y="43561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377" name="Google Shape;377;p26"/>
          <p:cNvCxnSpPr/>
          <p:nvPr/>
        </p:nvCxnSpPr>
        <p:spPr>
          <a:xfrm flipH="1">
            <a:off x="3492500" y="5118100"/>
            <a:ext cx="533400" cy="457200"/>
          </a:xfrm>
          <a:prstGeom prst="straightConnector1">
            <a:avLst/>
          </a:prstGeom>
          <a:noFill/>
          <a:ln cap="flat" cmpd="sng" w="25400">
            <a:solidFill>
              <a:srgbClr val="996600"/>
            </a:solidFill>
            <a:prstDash val="solid"/>
            <a:round/>
            <a:headEnd len="med" w="med" type="none"/>
            <a:tailEnd len="med" w="med" type="none"/>
          </a:ln>
        </p:spPr>
      </p:cxnSp>
      <p:cxnSp>
        <p:nvCxnSpPr>
          <p:cNvPr id="378" name="Google Shape;378;p26"/>
          <p:cNvCxnSpPr/>
          <p:nvPr/>
        </p:nvCxnSpPr>
        <p:spPr>
          <a:xfrm>
            <a:off x="4025900" y="5118100"/>
            <a:ext cx="533400" cy="457200"/>
          </a:xfrm>
          <a:prstGeom prst="straightConnector1">
            <a:avLst/>
          </a:prstGeom>
          <a:noFill/>
          <a:ln cap="flat" cmpd="sng" w="25400">
            <a:solidFill>
              <a:srgbClr val="996600"/>
            </a:solidFill>
            <a:prstDash val="solid"/>
            <a:round/>
            <a:headEnd len="med" w="med" type="none"/>
            <a:tailEnd len="med" w="med" type="none"/>
          </a:ln>
        </p:spPr>
      </p:cxnSp>
      <p:sp>
        <p:nvSpPr>
          <p:cNvPr id="379" name="Google Shape;379;p26"/>
          <p:cNvSpPr/>
          <p:nvPr/>
        </p:nvSpPr>
        <p:spPr>
          <a:xfrm>
            <a:off x="6032500" y="31242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380" name="Google Shape;380;p26"/>
          <p:cNvSpPr/>
          <p:nvPr/>
        </p:nvSpPr>
        <p:spPr>
          <a:xfrm>
            <a:off x="7010400" y="38989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381" name="Google Shape;381;p26"/>
          <p:cNvSpPr/>
          <p:nvPr/>
        </p:nvSpPr>
        <p:spPr>
          <a:xfrm>
            <a:off x="6477000" y="46609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a:t>
            </a:r>
            <a:endParaRPr/>
          </a:p>
        </p:txBody>
      </p:sp>
      <p:sp>
        <p:nvSpPr>
          <p:cNvPr id="382" name="Google Shape;382;p26"/>
          <p:cNvSpPr/>
          <p:nvPr/>
        </p:nvSpPr>
        <p:spPr>
          <a:xfrm>
            <a:off x="7620000" y="46609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383" name="Google Shape;383;p26"/>
          <p:cNvSpPr/>
          <p:nvPr/>
        </p:nvSpPr>
        <p:spPr>
          <a:xfrm>
            <a:off x="7086600" y="5499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J</a:t>
            </a:r>
            <a:endParaRPr/>
          </a:p>
        </p:txBody>
      </p:sp>
      <p:sp>
        <p:nvSpPr>
          <p:cNvPr id="384" name="Google Shape;384;p26"/>
          <p:cNvSpPr/>
          <p:nvPr/>
        </p:nvSpPr>
        <p:spPr>
          <a:xfrm>
            <a:off x="8229600" y="5499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K</a:t>
            </a:r>
            <a:endParaRPr/>
          </a:p>
        </p:txBody>
      </p:sp>
      <p:cxnSp>
        <p:nvCxnSpPr>
          <p:cNvPr id="385" name="Google Shape;385;p26"/>
          <p:cNvCxnSpPr/>
          <p:nvPr/>
        </p:nvCxnSpPr>
        <p:spPr>
          <a:xfrm>
            <a:off x="6248400" y="3517900"/>
            <a:ext cx="914400" cy="381000"/>
          </a:xfrm>
          <a:prstGeom prst="straightConnector1">
            <a:avLst/>
          </a:prstGeom>
          <a:noFill/>
          <a:ln cap="flat" cmpd="sng" w="25400">
            <a:solidFill>
              <a:srgbClr val="996600"/>
            </a:solidFill>
            <a:prstDash val="solid"/>
            <a:round/>
            <a:headEnd len="med" w="med" type="none"/>
            <a:tailEnd len="med" w="med" type="none"/>
          </a:ln>
        </p:spPr>
      </p:cxnSp>
      <p:cxnSp>
        <p:nvCxnSpPr>
          <p:cNvPr id="386" name="Google Shape;386;p26"/>
          <p:cNvCxnSpPr/>
          <p:nvPr/>
        </p:nvCxnSpPr>
        <p:spPr>
          <a:xfrm flipH="1">
            <a:off x="6705600" y="42799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387" name="Google Shape;387;p26"/>
          <p:cNvCxnSpPr/>
          <p:nvPr/>
        </p:nvCxnSpPr>
        <p:spPr>
          <a:xfrm>
            <a:off x="7239000" y="42799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388" name="Google Shape;388;p26"/>
          <p:cNvCxnSpPr/>
          <p:nvPr/>
        </p:nvCxnSpPr>
        <p:spPr>
          <a:xfrm flipH="1">
            <a:off x="7315200" y="5041900"/>
            <a:ext cx="520700" cy="444500"/>
          </a:xfrm>
          <a:prstGeom prst="straightConnector1">
            <a:avLst/>
          </a:prstGeom>
          <a:noFill/>
          <a:ln cap="flat" cmpd="sng" w="25400">
            <a:solidFill>
              <a:srgbClr val="996600"/>
            </a:solidFill>
            <a:prstDash val="solid"/>
            <a:round/>
            <a:headEnd len="med" w="med" type="none"/>
            <a:tailEnd len="med" w="med" type="none"/>
          </a:ln>
        </p:spPr>
      </p:cxnSp>
      <p:cxnSp>
        <p:nvCxnSpPr>
          <p:cNvPr id="389" name="Google Shape;389;p26"/>
          <p:cNvCxnSpPr/>
          <p:nvPr/>
        </p:nvCxnSpPr>
        <p:spPr>
          <a:xfrm>
            <a:off x="7835900" y="5041900"/>
            <a:ext cx="533400" cy="457200"/>
          </a:xfrm>
          <a:prstGeom prst="straightConnector1">
            <a:avLst/>
          </a:prstGeom>
          <a:noFill/>
          <a:ln cap="flat" cmpd="sng" w="25400">
            <a:solidFill>
              <a:srgbClr val="9966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0"/>
                                        </p:tgtEl>
                                      </p:cBhvr>
                                    </p:animEffect>
                                    <p:set>
                                      <p:cBhvr>
                                        <p:cTn dur="1" fill="hold">
                                          <p:stCondLst>
                                            <p:cond delay="500"/>
                                          </p:stCondLst>
                                        </p:cTn>
                                        <p:tgtEl>
                                          <p:spTgt spid="3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1"/>
                                        </p:tgtEl>
                                      </p:cBhvr>
                                    </p:animEffect>
                                    <p:set>
                                      <p:cBhvr>
                                        <p:cTn dur="1" fill="hold">
                                          <p:stCondLst>
                                            <p:cond delay="500"/>
                                          </p:stCondLst>
                                        </p:cTn>
                                        <p:tgtEl>
                                          <p:spTgt spid="3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2"/>
                                        </p:tgtEl>
                                      </p:cBhvr>
                                    </p:animEffect>
                                    <p:set>
                                      <p:cBhvr>
                                        <p:cTn dur="1" fill="hold">
                                          <p:stCondLst>
                                            <p:cond delay="500"/>
                                          </p:stCondLst>
                                        </p:cTn>
                                        <p:tgtEl>
                                          <p:spTgt spid="3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3"/>
                                        </p:tgtEl>
                                      </p:cBhvr>
                                    </p:animEffect>
                                    <p:set>
                                      <p:cBhvr>
                                        <p:cTn dur="1" fill="hold">
                                          <p:stCondLst>
                                            <p:cond delay="500"/>
                                          </p:stCondLst>
                                        </p:cTn>
                                        <p:tgtEl>
                                          <p:spTgt spid="3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4"/>
                                        </p:tgtEl>
                                      </p:cBhvr>
                                    </p:animEffect>
                                    <p:set>
                                      <p:cBhvr>
                                        <p:cTn dur="1" fill="hold">
                                          <p:stCondLst>
                                            <p:cond delay="500"/>
                                          </p:stCondLst>
                                        </p:cTn>
                                        <p:tgtEl>
                                          <p:spTgt spid="3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5"/>
                                        </p:tgtEl>
                                      </p:cBhvr>
                                    </p:animEffect>
                                    <p:set>
                                      <p:cBhvr>
                                        <p:cTn dur="1" fill="hold">
                                          <p:stCondLst>
                                            <p:cond delay="500"/>
                                          </p:stCondLst>
                                        </p:cTn>
                                        <p:tgtEl>
                                          <p:spTgt spid="3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6"/>
                                        </p:tgtEl>
                                      </p:cBhvr>
                                    </p:animEffect>
                                    <p:set>
                                      <p:cBhvr>
                                        <p:cTn dur="1" fill="hold">
                                          <p:stCondLst>
                                            <p:cond delay="500"/>
                                          </p:stCondLst>
                                        </p:cTn>
                                        <p:tgtEl>
                                          <p:spTgt spid="3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7"/>
                                        </p:tgtEl>
                                      </p:cBhvr>
                                    </p:animEffect>
                                    <p:set>
                                      <p:cBhvr>
                                        <p:cTn dur="1" fill="hold">
                                          <p:stCondLst>
                                            <p:cond delay="500"/>
                                          </p:stCondLst>
                                        </p:cTn>
                                        <p:tgtEl>
                                          <p:spTgt spid="3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8"/>
                                        </p:tgtEl>
                                      </p:cBhvr>
                                    </p:animEffect>
                                    <p:set>
                                      <p:cBhvr>
                                        <p:cTn dur="1" fill="hold">
                                          <p:stCondLst>
                                            <p:cond delay="500"/>
                                          </p:stCondLst>
                                        </p:cTn>
                                        <p:tgtEl>
                                          <p:spTgt spid="3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9"/>
                                        </p:tgtEl>
                                      </p:cBhvr>
                                    </p:animEffect>
                                    <p:set>
                                      <p:cBhvr>
                                        <p:cTn dur="1" fill="hold">
                                          <p:stCondLst>
                                            <p:cond delay="500"/>
                                          </p:stCondLst>
                                        </p:cTn>
                                        <p:tgtEl>
                                          <p:spTgt spid="3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0"/>
                                        </p:tgtEl>
                                      </p:cBhvr>
                                    </p:animEffect>
                                    <p:set>
                                      <p:cBhvr>
                                        <p:cTn dur="1" fill="hold">
                                          <p:stCondLst>
                                            <p:cond delay="500"/>
                                          </p:stCondLst>
                                        </p:cTn>
                                        <p:tgtEl>
                                          <p:spTgt spid="3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1"/>
                                        </p:tgtEl>
                                      </p:cBhvr>
                                    </p:animEffect>
                                    <p:set>
                                      <p:cBhvr>
                                        <p:cTn dur="1" fill="hold">
                                          <p:stCondLst>
                                            <p:cond delay="500"/>
                                          </p:stCondLst>
                                        </p:cTn>
                                        <p:tgtEl>
                                          <p:spTgt spid="3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6"/>
                                        </p:tgtEl>
                                      </p:cBhvr>
                                    </p:animEffect>
                                    <p:set>
                                      <p:cBhvr>
                                        <p:cTn dur="1" fill="hold">
                                          <p:stCondLst>
                                            <p:cond delay="500"/>
                                          </p:stCondLst>
                                        </p:cTn>
                                        <p:tgtEl>
                                          <p:spTgt spid="3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7"/>
                                        </p:tgtEl>
                                      </p:cBhvr>
                                    </p:animEffect>
                                    <p:set>
                                      <p:cBhvr>
                                        <p:cTn dur="1" fill="hold">
                                          <p:stCondLst>
                                            <p:cond delay="500"/>
                                          </p:stCondLst>
                                        </p:cTn>
                                        <p:tgtEl>
                                          <p:spTgt spid="3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2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396" name="Google Shape;396;p2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Cây nhị phân đúng:</a:t>
            </a:r>
            <a:endParaRPr/>
          </a:p>
          <a:p>
            <a:pPr indent="-285750" lvl="1" marL="742950" rtl="0" algn="l">
              <a:spcBef>
                <a:spcPts val="560"/>
              </a:spcBef>
              <a:spcAft>
                <a:spcPts val="0"/>
              </a:spcAft>
              <a:buSzPts val="1680"/>
              <a:buChar char="✓"/>
            </a:pPr>
            <a:r>
              <a:rPr lang="en-US"/>
              <a:t>Nút gốc và nút trung gian có đúng 2 con</a:t>
            </a:r>
            <a:endParaRPr/>
          </a:p>
          <a:p>
            <a:pPr indent="-342900" lvl="0" marL="342900" rtl="0" algn="l">
              <a:spcBef>
                <a:spcPts val="640"/>
              </a:spcBef>
              <a:spcAft>
                <a:spcPts val="0"/>
              </a:spcAft>
              <a:buSzPts val="1920"/>
              <a:buChar char="•"/>
            </a:pPr>
            <a:r>
              <a:rPr lang="en-US"/>
              <a:t>Cây nhị phân đúng có n nút lá thì số nút trên cây 2n-1 </a:t>
            </a:r>
            <a:endParaRPr/>
          </a:p>
        </p:txBody>
      </p:sp>
      <p:grpSp>
        <p:nvGrpSpPr>
          <p:cNvPr id="397" name="Google Shape;397;p27"/>
          <p:cNvGrpSpPr/>
          <p:nvPr/>
        </p:nvGrpSpPr>
        <p:grpSpPr>
          <a:xfrm>
            <a:off x="990600" y="3340100"/>
            <a:ext cx="3543300" cy="2755900"/>
            <a:chOff x="984" y="2016"/>
            <a:chExt cx="2232" cy="1736"/>
          </a:xfrm>
        </p:grpSpPr>
        <p:sp>
          <p:nvSpPr>
            <p:cNvPr id="398" name="Google Shape;398;p27"/>
            <p:cNvSpPr/>
            <p:nvPr/>
          </p:nvSpPr>
          <p:spPr>
            <a:xfrm>
              <a:off x="1592" y="2016"/>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399" name="Google Shape;399;p27"/>
            <p:cNvSpPr/>
            <p:nvPr/>
          </p:nvSpPr>
          <p:spPr>
            <a:xfrm>
              <a:off x="984" y="250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400" name="Google Shape;400;p27"/>
            <p:cNvSpPr/>
            <p:nvPr/>
          </p:nvSpPr>
          <p:spPr>
            <a:xfrm>
              <a:off x="2208" y="250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401" name="Google Shape;401;p27"/>
            <p:cNvSpPr/>
            <p:nvPr/>
          </p:nvSpPr>
          <p:spPr>
            <a:xfrm>
              <a:off x="1872" y="298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a:t>
              </a:r>
              <a:endParaRPr/>
            </a:p>
          </p:txBody>
        </p:sp>
        <p:sp>
          <p:nvSpPr>
            <p:cNvPr id="402" name="Google Shape;402;p27"/>
            <p:cNvSpPr/>
            <p:nvPr/>
          </p:nvSpPr>
          <p:spPr>
            <a:xfrm>
              <a:off x="2592" y="298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403" name="Google Shape;403;p27"/>
            <p:cNvSpPr/>
            <p:nvPr/>
          </p:nvSpPr>
          <p:spPr>
            <a:xfrm>
              <a:off x="2256" y="3512"/>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J</a:t>
              </a:r>
              <a:endParaRPr/>
            </a:p>
          </p:txBody>
        </p:sp>
        <p:sp>
          <p:nvSpPr>
            <p:cNvPr id="404" name="Google Shape;404;p27"/>
            <p:cNvSpPr/>
            <p:nvPr/>
          </p:nvSpPr>
          <p:spPr>
            <a:xfrm>
              <a:off x="2976" y="3512"/>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K</a:t>
              </a:r>
              <a:endParaRPr/>
            </a:p>
          </p:txBody>
        </p:sp>
        <p:cxnSp>
          <p:nvCxnSpPr>
            <p:cNvPr id="405" name="Google Shape;405;p27"/>
            <p:cNvCxnSpPr/>
            <p:nvPr/>
          </p:nvCxnSpPr>
          <p:spPr>
            <a:xfrm flipH="1">
              <a:off x="1104" y="2264"/>
              <a:ext cx="624" cy="240"/>
            </a:xfrm>
            <a:prstGeom prst="straightConnector1">
              <a:avLst/>
            </a:prstGeom>
            <a:noFill/>
            <a:ln cap="flat" cmpd="sng" w="25400">
              <a:solidFill>
                <a:srgbClr val="996600"/>
              </a:solidFill>
              <a:prstDash val="solid"/>
              <a:round/>
              <a:headEnd len="med" w="med" type="none"/>
              <a:tailEnd len="med" w="med" type="none"/>
            </a:ln>
          </p:spPr>
        </p:cxnSp>
        <p:cxnSp>
          <p:nvCxnSpPr>
            <p:cNvPr id="406" name="Google Shape;406;p27"/>
            <p:cNvCxnSpPr/>
            <p:nvPr/>
          </p:nvCxnSpPr>
          <p:spPr>
            <a:xfrm>
              <a:off x="1728" y="2264"/>
              <a:ext cx="576" cy="240"/>
            </a:xfrm>
            <a:prstGeom prst="straightConnector1">
              <a:avLst/>
            </a:prstGeom>
            <a:noFill/>
            <a:ln cap="flat" cmpd="sng" w="25400">
              <a:solidFill>
                <a:srgbClr val="996600"/>
              </a:solidFill>
              <a:prstDash val="solid"/>
              <a:round/>
              <a:headEnd len="med" w="med" type="none"/>
              <a:tailEnd len="med" w="med" type="none"/>
            </a:ln>
          </p:spPr>
        </p:cxnSp>
        <p:cxnSp>
          <p:nvCxnSpPr>
            <p:cNvPr id="407" name="Google Shape;407;p27"/>
            <p:cNvCxnSpPr/>
            <p:nvPr/>
          </p:nvCxnSpPr>
          <p:spPr>
            <a:xfrm flipH="1">
              <a:off x="2016" y="2744"/>
              <a:ext cx="336" cy="240"/>
            </a:xfrm>
            <a:prstGeom prst="straightConnector1">
              <a:avLst/>
            </a:prstGeom>
            <a:noFill/>
            <a:ln cap="flat" cmpd="sng" w="25400">
              <a:solidFill>
                <a:srgbClr val="996600"/>
              </a:solidFill>
              <a:prstDash val="solid"/>
              <a:round/>
              <a:headEnd len="med" w="med" type="none"/>
              <a:tailEnd len="med" w="med" type="none"/>
            </a:ln>
          </p:spPr>
        </p:cxnSp>
        <p:cxnSp>
          <p:nvCxnSpPr>
            <p:cNvPr id="408" name="Google Shape;408;p27"/>
            <p:cNvCxnSpPr/>
            <p:nvPr/>
          </p:nvCxnSpPr>
          <p:spPr>
            <a:xfrm>
              <a:off x="2352" y="2744"/>
              <a:ext cx="336" cy="240"/>
            </a:xfrm>
            <a:prstGeom prst="straightConnector1">
              <a:avLst/>
            </a:prstGeom>
            <a:noFill/>
            <a:ln cap="flat" cmpd="sng" w="25400">
              <a:solidFill>
                <a:srgbClr val="996600"/>
              </a:solidFill>
              <a:prstDash val="solid"/>
              <a:round/>
              <a:headEnd len="med" w="med" type="none"/>
              <a:tailEnd len="med" w="med" type="none"/>
            </a:ln>
          </p:spPr>
        </p:cxnSp>
        <p:cxnSp>
          <p:nvCxnSpPr>
            <p:cNvPr id="409" name="Google Shape;409;p27"/>
            <p:cNvCxnSpPr/>
            <p:nvPr/>
          </p:nvCxnSpPr>
          <p:spPr>
            <a:xfrm flipH="1">
              <a:off x="2392" y="3224"/>
              <a:ext cx="336" cy="288"/>
            </a:xfrm>
            <a:prstGeom prst="straightConnector1">
              <a:avLst/>
            </a:prstGeom>
            <a:noFill/>
            <a:ln cap="flat" cmpd="sng" w="25400">
              <a:solidFill>
                <a:srgbClr val="996600"/>
              </a:solidFill>
              <a:prstDash val="solid"/>
              <a:round/>
              <a:headEnd len="med" w="med" type="none"/>
              <a:tailEnd len="med" w="med" type="none"/>
            </a:ln>
          </p:spPr>
        </p:cxnSp>
        <p:cxnSp>
          <p:nvCxnSpPr>
            <p:cNvPr id="410" name="Google Shape;410;p27"/>
            <p:cNvCxnSpPr/>
            <p:nvPr/>
          </p:nvCxnSpPr>
          <p:spPr>
            <a:xfrm>
              <a:off x="2728" y="3224"/>
              <a:ext cx="336" cy="288"/>
            </a:xfrm>
            <a:prstGeom prst="straightConnector1">
              <a:avLst/>
            </a:prstGeom>
            <a:noFill/>
            <a:ln cap="flat" cmpd="sng" w="25400">
              <a:solidFill>
                <a:srgbClr val="996600"/>
              </a:solidFill>
              <a:prstDash val="solid"/>
              <a:round/>
              <a:headEnd len="med" w="med" type="none"/>
              <a:tailEnd len="med" w="med" type="none"/>
            </a:ln>
          </p:spPr>
        </p:cxnSp>
      </p:grpSp>
      <p:grpSp>
        <p:nvGrpSpPr>
          <p:cNvPr id="411" name="Google Shape;411;p27"/>
          <p:cNvGrpSpPr/>
          <p:nvPr/>
        </p:nvGrpSpPr>
        <p:grpSpPr>
          <a:xfrm>
            <a:off x="4191000" y="3200400"/>
            <a:ext cx="4114800" cy="2755900"/>
            <a:chOff x="2736" y="2016"/>
            <a:chExt cx="2592" cy="1736"/>
          </a:xfrm>
        </p:grpSpPr>
        <p:sp>
          <p:nvSpPr>
            <p:cNvPr id="412" name="Google Shape;412;p27"/>
            <p:cNvSpPr/>
            <p:nvPr/>
          </p:nvSpPr>
          <p:spPr>
            <a:xfrm>
              <a:off x="3704" y="2016"/>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413" name="Google Shape;413;p27"/>
            <p:cNvSpPr/>
            <p:nvPr/>
          </p:nvSpPr>
          <p:spPr>
            <a:xfrm>
              <a:off x="3096" y="250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414" name="Google Shape;414;p27"/>
            <p:cNvSpPr/>
            <p:nvPr/>
          </p:nvSpPr>
          <p:spPr>
            <a:xfrm>
              <a:off x="4320" y="250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415" name="Google Shape;415;p27"/>
            <p:cNvSpPr/>
            <p:nvPr/>
          </p:nvSpPr>
          <p:spPr>
            <a:xfrm>
              <a:off x="2736" y="298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D</a:t>
              </a:r>
              <a:endParaRPr/>
            </a:p>
          </p:txBody>
        </p:sp>
        <p:sp>
          <p:nvSpPr>
            <p:cNvPr id="416" name="Google Shape;416;p27"/>
            <p:cNvSpPr/>
            <p:nvPr/>
          </p:nvSpPr>
          <p:spPr>
            <a:xfrm>
              <a:off x="3456" y="298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E</a:t>
              </a:r>
              <a:endParaRPr/>
            </a:p>
          </p:txBody>
        </p:sp>
        <p:sp>
          <p:nvSpPr>
            <p:cNvPr id="417" name="Google Shape;417;p27"/>
            <p:cNvSpPr/>
            <p:nvPr/>
          </p:nvSpPr>
          <p:spPr>
            <a:xfrm>
              <a:off x="3984" y="298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a:t>
              </a:r>
              <a:endParaRPr/>
            </a:p>
          </p:txBody>
        </p:sp>
        <p:sp>
          <p:nvSpPr>
            <p:cNvPr id="418" name="Google Shape;418;p27"/>
            <p:cNvSpPr/>
            <p:nvPr/>
          </p:nvSpPr>
          <p:spPr>
            <a:xfrm>
              <a:off x="4704" y="2984"/>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419" name="Google Shape;419;p27"/>
            <p:cNvSpPr/>
            <p:nvPr/>
          </p:nvSpPr>
          <p:spPr>
            <a:xfrm>
              <a:off x="3088" y="3512"/>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a:t>
              </a:r>
              <a:endParaRPr/>
            </a:p>
          </p:txBody>
        </p:sp>
        <p:sp>
          <p:nvSpPr>
            <p:cNvPr id="420" name="Google Shape;420;p27"/>
            <p:cNvSpPr/>
            <p:nvPr/>
          </p:nvSpPr>
          <p:spPr>
            <a:xfrm>
              <a:off x="3808" y="3512"/>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I</a:t>
              </a:r>
              <a:endParaRPr/>
            </a:p>
          </p:txBody>
        </p:sp>
        <p:sp>
          <p:nvSpPr>
            <p:cNvPr id="421" name="Google Shape;421;p27"/>
            <p:cNvSpPr/>
            <p:nvPr/>
          </p:nvSpPr>
          <p:spPr>
            <a:xfrm>
              <a:off x="4368" y="3512"/>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J</a:t>
              </a:r>
              <a:endParaRPr/>
            </a:p>
          </p:txBody>
        </p:sp>
        <p:sp>
          <p:nvSpPr>
            <p:cNvPr id="422" name="Google Shape;422;p27"/>
            <p:cNvSpPr/>
            <p:nvPr/>
          </p:nvSpPr>
          <p:spPr>
            <a:xfrm>
              <a:off x="5088" y="3512"/>
              <a:ext cx="240" cy="24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K</a:t>
              </a:r>
              <a:endParaRPr/>
            </a:p>
          </p:txBody>
        </p:sp>
        <p:cxnSp>
          <p:nvCxnSpPr>
            <p:cNvPr id="423" name="Google Shape;423;p27"/>
            <p:cNvCxnSpPr/>
            <p:nvPr/>
          </p:nvCxnSpPr>
          <p:spPr>
            <a:xfrm flipH="1">
              <a:off x="3216" y="2264"/>
              <a:ext cx="624" cy="240"/>
            </a:xfrm>
            <a:prstGeom prst="straightConnector1">
              <a:avLst/>
            </a:prstGeom>
            <a:noFill/>
            <a:ln cap="flat" cmpd="sng" w="25400">
              <a:solidFill>
                <a:srgbClr val="996600"/>
              </a:solidFill>
              <a:prstDash val="solid"/>
              <a:round/>
              <a:headEnd len="med" w="med" type="none"/>
              <a:tailEnd len="med" w="med" type="none"/>
            </a:ln>
          </p:spPr>
        </p:cxnSp>
        <p:cxnSp>
          <p:nvCxnSpPr>
            <p:cNvPr id="424" name="Google Shape;424;p27"/>
            <p:cNvCxnSpPr/>
            <p:nvPr/>
          </p:nvCxnSpPr>
          <p:spPr>
            <a:xfrm>
              <a:off x="3840" y="2264"/>
              <a:ext cx="576" cy="240"/>
            </a:xfrm>
            <a:prstGeom prst="straightConnector1">
              <a:avLst/>
            </a:prstGeom>
            <a:noFill/>
            <a:ln cap="flat" cmpd="sng" w="25400">
              <a:solidFill>
                <a:srgbClr val="996600"/>
              </a:solidFill>
              <a:prstDash val="solid"/>
              <a:round/>
              <a:headEnd len="med" w="med" type="none"/>
              <a:tailEnd len="med" w="med" type="none"/>
            </a:ln>
          </p:spPr>
        </p:cxnSp>
        <p:cxnSp>
          <p:nvCxnSpPr>
            <p:cNvPr id="425" name="Google Shape;425;p27"/>
            <p:cNvCxnSpPr/>
            <p:nvPr/>
          </p:nvCxnSpPr>
          <p:spPr>
            <a:xfrm flipH="1">
              <a:off x="2880" y="2744"/>
              <a:ext cx="336" cy="240"/>
            </a:xfrm>
            <a:prstGeom prst="straightConnector1">
              <a:avLst/>
            </a:prstGeom>
            <a:noFill/>
            <a:ln cap="flat" cmpd="sng" w="25400">
              <a:solidFill>
                <a:srgbClr val="996600"/>
              </a:solidFill>
              <a:prstDash val="solid"/>
              <a:round/>
              <a:headEnd len="med" w="med" type="none"/>
              <a:tailEnd len="med" w="med" type="none"/>
            </a:ln>
          </p:spPr>
        </p:cxnSp>
        <p:cxnSp>
          <p:nvCxnSpPr>
            <p:cNvPr id="426" name="Google Shape;426;p27"/>
            <p:cNvCxnSpPr/>
            <p:nvPr/>
          </p:nvCxnSpPr>
          <p:spPr>
            <a:xfrm>
              <a:off x="3216" y="2744"/>
              <a:ext cx="336" cy="240"/>
            </a:xfrm>
            <a:prstGeom prst="straightConnector1">
              <a:avLst/>
            </a:prstGeom>
            <a:noFill/>
            <a:ln cap="flat" cmpd="sng" w="25400">
              <a:solidFill>
                <a:srgbClr val="996600"/>
              </a:solidFill>
              <a:prstDash val="solid"/>
              <a:round/>
              <a:headEnd len="med" w="med" type="none"/>
              <a:tailEnd len="med" w="med" type="none"/>
            </a:ln>
          </p:spPr>
        </p:cxnSp>
        <p:cxnSp>
          <p:nvCxnSpPr>
            <p:cNvPr id="427" name="Google Shape;427;p27"/>
            <p:cNvCxnSpPr/>
            <p:nvPr/>
          </p:nvCxnSpPr>
          <p:spPr>
            <a:xfrm flipH="1">
              <a:off x="3208" y="3224"/>
              <a:ext cx="384" cy="288"/>
            </a:xfrm>
            <a:prstGeom prst="straightConnector1">
              <a:avLst/>
            </a:prstGeom>
            <a:noFill/>
            <a:ln cap="flat" cmpd="sng" w="25400">
              <a:solidFill>
                <a:srgbClr val="996600"/>
              </a:solidFill>
              <a:prstDash val="solid"/>
              <a:round/>
              <a:headEnd len="med" w="med" type="none"/>
              <a:tailEnd len="med" w="med" type="none"/>
            </a:ln>
          </p:spPr>
        </p:cxnSp>
        <p:cxnSp>
          <p:nvCxnSpPr>
            <p:cNvPr id="428" name="Google Shape;428;p27"/>
            <p:cNvCxnSpPr/>
            <p:nvPr/>
          </p:nvCxnSpPr>
          <p:spPr>
            <a:xfrm>
              <a:off x="3592" y="3224"/>
              <a:ext cx="336" cy="288"/>
            </a:xfrm>
            <a:prstGeom prst="straightConnector1">
              <a:avLst/>
            </a:prstGeom>
            <a:noFill/>
            <a:ln cap="flat" cmpd="sng" w="25400">
              <a:solidFill>
                <a:srgbClr val="996600"/>
              </a:solidFill>
              <a:prstDash val="solid"/>
              <a:round/>
              <a:headEnd len="med" w="med" type="none"/>
              <a:tailEnd len="med" w="med" type="none"/>
            </a:ln>
          </p:spPr>
        </p:cxnSp>
        <p:cxnSp>
          <p:nvCxnSpPr>
            <p:cNvPr id="429" name="Google Shape;429;p27"/>
            <p:cNvCxnSpPr/>
            <p:nvPr/>
          </p:nvCxnSpPr>
          <p:spPr>
            <a:xfrm flipH="1">
              <a:off x="4128" y="2744"/>
              <a:ext cx="336" cy="240"/>
            </a:xfrm>
            <a:prstGeom prst="straightConnector1">
              <a:avLst/>
            </a:prstGeom>
            <a:noFill/>
            <a:ln cap="flat" cmpd="sng" w="25400">
              <a:solidFill>
                <a:srgbClr val="996600"/>
              </a:solidFill>
              <a:prstDash val="solid"/>
              <a:round/>
              <a:headEnd len="med" w="med" type="none"/>
              <a:tailEnd len="med" w="med" type="none"/>
            </a:ln>
          </p:spPr>
        </p:cxnSp>
        <p:cxnSp>
          <p:nvCxnSpPr>
            <p:cNvPr id="430" name="Google Shape;430;p27"/>
            <p:cNvCxnSpPr/>
            <p:nvPr/>
          </p:nvCxnSpPr>
          <p:spPr>
            <a:xfrm>
              <a:off x="4464" y="2744"/>
              <a:ext cx="336" cy="240"/>
            </a:xfrm>
            <a:prstGeom prst="straightConnector1">
              <a:avLst/>
            </a:prstGeom>
            <a:noFill/>
            <a:ln cap="flat" cmpd="sng" w="25400">
              <a:solidFill>
                <a:srgbClr val="996600"/>
              </a:solidFill>
              <a:prstDash val="solid"/>
              <a:round/>
              <a:headEnd len="med" w="med" type="none"/>
              <a:tailEnd len="med" w="med" type="none"/>
            </a:ln>
          </p:spPr>
        </p:cxnSp>
        <p:cxnSp>
          <p:nvCxnSpPr>
            <p:cNvPr id="431" name="Google Shape;431;p27"/>
            <p:cNvCxnSpPr/>
            <p:nvPr/>
          </p:nvCxnSpPr>
          <p:spPr>
            <a:xfrm flipH="1">
              <a:off x="4504" y="3224"/>
              <a:ext cx="336" cy="288"/>
            </a:xfrm>
            <a:prstGeom prst="straightConnector1">
              <a:avLst/>
            </a:prstGeom>
            <a:noFill/>
            <a:ln cap="flat" cmpd="sng" w="25400">
              <a:solidFill>
                <a:srgbClr val="996600"/>
              </a:solidFill>
              <a:prstDash val="solid"/>
              <a:round/>
              <a:headEnd len="med" w="med" type="none"/>
              <a:tailEnd len="med" w="med" type="none"/>
            </a:ln>
          </p:spPr>
        </p:cxnSp>
        <p:cxnSp>
          <p:nvCxnSpPr>
            <p:cNvPr id="432" name="Google Shape;432;p27"/>
            <p:cNvCxnSpPr/>
            <p:nvPr/>
          </p:nvCxnSpPr>
          <p:spPr>
            <a:xfrm>
              <a:off x="4840" y="3224"/>
              <a:ext cx="336" cy="288"/>
            </a:xfrm>
            <a:prstGeom prst="straightConnector1">
              <a:avLst/>
            </a:prstGeom>
            <a:noFill/>
            <a:ln cap="flat" cmpd="sng" w="25400">
              <a:solidFill>
                <a:srgbClr val="9966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7"/>
                                        </p:tgtEl>
                                      </p:cBhvr>
                                    </p:animEffect>
                                    <p:set>
                                      <p:cBhvr>
                                        <p:cTn dur="1" fill="hold">
                                          <p:stCondLst>
                                            <p:cond delay="500"/>
                                          </p:stCondLst>
                                        </p:cTn>
                                        <p:tgtEl>
                                          <p:spTgt spid="3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2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440" name="Google Shape;440;p2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Cây nhị phân đầy đủ với chiều cao d</a:t>
            </a:r>
            <a:endParaRPr/>
          </a:p>
          <a:p>
            <a:pPr indent="-285750" lvl="1" marL="742950" rtl="0" algn="l">
              <a:spcBef>
                <a:spcPts val="560"/>
              </a:spcBef>
              <a:spcAft>
                <a:spcPts val="0"/>
              </a:spcAft>
              <a:buSzPts val="1680"/>
              <a:buChar char="✓"/>
            </a:pPr>
            <a:r>
              <a:rPr lang="en-US"/>
              <a:t>Phải là cây nhị phân đúng</a:t>
            </a:r>
            <a:endParaRPr/>
          </a:p>
          <a:p>
            <a:pPr indent="-285750" lvl="1" marL="742950" rtl="0" algn="l">
              <a:spcBef>
                <a:spcPts val="560"/>
              </a:spcBef>
              <a:spcAft>
                <a:spcPts val="0"/>
              </a:spcAft>
              <a:buSzPts val="1680"/>
              <a:buChar char="✓"/>
            </a:pPr>
            <a:r>
              <a:rPr lang="en-US"/>
              <a:t>Tất cả nút lá có chiều cao (có mức) d</a:t>
            </a:r>
            <a:endParaRPr/>
          </a:p>
        </p:txBody>
      </p:sp>
      <p:sp>
        <p:nvSpPr>
          <p:cNvPr id="441" name="Google Shape;441;p28"/>
          <p:cNvSpPr txBox="1"/>
          <p:nvPr/>
        </p:nvSpPr>
        <p:spPr>
          <a:xfrm>
            <a:off x="441325" y="3875088"/>
            <a:ext cx="3844925" cy="1766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CC0000"/>
                </a:solidFill>
                <a:latin typeface="Times New Roman"/>
                <a:ea typeface="Times New Roman"/>
                <a:cs typeface="Times New Roman"/>
                <a:sym typeface="Times New Roman"/>
              </a:rPr>
              <a:t>Có phải là cây nhị phân?</a:t>
            </a:r>
            <a:endParaRPr/>
          </a:p>
          <a:p>
            <a:pPr indent="0" lvl="0" marL="0" marR="0" rtl="0" algn="l">
              <a:spcBef>
                <a:spcPts val="0"/>
              </a:spcBef>
              <a:spcAft>
                <a:spcPts val="0"/>
              </a:spcAft>
              <a:buNone/>
            </a:pPr>
            <a:r>
              <a:rPr lang="en-US" sz="2200">
                <a:solidFill>
                  <a:srgbClr val="CC0000"/>
                </a:solidFill>
                <a:latin typeface="Times New Roman"/>
                <a:ea typeface="Times New Roman"/>
                <a:cs typeface="Times New Roman"/>
                <a:sym typeface="Times New Roman"/>
              </a:rPr>
              <a:t>Có phải là cây nhị phân đúng?</a:t>
            </a:r>
            <a:endParaRPr/>
          </a:p>
          <a:p>
            <a:pPr indent="0" lvl="0" marL="0" marR="0" rtl="0" algn="l">
              <a:spcBef>
                <a:spcPts val="0"/>
              </a:spcBef>
              <a:spcAft>
                <a:spcPts val="0"/>
              </a:spcAft>
              <a:buNone/>
            </a:pPr>
            <a:r>
              <a:rPr lang="en-US" sz="2200">
                <a:solidFill>
                  <a:srgbClr val="CC0000"/>
                </a:solidFill>
                <a:latin typeface="Times New Roman"/>
                <a:ea typeface="Times New Roman"/>
                <a:cs typeface="Times New Roman"/>
                <a:sym typeface="Times New Roman"/>
              </a:rPr>
              <a:t>Có phải là cây nhị phân đầy đủ? </a:t>
            </a:r>
            <a:endParaRPr/>
          </a:p>
          <a:p>
            <a:pPr indent="0" lvl="0" marL="0" marR="0" rtl="0" algn="l">
              <a:spcBef>
                <a:spcPts val="0"/>
              </a:spcBef>
              <a:spcAft>
                <a:spcPts val="0"/>
              </a:spcAft>
              <a:buNone/>
            </a:pPr>
            <a:r>
              <a:t/>
            </a:r>
            <a:endParaRPr sz="2200">
              <a:solidFill>
                <a:srgbClr val="CC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rgbClr val="CC0000"/>
              </a:solidFill>
              <a:latin typeface="Times New Roman"/>
              <a:ea typeface="Times New Roman"/>
              <a:cs typeface="Times New Roman"/>
              <a:sym typeface="Times New Roman"/>
            </a:endParaRPr>
          </a:p>
        </p:txBody>
      </p:sp>
      <p:sp>
        <p:nvSpPr>
          <p:cNvPr id="442" name="Google Shape;442;p28"/>
          <p:cNvSpPr/>
          <p:nvPr/>
        </p:nvSpPr>
        <p:spPr>
          <a:xfrm>
            <a:off x="5727700" y="31115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443" name="Google Shape;443;p28"/>
          <p:cNvSpPr/>
          <p:nvPr/>
        </p:nvSpPr>
        <p:spPr>
          <a:xfrm>
            <a:off x="4762500" y="38862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444" name="Google Shape;444;p28"/>
          <p:cNvSpPr/>
          <p:nvPr/>
        </p:nvSpPr>
        <p:spPr>
          <a:xfrm>
            <a:off x="6705600" y="38862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445" name="Google Shape;445;p28"/>
          <p:cNvSpPr/>
          <p:nvPr/>
        </p:nvSpPr>
        <p:spPr>
          <a:xfrm>
            <a:off x="6172200" y="46482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a:t>
            </a:r>
            <a:endParaRPr/>
          </a:p>
        </p:txBody>
      </p:sp>
      <p:sp>
        <p:nvSpPr>
          <p:cNvPr id="446" name="Google Shape;446;p28"/>
          <p:cNvSpPr/>
          <p:nvPr/>
        </p:nvSpPr>
        <p:spPr>
          <a:xfrm>
            <a:off x="7315200" y="46482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447" name="Google Shape;447;p28"/>
          <p:cNvSpPr/>
          <p:nvPr/>
        </p:nvSpPr>
        <p:spPr>
          <a:xfrm>
            <a:off x="6781800" y="54864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J</a:t>
            </a:r>
            <a:endParaRPr/>
          </a:p>
        </p:txBody>
      </p:sp>
      <p:sp>
        <p:nvSpPr>
          <p:cNvPr id="448" name="Google Shape;448;p28"/>
          <p:cNvSpPr/>
          <p:nvPr/>
        </p:nvSpPr>
        <p:spPr>
          <a:xfrm>
            <a:off x="7924800" y="54864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K</a:t>
            </a:r>
            <a:endParaRPr/>
          </a:p>
        </p:txBody>
      </p:sp>
      <p:cxnSp>
        <p:nvCxnSpPr>
          <p:cNvPr id="449" name="Google Shape;449;p28"/>
          <p:cNvCxnSpPr/>
          <p:nvPr/>
        </p:nvCxnSpPr>
        <p:spPr>
          <a:xfrm flipH="1">
            <a:off x="4953000" y="3505200"/>
            <a:ext cx="990600" cy="381000"/>
          </a:xfrm>
          <a:prstGeom prst="straightConnector1">
            <a:avLst/>
          </a:prstGeom>
          <a:noFill/>
          <a:ln cap="flat" cmpd="sng" w="25400">
            <a:solidFill>
              <a:srgbClr val="996600"/>
            </a:solidFill>
            <a:prstDash val="solid"/>
            <a:round/>
            <a:headEnd len="med" w="med" type="none"/>
            <a:tailEnd len="med" w="med" type="none"/>
          </a:ln>
        </p:spPr>
      </p:cxnSp>
      <p:cxnSp>
        <p:nvCxnSpPr>
          <p:cNvPr id="450" name="Google Shape;450;p28"/>
          <p:cNvCxnSpPr/>
          <p:nvPr/>
        </p:nvCxnSpPr>
        <p:spPr>
          <a:xfrm>
            <a:off x="5943600" y="3505200"/>
            <a:ext cx="914400" cy="381000"/>
          </a:xfrm>
          <a:prstGeom prst="straightConnector1">
            <a:avLst/>
          </a:prstGeom>
          <a:noFill/>
          <a:ln cap="flat" cmpd="sng" w="25400">
            <a:solidFill>
              <a:srgbClr val="996600"/>
            </a:solidFill>
            <a:prstDash val="solid"/>
            <a:round/>
            <a:headEnd len="med" w="med" type="none"/>
            <a:tailEnd len="med" w="med" type="none"/>
          </a:ln>
        </p:spPr>
      </p:cxnSp>
      <p:cxnSp>
        <p:nvCxnSpPr>
          <p:cNvPr id="451" name="Google Shape;451;p28"/>
          <p:cNvCxnSpPr/>
          <p:nvPr/>
        </p:nvCxnSpPr>
        <p:spPr>
          <a:xfrm flipH="1">
            <a:off x="6400800" y="42672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452" name="Google Shape;452;p28"/>
          <p:cNvCxnSpPr/>
          <p:nvPr/>
        </p:nvCxnSpPr>
        <p:spPr>
          <a:xfrm>
            <a:off x="6934200" y="42672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453" name="Google Shape;453;p28"/>
          <p:cNvCxnSpPr/>
          <p:nvPr/>
        </p:nvCxnSpPr>
        <p:spPr>
          <a:xfrm flipH="1">
            <a:off x="6997700" y="5029200"/>
            <a:ext cx="533400" cy="457200"/>
          </a:xfrm>
          <a:prstGeom prst="straightConnector1">
            <a:avLst/>
          </a:prstGeom>
          <a:noFill/>
          <a:ln cap="flat" cmpd="sng" w="25400">
            <a:solidFill>
              <a:srgbClr val="996600"/>
            </a:solidFill>
            <a:prstDash val="solid"/>
            <a:round/>
            <a:headEnd len="med" w="med" type="none"/>
            <a:tailEnd len="med" w="med" type="none"/>
          </a:ln>
        </p:spPr>
      </p:cxnSp>
      <p:cxnSp>
        <p:nvCxnSpPr>
          <p:cNvPr id="454" name="Google Shape;454;p28"/>
          <p:cNvCxnSpPr/>
          <p:nvPr/>
        </p:nvCxnSpPr>
        <p:spPr>
          <a:xfrm>
            <a:off x="7531100" y="5029200"/>
            <a:ext cx="533400" cy="457200"/>
          </a:xfrm>
          <a:prstGeom prst="straightConnector1">
            <a:avLst/>
          </a:prstGeom>
          <a:noFill/>
          <a:ln cap="flat" cmpd="sng" w="25400">
            <a:solidFill>
              <a:srgbClr val="9966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2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0" name="Google Shape;460;p2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461" name="Google Shape;461;p2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Cây nhị phân đầy đủ với chiều cao d</a:t>
            </a:r>
            <a:endParaRPr/>
          </a:p>
          <a:p>
            <a:pPr indent="-285750" lvl="1" marL="742950" rtl="0" algn="l">
              <a:spcBef>
                <a:spcPts val="560"/>
              </a:spcBef>
              <a:spcAft>
                <a:spcPts val="0"/>
              </a:spcAft>
              <a:buSzPts val="1680"/>
              <a:buChar char="✓"/>
            </a:pPr>
            <a:r>
              <a:rPr lang="en-US"/>
              <a:t>Phải là cây nhị phân đúng</a:t>
            </a:r>
            <a:endParaRPr/>
          </a:p>
          <a:p>
            <a:pPr indent="-285750" lvl="1" marL="742950" rtl="0" algn="l">
              <a:spcBef>
                <a:spcPts val="560"/>
              </a:spcBef>
              <a:spcAft>
                <a:spcPts val="0"/>
              </a:spcAft>
              <a:buSzPts val="1680"/>
              <a:buChar char="✓"/>
            </a:pPr>
            <a:r>
              <a:rPr lang="en-US"/>
              <a:t>Tất cả nút lá có chiều cao (có mức) d</a:t>
            </a:r>
            <a:endParaRPr/>
          </a:p>
        </p:txBody>
      </p:sp>
      <p:sp>
        <p:nvSpPr>
          <p:cNvPr id="462" name="Google Shape;462;p29"/>
          <p:cNvSpPr/>
          <p:nvPr/>
        </p:nvSpPr>
        <p:spPr>
          <a:xfrm>
            <a:off x="6413500" y="37211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463" name="Google Shape;463;p29"/>
          <p:cNvSpPr/>
          <p:nvPr/>
        </p:nvSpPr>
        <p:spPr>
          <a:xfrm>
            <a:off x="5448300" y="44958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464" name="Google Shape;464;p29"/>
          <p:cNvSpPr/>
          <p:nvPr/>
        </p:nvSpPr>
        <p:spPr>
          <a:xfrm>
            <a:off x="7391400" y="44958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465" name="Google Shape;465;p29"/>
          <p:cNvSpPr/>
          <p:nvPr/>
        </p:nvSpPr>
        <p:spPr>
          <a:xfrm>
            <a:off x="4876800" y="52578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D</a:t>
            </a:r>
            <a:endParaRPr/>
          </a:p>
        </p:txBody>
      </p:sp>
      <p:sp>
        <p:nvSpPr>
          <p:cNvPr id="466" name="Google Shape;466;p29"/>
          <p:cNvSpPr/>
          <p:nvPr/>
        </p:nvSpPr>
        <p:spPr>
          <a:xfrm>
            <a:off x="6019800" y="52578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E</a:t>
            </a:r>
            <a:endParaRPr/>
          </a:p>
        </p:txBody>
      </p:sp>
      <p:sp>
        <p:nvSpPr>
          <p:cNvPr id="467" name="Google Shape;467;p29"/>
          <p:cNvSpPr/>
          <p:nvPr/>
        </p:nvSpPr>
        <p:spPr>
          <a:xfrm>
            <a:off x="6858000" y="52578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a:t>
            </a:r>
            <a:endParaRPr/>
          </a:p>
        </p:txBody>
      </p:sp>
      <p:sp>
        <p:nvSpPr>
          <p:cNvPr id="468" name="Google Shape;468;p29"/>
          <p:cNvSpPr/>
          <p:nvPr/>
        </p:nvSpPr>
        <p:spPr>
          <a:xfrm>
            <a:off x="8001000" y="5257800"/>
            <a:ext cx="381000" cy="381000"/>
          </a:xfrm>
          <a:prstGeom prst="ellipse">
            <a:avLst/>
          </a:prstGeom>
          <a:solidFill>
            <a:schemeClr val="accent1"/>
          </a:solidFill>
          <a:ln cap="flat" cmpd="sng" w="25400">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cxnSp>
        <p:nvCxnSpPr>
          <p:cNvPr id="469" name="Google Shape;469;p29"/>
          <p:cNvCxnSpPr/>
          <p:nvPr/>
        </p:nvCxnSpPr>
        <p:spPr>
          <a:xfrm flipH="1">
            <a:off x="5638800" y="4114800"/>
            <a:ext cx="990600" cy="381000"/>
          </a:xfrm>
          <a:prstGeom prst="straightConnector1">
            <a:avLst/>
          </a:prstGeom>
          <a:noFill/>
          <a:ln cap="flat" cmpd="sng" w="25400">
            <a:solidFill>
              <a:srgbClr val="996600"/>
            </a:solidFill>
            <a:prstDash val="solid"/>
            <a:round/>
            <a:headEnd len="med" w="med" type="none"/>
            <a:tailEnd len="med" w="med" type="none"/>
          </a:ln>
        </p:spPr>
      </p:cxnSp>
      <p:cxnSp>
        <p:nvCxnSpPr>
          <p:cNvPr id="470" name="Google Shape;470;p29"/>
          <p:cNvCxnSpPr/>
          <p:nvPr/>
        </p:nvCxnSpPr>
        <p:spPr>
          <a:xfrm>
            <a:off x="6629400" y="4114800"/>
            <a:ext cx="914400" cy="381000"/>
          </a:xfrm>
          <a:prstGeom prst="straightConnector1">
            <a:avLst/>
          </a:prstGeom>
          <a:noFill/>
          <a:ln cap="flat" cmpd="sng" w="25400">
            <a:solidFill>
              <a:srgbClr val="996600"/>
            </a:solidFill>
            <a:prstDash val="solid"/>
            <a:round/>
            <a:headEnd len="med" w="med" type="none"/>
            <a:tailEnd len="med" w="med" type="none"/>
          </a:ln>
        </p:spPr>
      </p:cxnSp>
      <p:cxnSp>
        <p:nvCxnSpPr>
          <p:cNvPr id="471" name="Google Shape;471;p29"/>
          <p:cNvCxnSpPr/>
          <p:nvPr/>
        </p:nvCxnSpPr>
        <p:spPr>
          <a:xfrm flipH="1">
            <a:off x="5105400" y="48768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472" name="Google Shape;472;p29"/>
          <p:cNvCxnSpPr/>
          <p:nvPr/>
        </p:nvCxnSpPr>
        <p:spPr>
          <a:xfrm>
            <a:off x="5638800" y="48768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473" name="Google Shape;473;p29"/>
          <p:cNvCxnSpPr/>
          <p:nvPr/>
        </p:nvCxnSpPr>
        <p:spPr>
          <a:xfrm flipH="1">
            <a:off x="7086600" y="4876800"/>
            <a:ext cx="533400" cy="381000"/>
          </a:xfrm>
          <a:prstGeom prst="straightConnector1">
            <a:avLst/>
          </a:prstGeom>
          <a:noFill/>
          <a:ln cap="flat" cmpd="sng" w="25400">
            <a:solidFill>
              <a:srgbClr val="996600"/>
            </a:solidFill>
            <a:prstDash val="solid"/>
            <a:round/>
            <a:headEnd len="med" w="med" type="none"/>
            <a:tailEnd len="med" w="med" type="none"/>
          </a:ln>
        </p:spPr>
      </p:cxnSp>
      <p:cxnSp>
        <p:nvCxnSpPr>
          <p:cNvPr id="474" name="Google Shape;474;p29"/>
          <p:cNvCxnSpPr/>
          <p:nvPr/>
        </p:nvCxnSpPr>
        <p:spPr>
          <a:xfrm>
            <a:off x="7620000" y="4876800"/>
            <a:ext cx="533400" cy="381000"/>
          </a:xfrm>
          <a:prstGeom prst="straightConnector1">
            <a:avLst/>
          </a:prstGeom>
          <a:noFill/>
          <a:ln cap="flat" cmpd="sng" w="25400">
            <a:solidFill>
              <a:srgbClr val="996600"/>
            </a:solidFill>
            <a:prstDash val="solid"/>
            <a:round/>
            <a:headEnd len="med" w="med" type="none"/>
            <a:tailEnd len="med" w="med" type="none"/>
          </a:ln>
        </p:spPr>
      </p:cxnSp>
      <p:sp>
        <p:nvSpPr>
          <p:cNvPr id="475" name="Google Shape;475;p29"/>
          <p:cNvSpPr txBox="1"/>
          <p:nvPr/>
        </p:nvSpPr>
        <p:spPr>
          <a:xfrm>
            <a:off x="441325" y="3875088"/>
            <a:ext cx="4465638" cy="1096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CC0000"/>
                </a:solidFill>
                <a:latin typeface="Times New Roman"/>
                <a:ea typeface="Times New Roman"/>
                <a:cs typeface="Times New Roman"/>
                <a:sym typeface="Times New Roman"/>
              </a:rPr>
              <a:t>Số nút = (2</a:t>
            </a:r>
            <a:r>
              <a:rPr b="1" baseline="30000" lang="en-US" sz="2200">
                <a:solidFill>
                  <a:srgbClr val="CC0000"/>
                </a:solidFill>
                <a:latin typeface="Times New Roman"/>
                <a:ea typeface="Times New Roman"/>
                <a:cs typeface="Times New Roman"/>
                <a:sym typeface="Times New Roman"/>
              </a:rPr>
              <a:t>d+1</a:t>
            </a:r>
            <a:r>
              <a:rPr lang="en-US" sz="2200">
                <a:solidFill>
                  <a:srgbClr val="CC0000"/>
                </a:solidFill>
                <a:latin typeface="Times New Roman"/>
                <a:ea typeface="Times New Roman"/>
                <a:cs typeface="Times New Roman"/>
                <a:sym typeface="Times New Roman"/>
              </a:rPr>
              <a:t> -1)</a:t>
            </a:r>
            <a:endParaRPr/>
          </a:p>
          <a:p>
            <a:pPr indent="0" lvl="0" marL="0" marR="0" rtl="0" algn="l">
              <a:spcBef>
                <a:spcPts val="0"/>
              </a:spcBef>
              <a:spcAft>
                <a:spcPts val="0"/>
              </a:spcAft>
              <a:buNone/>
            </a:pPr>
            <a:r>
              <a:t/>
            </a:r>
            <a:endParaRPr sz="2200">
              <a:solidFill>
                <a:srgbClr val="CC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rgbClr val="CC0000"/>
                </a:solidFill>
                <a:latin typeface="Times New Roman"/>
                <a:ea typeface="Times New Roman"/>
                <a:cs typeface="Times New Roman"/>
                <a:sym typeface="Times New Roman"/>
              </a:rPr>
              <a:t>Biết số nút, tính d của cây NP đầy đủ?</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3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3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482" name="Google Shape;482;p3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Duyệt cây:</a:t>
            </a:r>
            <a:endParaRPr/>
          </a:p>
          <a:p>
            <a:pPr indent="-285750" lvl="1" marL="742950" rtl="0" algn="l">
              <a:spcBef>
                <a:spcPts val="560"/>
              </a:spcBef>
              <a:spcAft>
                <a:spcPts val="0"/>
              </a:spcAft>
              <a:buSzPts val="1680"/>
              <a:buChar char="✓"/>
            </a:pPr>
            <a:r>
              <a:rPr lang="en-US"/>
              <a:t>Do cây là cấu trúc không tuyến tính</a:t>
            </a:r>
            <a:endParaRPr/>
          </a:p>
          <a:p>
            <a:pPr indent="-285750" lvl="1" marL="742950" rtl="0" algn="l">
              <a:spcBef>
                <a:spcPts val="560"/>
              </a:spcBef>
              <a:spcAft>
                <a:spcPts val="0"/>
              </a:spcAft>
              <a:buSzPts val="1680"/>
              <a:buChar char="✓"/>
            </a:pPr>
            <a:r>
              <a:rPr lang="en-US"/>
              <a:t>3 cách duyệt cây NP</a:t>
            </a:r>
            <a:endParaRPr/>
          </a:p>
          <a:p>
            <a:pPr indent="-228600" lvl="2" marL="1143000" rtl="0" algn="l">
              <a:spcBef>
                <a:spcPts val="480"/>
              </a:spcBef>
              <a:spcAft>
                <a:spcPts val="0"/>
              </a:spcAft>
              <a:buSzPts val="1440"/>
              <a:buChar char="■"/>
            </a:pPr>
            <a:r>
              <a:rPr lang="en-US"/>
              <a:t>Duyệt theo thứ tự trước PreOrder: NLR</a:t>
            </a:r>
            <a:endParaRPr/>
          </a:p>
          <a:p>
            <a:pPr indent="-228600" lvl="2" marL="1143000" rtl="0" algn="l">
              <a:spcBef>
                <a:spcPts val="480"/>
              </a:spcBef>
              <a:spcAft>
                <a:spcPts val="0"/>
              </a:spcAft>
              <a:buSzPts val="1440"/>
              <a:buChar char="■"/>
            </a:pPr>
            <a:r>
              <a:rPr lang="en-US"/>
              <a:t>Duyệt theo thứ tự giữa InOrder: LNR</a:t>
            </a:r>
            <a:endParaRPr/>
          </a:p>
          <a:p>
            <a:pPr indent="-228600" lvl="2" marL="1143000" rtl="0" algn="l">
              <a:spcBef>
                <a:spcPts val="480"/>
              </a:spcBef>
              <a:spcAft>
                <a:spcPts val="0"/>
              </a:spcAft>
              <a:buSzPts val="1440"/>
              <a:buChar char="■"/>
            </a:pPr>
            <a:r>
              <a:rPr lang="en-US"/>
              <a:t>Duyệt theo thứ tự sau PostOrder: LRN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3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grpSp>
        <p:nvGrpSpPr>
          <p:cNvPr id="489" name="Google Shape;489;p31"/>
          <p:cNvGrpSpPr/>
          <p:nvPr/>
        </p:nvGrpSpPr>
        <p:grpSpPr>
          <a:xfrm>
            <a:off x="2667000" y="1295400"/>
            <a:ext cx="3505200" cy="2832100"/>
            <a:chOff x="336" y="1384"/>
            <a:chExt cx="2208" cy="1784"/>
          </a:xfrm>
        </p:grpSpPr>
        <p:sp>
          <p:nvSpPr>
            <p:cNvPr id="490" name="Google Shape;490;p31"/>
            <p:cNvSpPr/>
            <p:nvPr/>
          </p:nvSpPr>
          <p:spPr>
            <a:xfrm>
              <a:off x="1304" y="1384"/>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a:t>
              </a:r>
              <a:endParaRPr/>
            </a:p>
          </p:txBody>
        </p:sp>
        <p:sp>
          <p:nvSpPr>
            <p:cNvPr id="491" name="Google Shape;491;p31"/>
            <p:cNvSpPr/>
            <p:nvPr/>
          </p:nvSpPr>
          <p:spPr>
            <a:xfrm>
              <a:off x="696" y="1872"/>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t>
              </a:r>
              <a:endParaRPr/>
            </a:p>
          </p:txBody>
        </p:sp>
        <p:sp>
          <p:nvSpPr>
            <p:cNvPr id="492" name="Google Shape;492;p31"/>
            <p:cNvSpPr/>
            <p:nvPr/>
          </p:nvSpPr>
          <p:spPr>
            <a:xfrm>
              <a:off x="1920" y="1872"/>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a:t>
              </a:r>
              <a:endParaRPr/>
            </a:p>
          </p:txBody>
        </p:sp>
        <p:sp>
          <p:nvSpPr>
            <p:cNvPr id="493" name="Google Shape;493;p31"/>
            <p:cNvSpPr/>
            <p:nvPr/>
          </p:nvSpPr>
          <p:spPr>
            <a:xfrm>
              <a:off x="336" y="2352"/>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D</a:t>
              </a:r>
              <a:endParaRPr/>
            </a:p>
          </p:txBody>
        </p:sp>
        <p:sp>
          <p:nvSpPr>
            <p:cNvPr id="494" name="Google Shape;494;p31"/>
            <p:cNvSpPr/>
            <p:nvPr/>
          </p:nvSpPr>
          <p:spPr>
            <a:xfrm>
              <a:off x="1056" y="2352"/>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E</a:t>
              </a:r>
              <a:endParaRPr/>
            </a:p>
          </p:txBody>
        </p:sp>
        <p:sp>
          <p:nvSpPr>
            <p:cNvPr id="495" name="Google Shape;495;p31"/>
            <p:cNvSpPr/>
            <p:nvPr/>
          </p:nvSpPr>
          <p:spPr>
            <a:xfrm>
              <a:off x="1584" y="2352"/>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a:t>
              </a:r>
              <a:endParaRPr/>
            </a:p>
          </p:txBody>
        </p:sp>
        <p:sp>
          <p:nvSpPr>
            <p:cNvPr id="496" name="Google Shape;496;p31"/>
            <p:cNvSpPr/>
            <p:nvPr/>
          </p:nvSpPr>
          <p:spPr>
            <a:xfrm>
              <a:off x="2304" y="2352"/>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a:t>
              </a:r>
              <a:endParaRPr/>
            </a:p>
          </p:txBody>
        </p:sp>
        <p:sp>
          <p:nvSpPr>
            <p:cNvPr id="497" name="Google Shape;497;p31"/>
            <p:cNvSpPr/>
            <p:nvPr/>
          </p:nvSpPr>
          <p:spPr>
            <a:xfrm>
              <a:off x="816" y="2928"/>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K</a:t>
              </a:r>
              <a:endParaRPr/>
            </a:p>
          </p:txBody>
        </p:sp>
        <p:sp>
          <p:nvSpPr>
            <p:cNvPr id="498" name="Google Shape;498;p31"/>
            <p:cNvSpPr/>
            <p:nvPr/>
          </p:nvSpPr>
          <p:spPr>
            <a:xfrm>
              <a:off x="480" y="2928"/>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I</a:t>
              </a:r>
              <a:endParaRPr/>
            </a:p>
          </p:txBody>
        </p:sp>
        <p:sp>
          <p:nvSpPr>
            <p:cNvPr id="499" name="Google Shape;499;p31"/>
            <p:cNvSpPr/>
            <p:nvPr/>
          </p:nvSpPr>
          <p:spPr>
            <a:xfrm>
              <a:off x="1968" y="2880"/>
              <a:ext cx="240" cy="240"/>
            </a:xfrm>
            <a:prstGeom prst="ellipse">
              <a:avLst/>
            </a:prstGeom>
            <a:solidFill>
              <a:schemeClr val="accent1"/>
            </a:solidFill>
            <a:ln cap="flat" cmpd="sng" w="22225">
              <a:solidFill>
                <a:srgbClr val="99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L</a:t>
              </a:r>
              <a:endParaRPr/>
            </a:p>
          </p:txBody>
        </p:sp>
        <p:cxnSp>
          <p:nvCxnSpPr>
            <p:cNvPr id="500" name="Google Shape;500;p31"/>
            <p:cNvCxnSpPr/>
            <p:nvPr/>
          </p:nvCxnSpPr>
          <p:spPr>
            <a:xfrm flipH="1">
              <a:off x="816" y="1632"/>
              <a:ext cx="624" cy="240"/>
            </a:xfrm>
            <a:prstGeom prst="straightConnector1">
              <a:avLst/>
            </a:prstGeom>
            <a:noFill/>
            <a:ln cap="flat" cmpd="sng" w="22225">
              <a:solidFill>
                <a:srgbClr val="996600"/>
              </a:solidFill>
              <a:prstDash val="solid"/>
              <a:round/>
              <a:headEnd len="med" w="med" type="none"/>
              <a:tailEnd len="med" w="med" type="none"/>
            </a:ln>
          </p:spPr>
        </p:cxnSp>
        <p:cxnSp>
          <p:nvCxnSpPr>
            <p:cNvPr id="501" name="Google Shape;501;p31"/>
            <p:cNvCxnSpPr/>
            <p:nvPr/>
          </p:nvCxnSpPr>
          <p:spPr>
            <a:xfrm>
              <a:off x="1440" y="1632"/>
              <a:ext cx="576" cy="240"/>
            </a:xfrm>
            <a:prstGeom prst="straightConnector1">
              <a:avLst/>
            </a:prstGeom>
            <a:noFill/>
            <a:ln cap="flat" cmpd="sng" w="22225">
              <a:solidFill>
                <a:srgbClr val="996600"/>
              </a:solidFill>
              <a:prstDash val="solid"/>
              <a:round/>
              <a:headEnd len="med" w="med" type="none"/>
              <a:tailEnd len="med" w="med" type="none"/>
            </a:ln>
          </p:spPr>
        </p:cxnSp>
        <p:cxnSp>
          <p:nvCxnSpPr>
            <p:cNvPr id="502" name="Google Shape;502;p31"/>
            <p:cNvCxnSpPr/>
            <p:nvPr/>
          </p:nvCxnSpPr>
          <p:spPr>
            <a:xfrm flipH="1">
              <a:off x="480" y="2112"/>
              <a:ext cx="336" cy="240"/>
            </a:xfrm>
            <a:prstGeom prst="straightConnector1">
              <a:avLst/>
            </a:prstGeom>
            <a:noFill/>
            <a:ln cap="flat" cmpd="sng" w="22225">
              <a:solidFill>
                <a:srgbClr val="996600"/>
              </a:solidFill>
              <a:prstDash val="solid"/>
              <a:round/>
              <a:headEnd len="med" w="med" type="none"/>
              <a:tailEnd len="med" w="med" type="none"/>
            </a:ln>
          </p:spPr>
        </p:cxnSp>
        <p:cxnSp>
          <p:nvCxnSpPr>
            <p:cNvPr id="503" name="Google Shape;503;p31"/>
            <p:cNvCxnSpPr/>
            <p:nvPr/>
          </p:nvCxnSpPr>
          <p:spPr>
            <a:xfrm>
              <a:off x="816" y="2112"/>
              <a:ext cx="336" cy="240"/>
            </a:xfrm>
            <a:prstGeom prst="straightConnector1">
              <a:avLst/>
            </a:prstGeom>
            <a:noFill/>
            <a:ln cap="flat" cmpd="sng" w="22225">
              <a:solidFill>
                <a:srgbClr val="996600"/>
              </a:solidFill>
              <a:prstDash val="solid"/>
              <a:round/>
              <a:headEnd len="med" w="med" type="none"/>
              <a:tailEnd len="med" w="med" type="none"/>
            </a:ln>
          </p:spPr>
        </p:cxnSp>
        <p:cxnSp>
          <p:nvCxnSpPr>
            <p:cNvPr id="504" name="Google Shape;504;p31"/>
            <p:cNvCxnSpPr/>
            <p:nvPr/>
          </p:nvCxnSpPr>
          <p:spPr>
            <a:xfrm flipH="1">
              <a:off x="912" y="2592"/>
              <a:ext cx="280" cy="336"/>
            </a:xfrm>
            <a:prstGeom prst="straightConnector1">
              <a:avLst/>
            </a:prstGeom>
            <a:noFill/>
            <a:ln cap="flat" cmpd="sng" w="22225">
              <a:solidFill>
                <a:srgbClr val="996600"/>
              </a:solidFill>
              <a:prstDash val="solid"/>
              <a:round/>
              <a:headEnd len="med" w="med" type="none"/>
              <a:tailEnd len="med" w="med" type="none"/>
            </a:ln>
          </p:spPr>
        </p:cxnSp>
        <p:cxnSp>
          <p:nvCxnSpPr>
            <p:cNvPr id="505" name="Google Shape;505;p31"/>
            <p:cNvCxnSpPr/>
            <p:nvPr/>
          </p:nvCxnSpPr>
          <p:spPr>
            <a:xfrm>
              <a:off x="432" y="2592"/>
              <a:ext cx="192" cy="336"/>
            </a:xfrm>
            <a:prstGeom prst="straightConnector1">
              <a:avLst/>
            </a:prstGeom>
            <a:noFill/>
            <a:ln cap="flat" cmpd="sng" w="22225">
              <a:solidFill>
                <a:srgbClr val="996600"/>
              </a:solidFill>
              <a:prstDash val="solid"/>
              <a:round/>
              <a:headEnd len="med" w="med" type="none"/>
              <a:tailEnd len="med" w="med" type="none"/>
            </a:ln>
          </p:spPr>
        </p:cxnSp>
        <p:cxnSp>
          <p:nvCxnSpPr>
            <p:cNvPr id="506" name="Google Shape;506;p31"/>
            <p:cNvCxnSpPr/>
            <p:nvPr/>
          </p:nvCxnSpPr>
          <p:spPr>
            <a:xfrm flipH="1">
              <a:off x="1728" y="2112"/>
              <a:ext cx="336" cy="240"/>
            </a:xfrm>
            <a:prstGeom prst="straightConnector1">
              <a:avLst/>
            </a:prstGeom>
            <a:noFill/>
            <a:ln cap="flat" cmpd="sng" w="22225">
              <a:solidFill>
                <a:srgbClr val="996600"/>
              </a:solidFill>
              <a:prstDash val="solid"/>
              <a:round/>
              <a:headEnd len="med" w="med" type="none"/>
              <a:tailEnd len="med" w="med" type="none"/>
            </a:ln>
          </p:spPr>
        </p:cxnSp>
        <p:cxnSp>
          <p:nvCxnSpPr>
            <p:cNvPr id="507" name="Google Shape;507;p31"/>
            <p:cNvCxnSpPr/>
            <p:nvPr/>
          </p:nvCxnSpPr>
          <p:spPr>
            <a:xfrm>
              <a:off x="2064" y="2112"/>
              <a:ext cx="336" cy="240"/>
            </a:xfrm>
            <a:prstGeom prst="straightConnector1">
              <a:avLst/>
            </a:prstGeom>
            <a:noFill/>
            <a:ln cap="flat" cmpd="sng" w="22225">
              <a:solidFill>
                <a:srgbClr val="996600"/>
              </a:solidFill>
              <a:prstDash val="solid"/>
              <a:round/>
              <a:headEnd len="med" w="med" type="none"/>
              <a:tailEnd len="med" w="med" type="none"/>
            </a:ln>
          </p:spPr>
        </p:cxnSp>
        <p:cxnSp>
          <p:nvCxnSpPr>
            <p:cNvPr id="508" name="Google Shape;508;p31"/>
            <p:cNvCxnSpPr/>
            <p:nvPr/>
          </p:nvCxnSpPr>
          <p:spPr>
            <a:xfrm flipH="1">
              <a:off x="2104" y="2592"/>
              <a:ext cx="336" cy="288"/>
            </a:xfrm>
            <a:prstGeom prst="straightConnector1">
              <a:avLst/>
            </a:prstGeom>
            <a:noFill/>
            <a:ln cap="flat" cmpd="sng" w="22225">
              <a:solidFill>
                <a:srgbClr val="996600"/>
              </a:solidFill>
              <a:prstDash val="solid"/>
              <a:round/>
              <a:headEnd len="med" w="med" type="none"/>
              <a:tailEnd len="med" w="med" type="none"/>
            </a:ln>
          </p:spPr>
        </p:cxnSp>
      </p:grpSp>
      <p:sp>
        <p:nvSpPr>
          <p:cNvPr id="509" name="Google Shape;509;p31"/>
          <p:cNvSpPr txBox="1"/>
          <p:nvPr/>
        </p:nvSpPr>
        <p:spPr>
          <a:xfrm>
            <a:off x="1828800" y="5060950"/>
            <a:ext cx="59436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PreOrder	: </a:t>
            </a:r>
            <a:r>
              <a:rPr lang="en-US" sz="2400">
                <a:solidFill>
                  <a:srgbClr val="000000"/>
                </a:solidFill>
                <a:latin typeface="Times New Roman"/>
                <a:ea typeface="Times New Roman"/>
                <a:cs typeface="Times New Roman"/>
                <a:sym typeface="Times New Roman"/>
              </a:rPr>
              <a:t>A, B, D, I, E, K, C, G, H, L</a:t>
            </a:r>
            <a:endParaRPr/>
          </a:p>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InOrder	: </a:t>
            </a:r>
            <a:r>
              <a:rPr lang="en-US" sz="2400">
                <a:solidFill>
                  <a:srgbClr val="000000"/>
                </a:solidFill>
                <a:latin typeface="Times New Roman"/>
                <a:ea typeface="Times New Roman"/>
                <a:cs typeface="Times New Roman"/>
                <a:sym typeface="Times New Roman"/>
              </a:rPr>
              <a:t>D, I, B, K, E, A, G, C, L, H </a:t>
            </a:r>
            <a:endParaRPr b="1"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PostOrder	: </a:t>
            </a:r>
            <a:r>
              <a:rPr lang="en-US" sz="2400">
                <a:solidFill>
                  <a:srgbClr val="000000"/>
                </a:solidFill>
                <a:latin typeface="Times New Roman"/>
                <a:ea typeface="Times New Roman"/>
                <a:cs typeface="Times New Roman"/>
                <a:sym typeface="Times New Roman"/>
              </a:rPr>
              <a:t>I, D, K, E, B, G, L, H, C,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Nội dung</a:t>
            </a:r>
            <a:endParaRPr/>
          </a:p>
        </p:txBody>
      </p:sp>
      <p:sp>
        <p:nvSpPr>
          <p:cNvPr id="90" name="Google Shape;90;p1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b="1" lang="en-US">
                <a:solidFill>
                  <a:srgbClr val="CC3300"/>
                </a:solidFill>
              </a:rPr>
              <a:t>Cấu trúc cây</a:t>
            </a:r>
            <a:endParaRPr/>
          </a:p>
          <a:p>
            <a:pPr indent="-342900" lvl="0" marL="342900" rtl="0" algn="l">
              <a:spcBef>
                <a:spcPts val="640"/>
              </a:spcBef>
              <a:spcAft>
                <a:spcPts val="0"/>
              </a:spcAft>
              <a:buSzPts val="1920"/>
              <a:buChar char="•"/>
            </a:pPr>
            <a:r>
              <a:rPr lang="en-US"/>
              <a:t>Cây nhị phân</a:t>
            </a:r>
            <a:endParaRPr/>
          </a:p>
          <a:p>
            <a:pPr indent="-342900" lvl="0" marL="342900" rtl="0" algn="l">
              <a:spcBef>
                <a:spcPts val="640"/>
              </a:spcBef>
              <a:spcAft>
                <a:spcPts val="0"/>
              </a:spcAft>
              <a:buSzPts val="1920"/>
              <a:buChar char="•"/>
            </a:pPr>
            <a:r>
              <a:rPr lang="en-US"/>
              <a:t>Cây nhị phân tìm kiếm (BST)</a:t>
            </a:r>
            <a:endParaRPr/>
          </a:p>
          <a:p>
            <a:pPr indent="-342900" lvl="0" marL="342900" rtl="0" algn="l">
              <a:spcBef>
                <a:spcPts val="640"/>
              </a:spcBef>
              <a:spcAft>
                <a:spcPts val="0"/>
              </a:spcAft>
              <a:buSzPts val="1920"/>
              <a:buChar char="•"/>
            </a:pPr>
            <a:r>
              <a:rPr lang="en-US"/>
              <a:t>Cây nhị phân tìm kiếm cân bằng AVL</a:t>
            </a:r>
            <a:endParaRPr/>
          </a:p>
          <a:p>
            <a:pPr indent="-342900" lvl="0" marL="342900" rtl="0" algn="l">
              <a:spcBef>
                <a:spcPts val="640"/>
              </a:spcBef>
              <a:spcAft>
                <a:spcPts val="0"/>
              </a:spcAft>
              <a:buSzPts val="1920"/>
              <a:buChar char="•"/>
            </a:pPr>
            <a:r>
              <a:rPr lang="en-US"/>
              <a:t>Phần mở rộng (cây n-phân)</a:t>
            </a:r>
            <a:endParaRPr/>
          </a:p>
          <a:p>
            <a:pPr indent="-285750" lvl="1" marL="742950" rtl="0" algn="l">
              <a:spcBef>
                <a:spcPts val="560"/>
              </a:spcBef>
              <a:spcAft>
                <a:spcPts val="0"/>
              </a:spcAft>
              <a:buSzPts val="1680"/>
              <a:buChar char="✓"/>
            </a:pPr>
            <a:r>
              <a:rPr lang="en-US"/>
              <a:t>Cây Top-Down</a:t>
            </a:r>
            <a:endParaRPr/>
          </a:p>
          <a:p>
            <a:pPr indent="-285750" lvl="1" marL="742950" rtl="0" algn="l">
              <a:spcBef>
                <a:spcPts val="560"/>
              </a:spcBef>
              <a:spcAft>
                <a:spcPts val="0"/>
              </a:spcAft>
              <a:buSzPts val="1680"/>
              <a:buChar char="✓"/>
            </a:pPr>
            <a:r>
              <a:rPr lang="en-US"/>
              <a:t>B-Tree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3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3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516" name="Google Shape;516;p3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Cài đặt cây NP dùng liên kết</a:t>
            </a:r>
            <a:endParaRPr/>
          </a:p>
        </p:txBody>
      </p:sp>
      <p:sp>
        <p:nvSpPr>
          <p:cNvPr id="517" name="Google Shape;517;p32"/>
          <p:cNvSpPr txBox="1"/>
          <p:nvPr/>
        </p:nvSpPr>
        <p:spPr>
          <a:xfrm>
            <a:off x="990600" y="2476500"/>
            <a:ext cx="3614738" cy="3768725"/>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typedef struct node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DataType 	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struct node * 	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struct node *	right;</a:t>
            </a:r>
            <a:endParaRPr/>
          </a:p>
          <a:p>
            <a:pPr indent="0" lvl="0" marL="0" marR="0" rtl="0" algn="l">
              <a:spcBef>
                <a:spcPts val="0"/>
              </a:spcBef>
              <a:spcAft>
                <a:spcPts val="0"/>
              </a:spcAft>
              <a:buNone/>
            </a:pPr>
            <a:r>
              <a:t/>
            </a:r>
            <a:endParaRPr sz="2400">
              <a:solidFill>
                <a:srgbClr val="000000"/>
              </a:solidFill>
              <a:latin typeface="Times"/>
              <a:ea typeface="Times"/>
              <a:cs typeface="Times"/>
              <a:sym typeface="Times"/>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Node;</a:t>
            </a:r>
            <a:endParaRPr/>
          </a:p>
          <a:p>
            <a:pPr indent="0" lvl="0" marL="0" marR="0" rtl="0" algn="l">
              <a:spcBef>
                <a:spcPts val="0"/>
              </a:spcBef>
              <a:spcAft>
                <a:spcPts val="0"/>
              </a:spcAft>
              <a:buNone/>
            </a:pPr>
            <a:r>
              <a:t/>
            </a:r>
            <a:endParaRPr sz="2400">
              <a:solidFill>
                <a:srgbClr val="000000"/>
              </a:solidFill>
              <a:latin typeface="Times"/>
              <a:ea typeface="Times"/>
              <a:cs typeface="Times"/>
              <a:sym typeface="Times"/>
            </a:endParaRPr>
          </a:p>
          <a:p>
            <a:pPr indent="0" lvl="0" marL="0" marR="0" rtl="0" algn="l">
              <a:spcBef>
                <a:spcPts val="0"/>
              </a:spcBef>
              <a:spcAft>
                <a:spcPts val="0"/>
              </a:spcAft>
              <a:buNone/>
            </a:pPr>
            <a:r>
              <a:t/>
            </a:r>
            <a:endParaRPr sz="2400">
              <a:solidFill>
                <a:srgbClr val="000000"/>
              </a:solidFill>
              <a:latin typeface="Times"/>
              <a:ea typeface="Times"/>
              <a:cs typeface="Times"/>
              <a:sym typeface="Times"/>
            </a:endParaRPr>
          </a:p>
          <a:p>
            <a:pPr indent="0" lvl="0" marL="0" marR="0" rtl="0" algn="l">
              <a:spcBef>
                <a:spcPts val="0"/>
              </a:spcBef>
              <a:spcAft>
                <a:spcPts val="0"/>
              </a:spcAft>
              <a:buNone/>
            </a:pPr>
            <a:r>
              <a:rPr lang="en-US" sz="2400">
                <a:solidFill>
                  <a:srgbClr val="000000"/>
                </a:solidFill>
                <a:latin typeface="Times"/>
                <a:ea typeface="Times"/>
                <a:cs typeface="Times"/>
                <a:sym typeface="Times"/>
              </a:rPr>
              <a:t>Node*	pTree;</a:t>
            </a:r>
            <a:endParaRPr/>
          </a:p>
        </p:txBody>
      </p:sp>
      <p:cxnSp>
        <p:nvCxnSpPr>
          <p:cNvPr id="518" name="Google Shape;518;p32"/>
          <p:cNvCxnSpPr/>
          <p:nvPr/>
        </p:nvCxnSpPr>
        <p:spPr>
          <a:xfrm flipH="1" rot="10800000">
            <a:off x="3810000" y="6019800"/>
            <a:ext cx="1447800" cy="34925"/>
          </a:xfrm>
          <a:prstGeom prst="straightConnector1">
            <a:avLst/>
          </a:prstGeom>
          <a:noFill/>
          <a:ln cap="flat" cmpd="sng" w="38100">
            <a:solidFill>
              <a:srgbClr val="000000"/>
            </a:solidFill>
            <a:prstDash val="solid"/>
            <a:round/>
            <a:headEnd len="med" w="med" type="none"/>
            <a:tailEnd len="med" w="med" type="triangle"/>
          </a:ln>
        </p:spPr>
      </p:cxnSp>
      <p:sp>
        <p:nvSpPr>
          <p:cNvPr id="519" name="Google Shape;519;p32"/>
          <p:cNvSpPr txBox="1"/>
          <p:nvPr/>
        </p:nvSpPr>
        <p:spPr>
          <a:xfrm>
            <a:off x="5330825" y="5791200"/>
            <a:ext cx="3068638"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Trỏ nút gốc của cây NP</a:t>
            </a:r>
            <a:endParaRPr/>
          </a:p>
        </p:txBody>
      </p:sp>
      <p:sp>
        <p:nvSpPr>
          <p:cNvPr id="520" name="Google Shape;520;p32"/>
          <p:cNvSpPr/>
          <p:nvPr/>
        </p:nvSpPr>
        <p:spPr>
          <a:xfrm>
            <a:off x="1905000" y="3276600"/>
            <a:ext cx="2895600" cy="1143000"/>
          </a:xfrm>
          <a:prstGeom prst="rect">
            <a:avLst/>
          </a:prstGeom>
          <a:solidFill>
            <a:schemeClr val="folHlink">
              <a:alpha val="38823"/>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21" name="Google Shape;521;p32"/>
          <p:cNvSpPr txBox="1"/>
          <p:nvPr/>
        </p:nvSpPr>
        <p:spPr>
          <a:xfrm>
            <a:off x="5089525" y="3546475"/>
            <a:ext cx="2736850" cy="457200"/>
          </a:xfrm>
          <a:prstGeom prst="rect">
            <a:avLst/>
          </a:prstGeom>
          <a:solidFill>
            <a:schemeClr val="folHlink">
              <a:alpha val="64705"/>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Cấu trúc của một nút</a:t>
            </a:r>
            <a:endParaRPr/>
          </a:p>
        </p:txBody>
      </p:sp>
      <p:cxnSp>
        <p:nvCxnSpPr>
          <p:cNvPr id="522" name="Google Shape;522;p32"/>
          <p:cNvCxnSpPr/>
          <p:nvPr/>
        </p:nvCxnSpPr>
        <p:spPr>
          <a:xfrm flipH="1" rot="10800000">
            <a:off x="4495800" y="2667000"/>
            <a:ext cx="1295400" cy="762000"/>
          </a:xfrm>
          <a:prstGeom prst="straightConnector1">
            <a:avLst/>
          </a:prstGeom>
          <a:noFill/>
          <a:ln cap="flat" cmpd="sng" w="9525">
            <a:solidFill>
              <a:srgbClr val="000000"/>
            </a:solidFill>
            <a:prstDash val="solid"/>
            <a:round/>
            <a:headEnd len="med" w="med" type="none"/>
            <a:tailEnd len="med" w="med" type="triangle"/>
          </a:ln>
        </p:spPr>
      </p:cxnSp>
      <p:sp>
        <p:nvSpPr>
          <p:cNvPr id="523" name="Google Shape;523;p32"/>
          <p:cNvSpPr txBox="1"/>
          <p:nvPr/>
        </p:nvSpPr>
        <p:spPr>
          <a:xfrm>
            <a:off x="5791200" y="2362200"/>
            <a:ext cx="29702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Chứa thông tin của nút</a:t>
            </a:r>
            <a:endParaRPr/>
          </a:p>
        </p:txBody>
      </p:sp>
      <p:cxnSp>
        <p:nvCxnSpPr>
          <p:cNvPr id="524" name="Google Shape;524;p32"/>
          <p:cNvCxnSpPr/>
          <p:nvPr/>
        </p:nvCxnSpPr>
        <p:spPr>
          <a:xfrm>
            <a:off x="4191000" y="4343400"/>
            <a:ext cx="1066800" cy="838200"/>
          </a:xfrm>
          <a:prstGeom prst="straightConnector1">
            <a:avLst/>
          </a:prstGeom>
          <a:noFill/>
          <a:ln cap="flat" cmpd="sng" w="9525">
            <a:solidFill>
              <a:srgbClr val="000000"/>
            </a:solidFill>
            <a:prstDash val="solid"/>
            <a:round/>
            <a:headEnd len="med" w="med" type="none"/>
            <a:tailEnd len="med" w="med" type="triangle"/>
          </a:ln>
        </p:spPr>
      </p:cxnSp>
      <p:sp>
        <p:nvSpPr>
          <p:cNvPr id="525" name="Google Shape;525;p32"/>
          <p:cNvSpPr txBox="1"/>
          <p:nvPr/>
        </p:nvSpPr>
        <p:spPr>
          <a:xfrm>
            <a:off x="5292725" y="4994275"/>
            <a:ext cx="27209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Trỏ đến nút con phải</a:t>
            </a:r>
            <a:endParaRPr/>
          </a:p>
        </p:txBody>
      </p:sp>
      <p:cxnSp>
        <p:nvCxnSpPr>
          <p:cNvPr id="526" name="Google Shape;526;p32"/>
          <p:cNvCxnSpPr/>
          <p:nvPr/>
        </p:nvCxnSpPr>
        <p:spPr>
          <a:xfrm>
            <a:off x="4343400" y="3886200"/>
            <a:ext cx="914400" cy="762000"/>
          </a:xfrm>
          <a:prstGeom prst="straightConnector1">
            <a:avLst/>
          </a:prstGeom>
          <a:noFill/>
          <a:ln cap="flat" cmpd="sng" w="9525">
            <a:solidFill>
              <a:srgbClr val="000000"/>
            </a:solidFill>
            <a:prstDash val="solid"/>
            <a:round/>
            <a:headEnd len="med" w="med" type="none"/>
            <a:tailEnd len="med" w="med" type="triangle"/>
          </a:ln>
        </p:spPr>
      </p:cxnSp>
      <p:sp>
        <p:nvSpPr>
          <p:cNvPr id="527" name="Google Shape;527;p32"/>
          <p:cNvSpPr txBox="1"/>
          <p:nvPr/>
        </p:nvSpPr>
        <p:spPr>
          <a:xfrm>
            <a:off x="5283200" y="4419600"/>
            <a:ext cx="26019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Trỏ đến nút con trái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3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3" name="Google Shape;533;p3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534" name="Google Shape;534;p33"/>
          <p:cNvSpPr/>
          <p:nvPr/>
        </p:nvSpPr>
        <p:spPr>
          <a:xfrm>
            <a:off x="4114800" y="19685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8</a:t>
            </a:r>
            <a:endParaRPr/>
          </a:p>
        </p:txBody>
      </p:sp>
      <p:sp>
        <p:nvSpPr>
          <p:cNvPr id="535" name="Google Shape;535;p33"/>
          <p:cNvSpPr/>
          <p:nvPr/>
        </p:nvSpPr>
        <p:spPr>
          <a:xfrm>
            <a:off x="3810000" y="19685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36" name="Google Shape;536;p33"/>
          <p:cNvSpPr/>
          <p:nvPr/>
        </p:nvSpPr>
        <p:spPr>
          <a:xfrm>
            <a:off x="4876800" y="19685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37" name="Google Shape;537;p33"/>
          <p:cNvSpPr/>
          <p:nvPr/>
        </p:nvSpPr>
        <p:spPr>
          <a:xfrm>
            <a:off x="2209800" y="31877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5</a:t>
            </a:r>
            <a:endParaRPr/>
          </a:p>
        </p:txBody>
      </p:sp>
      <p:sp>
        <p:nvSpPr>
          <p:cNvPr id="538" name="Google Shape;538;p33"/>
          <p:cNvSpPr/>
          <p:nvPr/>
        </p:nvSpPr>
        <p:spPr>
          <a:xfrm>
            <a:off x="1905000" y="31877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39" name="Google Shape;539;p33"/>
          <p:cNvSpPr/>
          <p:nvPr/>
        </p:nvSpPr>
        <p:spPr>
          <a:xfrm>
            <a:off x="2971800" y="31877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0" name="Google Shape;540;p33"/>
          <p:cNvSpPr/>
          <p:nvPr/>
        </p:nvSpPr>
        <p:spPr>
          <a:xfrm>
            <a:off x="6324600" y="31877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10</a:t>
            </a:r>
            <a:endParaRPr/>
          </a:p>
        </p:txBody>
      </p:sp>
      <p:sp>
        <p:nvSpPr>
          <p:cNvPr id="541" name="Google Shape;541;p33"/>
          <p:cNvSpPr/>
          <p:nvPr/>
        </p:nvSpPr>
        <p:spPr>
          <a:xfrm>
            <a:off x="6019800" y="31877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2" name="Google Shape;542;p33"/>
          <p:cNvSpPr/>
          <p:nvPr/>
        </p:nvSpPr>
        <p:spPr>
          <a:xfrm>
            <a:off x="7086600" y="31877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3" name="Google Shape;543;p33"/>
          <p:cNvSpPr/>
          <p:nvPr/>
        </p:nvSpPr>
        <p:spPr>
          <a:xfrm>
            <a:off x="1295400" y="44831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sp>
        <p:nvSpPr>
          <p:cNvPr id="544" name="Google Shape;544;p33"/>
          <p:cNvSpPr/>
          <p:nvPr/>
        </p:nvSpPr>
        <p:spPr>
          <a:xfrm>
            <a:off x="20574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5" name="Google Shape;545;p33"/>
          <p:cNvSpPr/>
          <p:nvPr/>
        </p:nvSpPr>
        <p:spPr>
          <a:xfrm>
            <a:off x="3124200" y="44831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a:p>
        </p:txBody>
      </p:sp>
      <p:sp>
        <p:nvSpPr>
          <p:cNvPr id="546" name="Google Shape;546;p33"/>
          <p:cNvSpPr/>
          <p:nvPr/>
        </p:nvSpPr>
        <p:spPr>
          <a:xfrm>
            <a:off x="28194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7" name="Google Shape;547;p33"/>
          <p:cNvSpPr/>
          <p:nvPr/>
        </p:nvSpPr>
        <p:spPr>
          <a:xfrm>
            <a:off x="38862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8" name="Google Shape;548;p33"/>
          <p:cNvSpPr/>
          <p:nvPr/>
        </p:nvSpPr>
        <p:spPr>
          <a:xfrm>
            <a:off x="5486400" y="44831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a:t>
            </a:r>
            <a:endParaRPr/>
          </a:p>
        </p:txBody>
      </p:sp>
      <p:sp>
        <p:nvSpPr>
          <p:cNvPr id="549" name="Google Shape;549;p33"/>
          <p:cNvSpPr/>
          <p:nvPr/>
        </p:nvSpPr>
        <p:spPr>
          <a:xfrm>
            <a:off x="51816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0" name="Google Shape;550;p33"/>
          <p:cNvSpPr/>
          <p:nvPr/>
        </p:nvSpPr>
        <p:spPr>
          <a:xfrm>
            <a:off x="62484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1" name="Google Shape;551;p33"/>
          <p:cNvSpPr/>
          <p:nvPr/>
        </p:nvSpPr>
        <p:spPr>
          <a:xfrm>
            <a:off x="5029200" y="57785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7</a:t>
            </a:r>
            <a:endParaRPr/>
          </a:p>
        </p:txBody>
      </p:sp>
      <p:sp>
        <p:nvSpPr>
          <p:cNvPr id="552" name="Google Shape;552;p33"/>
          <p:cNvSpPr/>
          <p:nvPr/>
        </p:nvSpPr>
        <p:spPr>
          <a:xfrm>
            <a:off x="4724400" y="57785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3" name="Google Shape;553;p33"/>
          <p:cNvSpPr/>
          <p:nvPr/>
        </p:nvSpPr>
        <p:spPr>
          <a:xfrm>
            <a:off x="5791200" y="57785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4" name="Google Shape;554;p33"/>
          <p:cNvSpPr/>
          <p:nvPr/>
        </p:nvSpPr>
        <p:spPr>
          <a:xfrm>
            <a:off x="2209800" y="57785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9</a:t>
            </a:r>
            <a:endParaRPr/>
          </a:p>
        </p:txBody>
      </p:sp>
      <p:sp>
        <p:nvSpPr>
          <p:cNvPr id="555" name="Google Shape;555;p33"/>
          <p:cNvSpPr/>
          <p:nvPr/>
        </p:nvSpPr>
        <p:spPr>
          <a:xfrm>
            <a:off x="1905000" y="57785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6" name="Google Shape;556;p33"/>
          <p:cNvSpPr/>
          <p:nvPr/>
        </p:nvSpPr>
        <p:spPr>
          <a:xfrm>
            <a:off x="2971800" y="57785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557" name="Google Shape;557;p33"/>
          <p:cNvCxnSpPr/>
          <p:nvPr/>
        </p:nvCxnSpPr>
        <p:spPr>
          <a:xfrm flipH="1">
            <a:off x="2667000" y="2197100"/>
            <a:ext cx="1295400" cy="990600"/>
          </a:xfrm>
          <a:prstGeom prst="straightConnector1">
            <a:avLst/>
          </a:prstGeom>
          <a:noFill/>
          <a:ln cap="flat" cmpd="sng" w="9525">
            <a:solidFill>
              <a:srgbClr val="000000"/>
            </a:solidFill>
            <a:prstDash val="solid"/>
            <a:round/>
            <a:headEnd len="med" w="med" type="none"/>
            <a:tailEnd len="med" w="med" type="triangle"/>
          </a:ln>
        </p:spPr>
      </p:cxnSp>
      <p:cxnSp>
        <p:nvCxnSpPr>
          <p:cNvPr id="558" name="Google Shape;558;p33"/>
          <p:cNvCxnSpPr/>
          <p:nvPr/>
        </p:nvCxnSpPr>
        <p:spPr>
          <a:xfrm>
            <a:off x="5029200" y="2197100"/>
            <a:ext cx="1676400" cy="990600"/>
          </a:xfrm>
          <a:prstGeom prst="straightConnector1">
            <a:avLst/>
          </a:prstGeom>
          <a:noFill/>
          <a:ln cap="flat" cmpd="sng" w="9525">
            <a:solidFill>
              <a:srgbClr val="000000"/>
            </a:solidFill>
            <a:prstDash val="solid"/>
            <a:round/>
            <a:headEnd len="med" w="med" type="none"/>
            <a:tailEnd len="med" w="med" type="triangle"/>
          </a:ln>
        </p:spPr>
      </p:cxnSp>
      <p:cxnSp>
        <p:nvCxnSpPr>
          <p:cNvPr id="559" name="Google Shape;559;p33"/>
          <p:cNvCxnSpPr/>
          <p:nvPr/>
        </p:nvCxnSpPr>
        <p:spPr>
          <a:xfrm flipH="1">
            <a:off x="1676400" y="3416300"/>
            <a:ext cx="381000" cy="1066800"/>
          </a:xfrm>
          <a:prstGeom prst="straightConnector1">
            <a:avLst/>
          </a:prstGeom>
          <a:noFill/>
          <a:ln cap="flat" cmpd="sng" w="9525">
            <a:solidFill>
              <a:srgbClr val="000000"/>
            </a:solidFill>
            <a:prstDash val="solid"/>
            <a:round/>
            <a:headEnd len="med" w="med" type="none"/>
            <a:tailEnd len="med" w="med" type="triangle"/>
          </a:ln>
        </p:spPr>
      </p:cxnSp>
      <p:cxnSp>
        <p:nvCxnSpPr>
          <p:cNvPr id="560" name="Google Shape;560;p33"/>
          <p:cNvCxnSpPr/>
          <p:nvPr/>
        </p:nvCxnSpPr>
        <p:spPr>
          <a:xfrm>
            <a:off x="3124200" y="3416300"/>
            <a:ext cx="381000" cy="1066800"/>
          </a:xfrm>
          <a:prstGeom prst="straightConnector1">
            <a:avLst/>
          </a:prstGeom>
          <a:noFill/>
          <a:ln cap="flat" cmpd="sng" w="9525">
            <a:solidFill>
              <a:srgbClr val="000000"/>
            </a:solidFill>
            <a:prstDash val="solid"/>
            <a:round/>
            <a:headEnd len="med" w="med" type="none"/>
            <a:tailEnd len="med" w="med" type="triangle"/>
          </a:ln>
        </p:spPr>
      </p:cxnSp>
      <p:cxnSp>
        <p:nvCxnSpPr>
          <p:cNvPr id="561" name="Google Shape;561;p33"/>
          <p:cNvCxnSpPr/>
          <p:nvPr/>
        </p:nvCxnSpPr>
        <p:spPr>
          <a:xfrm flipH="1">
            <a:off x="2590800" y="4711700"/>
            <a:ext cx="381000" cy="1066800"/>
          </a:xfrm>
          <a:prstGeom prst="straightConnector1">
            <a:avLst/>
          </a:prstGeom>
          <a:noFill/>
          <a:ln cap="flat" cmpd="sng" w="9525">
            <a:solidFill>
              <a:srgbClr val="000000"/>
            </a:solidFill>
            <a:prstDash val="solid"/>
            <a:round/>
            <a:headEnd len="med" w="med" type="none"/>
            <a:tailEnd len="med" w="med" type="triangle"/>
          </a:ln>
        </p:spPr>
      </p:cxnSp>
      <p:cxnSp>
        <p:nvCxnSpPr>
          <p:cNvPr id="562" name="Google Shape;562;p33"/>
          <p:cNvCxnSpPr/>
          <p:nvPr/>
        </p:nvCxnSpPr>
        <p:spPr>
          <a:xfrm flipH="1">
            <a:off x="5867400" y="3416300"/>
            <a:ext cx="304800" cy="1066800"/>
          </a:xfrm>
          <a:prstGeom prst="straightConnector1">
            <a:avLst/>
          </a:prstGeom>
          <a:noFill/>
          <a:ln cap="flat" cmpd="sng" w="9525">
            <a:solidFill>
              <a:srgbClr val="000000"/>
            </a:solidFill>
            <a:prstDash val="solid"/>
            <a:round/>
            <a:headEnd len="med" w="med" type="none"/>
            <a:tailEnd len="med" w="med" type="triangle"/>
          </a:ln>
        </p:spPr>
      </p:cxnSp>
      <p:cxnSp>
        <p:nvCxnSpPr>
          <p:cNvPr id="563" name="Google Shape;563;p33"/>
          <p:cNvCxnSpPr/>
          <p:nvPr/>
        </p:nvCxnSpPr>
        <p:spPr>
          <a:xfrm>
            <a:off x="5334000" y="4711700"/>
            <a:ext cx="76200" cy="1066800"/>
          </a:xfrm>
          <a:prstGeom prst="straightConnector1">
            <a:avLst/>
          </a:prstGeom>
          <a:noFill/>
          <a:ln cap="flat" cmpd="sng" w="9525">
            <a:solidFill>
              <a:srgbClr val="000000"/>
            </a:solidFill>
            <a:prstDash val="solid"/>
            <a:round/>
            <a:headEnd len="med" w="med" type="none"/>
            <a:tailEnd len="med" w="med" type="triangle"/>
          </a:ln>
        </p:spPr>
      </p:cxnSp>
      <p:sp>
        <p:nvSpPr>
          <p:cNvPr id="564" name="Google Shape;564;p33"/>
          <p:cNvSpPr/>
          <p:nvPr/>
        </p:nvSpPr>
        <p:spPr>
          <a:xfrm>
            <a:off x="7391400" y="4483100"/>
            <a:ext cx="7620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20</a:t>
            </a:r>
            <a:endParaRPr/>
          </a:p>
        </p:txBody>
      </p:sp>
      <p:sp>
        <p:nvSpPr>
          <p:cNvPr id="565" name="Google Shape;565;p33"/>
          <p:cNvSpPr/>
          <p:nvPr/>
        </p:nvSpPr>
        <p:spPr>
          <a:xfrm>
            <a:off x="70866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66" name="Google Shape;566;p33"/>
          <p:cNvSpPr/>
          <p:nvPr/>
        </p:nvSpPr>
        <p:spPr>
          <a:xfrm>
            <a:off x="81534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567" name="Google Shape;567;p33"/>
          <p:cNvCxnSpPr/>
          <p:nvPr/>
        </p:nvCxnSpPr>
        <p:spPr>
          <a:xfrm>
            <a:off x="7239000" y="3416300"/>
            <a:ext cx="533400" cy="1066800"/>
          </a:xfrm>
          <a:prstGeom prst="straightConnector1">
            <a:avLst/>
          </a:prstGeom>
          <a:noFill/>
          <a:ln cap="flat" cmpd="sng" w="9525">
            <a:solidFill>
              <a:srgbClr val="000000"/>
            </a:solidFill>
            <a:prstDash val="solid"/>
            <a:round/>
            <a:headEnd len="med" w="med" type="none"/>
            <a:tailEnd len="med" w="med" type="triangle"/>
          </a:ln>
        </p:spPr>
      </p:cxnSp>
      <p:sp>
        <p:nvSpPr>
          <p:cNvPr id="568" name="Google Shape;568;p33"/>
          <p:cNvSpPr/>
          <p:nvPr/>
        </p:nvSpPr>
        <p:spPr>
          <a:xfrm>
            <a:off x="990600" y="4483100"/>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569" name="Google Shape;569;p33"/>
          <p:cNvCxnSpPr/>
          <p:nvPr/>
        </p:nvCxnSpPr>
        <p:spPr>
          <a:xfrm>
            <a:off x="990600" y="51689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70" name="Google Shape;570;p33"/>
          <p:cNvCxnSpPr/>
          <p:nvPr/>
        </p:nvCxnSpPr>
        <p:spPr>
          <a:xfrm>
            <a:off x="1143000" y="47117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71" name="Google Shape;571;p33"/>
          <p:cNvCxnSpPr/>
          <p:nvPr/>
        </p:nvCxnSpPr>
        <p:spPr>
          <a:xfrm>
            <a:off x="2057400" y="51689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72" name="Google Shape;572;p33"/>
          <p:cNvCxnSpPr/>
          <p:nvPr/>
        </p:nvCxnSpPr>
        <p:spPr>
          <a:xfrm>
            <a:off x="2209800" y="47117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73" name="Google Shape;573;p33"/>
          <p:cNvCxnSpPr/>
          <p:nvPr/>
        </p:nvCxnSpPr>
        <p:spPr>
          <a:xfrm>
            <a:off x="3886200" y="51689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74" name="Google Shape;574;p33"/>
          <p:cNvCxnSpPr/>
          <p:nvPr/>
        </p:nvCxnSpPr>
        <p:spPr>
          <a:xfrm>
            <a:off x="4038600" y="47117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75" name="Google Shape;575;p33"/>
          <p:cNvCxnSpPr/>
          <p:nvPr/>
        </p:nvCxnSpPr>
        <p:spPr>
          <a:xfrm>
            <a:off x="6248400" y="51689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76" name="Google Shape;576;p33"/>
          <p:cNvCxnSpPr/>
          <p:nvPr/>
        </p:nvCxnSpPr>
        <p:spPr>
          <a:xfrm>
            <a:off x="6400800" y="47117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77" name="Google Shape;577;p33"/>
          <p:cNvCxnSpPr/>
          <p:nvPr/>
        </p:nvCxnSpPr>
        <p:spPr>
          <a:xfrm>
            <a:off x="7086600" y="51689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78" name="Google Shape;578;p33"/>
          <p:cNvCxnSpPr/>
          <p:nvPr/>
        </p:nvCxnSpPr>
        <p:spPr>
          <a:xfrm>
            <a:off x="7239000" y="47117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79" name="Google Shape;579;p33"/>
          <p:cNvCxnSpPr/>
          <p:nvPr/>
        </p:nvCxnSpPr>
        <p:spPr>
          <a:xfrm>
            <a:off x="8153400" y="51689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80" name="Google Shape;580;p33"/>
          <p:cNvCxnSpPr/>
          <p:nvPr/>
        </p:nvCxnSpPr>
        <p:spPr>
          <a:xfrm>
            <a:off x="8305800" y="47117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81" name="Google Shape;581;p33"/>
          <p:cNvCxnSpPr/>
          <p:nvPr/>
        </p:nvCxnSpPr>
        <p:spPr>
          <a:xfrm>
            <a:off x="1905000" y="64643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82" name="Google Shape;582;p33"/>
          <p:cNvCxnSpPr/>
          <p:nvPr/>
        </p:nvCxnSpPr>
        <p:spPr>
          <a:xfrm>
            <a:off x="2057400" y="60071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83" name="Google Shape;583;p33"/>
          <p:cNvCxnSpPr/>
          <p:nvPr/>
        </p:nvCxnSpPr>
        <p:spPr>
          <a:xfrm>
            <a:off x="2971800" y="64643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84" name="Google Shape;584;p33"/>
          <p:cNvCxnSpPr/>
          <p:nvPr/>
        </p:nvCxnSpPr>
        <p:spPr>
          <a:xfrm>
            <a:off x="3124200" y="60071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85" name="Google Shape;585;p33"/>
          <p:cNvCxnSpPr/>
          <p:nvPr/>
        </p:nvCxnSpPr>
        <p:spPr>
          <a:xfrm>
            <a:off x="4724400" y="64643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86" name="Google Shape;586;p33"/>
          <p:cNvCxnSpPr/>
          <p:nvPr/>
        </p:nvCxnSpPr>
        <p:spPr>
          <a:xfrm>
            <a:off x="4876800" y="6007100"/>
            <a:ext cx="0" cy="457200"/>
          </a:xfrm>
          <a:prstGeom prst="straightConnector1">
            <a:avLst/>
          </a:prstGeom>
          <a:noFill/>
          <a:ln cap="flat" cmpd="sng" w="9525">
            <a:solidFill>
              <a:srgbClr val="000000"/>
            </a:solidFill>
            <a:prstDash val="solid"/>
            <a:round/>
            <a:headEnd len="med" w="med" type="none"/>
            <a:tailEnd len="med" w="med" type="triangle"/>
          </a:ln>
        </p:spPr>
      </p:cxnSp>
      <p:cxnSp>
        <p:nvCxnSpPr>
          <p:cNvPr id="587" name="Google Shape;587;p33"/>
          <p:cNvCxnSpPr/>
          <p:nvPr/>
        </p:nvCxnSpPr>
        <p:spPr>
          <a:xfrm>
            <a:off x="5791200" y="6464300"/>
            <a:ext cx="304800" cy="0"/>
          </a:xfrm>
          <a:prstGeom prst="straightConnector1">
            <a:avLst/>
          </a:prstGeom>
          <a:noFill/>
          <a:ln cap="flat" cmpd="tri" w="76200">
            <a:solidFill>
              <a:srgbClr val="000000"/>
            </a:solidFill>
            <a:prstDash val="solid"/>
            <a:round/>
            <a:headEnd len="med" w="med" type="none"/>
            <a:tailEnd len="med" w="med" type="none"/>
          </a:ln>
        </p:spPr>
      </p:cxnSp>
      <p:cxnSp>
        <p:nvCxnSpPr>
          <p:cNvPr id="588" name="Google Shape;588;p33"/>
          <p:cNvCxnSpPr/>
          <p:nvPr/>
        </p:nvCxnSpPr>
        <p:spPr>
          <a:xfrm>
            <a:off x="5943600" y="6007100"/>
            <a:ext cx="0" cy="457200"/>
          </a:xfrm>
          <a:prstGeom prst="straightConnector1">
            <a:avLst/>
          </a:prstGeom>
          <a:noFill/>
          <a:ln cap="flat" cmpd="sng" w="9525">
            <a:solidFill>
              <a:srgbClr val="000000"/>
            </a:solidFill>
            <a:prstDash val="solid"/>
            <a:round/>
            <a:headEnd len="med" w="med" type="none"/>
            <a:tailEnd len="med" w="med" type="triangle"/>
          </a:ln>
        </p:spPr>
      </p:cxnSp>
      <p:sp>
        <p:nvSpPr>
          <p:cNvPr id="589" name="Google Shape;589;p33"/>
          <p:cNvSpPr/>
          <p:nvPr/>
        </p:nvSpPr>
        <p:spPr>
          <a:xfrm>
            <a:off x="6248400" y="1511300"/>
            <a:ext cx="304800" cy="4572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90" name="Google Shape;590;p33"/>
          <p:cNvSpPr txBox="1"/>
          <p:nvPr/>
        </p:nvSpPr>
        <p:spPr>
          <a:xfrm>
            <a:off x="6024563" y="1203325"/>
            <a:ext cx="833437"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Times New Roman"/>
                <a:ea typeface="Times New Roman"/>
                <a:cs typeface="Times New Roman"/>
                <a:sym typeface="Times New Roman"/>
              </a:rPr>
              <a:t>pTree</a:t>
            </a:r>
            <a:endParaRPr/>
          </a:p>
        </p:txBody>
      </p:sp>
      <p:sp>
        <p:nvSpPr>
          <p:cNvPr id="591" name="Google Shape;591;p33"/>
          <p:cNvSpPr txBox="1"/>
          <p:nvPr/>
        </p:nvSpPr>
        <p:spPr>
          <a:xfrm>
            <a:off x="6858000" y="1663700"/>
            <a:ext cx="2000250" cy="641350"/>
          </a:xfrm>
          <a:prstGeom prst="rect">
            <a:avLst/>
          </a:prstGeom>
          <a:gradFill>
            <a:gsLst>
              <a:gs pos="0">
                <a:schemeClr val="hlink"/>
              </a:gs>
              <a:gs pos="100000">
                <a:srgbClr val="6BB32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Con trỏ </a:t>
            </a:r>
            <a:r>
              <a:rPr b="1" lang="en-US" sz="1800">
                <a:solidFill>
                  <a:schemeClr val="lt1"/>
                </a:solidFill>
                <a:latin typeface="Times New Roman"/>
                <a:ea typeface="Times New Roman"/>
                <a:cs typeface="Times New Roman"/>
                <a:sym typeface="Times New Roman"/>
              </a:rPr>
              <a:t>pTree</a:t>
            </a:r>
            <a:r>
              <a:rPr lang="en-US" sz="1800">
                <a:solidFill>
                  <a:schemeClr val="lt1"/>
                </a:solidFill>
                <a:latin typeface="Times New Roman"/>
                <a:ea typeface="Times New Roman"/>
                <a:cs typeface="Times New Roman"/>
                <a:sym typeface="Times New Roman"/>
              </a:rPr>
              <a:t> trỏ </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đến nút gốc của cây</a:t>
            </a:r>
            <a:endParaRPr/>
          </a:p>
        </p:txBody>
      </p:sp>
      <p:sp>
        <p:nvSpPr>
          <p:cNvPr id="592" name="Google Shape;592;p33"/>
          <p:cNvSpPr/>
          <p:nvPr/>
        </p:nvSpPr>
        <p:spPr>
          <a:xfrm>
            <a:off x="4495800" y="1473200"/>
            <a:ext cx="1752600" cy="495300"/>
          </a:xfrm>
          <a:custGeom>
            <a:rect b="b" l="l" r="r" t="t"/>
            <a:pathLst>
              <a:path extrusionOk="0" h="312" w="1104">
                <a:moveTo>
                  <a:pt x="1104" y="168"/>
                </a:moveTo>
                <a:cubicBezTo>
                  <a:pt x="764" y="84"/>
                  <a:pt x="424" y="0"/>
                  <a:pt x="240" y="24"/>
                </a:cubicBezTo>
                <a:cubicBezTo>
                  <a:pt x="56" y="48"/>
                  <a:pt x="28" y="180"/>
                  <a:pt x="0" y="312"/>
                </a:cubicBezTo>
              </a:path>
            </a:pathLst>
          </a:cu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93" name="Google Shape;593;p33"/>
          <p:cNvSpPr/>
          <p:nvPr/>
        </p:nvSpPr>
        <p:spPr>
          <a:xfrm>
            <a:off x="3009900" y="1739900"/>
            <a:ext cx="2971800" cy="914400"/>
          </a:xfrm>
          <a:prstGeom prst="ellipse">
            <a:avLst/>
          </a:prstGeom>
          <a:solidFill>
            <a:schemeClr val="folHlink">
              <a:alpha val="28627"/>
            </a:schemeClr>
          </a:solidFill>
          <a:ln cap="rnd" cmpd="sng" w="38100">
            <a:solidFill>
              <a:srgbClr val="00000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3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9" name="Google Shape;599;p3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00" name="Google Shape;600;p3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Các thao tác:</a:t>
            </a:r>
            <a:endParaRPr/>
          </a:p>
          <a:p>
            <a:pPr indent="-285750" lvl="1" marL="742950" rtl="0" algn="l">
              <a:spcBef>
                <a:spcPts val="560"/>
              </a:spcBef>
              <a:spcAft>
                <a:spcPts val="0"/>
              </a:spcAft>
              <a:buSzPts val="1680"/>
              <a:buChar char="✓"/>
            </a:pPr>
            <a:r>
              <a:rPr lang="en-US">
                <a:solidFill>
                  <a:srgbClr val="FF3300"/>
                </a:solidFill>
              </a:rPr>
              <a:t>CreateNode</a:t>
            </a:r>
            <a:r>
              <a:rPr lang="en-US"/>
              <a:t>, FreeNode, Init, IsEmpty</a:t>
            </a:r>
            <a:endParaRPr/>
          </a:p>
          <a:p>
            <a:pPr indent="-285750" lvl="1" marL="742950" rtl="0" algn="l">
              <a:spcBef>
                <a:spcPts val="560"/>
              </a:spcBef>
              <a:spcAft>
                <a:spcPts val="0"/>
              </a:spcAft>
              <a:buSzPts val="1680"/>
              <a:buChar char="✓"/>
            </a:pPr>
            <a:r>
              <a:rPr lang="en-US"/>
              <a:t>InsertLeft, InsertRight</a:t>
            </a:r>
            <a:endParaRPr/>
          </a:p>
          <a:p>
            <a:pPr indent="-285750" lvl="1" marL="742950" rtl="0" algn="l">
              <a:spcBef>
                <a:spcPts val="560"/>
              </a:spcBef>
              <a:spcAft>
                <a:spcPts val="0"/>
              </a:spcAft>
              <a:buSzPts val="1680"/>
              <a:buChar char="✓"/>
            </a:pPr>
            <a:r>
              <a:rPr lang="en-US"/>
              <a:t>DeleteLeft, DeleteRight</a:t>
            </a:r>
            <a:endParaRPr/>
          </a:p>
          <a:p>
            <a:pPr indent="-285750" lvl="1" marL="742950" rtl="0" algn="l">
              <a:spcBef>
                <a:spcPts val="560"/>
              </a:spcBef>
              <a:spcAft>
                <a:spcPts val="0"/>
              </a:spcAft>
              <a:buSzPts val="1680"/>
              <a:buChar char="✓"/>
            </a:pPr>
            <a:r>
              <a:rPr lang="en-US"/>
              <a:t>PreOrder, InOrder, PostOrder</a:t>
            </a:r>
            <a:endParaRPr/>
          </a:p>
          <a:p>
            <a:pPr indent="-285750" lvl="1" marL="742950" rtl="0" algn="l">
              <a:spcBef>
                <a:spcPts val="560"/>
              </a:spcBef>
              <a:spcAft>
                <a:spcPts val="0"/>
              </a:spcAft>
              <a:buSzPts val="1680"/>
              <a:buChar char="✓"/>
            </a:pPr>
            <a:r>
              <a:rPr lang="en-US"/>
              <a:t>Search</a:t>
            </a:r>
            <a:endParaRPr/>
          </a:p>
          <a:p>
            <a:pPr indent="-285750" lvl="1" marL="742950" rtl="0" algn="l">
              <a:spcBef>
                <a:spcPts val="560"/>
              </a:spcBef>
              <a:spcAft>
                <a:spcPts val="0"/>
              </a:spcAft>
              <a:buSzPts val="1680"/>
              <a:buChar char="✓"/>
            </a:pPr>
            <a:r>
              <a:rPr lang="en-US"/>
              <a:t>ClearTree</a:t>
            </a:r>
            <a:endParaRPr/>
          </a:p>
        </p:txBody>
      </p:sp>
      <p:pic>
        <p:nvPicPr>
          <p:cNvPr descr="j0424444[1]" id="601" name="Google Shape;601;p34"/>
          <p:cNvPicPr preferRelativeResize="0"/>
          <p:nvPr/>
        </p:nvPicPr>
        <p:blipFill rotWithShape="1">
          <a:blip r:embed="rId3">
            <a:alphaModFix/>
          </a:blip>
          <a:srcRect b="0" l="0" r="0" t="0"/>
          <a:stretch/>
        </p:blipFill>
        <p:spPr>
          <a:xfrm>
            <a:off x="4530725" y="4800600"/>
            <a:ext cx="928688" cy="990600"/>
          </a:xfrm>
          <a:prstGeom prst="rect">
            <a:avLst/>
          </a:prstGeom>
          <a:noFill/>
          <a:ln>
            <a:noFill/>
          </a:ln>
        </p:spPr>
      </p:pic>
      <p:sp>
        <p:nvSpPr>
          <p:cNvPr id="602" name="Google Shape;602;p34"/>
          <p:cNvSpPr/>
          <p:nvPr/>
        </p:nvSpPr>
        <p:spPr>
          <a:xfrm>
            <a:off x="6096000" y="3459163"/>
            <a:ext cx="2590800" cy="2057400"/>
          </a:xfrm>
          <a:prstGeom prst="cloudCallout">
            <a:avLst>
              <a:gd fmla="val -88602" name="adj1"/>
              <a:gd fmla="val 5940" name="adj2"/>
            </a:avLst>
          </a:prstGeom>
          <a:gradFill>
            <a:gsLst>
              <a:gs pos="0">
                <a:srgbClr val="FF9999">
                  <a:alpha val="0"/>
                </a:srgbClr>
              </a:gs>
              <a:gs pos="100000">
                <a:srgbClr val="FFDFDF"/>
              </a:gs>
            </a:gsLst>
            <a:path path="circle">
              <a:fillToRect b="50%" l="50%" r="50%" t="50%"/>
            </a:path>
            <a:tileRect/>
          </a:gradFill>
          <a:ln cap="flat" cmpd="sng" w="9525">
            <a:solidFill>
              <a:srgbClr val="FF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Times New Roman"/>
                <a:ea typeface="Times New Roman"/>
                <a:cs typeface="Times New Roman"/>
                <a:sym typeface="Times New Roman"/>
              </a:rPr>
              <a:t>Phần minh hoạ dùng</a:t>
            </a:r>
            <a:endParaRPr/>
          </a:p>
          <a:p>
            <a:pPr indent="0" lvl="0" marL="0" marR="0" rtl="0" algn="ctr">
              <a:spcBef>
                <a:spcPts val="0"/>
              </a:spcBef>
              <a:spcAft>
                <a:spcPts val="0"/>
              </a:spcAft>
              <a:buNone/>
            </a:pPr>
            <a:r>
              <a:rPr b="1" lang="en-US" sz="1800">
                <a:solidFill>
                  <a:srgbClr val="000000"/>
                </a:solidFill>
                <a:latin typeface="Times New Roman"/>
                <a:ea typeface="Times New Roman"/>
                <a:cs typeface="Times New Roman"/>
                <a:sym typeface="Times New Roman"/>
              </a:rPr>
              <a:t>DataType là kiểu int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3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8" name="Google Shape;608;p3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09" name="Google Shape;609;p3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CreateNode: tạo một nút mới có giá trị là x</a:t>
            </a:r>
            <a:endParaRPr/>
          </a:p>
        </p:txBody>
      </p:sp>
      <p:sp>
        <p:nvSpPr>
          <p:cNvPr id="610" name="Google Shape;610;p35"/>
          <p:cNvSpPr txBox="1"/>
          <p:nvPr/>
        </p:nvSpPr>
        <p:spPr>
          <a:xfrm>
            <a:off x="914400" y="2286000"/>
            <a:ext cx="4205288" cy="34036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Node* CreateNode(int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Node* p;</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 = new Node;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p-&gt;info =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p-&gt;left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p-&gt;right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p;</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
        <p:nvSpPr>
          <p:cNvPr id="611" name="Google Shape;611;p35"/>
          <p:cNvSpPr/>
          <p:nvPr/>
        </p:nvSpPr>
        <p:spPr>
          <a:xfrm>
            <a:off x="6424613" y="4100513"/>
            <a:ext cx="8382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X</a:t>
            </a:r>
            <a:endParaRPr/>
          </a:p>
        </p:txBody>
      </p:sp>
      <p:sp>
        <p:nvSpPr>
          <p:cNvPr id="612" name="Google Shape;612;p35"/>
          <p:cNvSpPr/>
          <p:nvPr/>
        </p:nvSpPr>
        <p:spPr>
          <a:xfrm>
            <a:off x="6119813" y="4100513"/>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13" name="Google Shape;613;p35"/>
          <p:cNvSpPr/>
          <p:nvPr/>
        </p:nvSpPr>
        <p:spPr>
          <a:xfrm>
            <a:off x="7262813" y="4100513"/>
            <a:ext cx="3048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614" name="Google Shape;614;p35"/>
          <p:cNvCxnSpPr/>
          <p:nvPr/>
        </p:nvCxnSpPr>
        <p:spPr>
          <a:xfrm>
            <a:off x="6272213" y="4329113"/>
            <a:ext cx="0" cy="685800"/>
          </a:xfrm>
          <a:prstGeom prst="straightConnector1">
            <a:avLst/>
          </a:prstGeom>
          <a:noFill/>
          <a:ln cap="flat" cmpd="sng" w="9525">
            <a:solidFill>
              <a:srgbClr val="000000"/>
            </a:solidFill>
            <a:prstDash val="solid"/>
            <a:round/>
            <a:headEnd len="med" w="med" type="none"/>
            <a:tailEnd len="med" w="med" type="triangle"/>
          </a:ln>
        </p:spPr>
      </p:cxnSp>
      <p:cxnSp>
        <p:nvCxnSpPr>
          <p:cNvPr id="615" name="Google Shape;615;p35"/>
          <p:cNvCxnSpPr/>
          <p:nvPr/>
        </p:nvCxnSpPr>
        <p:spPr>
          <a:xfrm>
            <a:off x="7415213" y="4329113"/>
            <a:ext cx="0" cy="685800"/>
          </a:xfrm>
          <a:prstGeom prst="straightConnector1">
            <a:avLst/>
          </a:prstGeom>
          <a:noFill/>
          <a:ln cap="flat" cmpd="sng" w="9525">
            <a:solidFill>
              <a:srgbClr val="000000"/>
            </a:solidFill>
            <a:prstDash val="solid"/>
            <a:round/>
            <a:headEnd len="med" w="med" type="none"/>
            <a:tailEnd len="med" w="med" type="triangle"/>
          </a:ln>
        </p:spPr>
      </p:cxnSp>
      <p:cxnSp>
        <p:nvCxnSpPr>
          <p:cNvPr id="616" name="Google Shape;616;p35"/>
          <p:cNvCxnSpPr/>
          <p:nvPr/>
        </p:nvCxnSpPr>
        <p:spPr>
          <a:xfrm>
            <a:off x="6119813" y="5014913"/>
            <a:ext cx="304800" cy="0"/>
          </a:xfrm>
          <a:prstGeom prst="straightConnector1">
            <a:avLst/>
          </a:prstGeom>
          <a:noFill/>
          <a:ln cap="flat" cmpd="sng" w="9525">
            <a:solidFill>
              <a:srgbClr val="000000"/>
            </a:solidFill>
            <a:prstDash val="solid"/>
            <a:round/>
            <a:headEnd len="med" w="med" type="none"/>
            <a:tailEnd len="med" w="med" type="none"/>
          </a:ln>
        </p:spPr>
      </p:cxnSp>
      <p:cxnSp>
        <p:nvCxnSpPr>
          <p:cNvPr id="617" name="Google Shape;617;p35"/>
          <p:cNvCxnSpPr/>
          <p:nvPr/>
        </p:nvCxnSpPr>
        <p:spPr>
          <a:xfrm>
            <a:off x="6172200" y="5043488"/>
            <a:ext cx="209550" cy="0"/>
          </a:xfrm>
          <a:prstGeom prst="straightConnector1">
            <a:avLst/>
          </a:prstGeom>
          <a:noFill/>
          <a:ln cap="flat" cmpd="sng" w="9525">
            <a:solidFill>
              <a:srgbClr val="000000"/>
            </a:solidFill>
            <a:prstDash val="solid"/>
            <a:round/>
            <a:headEnd len="med" w="med" type="none"/>
            <a:tailEnd len="med" w="med" type="none"/>
          </a:ln>
        </p:spPr>
      </p:cxnSp>
      <p:cxnSp>
        <p:nvCxnSpPr>
          <p:cNvPr id="618" name="Google Shape;618;p35"/>
          <p:cNvCxnSpPr/>
          <p:nvPr/>
        </p:nvCxnSpPr>
        <p:spPr>
          <a:xfrm>
            <a:off x="6191250" y="5072063"/>
            <a:ext cx="165100" cy="0"/>
          </a:xfrm>
          <a:prstGeom prst="straightConnector1">
            <a:avLst/>
          </a:prstGeom>
          <a:noFill/>
          <a:ln cap="flat" cmpd="sng" w="9525">
            <a:solidFill>
              <a:srgbClr val="000000"/>
            </a:solidFill>
            <a:prstDash val="solid"/>
            <a:round/>
            <a:headEnd len="med" w="med" type="none"/>
            <a:tailEnd len="med" w="med" type="none"/>
          </a:ln>
        </p:spPr>
      </p:cxnSp>
      <p:cxnSp>
        <p:nvCxnSpPr>
          <p:cNvPr id="619" name="Google Shape;619;p35"/>
          <p:cNvCxnSpPr/>
          <p:nvPr/>
        </p:nvCxnSpPr>
        <p:spPr>
          <a:xfrm>
            <a:off x="7258050" y="5010150"/>
            <a:ext cx="304800" cy="0"/>
          </a:xfrm>
          <a:prstGeom prst="straightConnector1">
            <a:avLst/>
          </a:prstGeom>
          <a:noFill/>
          <a:ln cap="flat" cmpd="sng" w="9525">
            <a:solidFill>
              <a:srgbClr val="000000"/>
            </a:solidFill>
            <a:prstDash val="solid"/>
            <a:round/>
            <a:headEnd len="med" w="med" type="none"/>
            <a:tailEnd len="med" w="med" type="none"/>
          </a:ln>
        </p:spPr>
      </p:cxnSp>
      <p:cxnSp>
        <p:nvCxnSpPr>
          <p:cNvPr id="620" name="Google Shape;620;p35"/>
          <p:cNvCxnSpPr/>
          <p:nvPr/>
        </p:nvCxnSpPr>
        <p:spPr>
          <a:xfrm>
            <a:off x="7310438" y="5038725"/>
            <a:ext cx="209550" cy="0"/>
          </a:xfrm>
          <a:prstGeom prst="straightConnector1">
            <a:avLst/>
          </a:prstGeom>
          <a:noFill/>
          <a:ln cap="flat" cmpd="sng" w="9525">
            <a:solidFill>
              <a:srgbClr val="000000"/>
            </a:solidFill>
            <a:prstDash val="solid"/>
            <a:round/>
            <a:headEnd len="med" w="med" type="none"/>
            <a:tailEnd len="med" w="med" type="none"/>
          </a:ln>
        </p:spPr>
      </p:cxnSp>
      <p:cxnSp>
        <p:nvCxnSpPr>
          <p:cNvPr id="621" name="Google Shape;621;p35"/>
          <p:cNvCxnSpPr/>
          <p:nvPr/>
        </p:nvCxnSpPr>
        <p:spPr>
          <a:xfrm>
            <a:off x="7329488" y="5067300"/>
            <a:ext cx="165100" cy="0"/>
          </a:xfrm>
          <a:prstGeom prst="straightConnector1">
            <a:avLst/>
          </a:prstGeom>
          <a:noFill/>
          <a:ln cap="flat" cmpd="sng" w="9525">
            <a:solidFill>
              <a:srgbClr val="000000"/>
            </a:solidFill>
            <a:prstDash val="solid"/>
            <a:round/>
            <a:headEnd len="med" w="med" type="none"/>
            <a:tailEnd len="med" w="med" type="none"/>
          </a:ln>
        </p:spPr>
      </p:cxnSp>
      <p:sp>
        <p:nvSpPr>
          <p:cNvPr id="622" name="Google Shape;622;p35"/>
          <p:cNvSpPr/>
          <p:nvPr/>
        </p:nvSpPr>
        <p:spPr>
          <a:xfrm>
            <a:off x="7796213" y="3186113"/>
            <a:ext cx="228600" cy="3810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23" name="Google Shape;623;p35"/>
          <p:cNvSpPr txBox="1"/>
          <p:nvPr/>
        </p:nvSpPr>
        <p:spPr>
          <a:xfrm>
            <a:off x="7627938" y="2667000"/>
            <a:ext cx="677862"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node</a:t>
            </a:r>
            <a:endParaRPr/>
          </a:p>
        </p:txBody>
      </p:sp>
      <p:sp>
        <p:nvSpPr>
          <p:cNvPr id="624" name="Google Shape;624;p35"/>
          <p:cNvSpPr/>
          <p:nvPr/>
        </p:nvSpPr>
        <p:spPr>
          <a:xfrm>
            <a:off x="6881813" y="3300413"/>
            <a:ext cx="914400" cy="800100"/>
          </a:xfrm>
          <a:custGeom>
            <a:rect b="b" l="l" r="r" t="t"/>
            <a:pathLst>
              <a:path extrusionOk="0" h="504" w="576">
                <a:moveTo>
                  <a:pt x="576" y="72"/>
                </a:moveTo>
                <a:cubicBezTo>
                  <a:pt x="384" y="36"/>
                  <a:pt x="192" y="0"/>
                  <a:pt x="96" y="72"/>
                </a:cubicBezTo>
                <a:cubicBezTo>
                  <a:pt x="0" y="144"/>
                  <a:pt x="0" y="324"/>
                  <a:pt x="0" y="504"/>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25" name="Google Shape;625;p35"/>
          <p:cNvSpPr/>
          <p:nvPr/>
        </p:nvSpPr>
        <p:spPr>
          <a:xfrm>
            <a:off x="7391400" y="3581400"/>
            <a:ext cx="914400" cy="762000"/>
          </a:xfrm>
          <a:prstGeom prst="irregularSeal2">
            <a:avLst/>
          </a:prstGeom>
          <a:solidFill>
            <a:srgbClr val="FFCC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a:ea typeface="Times"/>
                <a:cs typeface="Times"/>
                <a:sym typeface="Times"/>
              </a:rPr>
              <a:t>new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1" name="Google Shape;631;p3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32" name="Google Shape;632;p3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InsertLeft: thêm nút con bên trái nút p</a:t>
            </a:r>
            <a:endParaRPr/>
          </a:p>
        </p:txBody>
      </p:sp>
      <p:sp>
        <p:nvSpPr>
          <p:cNvPr id="633" name="Google Shape;633;p36"/>
          <p:cNvSpPr txBox="1"/>
          <p:nvPr/>
        </p:nvSpPr>
        <p:spPr>
          <a:xfrm>
            <a:off x="990600" y="2057400"/>
            <a:ext cx="7086600" cy="3768725"/>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int InsertLeft(Node* &amp;p, int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 == NULL) return FALSE;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(p-&gt;left != NULL) //nếu p đã có nút con trái</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FALSE;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p-&gt;left = CreateNode(x);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TRUE;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3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9" name="Google Shape;639;p3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40" name="Google Shape;640;p3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InsertRight: thêm một nút con bên phải p</a:t>
            </a:r>
            <a:endParaRPr/>
          </a:p>
        </p:txBody>
      </p:sp>
      <p:sp>
        <p:nvSpPr>
          <p:cNvPr id="641" name="Google Shape;641;p37"/>
          <p:cNvSpPr txBox="1"/>
          <p:nvPr/>
        </p:nvSpPr>
        <p:spPr>
          <a:xfrm>
            <a:off x="1355725" y="2251075"/>
            <a:ext cx="6416675" cy="267335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int InsertRight(Node* &amp;p, int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 == NULL) return FALSE;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(p-&gt;right != NULL) return FALSE;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p-&gt;right  = CreateNode(x);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TRUE;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3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7" name="Google Shape;647;p3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48" name="Google Shape;648;p3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DeleteLeft: xoá nút con bên trái của p, nút này phải là nút lá</a:t>
            </a:r>
            <a:endParaRPr/>
          </a:p>
        </p:txBody>
      </p:sp>
      <p:sp>
        <p:nvSpPr>
          <p:cNvPr id="649" name="Google Shape;649;p38"/>
          <p:cNvSpPr txBox="1"/>
          <p:nvPr/>
        </p:nvSpPr>
        <p:spPr>
          <a:xfrm>
            <a:off x="990600" y="2286000"/>
            <a:ext cx="7635875" cy="4079875"/>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C0000"/>
                </a:solidFill>
                <a:latin typeface="Times"/>
                <a:ea typeface="Times"/>
                <a:cs typeface="Times"/>
                <a:sym typeface="Times"/>
              </a:rPr>
              <a:t>int </a:t>
            </a:r>
            <a:r>
              <a:rPr lang="en-US" sz="2000">
                <a:solidFill>
                  <a:srgbClr val="000000"/>
                </a:solidFill>
                <a:latin typeface="Times"/>
                <a:ea typeface="Times"/>
                <a:cs typeface="Times"/>
                <a:sym typeface="Times"/>
              </a:rPr>
              <a:t>DeleteLeft(Node* &amp;p){</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Node* q;</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int value;</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if (p == NULL) return -1;</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q = p-&gt;left;	</a:t>
            </a:r>
            <a:r>
              <a:rPr i="1" lang="en-US" sz="2000">
                <a:solidFill>
                  <a:srgbClr val="00CC99"/>
                </a:solidFill>
                <a:latin typeface="Times"/>
                <a:ea typeface="Times"/>
                <a:cs typeface="Times"/>
                <a:sym typeface="Times"/>
              </a:rPr>
              <a:t>//lấy nút con bên trái của p</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if (q == NULL) return -1;</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a:t>
            </a:r>
            <a:r>
              <a:rPr i="1" lang="en-US" sz="2000">
                <a:solidFill>
                  <a:srgbClr val="00CC99"/>
                </a:solidFill>
                <a:latin typeface="Times"/>
                <a:ea typeface="Times"/>
                <a:cs typeface="Times"/>
                <a:sym typeface="Times"/>
              </a:rPr>
              <a:t>//nếu q không phải là nút lá</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if (q-&gt;left != NULL || q-&gt;right !=NULL) return -1;</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value = q-&gt;info;</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p-&gt;left = NULL;</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delete q;</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a:t>
            </a:r>
            <a:r>
              <a:rPr lang="en-US" sz="2400">
                <a:solidFill>
                  <a:srgbClr val="CC0000"/>
                </a:solidFill>
                <a:latin typeface="Times"/>
                <a:ea typeface="Times"/>
                <a:cs typeface="Times"/>
                <a:sym typeface="Times"/>
              </a:rPr>
              <a:t>value</a:t>
            </a: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b="1" lang="en-US" sz="1600">
                <a:solidFill>
                  <a:srgbClr val="000000"/>
                </a:solidFill>
                <a:latin typeface="Times"/>
                <a:ea typeface="Times"/>
                <a:cs typeface="Times"/>
                <a:sym typeface="Times"/>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3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6" name="Google Shape;656;p3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57" name="Google Shape;657;p3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PreOrder: xuất theo thứ tự trước </a:t>
            </a:r>
            <a:endParaRPr/>
          </a:p>
          <a:p>
            <a:pPr indent="-285750" lvl="1" marL="742950" rtl="0" algn="l">
              <a:spcBef>
                <a:spcPts val="560"/>
              </a:spcBef>
              <a:spcAft>
                <a:spcPts val="0"/>
              </a:spcAft>
              <a:buSzPts val="1680"/>
              <a:buChar char="✓"/>
            </a:pPr>
            <a:r>
              <a:rPr lang="en-US"/>
              <a:t>	Node – Left – Right </a:t>
            </a:r>
            <a:endParaRPr/>
          </a:p>
        </p:txBody>
      </p:sp>
      <p:sp>
        <p:nvSpPr>
          <p:cNvPr id="658" name="Google Shape;658;p39"/>
          <p:cNvSpPr txBox="1"/>
          <p:nvPr/>
        </p:nvSpPr>
        <p:spPr>
          <a:xfrm>
            <a:off x="1355725" y="2387600"/>
            <a:ext cx="7331075" cy="34036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PreOrder(Node* 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(pTree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printf(“%d ”, pTree-&gt;info);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PreOrder(pTree-&gt;left);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PreOrder(pTree-&gt;right);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4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4" name="Google Shape;664;p4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65" name="Google Shape;665;p4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InOrder: xuất theo thứ tự giữa</a:t>
            </a:r>
            <a:endParaRPr/>
          </a:p>
          <a:p>
            <a:pPr indent="-285750" lvl="1" marL="742950" rtl="0" algn="l">
              <a:spcBef>
                <a:spcPts val="560"/>
              </a:spcBef>
              <a:spcAft>
                <a:spcPts val="0"/>
              </a:spcAft>
              <a:buSzPts val="1680"/>
              <a:buChar char="✓"/>
            </a:pPr>
            <a:r>
              <a:rPr lang="en-US"/>
              <a:t>Left – Node – Right </a:t>
            </a:r>
            <a:endParaRPr/>
          </a:p>
        </p:txBody>
      </p:sp>
      <p:sp>
        <p:nvSpPr>
          <p:cNvPr id="666" name="Google Shape;666;p40"/>
          <p:cNvSpPr txBox="1"/>
          <p:nvPr/>
        </p:nvSpPr>
        <p:spPr>
          <a:xfrm>
            <a:off x="1431925" y="2174875"/>
            <a:ext cx="6569075" cy="34036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InOrder(Node* 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(pTree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InOrder(pTree-&gt;left);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printf(“%d ”, pTree-&gt;info);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InOrder(pTree-&gt;right);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4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p4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73" name="Google Shape;673;p4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PostOder: xuất theo thứ tự sau</a:t>
            </a:r>
            <a:endParaRPr/>
          </a:p>
          <a:p>
            <a:pPr indent="-285750" lvl="1" marL="742950" rtl="0" algn="l">
              <a:spcBef>
                <a:spcPts val="560"/>
              </a:spcBef>
              <a:spcAft>
                <a:spcPts val="0"/>
              </a:spcAft>
              <a:buSzPts val="1680"/>
              <a:buChar char="✓"/>
            </a:pPr>
            <a:r>
              <a:rPr lang="en-US"/>
              <a:t>Left – Right – Node </a:t>
            </a:r>
            <a:endParaRPr/>
          </a:p>
        </p:txBody>
      </p:sp>
      <p:sp>
        <p:nvSpPr>
          <p:cNvPr id="674" name="Google Shape;674;p41"/>
          <p:cNvSpPr txBox="1"/>
          <p:nvPr/>
        </p:nvSpPr>
        <p:spPr>
          <a:xfrm>
            <a:off x="1584325" y="2387600"/>
            <a:ext cx="6416675" cy="34036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PostOrder(Node* 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(pTree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PostOrder(pTree-&gt;left);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PostOrder(pTree-&gt;right);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printf(“%d ”, pTree-&gt;info);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1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Cấu trúc dữ liệu</a:t>
            </a:r>
            <a:endParaRPr/>
          </a:p>
        </p:txBody>
      </p:sp>
      <p:sp>
        <p:nvSpPr>
          <p:cNvPr id="98" name="Google Shape;98;p15"/>
          <p:cNvSpPr/>
          <p:nvPr/>
        </p:nvSpPr>
        <p:spPr>
          <a:xfrm>
            <a:off x="4038600" y="1676400"/>
            <a:ext cx="685800" cy="4953000"/>
          </a:xfrm>
          <a:custGeom>
            <a:rect b="b" l="l" r="r" t="t"/>
            <a:pathLst>
              <a:path extrusionOk="0" h="3120" w="1208">
                <a:moveTo>
                  <a:pt x="616" y="0"/>
                </a:moveTo>
                <a:cubicBezTo>
                  <a:pt x="308" y="260"/>
                  <a:pt x="0" y="520"/>
                  <a:pt x="88" y="864"/>
                </a:cubicBezTo>
                <a:cubicBezTo>
                  <a:pt x="176" y="1208"/>
                  <a:pt x="1080" y="1688"/>
                  <a:pt x="1144" y="2064"/>
                </a:cubicBezTo>
                <a:cubicBezTo>
                  <a:pt x="1208" y="2440"/>
                  <a:pt x="840" y="2780"/>
                  <a:pt x="472" y="3120"/>
                </a:cubicBezTo>
              </a:path>
            </a:pathLst>
          </a:custGeom>
          <a:noFill/>
          <a:ln cap="flat" cmpd="sng" w="31750">
            <a:solidFill>
              <a:srgbClr val="996600"/>
            </a:solidFill>
            <a:prstDash val="lgDash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9" name="Google Shape;99;p15"/>
          <p:cNvSpPr/>
          <p:nvPr/>
        </p:nvSpPr>
        <p:spPr>
          <a:xfrm>
            <a:off x="533400" y="2971800"/>
            <a:ext cx="457200" cy="228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0" name="Google Shape;100;p15"/>
          <p:cNvSpPr/>
          <p:nvPr/>
        </p:nvSpPr>
        <p:spPr>
          <a:xfrm>
            <a:off x="990600" y="2971800"/>
            <a:ext cx="457200" cy="228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1" name="Google Shape;101;p15"/>
          <p:cNvSpPr/>
          <p:nvPr/>
        </p:nvSpPr>
        <p:spPr>
          <a:xfrm>
            <a:off x="1447800" y="2971800"/>
            <a:ext cx="457200" cy="228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2" name="Google Shape;102;p15"/>
          <p:cNvSpPr/>
          <p:nvPr/>
        </p:nvSpPr>
        <p:spPr>
          <a:xfrm>
            <a:off x="2362200" y="2971800"/>
            <a:ext cx="457200" cy="228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3" name="Google Shape;103;p15"/>
          <p:cNvSpPr/>
          <p:nvPr/>
        </p:nvSpPr>
        <p:spPr>
          <a:xfrm>
            <a:off x="2819400" y="2971800"/>
            <a:ext cx="457200" cy="228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04" name="Google Shape;104;p15"/>
          <p:cNvCxnSpPr/>
          <p:nvPr/>
        </p:nvCxnSpPr>
        <p:spPr>
          <a:xfrm>
            <a:off x="1995488" y="3076575"/>
            <a:ext cx="304800" cy="0"/>
          </a:xfrm>
          <a:prstGeom prst="straightConnector1">
            <a:avLst/>
          </a:prstGeom>
          <a:noFill/>
          <a:ln cap="rnd" cmpd="sng" w="57150">
            <a:solidFill>
              <a:srgbClr val="000000"/>
            </a:solidFill>
            <a:prstDash val="dot"/>
            <a:round/>
            <a:headEnd len="med" w="med" type="none"/>
            <a:tailEnd len="med" w="med" type="none"/>
          </a:ln>
        </p:spPr>
      </p:cxnSp>
      <p:sp>
        <p:nvSpPr>
          <p:cNvPr id="105" name="Google Shape;105;p15"/>
          <p:cNvSpPr/>
          <p:nvPr/>
        </p:nvSpPr>
        <p:spPr>
          <a:xfrm>
            <a:off x="533400" y="3902075"/>
            <a:ext cx="457200" cy="228600"/>
          </a:xfrm>
          <a:prstGeom prst="rect">
            <a:avLst/>
          </a:prstGeom>
          <a:solidFill>
            <a:schemeClr val="dk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6" name="Google Shape;106;p15"/>
          <p:cNvSpPr/>
          <p:nvPr/>
        </p:nvSpPr>
        <p:spPr>
          <a:xfrm>
            <a:off x="990600" y="3902075"/>
            <a:ext cx="152400" cy="2286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7" name="Google Shape;107;p15"/>
          <p:cNvSpPr/>
          <p:nvPr/>
        </p:nvSpPr>
        <p:spPr>
          <a:xfrm>
            <a:off x="1447800" y="3902075"/>
            <a:ext cx="457200" cy="228600"/>
          </a:xfrm>
          <a:prstGeom prst="rect">
            <a:avLst/>
          </a:prstGeom>
          <a:solidFill>
            <a:schemeClr val="dk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8" name="Google Shape;108;p15"/>
          <p:cNvSpPr/>
          <p:nvPr/>
        </p:nvSpPr>
        <p:spPr>
          <a:xfrm>
            <a:off x="1905000" y="3902075"/>
            <a:ext cx="152400" cy="2286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09" name="Google Shape;109;p15"/>
          <p:cNvCxnSpPr/>
          <p:nvPr/>
        </p:nvCxnSpPr>
        <p:spPr>
          <a:xfrm>
            <a:off x="1066800" y="4016375"/>
            <a:ext cx="381000" cy="0"/>
          </a:xfrm>
          <a:prstGeom prst="straightConnector1">
            <a:avLst/>
          </a:prstGeom>
          <a:noFill/>
          <a:ln cap="flat" cmpd="sng" w="9525">
            <a:solidFill>
              <a:srgbClr val="000000"/>
            </a:solidFill>
            <a:prstDash val="solid"/>
            <a:round/>
            <a:headEnd len="med" w="med" type="none"/>
            <a:tailEnd len="med" w="med" type="triangle"/>
          </a:ln>
        </p:spPr>
      </p:cxnSp>
      <p:sp>
        <p:nvSpPr>
          <p:cNvPr id="110" name="Google Shape;110;p15"/>
          <p:cNvSpPr/>
          <p:nvPr/>
        </p:nvSpPr>
        <p:spPr>
          <a:xfrm>
            <a:off x="1905000" y="4359275"/>
            <a:ext cx="457200" cy="228600"/>
          </a:xfrm>
          <a:prstGeom prst="rect">
            <a:avLst/>
          </a:prstGeom>
          <a:solidFill>
            <a:schemeClr val="dk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1" name="Google Shape;111;p15"/>
          <p:cNvSpPr/>
          <p:nvPr/>
        </p:nvSpPr>
        <p:spPr>
          <a:xfrm>
            <a:off x="2362200" y="4359275"/>
            <a:ext cx="152400" cy="2286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2" name="Google Shape;112;p15"/>
          <p:cNvCxnSpPr/>
          <p:nvPr/>
        </p:nvCxnSpPr>
        <p:spPr>
          <a:xfrm>
            <a:off x="1981200" y="4114800"/>
            <a:ext cx="0" cy="184150"/>
          </a:xfrm>
          <a:prstGeom prst="straightConnector1">
            <a:avLst/>
          </a:prstGeom>
          <a:noFill/>
          <a:ln cap="flat" cmpd="sng" w="9525">
            <a:solidFill>
              <a:srgbClr val="000000"/>
            </a:solidFill>
            <a:prstDash val="solid"/>
            <a:round/>
            <a:headEnd len="med" w="med" type="none"/>
            <a:tailEnd len="med" w="med" type="triangle"/>
          </a:ln>
        </p:spPr>
      </p:cxnSp>
      <p:sp>
        <p:nvSpPr>
          <p:cNvPr id="113" name="Google Shape;113;p15"/>
          <p:cNvSpPr/>
          <p:nvPr/>
        </p:nvSpPr>
        <p:spPr>
          <a:xfrm>
            <a:off x="2819400" y="4359275"/>
            <a:ext cx="457200" cy="228600"/>
          </a:xfrm>
          <a:prstGeom prst="rect">
            <a:avLst/>
          </a:prstGeom>
          <a:solidFill>
            <a:schemeClr val="dk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4" name="Google Shape;114;p15"/>
          <p:cNvSpPr/>
          <p:nvPr/>
        </p:nvSpPr>
        <p:spPr>
          <a:xfrm>
            <a:off x="3276600" y="4359275"/>
            <a:ext cx="152400" cy="2286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5" name="Google Shape;115;p15"/>
          <p:cNvCxnSpPr/>
          <p:nvPr/>
        </p:nvCxnSpPr>
        <p:spPr>
          <a:xfrm>
            <a:off x="2438400" y="4473575"/>
            <a:ext cx="381000" cy="22225"/>
          </a:xfrm>
          <a:prstGeom prst="straightConnector1">
            <a:avLst/>
          </a:prstGeom>
          <a:noFill/>
          <a:ln cap="flat" cmpd="sng" w="9525">
            <a:solidFill>
              <a:srgbClr val="000000"/>
            </a:solidFill>
            <a:prstDash val="solid"/>
            <a:round/>
            <a:headEnd len="med" w="med" type="none"/>
            <a:tailEnd len="med" w="med" type="triangle"/>
          </a:ln>
        </p:spPr>
      </p:cxnSp>
      <p:sp>
        <p:nvSpPr>
          <p:cNvPr id="116" name="Google Shape;116;p15"/>
          <p:cNvSpPr/>
          <p:nvPr/>
        </p:nvSpPr>
        <p:spPr>
          <a:xfrm>
            <a:off x="3276600" y="4816475"/>
            <a:ext cx="457200" cy="228600"/>
          </a:xfrm>
          <a:prstGeom prst="rect">
            <a:avLst/>
          </a:prstGeom>
          <a:solidFill>
            <a:schemeClr val="dk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7" name="Google Shape;117;p15"/>
          <p:cNvSpPr/>
          <p:nvPr/>
        </p:nvSpPr>
        <p:spPr>
          <a:xfrm>
            <a:off x="3733800" y="4816475"/>
            <a:ext cx="152400" cy="2286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8" name="Google Shape;118;p15"/>
          <p:cNvCxnSpPr/>
          <p:nvPr/>
        </p:nvCxnSpPr>
        <p:spPr>
          <a:xfrm>
            <a:off x="3352800" y="4511675"/>
            <a:ext cx="0" cy="304800"/>
          </a:xfrm>
          <a:prstGeom prst="straightConnector1">
            <a:avLst/>
          </a:prstGeom>
          <a:noFill/>
          <a:ln cap="flat" cmpd="sng" w="9525">
            <a:solidFill>
              <a:srgbClr val="000000"/>
            </a:solidFill>
            <a:prstDash val="solid"/>
            <a:round/>
            <a:headEnd len="med" w="med" type="none"/>
            <a:tailEnd len="med" w="med" type="triangle"/>
          </a:ln>
        </p:spPr>
      </p:cxnSp>
      <p:cxnSp>
        <p:nvCxnSpPr>
          <p:cNvPr id="119" name="Google Shape;119;p15"/>
          <p:cNvCxnSpPr/>
          <p:nvPr/>
        </p:nvCxnSpPr>
        <p:spPr>
          <a:xfrm>
            <a:off x="3810000" y="4921250"/>
            <a:ext cx="0" cy="304800"/>
          </a:xfrm>
          <a:prstGeom prst="straightConnector1">
            <a:avLst/>
          </a:prstGeom>
          <a:noFill/>
          <a:ln cap="flat" cmpd="sng" w="9525">
            <a:solidFill>
              <a:srgbClr val="000000"/>
            </a:solidFill>
            <a:prstDash val="solid"/>
            <a:round/>
            <a:headEnd len="med" w="med" type="none"/>
            <a:tailEnd len="med" w="med" type="triangle"/>
          </a:ln>
        </p:spPr>
      </p:cxnSp>
      <p:cxnSp>
        <p:nvCxnSpPr>
          <p:cNvPr id="120" name="Google Shape;120;p15"/>
          <p:cNvCxnSpPr/>
          <p:nvPr/>
        </p:nvCxnSpPr>
        <p:spPr>
          <a:xfrm>
            <a:off x="3733800" y="5235575"/>
            <a:ext cx="152400" cy="0"/>
          </a:xfrm>
          <a:prstGeom prst="straightConnector1">
            <a:avLst/>
          </a:prstGeom>
          <a:noFill/>
          <a:ln cap="flat" cmpd="sng" w="9525">
            <a:solidFill>
              <a:srgbClr val="000000"/>
            </a:solidFill>
            <a:prstDash val="solid"/>
            <a:round/>
            <a:headEnd len="med" w="med" type="none"/>
            <a:tailEnd len="med" w="med" type="none"/>
          </a:ln>
        </p:spPr>
      </p:cxnSp>
      <p:cxnSp>
        <p:nvCxnSpPr>
          <p:cNvPr id="121" name="Google Shape;121;p15"/>
          <p:cNvCxnSpPr/>
          <p:nvPr/>
        </p:nvCxnSpPr>
        <p:spPr>
          <a:xfrm>
            <a:off x="3743325" y="5257800"/>
            <a:ext cx="136525" cy="0"/>
          </a:xfrm>
          <a:prstGeom prst="straightConnector1">
            <a:avLst/>
          </a:prstGeom>
          <a:noFill/>
          <a:ln cap="flat" cmpd="sng" w="9525">
            <a:solidFill>
              <a:srgbClr val="000000"/>
            </a:solidFill>
            <a:prstDash val="solid"/>
            <a:round/>
            <a:headEnd len="med" w="med" type="none"/>
            <a:tailEnd len="med" w="med" type="none"/>
          </a:ln>
        </p:spPr>
      </p:cxnSp>
      <p:sp>
        <p:nvSpPr>
          <p:cNvPr id="122" name="Google Shape;122;p15"/>
          <p:cNvSpPr/>
          <p:nvPr/>
        </p:nvSpPr>
        <p:spPr>
          <a:xfrm>
            <a:off x="6477000" y="21336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3" name="Google Shape;123;p15"/>
          <p:cNvSpPr/>
          <p:nvPr/>
        </p:nvSpPr>
        <p:spPr>
          <a:xfrm>
            <a:off x="5638800" y="31242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4" name="Google Shape;124;p15"/>
          <p:cNvSpPr/>
          <p:nvPr/>
        </p:nvSpPr>
        <p:spPr>
          <a:xfrm>
            <a:off x="6553200" y="31242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5" name="Google Shape;125;p15"/>
          <p:cNvSpPr/>
          <p:nvPr/>
        </p:nvSpPr>
        <p:spPr>
          <a:xfrm>
            <a:off x="7391400" y="31242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26" name="Google Shape;126;p15"/>
          <p:cNvCxnSpPr/>
          <p:nvPr/>
        </p:nvCxnSpPr>
        <p:spPr>
          <a:xfrm>
            <a:off x="6629400" y="2438400"/>
            <a:ext cx="76200" cy="685800"/>
          </a:xfrm>
          <a:prstGeom prst="straightConnector1">
            <a:avLst/>
          </a:prstGeom>
          <a:noFill/>
          <a:ln cap="flat" cmpd="sng" w="12700">
            <a:solidFill>
              <a:srgbClr val="009600"/>
            </a:solidFill>
            <a:prstDash val="solid"/>
            <a:round/>
            <a:headEnd len="med" w="med" type="none"/>
            <a:tailEnd len="med" w="med" type="none"/>
          </a:ln>
        </p:spPr>
      </p:cxnSp>
      <p:cxnSp>
        <p:nvCxnSpPr>
          <p:cNvPr id="127" name="Google Shape;127;p15"/>
          <p:cNvCxnSpPr/>
          <p:nvPr/>
        </p:nvCxnSpPr>
        <p:spPr>
          <a:xfrm flipH="1">
            <a:off x="5791200" y="2438400"/>
            <a:ext cx="838200" cy="685800"/>
          </a:xfrm>
          <a:prstGeom prst="straightConnector1">
            <a:avLst/>
          </a:prstGeom>
          <a:noFill/>
          <a:ln cap="flat" cmpd="sng" w="12700">
            <a:solidFill>
              <a:srgbClr val="009600"/>
            </a:solidFill>
            <a:prstDash val="solid"/>
            <a:round/>
            <a:headEnd len="med" w="med" type="none"/>
            <a:tailEnd len="med" w="med" type="none"/>
          </a:ln>
        </p:spPr>
      </p:cxnSp>
      <p:cxnSp>
        <p:nvCxnSpPr>
          <p:cNvPr id="128" name="Google Shape;128;p15"/>
          <p:cNvCxnSpPr/>
          <p:nvPr/>
        </p:nvCxnSpPr>
        <p:spPr>
          <a:xfrm>
            <a:off x="6629400" y="2438400"/>
            <a:ext cx="838200" cy="685800"/>
          </a:xfrm>
          <a:prstGeom prst="straightConnector1">
            <a:avLst/>
          </a:prstGeom>
          <a:noFill/>
          <a:ln cap="flat" cmpd="sng" w="12700">
            <a:solidFill>
              <a:srgbClr val="009600"/>
            </a:solidFill>
            <a:prstDash val="solid"/>
            <a:round/>
            <a:headEnd len="med" w="med" type="none"/>
            <a:tailEnd len="med" w="med" type="none"/>
          </a:ln>
        </p:spPr>
      </p:cxnSp>
      <p:sp>
        <p:nvSpPr>
          <p:cNvPr id="129" name="Google Shape;129;p15"/>
          <p:cNvSpPr/>
          <p:nvPr/>
        </p:nvSpPr>
        <p:spPr>
          <a:xfrm>
            <a:off x="6108700" y="41275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0" name="Google Shape;130;p15"/>
          <p:cNvSpPr/>
          <p:nvPr/>
        </p:nvSpPr>
        <p:spPr>
          <a:xfrm>
            <a:off x="7480300" y="41275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31" name="Google Shape;131;p15"/>
          <p:cNvCxnSpPr/>
          <p:nvPr/>
        </p:nvCxnSpPr>
        <p:spPr>
          <a:xfrm flipH="1">
            <a:off x="6261100" y="3441700"/>
            <a:ext cx="457200" cy="685800"/>
          </a:xfrm>
          <a:prstGeom prst="straightConnector1">
            <a:avLst/>
          </a:prstGeom>
          <a:noFill/>
          <a:ln cap="flat" cmpd="sng" w="12700">
            <a:solidFill>
              <a:srgbClr val="009600"/>
            </a:solidFill>
            <a:prstDash val="solid"/>
            <a:round/>
            <a:headEnd len="med" w="med" type="none"/>
            <a:tailEnd len="med" w="med" type="none"/>
          </a:ln>
        </p:spPr>
      </p:cxnSp>
      <p:cxnSp>
        <p:nvCxnSpPr>
          <p:cNvPr id="132" name="Google Shape;132;p15"/>
          <p:cNvCxnSpPr/>
          <p:nvPr/>
        </p:nvCxnSpPr>
        <p:spPr>
          <a:xfrm>
            <a:off x="6718300" y="3441700"/>
            <a:ext cx="838200" cy="685800"/>
          </a:xfrm>
          <a:prstGeom prst="straightConnector1">
            <a:avLst/>
          </a:prstGeom>
          <a:noFill/>
          <a:ln cap="flat" cmpd="sng" w="12700">
            <a:solidFill>
              <a:srgbClr val="009600"/>
            </a:solidFill>
            <a:prstDash val="solid"/>
            <a:round/>
            <a:headEnd len="med" w="med" type="none"/>
            <a:tailEnd len="med" w="med" type="none"/>
          </a:ln>
        </p:spPr>
      </p:cxnSp>
      <p:sp>
        <p:nvSpPr>
          <p:cNvPr id="133" name="Google Shape;133;p15"/>
          <p:cNvSpPr/>
          <p:nvPr/>
        </p:nvSpPr>
        <p:spPr>
          <a:xfrm>
            <a:off x="5156200" y="4114800"/>
            <a:ext cx="304800" cy="304800"/>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34" name="Google Shape;134;p15"/>
          <p:cNvCxnSpPr/>
          <p:nvPr/>
        </p:nvCxnSpPr>
        <p:spPr>
          <a:xfrm flipH="1">
            <a:off x="5321300" y="3429000"/>
            <a:ext cx="457200" cy="685800"/>
          </a:xfrm>
          <a:prstGeom prst="straightConnector1">
            <a:avLst/>
          </a:prstGeom>
          <a:noFill/>
          <a:ln cap="flat" cmpd="sng" w="12700">
            <a:solidFill>
              <a:srgbClr val="009600"/>
            </a:solidFill>
            <a:prstDash val="solid"/>
            <a:round/>
            <a:headEnd len="med" w="med" type="none"/>
            <a:tailEnd len="med" w="med" type="none"/>
          </a:ln>
        </p:spPr>
      </p:cxnSp>
      <p:sp>
        <p:nvSpPr>
          <p:cNvPr id="135" name="Google Shape;135;p15"/>
          <p:cNvSpPr/>
          <p:nvPr/>
        </p:nvSpPr>
        <p:spPr>
          <a:xfrm>
            <a:off x="1447800" y="5181600"/>
            <a:ext cx="1066800" cy="9906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Arial Black"/>
              </a:rPr>
              <a:t>Linear</a:t>
            </a:r>
          </a:p>
        </p:txBody>
      </p:sp>
      <p:sp>
        <p:nvSpPr>
          <p:cNvPr id="136" name="Google Shape;136;p15"/>
          <p:cNvSpPr/>
          <p:nvPr/>
        </p:nvSpPr>
        <p:spPr>
          <a:xfrm>
            <a:off x="5486400" y="5029200"/>
            <a:ext cx="2590800" cy="9906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Arial Black"/>
              </a:rPr>
              <a:t>Hierarchical structures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4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1" name="Google Shape;681;p4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82" name="Google Shape;682;p4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Search: tìm nút có khoá x</a:t>
            </a:r>
            <a:endParaRPr/>
          </a:p>
        </p:txBody>
      </p:sp>
      <p:sp>
        <p:nvSpPr>
          <p:cNvPr id="683" name="Google Shape;683;p42"/>
          <p:cNvSpPr txBox="1"/>
          <p:nvPr/>
        </p:nvSpPr>
        <p:spPr>
          <a:xfrm>
            <a:off x="1050925" y="1612900"/>
            <a:ext cx="7102475" cy="48641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Node* Search(Node* pTree, int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Node* p;</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(pTree == NULL) return NULL;</a:t>
            </a:r>
            <a:endParaRPr/>
          </a:p>
          <a:p>
            <a:pPr indent="0" lvl="0" marL="0" marR="0" rtl="0" algn="l">
              <a:spcBef>
                <a:spcPts val="0"/>
              </a:spcBef>
              <a:spcAft>
                <a:spcPts val="0"/>
              </a:spcAft>
              <a:buNone/>
            </a:pPr>
            <a:r>
              <a:t/>
            </a:r>
            <a:endParaRPr sz="2400">
              <a:solidFill>
                <a:srgbClr val="000000"/>
              </a:solidFill>
              <a:latin typeface="Times"/>
              <a:ea typeface="Times"/>
              <a:cs typeface="Times"/>
              <a:sym typeface="Times"/>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(pTree-&gt;info == x) return 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 = Search(pTree-&gt;left,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 = Search(pTree-&gt;right,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reutrn p;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4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9" name="Google Shape;689;p4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90" name="Google Shape;690;p43"/>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ClearTree: xóa lần lượt nút bên trái, bên phải và nút cha.</a:t>
            </a:r>
            <a:endParaRPr/>
          </a:p>
        </p:txBody>
      </p:sp>
      <p:sp>
        <p:nvSpPr>
          <p:cNvPr id="691" name="Google Shape;691;p43"/>
          <p:cNvSpPr txBox="1"/>
          <p:nvPr/>
        </p:nvSpPr>
        <p:spPr>
          <a:xfrm>
            <a:off x="2133600" y="2717800"/>
            <a:ext cx="5654675" cy="3768725"/>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ClearTree(Node* &amp;pTree)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(pTree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ClearTree(pTree-&gt;left);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ClearTree(pTree-&gt;right);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delete 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pTree =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4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7" name="Google Shape;697;p4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Tree</a:t>
            </a:r>
            <a:endParaRPr/>
          </a:p>
        </p:txBody>
      </p:sp>
      <p:sp>
        <p:nvSpPr>
          <p:cNvPr id="698" name="Google Shape;698;p4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Các thao tác mở rộng khác:</a:t>
            </a:r>
            <a:endParaRPr/>
          </a:p>
          <a:p>
            <a:pPr indent="-285750" lvl="1" marL="742950" rtl="0" algn="l">
              <a:spcBef>
                <a:spcPts val="560"/>
              </a:spcBef>
              <a:spcAft>
                <a:spcPts val="0"/>
              </a:spcAft>
              <a:buSzPts val="1680"/>
              <a:buChar char="✓"/>
            </a:pPr>
            <a:r>
              <a:rPr lang="en-US"/>
              <a:t>Đếm số nút lá: CountLeaf</a:t>
            </a:r>
            <a:endParaRPr/>
          </a:p>
          <a:p>
            <a:pPr indent="-285750" lvl="1" marL="742950" rtl="0" algn="l">
              <a:spcBef>
                <a:spcPts val="560"/>
              </a:spcBef>
              <a:spcAft>
                <a:spcPts val="0"/>
              </a:spcAft>
              <a:buSzPts val="1680"/>
              <a:buChar char="✓"/>
            </a:pPr>
            <a:r>
              <a:rPr lang="en-US"/>
              <a:t>Đếm số nút trên cây: CountNode</a:t>
            </a:r>
            <a:endParaRPr/>
          </a:p>
          <a:p>
            <a:pPr indent="-285750" lvl="1" marL="742950" rtl="0" algn="l">
              <a:spcBef>
                <a:spcPts val="560"/>
              </a:spcBef>
              <a:spcAft>
                <a:spcPts val="0"/>
              </a:spcAft>
              <a:buSzPts val="1680"/>
              <a:buChar char="✓"/>
            </a:pPr>
            <a:r>
              <a:rPr lang="en-US"/>
              <a:t>Xác định độ sâu/chiều cao của cây</a:t>
            </a:r>
            <a:endParaRPr/>
          </a:p>
          <a:p>
            <a:pPr indent="-285750" lvl="1" marL="742950" rtl="0" algn="l">
              <a:spcBef>
                <a:spcPts val="560"/>
              </a:spcBef>
              <a:spcAft>
                <a:spcPts val="0"/>
              </a:spcAft>
              <a:buSzPts val="1680"/>
              <a:buChar char="✓"/>
            </a:pPr>
            <a:r>
              <a:rPr lang="en-US"/>
              <a:t>Tìm giá trị nhỏ nhất/lớn nhất trên cây</a:t>
            </a:r>
            <a:endParaRPr/>
          </a:p>
          <a:p>
            <a:pPr indent="-285750" lvl="1" marL="742950" rtl="0" algn="l">
              <a:spcBef>
                <a:spcPts val="560"/>
              </a:spcBef>
              <a:spcAft>
                <a:spcPts val="0"/>
              </a:spcAft>
              <a:buSzPts val="1680"/>
              <a:buChar char="✓"/>
            </a:pPr>
            <a:r>
              <a:rPr lang="en-US"/>
              <a:t>Tính tổng các giá trị trên cây</a:t>
            </a:r>
            <a:endParaRPr/>
          </a:p>
          <a:p>
            <a:pPr indent="-285750" lvl="1" marL="742950" rtl="0" algn="l">
              <a:spcBef>
                <a:spcPts val="560"/>
              </a:spcBef>
              <a:spcAft>
                <a:spcPts val="0"/>
              </a:spcAft>
              <a:buSzPts val="1680"/>
              <a:buChar char="✓"/>
            </a:pPr>
            <a:r>
              <a:rPr lang="en-US"/>
              <a:t>Đếm số nút có giá trị bằng x</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4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4" name="Google Shape;704;p4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Ví dụ minh họa</a:t>
            </a:r>
            <a:endParaRPr/>
          </a:p>
        </p:txBody>
      </p:sp>
      <p:sp>
        <p:nvSpPr>
          <p:cNvPr id="705" name="Google Shape;705;p4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Tạo cây nhị phân từ mảng số nguyên</a:t>
            </a:r>
            <a:endParaRPr/>
          </a:p>
        </p:txBody>
      </p:sp>
      <p:sp>
        <p:nvSpPr>
          <p:cNvPr id="706" name="Google Shape;706;p45"/>
          <p:cNvSpPr txBox="1"/>
          <p:nvPr/>
        </p:nvSpPr>
        <p:spPr>
          <a:xfrm>
            <a:off x="762000" y="1981200"/>
            <a:ext cx="8077200" cy="413385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CreateTree(Node* &amp;pTree, int a[], int begin, int end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(begin&gt;end) return;</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int  i = (begin+end)/2;</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i="1" lang="en-US" sz="2400">
                <a:solidFill>
                  <a:schemeClr val="accent1"/>
                </a:solidFill>
                <a:latin typeface="Times"/>
                <a:ea typeface="Times"/>
                <a:cs typeface="Times"/>
                <a:sym typeface="Times"/>
              </a:rPr>
              <a:t>//tạo nút gốc có dữ liệu a[i]</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pTree = CreateNode(a[i]);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i="1" lang="en-US" sz="2400">
                <a:solidFill>
                  <a:schemeClr val="accent1"/>
                </a:solidFill>
                <a:latin typeface="Times"/>
                <a:ea typeface="Times"/>
                <a:cs typeface="Times"/>
                <a:sym typeface="Times"/>
              </a:rPr>
              <a:t>//tạo cây con trái chứa các giá trị ở nửa trái của mảng</a:t>
            </a:r>
            <a:endParaRPr/>
          </a:p>
          <a:p>
            <a:pPr indent="0" lvl="0" marL="0" marR="0" rtl="0" algn="l">
              <a:spcBef>
                <a:spcPts val="0"/>
              </a:spcBef>
              <a:spcAft>
                <a:spcPts val="0"/>
              </a:spcAft>
              <a:buNone/>
            </a:pPr>
            <a:r>
              <a:rPr i="1" lang="en-US" sz="2400">
                <a:solidFill>
                  <a:schemeClr val="accent1"/>
                </a:solidFill>
                <a:latin typeface="Times"/>
                <a:ea typeface="Times"/>
                <a:cs typeface="Times"/>
                <a:sym typeface="Times"/>
              </a:rPr>
              <a:t>	</a:t>
            </a:r>
            <a:r>
              <a:rPr lang="en-US" sz="2400">
                <a:solidFill>
                  <a:srgbClr val="008000"/>
                </a:solidFill>
                <a:latin typeface="Times"/>
                <a:ea typeface="Times"/>
                <a:cs typeface="Times"/>
                <a:sym typeface="Times"/>
              </a:rPr>
              <a:t>CreateTree(pTree-&gt;left, a, begin, i-1);</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i="1" lang="en-US" sz="2400">
                <a:solidFill>
                  <a:schemeClr val="accent1"/>
                </a:solidFill>
                <a:latin typeface="Times"/>
                <a:ea typeface="Times"/>
                <a:cs typeface="Times"/>
                <a:sym typeface="Times"/>
              </a:rPr>
              <a:t>//tạo cây con trái chứa các giá trị ở nửa trái của mảng</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lang="en-US" sz="2400">
                <a:solidFill>
                  <a:srgbClr val="CC3300"/>
                </a:solidFill>
                <a:latin typeface="Times"/>
                <a:ea typeface="Times"/>
                <a:cs typeface="Times"/>
                <a:sym typeface="Times"/>
              </a:rPr>
              <a:t>CreateTree(pTree-&gt;right, a, i+1, end);</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4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2" name="Google Shape;712;p4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Ví dụ minh họa</a:t>
            </a:r>
            <a:endParaRPr/>
          </a:p>
        </p:txBody>
      </p:sp>
      <p:sp>
        <p:nvSpPr>
          <p:cNvPr id="713" name="Google Shape;713;p46"/>
          <p:cNvSpPr/>
          <p:nvPr/>
        </p:nvSpPr>
        <p:spPr>
          <a:xfrm>
            <a:off x="685800" y="1219200"/>
            <a:ext cx="1116013" cy="431800"/>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12</a:t>
            </a:r>
            <a:endParaRPr/>
          </a:p>
        </p:txBody>
      </p:sp>
      <p:sp>
        <p:nvSpPr>
          <p:cNvPr id="714" name="Google Shape;714;p46"/>
          <p:cNvSpPr/>
          <p:nvPr/>
        </p:nvSpPr>
        <p:spPr>
          <a:xfrm>
            <a:off x="1801813" y="1219200"/>
            <a:ext cx="1116012" cy="431800"/>
          </a:xfrm>
          <a:prstGeom prst="rect">
            <a:avLst/>
          </a:prstGeom>
          <a:solidFill>
            <a:srgbClr val="FFCC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2</a:t>
            </a:r>
            <a:endParaRPr/>
          </a:p>
        </p:txBody>
      </p:sp>
      <p:sp>
        <p:nvSpPr>
          <p:cNvPr id="715" name="Google Shape;715;p46"/>
          <p:cNvSpPr/>
          <p:nvPr/>
        </p:nvSpPr>
        <p:spPr>
          <a:xfrm>
            <a:off x="2919413" y="1219200"/>
            <a:ext cx="1116012" cy="431800"/>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5</a:t>
            </a:r>
            <a:endParaRPr/>
          </a:p>
        </p:txBody>
      </p:sp>
      <p:sp>
        <p:nvSpPr>
          <p:cNvPr id="716" name="Google Shape;716;p46"/>
          <p:cNvSpPr/>
          <p:nvPr/>
        </p:nvSpPr>
        <p:spPr>
          <a:xfrm>
            <a:off x="4035425" y="1219200"/>
            <a:ext cx="1116013" cy="431800"/>
          </a:xfrm>
          <a:prstGeom prst="rect">
            <a:avLst/>
          </a:prstGeom>
          <a:solidFill>
            <a:srgbClr val="FFCC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8</a:t>
            </a:r>
            <a:endParaRPr/>
          </a:p>
        </p:txBody>
      </p:sp>
      <p:sp>
        <p:nvSpPr>
          <p:cNvPr id="717" name="Google Shape;717;p46"/>
          <p:cNvSpPr/>
          <p:nvPr/>
        </p:nvSpPr>
        <p:spPr>
          <a:xfrm>
            <a:off x="5151438" y="1219200"/>
            <a:ext cx="1116012" cy="431800"/>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1</a:t>
            </a:r>
            <a:endParaRPr/>
          </a:p>
        </p:txBody>
      </p:sp>
      <p:sp>
        <p:nvSpPr>
          <p:cNvPr id="718" name="Google Shape;718;p46"/>
          <p:cNvSpPr/>
          <p:nvPr/>
        </p:nvSpPr>
        <p:spPr>
          <a:xfrm>
            <a:off x="6267450" y="1219200"/>
            <a:ext cx="1116013" cy="431800"/>
          </a:xfrm>
          <a:prstGeom prst="rect">
            <a:avLst/>
          </a:prstGeom>
          <a:solidFill>
            <a:srgbClr val="FFCC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6</a:t>
            </a:r>
            <a:endParaRPr/>
          </a:p>
        </p:txBody>
      </p:sp>
      <p:sp>
        <p:nvSpPr>
          <p:cNvPr id="719" name="Google Shape;719;p46"/>
          <p:cNvSpPr/>
          <p:nvPr/>
        </p:nvSpPr>
        <p:spPr>
          <a:xfrm>
            <a:off x="7385050" y="1219200"/>
            <a:ext cx="1116013" cy="431800"/>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ahoma"/>
                <a:ea typeface="Tahoma"/>
                <a:cs typeface="Tahoma"/>
                <a:sym typeface="Tahoma"/>
              </a:rPr>
              <a:t>4</a:t>
            </a:r>
            <a:endParaRPr/>
          </a:p>
        </p:txBody>
      </p:sp>
      <p:graphicFrame>
        <p:nvGraphicFramePr>
          <p:cNvPr id="720" name="Google Shape;720;p46"/>
          <p:cNvGraphicFramePr/>
          <p:nvPr/>
        </p:nvGraphicFramePr>
        <p:xfrm>
          <a:off x="304800" y="1676400"/>
          <a:ext cx="3000000" cy="3000000"/>
        </p:xfrm>
        <a:graphic>
          <a:graphicData uri="http://schemas.openxmlformats.org/drawingml/2006/table">
            <a:tbl>
              <a:tblPr>
                <a:noFill/>
                <a:tableStyleId>{88A06E3C-72FE-4640-9764-62F26A76EDF3}</a:tableStyleId>
              </a:tblPr>
              <a:tblGrid>
                <a:gridCol w="1614500"/>
                <a:gridCol w="868350"/>
                <a:gridCol w="1241425"/>
                <a:gridCol w="1119200"/>
                <a:gridCol w="1152525"/>
                <a:gridCol w="1154100"/>
                <a:gridCol w="1536700"/>
              </a:tblGrid>
              <a:tr h="431800">
                <a:tc>
                  <a:txBody>
                    <a:bodyPr/>
                    <a:lstStyle/>
                    <a:p>
                      <a:pPr indent="0" lvl="0" marL="0" marR="0" rtl="0" algn="l">
                        <a:lnSpc>
                          <a:spcPct val="100000"/>
                        </a:lnSpc>
                        <a:spcBef>
                          <a:spcPts val="0"/>
                        </a:spcBef>
                        <a:spcAft>
                          <a:spcPts val="0"/>
                        </a:spcAft>
                        <a:buClr>
                          <a:schemeClr val="hlink"/>
                        </a:buClr>
                        <a:buSzPts val="1200"/>
                        <a:buFont typeface="Noto Sans Symbols"/>
                        <a:buNone/>
                      </a:pPr>
                      <a:r>
                        <a:rPr b="1" i="1" lang="en-US" sz="2000" u="none" cap="none" strike="noStrike">
                          <a:solidFill>
                            <a:srgbClr val="000000"/>
                          </a:solidFill>
                          <a:latin typeface="Times New Roman"/>
                          <a:ea typeface="Times New Roman"/>
                          <a:cs typeface="Times New Roman"/>
                          <a:sym typeface="Times New Roman"/>
                        </a:rPr>
                        <a:t>Begin</a:t>
                      </a:r>
                      <a:r>
                        <a:rPr b="0" i="1" lang="en-US" sz="2400" u="none" cap="none" strike="noStrike">
                          <a:solidFill>
                            <a:srgbClr val="000000"/>
                          </a:solidFill>
                          <a:latin typeface="Times New Roman"/>
                          <a:ea typeface="Times New Roman"/>
                          <a:cs typeface="Times New Roman"/>
                          <a:sym typeface="Times New Roman"/>
                        </a:rPr>
                        <a:t> i=0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1" lang="en-US" sz="2400" u="none" cap="none" strike="noStrike">
                          <a:solidFill>
                            <a:srgbClr val="000000"/>
                          </a:solidFill>
                          <a:latin typeface="Times New Roman"/>
                          <a:ea typeface="Times New Roman"/>
                          <a:cs typeface="Times New Roman"/>
                          <a:sym typeface="Times New Roman"/>
                        </a:rPr>
                        <a:t>i=1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1" lang="en-US" sz="2400" u="none" cap="none" strike="noStrike">
                          <a:solidFill>
                            <a:srgbClr val="000000"/>
                          </a:solidFill>
                          <a:latin typeface="Times New Roman"/>
                          <a:ea typeface="Times New Roman"/>
                          <a:cs typeface="Times New Roman"/>
                          <a:sym typeface="Times New Roman"/>
                        </a:rPr>
                        <a:t>i=2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1" lang="en-US" sz="2400" u="none" cap="none" strike="noStrike">
                          <a:solidFill>
                            <a:srgbClr val="000000"/>
                          </a:solidFill>
                          <a:latin typeface="Times New Roman"/>
                          <a:ea typeface="Times New Roman"/>
                          <a:cs typeface="Times New Roman"/>
                          <a:sym typeface="Times New Roman"/>
                        </a:rPr>
                        <a:t>i=3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1" lang="en-US" sz="2400" u="none" cap="none" strike="noStrike">
                          <a:solidFill>
                            <a:srgbClr val="000000"/>
                          </a:solidFill>
                          <a:latin typeface="Times New Roman"/>
                          <a:ea typeface="Times New Roman"/>
                          <a:cs typeface="Times New Roman"/>
                          <a:sym typeface="Times New Roman"/>
                        </a:rPr>
                        <a:t>i=4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440"/>
                        <a:buFont typeface="Noto Sans Symbols"/>
                        <a:buNone/>
                      </a:pPr>
                      <a:r>
                        <a:rPr b="0" i="1" lang="en-US" sz="2400" u="none" cap="none" strike="noStrike">
                          <a:solidFill>
                            <a:srgbClr val="000000"/>
                          </a:solidFill>
                          <a:latin typeface="Times New Roman"/>
                          <a:ea typeface="Times New Roman"/>
                          <a:cs typeface="Times New Roman"/>
                          <a:sym typeface="Times New Roman"/>
                        </a:rPr>
                        <a:t>i=5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1" lang="en-US" sz="2400" u="none" cap="none" strike="noStrike">
                          <a:solidFill>
                            <a:srgbClr val="000000"/>
                          </a:solidFill>
                          <a:latin typeface="Times New Roman"/>
                          <a:ea typeface="Times New Roman"/>
                          <a:cs typeface="Times New Roman"/>
                          <a:sym typeface="Times New Roman"/>
                        </a:rPr>
                        <a:t>i=6  </a:t>
                      </a:r>
                      <a:r>
                        <a:rPr b="1" i="1" lang="en-US" sz="2000" u="none" cap="none" strike="noStrike">
                          <a:solidFill>
                            <a:srgbClr val="000000"/>
                          </a:solidFill>
                          <a:latin typeface="Times New Roman"/>
                          <a:ea typeface="Times New Roman"/>
                          <a:cs typeface="Times New Roman"/>
                          <a:sym typeface="Times New Roman"/>
                        </a:rPr>
                        <a:t>End</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721" name="Google Shape;721;p46"/>
          <p:cNvSpPr/>
          <p:nvPr/>
        </p:nvSpPr>
        <p:spPr>
          <a:xfrm>
            <a:off x="7010400" y="3352800"/>
            <a:ext cx="1905000" cy="1676400"/>
          </a:xfrm>
          <a:prstGeom prst="rect">
            <a:avLst/>
          </a:prstGeom>
          <a:solidFill>
            <a:srgbClr val="FFFF99">
              <a:alpha val="30980"/>
            </a:srgbClr>
          </a:solidFill>
          <a:ln cap="rnd"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22" name="Google Shape;722;p46"/>
          <p:cNvSpPr/>
          <p:nvPr/>
        </p:nvSpPr>
        <p:spPr>
          <a:xfrm>
            <a:off x="4876800" y="3352800"/>
            <a:ext cx="1828800" cy="1676400"/>
          </a:xfrm>
          <a:prstGeom prst="rect">
            <a:avLst/>
          </a:prstGeom>
          <a:solidFill>
            <a:schemeClr val="folHlink">
              <a:alpha val="64705"/>
            </a:schemeClr>
          </a:solidFill>
          <a:ln cap="rnd"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23" name="Google Shape;723;p46"/>
          <p:cNvSpPr/>
          <p:nvPr/>
        </p:nvSpPr>
        <p:spPr>
          <a:xfrm>
            <a:off x="6248400" y="2590800"/>
            <a:ext cx="504825" cy="504825"/>
          </a:xfrm>
          <a:prstGeom prst="ellipse">
            <a:avLst/>
          </a:prstGeom>
          <a:gradFill>
            <a:gsLst>
              <a:gs pos="0">
                <a:srgbClr val="336600">
                  <a:alpha val="0"/>
                </a:srgbClr>
              </a:gs>
              <a:gs pos="100000">
                <a:srgbClr val="2E5D00"/>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8</a:t>
            </a:r>
            <a:endParaRPr/>
          </a:p>
        </p:txBody>
      </p:sp>
      <p:sp>
        <p:nvSpPr>
          <p:cNvPr id="724" name="Google Shape;724;p46"/>
          <p:cNvSpPr/>
          <p:nvPr/>
        </p:nvSpPr>
        <p:spPr>
          <a:xfrm>
            <a:off x="5562600" y="3505200"/>
            <a:ext cx="504825" cy="533400"/>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2</a:t>
            </a:r>
            <a:endParaRPr/>
          </a:p>
        </p:txBody>
      </p:sp>
      <p:sp>
        <p:nvSpPr>
          <p:cNvPr id="725" name="Google Shape;725;p46"/>
          <p:cNvSpPr/>
          <p:nvPr/>
        </p:nvSpPr>
        <p:spPr>
          <a:xfrm>
            <a:off x="7543800" y="34290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6</a:t>
            </a:r>
            <a:endParaRPr/>
          </a:p>
        </p:txBody>
      </p:sp>
      <p:sp>
        <p:nvSpPr>
          <p:cNvPr id="726" name="Google Shape;726;p46"/>
          <p:cNvSpPr/>
          <p:nvPr/>
        </p:nvSpPr>
        <p:spPr>
          <a:xfrm>
            <a:off x="7086600" y="43434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1</a:t>
            </a:r>
            <a:endParaRPr/>
          </a:p>
        </p:txBody>
      </p:sp>
      <p:sp>
        <p:nvSpPr>
          <p:cNvPr id="727" name="Google Shape;727;p46"/>
          <p:cNvSpPr/>
          <p:nvPr/>
        </p:nvSpPr>
        <p:spPr>
          <a:xfrm>
            <a:off x="6096000" y="43434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5</a:t>
            </a:r>
            <a:endParaRPr/>
          </a:p>
        </p:txBody>
      </p:sp>
      <p:sp>
        <p:nvSpPr>
          <p:cNvPr id="728" name="Google Shape;728;p46"/>
          <p:cNvSpPr/>
          <p:nvPr/>
        </p:nvSpPr>
        <p:spPr>
          <a:xfrm>
            <a:off x="4953000" y="43434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12</a:t>
            </a:r>
            <a:endParaRPr/>
          </a:p>
        </p:txBody>
      </p:sp>
      <p:sp>
        <p:nvSpPr>
          <p:cNvPr id="729" name="Google Shape;729;p46"/>
          <p:cNvSpPr/>
          <p:nvPr/>
        </p:nvSpPr>
        <p:spPr>
          <a:xfrm>
            <a:off x="8229600" y="42672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4</a:t>
            </a:r>
            <a:endParaRPr/>
          </a:p>
        </p:txBody>
      </p:sp>
      <p:cxnSp>
        <p:nvCxnSpPr>
          <p:cNvPr id="730" name="Google Shape;730;p46"/>
          <p:cNvCxnSpPr>
            <a:stCxn id="724" idx="3"/>
            <a:endCxn id="728" idx="7"/>
          </p:cNvCxnSpPr>
          <p:nvPr/>
        </p:nvCxnSpPr>
        <p:spPr>
          <a:xfrm flipH="1">
            <a:off x="5383930" y="3960485"/>
            <a:ext cx="252600" cy="456900"/>
          </a:xfrm>
          <a:prstGeom prst="straightConnector1">
            <a:avLst/>
          </a:prstGeom>
          <a:noFill/>
          <a:ln cap="flat" cmpd="sng" w="9525">
            <a:solidFill>
              <a:srgbClr val="000000"/>
            </a:solidFill>
            <a:prstDash val="solid"/>
            <a:round/>
            <a:headEnd len="med" w="med" type="none"/>
            <a:tailEnd len="med" w="med" type="none"/>
          </a:ln>
        </p:spPr>
      </p:cxnSp>
      <p:cxnSp>
        <p:nvCxnSpPr>
          <p:cNvPr id="731" name="Google Shape;731;p46"/>
          <p:cNvCxnSpPr>
            <a:stCxn id="724" idx="5"/>
            <a:endCxn id="727" idx="0"/>
          </p:cNvCxnSpPr>
          <p:nvPr/>
        </p:nvCxnSpPr>
        <p:spPr>
          <a:xfrm>
            <a:off x="5993495" y="3960485"/>
            <a:ext cx="354900" cy="382800"/>
          </a:xfrm>
          <a:prstGeom prst="straightConnector1">
            <a:avLst/>
          </a:prstGeom>
          <a:noFill/>
          <a:ln cap="flat" cmpd="sng" w="9525">
            <a:solidFill>
              <a:srgbClr val="000000"/>
            </a:solidFill>
            <a:prstDash val="solid"/>
            <a:round/>
            <a:headEnd len="med" w="med" type="none"/>
            <a:tailEnd len="med" w="med" type="none"/>
          </a:ln>
        </p:spPr>
      </p:cxnSp>
      <p:cxnSp>
        <p:nvCxnSpPr>
          <p:cNvPr id="732" name="Google Shape;732;p46"/>
          <p:cNvCxnSpPr>
            <a:stCxn id="723" idx="5"/>
            <a:endCxn id="725" idx="0"/>
          </p:cNvCxnSpPr>
          <p:nvPr/>
        </p:nvCxnSpPr>
        <p:spPr>
          <a:xfrm>
            <a:off x="6679295" y="3021695"/>
            <a:ext cx="1116900" cy="407400"/>
          </a:xfrm>
          <a:prstGeom prst="straightConnector1">
            <a:avLst/>
          </a:prstGeom>
          <a:noFill/>
          <a:ln cap="flat" cmpd="sng" w="9525">
            <a:solidFill>
              <a:srgbClr val="000000"/>
            </a:solidFill>
            <a:prstDash val="solid"/>
            <a:round/>
            <a:headEnd len="med" w="med" type="none"/>
            <a:tailEnd len="med" w="med" type="none"/>
          </a:ln>
        </p:spPr>
      </p:cxnSp>
      <p:sp>
        <p:nvSpPr>
          <p:cNvPr id="733" name="Google Shape;733;p46"/>
          <p:cNvSpPr/>
          <p:nvPr/>
        </p:nvSpPr>
        <p:spPr>
          <a:xfrm>
            <a:off x="7924800" y="2286000"/>
            <a:ext cx="304800" cy="4572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34" name="Google Shape;734;p46"/>
          <p:cNvSpPr txBox="1"/>
          <p:nvPr/>
        </p:nvSpPr>
        <p:spPr>
          <a:xfrm>
            <a:off x="7848600" y="2895600"/>
            <a:ext cx="8334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Times New Roman"/>
                <a:ea typeface="Times New Roman"/>
                <a:cs typeface="Times New Roman"/>
                <a:sym typeface="Times New Roman"/>
              </a:rPr>
              <a:t>pTree</a:t>
            </a:r>
            <a:endParaRPr/>
          </a:p>
        </p:txBody>
      </p:sp>
      <p:sp>
        <p:nvSpPr>
          <p:cNvPr id="735" name="Google Shape;735;p46"/>
          <p:cNvSpPr/>
          <p:nvPr/>
        </p:nvSpPr>
        <p:spPr>
          <a:xfrm>
            <a:off x="6096000" y="2286000"/>
            <a:ext cx="1828800" cy="266700"/>
          </a:xfrm>
          <a:custGeom>
            <a:rect b="b" l="l" r="r" t="t"/>
            <a:pathLst>
              <a:path extrusionOk="0" h="312" w="1104">
                <a:moveTo>
                  <a:pt x="1104" y="168"/>
                </a:moveTo>
                <a:cubicBezTo>
                  <a:pt x="764" y="84"/>
                  <a:pt x="424" y="0"/>
                  <a:pt x="240" y="24"/>
                </a:cubicBezTo>
                <a:cubicBezTo>
                  <a:pt x="56" y="48"/>
                  <a:pt x="28" y="180"/>
                  <a:pt x="0" y="312"/>
                </a:cubicBezTo>
              </a:path>
            </a:pathLst>
          </a:cu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36" name="Google Shape;736;p46"/>
          <p:cNvSpPr txBox="1"/>
          <p:nvPr/>
        </p:nvSpPr>
        <p:spPr>
          <a:xfrm>
            <a:off x="149225" y="2743200"/>
            <a:ext cx="4664075" cy="33877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i=(begin+end)/2=</a:t>
            </a:r>
            <a:r>
              <a:rPr b="1" lang="en-US" sz="1800">
                <a:solidFill>
                  <a:srgbClr val="000000"/>
                </a:solidFill>
                <a:latin typeface="Times New Roman"/>
                <a:ea typeface="Times New Roman"/>
                <a:cs typeface="Times New Roman"/>
                <a:sym typeface="Times New Roman"/>
              </a:rPr>
              <a:t>3</a:t>
            </a:r>
            <a:r>
              <a:rPr lang="en-US" sz="1800">
                <a:solidFill>
                  <a:srgbClr val="000000"/>
                </a:solidFill>
                <a:latin typeface="Times New Roman"/>
                <a:ea typeface="Times New Roman"/>
                <a:cs typeface="Times New Roman"/>
                <a:sym typeface="Times New Roman"/>
              </a:rPr>
              <a:t>  ➔ a[i]=8</a:t>
            </a:r>
            <a:endParaRPr sz="1800">
              <a:solidFill>
                <a:srgbClr val="008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CreateTree(pTree-&gt;left, a, begin,i-1);</a:t>
            </a:r>
            <a:endParaRPr/>
          </a:p>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pTree-&gt;left -&gt;info=a[(begin+2)/2]=a[</a:t>
            </a:r>
            <a:r>
              <a:rPr b="1" lang="en-US" sz="1800">
                <a:solidFill>
                  <a:srgbClr val="CC0000"/>
                </a:solidFill>
                <a:latin typeface="Times New Roman"/>
                <a:ea typeface="Times New Roman"/>
                <a:cs typeface="Times New Roman"/>
                <a:sym typeface="Times New Roman"/>
              </a:rPr>
              <a:t>1</a:t>
            </a:r>
            <a:r>
              <a:rPr lang="en-US" sz="1800">
                <a:solidFill>
                  <a:srgbClr val="000000"/>
                </a:solidFill>
                <a:latin typeface="Times New Roman"/>
                <a:ea typeface="Times New Roman"/>
                <a:cs typeface="Times New Roman"/>
                <a:sym typeface="Times New Roman"/>
              </a:rPr>
              <a:t>]=2</a:t>
            </a:r>
            <a:endParaRPr/>
          </a:p>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CreateTree(pTree-&gt;left</a:t>
            </a:r>
            <a:r>
              <a:rPr b="1" lang="en-US" sz="1800">
                <a:solidFill>
                  <a:srgbClr val="000000"/>
                </a:solidFill>
                <a:latin typeface="Times New Roman"/>
                <a:ea typeface="Times New Roman"/>
                <a:cs typeface="Times New Roman"/>
                <a:sym typeface="Times New Roman"/>
              </a:rPr>
              <a:t>-&gt;left</a:t>
            </a:r>
            <a:r>
              <a:rPr lang="en-US" sz="1800">
                <a:solidFill>
                  <a:srgbClr val="000000"/>
                </a:solidFill>
                <a:latin typeface="Times New Roman"/>
                <a:ea typeface="Times New Roman"/>
                <a:cs typeface="Times New Roman"/>
                <a:sym typeface="Times New Roman"/>
              </a:rPr>
              <a:t>, a, begin,i-1);</a:t>
            </a:r>
            <a:endParaRPr/>
          </a:p>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pTree-&gt;left-&gt;left-&gt;info=a[(0+0)/2]=10</a:t>
            </a:r>
            <a:endParaRPr/>
          </a:p>
          <a:p>
            <a:pPr indent="0" lvl="0" marL="0" marR="0" rtl="0" algn="l">
              <a:spcBef>
                <a:spcPts val="0"/>
              </a:spcBef>
              <a:spcAft>
                <a:spcPts val="0"/>
              </a:spcAft>
              <a:buNone/>
            </a:pPr>
            <a:r>
              <a:rPr lang="en-US" sz="1800">
                <a:solidFill>
                  <a:srgbClr val="008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➔dừng vì hết nửa mảng con trái</a:t>
            </a:r>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     Create(pTree-&gt;left-&gt;</a:t>
            </a:r>
            <a:r>
              <a:rPr b="1" lang="en-US" sz="1800">
                <a:solidFill>
                  <a:srgbClr val="000000"/>
                </a:solidFill>
                <a:latin typeface="Times New Roman"/>
                <a:ea typeface="Times New Roman"/>
                <a:cs typeface="Times New Roman"/>
                <a:sym typeface="Times New Roman"/>
              </a:rPr>
              <a:t>right</a:t>
            </a:r>
            <a:r>
              <a:rPr lang="en-US" sz="1800">
                <a:solidFill>
                  <a:srgbClr val="000000"/>
                </a:solidFill>
                <a:latin typeface="Times New Roman"/>
                <a:ea typeface="Times New Roman"/>
                <a:cs typeface="Times New Roman"/>
                <a:sym typeface="Times New Roman"/>
              </a:rPr>
              <a:t>, a,</a:t>
            </a:r>
            <a:r>
              <a:rPr lang="en-US" sz="1800">
                <a:solidFill>
                  <a:srgbClr val="CC0000"/>
                </a:solidFill>
                <a:latin typeface="Times New Roman"/>
                <a:ea typeface="Times New Roman"/>
                <a:cs typeface="Times New Roman"/>
                <a:sym typeface="Times New Roman"/>
              </a:rPr>
              <a:t> </a:t>
            </a:r>
            <a:r>
              <a:rPr b="1" lang="en-US" sz="1800">
                <a:solidFill>
                  <a:srgbClr val="CC0000"/>
                </a:solidFill>
                <a:latin typeface="Times New Roman"/>
                <a:ea typeface="Times New Roman"/>
                <a:cs typeface="Times New Roman"/>
                <a:sym typeface="Times New Roman"/>
              </a:rPr>
              <a:t>i</a:t>
            </a:r>
            <a:r>
              <a:rPr lang="en-US" sz="1800">
                <a:solidFill>
                  <a:srgbClr val="000000"/>
                </a:solidFill>
                <a:latin typeface="Times New Roman"/>
                <a:ea typeface="Times New Roman"/>
                <a:cs typeface="Times New Roman"/>
                <a:sym typeface="Times New Roman"/>
              </a:rPr>
              <a:t>+1, end)</a:t>
            </a:r>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	pTree-&gt;left-&gt;right-&gt;info=a[(2+2)/2]=5</a:t>
            </a:r>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	 ➔dừng vì hết nửa mảng con phải</a:t>
            </a:r>
            <a:endParaRPr sz="1800">
              <a:solidFill>
                <a:srgbClr val="008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CC3300"/>
                </a:solidFill>
                <a:latin typeface="Times New Roman"/>
                <a:ea typeface="Times New Roman"/>
                <a:cs typeface="Times New Roman"/>
                <a:sym typeface="Times New Roman"/>
              </a:rPr>
              <a:t>CreateTree(pTree-&gt;right, a, i+1, end);</a:t>
            </a:r>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	</a:t>
            </a:r>
            <a:endParaRPr/>
          </a:p>
        </p:txBody>
      </p:sp>
      <p:cxnSp>
        <p:nvCxnSpPr>
          <p:cNvPr id="737" name="Google Shape;737;p46"/>
          <p:cNvCxnSpPr>
            <a:stCxn id="723" idx="3"/>
            <a:endCxn id="724" idx="0"/>
          </p:cNvCxnSpPr>
          <p:nvPr/>
        </p:nvCxnSpPr>
        <p:spPr>
          <a:xfrm flipH="1">
            <a:off x="5815030" y="3021695"/>
            <a:ext cx="507300" cy="483600"/>
          </a:xfrm>
          <a:prstGeom prst="straightConnector1">
            <a:avLst/>
          </a:prstGeom>
          <a:noFill/>
          <a:ln cap="flat" cmpd="sng" w="9525">
            <a:solidFill>
              <a:srgbClr val="000000"/>
            </a:solidFill>
            <a:prstDash val="solid"/>
            <a:round/>
            <a:headEnd len="med" w="med" type="none"/>
            <a:tailEnd len="med" w="med" type="none"/>
          </a:ln>
        </p:spPr>
      </p:cxnSp>
      <p:cxnSp>
        <p:nvCxnSpPr>
          <p:cNvPr id="738" name="Google Shape;738;p46"/>
          <p:cNvCxnSpPr/>
          <p:nvPr/>
        </p:nvCxnSpPr>
        <p:spPr>
          <a:xfrm>
            <a:off x="685800" y="1143000"/>
            <a:ext cx="0" cy="685800"/>
          </a:xfrm>
          <a:prstGeom prst="straightConnector1">
            <a:avLst/>
          </a:prstGeom>
          <a:noFill/>
          <a:ln cap="flat" cmpd="sng" w="38100">
            <a:solidFill>
              <a:srgbClr val="336600"/>
            </a:solidFill>
            <a:prstDash val="solid"/>
            <a:round/>
            <a:headEnd len="med" w="med" type="none"/>
            <a:tailEnd len="med" w="med" type="none"/>
          </a:ln>
        </p:spPr>
      </p:cxnSp>
      <p:cxnSp>
        <p:nvCxnSpPr>
          <p:cNvPr id="739" name="Google Shape;739;p46"/>
          <p:cNvCxnSpPr/>
          <p:nvPr/>
        </p:nvCxnSpPr>
        <p:spPr>
          <a:xfrm>
            <a:off x="4038600" y="1143000"/>
            <a:ext cx="0" cy="685800"/>
          </a:xfrm>
          <a:prstGeom prst="straightConnector1">
            <a:avLst/>
          </a:prstGeom>
          <a:noFill/>
          <a:ln cap="flat" cmpd="sng" w="38100">
            <a:solidFill>
              <a:srgbClr val="336600"/>
            </a:solidFill>
            <a:prstDash val="solid"/>
            <a:round/>
            <a:headEnd len="med" w="med" type="none"/>
            <a:tailEnd len="med" w="med" type="none"/>
          </a:ln>
        </p:spPr>
      </p:cxnSp>
      <p:cxnSp>
        <p:nvCxnSpPr>
          <p:cNvPr id="740" name="Google Shape;740;p46"/>
          <p:cNvCxnSpPr/>
          <p:nvPr/>
        </p:nvCxnSpPr>
        <p:spPr>
          <a:xfrm>
            <a:off x="5181600" y="1117600"/>
            <a:ext cx="0" cy="685800"/>
          </a:xfrm>
          <a:prstGeom prst="straightConnector1">
            <a:avLst/>
          </a:prstGeom>
          <a:noFill/>
          <a:ln cap="flat" cmpd="sng" w="38100">
            <a:solidFill>
              <a:srgbClr val="CC3300"/>
            </a:solidFill>
            <a:prstDash val="solid"/>
            <a:round/>
            <a:headEnd len="med" w="med" type="none"/>
            <a:tailEnd len="med" w="med" type="none"/>
          </a:ln>
        </p:spPr>
      </p:cxnSp>
      <p:cxnSp>
        <p:nvCxnSpPr>
          <p:cNvPr id="741" name="Google Shape;741;p46"/>
          <p:cNvCxnSpPr/>
          <p:nvPr/>
        </p:nvCxnSpPr>
        <p:spPr>
          <a:xfrm>
            <a:off x="8458200" y="1143000"/>
            <a:ext cx="0" cy="685800"/>
          </a:xfrm>
          <a:prstGeom prst="straightConnector1">
            <a:avLst/>
          </a:prstGeom>
          <a:noFill/>
          <a:ln cap="flat" cmpd="sng" w="38100">
            <a:solidFill>
              <a:srgbClr val="CC3300"/>
            </a:solidFill>
            <a:prstDash val="solid"/>
            <a:round/>
            <a:headEnd len="med" w="med" type="none"/>
            <a:tailEnd len="med" w="med" type="none"/>
          </a:ln>
        </p:spPr>
      </p:cxnSp>
      <p:cxnSp>
        <p:nvCxnSpPr>
          <p:cNvPr id="742" name="Google Shape;742;p46"/>
          <p:cNvCxnSpPr/>
          <p:nvPr/>
        </p:nvCxnSpPr>
        <p:spPr>
          <a:xfrm>
            <a:off x="762000" y="1143000"/>
            <a:ext cx="0" cy="685800"/>
          </a:xfrm>
          <a:prstGeom prst="straightConnector1">
            <a:avLst/>
          </a:prstGeom>
          <a:noFill/>
          <a:ln cap="flat" cmpd="sng" w="38100">
            <a:solidFill>
              <a:srgbClr val="336600"/>
            </a:solidFill>
            <a:prstDash val="dot"/>
            <a:round/>
            <a:headEnd len="med" w="med" type="none"/>
            <a:tailEnd len="med" w="med" type="none"/>
          </a:ln>
        </p:spPr>
      </p:cxnSp>
      <p:cxnSp>
        <p:nvCxnSpPr>
          <p:cNvPr id="743" name="Google Shape;743;p46"/>
          <p:cNvCxnSpPr/>
          <p:nvPr/>
        </p:nvCxnSpPr>
        <p:spPr>
          <a:xfrm>
            <a:off x="1828800" y="1143000"/>
            <a:ext cx="0" cy="685800"/>
          </a:xfrm>
          <a:prstGeom prst="straightConnector1">
            <a:avLst/>
          </a:prstGeom>
          <a:noFill/>
          <a:ln cap="flat" cmpd="sng" w="38100">
            <a:solidFill>
              <a:srgbClr val="336600"/>
            </a:solidFill>
            <a:prstDash val="dot"/>
            <a:round/>
            <a:headEnd len="med" w="med" type="none"/>
            <a:tailEnd len="med" w="med" type="none"/>
          </a:ln>
        </p:spPr>
      </p:cxnSp>
      <p:cxnSp>
        <p:nvCxnSpPr>
          <p:cNvPr id="744" name="Google Shape;744;p46"/>
          <p:cNvCxnSpPr/>
          <p:nvPr/>
        </p:nvCxnSpPr>
        <p:spPr>
          <a:xfrm>
            <a:off x="2895600" y="1143000"/>
            <a:ext cx="0" cy="685800"/>
          </a:xfrm>
          <a:prstGeom prst="straightConnector1">
            <a:avLst/>
          </a:prstGeom>
          <a:noFill/>
          <a:ln cap="flat" cmpd="sng" w="38100">
            <a:solidFill>
              <a:srgbClr val="CC3300"/>
            </a:solidFill>
            <a:prstDash val="dot"/>
            <a:round/>
            <a:headEnd len="med" w="med" type="none"/>
            <a:tailEnd len="med" w="med" type="none"/>
          </a:ln>
        </p:spPr>
      </p:cxnSp>
      <p:cxnSp>
        <p:nvCxnSpPr>
          <p:cNvPr id="745" name="Google Shape;745;p46"/>
          <p:cNvCxnSpPr/>
          <p:nvPr/>
        </p:nvCxnSpPr>
        <p:spPr>
          <a:xfrm>
            <a:off x="3962400" y="1143000"/>
            <a:ext cx="0" cy="685800"/>
          </a:xfrm>
          <a:prstGeom prst="straightConnector1">
            <a:avLst/>
          </a:prstGeom>
          <a:noFill/>
          <a:ln cap="flat" cmpd="sng" w="38100">
            <a:solidFill>
              <a:srgbClr val="CC3300"/>
            </a:solidFill>
            <a:prstDash val="dot"/>
            <a:round/>
            <a:headEnd len="med" w="med" type="none"/>
            <a:tailEnd len="med" w="med" type="none"/>
          </a:ln>
        </p:spPr>
      </p:cxnSp>
      <p:cxnSp>
        <p:nvCxnSpPr>
          <p:cNvPr id="746" name="Google Shape;746;p46"/>
          <p:cNvCxnSpPr>
            <a:stCxn id="725" idx="3"/>
            <a:endCxn id="726" idx="0"/>
          </p:cNvCxnSpPr>
          <p:nvPr/>
        </p:nvCxnSpPr>
        <p:spPr>
          <a:xfrm flipH="1">
            <a:off x="7339030" y="3859895"/>
            <a:ext cx="278700" cy="483600"/>
          </a:xfrm>
          <a:prstGeom prst="straightConnector1">
            <a:avLst/>
          </a:prstGeom>
          <a:noFill/>
          <a:ln cap="flat" cmpd="sng" w="9525">
            <a:solidFill>
              <a:srgbClr val="000000"/>
            </a:solidFill>
            <a:prstDash val="solid"/>
            <a:round/>
            <a:headEnd len="med" w="med" type="none"/>
            <a:tailEnd len="med" w="med" type="none"/>
          </a:ln>
        </p:spPr>
      </p:cxnSp>
      <p:cxnSp>
        <p:nvCxnSpPr>
          <p:cNvPr id="747" name="Google Shape;747;p46"/>
          <p:cNvCxnSpPr>
            <a:stCxn id="725" idx="5"/>
            <a:endCxn id="729" idx="0"/>
          </p:cNvCxnSpPr>
          <p:nvPr/>
        </p:nvCxnSpPr>
        <p:spPr>
          <a:xfrm>
            <a:off x="7974695" y="3859895"/>
            <a:ext cx="507300" cy="407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4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3" name="Google Shape;753;p4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Ví dụ minh họa – Hiển thị cây</a:t>
            </a:r>
            <a:endParaRPr/>
          </a:p>
        </p:txBody>
      </p:sp>
      <p:sp>
        <p:nvSpPr>
          <p:cNvPr id="754" name="Google Shape;754;p4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Noto Sans Symbols"/>
              <a:buNone/>
            </a:pPr>
            <a:r>
              <a:rPr lang="en-US" sz="2400"/>
              <a:t>//x: hoành độ, y: tung độ, d: khoảng biến thiên theo hoành độ </a:t>
            </a:r>
            <a:endParaRPr/>
          </a:p>
          <a:p>
            <a:pPr indent="-342900" lvl="0" marL="342900" rtl="0" algn="l">
              <a:spcBef>
                <a:spcPts val="480"/>
              </a:spcBef>
              <a:spcAft>
                <a:spcPts val="0"/>
              </a:spcAft>
              <a:buSzPts val="1440"/>
              <a:buFont typeface="Noto Sans Symbols"/>
              <a:buNone/>
            </a:pPr>
            <a:r>
              <a:rPr lang="en-US" sz="2400"/>
              <a:t>// hiển thị mỗi nút của cây tại tọa độ (x,y)</a:t>
            </a:r>
            <a:endParaRPr/>
          </a:p>
        </p:txBody>
      </p:sp>
      <p:sp>
        <p:nvSpPr>
          <p:cNvPr id="755" name="Google Shape;755;p47"/>
          <p:cNvSpPr txBox="1"/>
          <p:nvPr/>
        </p:nvSpPr>
        <p:spPr>
          <a:xfrm>
            <a:off x="990600" y="2057400"/>
            <a:ext cx="7010400" cy="4498975"/>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ShowTree(Node* pTree, int x, int y, int d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i="1" lang="en-US" sz="2400">
                <a:solidFill>
                  <a:schemeClr val="accent1"/>
                </a:solidFill>
                <a:latin typeface="Times"/>
                <a:ea typeface="Times"/>
                <a:cs typeface="Times"/>
                <a:sym typeface="Times"/>
              </a:rPr>
              <a:t>//Nếu cây rỗng</a:t>
            </a:r>
            <a:endParaRPr/>
          </a:p>
          <a:p>
            <a:pPr indent="0" lvl="0" marL="0" marR="0" rtl="0" algn="l">
              <a:spcBef>
                <a:spcPts val="0"/>
              </a:spcBef>
              <a:spcAft>
                <a:spcPts val="0"/>
              </a:spcAft>
              <a:buNone/>
            </a:pPr>
            <a:r>
              <a:rPr i="1" lang="en-US" sz="2400">
                <a:solidFill>
                  <a:schemeClr val="accent1"/>
                </a:solidFill>
                <a:latin typeface="Times"/>
                <a:ea typeface="Times"/>
                <a:cs typeface="Times"/>
                <a:sym typeface="Times"/>
              </a:rPr>
              <a:t>	</a:t>
            </a:r>
            <a:r>
              <a:rPr lang="en-US" sz="2400">
                <a:solidFill>
                  <a:srgbClr val="000000"/>
                </a:solidFill>
                <a:latin typeface="Times"/>
                <a:ea typeface="Times"/>
                <a:cs typeface="Times"/>
                <a:sym typeface="Times"/>
              </a:rPr>
              <a:t>if (isEmpty(pTree)) 	return;</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gotoxy(x,y); </a:t>
            </a:r>
            <a:r>
              <a:rPr i="1" lang="en-US" sz="2400">
                <a:solidFill>
                  <a:schemeClr val="accent1"/>
                </a:solidFill>
                <a:latin typeface="Times"/>
                <a:ea typeface="Times"/>
                <a:cs typeface="Times"/>
                <a:sym typeface="Times"/>
              </a:rPr>
              <a:t>//đến vị trí (x,y) trên màn hình</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i="1" lang="en-US" sz="2400">
                <a:solidFill>
                  <a:schemeClr val="accent1"/>
                </a:solidFill>
                <a:latin typeface="Times"/>
                <a:ea typeface="Times"/>
                <a:cs typeface="Times"/>
                <a:sym typeface="Times"/>
              </a:rPr>
              <a:t>//hiển thị thông tin nút gốc</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printf(“%d”, pTree-&gt;info);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a:t>
            </a:r>
            <a:r>
              <a:rPr i="1" lang="en-US" sz="2400">
                <a:solidFill>
                  <a:schemeClr val="accent1"/>
                </a:solidFill>
                <a:latin typeface="Times"/>
                <a:ea typeface="Times"/>
                <a:cs typeface="Times"/>
                <a:sym typeface="Times"/>
              </a:rPr>
              <a:t>//hiển thị cây con trái</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ShowTree(pTree-&gt;left, x-d/2, d/2, y+4);</a:t>
            </a:r>
            <a:r>
              <a:rPr i="1" lang="en-US" sz="2400">
                <a:solidFill>
                  <a:schemeClr val="accent1"/>
                </a:solidFill>
                <a:latin typeface="Times"/>
                <a:ea typeface="Times"/>
                <a:cs typeface="Times"/>
                <a:sym typeface="Times"/>
              </a:rPr>
              <a:t> </a:t>
            </a:r>
            <a:endParaRPr/>
          </a:p>
          <a:p>
            <a:pPr indent="0" lvl="0" marL="0" marR="0" rtl="0" algn="l">
              <a:spcBef>
                <a:spcPts val="0"/>
              </a:spcBef>
              <a:spcAft>
                <a:spcPts val="0"/>
              </a:spcAft>
              <a:buNone/>
            </a:pPr>
            <a:r>
              <a:rPr i="1" lang="en-US" sz="2400">
                <a:solidFill>
                  <a:schemeClr val="accent1"/>
                </a:solidFill>
                <a:latin typeface="Times"/>
                <a:ea typeface="Times"/>
                <a:cs typeface="Times"/>
                <a:sym typeface="Times"/>
              </a:rPr>
              <a:t>	//Hiển thị cây con phải</a:t>
            </a:r>
            <a:endParaRPr/>
          </a:p>
          <a:p>
            <a:pPr indent="0" lvl="0" marL="0" marR="0" rtl="0" algn="l">
              <a:spcBef>
                <a:spcPts val="0"/>
              </a:spcBef>
              <a:spcAft>
                <a:spcPts val="0"/>
              </a:spcAft>
              <a:buNone/>
            </a:pPr>
            <a:r>
              <a:rPr i="1" lang="en-US" sz="2400">
                <a:solidFill>
                  <a:schemeClr val="accent1"/>
                </a:solidFill>
                <a:latin typeface="Times"/>
                <a:ea typeface="Times"/>
                <a:cs typeface="Times"/>
                <a:sym typeface="Times"/>
              </a:rPr>
              <a:t>	</a:t>
            </a:r>
            <a:r>
              <a:rPr lang="en-US" sz="2400">
                <a:solidFill>
                  <a:srgbClr val="000000"/>
                </a:solidFill>
                <a:latin typeface="Times"/>
                <a:ea typeface="Times"/>
                <a:cs typeface="Times"/>
                <a:sym typeface="Times"/>
              </a:rPr>
              <a:t>ShowTree(pTree-&gt;right, x+d/2, d/2, y+4);</a:t>
            </a:r>
            <a:endParaRPr i="1" sz="2400">
              <a:solidFill>
                <a:srgbClr val="000000"/>
              </a:solidFill>
              <a:latin typeface="Times"/>
              <a:ea typeface="Times"/>
              <a:cs typeface="Times"/>
              <a:sym typeface="Times"/>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
        <p:nvSpPr>
          <p:cNvPr id="756" name="Google Shape;756;p47"/>
          <p:cNvSpPr/>
          <p:nvPr/>
        </p:nvSpPr>
        <p:spPr>
          <a:xfrm>
            <a:off x="7391400" y="1828800"/>
            <a:ext cx="1447800" cy="1219200"/>
          </a:xfrm>
          <a:prstGeom prst="cloudCallout">
            <a:avLst>
              <a:gd fmla="val -73574" name="adj1"/>
              <a:gd fmla="val -6903"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hlink"/>
              </a:buClr>
              <a:buSzPts val="1080"/>
              <a:buFont typeface="Noto Sans Symbols"/>
              <a:buNone/>
            </a:pPr>
            <a:r>
              <a:rPr b="1" lang="en-US" sz="1800">
                <a:solidFill>
                  <a:srgbClr val="000000"/>
                </a:solidFill>
                <a:latin typeface="Times New Roman"/>
                <a:ea typeface="Times New Roman"/>
                <a:cs typeface="Times New Roman"/>
                <a:sym typeface="Times New Roman"/>
              </a:rPr>
              <a:t>d=? Là phù hợp?</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4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2" name="Google Shape;762;p4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Nội dung</a:t>
            </a:r>
            <a:endParaRPr/>
          </a:p>
        </p:txBody>
      </p:sp>
      <p:sp>
        <p:nvSpPr>
          <p:cNvPr id="763" name="Google Shape;763;p4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Cấu trúc cây</a:t>
            </a:r>
            <a:endParaRPr/>
          </a:p>
          <a:p>
            <a:pPr indent="-342900" lvl="0" marL="342900" rtl="0" algn="l">
              <a:spcBef>
                <a:spcPts val="640"/>
              </a:spcBef>
              <a:spcAft>
                <a:spcPts val="0"/>
              </a:spcAft>
              <a:buSzPts val="1920"/>
              <a:buChar char="•"/>
            </a:pPr>
            <a:r>
              <a:rPr lang="en-US"/>
              <a:t>Cây nhị phân</a:t>
            </a:r>
            <a:endParaRPr/>
          </a:p>
          <a:p>
            <a:pPr indent="-342900" lvl="0" marL="342900" rtl="0" algn="l">
              <a:spcBef>
                <a:spcPts val="640"/>
              </a:spcBef>
              <a:spcAft>
                <a:spcPts val="0"/>
              </a:spcAft>
              <a:buSzPts val="1920"/>
              <a:buChar char="•"/>
            </a:pPr>
            <a:r>
              <a:rPr b="1" lang="en-US">
                <a:solidFill>
                  <a:srgbClr val="CC3300"/>
                </a:solidFill>
              </a:rPr>
              <a:t>Cây nhị phân tìm kiếm</a:t>
            </a:r>
            <a:endParaRPr/>
          </a:p>
          <a:p>
            <a:pPr indent="-342900" lvl="0" marL="342900" rtl="0" algn="l">
              <a:spcBef>
                <a:spcPts val="640"/>
              </a:spcBef>
              <a:spcAft>
                <a:spcPts val="0"/>
              </a:spcAft>
              <a:buSzPts val="1920"/>
              <a:buChar char="•"/>
            </a:pPr>
            <a:r>
              <a:rPr lang="en-US"/>
              <a:t>Cây nhị phân tìm kiếm cân bằng AVL</a:t>
            </a:r>
            <a:endParaRPr/>
          </a:p>
          <a:p>
            <a:pPr indent="-220980" lvl="0" marL="342900" rtl="0" algn="l">
              <a:spcBef>
                <a:spcPts val="640"/>
              </a:spcBef>
              <a:spcAft>
                <a:spcPts val="0"/>
              </a:spcAft>
              <a:buSzPts val="192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4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Paper bag" id="769" name="Google Shape;769;p49"/>
          <p:cNvSpPr/>
          <p:nvPr/>
        </p:nvSpPr>
        <p:spPr>
          <a:xfrm>
            <a:off x="1524000" y="2286000"/>
            <a:ext cx="6400800" cy="1066800"/>
          </a:xfrm>
          <a:prstGeom prst="rect">
            <a:avLst/>
          </a:prstGeom>
        </p:spPr>
        <p:txBody>
          <a:bodyPr>
            <a:prstTxWarp prst="textPlain"/>
          </a:bodyPr>
          <a:lstStyle/>
          <a:p>
            <a:pPr lvl="0" algn="ctr"/>
            <a:r>
              <a:rPr b="1" i="0">
                <a:ln cap="flat" cmpd="sng" w="9525">
                  <a:solidFill>
                    <a:srgbClr val="008000"/>
                  </a:solidFill>
                  <a:prstDash val="solid"/>
                  <a:round/>
                  <a:headEnd len="sm" w="sm" type="none"/>
                  <a:tailEnd len="sm" w="sm" type="none"/>
                </a:ln>
                <a:noFill/>
                <a:latin typeface="Times New Roman"/>
              </a:rPr>
              <a:t>CÂY NHỊ PHÂN TÌM KIẾM</a:t>
            </a:r>
          </a:p>
        </p:txBody>
      </p:sp>
      <p:sp>
        <p:nvSpPr>
          <p:cNvPr id="770" name="Google Shape;770;p49"/>
          <p:cNvSpPr txBox="1"/>
          <p:nvPr/>
        </p:nvSpPr>
        <p:spPr>
          <a:xfrm>
            <a:off x="3032125" y="3924300"/>
            <a:ext cx="184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71" name="Google Shape;771;p49"/>
          <p:cNvSpPr txBox="1"/>
          <p:nvPr/>
        </p:nvSpPr>
        <p:spPr>
          <a:xfrm>
            <a:off x="3124200" y="3505200"/>
            <a:ext cx="5105400"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rgbClr val="CC3300"/>
                </a:solidFill>
                <a:latin typeface="Times New Roman"/>
                <a:ea typeface="Times New Roman"/>
                <a:cs typeface="Times New Roman"/>
                <a:sym typeface="Times New Roman"/>
              </a:rPr>
              <a:t>Binary Search Tree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5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7" name="Google Shape;777;p50"/>
          <p:cNvSpPr txBox="1"/>
          <p:nvPr>
            <p:ph type="title"/>
          </p:nvPr>
        </p:nvSpPr>
        <p:spPr>
          <a:xfrm>
            <a:off x="457200" y="304800"/>
            <a:ext cx="84582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Binary Search Tree</a:t>
            </a:r>
            <a:endParaRPr/>
          </a:p>
        </p:txBody>
      </p:sp>
      <p:sp>
        <p:nvSpPr>
          <p:cNvPr id="778" name="Google Shape;778;p5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Khái niệm</a:t>
            </a:r>
            <a:endParaRPr/>
          </a:p>
          <a:p>
            <a:pPr indent="-342900" lvl="0" marL="342900" rtl="0" algn="l">
              <a:spcBef>
                <a:spcPts val="640"/>
              </a:spcBef>
              <a:spcAft>
                <a:spcPts val="0"/>
              </a:spcAft>
              <a:buSzPts val="1920"/>
              <a:buChar char="•"/>
            </a:pPr>
            <a:r>
              <a:rPr lang="en-US"/>
              <a:t>Các thao tác chính</a:t>
            </a:r>
            <a:endParaRPr/>
          </a:p>
          <a:p>
            <a:pPr indent="-285750" lvl="1" marL="742950" rtl="0" algn="l">
              <a:spcBef>
                <a:spcPts val="560"/>
              </a:spcBef>
              <a:spcAft>
                <a:spcPts val="0"/>
              </a:spcAft>
              <a:buSzPts val="1680"/>
              <a:buChar char="✓"/>
            </a:pPr>
            <a:r>
              <a:rPr lang="en-US"/>
              <a:t>Search</a:t>
            </a:r>
            <a:endParaRPr/>
          </a:p>
          <a:p>
            <a:pPr indent="-285750" lvl="1" marL="742950" rtl="0" algn="l">
              <a:spcBef>
                <a:spcPts val="560"/>
              </a:spcBef>
              <a:spcAft>
                <a:spcPts val="0"/>
              </a:spcAft>
              <a:buSzPts val="1680"/>
              <a:buChar char="✓"/>
            </a:pPr>
            <a:r>
              <a:rPr lang="en-US"/>
              <a:t>Xây dựng cây nhờ hai thao tác:</a:t>
            </a:r>
            <a:endParaRPr/>
          </a:p>
          <a:p>
            <a:pPr indent="-228600" lvl="2" marL="1143000" rtl="0" algn="l">
              <a:spcBef>
                <a:spcPts val="480"/>
              </a:spcBef>
              <a:spcAft>
                <a:spcPts val="0"/>
              </a:spcAft>
              <a:buSzPts val="1440"/>
              <a:buChar char="■"/>
            </a:pPr>
            <a:r>
              <a:rPr lang="en-US"/>
              <a:t>Insert</a:t>
            </a:r>
            <a:endParaRPr/>
          </a:p>
          <a:p>
            <a:pPr indent="-228600" lvl="2" marL="1143000" rtl="0" algn="l">
              <a:spcBef>
                <a:spcPts val="480"/>
              </a:spcBef>
              <a:spcAft>
                <a:spcPts val="0"/>
              </a:spcAft>
              <a:buSzPts val="1440"/>
              <a:buChar char="■"/>
            </a:pPr>
            <a:r>
              <a:rPr lang="en-US"/>
              <a:t>Delete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5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4" name="Google Shape;784;p51"/>
          <p:cNvSpPr/>
          <p:nvPr/>
        </p:nvSpPr>
        <p:spPr>
          <a:xfrm>
            <a:off x="4724400" y="3898900"/>
            <a:ext cx="2667000" cy="1676400"/>
          </a:xfrm>
          <a:prstGeom prst="rect">
            <a:avLst/>
          </a:prstGeom>
          <a:solidFill>
            <a:srgbClr val="FFFF99">
              <a:alpha val="30980"/>
            </a:srgbClr>
          </a:solidFill>
          <a:ln cap="rnd"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85" name="Google Shape;785;p51"/>
          <p:cNvSpPr/>
          <p:nvPr/>
        </p:nvSpPr>
        <p:spPr>
          <a:xfrm>
            <a:off x="1676400" y="3898900"/>
            <a:ext cx="2667000" cy="1676400"/>
          </a:xfrm>
          <a:prstGeom prst="rect">
            <a:avLst/>
          </a:prstGeom>
          <a:solidFill>
            <a:schemeClr val="folHlink">
              <a:alpha val="64705"/>
            </a:schemeClr>
          </a:solidFill>
          <a:ln cap="rnd"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86" name="Google Shape;786;p5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Khái niệm</a:t>
            </a:r>
            <a:endParaRPr/>
          </a:p>
        </p:txBody>
      </p:sp>
      <p:sp>
        <p:nvSpPr>
          <p:cNvPr id="787" name="Google Shape;787;p5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BST là cây nhị phân mà </a:t>
            </a:r>
            <a:r>
              <a:rPr lang="en-US">
                <a:solidFill>
                  <a:srgbClr val="CC0000"/>
                </a:solidFill>
              </a:rPr>
              <a:t>mỗi nút thoả</a:t>
            </a:r>
            <a:endParaRPr/>
          </a:p>
          <a:p>
            <a:pPr indent="-285750" lvl="1" marL="742950" rtl="0" algn="l">
              <a:spcBef>
                <a:spcPts val="560"/>
              </a:spcBef>
              <a:spcAft>
                <a:spcPts val="0"/>
              </a:spcAft>
              <a:buSzPts val="1680"/>
              <a:buChar char="✓"/>
            </a:pPr>
            <a:r>
              <a:rPr lang="en-US"/>
              <a:t>Giá trị của tất cả nút con trái &lt; giá trị của nút đó</a:t>
            </a:r>
            <a:endParaRPr/>
          </a:p>
          <a:p>
            <a:pPr indent="-285750" lvl="1" marL="742950" rtl="0" algn="l">
              <a:spcBef>
                <a:spcPts val="560"/>
              </a:spcBef>
              <a:spcAft>
                <a:spcPts val="0"/>
              </a:spcAft>
              <a:buSzPts val="1680"/>
              <a:buChar char="✓"/>
            </a:pPr>
            <a:r>
              <a:rPr lang="en-US"/>
              <a:t>Giá trị của tất cả nút con phải &gt; giá trị của nút đó</a:t>
            </a:r>
            <a:endParaRPr/>
          </a:p>
        </p:txBody>
      </p:sp>
      <p:sp>
        <p:nvSpPr>
          <p:cNvPr id="788" name="Google Shape;788;p51"/>
          <p:cNvSpPr/>
          <p:nvPr/>
        </p:nvSpPr>
        <p:spPr>
          <a:xfrm>
            <a:off x="4292600" y="30480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5</a:t>
            </a:r>
            <a:endParaRPr/>
          </a:p>
        </p:txBody>
      </p:sp>
      <p:sp>
        <p:nvSpPr>
          <p:cNvPr id="789" name="Google Shape;789;p51"/>
          <p:cNvSpPr/>
          <p:nvPr/>
        </p:nvSpPr>
        <p:spPr>
          <a:xfrm>
            <a:off x="2743200" y="40513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3</a:t>
            </a:r>
            <a:endParaRPr/>
          </a:p>
        </p:txBody>
      </p:sp>
      <p:sp>
        <p:nvSpPr>
          <p:cNvPr id="790" name="Google Shape;790;p51"/>
          <p:cNvSpPr/>
          <p:nvPr/>
        </p:nvSpPr>
        <p:spPr>
          <a:xfrm>
            <a:off x="1917700" y="48895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1</a:t>
            </a:r>
            <a:endParaRPr/>
          </a:p>
        </p:txBody>
      </p:sp>
      <p:sp>
        <p:nvSpPr>
          <p:cNvPr id="791" name="Google Shape;791;p51"/>
          <p:cNvSpPr/>
          <p:nvPr/>
        </p:nvSpPr>
        <p:spPr>
          <a:xfrm>
            <a:off x="3670300" y="48895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4</a:t>
            </a:r>
            <a:endParaRPr/>
          </a:p>
        </p:txBody>
      </p:sp>
      <p:sp>
        <p:nvSpPr>
          <p:cNvPr id="792" name="Google Shape;792;p51"/>
          <p:cNvSpPr/>
          <p:nvPr/>
        </p:nvSpPr>
        <p:spPr>
          <a:xfrm>
            <a:off x="5791200" y="40513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10</a:t>
            </a:r>
            <a:endParaRPr/>
          </a:p>
        </p:txBody>
      </p:sp>
      <p:sp>
        <p:nvSpPr>
          <p:cNvPr id="793" name="Google Shape;793;p51"/>
          <p:cNvSpPr/>
          <p:nvPr/>
        </p:nvSpPr>
        <p:spPr>
          <a:xfrm>
            <a:off x="4940300" y="48895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8</a:t>
            </a:r>
            <a:endParaRPr/>
          </a:p>
        </p:txBody>
      </p:sp>
      <p:sp>
        <p:nvSpPr>
          <p:cNvPr id="794" name="Google Shape;794;p51"/>
          <p:cNvSpPr/>
          <p:nvPr/>
        </p:nvSpPr>
        <p:spPr>
          <a:xfrm>
            <a:off x="6692900" y="4889500"/>
            <a:ext cx="533400" cy="457200"/>
          </a:xfrm>
          <a:prstGeom prst="ellipse">
            <a:avLst/>
          </a:prstGeom>
          <a:gradFill>
            <a:gsLst>
              <a:gs pos="0">
                <a:srgbClr val="00CC99">
                  <a:alpha val="0"/>
                </a:srgbClr>
              </a:gs>
              <a:gs pos="100000">
                <a:srgbClr val="00CA97"/>
              </a:gs>
            </a:gsLst>
            <a:path path="circle">
              <a:fillToRect b="50%" l="50%" r="50%" t="50%"/>
            </a:path>
            <a:tileRect/>
          </a:gradFill>
          <a:ln cap="flat" cmpd="sng" w="952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20</a:t>
            </a:r>
            <a:endParaRPr/>
          </a:p>
        </p:txBody>
      </p:sp>
      <p:cxnSp>
        <p:nvCxnSpPr>
          <p:cNvPr id="795" name="Google Shape;795;p51"/>
          <p:cNvCxnSpPr/>
          <p:nvPr/>
        </p:nvCxnSpPr>
        <p:spPr>
          <a:xfrm flipH="1">
            <a:off x="3048000" y="3517900"/>
            <a:ext cx="1524000" cy="533400"/>
          </a:xfrm>
          <a:prstGeom prst="straightConnector1">
            <a:avLst/>
          </a:prstGeom>
          <a:noFill/>
          <a:ln cap="flat" cmpd="sng" w="9525">
            <a:solidFill>
              <a:srgbClr val="000000"/>
            </a:solidFill>
            <a:prstDash val="solid"/>
            <a:round/>
            <a:headEnd len="med" w="med" type="none"/>
            <a:tailEnd len="med" w="med" type="none"/>
          </a:ln>
        </p:spPr>
      </p:cxnSp>
      <p:cxnSp>
        <p:nvCxnSpPr>
          <p:cNvPr id="796" name="Google Shape;796;p51"/>
          <p:cNvCxnSpPr/>
          <p:nvPr/>
        </p:nvCxnSpPr>
        <p:spPr>
          <a:xfrm>
            <a:off x="4572000" y="3517900"/>
            <a:ext cx="1447800" cy="533400"/>
          </a:xfrm>
          <a:prstGeom prst="straightConnector1">
            <a:avLst/>
          </a:prstGeom>
          <a:noFill/>
          <a:ln cap="flat" cmpd="sng" w="9525">
            <a:solidFill>
              <a:srgbClr val="000000"/>
            </a:solidFill>
            <a:prstDash val="solid"/>
            <a:round/>
            <a:headEnd len="med" w="med" type="none"/>
            <a:tailEnd len="med" w="med" type="none"/>
          </a:ln>
        </p:spPr>
      </p:cxnSp>
      <p:cxnSp>
        <p:nvCxnSpPr>
          <p:cNvPr id="797" name="Google Shape;797;p51"/>
          <p:cNvCxnSpPr/>
          <p:nvPr/>
        </p:nvCxnSpPr>
        <p:spPr>
          <a:xfrm flipH="1">
            <a:off x="2298700" y="4508500"/>
            <a:ext cx="685800" cy="381000"/>
          </a:xfrm>
          <a:prstGeom prst="straightConnector1">
            <a:avLst/>
          </a:prstGeom>
          <a:noFill/>
          <a:ln cap="flat" cmpd="sng" w="9525">
            <a:solidFill>
              <a:srgbClr val="000000"/>
            </a:solidFill>
            <a:prstDash val="solid"/>
            <a:round/>
            <a:headEnd len="med" w="med" type="none"/>
            <a:tailEnd len="med" w="med" type="none"/>
          </a:ln>
        </p:spPr>
      </p:cxnSp>
      <p:cxnSp>
        <p:nvCxnSpPr>
          <p:cNvPr id="798" name="Google Shape;798;p51"/>
          <p:cNvCxnSpPr/>
          <p:nvPr/>
        </p:nvCxnSpPr>
        <p:spPr>
          <a:xfrm>
            <a:off x="2984500" y="4508500"/>
            <a:ext cx="838200" cy="381000"/>
          </a:xfrm>
          <a:prstGeom prst="straightConnector1">
            <a:avLst/>
          </a:prstGeom>
          <a:noFill/>
          <a:ln cap="flat" cmpd="sng" w="9525">
            <a:solidFill>
              <a:srgbClr val="000000"/>
            </a:solidFill>
            <a:prstDash val="solid"/>
            <a:round/>
            <a:headEnd len="med" w="med" type="none"/>
            <a:tailEnd len="med" w="med" type="none"/>
          </a:ln>
        </p:spPr>
      </p:cxnSp>
      <p:cxnSp>
        <p:nvCxnSpPr>
          <p:cNvPr id="799" name="Google Shape;799;p51"/>
          <p:cNvCxnSpPr/>
          <p:nvPr/>
        </p:nvCxnSpPr>
        <p:spPr>
          <a:xfrm flipH="1">
            <a:off x="5245100" y="4508500"/>
            <a:ext cx="838200" cy="381000"/>
          </a:xfrm>
          <a:prstGeom prst="straightConnector1">
            <a:avLst/>
          </a:prstGeom>
          <a:noFill/>
          <a:ln cap="flat" cmpd="sng" w="9525">
            <a:solidFill>
              <a:srgbClr val="000000"/>
            </a:solidFill>
            <a:prstDash val="solid"/>
            <a:round/>
            <a:headEnd len="med" w="med" type="none"/>
            <a:tailEnd len="med" w="med" type="none"/>
          </a:ln>
        </p:spPr>
      </p:cxnSp>
      <p:cxnSp>
        <p:nvCxnSpPr>
          <p:cNvPr id="800" name="Google Shape;800;p51"/>
          <p:cNvCxnSpPr/>
          <p:nvPr/>
        </p:nvCxnSpPr>
        <p:spPr>
          <a:xfrm>
            <a:off x="6083300" y="4508500"/>
            <a:ext cx="838200" cy="381000"/>
          </a:xfrm>
          <a:prstGeom prst="straightConnector1">
            <a:avLst/>
          </a:prstGeom>
          <a:noFill/>
          <a:ln cap="flat" cmpd="sng" w="9525">
            <a:solidFill>
              <a:srgbClr val="000000"/>
            </a:solidFill>
            <a:prstDash val="solid"/>
            <a:round/>
            <a:headEnd len="med" w="med" type="none"/>
            <a:tailEnd len="med" w="med" type="none"/>
          </a:ln>
        </p:spPr>
      </p:cxnSp>
      <p:sp>
        <p:nvSpPr>
          <p:cNvPr id="801" name="Google Shape;801;p51"/>
          <p:cNvSpPr txBox="1"/>
          <p:nvPr/>
        </p:nvSpPr>
        <p:spPr>
          <a:xfrm>
            <a:off x="1676400" y="3898900"/>
            <a:ext cx="48577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C0000"/>
                </a:solidFill>
                <a:latin typeface="Times New Roman"/>
                <a:ea typeface="Times New Roman"/>
                <a:cs typeface="Times New Roman"/>
                <a:sym typeface="Times New Roman"/>
              </a:rPr>
              <a:t>&lt; 5</a:t>
            </a:r>
            <a:endParaRPr/>
          </a:p>
        </p:txBody>
      </p:sp>
      <p:sp>
        <p:nvSpPr>
          <p:cNvPr id="802" name="Google Shape;802;p51"/>
          <p:cNvSpPr txBox="1"/>
          <p:nvPr/>
        </p:nvSpPr>
        <p:spPr>
          <a:xfrm>
            <a:off x="4724400" y="3898900"/>
            <a:ext cx="48577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C0000"/>
                </a:solidFill>
                <a:latin typeface="Times New Roman"/>
                <a:ea typeface="Times New Roman"/>
                <a:cs typeface="Times New Roman"/>
                <a:sym typeface="Times New Roman"/>
              </a:rPr>
              <a:t>&gt; 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1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Cấu trúc cây</a:t>
            </a:r>
            <a:endParaRPr/>
          </a:p>
        </p:txBody>
      </p:sp>
      <p:sp>
        <p:nvSpPr>
          <p:cNvPr id="144" name="Google Shape;144;p1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Tập hợp các nút và cạnh nối các nút đó</a:t>
            </a:r>
            <a:endParaRPr/>
          </a:p>
          <a:p>
            <a:pPr indent="-342900" lvl="0" marL="342900" rtl="0" algn="l">
              <a:spcBef>
                <a:spcPts val="640"/>
              </a:spcBef>
              <a:spcAft>
                <a:spcPts val="0"/>
              </a:spcAft>
              <a:buSzPts val="1920"/>
              <a:buChar char="•"/>
            </a:pPr>
            <a:r>
              <a:rPr lang="en-US"/>
              <a:t>Có một nút gọi là gốc</a:t>
            </a:r>
            <a:endParaRPr/>
          </a:p>
          <a:p>
            <a:pPr indent="-342900" lvl="0" marL="342900" rtl="0" algn="l">
              <a:spcBef>
                <a:spcPts val="640"/>
              </a:spcBef>
              <a:spcAft>
                <a:spcPts val="0"/>
              </a:spcAft>
              <a:buSzPts val="1920"/>
              <a:buChar char="•"/>
            </a:pPr>
            <a:r>
              <a:rPr lang="en-US"/>
              <a:t>Quan hệ one-to-many giữa các nút</a:t>
            </a:r>
            <a:endParaRPr/>
          </a:p>
          <a:p>
            <a:pPr indent="-342900" lvl="0" marL="342900" rtl="0" algn="l">
              <a:spcBef>
                <a:spcPts val="640"/>
              </a:spcBef>
              <a:spcAft>
                <a:spcPts val="0"/>
              </a:spcAft>
              <a:buSzPts val="1920"/>
              <a:buChar char="•"/>
            </a:pPr>
            <a:r>
              <a:rPr lang="en-US"/>
              <a:t>Có duy nhất một đường đi từ gốc đến một nút</a:t>
            </a:r>
            <a:endParaRPr/>
          </a:p>
          <a:p>
            <a:pPr indent="-342900" lvl="0" marL="342900" rtl="0" algn="l">
              <a:spcBef>
                <a:spcPts val="640"/>
              </a:spcBef>
              <a:spcAft>
                <a:spcPts val="0"/>
              </a:spcAft>
              <a:buSzPts val="1920"/>
              <a:buChar char="•"/>
            </a:pPr>
            <a:r>
              <a:rPr lang="en-US"/>
              <a:t>Các loại cây:</a:t>
            </a:r>
            <a:endParaRPr/>
          </a:p>
          <a:p>
            <a:pPr indent="-285750" lvl="1" marL="742950" rtl="0" algn="l">
              <a:spcBef>
                <a:spcPts val="560"/>
              </a:spcBef>
              <a:spcAft>
                <a:spcPts val="0"/>
              </a:spcAft>
              <a:buSzPts val="1680"/>
              <a:buChar char="✓"/>
            </a:pPr>
            <a:r>
              <a:rPr lang="en-US"/>
              <a:t>Nhị phân: mỗi nút có {0,1, 2} nút con</a:t>
            </a:r>
            <a:endParaRPr/>
          </a:p>
          <a:p>
            <a:pPr indent="-285750" lvl="1" marL="742950" rtl="0" algn="l">
              <a:spcBef>
                <a:spcPts val="560"/>
              </a:spcBef>
              <a:spcAft>
                <a:spcPts val="0"/>
              </a:spcAft>
              <a:buSzPts val="1680"/>
              <a:buChar char="✓"/>
            </a:pPr>
            <a:r>
              <a:rPr lang="en-US"/>
              <a:t>Tam phân: mỗi nút có {0,1,2,3} nút con</a:t>
            </a:r>
            <a:endParaRPr/>
          </a:p>
          <a:p>
            <a:pPr indent="-285750" lvl="1" marL="742950" rtl="0" algn="l">
              <a:spcBef>
                <a:spcPts val="560"/>
              </a:spcBef>
              <a:spcAft>
                <a:spcPts val="0"/>
              </a:spcAft>
              <a:buSzPts val="1680"/>
              <a:buChar char="✓"/>
            </a:pPr>
            <a:r>
              <a:rPr lang="en-US"/>
              <a:t>n-phân: mỗi nút có {0,1,..,n} nút con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5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9" name="Google Shape;809;p52"/>
          <p:cNvSpPr/>
          <p:nvPr/>
        </p:nvSpPr>
        <p:spPr>
          <a:xfrm>
            <a:off x="6781800" y="3924300"/>
            <a:ext cx="762000" cy="571500"/>
          </a:xfrm>
          <a:prstGeom prst="ellipse">
            <a:avLst/>
          </a:prstGeom>
          <a:solidFill>
            <a:srgbClr val="CCFFCC"/>
          </a:solid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10" name="Google Shape;810;p5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Khái niệm</a:t>
            </a:r>
            <a:endParaRPr/>
          </a:p>
        </p:txBody>
      </p:sp>
      <p:sp>
        <p:nvSpPr>
          <p:cNvPr id="811" name="Google Shape;811;p5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Ví dụ</a:t>
            </a:r>
            <a:endParaRPr/>
          </a:p>
        </p:txBody>
      </p:sp>
      <p:sp>
        <p:nvSpPr>
          <p:cNvPr id="812" name="Google Shape;812;p52"/>
          <p:cNvSpPr/>
          <p:nvPr/>
        </p:nvSpPr>
        <p:spPr>
          <a:xfrm>
            <a:off x="1295400" y="2752725"/>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13" name="Google Shape;813;p52"/>
          <p:cNvSpPr/>
          <p:nvPr/>
        </p:nvSpPr>
        <p:spPr>
          <a:xfrm>
            <a:off x="762000" y="3543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814" name="Google Shape;814;p52"/>
          <p:cNvCxnSpPr>
            <a:stCxn id="813" idx="4"/>
          </p:cNvCxnSpPr>
          <p:nvPr/>
        </p:nvCxnSpPr>
        <p:spPr>
          <a:xfrm flipH="1">
            <a:off x="838200" y="4114800"/>
            <a:ext cx="304800" cy="223800"/>
          </a:xfrm>
          <a:prstGeom prst="straightConnector1">
            <a:avLst/>
          </a:prstGeom>
          <a:noFill/>
          <a:ln cap="flat" cmpd="sng" w="25400">
            <a:solidFill>
              <a:srgbClr val="000000"/>
            </a:solidFill>
            <a:prstDash val="solid"/>
            <a:round/>
            <a:headEnd len="med" w="med" type="none"/>
            <a:tailEnd len="med" w="med" type="stealth"/>
          </a:ln>
        </p:spPr>
      </p:cxnSp>
      <p:cxnSp>
        <p:nvCxnSpPr>
          <p:cNvPr id="815" name="Google Shape;815;p52"/>
          <p:cNvCxnSpPr/>
          <p:nvPr/>
        </p:nvCxnSpPr>
        <p:spPr>
          <a:xfrm flipH="1">
            <a:off x="1752600" y="4143375"/>
            <a:ext cx="381000" cy="209550"/>
          </a:xfrm>
          <a:prstGeom prst="straightConnector1">
            <a:avLst/>
          </a:prstGeom>
          <a:noFill/>
          <a:ln cap="flat" cmpd="sng" w="25400">
            <a:solidFill>
              <a:srgbClr val="000000"/>
            </a:solidFill>
            <a:prstDash val="solid"/>
            <a:round/>
            <a:headEnd len="med" w="med" type="none"/>
            <a:tailEnd len="med" w="med" type="stealth"/>
          </a:ln>
        </p:spPr>
      </p:cxnSp>
      <p:cxnSp>
        <p:nvCxnSpPr>
          <p:cNvPr id="816" name="Google Shape;816;p52"/>
          <p:cNvCxnSpPr>
            <a:stCxn id="812" idx="4"/>
          </p:cNvCxnSpPr>
          <p:nvPr/>
        </p:nvCxnSpPr>
        <p:spPr>
          <a:xfrm>
            <a:off x="1676400" y="3324225"/>
            <a:ext cx="457200" cy="176100"/>
          </a:xfrm>
          <a:prstGeom prst="straightConnector1">
            <a:avLst/>
          </a:prstGeom>
          <a:noFill/>
          <a:ln cap="flat" cmpd="sng" w="25400">
            <a:solidFill>
              <a:srgbClr val="000000"/>
            </a:solidFill>
            <a:prstDash val="solid"/>
            <a:round/>
            <a:headEnd len="med" w="med" type="none"/>
            <a:tailEnd len="med" w="med" type="stealth"/>
          </a:ln>
        </p:spPr>
      </p:cxnSp>
      <p:cxnSp>
        <p:nvCxnSpPr>
          <p:cNvPr id="817" name="Google Shape;817;p52"/>
          <p:cNvCxnSpPr>
            <a:stCxn id="812" idx="4"/>
            <a:endCxn id="813" idx="0"/>
          </p:cNvCxnSpPr>
          <p:nvPr/>
        </p:nvCxnSpPr>
        <p:spPr>
          <a:xfrm flipH="1">
            <a:off x="1143000" y="3324225"/>
            <a:ext cx="533400" cy="219000"/>
          </a:xfrm>
          <a:prstGeom prst="straightConnector1">
            <a:avLst/>
          </a:prstGeom>
          <a:noFill/>
          <a:ln cap="flat" cmpd="sng" w="25400">
            <a:solidFill>
              <a:srgbClr val="000000"/>
            </a:solidFill>
            <a:prstDash val="solid"/>
            <a:round/>
            <a:headEnd len="med" w="med" type="none"/>
            <a:tailEnd len="med" w="med" type="stealth"/>
          </a:ln>
        </p:spPr>
      </p:cxnSp>
      <p:cxnSp>
        <p:nvCxnSpPr>
          <p:cNvPr id="818" name="Google Shape;818;p52"/>
          <p:cNvCxnSpPr/>
          <p:nvPr/>
        </p:nvCxnSpPr>
        <p:spPr>
          <a:xfrm>
            <a:off x="2133600" y="4143375"/>
            <a:ext cx="533400" cy="209550"/>
          </a:xfrm>
          <a:prstGeom prst="straightConnector1">
            <a:avLst/>
          </a:prstGeom>
          <a:noFill/>
          <a:ln cap="flat" cmpd="sng" w="25400">
            <a:solidFill>
              <a:srgbClr val="000000"/>
            </a:solidFill>
            <a:prstDash val="solid"/>
            <a:round/>
            <a:headEnd len="med" w="med" type="none"/>
            <a:tailEnd len="med" w="med" type="stealth"/>
          </a:ln>
        </p:spPr>
      </p:cxnSp>
      <p:sp>
        <p:nvSpPr>
          <p:cNvPr id="819" name="Google Shape;819;p52"/>
          <p:cNvSpPr txBox="1"/>
          <p:nvPr/>
        </p:nvSpPr>
        <p:spPr>
          <a:xfrm>
            <a:off x="1524000" y="5562600"/>
            <a:ext cx="2133600" cy="8223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CC0000"/>
                </a:solidFill>
                <a:latin typeface="Arial"/>
                <a:ea typeface="Arial"/>
                <a:cs typeface="Arial"/>
                <a:sym typeface="Arial"/>
              </a:rPr>
              <a:t>Binary search trees</a:t>
            </a:r>
            <a:endParaRPr/>
          </a:p>
        </p:txBody>
      </p:sp>
      <p:sp>
        <p:nvSpPr>
          <p:cNvPr id="820" name="Google Shape;820;p52"/>
          <p:cNvSpPr txBox="1"/>
          <p:nvPr/>
        </p:nvSpPr>
        <p:spPr>
          <a:xfrm>
            <a:off x="6019800" y="5715000"/>
            <a:ext cx="2362200" cy="8223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CC0000"/>
                </a:solidFill>
                <a:latin typeface="Arial"/>
                <a:ea typeface="Arial"/>
                <a:cs typeface="Arial"/>
                <a:sym typeface="Arial"/>
              </a:rPr>
              <a:t>Non-binary search tree</a:t>
            </a:r>
            <a:endParaRPr/>
          </a:p>
        </p:txBody>
      </p:sp>
      <p:sp>
        <p:nvSpPr>
          <p:cNvPr id="821" name="Google Shape;821;p52"/>
          <p:cNvSpPr txBox="1"/>
          <p:nvPr/>
        </p:nvSpPr>
        <p:spPr>
          <a:xfrm>
            <a:off x="939800" y="36195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822" name="Google Shape;822;p52"/>
          <p:cNvSpPr txBox="1"/>
          <p:nvPr/>
        </p:nvSpPr>
        <p:spPr>
          <a:xfrm>
            <a:off x="1371600" y="27813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10</a:t>
            </a:r>
            <a:endParaRPr/>
          </a:p>
        </p:txBody>
      </p:sp>
      <p:sp>
        <p:nvSpPr>
          <p:cNvPr id="823" name="Google Shape;823;p52"/>
          <p:cNvSpPr txBox="1"/>
          <p:nvPr/>
        </p:nvSpPr>
        <p:spPr>
          <a:xfrm>
            <a:off x="1841500" y="36068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824" name="Google Shape;824;p52"/>
          <p:cNvSpPr txBox="1"/>
          <p:nvPr/>
        </p:nvSpPr>
        <p:spPr>
          <a:xfrm>
            <a:off x="647700" y="44450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825" name="Google Shape;825;p52"/>
          <p:cNvSpPr txBox="1"/>
          <p:nvPr/>
        </p:nvSpPr>
        <p:spPr>
          <a:xfrm>
            <a:off x="1447800" y="44577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826" name="Google Shape;826;p52"/>
          <p:cNvSpPr txBox="1"/>
          <p:nvPr/>
        </p:nvSpPr>
        <p:spPr>
          <a:xfrm>
            <a:off x="2400300" y="44577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cxnSp>
        <p:nvCxnSpPr>
          <p:cNvPr id="827" name="Google Shape;827;p52"/>
          <p:cNvCxnSpPr/>
          <p:nvPr/>
        </p:nvCxnSpPr>
        <p:spPr>
          <a:xfrm flipH="1">
            <a:off x="6248400" y="3676650"/>
            <a:ext cx="304800" cy="209550"/>
          </a:xfrm>
          <a:prstGeom prst="straightConnector1">
            <a:avLst/>
          </a:prstGeom>
          <a:noFill/>
          <a:ln cap="flat" cmpd="sng" w="25400">
            <a:solidFill>
              <a:srgbClr val="000000"/>
            </a:solidFill>
            <a:prstDash val="solid"/>
            <a:round/>
            <a:headEnd len="med" w="med" type="none"/>
            <a:tailEnd len="med" w="med" type="stealth"/>
          </a:ln>
        </p:spPr>
      </p:cxnSp>
      <p:cxnSp>
        <p:nvCxnSpPr>
          <p:cNvPr id="828" name="Google Shape;828;p52"/>
          <p:cNvCxnSpPr/>
          <p:nvPr/>
        </p:nvCxnSpPr>
        <p:spPr>
          <a:xfrm>
            <a:off x="6553200" y="3676650"/>
            <a:ext cx="609600" cy="209550"/>
          </a:xfrm>
          <a:prstGeom prst="straightConnector1">
            <a:avLst/>
          </a:prstGeom>
          <a:noFill/>
          <a:ln cap="flat" cmpd="sng" w="25400">
            <a:solidFill>
              <a:srgbClr val="000000"/>
            </a:solidFill>
            <a:prstDash val="solid"/>
            <a:round/>
            <a:headEnd len="med" w="med" type="none"/>
            <a:tailEnd len="med" w="med" type="stealth"/>
          </a:ln>
        </p:spPr>
      </p:cxnSp>
      <p:cxnSp>
        <p:nvCxnSpPr>
          <p:cNvPr id="829" name="Google Shape;829;p52"/>
          <p:cNvCxnSpPr/>
          <p:nvPr/>
        </p:nvCxnSpPr>
        <p:spPr>
          <a:xfrm>
            <a:off x="7086600" y="2886075"/>
            <a:ext cx="457200" cy="161925"/>
          </a:xfrm>
          <a:prstGeom prst="straightConnector1">
            <a:avLst/>
          </a:prstGeom>
          <a:noFill/>
          <a:ln cap="flat" cmpd="sng" w="25400">
            <a:solidFill>
              <a:srgbClr val="000000"/>
            </a:solidFill>
            <a:prstDash val="solid"/>
            <a:round/>
            <a:headEnd len="med" w="med" type="none"/>
            <a:tailEnd len="med" w="med" type="stealth"/>
          </a:ln>
        </p:spPr>
      </p:cxnSp>
      <p:cxnSp>
        <p:nvCxnSpPr>
          <p:cNvPr id="830" name="Google Shape;830;p52"/>
          <p:cNvCxnSpPr/>
          <p:nvPr/>
        </p:nvCxnSpPr>
        <p:spPr>
          <a:xfrm flipH="1">
            <a:off x="6553200" y="2886075"/>
            <a:ext cx="533400" cy="161925"/>
          </a:xfrm>
          <a:prstGeom prst="straightConnector1">
            <a:avLst/>
          </a:prstGeom>
          <a:noFill/>
          <a:ln cap="flat" cmpd="sng" w="25400">
            <a:solidFill>
              <a:srgbClr val="000000"/>
            </a:solidFill>
            <a:prstDash val="solid"/>
            <a:round/>
            <a:headEnd len="med" w="med" type="none"/>
            <a:tailEnd len="med" w="med" type="stealth"/>
          </a:ln>
        </p:spPr>
      </p:cxnSp>
      <p:cxnSp>
        <p:nvCxnSpPr>
          <p:cNvPr id="831" name="Google Shape;831;p52"/>
          <p:cNvCxnSpPr/>
          <p:nvPr/>
        </p:nvCxnSpPr>
        <p:spPr>
          <a:xfrm>
            <a:off x="7543800" y="3676650"/>
            <a:ext cx="533400" cy="209550"/>
          </a:xfrm>
          <a:prstGeom prst="straightConnector1">
            <a:avLst/>
          </a:prstGeom>
          <a:noFill/>
          <a:ln cap="flat" cmpd="sng" w="25400">
            <a:solidFill>
              <a:srgbClr val="000000"/>
            </a:solidFill>
            <a:prstDash val="solid"/>
            <a:round/>
            <a:headEnd len="med" w="med" type="none"/>
            <a:tailEnd len="med" w="med" type="stealth"/>
          </a:ln>
        </p:spPr>
      </p:cxnSp>
      <p:sp>
        <p:nvSpPr>
          <p:cNvPr id="832" name="Google Shape;832;p52"/>
          <p:cNvSpPr txBox="1"/>
          <p:nvPr/>
        </p:nvSpPr>
        <p:spPr>
          <a:xfrm>
            <a:off x="6375400" y="31273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833" name="Google Shape;833;p52"/>
          <p:cNvSpPr txBox="1"/>
          <p:nvPr/>
        </p:nvSpPr>
        <p:spPr>
          <a:xfrm>
            <a:off x="6781800" y="23145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10</a:t>
            </a:r>
            <a:endParaRPr/>
          </a:p>
        </p:txBody>
      </p:sp>
      <p:sp>
        <p:nvSpPr>
          <p:cNvPr id="834" name="Google Shape;834;p52"/>
          <p:cNvSpPr txBox="1"/>
          <p:nvPr/>
        </p:nvSpPr>
        <p:spPr>
          <a:xfrm>
            <a:off x="7239000" y="31146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835" name="Google Shape;835;p52"/>
          <p:cNvSpPr txBox="1"/>
          <p:nvPr/>
        </p:nvSpPr>
        <p:spPr>
          <a:xfrm>
            <a:off x="6070600" y="39655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836" name="Google Shape;836;p52"/>
          <p:cNvSpPr txBox="1"/>
          <p:nvPr/>
        </p:nvSpPr>
        <p:spPr>
          <a:xfrm>
            <a:off x="6858000" y="39624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25</a:t>
            </a:r>
            <a:endParaRPr/>
          </a:p>
        </p:txBody>
      </p:sp>
      <p:sp>
        <p:nvSpPr>
          <p:cNvPr id="837" name="Google Shape;837;p52"/>
          <p:cNvSpPr txBox="1"/>
          <p:nvPr/>
        </p:nvSpPr>
        <p:spPr>
          <a:xfrm>
            <a:off x="7823200" y="39655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cxnSp>
        <p:nvCxnSpPr>
          <p:cNvPr id="838" name="Google Shape;838;p52"/>
          <p:cNvCxnSpPr/>
          <p:nvPr/>
        </p:nvCxnSpPr>
        <p:spPr>
          <a:xfrm flipH="1">
            <a:off x="4572000" y="3371850"/>
            <a:ext cx="381000" cy="209550"/>
          </a:xfrm>
          <a:prstGeom prst="straightConnector1">
            <a:avLst/>
          </a:prstGeom>
          <a:noFill/>
          <a:ln cap="flat" cmpd="sng" w="25400">
            <a:solidFill>
              <a:srgbClr val="000000"/>
            </a:solidFill>
            <a:prstDash val="solid"/>
            <a:round/>
            <a:headEnd len="med" w="med" type="none"/>
            <a:tailEnd len="med" w="med" type="stealth"/>
          </a:ln>
        </p:spPr>
      </p:cxnSp>
      <p:cxnSp>
        <p:nvCxnSpPr>
          <p:cNvPr id="839" name="Google Shape;839;p52"/>
          <p:cNvCxnSpPr/>
          <p:nvPr/>
        </p:nvCxnSpPr>
        <p:spPr>
          <a:xfrm>
            <a:off x="4495800" y="2581275"/>
            <a:ext cx="457200" cy="161925"/>
          </a:xfrm>
          <a:prstGeom prst="straightConnector1">
            <a:avLst/>
          </a:prstGeom>
          <a:noFill/>
          <a:ln cap="flat" cmpd="sng" w="25400">
            <a:solidFill>
              <a:srgbClr val="000000"/>
            </a:solidFill>
            <a:prstDash val="solid"/>
            <a:round/>
            <a:headEnd len="med" w="med" type="none"/>
            <a:tailEnd len="med" w="med" type="stealth"/>
          </a:ln>
        </p:spPr>
      </p:cxnSp>
      <p:cxnSp>
        <p:nvCxnSpPr>
          <p:cNvPr id="840" name="Google Shape;840;p52"/>
          <p:cNvCxnSpPr/>
          <p:nvPr/>
        </p:nvCxnSpPr>
        <p:spPr>
          <a:xfrm flipH="1">
            <a:off x="3962400" y="2581275"/>
            <a:ext cx="533400" cy="161925"/>
          </a:xfrm>
          <a:prstGeom prst="straightConnector1">
            <a:avLst/>
          </a:prstGeom>
          <a:noFill/>
          <a:ln cap="flat" cmpd="sng" w="25400">
            <a:solidFill>
              <a:srgbClr val="000000"/>
            </a:solidFill>
            <a:prstDash val="solid"/>
            <a:round/>
            <a:headEnd len="med" w="med" type="none"/>
            <a:tailEnd len="med" w="med" type="stealth"/>
          </a:ln>
        </p:spPr>
      </p:cxnSp>
      <p:cxnSp>
        <p:nvCxnSpPr>
          <p:cNvPr id="841" name="Google Shape;841;p52"/>
          <p:cNvCxnSpPr/>
          <p:nvPr/>
        </p:nvCxnSpPr>
        <p:spPr>
          <a:xfrm flipH="1">
            <a:off x="3886200" y="4210050"/>
            <a:ext cx="685800" cy="209550"/>
          </a:xfrm>
          <a:prstGeom prst="straightConnector1">
            <a:avLst/>
          </a:prstGeom>
          <a:noFill/>
          <a:ln cap="flat" cmpd="sng" w="25400">
            <a:solidFill>
              <a:srgbClr val="000000"/>
            </a:solidFill>
            <a:prstDash val="solid"/>
            <a:round/>
            <a:headEnd len="med" w="med" type="none"/>
            <a:tailEnd len="med" w="med" type="stealth"/>
          </a:ln>
        </p:spPr>
      </p:cxnSp>
      <p:sp>
        <p:nvSpPr>
          <p:cNvPr id="842" name="Google Shape;842;p52"/>
          <p:cNvSpPr txBox="1"/>
          <p:nvPr/>
        </p:nvSpPr>
        <p:spPr>
          <a:xfrm>
            <a:off x="4267200" y="20097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843" name="Google Shape;843;p52"/>
          <p:cNvSpPr txBox="1"/>
          <p:nvPr/>
        </p:nvSpPr>
        <p:spPr>
          <a:xfrm>
            <a:off x="3594100" y="44735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10</a:t>
            </a:r>
            <a:endParaRPr/>
          </a:p>
        </p:txBody>
      </p:sp>
      <p:sp>
        <p:nvSpPr>
          <p:cNvPr id="844" name="Google Shape;844;p52"/>
          <p:cNvSpPr txBox="1"/>
          <p:nvPr/>
        </p:nvSpPr>
        <p:spPr>
          <a:xfrm>
            <a:off x="4267200" y="36861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845" name="Google Shape;845;p52"/>
          <p:cNvSpPr txBox="1"/>
          <p:nvPr/>
        </p:nvSpPr>
        <p:spPr>
          <a:xfrm>
            <a:off x="3771900" y="28098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846" name="Google Shape;846;p52"/>
          <p:cNvSpPr txBox="1"/>
          <p:nvPr/>
        </p:nvSpPr>
        <p:spPr>
          <a:xfrm>
            <a:off x="4203700" y="53371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847" name="Google Shape;847;p52"/>
          <p:cNvSpPr txBox="1"/>
          <p:nvPr/>
        </p:nvSpPr>
        <p:spPr>
          <a:xfrm>
            <a:off x="4648200" y="27717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cxnSp>
        <p:nvCxnSpPr>
          <p:cNvPr id="848" name="Google Shape;848;p52"/>
          <p:cNvCxnSpPr/>
          <p:nvPr/>
        </p:nvCxnSpPr>
        <p:spPr>
          <a:xfrm>
            <a:off x="3886200" y="5048250"/>
            <a:ext cx="609600" cy="209550"/>
          </a:xfrm>
          <a:prstGeom prst="straightConnector1">
            <a:avLst/>
          </a:prstGeom>
          <a:noFill/>
          <a:ln cap="flat" cmpd="sng" w="25400">
            <a:solidFill>
              <a:srgbClr val="000000"/>
            </a:solidFill>
            <a:prstDash val="solid"/>
            <a:round/>
            <a:headEnd len="med" w="med" type="none"/>
            <a:tailEnd len="med" w="med" type="stealth"/>
          </a:ln>
        </p:spPr>
      </p:cxnSp>
      <p:cxnSp>
        <p:nvCxnSpPr>
          <p:cNvPr id="849" name="Google Shape;849;p52"/>
          <p:cNvCxnSpPr/>
          <p:nvPr/>
        </p:nvCxnSpPr>
        <p:spPr>
          <a:xfrm>
            <a:off x="5562600" y="1447800"/>
            <a:ext cx="0" cy="5105400"/>
          </a:xfrm>
          <a:prstGeom prst="straightConnector1">
            <a:avLst/>
          </a:prstGeom>
          <a:noFill/>
          <a:ln cap="flat" cmpd="sng" w="12700">
            <a:solidFill>
              <a:srgbClr val="000000"/>
            </a:solidFill>
            <a:prstDash val="solid"/>
            <a:round/>
            <a:headEnd len="med" w="med" type="none"/>
            <a:tailEnd len="med" w="med" type="none"/>
          </a:ln>
        </p:spPr>
      </p:cxnSp>
      <p:sp>
        <p:nvSpPr>
          <p:cNvPr id="850" name="Google Shape;850;p52"/>
          <p:cNvSpPr/>
          <p:nvPr/>
        </p:nvSpPr>
        <p:spPr>
          <a:xfrm>
            <a:off x="1752600" y="3543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1" name="Google Shape;851;p52"/>
          <p:cNvSpPr/>
          <p:nvPr/>
        </p:nvSpPr>
        <p:spPr>
          <a:xfrm>
            <a:off x="457200" y="43434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2" name="Google Shape;852;p52"/>
          <p:cNvSpPr/>
          <p:nvPr/>
        </p:nvSpPr>
        <p:spPr>
          <a:xfrm>
            <a:off x="1371600" y="43434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3" name="Google Shape;853;p52"/>
          <p:cNvSpPr/>
          <p:nvPr/>
        </p:nvSpPr>
        <p:spPr>
          <a:xfrm>
            <a:off x="2286000" y="43434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4" name="Google Shape;854;p52"/>
          <p:cNvSpPr/>
          <p:nvPr/>
        </p:nvSpPr>
        <p:spPr>
          <a:xfrm>
            <a:off x="4038600" y="2019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5" name="Google Shape;855;p52"/>
          <p:cNvSpPr/>
          <p:nvPr/>
        </p:nvSpPr>
        <p:spPr>
          <a:xfrm>
            <a:off x="3581400" y="27432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6" name="Google Shape;856;p52"/>
          <p:cNvSpPr/>
          <p:nvPr/>
        </p:nvSpPr>
        <p:spPr>
          <a:xfrm>
            <a:off x="4572000" y="2781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7" name="Google Shape;857;p52"/>
          <p:cNvSpPr/>
          <p:nvPr/>
        </p:nvSpPr>
        <p:spPr>
          <a:xfrm>
            <a:off x="4203700" y="35941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8" name="Google Shape;858;p52"/>
          <p:cNvSpPr/>
          <p:nvPr/>
        </p:nvSpPr>
        <p:spPr>
          <a:xfrm>
            <a:off x="3505200" y="44577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9" name="Google Shape;859;p52"/>
          <p:cNvSpPr/>
          <p:nvPr/>
        </p:nvSpPr>
        <p:spPr>
          <a:xfrm>
            <a:off x="4114800" y="52959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60" name="Google Shape;860;p52"/>
          <p:cNvSpPr txBox="1"/>
          <p:nvPr/>
        </p:nvSpPr>
        <p:spPr>
          <a:xfrm>
            <a:off x="6858000" y="39624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861" name="Google Shape;861;p52"/>
          <p:cNvSpPr/>
          <p:nvPr/>
        </p:nvSpPr>
        <p:spPr>
          <a:xfrm>
            <a:off x="6172200" y="30861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62" name="Google Shape;862;p52"/>
          <p:cNvSpPr/>
          <p:nvPr/>
        </p:nvSpPr>
        <p:spPr>
          <a:xfrm>
            <a:off x="7162800" y="30861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63" name="Google Shape;863;p52"/>
          <p:cNvSpPr/>
          <p:nvPr/>
        </p:nvSpPr>
        <p:spPr>
          <a:xfrm>
            <a:off x="5867400" y="3924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64" name="Google Shape;864;p52"/>
          <p:cNvSpPr/>
          <p:nvPr/>
        </p:nvSpPr>
        <p:spPr>
          <a:xfrm>
            <a:off x="7696200" y="3924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65" name="Google Shape;865;p52"/>
          <p:cNvSpPr/>
          <p:nvPr/>
        </p:nvSpPr>
        <p:spPr>
          <a:xfrm>
            <a:off x="6629400" y="22860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5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1" name="Google Shape;871;p5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Search</a:t>
            </a:r>
            <a:endParaRPr/>
          </a:p>
        </p:txBody>
      </p:sp>
      <p:sp>
        <p:nvSpPr>
          <p:cNvPr id="872" name="Google Shape;872;p53"/>
          <p:cNvSpPr/>
          <p:nvPr/>
        </p:nvSpPr>
        <p:spPr>
          <a:xfrm>
            <a:off x="3352800" y="15621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73" name="Google Shape;873;p53"/>
          <p:cNvSpPr/>
          <p:nvPr/>
        </p:nvSpPr>
        <p:spPr>
          <a:xfrm>
            <a:off x="1447800" y="27051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74" name="Google Shape;874;p53"/>
          <p:cNvSpPr/>
          <p:nvPr/>
        </p:nvSpPr>
        <p:spPr>
          <a:xfrm>
            <a:off x="5181600" y="27051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75" name="Google Shape;875;p53"/>
          <p:cNvSpPr/>
          <p:nvPr/>
        </p:nvSpPr>
        <p:spPr>
          <a:xfrm>
            <a:off x="4419600" y="36195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876" name="Google Shape;876;p53"/>
          <p:cNvCxnSpPr>
            <a:stCxn id="873" idx="4"/>
          </p:cNvCxnSpPr>
          <p:nvPr/>
        </p:nvCxnSpPr>
        <p:spPr>
          <a:xfrm flipH="1">
            <a:off x="762000" y="3276600"/>
            <a:ext cx="1066800" cy="376200"/>
          </a:xfrm>
          <a:prstGeom prst="straightConnector1">
            <a:avLst/>
          </a:prstGeom>
          <a:noFill/>
          <a:ln cap="flat" cmpd="sng" w="28575">
            <a:solidFill>
              <a:srgbClr val="000000"/>
            </a:solidFill>
            <a:prstDash val="solid"/>
            <a:round/>
            <a:headEnd len="med" w="med" type="none"/>
            <a:tailEnd len="med" w="med" type="triangle"/>
          </a:ln>
        </p:spPr>
      </p:cxnSp>
      <p:cxnSp>
        <p:nvCxnSpPr>
          <p:cNvPr id="877" name="Google Shape;877;p53"/>
          <p:cNvCxnSpPr>
            <a:stCxn id="874" idx="4"/>
            <a:endCxn id="875" idx="0"/>
          </p:cNvCxnSpPr>
          <p:nvPr/>
        </p:nvCxnSpPr>
        <p:spPr>
          <a:xfrm flipH="1">
            <a:off x="4800600" y="3276600"/>
            <a:ext cx="762000" cy="342900"/>
          </a:xfrm>
          <a:prstGeom prst="straightConnector1">
            <a:avLst/>
          </a:prstGeom>
          <a:noFill/>
          <a:ln cap="flat" cmpd="sng" w="28575">
            <a:solidFill>
              <a:srgbClr val="000000"/>
            </a:solidFill>
            <a:prstDash val="solid"/>
            <a:round/>
            <a:headEnd len="med" w="med" type="none"/>
            <a:tailEnd len="med" w="med" type="triangle"/>
          </a:ln>
        </p:spPr>
      </p:cxnSp>
      <p:cxnSp>
        <p:nvCxnSpPr>
          <p:cNvPr id="878" name="Google Shape;878;p53"/>
          <p:cNvCxnSpPr>
            <a:stCxn id="872" idx="4"/>
            <a:endCxn id="874" idx="0"/>
          </p:cNvCxnSpPr>
          <p:nvPr/>
        </p:nvCxnSpPr>
        <p:spPr>
          <a:xfrm>
            <a:off x="3733800" y="2133600"/>
            <a:ext cx="1828800" cy="571500"/>
          </a:xfrm>
          <a:prstGeom prst="straightConnector1">
            <a:avLst/>
          </a:prstGeom>
          <a:noFill/>
          <a:ln cap="flat" cmpd="sng" w="28575">
            <a:solidFill>
              <a:srgbClr val="000000"/>
            </a:solidFill>
            <a:prstDash val="solid"/>
            <a:round/>
            <a:headEnd len="med" w="med" type="none"/>
            <a:tailEnd len="med" w="med" type="triangle"/>
          </a:ln>
        </p:spPr>
      </p:cxnSp>
      <p:cxnSp>
        <p:nvCxnSpPr>
          <p:cNvPr id="879" name="Google Shape;879;p53"/>
          <p:cNvCxnSpPr>
            <a:stCxn id="872" idx="4"/>
            <a:endCxn id="873" idx="0"/>
          </p:cNvCxnSpPr>
          <p:nvPr/>
        </p:nvCxnSpPr>
        <p:spPr>
          <a:xfrm flipH="1">
            <a:off x="1828800" y="2133600"/>
            <a:ext cx="1905000" cy="571500"/>
          </a:xfrm>
          <a:prstGeom prst="straightConnector1">
            <a:avLst/>
          </a:prstGeom>
          <a:noFill/>
          <a:ln cap="flat" cmpd="sng" w="28575">
            <a:solidFill>
              <a:srgbClr val="CC0000"/>
            </a:solidFill>
            <a:prstDash val="solid"/>
            <a:round/>
            <a:headEnd len="med" w="med" type="none"/>
            <a:tailEnd len="med" w="med" type="triangle"/>
          </a:ln>
        </p:spPr>
      </p:cxnSp>
      <p:cxnSp>
        <p:nvCxnSpPr>
          <p:cNvPr id="880" name="Google Shape;880;p53"/>
          <p:cNvCxnSpPr>
            <a:stCxn id="874" idx="4"/>
            <a:endCxn id="881" idx="0"/>
          </p:cNvCxnSpPr>
          <p:nvPr/>
        </p:nvCxnSpPr>
        <p:spPr>
          <a:xfrm>
            <a:off x="5562600" y="3276600"/>
            <a:ext cx="914400" cy="304800"/>
          </a:xfrm>
          <a:prstGeom prst="straightConnector1">
            <a:avLst/>
          </a:prstGeom>
          <a:noFill/>
          <a:ln cap="flat" cmpd="sng" w="28575">
            <a:solidFill>
              <a:srgbClr val="000000"/>
            </a:solidFill>
            <a:prstDash val="solid"/>
            <a:round/>
            <a:headEnd len="med" w="med" type="none"/>
            <a:tailEnd len="med" w="med" type="triangle"/>
          </a:ln>
        </p:spPr>
      </p:cxnSp>
      <p:sp>
        <p:nvSpPr>
          <p:cNvPr id="881" name="Google Shape;881;p53"/>
          <p:cNvSpPr/>
          <p:nvPr/>
        </p:nvSpPr>
        <p:spPr>
          <a:xfrm>
            <a:off x="6096000" y="35814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82" name="Google Shape;882;p53"/>
          <p:cNvSpPr txBox="1"/>
          <p:nvPr/>
        </p:nvSpPr>
        <p:spPr>
          <a:xfrm>
            <a:off x="1600200" y="27051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883" name="Google Shape;883;p53"/>
          <p:cNvSpPr txBox="1"/>
          <p:nvPr/>
        </p:nvSpPr>
        <p:spPr>
          <a:xfrm>
            <a:off x="3429000" y="16002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10</a:t>
            </a:r>
            <a:endParaRPr/>
          </a:p>
        </p:txBody>
      </p:sp>
      <p:sp>
        <p:nvSpPr>
          <p:cNvPr id="884" name="Google Shape;884;p53"/>
          <p:cNvSpPr txBox="1"/>
          <p:nvPr/>
        </p:nvSpPr>
        <p:spPr>
          <a:xfrm>
            <a:off x="5257800" y="27051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885" name="Google Shape;885;p53"/>
          <p:cNvSpPr txBox="1"/>
          <p:nvPr/>
        </p:nvSpPr>
        <p:spPr>
          <a:xfrm>
            <a:off x="533400" y="37719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886" name="Google Shape;886;p53"/>
          <p:cNvSpPr txBox="1"/>
          <p:nvPr/>
        </p:nvSpPr>
        <p:spPr>
          <a:xfrm>
            <a:off x="4495800" y="36576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887" name="Google Shape;887;p53"/>
          <p:cNvSpPr txBox="1"/>
          <p:nvPr/>
        </p:nvSpPr>
        <p:spPr>
          <a:xfrm>
            <a:off x="6248400" y="36576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cxnSp>
        <p:nvCxnSpPr>
          <p:cNvPr id="888" name="Google Shape;888;p53"/>
          <p:cNvCxnSpPr>
            <a:stCxn id="873" idx="4"/>
            <a:endCxn id="889" idx="0"/>
          </p:cNvCxnSpPr>
          <p:nvPr/>
        </p:nvCxnSpPr>
        <p:spPr>
          <a:xfrm>
            <a:off x="1828800" y="3276600"/>
            <a:ext cx="838200" cy="381000"/>
          </a:xfrm>
          <a:prstGeom prst="straightConnector1">
            <a:avLst/>
          </a:prstGeom>
          <a:noFill/>
          <a:ln cap="flat" cmpd="sng" w="28575">
            <a:solidFill>
              <a:srgbClr val="CC0000"/>
            </a:solidFill>
            <a:prstDash val="solid"/>
            <a:round/>
            <a:headEnd len="med" w="med" type="none"/>
            <a:tailEnd len="med" w="med" type="triangle"/>
          </a:ln>
        </p:spPr>
      </p:cxnSp>
      <p:sp>
        <p:nvSpPr>
          <p:cNvPr id="889" name="Google Shape;889;p53"/>
          <p:cNvSpPr/>
          <p:nvPr/>
        </p:nvSpPr>
        <p:spPr>
          <a:xfrm>
            <a:off x="2286000" y="36576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90" name="Google Shape;890;p53"/>
          <p:cNvSpPr txBox="1"/>
          <p:nvPr/>
        </p:nvSpPr>
        <p:spPr>
          <a:xfrm>
            <a:off x="2400300" y="37084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8</a:t>
            </a:r>
            <a:endParaRPr/>
          </a:p>
        </p:txBody>
      </p:sp>
      <p:cxnSp>
        <p:nvCxnSpPr>
          <p:cNvPr id="891" name="Google Shape;891;p53"/>
          <p:cNvCxnSpPr>
            <a:endCxn id="892" idx="0"/>
          </p:cNvCxnSpPr>
          <p:nvPr/>
        </p:nvCxnSpPr>
        <p:spPr>
          <a:xfrm>
            <a:off x="762000" y="4310100"/>
            <a:ext cx="304800" cy="757200"/>
          </a:xfrm>
          <a:prstGeom prst="straightConnector1">
            <a:avLst/>
          </a:prstGeom>
          <a:noFill/>
          <a:ln cap="flat" cmpd="sng" w="28575">
            <a:solidFill>
              <a:srgbClr val="000000"/>
            </a:solidFill>
            <a:prstDash val="solid"/>
            <a:round/>
            <a:headEnd len="med" w="med" type="none"/>
            <a:tailEnd len="med" w="med" type="triangle"/>
          </a:ln>
        </p:spPr>
      </p:cxnSp>
      <p:sp>
        <p:nvSpPr>
          <p:cNvPr id="892" name="Google Shape;892;p53"/>
          <p:cNvSpPr/>
          <p:nvPr/>
        </p:nvSpPr>
        <p:spPr>
          <a:xfrm>
            <a:off x="685800" y="5067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93" name="Google Shape;893;p53"/>
          <p:cNvSpPr txBox="1"/>
          <p:nvPr/>
        </p:nvSpPr>
        <p:spPr>
          <a:xfrm>
            <a:off x="863600" y="51181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a:t>
            </a:r>
            <a:endParaRPr/>
          </a:p>
        </p:txBody>
      </p:sp>
      <p:sp>
        <p:nvSpPr>
          <p:cNvPr id="894" name="Google Shape;894;p53"/>
          <p:cNvSpPr/>
          <p:nvPr/>
        </p:nvSpPr>
        <p:spPr>
          <a:xfrm>
            <a:off x="1676400" y="5067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895" name="Google Shape;895;p53"/>
          <p:cNvCxnSpPr>
            <a:stCxn id="889" idx="4"/>
            <a:endCxn id="894" idx="0"/>
          </p:cNvCxnSpPr>
          <p:nvPr/>
        </p:nvCxnSpPr>
        <p:spPr>
          <a:xfrm flipH="1">
            <a:off x="2057400" y="4229100"/>
            <a:ext cx="609600" cy="838200"/>
          </a:xfrm>
          <a:prstGeom prst="straightConnector1">
            <a:avLst/>
          </a:prstGeom>
          <a:noFill/>
          <a:ln cap="flat" cmpd="sng" w="28575">
            <a:solidFill>
              <a:srgbClr val="000000"/>
            </a:solidFill>
            <a:prstDash val="solid"/>
            <a:round/>
            <a:headEnd len="med" w="med" type="none"/>
            <a:tailEnd len="med" w="med" type="triangle"/>
          </a:ln>
        </p:spPr>
      </p:cxnSp>
      <p:cxnSp>
        <p:nvCxnSpPr>
          <p:cNvPr id="896" name="Google Shape;896;p53"/>
          <p:cNvCxnSpPr>
            <a:stCxn id="889" idx="4"/>
            <a:endCxn id="897" idx="0"/>
          </p:cNvCxnSpPr>
          <p:nvPr/>
        </p:nvCxnSpPr>
        <p:spPr>
          <a:xfrm>
            <a:off x="2667000" y="4229100"/>
            <a:ext cx="609600" cy="838200"/>
          </a:xfrm>
          <a:prstGeom prst="straightConnector1">
            <a:avLst/>
          </a:prstGeom>
          <a:noFill/>
          <a:ln cap="flat" cmpd="sng" w="28575">
            <a:solidFill>
              <a:srgbClr val="CC0000"/>
            </a:solidFill>
            <a:prstDash val="solid"/>
            <a:round/>
            <a:headEnd len="med" w="med" type="none"/>
            <a:tailEnd len="med" w="med" type="triangle"/>
          </a:ln>
        </p:spPr>
      </p:cxnSp>
      <p:sp>
        <p:nvSpPr>
          <p:cNvPr id="897" name="Google Shape;897;p53"/>
          <p:cNvSpPr/>
          <p:nvPr/>
        </p:nvSpPr>
        <p:spPr>
          <a:xfrm>
            <a:off x="2895600" y="5067300"/>
            <a:ext cx="762000" cy="571500"/>
          </a:xfrm>
          <a:prstGeom prst="ellipse">
            <a:avLst/>
          </a:prstGeom>
          <a:solidFill>
            <a:schemeClr val="folHlink"/>
          </a:solid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98" name="Google Shape;898;p53"/>
          <p:cNvSpPr txBox="1"/>
          <p:nvPr/>
        </p:nvSpPr>
        <p:spPr>
          <a:xfrm>
            <a:off x="1752600" y="51435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6</a:t>
            </a:r>
            <a:endParaRPr/>
          </a:p>
        </p:txBody>
      </p:sp>
      <p:sp>
        <p:nvSpPr>
          <p:cNvPr id="899" name="Google Shape;899;p53"/>
          <p:cNvSpPr txBox="1"/>
          <p:nvPr/>
        </p:nvSpPr>
        <p:spPr>
          <a:xfrm>
            <a:off x="3048000" y="5143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9</a:t>
            </a:r>
            <a:endParaRPr/>
          </a:p>
        </p:txBody>
      </p:sp>
      <p:sp>
        <p:nvSpPr>
          <p:cNvPr id="900" name="Google Shape;900;p53"/>
          <p:cNvSpPr/>
          <p:nvPr/>
        </p:nvSpPr>
        <p:spPr>
          <a:xfrm>
            <a:off x="3886200" y="5067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901" name="Google Shape;901;p53"/>
          <p:cNvCxnSpPr>
            <a:stCxn id="875" idx="4"/>
            <a:endCxn id="900" idx="0"/>
          </p:cNvCxnSpPr>
          <p:nvPr/>
        </p:nvCxnSpPr>
        <p:spPr>
          <a:xfrm flipH="1">
            <a:off x="4267200" y="4191000"/>
            <a:ext cx="533400" cy="876300"/>
          </a:xfrm>
          <a:prstGeom prst="straightConnector1">
            <a:avLst/>
          </a:prstGeom>
          <a:noFill/>
          <a:ln cap="flat" cmpd="sng" w="28575">
            <a:solidFill>
              <a:srgbClr val="000000"/>
            </a:solidFill>
            <a:prstDash val="solid"/>
            <a:round/>
            <a:headEnd len="med" w="med" type="none"/>
            <a:tailEnd len="med" w="med" type="triangle"/>
          </a:ln>
        </p:spPr>
      </p:cxnSp>
      <p:sp>
        <p:nvSpPr>
          <p:cNvPr id="902" name="Google Shape;902;p53"/>
          <p:cNvSpPr txBox="1"/>
          <p:nvPr/>
        </p:nvSpPr>
        <p:spPr>
          <a:xfrm>
            <a:off x="3962400" y="51435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14</a:t>
            </a:r>
            <a:endParaRPr/>
          </a:p>
        </p:txBody>
      </p:sp>
      <p:sp>
        <p:nvSpPr>
          <p:cNvPr id="903" name="Google Shape;903;p53"/>
          <p:cNvSpPr/>
          <p:nvPr/>
        </p:nvSpPr>
        <p:spPr>
          <a:xfrm>
            <a:off x="5334000" y="50673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904" name="Google Shape;904;p53"/>
          <p:cNvCxnSpPr>
            <a:stCxn id="881" idx="4"/>
            <a:endCxn id="903" idx="0"/>
          </p:cNvCxnSpPr>
          <p:nvPr/>
        </p:nvCxnSpPr>
        <p:spPr>
          <a:xfrm flipH="1">
            <a:off x="5715000" y="4152900"/>
            <a:ext cx="762000" cy="914400"/>
          </a:xfrm>
          <a:prstGeom prst="straightConnector1">
            <a:avLst/>
          </a:prstGeom>
          <a:noFill/>
          <a:ln cap="flat" cmpd="sng" w="28575">
            <a:solidFill>
              <a:srgbClr val="000000"/>
            </a:solidFill>
            <a:prstDash val="solid"/>
            <a:round/>
            <a:headEnd len="med" w="med" type="none"/>
            <a:tailEnd len="med" w="med" type="triangle"/>
          </a:ln>
        </p:spPr>
      </p:cxnSp>
      <p:cxnSp>
        <p:nvCxnSpPr>
          <p:cNvPr id="905" name="Google Shape;905;p53"/>
          <p:cNvCxnSpPr>
            <a:stCxn id="881" idx="4"/>
            <a:endCxn id="906" idx="0"/>
          </p:cNvCxnSpPr>
          <p:nvPr/>
        </p:nvCxnSpPr>
        <p:spPr>
          <a:xfrm>
            <a:off x="6477000" y="4152900"/>
            <a:ext cx="914400" cy="952500"/>
          </a:xfrm>
          <a:prstGeom prst="straightConnector1">
            <a:avLst/>
          </a:prstGeom>
          <a:noFill/>
          <a:ln cap="flat" cmpd="sng" w="28575">
            <a:solidFill>
              <a:srgbClr val="000000"/>
            </a:solidFill>
            <a:prstDash val="solid"/>
            <a:round/>
            <a:headEnd len="med" w="med" type="none"/>
            <a:tailEnd len="med" w="med" type="triangle"/>
          </a:ln>
        </p:spPr>
      </p:cxnSp>
      <p:sp>
        <p:nvSpPr>
          <p:cNvPr id="906" name="Google Shape;906;p53"/>
          <p:cNvSpPr/>
          <p:nvPr/>
        </p:nvSpPr>
        <p:spPr>
          <a:xfrm>
            <a:off x="7010400" y="51054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07" name="Google Shape;907;p53"/>
          <p:cNvSpPr txBox="1"/>
          <p:nvPr/>
        </p:nvSpPr>
        <p:spPr>
          <a:xfrm>
            <a:off x="5410200" y="51435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33</a:t>
            </a:r>
            <a:endParaRPr/>
          </a:p>
        </p:txBody>
      </p:sp>
      <p:sp>
        <p:nvSpPr>
          <p:cNvPr id="908" name="Google Shape;908;p53"/>
          <p:cNvSpPr txBox="1"/>
          <p:nvPr/>
        </p:nvSpPr>
        <p:spPr>
          <a:xfrm>
            <a:off x="7162800" y="51816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66</a:t>
            </a:r>
            <a:endParaRPr/>
          </a:p>
        </p:txBody>
      </p:sp>
      <p:sp>
        <p:nvSpPr>
          <p:cNvPr id="909" name="Google Shape;909;p53"/>
          <p:cNvSpPr txBox="1"/>
          <p:nvPr/>
        </p:nvSpPr>
        <p:spPr>
          <a:xfrm>
            <a:off x="7086600" y="1524000"/>
            <a:ext cx="1868488" cy="2103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6600"/>
                </a:solidFill>
                <a:latin typeface="Times New Roman"/>
                <a:ea typeface="Times New Roman"/>
                <a:cs typeface="Times New Roman"/>
                <a:sym typeface="Times New Roman"/>
              </a:rPr>
              <a:t>x = 9</a:t>
            </a:r>
            <a:endParaRPr/>
          </a:p>
          <a:p>
            <a:pPr indent="0" lvl="0" marL="0" marR="0" rtl="0" algn="l">
              <a:spcBef>
                <a:spcPts val="0"/>
              </a:spcBef>
              <a:spcAft>
                <a:spcPts val="0"/>
              </a:spcAft>
              <a:buNone/>
            </a:pPr>
            <a:r>
              <a:rPr lang="en-US" sz="2000">
                <a:solidFill>
                  <a:srgbClr val="006600"/>
                </a:solidFill>
                <a:latin typeface="Times New Roman"/>
                <a:ea typeface="Times New Roman"/>
                <a:cs typeface="Times New Roman"/>
                <a:sym typeface="Times New Roman"/>
              </a:rPr>
              <a:t>9&lt;10, left</a:t>
            </a:r>
            <a:endParaRPr/>
          </a:p>
          <a:p>
            <a:pPr indent="0" lvl="0" marL="0" marR="0" rtl="0" algn="l">
              <a:spcBef>
                <a:spcPts val="0"/>
              </a:spcBef>
              <a:spcAft>
                <a:spcPts val="0"/>
              </a:spcAft>
              <a:buNone/>
            </a:pPr>
            <a:r>
              <a:rPr lang="en-US" sz="2000">
                <a:solidFill>
                  <a:srgbClr val="006600"/>
                </a:solidFill>
                <a:latin typeface="Times New Roman"/>
                <a:ea typeface="Times New Roman"/>
                <a:cs typeface="Times New Roman"/>
                <a:sym typeface="Times New Roman"/>
              </a:rPr>
              <a:t>9&gt;5, right</a:t>
            </a:r>
            <a:endParaRPr/>
          </a:p>
          <a:p>
            <a:pPr indent="0" lvl="0" marL="0" marR="0" rtl="0" algn="l">
              <a:spcBef>
                <a:spcPts val="0"/>
              </a:spcBef>
              <a:spcAft>
                <a:spcPts val="0"/>
              </a:spcAft>
              <a:buNone/>
            </a:pPr>
            <a:r>
              <a:rPr lang="en-US" sz="2000">
                <a:solidFill>
                  <a:srgbClr val="006600"/>
                </a:solidFill>
                <a:latin typeface="Times New Roman"/>
                <a:ea typeface="Times New Roman"/>
                <a:cs typeface="Times New Roman"/>
                <a:sym typeface="Times New Roman"/>
              </a:rPr>
              <a:t>9&gt;8, right</a:t>
            </a:r>
            <a:endParaRPr/>
          </a:p>
          <a:p>
            <a:pPr indent="0" lvl="0" marL="0" marR="0" rtl="0" algn="l">
              <a:spcBef>
                <a:spcPts val="0"/>
              </a:spcBef>
              <a:spcAft>
                <a:spcPts val="0"/>
              </a:spcAft>
              <a:buNone/>
            </a:pPr>
            <a:r>
              <a:rPr lang="en-US" sz="2000">
                <a:solidFill>
                  <a:srgbClr val="006600"/>
                </a:solidFill>
                <a:latin typeface="Times New Roman"/>
                <a:ea typeface="Times New Roman"/>
                <a:cs typeface="Times New Roman"/>
                <a:sym typeface="Times New Roman"/>
              </a:rPr>
              <a:t>9=9, Tìm thấy</a:t>
            </a:r>
            <a:endParaRPr/>
          </a:p>
          <a:p>
            <a:pPr indent="0" lvl="0" marL="0" marR="0" rtl="0" algn="l">
              <a:spcBef>
                <a:spcPts val="0"/>
              </a:spcBef>
              <a:spcAft>
                <a:spcPts val="0"/>
              </a:spcAft>
              <a:buNone/>
            </a:pPr>
            <a:r>
              <a:t/>
            </a:r>
            <a:endParaRPr sz="2000">
              <a:solidFill>
                <a:srgbClr val="006600"/>
              </a:solidFill>
              <a:latin typeface="Times New Roman"/>
              <a:ea typeface="Times New Roman"/>
              <a:cs typeface="Times New Roman"/>
              <a:sym typeface="Times New Roman"/>
            </a:endParaRPr>
          </a:p>
        </p:txBody>
      </p:sp>
      <p:sp>
        <p:nvSpPr>
          <p:cNvPr id="910" name="Google Shape;910;p53"/>
          <p:cNvSpPr txBox="1"/>
          <p:nvPr/>
        </p:nvSpPr>
        <p:spPr>
          <a:xfrm>
            <a:off x="1293813" y="2286000"/>
            <a:ext cx="571500" cy="3667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006600"/>
                </a:solidFill>
                <a:latin typeface="Arial"/>
                <a:ea typeface="Arial"/>
                <a:cs typeface="Arial"/>
                <a:sym typeface="Arial"/>
              </a:rPr>
              <a:t>5&lt;9</a:t>
            </a:r>
            <a:endParaRPr/>
          </a:p>
        </p:txBody>
      </p:sp>
      <p:sp>
        <p:nvSpPr>
          <p:cNvPr id="911" name="Google Shape;911;p53"/>
          <p:cNvSpPr txBox="1"/>
          <p:nvPr/>
        </p:nvSpPr>
        <p:spPr>
          <a:xfrm>
            <a:off x="2667000" y="3276600"/>
            <a:ext cx="571500" cy="3667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006600"/>
                </a:solidFill>
                <a:latin typeface="Arial"/>
                <a:ea typeface="Arial"/>
                <a:cs typeface="Arial"/>
                <a:sym typeface="Arial"/>
              </a:rPr>
              <a:t>8&lt;9</a:t>
            </a:r>
            <a:endParaRPr/>
          </a:p>
        </p:txBody>
      </p:sp>
      <p:sp>
        <p:nvSpPr>
          <p:cNvPr id="912" name="Google Shape;912;p53"/>
          <p:cNvSpPr txBox="1"/>
          <p:nvPr/>
        </p:nvSpPr>
        <p:spPr>
          <a:xfrm>
            <a:off x="3276600" y="4648200"/>
            <a:ext cx="571500" cy="3667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006600"/>
                </a:solidFill>
                <a:latin typeface="Arial"/>
                <a:ea typeface="Arial"/>
                <a:cs typeface="Arial"/>
                <a:sym typeface="Arial"/>
              </a:rPr>
              <a:t>9=9</a:t>
            </a:r>
            <a:endParaRPr/>
          </a:p>
        </p:txBody>
      </p:sp>
      <p:sp>
        <p:nvSpPr>
          <p:cNvPr id="913" name="Google Shape;913;p53"/>
          <p:cNvSpPr/>
          <p:nvPr/>
        </p:nvSpPr>
        <p:spPr>
          <a:xfrm>
            <a:off x="381000" y="3657600"/>
            <a:ext cx="762000" cy="57150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5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9" name="Google Shape;919;p5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Search Tree</a:t>
            </a:r>
            <a:endParaRPr/>
          </a:p>
        </p:txBody>
      </p:sp>
      <p:sp>
        <p:nvSpPr>
          <p:cNvPr id="920" name="Google Shape;920;p5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Tìm X=25</a:t>
            </a:r>
            <a:endParaRPr/>
          </a:p>
        </p:txBody>
      </p:sp>
      <p:sp>
        <p:nvSpPr>
          <p:cNvPr id="921" name="Google Shape;921;p54"/>
          <p:cNvSpPr txBox="1"/>
          <p:nvPr/>
        </p:nvSpPr>
        <p:spPr>
          <a:xfrm>
            <a:off x="2971800" y="2133600"/>
            <a:ext cx="2057400" cy="1552575"/>
          </a:xfrm>
          <a:prstGeom prst="rect">
            <a:avLst/>
          </a:prstGeom>
          <a:solidFill>
            <a:schemeClr val="folHlink">
              <a:alpha val="64705"/>
            </a:schemeClr>
          </a:solidFill>
          <a:ln cap="rnd"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006600"/>
                </a:solidFill>
                <a:latin typeface="Arial"/>
                <a:ea typeface="Arial"/>
                <a:cs typeface="Arial"/>
                <a:sym typeface="Arial"/>
              </a:rPr>
              <a:t>25 &gt; 10, right</a:t>
            </a:r>
            <a:endParaRPr/>
          </a:p>
          <a:p>
            <a:pPr indent="0" lvl="0" marL="0" marR="0" rtl="0" algn="l">
              <a:spcBef>
                <a:spcPts val="1000"/>
              </a:spcBef>
              <a:spcAft>
                <a:spcPts val="0"/>
              </a:spcAft>
              <a:buNone/>
            </a:pPr>
            <a:r>
              <a:rPr lang="en-US" sz="2000">
                <a:solidFill>
                  <a:srgbClr val="006600"/>
                </a:solidFill>
                <a:latin typeface="Arial"/>
                <a:ea typeface="Arial"/>
                <a:cs typeface="Arial"/>
                <a:sym typeface="Arial"/>
              </a:rPr>
              <a:t>25 &lt; 30, left</a:t>
            </a:r>
            <a:endParaRPr/>
          </a:p>
          <a:p>
            <a:pPr indent="0" lvl="0" marL="0" marR="0" rtl="0" algn="l">
              <a:spcBef>
                <a:spcPts val="1000"/>
              </a:spcBef>
              <a:spcAft>
                <a:spcPts val="0"/>
              </a:spcAft>
              <a:buNone/>
            </a:pPr>
            <a:r>
              <a:rPr lang="en-US" sz="2000">
                <a:solidFill>
                  <a:srgbClr val="006600"/>
                </a:solidFill>
                <a:latin typeface="Arial"/>
                <a:ea typeface="Arial"/>
                <a:cs typeface="Arial"/>
                <a:sym typeface="Arial"/>
              </a:rPr>
              <a:t>25 = 25, found</a:t>
            </a:r>
            <a:endParaRPr/>
          </a:p>
        </p:txBody>
      </p:sp>
      <p:sp>
        <p:nvSpPr>
          <p:cNvPr id="922" name="Google Shape;922;p54"/>
          <p:cNvSpPr txBox="1"/>
          <p:nvPr/>
        </p:nvSpPr>
        <p:spPr>
          <a:xfrm>
            <a:off x="6705600" y="2295525"/>
            <a:ext cx="2133600" cy="2647950"/>
          </a:xfrm>
          <a:prstGeom prst="rect">
            <a:avLst/>
          </a:prstGeom>
          <a:solidFill>
            <a:srgbClr val="FFFF99">
              <a:alpha val="30980"/>
            </a:srgbClr>
          </a:solidFill>
          <a:ln cap="rnd"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rgbClr val="006600"/>
                </a:solidFill>
                <a:latin typeface="Arial"/>
                <a:ea typeface="Arial"/>
                <a:cs typeface="Arial"/>
                <a:sym typeface="Arial"/>
              </a:rPr>
              <a:t>25 &gt; 5, right</a:t>
            </a:r>
            <a:endParaRPr/>
          </a:p>
          <a:p>
            <a:pPr indent="0" lvl="0" marL="0" marR="0" rtl="0" algn="l">
              <a:spcBef>
                <a:spcPts val="1200"/>
              </a:spcBef>
              <a:spcAft>
                <a:spcPts val="0"/>
              </a:spcAft>
              <a:buNone/>
            </a:pPr>
            <a:r>
              <a:rPr lang="en-US" sz="2400">
                <a:solidFill>
                  <a:srgbClr val="006600"/>
                </a:solidFill>
                <a:latin typeface="Arial"/>
                <a:ea typeface="Arial"/>
                <a:cs typeface="Arial"/>
                <a:sym typeface="Arial"/>
              </a:rPr>
              <a:t>25 &lt; 45, left</a:t>
            </a:r>
            <a:endParaRPr/>
          </a:p>
          <a:p>
            <a:pPr indent="0" lvl="0" marL="0" marR="0" rtl="0" algn="l">
              <a:spcBef>
                <a:spcPts val="1200"/>
              </a:spcBef>
              <a:spcAft>
                <a:spcPts val="0"/>
              </a:spcAft>
              <a:buNone/>
            </a:pPr>
            <a:r>
              <a:rPr lang="en-US" sz="2400">
                <a:solidFill>
                  <a:srgbClr val="006600"/>
                </a:solidFill>
                <a:latin typeface="Arial"/>
                <a:ea typeface="Arial"/>
                <a:cs typeface="Arial"/>
                <a:sym typeface="Arial"/>
              </a:rPr>
              <a:t>25 &lt;30, left</a:t>
            </a:r>
            <a:endParaRPr/>
          </a:p>
          <a:p>
            <a:pPr indent="0" lvl="0" marL="0" marR="0" rtl="0" algn="l">
              <a:spcBef>
                <a:spcPts val="1200"/>
              </a:spcBef>
              <a:spcAft>
                <a:spcPts val="0"/>
              </a:spcAft>
              <a:buNone/>
            </a:pPr>
            <a:r>
              <a:rPr lang="en-US" sz="2400">
                <a:solidFill>
                  <a:srgbClr val="006600"/>
                </a:solidFill>
                <a:latin typeface="Arial"/>
                <a:ea typeface="Arial"/>
                <a:cs typeface="Arial"/>
                <a:sym typeface="Arial"/>
              </a:rPr>
              <a:t>25 &gt; 10, right</a:t>
            </a:r>
            <a:endParaRPr/>
          </a:p>
          <a:p>
            <a:pPr indent="0" lvl="0" marL="0" marR="0" rtl="0" algn="l">
              <a:spcBef>
                <a:spcPts val="1200"/>
              </a:spcBef>
              <a:spcAft>
                <a:spcPts val="0"/>
              </a:spcAft>
              <a:buNone/>
            </a:pPr>
            <a:r>
              <a:rPr lang="en-US" sz="2400">
                <a:solidFill>
                  <a:srgbClr val="006600"/>
                </a:solidFill>
                <a:latin typeface="Arial"/>
                <a:ea typeface="Arial"/>
                <a:cs typeface="Arial"/>
                <a:sym typeface="Arial"/>
              </a:rPr>
              <a:t>25 = 25, found</a:t>
            </a:r>
            <a:endParaRPr/>
          </a:p>
        </p:txBody>
      </p:sp>
      <p:grpSp>
        <p:nvGrpSpPr>
          <p:cNvPr id="923" name="Google Shape;923;p54"/>
          <p:cNvGrpSpPr/>
          <p:nvPr/>
        </p:nvGrpSpPr>
        <p:grpSpPr>
          <a:xfrm>
            <a:off x="457200" y="2133600"/>
            <a:ext cx="2667000" cy="2209800"/>
            <a:chOff x="288" y="1344"/>
            <a:chExt cx="1680" cy="1392"/>
          </a:xfrm>
        </p:grpSpPr>
        <p:cxnSp>
          <p:nvCxnSpPr>
            <p:cNvPr id="924" name="Google Shape;924;p54"/>
            <p:cNvCxnSpPr/>
            <p:nvPr/>
          </p:nvCxnSpPr>
          <p:spPr>
            <a:xfrm flipH="1">
              <a:off x="568" y="2224"/>
              <a:ext cx="192" cy="132"/>
            </a:xfrm>
            <a:prstGeom prst="straightConnector1">
              <a:avLst/>
            </a:prstGeom>
            <a:noFill/>
            <a:ln cap="flat" cmpd="sng" w="28575">
              <a:solidFill>
                <a:srgbClr val="000000"/>
              </a:solidFill>
              <a:prstDash val="solid"/>
              <a:round/>
              <a:headEnd len="med" w="med" type="none"/>
              <a:tailEnd len="med" w="med" type="triangle"/>
            </a:ln>
          </p:spPr>
        </p:cxnSp>
        <p:cxnSp>
          <p:nvCxnSpPr>
            <p:cNvPr id="925" name="Google Shape;925;p54"/>
            <p:cNvCxnSpPr/>
            <p:nvPr/>
          </p:nvCxnSpPr>
          <p:spPr>
            <a:xfrm flipH="1">
              <a:off x="1144" y="2224"/>
              <a:ext cx="240" cy="132"/>
            </a:xfrm>
            <a:prstGeom prst="straightConnector1">
              <a:avLst/>
            </a:prstGeom>
            <a:noFill/>
            <a:ln cap="flat" cmpd="sng" w="28575">
              <a:solidFill>
                <a:srgbClr val="000000"/>
              </a:solidFill>
              <a:prstDash val="solid"/>
              <a:round/>
              <a:headEnd len="med" w="med" type="none"/>
              <a:tailEnd len="med" w="med" type="triangle"/>
            </a:ln>
          </p:spPr>
        </p:cxnSp>
        <p:cxnSp>
          <p:nvCxnSpPr>
            <p:cNvPr id="926" name="Google Shape;926;p54"/>
            <p:cNvCxnSpPr/>
            <p:nvPr/>
          </p:nvCxnSpPr>
          <p:spPr>
            <a:xfrm>
              <a:off x="1096" y="1726"/>
              <a:ext cx="288" cy="102"/>
            </a:xfrm>
            <a:prstGeom prst="straightConnector1">
              <a:avLst/>
            </a:prstGeom>
            <a:noFill/>
            <a:ln cap="flat" cmpd="sng" w="28575">
              <a:solidFill>
                <a:srgbClr val="000000"/>
              </a:solidFill>
              <a:prstDash val="solid"/>
              <a:round/>
              <a:headEnd len="med" w="med" type="none"/>
              <a:tailEnd len="med" w="med" type="triangle"/>
            </a:ln>
          </p:spPr>
        </p:cxnSp>
        <p:cxnSp>
          <p:nvCxnSpPr>
            <p:cNvPr id="927" name="Google Shape;927;p54"/>
            <p:cNvCxnSpPr/>
            <p:nvPr/>
          </p:nvCxnSpPr>
          <p:spPr>
            <a:xfrm flipH="1">
              <a:off x="760" y="1726"/>
              <a:ext cx="336" cy="102"/>
            </a:xfrm>
            <a:prstGeom prst="straightConnector1">
              <a:avLst/>
            </a:prstGeom>
            <a:noFill/>
            <a:ln cap="flat" cmpd="sng" w="28575">
              <a:solidFill>
                <a:srgbClr val="000000"/>
              </a:solidFill>
              <a:prstDash val="solid"/>
              <a:round/>
              <a:headEnd len="med" w="med" type="none"/>
              <a:tailEnd len="med" w="med" type="triangle"/>
            </a:ln>
          </p:spPr>
        </p:cxnSp>
        <p:cxnSp>
          <p:nvCxnSpPr>
            <p:cNvPr id="928" name="Google Shape;928;p54"/>
            <p:cNvCxnSpPr/>
            <p:nvPr/>
          </p:nvCxnSpPr>
          <p:spPr>
            <a:xfrm>
              <a:off x="1384" y="2224"/>
              <a:ext cx="336" cy="132"/>
            </a:xfrm>
            <a:prstGeom prst="straightConnector1">
              <a:avLst/>
            </a:prstGeom>
            <a:noFill/>
            <a:ln cap="flat" cmpd="sng" w="28575">
              <a:solidFill>
                <a:srgbClr val="000000"/>
              </a:solidFill>
              <a:prstDash val="solid"/>
              <a:round/>
              <a:headEnd len="med" w="med" type="none"/>
              <a:tailEnd len="med" w="med" type="triangle"/>
            </a:ln>
          </p:spPr>
        </p:cxnSp>
        <p:sp>
          <p:nvSpPr>
            <p:cNvPr id="929" name="Google Shape;929;p54"/>
            <p:cNvSpPr txBox="1"/>
            <p:nvPr/>
          </p:nvSpPr>
          <p:spPr>
            <a:xfrm>
              <a:off x="616" y="1846"/>
              <a:ext cx="240"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930" name="Google Shape;930;p54"/>
            <p:cNvSpPr txBox="1"/>
            <p:nvPr/>
          </p:nvSpPr>
          <p:spPr>
            <a:xfrm>
              <a:off x="904" y="1366"/>
              <a:ext cx="336"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931" name="Google Shape;931;p54"/>
            <p:cNvSpPr txBox="1"/>
            <p:nvPr/>
          </p:nvSpPr>
          <p:spPr>
            <a:xfrm>
              <a:off x="1192" y="1846"/>
              <a:ext cx="384"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30</a:t>
              </a:r>
              <a:endParaRPr/>
            </a:p>
          </p:txBody>
        </p:sp>
        <p:sp>
          <p:nvSpPr>
            <p:cNvPr id="932" name="Google Shape;932;p54"/>
            <p:cNvSpPr txBox="1"/>
            <p:nvPr/>
          </p:nvSpPr>
          <p:spPr>
            <a:xfrm>
              <a:off x="424" y="2352"/>
              <a:ext cx="240"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933" name="Google Shape;933;p54"/>
            <p:cNvSpPr txBox="1"/>
            <p:nvPr/>
          </p:nvSpPr>
          <p:spPr>
            <a:xfrm>
              <a:off x="952" y="2422"/>
              <a:ext cx="384"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25</a:t>
              </a:r>
              <a:endParaRPr/>
            </a:p>
          </p:txBody>
        </p:sp>
        <p:sp>
          <p:nvSpPr>
            <p:cNvPr id="934" name="Google Shape;934;p54"/>
            <p:cNvSpPr txBox="1"/>
            <p:nvPr/>
          </p:nvSpPr>
          <p:spPr>
            <a:xfrm>
              <a:off x="1576" y="2422"/>
              <a:ext cx="336"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935" name="Google Shape;935;p54"/>
            <p:cNvSpPr/>
            <p:nvPr/>
          </p:nvSpPr>
          <p:spPr>
            <a:xfrm>
              <a:off x="848" y="1344"/>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6" name="Google Shape;936;p54"/>
            <p:cNvSpPr/>
            <p:nvPr/>
          </p:nvSpPr>
          <p:spPr>
            <a:xfrm>
              <a:off x="496" y="1832"/>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7" name="Google Shape;937;p54"/>
            <p:cNvSpPr/>
            <p:nvPr/>
          </p:nvSpPr>
          <p:spPr>
            <a:xfrm>
              <a:off x="1112" y="1840"/>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8" name="Google Shape;938;p54"/>
            <p:cNvSpPr/>
            <p:nvPr/>
          </p:nvSpPr>
          <p:spPr>
            <a:xfrm>
              <a:off x="288" y="2352"/>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9" name="Google Shape;939;p54"/>
            <p:cNvSpPr/>
            <p:nvPr/>
          </p:nvSpPr>
          <p:spPr>
            <a:xfrm>
              <a:off x="904" y="2368"/>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40" name="Google Shape;940;p54"/>
            <p:cNvSpPr/>
            <p:nvPr/>
          </p:nvSpPr>
          <p:spPr>
            <a:xfrm>
              <a:off x="1488" y="2376"/>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941" name="Google Shape;941;p54"/>
          <p:cNvGrpSpPr/>
          <p:nvPr/>
        </p:nvGrpSpPr>
        <p:grpSpPr>
          <a:xfrm>
            <a:off x="4813300" y="1981200"/>
            <a:ext cx="1778000" cy="3886200"/>
            <a:chOff x="3032" y="1248"/>
            <a:chExt cx="1120" cy="2448"/>
          </a:xfrm>
        </p:grpSpPr>
        <p:cxnSp>
          <p:nvCxnSpPr>
            <p:cNvPr id="942" name="Google Shape;942;p54"/>
            <p:cNvCxnSpPr/>
            <p:nvPr/>
          </p:nvCxnSpPr>
          <p:spPr>
            <a:xfrm flipH="1">
              <a:off x="3696" y="2130"/>
              <a:ext cx="240" cy="132"/>
            </a:xfrm>
            <a:prstGeom prst="straightConnector1">
              <a:avLst/>
            </a:prstGeom>
            <a:noFill/>
            <a:ln cap="flat" cmpd="sng" w="28575">
              <a:solidFill>
                <a:srgbClr val="000000"/>
              </a:solidFill>
              <a:prstDash val="solid"/>
              <a:round/>
              <a:headEnd len="med" w="med" type="none"/>
              <a:tailEnd len="med" w="med" type="triangle"/>
            </a:ln>
          </p:spPr>
        </p:cxnSp>
        <p:cxnSp>
          <p:nvCxnSpPr>
            <p:cNvPr id="943" name="Google Shape;943;p54"/>
            <p:cNvCxnSpPr/>
            <p:nvPr/>
          </p:nvCxnSpPr>
          <p:spPr>
            <a:xfrm>
              <a:off x="3648" y="1632"/>
              <a:ext cx="288" cy="102"/>
            </a:xfrm>
            <a:prstGeom prst="straightConnector1">
              <a:avLst/>
            </a:prstGeom>
            <a:noFill/>
            <a:ln cap="flat" cmpd="sng" w="28575">
              <a:solidFill>
                <a:srgbClr val="000000"/>
              </a:solidFill>
              <a:prstDash val="solid"/>
              <a:round/>
              <a:headEnd len="med" w="med" type="none"/>
              <a:tailEnd len="med" w="med" type="triangle"/>
            </a:ln>
          </p:spPr>
        </p:cxnSp>
        <p:cxnSp>
          <p:nvCxnSpPr>
            <p:cNvPr id="944" name="Google Shape;944;p54"/>
            <p:cNvCxnSpPr/>
            <p:nvPr/>
          </p:nvCxnSpPr>
          <p:spPr>
            <a:xfrm flipH="1">
              <a:off x="3312" y="1632"/>
              <a:ext cx="336" cy="102"/>
            </a:xfrm>
            <a:prstGeom prst="straightConnector1">
              <a:avLst/>
            </a:prstGeom>
            <a:noFill/>
            <a:ln cap="flat" cmpd="sng" w="28575">
              <a:solidFill>
                <a:srgbClr val="000000"/>
              </a:solidFill>
              <a:prstDash val="solid"/>
              <a:round/>
              <a:headEnd len="med" w="med" type="none"/>
              <a:tailEnd len="med" w="med" type="triangle"/>
            </a:ln>
          </p:spPr>
        </p:cxnSp>
        <p:cxnSp>
          <p:nvCxnSpPr>
            <p:cNvPr id="945" name="Google Shape;945;p54"/>
            <p:cNvCxnSpPr/>
            <p:nvPr/>
          </p:nvCxnSpPr>
          <p:spPr>
            <a:xfrm flipH="1">
              <a:off x="3264" y="2658"/>
              <a:ext cx="432" cy="132"/>
            </a:xfrm>
            <a:prstGeom prst="straightConnector1">
              <a:avLst/>
            </a:prstGeom>
            <a:noFill/>
            <a:ln cap="flat" cmpd="sng" w="28575">
              <a:solidFill>
                <a:srgbClr val="000000"/>
              </a:solidFill>
              <a:prstDash val="solid"/>
              <a:round/>
              <a:headEnd len="med" w="med" type="none"/>
              <a:tailEnd len="med" w="med" type="triangle"/>
            </a:ln>
          </p:spPr>
        </p:cxnSp>
        <p:sp>
          <p:nvSpPr>
            <p:cNvPr id="946" name="Google Shape;946;p54"/>
            <p:cNvSpPr txBox="1"/>
            <p:nvPr/>
          </p:nvSpPr>
          <p:spPr>
            <a:xfrm>
              <a:off x="3504" y="1272"/>
              <a:ext cx="240"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5</a:t>
              </a:r>
              <a:endParaRPr/>
            </a:p>
          </p:txBody>
        </p:sp>
        <p:sp>
          <p:nvSpPr>
            <p:cNvPr id="947" name="Google Shape;947;p54"/>
            <p:cNvSpPr txBox="1"/>
            <p:nvPr/>
          </p:nvSpPr>
          <p:spPr>
            <a:xfrm>
              <a:off x="3072" y="2808"/>
              <a:ext cx="336"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948" name="Google Shape;948;p54"/>
            <p:cNvSpPr txBox="1"/>
            <p:nvPr/>
          </p:nvSpPr>
          <p:spPr>
            <a:xfrm>
              <a:off x="3504" y="2328"/>
              <a:ext cx="384"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30</a:t>
              </a:r>
              <a:endParaRPr/>
            </a:p>
          </p:txBody>
        </p:sp>
        <p:sp>
          <p:nvSpPr>
            <p:cNvPr id="949" name="Google Shape;949;p54"/>
            <p:cNvSpPr txBox="1"/>
            <p:nvPr/>
          </p:nvSpPr>
          <p:spPr>
            <a:xfrm>
              <a:off x="3168" y="1752"/>
              <a:ext cx="240"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950" name="Google Shape;950;p54"/>
            <p:cNvSpPr txBox="1"/>
            <p:nvPr/>
          </p:nvSpPr>
          <p:spPr>
            <a:xfrm>
              <a:off x="3456" y="3336"/>
              <a:ext cx="384"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25</a:t>
              </a:r>
              <a:endParaRPr/>
            </a:p>
          </p:txBody>
        </p:sp>
        <p:sp>
          <p:nvSpPr>
            <p:cNvPr id="951" name="Google Shape;951;p54"/>
            <p:cNvSpPr txBox="1"/>
            <p:nvPr/>
          </p:nvSpPr>
          <p:spPr>
            <a:xfrm>
              <a:off x="3744" y="1752"/>
              <a:ext cx="336"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45</a:t>
              </a:r>
              <a:endParaRPr/>
            </a:p>
          </p:txBody>
        </p:sp>
        <p:cxnSp>
          <p:nvCxnSpPr>
            <p:cNvPr id="952" name="Google Shape;952;p54"/>
            <p:cNvCxnSpPr/>
            <p:nvPr/>
          </p:nvCxnSpPr>
          <p:spPr>
            <a:xfrm>
              <a:off x="3264" y="3186"/>
              <a:ext cx="384" cy="132"/>
            </a:xfrm>
            <a:prstGeom prst="straightConnector1">
              <a:avLst/>
            </a:prstGeom>
            <a:noFill/>
            <a:ln cap="flat" cmpd="sng" w="28575">
              <a:solidFill>
                <a:srgbClr val="000000"/>
              </a:solidFill>
              <a:prstDash val="solid"/>
              <a:round/>
              <a:headEnd len="med" w="med" type="none"/>
              <a:tailEnd len="med" w="med" type="triangle"/>
            </a:ln>
          </p:spPr>
        </p:cxnSp>
        <p:sp>
          <p:nvSpPr>
            <p:cNvPr id="953" name="Google Shape;953;p54"/>
            <p:cNvSpPr/>
            <p:nvPr/>
          </p:nvSpPr>
          <p:spPr>
            <a:xfrm>
              <a:off x="3384" y="1248"/>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54" name="Google Shape;954;p54"/>
            <p:cNvSpPr/>
            <p:nvPr/>
          </p:nvSpPr>
          <p:spPr>
            <a:xfrm>
              <a:off x="3056" y="1736"/>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55" name="Google Shape;955;p54"/>
            <p:cNvSpPr/>
            <p:nvPr/>
          </p:nvSpPr>
          <p:spPr>
            <a:xfrm>
              <a:off x="3672" y="1736"/>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56" name="Google Shape;956;p54"/>
            <p:cNvSpPr/>
            <p:nvPr/>
          </p:nvSpPr>
          <p:spPr>
            <a:xfrm>
              <a:off x="3440" y="2288"/>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57" name="Google Shape;957;p54"/>
            <p:cNvSpPr/>
            <p:nvPr/>
          </p:nvSpPr>
          <p:spPr>
            <a:xfrm>
              <a:off x="3032" y="2792"/>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58" name="Google Shape;958;p54"/>
            <p:cNvSpPr/>
            <p:nvPr/>
          </p:nvSpPr>
          <p:spPr>
            <a:xfrm>
              <a:off x="3408" y="3336"/>
              <a:ext cx="480" cy="360"/>
            </a:xfrm>
            <a:prstGeom prst="ellipse">
              <a:avLst/>
            </a:prstGeom>
            <a:noFill/>
            <a:ln cap="flat" cmpd="sng" w="28575">
              <a:solidFill>
                <a:srgbClr val="00CC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5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4" name="Google Shape;964;p5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Search Tree</a:t>
            </a:r>
            <a:endParaRPr/>
          </a:p>
        </p:txBody>
      </p:sp>
      <p:sp>
        <p:nvSpPr>
          <p:cNvPr id="965" name="Google Shape;965;p5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Thời gian tìm kiếm</a:t>
            </a:r>
            <a:endParaRPr/>
          </a:p>
          <a:p>
            <a:pPr indent="-285750" lvl="1" marL="742950" rtl="0" algn="l">
              <a:spcBef>
                <a:spcPts val="560"/>
              </a:spcBef>
              <a:spcAft>
                <a:spcPts val="0"/>
              </a:spcAft>
              <a:buSzPts val="1680"/>
              <a:buChar char="✓"/>
            </a:pPr>
            <a:r>
              <a:rPr lang="en-US"/>
              <a:t>Dựa trên chiều cao của cây</a:t>
            </a:r>
            <a:endParaRPr/>
          </a:p>
          <a:p>
            <a:pPr indent="-285750" lvl="1" marL="742950" rtl="0" algn="l">
              <a:spcBef>
                <a:spcPts val="560"/>
              </a:spcBef>
              <a:spcAft>
                <a:spcPts val="0"/>
              </a:spcAft>
              <a:buSzPts val="1680"/>
              <a:buChar char="✓"/>
            </a:pPr>
            <a:r>
              <a:rPr lang="en-US"/>
              <a:t>Cây cân bằng</a:t>
            </a:r>
            <a:endParaRPr/>
          </a:p>
          <a:p>
            <a:pPr indent="-228600" lvl="2" marL="1143000" rtl="0" algn="l">
              <a:spcBef>
                <a:spcPts val="480"/>
              </a:spcBef>
              <a:spcAft>
                <a:spcPts val="0"/>
              </a:spcAft>
              <a:buSzPts val="1440"/>
              <a:buChar char="■"/>
            </a:pPr>
            <a:r>
              <a:rPr lang="en-US"/>
              <a:t>O(log(n))</a:t>
            </a:r>
            <a:endParaRPr/>
          </a:p>
          <a:p>
            <a:pPr indent="-285750" lvl="1" marL="742950" rtl="0" algn="l">
              <a:spcBef>
                <a:spcPts val="560"/>
              </a:spcBef>
              <a:spcAft>
                <a:spcPts val="0"/>
              </a:spcAft>
              <a:buSzPts val="1680"/>
              <a:buChar char="✓"/>
            </a:pPr>
            <a:r>
              <a:rPr lang="en-US"/>
              <a:t>Cây ko cân bằng</a:t>
            </a:r>
            <a:endParaRPr/>
          </a:p>
          <a:p>
            <a:pPr indent="-228600" lvl="2" marL="1143000" rtl="0" algn="l">
              <a:spcBef>
                <a:spcPts val="480"/>
              </a:spcBef>
              <a:spcAft>
                <a:spcPts val="0"/>
              </a:spcAft>
              <a:buSzPts val="1440"/>
              <a:buChar char="■"/>
            </a:pPr>
            <a:r>
              <a:rPr lang="en-US"/>
              <a:t>O(n)</a:t>
            </a:r>
            <a:endParaRPr/>
          </a:p>
          <a:p>
            <a:pPr indent="-228600" lvl="2" marL="1143000" rtl="0" algn="l">
              <a:spcBef>
                <a:spcPts val="480"/>
              </a:spcBef>
              <a:spcAft>
                <a:spcPts val="0"/>
              </a:spcAft>
              <a:buSzPts val="1440"/>
              <a:buChar char="■"/>
            </a:pPr>
            <a:r>
              <a:rPr lang="en-US"/>
              <a:t>Tương tự tìm kiếm trên danh sách, mảng ko sắp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5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1" name="Google Shape;971;p5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Search</a:t>
            </a:r>
            <a:endParaRPr/>
          </a:p>
        </p:txBody>
      </p:sp>
      <p:sp>
        <p:nvSpPr>
          <p:cNvPr id="972" name="Google Shape;972;p5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Search</a:t>
            </a:r>
            <a:endParaRPr/>
          </a:p>
          <a:p>
            <a:pPr indent="-285750" lvl="1" marL="742950" rtl="0" algn="l">
              <a:spcBef>
                <a:spcPts val="560"/>
              </a:spcBef>
              <a:spcAft>
                <a:spcPts val="0"/>
              </a:spcAft>
              <a:buSzPts val="1680"/>
              <a:buChar char="✓"/>
            </a:pPr>
            <a:r>
              <a:rPr lang="en-US"/>
              <a:t>Xuất phát từ gốc</a:t>
            </a:r>
            <a:endParaRPr/>
          </a:p>
          <a:p>
            <a:pPr indent="-228600" lvl="2" marL="1143000" rtl="0" algn="l">
              <a:spcBef>
                <a:spcPts val="480"/>
              </a:spcBef>
              <a:spcAft>
                <a:spcPts val="0"/>
              </a:spcAft>
              <a:buSzPts val="1440"/>
              <a:buChar char="■"/>
            </a:pPr>
            <a:r>
              <a:rPr lang="en-US"/>
              <a:t>Nếu nút = NULL =&gt; ko tìm thấy</a:t>
            </a:r>
            <a:endParaRPr/>
          </a:p>
          <a:p>
            <a:pPr indent="-228600" lvl="2" marL="1143000" rtl="0" algn="l">
              <a:spcBef>
                <a:spcPts val="480"/>
              </a:spcBef>
              <a:spcAft>
                <a:spcPts val="0"/>
              </a:spcAft>
              <a:buSzPts val="1440"/>
              <a:buChar char="■"/>
            </a:pPr>
            <a:r>
              <a:rPr lang="en-US"/>
              <a:t>Nếu khoá x = khóa nút gốc =&gt; tìm thấy</a:t>
            </a:r>
            <a:endParaRPr/>
          </a:p>
          <a:p>
            <a:pPr indent="-228600" lvl="2" marL="1143000" rtl="0" algn="l">
              <a:spcBef>
                <a:spcPts val="480"/>
              </a:spcBef>
              <a:spcAft>
                <a:spcPts val="0"/>
              </a:spcAft>
              <a:buSzPts val="1440"/>
              <a:buChar char="■"/>
            </a:pPr>
            <a:r>
              <a:rPr lang="en-US"/>
              <a:t>Ngược lại nếu khoá x &lt; khoá nút gốc =&gt; </a:t>
            </a:r>
            <a:r>
              <a:rPr b="1" lang="en-US"/>
              <a:t>Tìm trên cây bên trái</a:t>
            </a:r>
            <a:endParaRPr/>
          </a:p>
          <a:p>
            <a:pPr indent="-228600" lvl="2" marL="1143000" rtl="0" algn="l">
              <a:spcBef>
                <a:spcPts val="480"/>
              </a:spcBef>
              <a:spcAft>
                <a:spcPts val="0"/>
              </a:spcAft>
              <a:buSzPts val="1440"/>
              <a:buChar char="■"/>
            </a:pPr>
            <a:r>
              <a:rPr lang="en-US"/>
              <a:t>Ngược lại =&gt; T</a:t>
            </a:r>
            <a:r>
              <a:rPr b="1" lang="en-US"/>
              <a:t>ìm trên cây bên phải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5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8" name="Google Shape;978;p5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Search</a:t>
            </a:r>
            <a:endParaRPr/>
          </a:p>
        </p:txBody>
      </p:sp>
      <p:sp>
        <p:nvSpPr>
          <p:cNvPr id="979" name="Google Shape;979;p5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Tìm trên cây nút có dữ liệu x </a:t>
            </a:r>
            <a:endParaRPr/>
          </a:p>
          <a:p>
            <a:pPr indent="-342900" lvl="0" marL="342900" rtl="0" algn="l">
              <a:spcBef>
                <a:spcPts val="560"/>
              </a:spcBef>
              <a:spcAft>
                <a:spcPts val="0"/>
              </a:spcAft>
              <a:buSzPts val="1680"/>
              <a:buFont typeface="Noto Sans Symbols"/>
              <a:buNone/>
            </a:pPr>
            <a:r>
              <a:t/>
            </a:r>
            <a:endParaRPr sz="2800"/>
          </a:p>
        </p:txBody>
      </p:sp>
      <p:sp>
        <p:nvSpPr>
          <p:cNvPr id="980" name="Google Shape;980;p57"/>
          <p:cNvSpPr txBox="1"/>
          <p:nvPr/>
        </p:nvSpPr>
        <p:spPr>
          <a:xfrm>
            <a:off x="762000" y="1809750"/>
            <a:ext cx="7635875" cy="413385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accent1"/>
                </a:solidFill>
                <a:latin typeface="Times"/>
                <a:ea typeface="Times"/>
                <a:cs typeface="Times"/>
                <a:sym typeface="Times"/>
              </a:rPr>
              <a:t>//(minh họa cây với kiểu dữ liệu số nguyên)</a:t>
            </a:r>
            <a:endParaRPr/>
          </a:p>
          <a:p>
            <a:pPr indent="0" lvl="0" marL="0" marR="0" rtl="0" algn="l">
              <a:spcBef>
                <a:spcPts val="0"/>
              </a:spcBef>
              <a:spcAft>
                <a:spcPts val="0"/>
              </a:spcAft>
              <a:buNone/>
            </a:pPr>
            <a:r>
              <a:rPr lang="en-US" sz="2400">
                <a:solidFill>
                  <a:schemeClr val="accent1"/>
                </a:solidFill>
                <a:latin typeface="Times"/>
                <a:ea typeface="Times"/>
                <a:cs typeface="Times"/>
                <a:sym typeface="Times"/>
              </a:rPr>
              <a:t>//Nếu tìm thấy: trả về nút tìm được</a:t>
            </a:r>
            <a:endParaRPr/>
          </a:p>
          <a:p>
            <a:pPr indent="0" lvl="0" marL="0" marR="0" rtl="0" algn="l">
              <a:spcBef>
                <a:spcPts val="0"/>
              </a:spcBef>
              <a:spcAft>
                <a:spcPts val="0"/>
              </a:spcAft>
              <a:buNone/>
            </a:pPr>
            <a:r>
              <a:rPr lang="en-US" sz="2400">
                <a:solidFill>
                  <a:schemeClr val="accent1"/>
                </a:solidFill>
                <a:latin typeface="Times"/>
                <a:ea typeface="Times"/>
                <a:cs typeface="Times"/>
                <a:sym typeface="Times"/>
              </a:rPr>
              <a:t>//  Ngoài ra       : trả về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Node* Search(Node* pTree, int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(isEmpty(pTree))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(x == pTree-&gt;info) return 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(x &lt; pTree-&gt;info)  return Search(pTree-&gt;left,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Search(pTree-&gt;right, x);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Google Shape;985;p5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6" name="Google Shape;986;p5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Search</a:t>
            </a:r>
            <a:endParaRPr/>
          </a:p>
        </p:txBody>
      </p:sp>
      <p:sp>
        <p:nvSpPr>
          <p:cNvPr id="987" name="Google Shape;987;p5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Tìm trên cây nút có dữ liệu x </a:t>
            </a:r>
            <a:endParaRPr/>
          </a:p>
          <a:p>
            <a:pPr indent="-342900" lvl="0" marL="342900" rtl="0" algn="l">
              <a:spcBef>
                <a:spcPts val="560"/>
              </a:spcBef>
              <a:spcAft>
                <a:spcPts val="0"/>
              </a:spcAft>
              <a:buSzPts val="1680"/>
              <a:buFont typeface="Noto Sans Symbols"/>
              <a:buNone/>
            </a:pPr>
            <a:r>
              <a:t/>
            </a:r>
            <a:endParaRPr sz="2800"/>
          </a:p>
        </p:txBody>
      </p:sp>
      <p:sp>
        <p:nvSpPr>
          <p:cNvPr id="988" name="Google Shape;988;p58"/>
          <p:cNvSpPr txBox="1"/>
          <p:nvPr/>
        </p:nvSpPr>
        <p:spPr>
          <a:xfrm>
            <a:off x="762000" y="1809750"/>
            <a:ext cx="7635875" cy="48641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accent1"/>
                </a:solidFill>
                <a:latin typeface="Times"/>
                <a:ea typeface="Times"/>
                <a:cs typeface="Times"/>
                <a:sym typeface="Times"/>
              </a:rPr>
              <a:t>//Không đệ quy</a:t>
            </a:r>
            <a:endParaRPr/>
          </a:p>
          <a:p>
            <a:pPr indent="0" lvl="0" marL="0" marR="0" rtl="0" algn="l">
              <a:spcBef>
                <a:spcPts val="0"/>
              </a:spcBef>
              <a:spcAft>
                <a:spcPts val="0"/>
              </a:spcAft>
              <a:buNone/>
            </a:pPr>
            <a:r>
              <a:rPr lang="en-US" sz="2400">
                <a:solidFill>
                  <a:schemeClr val="accent1"/>
                </a:solidFill>
                <a:latin typeface="Times"/>
                <a:ea typeface="Times"/>
                <a:cs typeface="Times"/>
                <a:sym typeface="Times"/>
              </a:rPr>
              <a:t>//Nếu tìm thấy: trả về nút tìm được</a:t>
            </a:r>
            <a:endParaRPr/>
          </a:p>
          <a:p>
            <a:pPr indent="0" lvl="0" marL="0" marR="0" rtl="0" algn="l">
              <a:spcBef>
                <a:spcPts val="0"/>
              </a:spcBef>
              <a:spcAft>
                <a:spcPts val="0"/>
              </a:spcAft>
              <a:buNone/>
            </a:pPr>
            <a:r>
              <a:rPr lang="en-US" sz="2400">
                <a:solidFill>
                  <a:schemeClr val="accent1"/>
                </a:solidFill>
                <a:latin typeface="Times"/>
                <a:ea typeface="Times"/>
                <a:cs typeface="Times"/>
                <a:sym typeface="Times"/>
              </a:rPr>
              <a:t>//  Ngoài ra       : trả về NULL;</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Node* Search(Node* pTree, int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Node* p=pTree;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while (p!=NULL &amp;&amp; p-&gt;info!=x)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(x &lt; p-&gt;info)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p=p-&gt;left;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else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p=p-&gt;right;</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 p;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2" name="Shape 992"/>
        <p:cNvGrpSpPr/>
        <p:nvPr/>
      </p:nvGrpSpPr>
      <p:grpSpPr>
        <a:xfrm>
          <a:off x="0" y="0"/>
          <a:ext cx="0" cy="0"/>
          <a:chOff x="0" y="0"/>
          <a:chExt cx="0" cy="0"/>
        </a:xfrm>
      </p:grpSpPr>
      <p:sp>
        <p:nvSpPr>
          <p:cNvPr id="993" name="Google Shape;993;p5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4" name="Google Shape;994;p5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Search Tree</a:t>
            </a:r>
            <a:endParaRPr/>
          </a:p>
        </p:txBody>
      </p:sp>
      <p:sp>
        <p:nvSpPr>
          <p:cNvPr id="995" name="Google Shape;995;p5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Xây dựng cây BST</a:t>
            </a:r>
            <a:endParaRPr/>
          </a:p>
          <a:p>
            <a:pPr indent="-285750" lvl="1" marL="742950" rtl="0" algn="l">
              <a:spcBef>
                <a:spcPts val="560"/>
              </a:spcBef>
              <a:spcAft>
                <a:spcPts val="0"/>
              </a:spcAft>
              <a:buSzPts val="1680"/>
              <a:buChar char="✓"/>
            </a:pPr>
            <a:r>
              <a:rPr lang="en-US"/>
              <a:t>Chèn</a:t>
            </a:r>
            <a:endParaRPr/>
          </a:p>
          <a:p>
            <a:pPr indent="-285750" lvl="1" marL="742950" rtl="0" algn="l">
              <a:spcBef>
                <a:spcPts val="560"/>
              </a:spcBef>
              <a:spcAft>
                <a:spcPts val="0"/>
              </a:spcAft>
              <a:buSzPts val="1680"/>
              <a:buChar char="✓"/>
            </a:pPr>
            <a:r>
              <a:rPr lang="en-US"/>
              <a:t>Xóa</a:t>
            </a:r>
            <a:endParaRPr/>
          </a:p>
          <a:p>
            <a:pPr indent="-342900" lvl="0" marL="342900" rtl="0" algn="l">
              <a:spcBef>
                <a:spcPts val="640"/>
              </a:spcBef>
              <a:spcAft>
                <a:spcPts val="0"/>
              </a:spcAft>
              <a:buSzPts val="1920"/>
              <a:buChar char="•"/>
            </a:pPr>
            <a:r>
              <a:rPr lang="en-US"/>
              <a:t>Luôn duy trì tính chất</a:t>
            </a:r>
            <a:endParaRPr/>
          </a:p>
          <a:p>
            <a:pPr indent="-285750" lvl="1" marL="742950" rtl="0" algn="l">
              <a:spcBef>
                <a:spcPts val="560"/>
              </a:spcBef>
              <a:spcAft>
                <a:spcPts val="0"/>
              </a:spcAft>
              <a:buSzPts val="1680"/>
              <a:buChar char="✓"/>
            </a:pPr>
            <a:r>
              <a:rPr lang="en-US"/>
              <a:t>Giá trị nhỏ hơn ở bên cây con trái</a:t>
            </a:r>
            <a:endParaRPr/>
          </a:p>
          <a:p>
            <a:pPr indent="-285750" lvl="1" marL="742950" rtl="0" algn="l">
              <a:spcBef>
                <a:spcPts val="560"/>
              </a:spcBef>
              <a:spcAft>
                <a:spcPts val="0"/>
              </a:spcAft>
              <a:buSzPts val="1680"/>
              <a:buChar char="✓"/>
            </a:pPr>
            <a:r>
              <a:rPr lang="en-US"/>
              <a:t>Giá trị lớn hơn ở bên cây con phải</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6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1" name="Google Shape;1001;p6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Insert</a:t>
            </a:r>
            <a:endParaRPr/>
          </a:p>
        </p:txBody>
      </p:sp>
      <p:sp>
        <p:nvSpPr>
          <p:cNvPr id="1002" name="Google Shape;1002;p60"/>
          <p:cNvSpPr txBox="1"/>
          <p:nvPr>
            <p:ph idx="1" type="body"/>
          </p:nvPr>
        </p:nvSpPr>
        <p:spPr>
          <a:xfrm>
            <a:off x="457200" y="1143000"/>
            <a:ext cx="60960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800"/>
              <a:t>Thêm một nút có dữ liệu x vào cây</a:t>
            </a:r>
            <a:endParaRPr/>
          </a:p>
          <a:p>
            <a:pPr indent="-342900" lvl="0" marL="342900" rtl="0" algn="l">
              <a:spcBef>
                <a:spcPts val="560"/>
              </a:spcBef>
              <a:spcAft>
                <a:spcPts val="0"/>
              </a:spcAft>
              <a:buSzPts val="1680"/>
              <a:buChar char="•"/>
            </a:pPr>
            <a:r>
              <a:rPr lang="en-US" sz="2800"/>
              <a:t>Nếu cây rỗng → thêm trực tiếp</a:t>
            </a:r>
            <a:endParaRPr/>
          </a:p>
          <a:p>
            <a:pPr indent="-342900" lvl="0" marL="342900" rtl="0" algn="l">
              <a:spcBef>
                <a:spcPts val="560"/>
              </a:spcBef>
              <a:spcAft>
                <a:spcPts val="0"/>
              </a:spcAft>
              <a:buSzPts val="1680"/>
              <a:buChar char="•"/>
            </a:pPr>
            <a:r>
              <a:rPr lang="en-US" sz="2800"/>
              <a:t>Ngoài ra:</a:t>
            </a:r>
            <a:endParaRPr/>
          </a:p>
          <a:p>
            <a:pPr indent="-285750" lvl="1" marL="742950" rtl="0" algn="l">
              <a:spcBef>
                <a:spcPts val="480"/>
              </a:spcBef>
              <a:spcAft>
                <a:spcPts val="0"/>
              </a:spcAft>
              <a:buSzPts val="1440"/>
              <a:buChar char="✓"/>
            </a:pPr>
            <a:r>
              <a:rPr lang="en-US" sz="2400"/>
              <a:t>Thực hiện tìm kiếm giá trị x</a:t>
            </a:r>
            <a:endParaRPr/>
          </a:p>
          <a:p>
            <a:pPr indent="-285750" lvl="1" marL="742950" rtl="0" algn="l">
              <a:spcBef>
                <a:spcPts val="480"/>
              </a:spcBef>
              <a:spcAft>
                <a:spcPts val="0"/>
              </a:spcAft>
              <a:buSzPts val="1440"/>
              <a:buChar char="✓"/>
            </a:pPr>
            <a:r>
              <a:rPr lang="en-US" sz="2400"/>
              <a:t>Tìm đến cuối nút Y (nếu x ko tồn tại trong cây)</a:t>
            </a:r>
            <a:endParaRPr/>
          </a:p>
          <a:p>
            <a:pPr indent="-285750" lvl="1" marL="742950" rtl="0" algn="l">
              <a:spcBef>
                <a:spcPts val="480"/>
              </a:spcBef>
              <a:spcAft>
                <a:spcPts val="0"/>
              </a:spcAft>
              <a:buSzPts val="1440"/>
              <a:buChar char="✓"/>
            </a:pPr>
            <a:r>
              <a:rPr lang="en-US" sz="2400"/>
              <a:t>Nếu x &lt; y, thêm nút lá x bên trái của Y</a:t>
            </a:r>
            <a:endParaRPr/>
          </a:p>
          <a:p>
            <a:pPr indent="-285750" lvl="1" marL="742950" rtl="0" algn="l">
              <a:spcBef>
                <a:spcPts val="480"/>
              </a:spcBef>
              <a:spcAft>
                <a:spcPts val="0"/>
              </a:spcAft>
              <a:buSzPts val="1440"/>
              <a:buChar char="✓"/>
            </a:pPr>
            <a:r>
              <a:rPr lang="en-US" sz="2400"/>
              <a:t>Nếu x &gt; y, thêm nút lá x bên phải của Y</a:t>
            </a:r>
            <a:endParaRPr/>
          </a:p>
        </p:txBody>
      </p:sp>
      <p:sp>
        <p:nvSpPr>
          <p:cNvPr id="1003" name="Google Shape;1003;p60"/>
          <p:cNvSpPr/>
          <p:nvPr/>
        </p:nvSpPr>
        <p:spPr>
          <a:xfrm>
            <a:off x="7086600" y="19050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04" name="Google Shape;1004;p60"/>
          <p:cNvSpPr/>
          <p:nvPr/>
        </p:nvSpPr>
        <p:spPr>
          <a:xfrm>
            <a:off x="6553200" y="26955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05" name="Google Shape;1005;p60"/>
          <p:cNvSpPr/>
          <p:nvPr/>
        </p:nvSpPr>
        <p:spPr>
          <a:xfrm>
            <a:off x="7543800" y="26955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06" name="Google Shape;1006;p60"/>
          <p:cNvSpPr/>
          <p:nvPr/>
        </p:nvSpPr>
        <p:spPr>
          <a:xfrm>
            <a:off x="6248400" y="35337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07" name="Google Shape;1007;p60"/>
          <p:cNvSpPr/>
          <p:nvPr/>
        </p:nvSpPr>
        <p:spPr>
          <a:xfrm>
            <a:off x="7162800" y="35337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008" name="Google Shape;1008;p60"/>
          <p:cNvCxnSpPr>
            <a:stCxn id="1004" idx="4"/>
            <a:endCxn id="1006" idx="0"/>
          </p:cNvCxnSpPr>
          <p:nvPr/>
        </p:nvCxnSpPr>
        <p:spPr>
          <a:xfrm flipH="1">
            <a:off x="6629400" y="3267075"/>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009" name="Google Shape;1009;p60"/>
          <p:cNvCxnSpPr>
            <a:stCxn id="1005" idx="4"/>
            <a:endCxn id="1007" idx="0"/>
          </p:cNvCxnSpPr>
          <p:nvPr/>
        </p:nvCxnSpPr>
        <p:spPr>
          <a:xfrm flipH="1">
            <a:off x="7543800" y="3267075"/>
            <a:ext cx="381000" cy="266700"/>
          </a:xfrm>
          <a:prstGeom prst="straightConnector1">
            <a:avLst/>
          </a:prstGeom>
          <a:noFill/>
          <a:ln cap="flat" cmpd="sng" w="25400">
            <a:solidFill>
              <a:srgbClr val="000000"/>
            </a:solidFill>
            <a:prstDash val="solid"/>
            <a:round/>
            <a:headEnd len="med" w="med" type="none"/>
            <a:tailEnd len="med" w="med" type="triangle"/>
          </a:ln>
        </p:spPr>
      </p:cxnSp>
      <p:cxnSp>
        <p:nvCxnSpPr>
          <p:cNvPr id="1010" name="Google Shape;1010;p60"/>
          <p:cNvCxnSpPr>
            <a:stCxn id="1003" idx="4"/>
            <a:endCxn id="1005" idx="0"/>
          </p:cNvCxnSpPr>
          <p:nvPr/>
        </p:nvCxnSpPr>
        <p:spPr>
          <a:xfrm>
            <a:off x="7467600" y="2476500"/>
            <a:ext cx="457200" cy="219000"/>
          </a:xfrm>
          <a:prstGeom prst="straightConnector1">
            <a:avLst/>
          </a:prstGeom>
          <a:noFill/>
          <a:ln cap="flat" cmpd="sng" w="25400">
            <a:solidFill>
              <a:srgbClr val="000000"/>
            </a:solidFill>
            <a:prstDash val="solid"/>
            <a:round/>
            <a:headEnd len="med" w="med" type="none"/>
            <a:tailEnd len="med" w="med" type="triangle"/>
          </a:ln>
        </p:spPr>
      </p:cxnSp>
      <p:cxnSp>
        <p:nvCxnSpPr>
          <p:cNvPr id="1011" name="Google Shape;1011;p60"/>
          <p:cNvCxnSpPr>
            <a:stCxn id="1003" idx="4"/>
            <a:endCxn id="1004" idx="0"/>
          </p:cNvCxnSpPr>
          <p:nvPr/>
        </p:nvCxnSpPr>
        <p:spPr>
          <a:xfrm flipH="1">
            <a:off x="6934200" y="2476500"/>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012" name="Google Shape;1012;p60"/>
          <p:cNvCxnSpPr>
            <a:stCxn id="1005" idx="4"/>
            <a:endCxn id="1013" idx="0"/>
          </p:cNvCxnSpPr>
          <p:nvPr/>
        </p:nvCxnSpPr>
        <p:spPr>
          <a:xfrm>
            <a:off x="7924800" y="3267075"/>
            <a:ext cx="533400" cy="266700"/>
          </a:xfrm>
          <a:prstGeom prst="straightConnector1">
            <a:avLst/>
          </a:prstGeom>
          <a:noFill/>
          <a:ln cap="flat" cmpd="sng" w="25400">
            <a:solidFill>
              <a:srgbClr val="000000"/>
            </a:solidFill>
            <a:prstDash val="solid"/>
            <a:round/>
            <a:headEnd len="med" w="med" type="none"/>
            <a:tailEnd len="med" w="med" type="triangle"/>
          </a:ln>
        </p:spPr>
      </p:cxnSp>
      <p:sp>
        <p:nvSpPr>
          <p:cNvPr id="1013" name="Google Shape;1013;p60"/>
          <p:cNvSpPr/>
          <p:nvPr/>
        </p:nvSpPr>
        <p:spPr>
          <a:xfrm>
            <a:off x="8077200" y="35337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14" name="Google Shape;1014;p60"/>
          <p:cNvSpPr txBox="1"/>
          <p:nvPr/>
        </p:nvSpPr>
        <p:spPr>
          <a:xfrm>
            <a:off x="6731000" y="27590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015" name="Google Shape;1015;p60"/>
          <p:cNvSpPr txBox="1"/>
          <p:nvPr/>
        </p:nvSpPr>
        <p:spPr>
          <a:xfrm>
            <a:off x="7162800" y="19335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016" name="Google Shape;1016;p60"/>
          <p:cNvSpPr txBox="1"/>
          <p:nvPr/>
        </p:nvSpPr>
        <p:spPr>
          <a:xfrm>
            <a:off x="7645400" y="27590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30</a:t>
            </a:r>
            <a:endParaRPr/>
          </a:p>
        </p:txBody>
      </p:sp>
      <p:sp>
        <p:nvSpPr>
          <p:cNvPr id="1017" name="Google Shape;1017;p60"/>
          <p:cNvSpPr txBox="1"/>
          <p:nvPr/>
        </p:nvSpPr>
        <p:spPr>
          <a:xfrm>
            <a:off x="6438900" y="35972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018" name="Google Shape;1018;p60"/>
          <p:cNvSpPr txBox="1"/>
          <p:nvPr/>
        </p:nvSpPr>
        <p:spPr>
          <a:xfrm>
            <a:off x="7239000" y="36099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25</a:t>
            </a:r>
            <a:endParaRPr/>
          </a:p>
        </p:txBody>
      </p:sp>
      <p:sp>
        <p:nvSpPr>
          <p:cNvPr id="1019" name="Google Shape;1019;p60"/>
          <p:cNvSpPr txBox="1"/>
          <p:nvPr/>
        </p:nvSpPr>
        <p:spPr>
          <a:xfrm>
            <a:off x="8229600" y="36099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020" name="Google Shape;1020;p60"/>
          <p:cNvSpPr/>
          <p:nvPr/>
        </p:nvSpPr>
        <p:spPr>
          <a:xfrm>
            <a:off x="6553200" y="5257800"/>
            <a:ext cx="762000" cy="571500"/>
          </a:xfrm>
          <a:prstGeom prst="ellipse">
            <a:avLst/>
          </a:prstGeom>
          <a:noFill/>
          <a:ln cap="flat" cmpd="sng" w="57150">
            <a:solidFill>
              <a:srgbClr val="00808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21" name="Google Shape;1021;p60"/>
          <p:cNvSpPr txBox="1"/>
          <p:nvPr/>
        </p:nvSpPr>
        <p:spPr>
          <a:xfrm>
            <a:off x="6629400" y="53340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20</a:t>
            </a:r>
            <a:endParaRPr/>
          </a:p>
        </p:txBody>
      </p:sp>
      <p:cxnSp>
        <p:nvCxnSpPr>
          <p:cNvPr id="1022" name="Google Shape;1022;p60"/>
          <p:cNvCxnSpPr>
            <a:stCxn id="1007" idx="4"/>
            <a:endCxn id="1020" idx="0"/>
          </p:cNvCxnSpPr>
          <p:nvPr/>
        </p:nvCxnSpPr>
        <p:spPr>
          <a:xfrm flipH="1">
            <a:off x="6934200" y="4105275"/>
            <a:ext cx="609600" cy="1152600"/>
          </a:xfrm>
          <a:prstGeom prst="straightConnector1">
            <a:avLst/>
          </a:prstGeom>
          <a:noFill/>
          <a:ln cap="flat" cmpd="sng" w="25400">
            <a:solidFill>
              <a:srgbClr val="000000"/>
            </a:solidFill>
            <a:prstDash val="dot"/>
            <a:round/>
            <a:headEnd len="med" w="med" type="none"/>
            <a:tailEnd len="med" w="med" type="triangle"/>
          </a:ln>
        </p:spPr>
      </p:cxnSp>
      <p:sp>
        <p:nvSpPr>
          <p:cNvPr id="1023" name="Google Shape;1023;p60"/>
          <p:cNvSpPr txBox="1"/>
          <p:nvPr/>
        </p:nvSpPr>
        <p:spPr>
          <a:xfrm>
            <a:off x="7696200" y="41148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Y</a:t>
            </a:r>
            <a:endParaRPr/>
          </a:p>
        </p:txBody>
      </p:sp>
      <p:sp>
        <p:nvSpPr>
          <p:cNvPr id="1024" name="Google Shape;1024;p60"/>
          <p:cNvSpPr txBox="1"/>
          <p:nvPr/>
        </p:nvSpPr>
        <p:spPr>
          <a:xfrm>
            <a:off x="7391400" y="5410200"/>
            <a:ext cx="349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X</a:t>
            </a:r>
            <a:endParaRPr/>
          </a:p>
        </p:txBody>
      </p:sp>
      <p:sp>
        <p:nvSpPr>
          <p:cNvPr id="1025" name="Google Shape;1025;p60"/>
          <p:cNvSpPr/>
          <p:nvPr/>
        </p:nvSpPr>
        <p:spPr>
          <a:xfrm>
            <a:off x="7086600" y="4876800"/>
            <a:ext cx="762000" cy="533400"/>
          </a:xfrm>
          <a:prstGeom prst="irregularSeal2">
            <a:avLst/>
          </a:prstGeom>
          <a:solidFill>
            <a:srgbClr val="FFCC99">
              <a:alpha val="33725"/>
            </a:srgbClr>
          </a:solidFill>
          <a:ln cap="flat" cmpd="sng" w="9525">
            <a:solidFill>
              <a:srgbClr val="FF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6600"/>
                </a:solidFill>
                <a:latin typeface="Times New Roman"/>
                <a:ea typeface="Times New Roman"/>
                <a:cs typeface="Times New Roman"/>
                <a:sym typeface="Times New Roman"/>
              </a:rPr>
              <a:t>mới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6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1" name="Google Shape;1031;p6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BST - Insert</a:t>
            </a:r>
            <a:endParaRPr/>
          </a:p>
        </p:txBody>
      </p:sp>
      <p:sp>
        <p:nvSpPr>
          <p:cNvPr id="1032" name="Google Shape;1032;p6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Nếu cây rỗng</a:t>
            </a:r>
            <a:endParaRPr/>
          </a:p>
          <a:p>
            <a:pPr indent="-285750" lvl="1" marL="742950" rtl="0" algn="l">
              <a:spcBef>
                <a:spcPts val="560"/>
              </a:spcBef>
              <a:spcAft>
                <a:spcPts val="0"/>
              </a:spcAft>
              <a:buSzPts val="1680"/>
              <a:buChar char="✓"/>
            </a:pPr>
            <a:r>
              <a:rPr lang="en-US"/>
              <a:t>Thêm trực tiếp</a:t>
            </a:r>
            <a:endParaRPr/>
          </a:p>
          <a:p>
            <a:pPr indent="-342900" lvl="0" marL="342900" rtl="0" algn="l">
              <a:spcBef>
                <a:spcPts val="640"/>
              </a:spcBef>
              <a:spcAft>
                <a:spcPts val="0"/>
              </a:spcAft>
              <a:buSzPts val="1920"/>
              <a:buChar char="•"/>
            </a:pPr>
            <a:r>
              <a:rPr lang="en-US"/>
              <a:t>Ngoài ra</a:t>
            </a:r>
            <a:endParaRPr/>
          </a:p>
          <a:p>
            <a:pPr indent="-285750" lvl="1" marL="742950" rtl="0" algn="l">
              <a:spcBef>
                <a:spcPts val="560"/>
              </a:spcBef>
              <a:spcAft>
                <a:spcPts val="0"/>
              </a:spcAft>
              <a:buSzPts val="1680"/>
              <a:buChar char="✓"/>
            </a:pPr>
            <a:r>
              <a:rPr lang="en-US"/>
              <a:t>Nếu x đã có trong cây → Dừng</a:t>
            </a:r>
            <a:endParaRPr/>
          </a:p>
          <a:p>
            <a:pPr indent="-285750" lvl="1" marL="742950" rtl="0" algn="l">
              <a:spcBef>
                <a:spcPts val="560"/>
              </a:spcBef>
              <a:spcAft>
                <a:spcPts val="0"/>
              </a:spcAft>
              <a:buSzPts val="1680"/>
              <a:buChar char="✓"/>
            </a:pPr>
            <a:r>
              <a:rPr lang="en-US"/>
              <a:t>Nếu x &lt;khóa nút gốc → Thêm vào cây con trái</a:t>
            </a:r>
            <a:endParaRPr/>
          </a:p>
          <a:p>
            <a:pPr indent="-285750" lvl="1" marL="742950" rtl="0" algn="l">
              <a:spcBef>
                <a:spcPts val="560"/>
              </a:spcBef>
              <a:spcAft>
                <a:spcPts val="0"/>
              </a:spcAft>
              <a:buSzPts val="1680"/>
              <a:buChar char="✓"/>
            </a:pPr>
            <a:r>
              <a:rPr lang="en-US"/>
              <a:t>Ngoài ra → Thêm vào cây con phải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1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Cấu trúc cây</a:t>
            </a:r>
            <a:endParaRPr/>
          </a:p>
        </p:txBody>
      </p:sp>
      <p:pic>
        <p:nvPicPr>
          <p:cNvPr descr="MCj03318210000[1]" id="151" name="Google Shape;151;p17"/>
          <p:cNvPicPr preferRelativeResize="0"/>
          <p:nvPr/>
        </p:nvPicPr>
        <p:blipFill rotWithShape="1">
          <a:blip r:embed="rId3">
            <a:alphaModFix/>
          </a:blip>
          <a:srcRect b="0" l="0" r="0" t="0"/>
          <a:stretch/>
        </p:blipFill>
        <p:spPr>
          <a:xfrm>
            <a:off x="533400" y="2743200"/>
            <a:ext cx="2859088" cy="3006725"/>
          </a:xfrm>
          <a:prstGeom prst="rect">
            <a:avLst/>
          </a:prstGeom>
          <a:noFill/>
          <a:ln>
            <a:noFill/>
          </a:ln>
        </p:spPr>
      </p:pic>
      <p:pic>
        <p:nvPicPr>
          <p:cNvPr descr="MCj03318210000[1]" id="152" name="Google Shape;152;p17"/>
          <p:cNvPicPr preferRelativeResize="0"/>
          <p:nvPr/>
        </p:nvPicPr>
        <p:blipFill rotWithShape="1">
          <a:blip r:embed="rId3">
            <a:alphaModFix/>
          </a:blip>
          <a:srcRect b="0" l="0" r="0" t="0"/>
          <a:stretch/>
        </p:blipFill>
        <p:spPr>
          <a:xfrm flipH="1" rot="10800000">
            <a:off x="5791200" y="2667000"/>
            <a:ext cx="2859088" cy="3006725"/>
          </a:xfrm>
          <a:prstGeom prst="rect">
            <a:avLst/>
          </a:prstGeom>
          <a:noFill/>
          <a:ln>
            <a:noFill/>
          </a:ln>
        </p:spPr>
      </p:pic>
      <p:pic>
        <p:nvPicPr>
          <p:cNvPr descr="j0078711[1]" id="153" name="Google Shape;153;p17"/>
          <p:cNvPicPr preferRelativeResize="0"/>
          <p:nvPr/>
        </p:nvPicPr>
        <p:blipFill rotWithShape="1">
          <a:blip r:embed="rId4">
            <a:alphaModFix/>
          </a:blip>
          <a:srcRect b="0" l="0" r="0" t="0"/>
          <a:stretch/>
        </p:blipFill>
        <p:spPr>
          <a:xfrm flipH="1">
            <a:off x="4114800" y="3810000"/>
            <a:ext cx="685800" cy="1662113"/>
          </a:xfrm>
          <a:prstGeom prst="rect">
            <a:avLst/>
          </a:prstGeom>
          <a:noFill/>
          <a:ln>
            <a:noFill/>
          </a:ln>
        </p:spPr>
      </p:pic>
      <p:sp>
        <p:nvSpPr>
          <p:cNvPr id="154" name="Google Shape;154;p17"/>
          <p:cNvSpPr/>
          <p:nvPr/>
        </p:nvSpPr>
        <p:spPr>
          <a:xfrm>
            <a:off x="3581400" y="1752600"/>
            <a:ext cx="2514600" cy="1524000"/>
          </a:xfrm>
          <a:prstGeom prst="cloudCallout">
            <a:avLst>
              <a:gd fmla="val -19824" name="adj1"/>
              <a:gd fmla="val 76356" name="adj2"/>
            </a:avLst>
          </a:prstGeom>
          <a:gradFill>
            <a:gsLst>
              <a:gs pos="0">
                <a:srgbClr val="FF9999">
                  <a:alpha val="0"/>
                </a:srgbClr>
              </a:gs>
              <a:gs pos="100000">
                <a:srgbClr val="FFDFDF"/>
              </a:gs>
            </a:gsLst>
            <a:path path="circle">
              <a:fillToRect b="50%" l="50%" r="50%" t="50%"/>
            </a:path>
            <a:tileRect/>
          </a:gradFill>
          <a:ln cap="flat" cmpd="sng" w="9525">
            <a:solidFill>
              <a:srgbClr val="FF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Times New Roman"/>
                <a:ea typeface="Times New Roman"/>
                <a:cs typeface="Times New Roman"/>
                <a:sym typeface="Times New Roman"/>
              </a:rPr>
              <a:t>Sao trong máy tính, cây lại thể hiện ngược?</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6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9" name="Google Shape;1039;p6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Insert</a:t>
            </a:r>
            <a:endParaRPr/>
          </a:p>
        </p:txBody>
      </p:sp>
      <p:sp>
        <p:nvSpPr>
          <p:cNvPr id="1040" name="Google Shape;1040;p62"/>
          <p:cNvSpPr txBox="1"/>
          <p:nvPr/>
        </p:nvSpPr>
        <p:spPr>
          <a:xfrm>
            <a:off x="228600" y="1504950"/>
            <a:ext cx="8763000" cy="413385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void Insert(Node* &amp;pTree, int x) {</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(isEmpty(pTree)  </a:t>
            </a:r>
            <a:r>
              <a:rPr i="1" lang="en-US" sz="2400">
                <a:solidFill>
                  <a:schemeClr val="accent1"/>
                </a:solidFill>
                <a:latin typeface="Times"/>
                <a:ea typeface="Times"/>
                <a:cs typeface="Times"/>
                <a:sym typeface="Times"/>
              </a:rPr>
              <a:t>//nếu cây rỗng, thêm trực tiếp vào cây</a:t>
            </a:r>
            <a:endParaRPr/>
          </a:p>
          <a:p>
            <a:pPr indent="0" lvl="0" marL="0" marR="0" rtl="0" algn="l">
              <a:spcBef>
                <a:spcPts val="0"/>
              </a:spcBef>
              <a:spcAft>
                <a:spcPts val="0"/>
              </a:spcAft>
              <a:buNone/>
            </a:pPr>
            <a:r>
              <a:rPr i="1" lang="en-US" sz="2400">
                <a:solidFill>
                  <a:schemeClr val="accent1"/>
                </a:solidFill>
                <a:latin typeface="Times"/>
                <a:ea typeface="Times"/>
                <a:cs typeface="Times"/>
                <a:sym typeface="Times"/>
              </a:rPr>
              <a:t>		</a:t>
            </a:r>
            <a:r>
              <a:rPr lang="en-US" sz="2400">
                <a:solidFill>
                  <a:srgbClr val="000000"/>
                </a:solidFill>
                <a:latin typeface="Times"/>
                <a:ea typeface="Times"/>
                <a:cs typeface="Times"/>
                <a:sym typeface="Times"/>
              </a:rPr>
              <a:t>pTree = CreateNode(x);</a:t>
            </a:r>
            <a:endParaRPr i="1" sz="2400">
              <a:solidFill>
                <a:schemeClr val="accent1"/>
              </a:solidFill>
              <a:latin typeface="Times"/>
              <a:ea typeface="Times"/>
              <a:cs typeface="Times"/>
              <a:sym typeface="Times"/>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else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(x==pTree-&gt;info) </a:t>
            </a:r>
            <a:r>
              <a:rPr i="1" lang="en-US" sz="2400">
                <a:solidFill>
                  <a:schemeClr val="accent1"/>
                </a:solidFill>
                <a:latin typeface="Times"/>
                <a:ea typeface="Times"/>
                <a:cs typeface="Times"/>
                <a:sym typeface="Times"/>
              </a:rPr>
              <a:t>//nếu đã có x trong cây</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return;</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if (x&lt;pTree-&gt;info)</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Insert(pTree-&gt;left,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else</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			Insert(pTree-&gt;right, x);</a:t>
            </a:r>
            <a:endParaRPr/>
          </a:p>
          <a:p>
            <a:pPr indent="0" lvl="0" marL="0" marR="0" rtl="0" algn="l">
              <a:spcBef>
                <a:spcPts val="0"/>
              </a:spcBef>
              <a:spcAft>
                <a:spcPts val="0"/>
              </a:spcAft>
              <a:buNone/>
            </a:pPr>
            <a:r>
              <a:rPr lang="en-US" sz="2400">
                <a:solidFill>
                  <a:srgbClr val="000000"/>
                </a:solidFill>
                <a:latin typeface="Times"/>
                <a:ea typeface="Times"/>
                <a:cs typeface="Times"/>
                <a:sym typeface="Times"/>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6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6" name="Google Shape;1046;p6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047" name="Google Shape;1047;p63"/>
          <p:cNvSpPr txBox="1"/>
          <p:nvPr>
            <p:ph idx="1" type="body"/>
          </p:nvPr>
        </p:nvSpPr>
        <p:spPr>
          <a:xfrm>
            <a:off x="457200" y="1295400"/>
            <a:ext cx="84582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Delete: xóa nhưng phải đảm bảo vẫn là cây BST</a:t>
            </a:r>
            <a:endParaRPr/>
          </a:p>
          <a:p>
            <a:pPr indent="-285750" lvl="1" marL="742950" rtl="0" algn="l">
              <a:spcBef>
                <a:spcPts val="560"/>
              </a:spcBef>
              <a:spcAft>
                <a:spcPts val="0"/>
              </a:spcAft>
              <a:buSzPts val="1680"/>
              <a:buChar char="✓"/>
            </a:pPr>
            <a:r>
              <a:rPr lang="en-US"/>
              <a:t>Thực hiện tìm nút có giá trị x</a:t>
            </a:r>
            <a:endParaRPr/>
          </a:p>
          <a:p>
            <a:pPr indent="-285750" lvl="1" marL="742950" rtl="0" algn="l">
              <a:spcBef>
                <a:spcPts val="560"/>
              </a:spcBef>
              <a:spcAft>
                <a:spcPts val="0"/>
              </a:spcAft>
              <a:buSzPts val="1680"/>
              <a:buChar char="✓"/>
            </a:pPr>
            <a:r>
              <a:rPr lang="en-US"/>
              <a:t>Nếu nút là nút lá, delete nút</a:t>
            </a:r>
            <a:endParaRPr/>
          </a:p>
          <a:p>
            <a:pPr indent="-285750" lvl="1" marL="742950" rtl="0" algn="l">
              <a:spcBef>
                <a:spcPts val="560"/>
              </a:spcBef>
              <a:spcAft>
                <a:spcPts val="0"/>
              </a:spcAft>
              <a:buSzPts val="1680"/>
              <a:buChar char="✓"/>
            </a:pPr>
            <a:r>
              <a:rPr lang="en-US"/>
              <a:t>Ngược lại</a:t>
            </a:r>
            <a:endParaRPr/>
          </a:p>
          <a:p>
            <a:pPr indent="-228600" lvl="2" marL="1143000" rtl="0" algn="l">
              <a:spcBef>
                <a:spcPts val="480"/>
              </a:spcBef>
              <a:spcAft>
                <a:spcPts val="0"/>
              </a:spcAft>
              <a:buSzPts val="1440"/>
              <a:buChar char="■"/>
            </a:pPr>
            <a:r>
              <a:rPr lang="en-US"/>
              <a:t>Thay thế nút bằng </a:t>
            </a:r>
            <a:r>
              <a:rPr lang="en-US">
                <a:solidFill>
                  <a:srgbClr val="CC0000"/>
                </a:solidFill>
              </a:rPr>
              <a:t>một trong hai</a:t>
            </a:r>
            <a:r>
              <a:rPr lang="en-US"/>
              <a:t> nút sau</a:t>
            </a:r>
            <a:endParaRPr/>
          </a:p>
          <a:p>
            <a:pPr indent="-228600" lvl="3" marL="1600200" rtl="0" algn="l">
              <a:spcBef>
                <a:spcPts val="400"/>
              </a:spcBef>
              <a:spcAft>
                <a:spcPts val="0"/>
              </a:spcAft>
              <a:buSzPts val="1200"/>
              <a:buChar char="■"/>
            </a:pPr>
            <a:r>
              <a:rPr lang="en-US"/>
              <a:t>Y là nút lớn nhất của cây con bên trái</a:t>
            </a:r>
            <a:endParaRPr/>
          </a:p>
          <a:p>
            <a:pPr indent="-228600" lvl="3" marL="1600200" rtl="0" algn="l">
              <a:spcBef>
                <a:spcPts val="400"/>
              </a:spcBef>
              <a:spcAft>
                <a:spcPts val="0"/>
              </a:spcAft>
              <a:buSzPts val="1200"/>
              <a:buChar char="■"/>
            </a:pPr>
            <a:r>
              <a:rPr lang="en-US"/>
              <a:t>Z là nút nhỏ nhất của cây con bên phải</a:t>
            </a:r>
            <a:endParaRPr/>
          </a:p>
          <a:p>
            <a:pPr indent="-228600" lvl="2" marL="1143000" rtl="0" algn="l">
              <a:spcBef>
                <a:spcPts val="480"/>
              </a:spcBef>
              <a:spcAft>
                <a:spcPts val="0"/>
              </a:spcAft>
              <a:buSzPts val="1440"/>
              <a:buChar char="■"/>
            </a:pPr>
            <a:r>
              <a:rPr lang="en-US"/>
              <a:t> Chọn nút Y hoặc Z để thế chỗ</a:t>
            </a:r>
            <a:endParaRPr/>
          </a:p>
          <a:p>
            <a:pPr indent="-228600" lvl="2" marL="1143000" rtl="0" algn="l">
              <a:spcBef>
                <a:spcPts val="480"/>
              </a:spcBef>
              <a:spcAft>
                <a:spcPts val="0"/>
              </a:spcAft>
              <a:buSzPts val="1440"/>
              <a:buChar char="■"/>
            </a:pPr>
            <a:r>
              <a:rPr lang="en-US"/>
              <a:t>Giải phóng nút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1" name="Shape 1051"/>
        <p:cNvGrpSpPr/>
        <p:nvPr/>
      </p:nvGrpSpPr>
      <p:grpSpPr>
        <a:xfrm>
          <a:off x="0" y="0"/>
          <a:ext cx="0" cy="0"/>
          <a:chOff x="0" y="0"/>
          <a:chExt cx="0" cy="0"/>
        </a:xfrm>
      </p:grpSpPr>
      <p:sp>
        <p:nvSpPr>
          <p:cNvPr id="1052" name="Google Shape;1052;p6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3" name="Google Shape;1053;p6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054" name="Google Shape;1054;p6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solidFill>
                  <a:srgbClr val="CC0000"/>
                </a:solidFill>
              </a:rPr>
              <a:t>TH 1</a:t>
            </a:r>
            <a:r>
              <a:rPr lang="en-US"/>
              <a:t>: nút p là nút lá, xoá bình thường</a:t>
            </a:r>
            <a:endParaRPr/>
          </a:p>
        </p:txBody>
      </p:sp>
      <p:sp>
        <p:nvSpPr>
          <p:cNvPr id="1055" name="Google Shape;1055;p64"/>
          <p:cNvSpPr/>
          <p:nvPr/>
        </p:nvSpPr>
        <p:spPr>
          <a:xfrm>
            <a:off x="1600200" y="23717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56" name="Google Shape;1056;p64"/>
          <p:cNvSpPr/>
          <p:nvPr/>
        </p:nvSpPr>
        <p:spPr>
          <a:xfrm>
            <a:off x="1066800"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57" name="Google Shape;1057;p64"/>
          <p:cNvSpPr/>
          <p:nvPr/>
        </p:nvSpPr>
        <p:spPr>
          <a:xfrm>
            <a:off x="2057400"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58" name="Google Shape;1058;p64"/>
          <p:cNvSpPr/>
          <p:nvPr/>
        </p:nvSpPr>
        <p:spPr>
          <a:xfrm>
            <a:off x="762000" y="4000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59" name="Google Shape;1059;p64"/>
          <p:cNvSpPr/>
          <p:nvPr/>
        </p:nvSpPr>
        <p:spPr>
          <a:xfrm>
            <a:off x="1676400" y="4000500"/>
            <a:ext cx="762000" cy="571500"/>
          </a:xfrm>
          <a:prstGeom prst="ellipse">
            <a:avLst/>
          </a:prstGeom>
          <a:solidFill>
            <a:schemeClr val="dk2">
              <a:alpha val="54901"/>
            </a:schemeClr>
          </a:solid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060" name="Google Shape;1060;p64"/>
          <p:cNvCxnSpPr>
            <a:stCxn id="1056" idx="4"/>
            <a:endCxn id="1058" idx="0"/>
          </p:cNvCxnSpPr>
          <p:nvPr/>
        </p:nvCxnSpPr>
        <p:spPr>
          <a:xfrm flipH="1">
            <a:off x="1143000" y="3733800"/>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061" name="Google Shape;1061;p64"/>
          <p:cNvCxnSpPr>
            <a:stCxn id="1057" idx="4"/>
            <a:endCxn id="1059" idx="0"/>
          </p:cNvCxnSpPr>
          <p:nvPr/>
        </p:nvCxnSpPr>
        <p:spPr>
          <a:xfrm flipH="1">
            <a:off x="2057400" y="3733800"/>
            <a:ext cx="381000" cy="266700"/>
          </a:xfrm>
          <a:prstGeom prst="straightConnector1">
            <a:avLst/>
          </a:prstGeom>
          <a:noFill/>
          <a:ln cap="flat" cmpd="sng" w="25400">
            <a:solidFill>
              <a:srgbClr val="000000"/>
            </a:solidFill>
            <a:prstDash val="solid"/>
            <a:round/>
            <a:headEnd len="med" w="med" type="none"/>
            <a:tailEnd len="med" w="med" type="triangle"/>
          </a:ln>
        </p:spPr>
      </p:cxnSp>
      <p:cxnSp>
        <p:nvCxnSpPr>
          <p:cNvPr id="1062" name="Google Shape;1062;p64"/>
          <p:cNvCxnSpPr>
            <a:stCxn id="1055" idx="4"/>
            <a:endCxn id="1057" idx="0"/>
          </p:cNvCxnSpPr>
          <p:nvPr/>
        </p:nvCxnSpPr>
        <p:spPr>
          <a:xfrm>
            <a:off x="1981200" y="2943225"/>
            <a:ext cx="457200" cy="219000"/>
          </a:xfrm>
          <a:prstGeom prst="straightConnector1">
            <a:avLst/>
          </a:prstGeom>
          <a:noFill/>
          <a:ln cap="flat" cmpd="sng" w="25400">
            <a:solidFill>
              <a:srgbClr val="000000"/>
            </a:solidFill>
            <a:prstDash val="solid"/>
            <a:round/>
            <a:headEnd len="med" w="med" type="none"/>
            <a:tailEnd len="med" w="med" type="triangle"/>
          </a:ln>
        </p:spPr>
      </p:cxnSp>
      <p:cxnSp>
        <p:nvCxnSpPr>
          <p:cNvPr id="1063" name="Google Shape;1063;p64"/>
          <p:cNvCxnSpPr>
            <a:stCxn id="1055" idx="4"/>
            <a:endCxn id="1056" idx="0"/>
          </p:cNvCxnSpPr>
          <p:nvPr/>
        </p:nvCxnSpPr>
        <p:spPr>
          <a:xfrm flipH="1">
            <a:off x="1447800" y="2943225"/>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064" name="Google Shape;1064;p64"/>
          <p:cNvCxnSpPr>
            <a:stCxn id="1057" idx="4"/>
            <a:endCxn id="1065" idx="0"/>
          </p:cNvCxnSpPr>
          <p:nvPr/>
        </p:nvCxnSpPr>
        <p:spPr>
          <a:xfrm>
            <a:off x="2438400" y="3733800"/>
            <a:ext cx="533400" cy="266700"/>
          </a:xfrm>
          <a:prstGeom prst="straightConnector1">
            <a:avLst/>
          </a:prstGeom>
          <a:noFill/>
          <a:ln cap="flat" cmpd="sng" w="25400">
            <a:solidFill>
              <a:srgbClr val="000000"/>
            </a:solidFill>
            <a:prstDash val="solid"/>
            <a:round/>
            <a:headEnd len="med" w="med" type="none"/>
            <a:tailEnd len="med" w="med" type="triangle"/>
          </a:ln>
        </p:spPr>
      </p:cxnSp>
      <p:sp>
        <p:nvSpPr>
          <p:cNvPr id="1065" name="Google Shape;1065;p64"/>
          <p:cNvSpPr/>
          <p:nvPr/>
        </p:nvSpPr>
        <p:spPr>
          <a:xfrm>
            <a:off x="2590800" y="4000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66" name="Google Shape;1066;p64"/>
          <p:cNvSpPr txBox="1"/>
          <p:nvPr/>
        </p:nvSpPr>
        <p:spPr>
          <a:xfrm>
            <a:off x="1257300" y="32131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067" name="Google Shape;1067;p64"/>
          <p:cNvSpPr txBox="1"/>
          <p:nvPr/>
        </p:nvSpPr>
        <p:spPr>
          <a:xfrm>
            <a:off x="1676400" y="24003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068" name="Google Shape;1068;p64"/>
          <p:cNvSpPr txBox="1"/>
          <p:nvPr/>
        </p:nvSpPr>
        <p:spPr>
          <a:xfrm>
            <a:off x="2146300" y="32131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30</a:t>
            </a:r>
            <a:endParaRPr/>
          </a:p>
        </p:txBody>
      </p:sp>
      <p:sp>
        <p:nvSpPr>
          <p:cNvPr id="1069" name="Google Shape;1069;p64"/>
          <p:cNvSpPr txBox="1"/>
          <p:nvPr/>
        </p:nvSpPr>
        <p:spPr>
          <a:xfrm>
            <a:off x="952500" y="40513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070" name="Google Shape;1070;p64"/>
          <p:cNvSpPr txBox="1"/>
          <p:nvPr/>
        </p:nvSpPr>
        <p:spPr>
          <a:xfrm>
            <a:off x="1752600" y="40767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25</a:t>
            </a:r>
            <a:endParaRPr/>
          </a:p>
        </p:txBody>
      </p:sp>
      <p:sp>
        <p:nvSpPr>
          <p:cNvPr id="1071" name="Google Shape;1071;p64"/>
          <p:cNvSpPr txBox="1"/>
          <p:nvPr/>
        </p:nvSpPr>
        <p:spPr>
          <a:xfrm>
            <a:off x="2743200" y="40767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072" name="Google Shape;1072;p64"/>
          <p:cNvSpPr/>
          <p:nvPr/>
        </p:nvSpPr>
        <p:spPr>
          <a:xfrm>
            <a:off x="6705600" y="23717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73" name="Google Shape;1073;p64"/>
          <p:cNvSpPr/>
          <p:nvPr/>
        </p:nvSpPr>
        <p:spPr>
          <a:xfrm>
            <a:off x="6172200"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74" name="Google Shape;1074;p64"/>
          <p:cNvSpPr/>
          <p:nvPr/>
        </p:nvSpPr>
        <p:spPr>
          <a:xfrm>
            <a:off x="7162800"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75" name="Google Shape;1075;p64"/>
          <p:cNvSpPr/>
          <p:nvPr/>
        </p:nvSpPr>
        <p:spPr>
          <a:xfrm>
            <a:off x="5867400" y="4000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076" name="Google Shape;1076;p64"/>
          <p:cNvCxnSpPr>
            <a:stCxn id="1073" idx="4"/>
            <a:endCxn id="1075" idx="0"/>
          </p:cNvCxnSpPr>
          <p:nvPr/>
        </p:nvCxnSpPr>
        <p:spPr>
          <a:xfrm flipH="1">
            <a:off x="6248400" y="3733800"/>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077" name="Google Shape;1077;p64"/>
          <p:cNvCxnSpPr>
            <a:stCxn id="1072" idx="4"/>
            <a:endCxn id="1074" idx="0"/>
          </p:cNvCxnSpPr>
          <p:nvPr/>
        </p:nvCxnSpPr>
        <p:spPr>
          <a:xfrm>
            <a:off x="7086600" y="2943225"/>
            <a:ext cx="457200" cy="219000"/>
          </a:xfrm>
          <a:prstGeom prst="straightConnector1">
            <a:avLst/>
          </a:prstGeom>
          <a:noFill/>
          <a:ln cap="flat" cmpd="sng" w="25400">
            <a:solidFill>
              <a:srgbClr val="000000"/>
            </a:solidFill>
            <a:prstDash val="solid"/>
            <a:round/>
            <a:headEnd len="med" w="med" type="none"/>
            <a:tailEnd len="med" w="med" type="triangle"/>
          </a:ln>
        </p:spPr>
      </p:cxnSp>
      <p:cxnSp>
        <p:nvCxnSpPr>
          <p:cNvPr id="1078" name="Google Shape;1078;p64"/>
          <p:cNvCxnSpPr>
            <a:stCxn id="1072" idx="4"/>
            <a:endCxn id="1073" idx="0"/>
          </p:cNvCxnSpPr>
          <p:nvPr/>
        </p:nvCxnSpPr>
        <p:spPr>
          <a:xfrm flipH="1">
            <a:off x="6553200" y="2943225"/>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079" name="Google Shape;1079;p64"/>
          <p:cNvCxnSpPr>
            <a:stCxn id="1074" idx="4"/>
            <a:endCxn id="1080" idx="0"/>
          </p:cNvCxnSpPr>
          <p:nvPr/>
        </p:nvCxnSpPr>
        <p:spPr>
          <a:xfrm>
            <a:off x="7543800" y="3733800"/>
            <a:ext cx="533400" cy="266700"/>
          </a:xfrm>
          <a:prstGeom prst="straightConnector1">
            <a:avLst/>
          </a:prstGeom>
          <a:noFill/>
          <a:ln cap="flat" cmpd="sng" w="25400">
            <a:solidFill>
              <a:srgbClr val="000000"/>
            </a:solidFill>
            <a:prstDash val="solid"/>
            <a:round/>
            <a:headEnd len="med" w="med" type="none"/>
            <a:tailEnd len="med" w="med" type="triangle"/>
          </a:ln>
        </p:spPr>
      </p:cxnSp>
      <p:sp>
        <p:nvSpPr>
          <p:cNvPr id="1080" name="Google Shape;1080;p64"/>
          <p:cNvSpPr/>
          <p:nvPr/>
        </p:nvSpPr>
        <p:spPr>
          <a:xfrm>
            <a:off x="7696200" y="4000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81" name="Google Shape;1081;p64"/>
          <p:cNvSpPr txBox="1"/>
          <p:nvPr/>
        </p:nvSpPr>
        <p:spPr>
          <a:xfrm>
            <a:off x="6362700" y="32131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082" name="Google Shape;1082;p64"/>
          <p:cNvSpPr txBox="1"/>
          <p:nvPr/>
        </p:nvSpPr>
        <p:spPr>
          <a:xfrm>
            <a:off x="6781800" y="24003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083" name="Google Shape;1083;p64"/>
          <p:cNvSpPr txBox="1"/>
          <p:nvPr/>
        </p:nvSpPr>
        <p:spPr>
          <a:xfrm>
            <a:off x="7239000" y="32131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30</a:t>
            </a:r>
            <a:endParaRPr/>
          </a:p>
        </p:txBody>
      </p:sp>
      <p:sp>
        <p:nvSpPr>
          <p:cNvPr id="1084" name="Google Shape;1084;p64"/>
          <p:cNvSpPr txBox="1"/>
          <p:nvPr/>
        </p:nvSpPr>
        <p:spPr>
          <a:xfrm>
            <a:off x="6070600" y="40767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085" name="Google Shape;1085;p64"/>
          <p:cNvSpPr txBox="1"/>
          <p:nvPr/>
        </p:nvSpPr>
        <p:spPr>
          <a:xfrm>
            <a:off x="7823200" y="40640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cxnSp>
        <p:nvCxnSpPr>
          <p:cNvPr id="1086" name="Google Shape;1086;p64"/>
          <p:cNvCxnSpPr/>
          <p:nvPr/>
        </p:nvCxnSpPr>
        <p:spPr>
          <a:xfrm>
            <a:off x="4038600" y="3429000"/>
            <a:ext cx="1143000" cy="0"/>
          </a:xfrm>
          <a:prstGeom prst="straightConnector1">
            <a:avLst/>
          </a:prstGeom>
          <a:noFill/>
          <a:ln cap="flat" cmpd="sng" w="76200">
            <a:solidFill>
              <a:srgbClr val="CC0000"/>
            </a:solidFill>
            <a:prstDash val="solid"/>
            <a:round/>
            <a:headEnd len="med" w="med" type="none"/>
            <a:tailEnd len="med" w="med" type="stealth"/>
          </a:ln>
        </p:spPr>
      </p:cxnSp>
      <p:sp>
        <p:nvSpPr>
          <p:cNvPr id="1087" name="Google Shape;1087;p64"/>
          <p:cNvSpPr txBox="1"/>
          <p:nvPr/>
        </p:nvSpPr>
        <p:spPr>
          <a:xfrm>
            <a:off x="3733800" y="2743200"/>
            <a:ext cx="16367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Xóa X = 25</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6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3" name="Google Shape;1093;p6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094" name="Google Shape;1094;p6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solidFill>
                  <a:srgbClr val="CC0000"/>
                </a:solidFill>
              </a:rPr>
              <a:t>TH2</a:t>
            </a:r>
            <a:r>
              <a:rPr lang="en-US"/>
              <a:t>: p chỉ có 1 cây con</a:t>
            </a:r>
            <a:endParaRPr/>
          </a:p>
          <a:p>
            <a:pPr indent="-285750" lvl="1" marL="742950" rtl="0" algn="l">
              <a:spcBef>
                <a:spcPts val="560"/>
              </a:spcBef>
              <a:spcAft>
                <a:spcPts val="0"/>
              </a:spcAft>
              <a:buSzPts val="1680"/>
              <a:buChar char="✓"/>
            </a:pPr>
            <a:r>
              <a:rPr lang="en-US"/>
              <a:t>Cho </a:t>
            </a:r>
            <a:r>
              <a:rPr b="1" lang="en-US"/>
              <a:t>nút cha của p</a:t>
            </a:r>
            <a:r>
              <a:rPr lang="en-US"/>
              <a:t> trỏ tới </a:t>
            </a:r>
            <a:r>
              <a:rPr b="1" lang="en-US"/>
              <a:t>nút con duy nhất của p</a:t>
            </a:r>
            <a:endParaRPr/>
          </a:p>
          <a:p>
            <a:pPr indent="-285750" lvl="1" marL="742950" rtl="0" algn="l">
              <a:spcBef>
                <a:spcPts val="560"/>
              </a:spcBef>
              <a:spcAft>
                <a:spcPts val="0"/>
              </a:spcAft>
              <a:buSzPts val="1680"/>
              <a:buChar char="✓"/>
            </a:pPr>
            <a:r>
              <a:rPr lang="en-US"/>
              <a:t> Hủy p</a:t>
            </a:r>
            <a:endParaRPr/>
          </a:p>
        </p:txBody>
      </p:sp>
      <p:sp>
        <p:nvSpPr>
          <p:cNvPr id="1095" name="Google Shape;1095;p65"/>
          <p:cNvSpPr/>
          <p:nvPr/>
        </p:nvSpPr>
        <p:spPr>
          <a:xfrm>
            <a:off x="2057400" y="32861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96" name="Google Shape;1096;p65"/>
          <p:cNvSpPr/>
          <p:nvPr/>
        </p:nvSpPr>
        <p:spPr>
          <a:xfrm>
            <a:off x="1524000" y="4076700"/>
            <a:ext cx="762000" cy="571500"/>
          </a:xfrm>
          <a:prstGeom prst="ellipse">
            <a:avLst/>
          </a:prstGeom>
          <a:solidFill>
            <a:schemeClr val="accent1">
              <a:alpha val="37647"/>
            </a:schemeClr>
          </a:solid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97" name="Google Shape;1097;p65"/>
          <p:cNvSpPr/>
          <p:nvPr/>
        </p:nvSpPr>
        <p:spPr>
          <a:xfrm>
            <a:off x="2514600" y="4076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98" name="Google Shape;1098;p65"/>
          <p:cNvSpPr/>
          <p:nvPr/>
        </p:nvSpPr>
        <p:spPr>
          <a:xfrm>
            <a:off x="1219200" y="49149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99" name="Google Shape;1099;p65"/>
          <p:cNvSpPr/>
          <p:nvPr/>
        </p:nvSpPr>
        <p:spPr>
          <a:xfrm>
            <a:off x="2133600" y="49149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00" name="Google Shape;1100;p65"/>
          <p:cNvCxnSpPr>
            <a:stCxn id="1096" idx="4"/>
            <a:endCxn id="1098" idx="0"/>
          </p:cNvCxnSpPr>
          <p:nvPr/>
        </p:nvCxnSpPr>
        <p:spPr>
          <a:xfrm flipH="1">
            <a:off x="1600200" y="4648200"/>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101" name="Google Shape;1101;p65"/>
          <p:cNvCxnSpPr>
            <a:stCxn id="1097" idx="4"/>
            <a:endCxn id="1099" idx="0"/>
          </p:cNvCxnSpPr>
          <p:nvPr/>
        </p:nvCxnSpPr>
        <p:spPr>
          <a:xfrm flipH="1">
            <a:off x="2514600" y="4648200"/>
            <a:ext cx="381000" cy="266700"/>
          </a:xfrm>
          <a:prstGeom prst="straightConnector1">
            <a:avLst/>
          </a:prstGeom>
          <a:noFill/>
          <a:ln cap="flat" cmpd="sng" w="25400">
            <a:solidFill>
              <a:srgbClr val="000000"/>
            </a:solidFill>
            <a:prstDash val="solid"/>
            <a:round/>
            <a:headEnd len="med" w="med" type="none"/>
            <a:tailEnd len="med" w="med" type="triangle"/>
          </a:ln>
        </p:spPr>
      </p:cxnSp>
      <p:cxnSp>
        <p:nvCxnSpPr>
          <p:cNvPr id="1102" name="Google Shape;1102;p65"/>
          <p:cNvCxnSpPr>
            <a:stCxn id="1095" idx="4"/>
            <a:endCxn id="1097" idx="0"/>
          </p:cNvCxnSpPr>
          <p:nvPr/>
        </p:nvCxnSpPr>
        <p:spPr>
          <a:xfrm>
            <a:off x="2438400" y="3857625"/>
            <a:ext cx="457200" cy="219000"/>
          </a:xfrm>
          <a:prstGeom prst="straightConnector1">
            <a:avLst/>
          </a:prstGeom>
          <a:noFill/>
          <a:ln cap="flat" cmpd="sng" w="25400">
            <a:solidFill>
              <a:srgbClr val="000000"/>
            </a:solidFill>
            <a:prstDash val="solid"/>
            <a:round/>
            <a:headEnd len="med" w="med" type="none"/>
            <a:tailEnd len="med" w="med" type="triangle"/>
          </a:ln>
        </p:spPr>
      </p:cxnSp>
      <p:cxnSp>
        <p:nvCxnSpPr>
          <p:cNvPr id="1103" name="Google Shape;1103;p65"/>
          <p:cNvCxnSpPr>
            <a:stCxn id="1095" idx="4"/>
            <a:endCxn id="1096" idx="0"/>
          </p:cNvCxnSpPr>
          <p:nvPr/>
        </p:nvCxnSpPr>
        <p:spPr>
          <a:xfrm flipH="1">
            <a:off x="1905000" y="3857625"/>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104" name="Google Shape;1104;p65"/>
          <p:cNvCxnSpPr>
            <a:stCxn id="1097" idx="4"/>
            <a:endCxn id="1105" idx="0"/>
          </p:cNvCxnSpPr>
          <p:nvPr/>
        </p:nvCxnSpPr>
        <p:spPr>
          <a:xfrm>
            <a:off x="2895600" y="4648200"/>
            <a:ext cx="533400" cy="266700"/>
          </a:xfrm>
          <a:prstGeom prst="straightConnector1">
            <a:avLst/>
          </a:prstGeom>
          <a:noFill/>
          <a:ln cap="flat" cmpd="sng" w="25400">
            <a:solidFill>
              <a:srgbClr val="000000"/>
            </a:solidFill>
            <a:prstDash val="solid"/>
            <a:round/>
            <a:headEnd len="med" w="med" type="none"/>
            <a:tailEnd len="med" w="med" type="triangle"/>
          </a:ln>
        </p:spPr>
      </p:cxnSp>
      <p:sp>
        <p:nvSpPr>
          <p:cNvPr id="1105" name="Google Shape;1105;p65"/>
          <p:cNvSpPr/>
          <p:nvPr/>
        </p:nvSpPr>
        <p:spPr>
          <a:xfrm>
            <a:off x="3048000" y="49149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06" name="Google Shape;1106;p65"/>
          <p:cNvSpPr txBox="1"/>
          <p:nvPr/>
        </p:nvSpPr>
        <p:spPr>
          <a:xfrm>
            <a:off x="1727200" y="41402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5</a:t>
            </a:r>
            <a:endParaRPr/>
          </a:p>
        </p:txBody>
      </p:sp>
      <p:sp>
        <p:nvSpPr>
          <p:cNvPr id="1107" name="Google Shape;1107;p65"/>
          <p:cNvSpPr txBox="1"/>
          <p:nvPr/>
        </p:nvSpPr>
        <p:spPr>
          <a:xfrm>
            <a:off x="2133600" y="33147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108" name="Google Shape;1108;p65"/>
          <p:cNvSpPr txBox="1"/>
          <p:nvPr/>
        </p:nvSpPr>
        <p:spPr>
          <a:xfrm>
            <a:off x="2603500" y="41275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109" name="Google Shape;1109;p65"/>
          <p:cNvSpPr txBox="1"/>
          <p:nvPr/>
        </p:nvSpPr>
        <p:spPr>
          <a:xfrm>
            <a:off x="1409700" y="49911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110" name="Google Shape;1110;p65"/>
          <p:cNvSpPr txBox="1"/>
          <p:nvPr/>
        </p:nvSpPr>
        <p:spPr>
          <a:xfrm>
            <a:off x="2209800" y="49911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111" name="Google Shape;1111;p65"/>
          <p:cNvSpPr txBox="1"/>
          <p:nvPr/>
        </p:nvSpPr>
        <p:spPr>
          <a:xfrm>
            <a:off x="3162300" y="50038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cxnSp>
        <p:nvCxnSpPr>
          <p:cNvPr id="1112" name="Google Shape;1112;p65"/>
          <p:cNvCxnSpPr/>
          <p:nvPr/>
        </p:nvCxnSpPr>
        <p:spPr>
          <a:xfrm>
            <a:off x="4343400" y="4610100"/>
            <a:ext cx="1143000" cy="0"/>
          </a:xfrm>
          <a:prstGeom prst="straightConnector1">
            <a:avLst/>
          </a:prstGeom>
          <a:noFill/>
          <a:ln cap="flat" cmpd="sng" w="76200">
            <a:solidFill>
              <a:srgbClr val="CC0000"/>
            </a:solidFill>
            <a:prstDash val="solid"/>
            <a:round/>
            <a:headEnd len="med" w="med" type="none"/>
            <a:tailEnd len="med" w="med" type="stealth"/>
          </a:ln>
        </p:spPr>
      </p:cxnSp>
      <p:sp>
        <p:nvSpPr>
          <p:cNvPr id="1113" name="Google Shape;1113;p65"/>
          <p:cNvSpPr txBox="1"/>
          <p:nvPr/>
        </p:nvSpPr>
        <p:spPr>
          <a:xfrm>
            <a:off x="4154488" y="3962400"/>
            <a:ext cx="13319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Xóa X=5</a:t>
            </a:r>
            <a:endParaRPr/>
          </a:p>
        </p:txBody>
      </p:sp>
      <p:sp>
        <p:nvSpPr>
          <p:cNvPr id="1114" name="Google Shape;1114;p65"/>
          <p:cNvSpPr/>
          <p:nvPr/>
        </p:nvSpPr>
        <p:spPr>
          <a:xfrm>
            <a:off x="6629400" y="32766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15" name="Google Shape;1115;p65"/>
          <p:cNvSpPr/>
          <p:nvPr/>
        </p:nvSpPr>
        <p:spPr>
          <a:xfrm>
            <a:off x="7086600" y="40671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16" name="Google Shape;1116;p65"/>
          <p:cNvSpPr/>
          <p:nvPr/>
        </p:nvSpPr>
        <p:spPr>
          <a:xfrm>
            <a:off x="5791200" y="4905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17" name="Google Shape;1117;p65"/>
          <p:cNvSpPr/>
          <p:nvPr/>
        </p:nvSpPr>
        <p:spPr>
          <a:xfrm>
            <a:off x="6705600" y="4905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18" name="Google Shape;1118;p65"/>
          <p:cNvCxnSpPr>
            <a:stCxn id="1115" idx="4"/>
            <a:endCxn id="1117" idx="0"/>
          </p:cNvCxnSpPr>
          <p:nvPr/>
        </p:nvCxnSpPr>
        <p:spPr>
          <a:xfrm flipH="1">
            <a:off x="7086600" y="4638675"/>
            <a:ext cx="381000" cy="266700"/>
          </a:xfrm>
          <a:prstGeom prst="straightConnector1">
            <a:avLst/>
          </a:prstGeom>
          <a:noFill/>
          <a:ln cap="flat" cmpd="sng" w="25400">
            <a:solidFill>
              <a:srgbClr val="000000"/>
            </a:solidFill>
            <a:prstDash val="solid"/>
            <a:round/>
            <a:headEnd len="med" w="med" type="none"/>
            <a:tailEnd len="med" w="med" type="triangle"/>
          </a:ln>
        </p:spPr>
      </p:cxnSp>
      <p:cxnSp>
        <p:nvCxnSpPr>
          <p:cNvPr id="1119" name="Google Shape;1119;p65"/>
          <p:cNvCxnSpPr>
            <a:stCxn id="1114" idx="4"/>
            <a:endCxn id="1115" idx="0"/>
          </p:cNvCxnSpPr>
          <p:nvPr/>
        </p:nvCxnSpPr>
        <p:spPr>
          <a:xfrm>
            <a:off x="7010400" y="3848100"/>
            <a:ext cx="457200" cy="219000"/>
          </a:xfrm>
          <a:prstGeom prst="straightConnector1">
            <a:avLst/>
          </a:prstGeom>
          <a:noFill/>
          <a:ln cap="flat" cmpd="sng" w="25400">
            <a:solidFill>
              <a:srgbClr val="000000"/>
            </a:solidFill>
            <a:prstDash val="solid"/>
            <a:round/>
            <a:headEnd len="med" w="med" type="none"/>
            <a:tailEnd len="med" w="med" type="triangle"/>
          </a:ln>
        </p:spPr>
      </p:cxnSp>
      <p:cxnSp>
        <p:nvCxnSpPr>
          <p:cNvPr id="1120" name="Google Shape;1120;p65"/>
          <p:cNvCxnSpPr>
            <a:stCxn id="1114" idx="4"/>
            <a:endCxn id="1116" idx="0"/>
          </p:cNvCxnSpPr>
          <p:nvPr/>
        </p:nvCxnSpPr>
        <p:spPr>
          <a:xfrm flipH="1">
            <a:off x="6172200" y="3848100"/>
            <a:ext cx="838200" cy="1057200"/>
          </a:xfrm>
          <a:prstGeom prst="straightConnector1">
            <a:avLst/>
          </a:prstGeom>
          <a:noFill/>
          <a:ln cap="flat" cmpd="sng" w="28575">
            <a:solidFill>
              <a:srgbClr val="008000"/>
            </a:solidFill>
            <a:prstDash val="solid"/>
            <a:round/>
            <a:headEnd len="med" w="med" type="none"/>
            <a:tailEnd len="med" w="med" type="triangle"/>
          </a:ln>
        </p:spPr>
      </p:cxnSp>
      <p:cxnSp>
        <p:nvCxnSpPr>
          <p:cNvPr id="1121" name="Google Shape;1121;p65"/>
          <p:cNvCxnSpPr>
            <a:stCxn id="1115" idx="4"/>
            <a:endCxn id="1122" idx="0"/>
          </p:cNvCxnSpPr>
          <p:nvPr/>
        </p:nvCxnSpPr>
        <p:spPr>
          <a:xfrm>
            <a:off x="7467600" y="4638675"/>
            <a:ext cx="533400" cy="266700"/>
          </a:xfrm>
          <a:prstGeom prst="straightConnector1">
            <a:avLst/>
          </a:prstGeom>
          <a:noFill/>
          <a:ln cap="flat" cmpd="sng" w="25400">
            <a:solidFill>
              <a:srgbClr val="000000"/>
            </a:solidFill>
            <a:prstDash val="solid"/>
            <a:round/>
            <a:headEnd len="med" w="med" type="none"/>
            <a:tailEnd len="med" w="med" type="triangle"/>
          </a:ln>
        </p:spPr>
      </p:cxnSp>
      <p:sp>
        <p:nvSpPr>
          <p:cNvPr id="1122" name="Google Shape;1122;p65"/>
          <p:cNvSpPr/>
          <p:nvPr/>
        </p:nvSpPr>
        <p:spPr>
          <a:xfrm>
            <a:off x="7620000" y="490537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23" name="Google Shape;1123;p65"/>
          <p:cNvSpPr txBox="1"/>
          <p:nvPr/>
        </p:nvSpPr>
        <p:spPr>
          <a:xfrm>
            <a:off x="6705600" y="33051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124" name="Google Shape;1124;p65"/>
          <p:cNvSpPr txBox="1"/>
          <p:nvPr/>
        </p:nvSpPr>
        <p:spPr>
          <a:xfrm>
            <a:off x="7162800" y="41306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125" name="Google Shape;1125;p65"/>
          <p:cNvSpPr txBox="1"/>
          <p:nvPr/>
        </p:nvSpPr>
        <p:spPr>
          <a:xfrm>
            <a:off x="5994400" y="4981575"/>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126" name="Google Shape;1126;p65"/>
          <p:cNvSpPr txBox="1"/>
          <p:nvPr/>
        </p:nvSpPr>
        <p:spPr>
          <a:xfrm>
            <a:off x="6781800" y="4981575"/>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127" name="Google Shape;1127;p65"/>
          <p:cNvSpPr txBox="1"/>
          <p:nvPr/>
        </p:nvSpPr>
        <p:spPr>
          <a:xfrm>
            <a:off x="7759700" y="4956175"/>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128" name="Google Shape;1128;p65"/>
          <p:cNvSpPr/>
          <p:nvPr/>
        </p:nvSpPr>
        <p:spPr>
          <a:xfrm>
            <a:off x="863600" y="3810000"/>
            <a:ext cx="1574800" cy="1066800"/>
          </a:xfrm>
          <a:custGeom>
            <a:rect b="b" l="l" r="r" t="t"/>
            <a:pathLst>
              <a:path extrusionOk="0" h="688" w="944">
                <a:moveTo>
                  <a:pt x="944" y="16"/>
                </a:moveTo>
                <a:cubicBezTo>
                  <a:pt x="552" y="8"/>
                  <a:pt x="160" y="0"/>
                  <a:pt x="80" y="112"/>
                </a:cubicBezTo>
                <a:cubicBezTo>
                  <a:pt x="0" y="224"/>
                  <a:pt x="232" y="456"/>
                  <a:pt x="464" y="688"/>
                </a:cubicBezTo>
              </a:path>
            </a:pathLst>
          </a:custGeom>
          <a:noFill/>
          <a:ln cap="flat" cmpd="sng" w="38100">
            <a:solidFill>
              <a:srgbClr val="00FF00"/>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sp>
        <p:nvSpPr>
          <p:cNvPr id="1133" name="Google Shape;1133;p6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4" name="Google Shape;1134;p6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135" name="Google Shape;1135;p6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solidFill>
                  <a:srgbClr val="CC0000"/>
                </a:solidFill>
              </a:rPr>
              <a:t>TH3</a:t>
            </a:r>
            <a:r>
              <a:rPr lang="en-US"/>
              <a:t>: nút p có 2 cây con, chọn nút thay thế để xóa theo 1 trong 2 cách sau</a:t>
            </a:r>
            <a:endParaRPr/>
          </a:p>
          <a:p>
            <a:pPr indent="-285750" lvl="1" marL="742950" rtl="0" algn="l">
              <a:spcBef>
                <a:spcPts val="560"/>
              </a:spcBef>
              <a:spcAft>
                <a:spcPts val="0"/>
              </a:spcAft>
              <a:buSzPts val="1680"/>
              <a:buChar char="✓"/>
            </a:pPr>
            <a:r>
              <a:rPr lang="en-US"/>
              <a:t>Nút lớn nhất trong cây con bên trái </a:t>
            </a:r>
            <a:r>
              <a:rPr b="1" lang="en-US" sz="2000"/>
              <a:t>(lp-&gt;right==NULL)</a:t>
            </a:r>
            <a:endParaRPr/>
          </a:p>
          <a:p>
            <a:pPr indent="-285750" lvl="1" marL="742950" rtl="0" algn="l">
              <a:spcBef>
                <a:spcPts val="560"/>
              </a:spcBef>
              <a:spcAft>
                <a:spcPts val="0"/>
              </a:spcAft>
              <a:buSzPts val="1680"/>
              <a:buChar char="✓"/>
            </a:pPr>
            <a:r>
              <a:rPr lang="en-US"/>
              <a:t>Nút nhỏ nhất trong cây con bên phải </a:t>
            </a:r>
            <a:r>
              <a:rPr b="1" lang="en-US" sz="2000"/>
              <a:t>(rp-&gt;left==NULL)</a:t>
            </a:r>
            <a:endParaRPr/>
          </a:p>
        </p:txBody>
      </p:sp>
      <p:sp>
        <p:nvSpPr>
          <p:cNvPr id="1136" name="Google Shape;1136;p66"/>
          <p:cNvSpPr/>
          <p:nvPr/>
        </p:nvSpPr>
        <p:spPr>
          <a:xfrm>
            <a:off x="4114800" y="3352800"/>
            <a:ext cx="533400" cy="304800"/>
          </a:xfrm>
          <a:prstGeom prst="roundRect">
            <a:avLst>
              <a:gd fmla="val 16667" name="adj"/>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37" name="Google Shape;1137;p66"/>
          <p:cNvSpPr/>
          <p:nvPr/>
        </p:nvSpPr>
        <p:spPr>
          <a:xfrm>
            <a:off x="1905000" y="4114800"/>
            <a:ext cx="533400" cy="3048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38" name="Google Shape;1138;p66"/>
          <p:cNvSpPr/>
          <p:nvPr/>
        </p:nvSpPr>
        <p:spPr>
          <a:xfrm>
            <a:off x="1219200" y="5105400"/>
            <a:ext cx="533400" cy="3048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39" name="Google Shape;1139;p66"/>
          <p:cNvSpPr/>
          <p:nvPr/>
        </p:nvSpPr>
        <p:spPr>
          <a:xfrm>
            <a:off x="2514600" y="5105400"/>
            <a:ext cx="533400" cy="304800"/>
          </a:xfrm>
          <a:prstGeom prst="roundRect">
            <a:avLst>
              <a:gd fmla="val 16667" name="adj"/>
            </a:avLst>
          </a:prstGeom>
          <a:solidFill>
            <a:srgbClr val="33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40" name="Google Shape;1140;p66"/>
          <p:cNvSpPr/>
          <p:nvPr/>
        </p:nvSpPr>
        <p:spPr>
          <a:xfrm>
            <a:off x="6248400" y="4114800"/>
            <a:ext cx="533400" cy="3048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41" name="Google Shape;1141;p66"/>
          <p:cNvSpPr/>
          <p:nvPr/>
        </p:nvSpPr>
        <p:spPr>
          <a:xfrm>
            <a:off x="5562600" y="5105400"/>
            <a:ext cx="533400" cy="304800"/>
          </a:xfrm>
          <a:prstGeom prst="roundRect">
            <a:avLst>
              <a:gd fmla="val 16667" name="adj"/>
            </a:avLst>
          </a:prstGeom>
          <a:solidFill>
            <a:srgbClr val="CC99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42" name="Google Shape;1142;p66"/>
          <p:cNvSpPr/>
          <p:nvPr/>
        </p:nvSpPr>
        <p:spPr>
          <a:xfrm>
            <a:off x="6934200" y="5105400"/>
            <a:ext cx="533400" cy="3048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43" name="Google Shape;1143;p66"/>
          <p:cNvCxnSpPr>
            <a:stCxn id="1137" idx="0"/>
            <a:endCxn id="1136" idx="2"/>
          </p:cNvCxnSpPr>
          <p:nvPr/>
        </p:nvCxnSpPr>
        <p:spPr>
          <a:xfrm flipH="1" rot="10800000">
            <a:off x="2171700" y="3657600"/>
            <a:ext cx="2209800" cy="457200"/>
          </a:xfrm>
          <a:prstGeom prst="straightConnector1">
            <a:avLst/>
          </a:prstGeom>
          <a:noFill/>
          <a:ln cap="flat" cmpd="sng" w="9525">
            <a:solidFill>
              <a:srgbClr val="000000"/>
            </a:solidFill>
            <a:prstDash val="solid"/>
            <a:round/>
            <a:headEnd len="med" w="med" type="none"/>
            <a:tailEnd len="med" w="med" type="none"/>
          </a:ln>
        </p:spPr>
      </p:cxnSp>
      <p:cxnSp>
        <p:nvCxnSpPr>
          <p:cNvPr id="1144" name="Google Shape;1144;p66"/>
          <p:cNvCxnSpPr>
            <a:stCxn id="1136" idx="2"/>
            <a:endCxn id="1140" idx="0"/>
          </p:cNvCxnSpPr>
          <p:nvPr/>
        </p:nvCxnSpPr>
        <p:spPr>
          <a:xfrm>
            <a:off x="4381500" y="3657600"/>
            <a:ext cx="2133600" cy="457200"/>
          </a:xfrm>
          <a:prstGeom prst="straightConnector1">
            <a:avLst/>
          </a:prstGeom>
          <a:noFill/>
          <a:ln cap="flat" cmpd="sng" w="9525">
            <a:solidFill>
              <a:srgbClr val="000000"/>
            </a:solidFill>
            <a:prstDash val="solid"/>
            <a:round/>
            <a:headEnd len="med" w="med" type="none"/>
            <a:tailEnd len="med" w="med" type="none"/>
          </a:ln>
        </p:spPr>
      </p:cxnSp>
      <p:cxnSp>
        <p:nvCxnSpPr>
          <p:cNvPr id="1145" name="Google Shape;1145;p66"/>
          <p:cNvCxnSpPr>
            <a:stCxn id="1137" idx="2"/>
            <a:endCxn id="1138" idx="0"/>
          </p:cNvCxnSpPr>
          <p:nvPr/>
        </p:nvCxnSpPr>
        <p:spPr>
          <a:xfrm flipH="1">
            <a:off x="1485900" y="4419600"/>
            <a:ext cx="685800" cy="685800"/>
          </a:xfrm>
          <a:prstGeom prst="straightConnector1">
            <a:avLst/>
          </a:prstGeom>
          <a:noFill/>
          <a:ln cap="flat" cmpd="sng" w="9525">
            <a:solidFill>
              <a:srgbClr val="000000"/>
            </a:solidFill>
            <a:prstDash val="solid"/>
            <a:round/>
            <a:headEnd len="med" w="med" type="none"/>
            <a:tailEnd len="med" w="med" type="none"/>
          </a:ln>
        </p:spPr>
      </p:cxnSp>
      <p:cxnSp>
        <p:nvCxnSpPr>
          <p:cNvPr id="1146" name="Google Shape;1146;p66"/>
          <p:cNvCxnSpPr>
            <a:stCxn id="1137" idx="2"/>
            <a:endCxn id="1139" idx="0"/>
          </p:cNvCxnSpPr>
          <p:nvPr/>
        </p:nvCxnSpPr>
        <p:spPr>
          <a:xfrm>
            <a:off x="2171700" y="4419600"/>
            <a:ext cx="609600" cy="685800"/>
          </a:xfrm>
          <a:prstGeom prst="straightConnector1">
            <a:avLst/>
          </a:prstGeom>
          <a:noFill/>
          <a:ln cap="flat" cmpd="sng" w="9525">
            <a:solidFill>
              <a:srgbClr val="000000"/>
            </a:solidFill>
            <a:prstDash val="solid"/>
            <a:round/>
            <a:headEnd len="med" w="med" type="none"/>
            <a:tailEnd len="med" w="med" type="none"/>
          </a:ln>
        </p:spPr>
      </p:cxnSp>
      <p:cxnSp>
        <p:nvCxnSpPr>
          <p:cNvPr id="1147" name="Google Shape;1147;p66"/>
          <p:cNvCxnSpPr>
            <a:stCxn id="1140" idx="2"/>
            <a:endCxn id="1141" idx="0"/>
          </p:cNvCxnSpPr>
          <p:nvPr/>
        </p:nvCxnSpPr>
        <p:spPr>
          <a:xfrm flipH="1">
            <a:off x="5829300" y="4419600"/>
            <a:ext cx="685800" cy="685800"/>
          </a:xfrm>
          <a:prstGeom prst="straightConnector1">
            <a:avLst/>
          </a:prstGeom>
          <a:noFill/>
          <a:ln cap="flat" cmpd="sng" w="9525">
            <a:solidFill>
              <a:srgbClr val="000000"/>
            </a:solidFill>
            <a:prstDash val="solid"/>
            <a:round/>
            <a:headEnd len="med" w="med" type="none"/>
            <a:tailEnd len="med" w="med" type="none"/>
          </a:ln>
        </p:spPr>
      </p:cxnSp>
      <p:cxnSp>
        <p:nvCxnSpPr>
          <p:cNvPr id="1148" name="Google Shape;1148;p66"/>
          <p:cNvCxnSpPr>
            <a:stCxn id="1140" idx="2"/>
            <a:endCxn id="1142" idx="0"/>
          </p:cNvCxnSpPr>
          <p:nvPr/>
        </p:nvCxnSpPr>
        <p:spPr>
          <a:xfrm>
            <a:off x="6515100" y="4419600"/>
            <a:ext cx="685800" cy="685800"/>
          </a:xfrm>
          <a:prstGeom prst="straightConnector1">
            <a:avLst/>
          </a:prstGeom>
          <a:noFill/>
          <a:ln cap="flat" cmpd="sng" w="9525">
            <a:solidFill>
              <a:srgbClr val="000000"/>
            </a:solidFill>
            <a:prstDash val="solid"/>
            <a:round/>
            <a:headEnd len="med" w="med" type="none"/>
            <a:tailEnd len="med" w="med" type="none"/>
          </a:ln>
        </p:spPr>
      </p:cxnSp>
      <p:sp>
        <p:nvSpPr>
          <p:cNvPr id="1149" name="Google Shape;1149;p66"/>
          <p:cNvSpPr/>
          <p:nvPr/>
        </p:nvSpPr>
        <p:spPr>
          <a:xfrm>
            <a:off x="1828800" y="5943600"/>
            <a:ext cx="533400" cy="3048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50" name="Google Shape;1150;p66"/>
          <p:cNvCxnSpPr>
            <a:stCxn id="1139" idx="2"/>
            <a:endCxn id="1149" idx="0"/>
          </p:cNvCxnSpPr>
          <p:nvPr/>
        </p:nvCxnSpPr>
        <p:spPr>
          <a:xfrm flipH="1">
            <a:off x="2095500" y="5410200"/>
            <a:ext cx="685800" cy="533400"/>
          </a:xfrm>
          <a:prstGeom prst="straightConnector1">
            <a:avLst/>
          </a:prstGeom>
          <a:noFill/>
          <a:ln cap="flat" cmpd="sng" w="9525">
            <a:solidFill>
              <a:srgbClr val="000000"/>
            </a:solidFill>
            <a:prstDash val="solid"/>
            <a:round/>
            <a:headEnd len="med" w="med" type="none"/>
            <a:tailEnd len="med" w="med" type="none"/>
          </a:ln>
        </p:spPr>
      </p:cxnSp>
      <p:sp>
        <p:nvSpPr>
          <p:cNvPr id="1151" name="Google Shape;1151;p66"/>
          <p:cNvSpPr/>
          <p:nvPr/>
        </p:nvSpPr>
        <p:spPr>
          <a:xfrm>
            <a:off x="6096000" y="5943600"/>
            <a:ext cx="533400" cy="3048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52" name="Google Shape;1152;p66"/>
          <p:cNvCxnSpPr>
            <a:stCxn id="1141" idx="2"/>
            <a:endCxn id="1151" idx="0"/>
          </p:cNvCxnSpPr>
          <p:nvPr/>
        </p:nvCxnSpPr>
        <p:spPr>
          <a:xfrm>
            <a:off x="5829300" y="5410200"/>
            <a:ext cx="533400" cy="533400"/>
          </a:xfrm>
          <a:prstGeom prst="straightConnector1">
            <a:avLst/>
          </a:prstGeom>
          <a:noFill/>
          <a:ln cap="flat" cmpd="sng" w="9525">
            <a:solidFill>
              <a:srgbClr val="000000"/>
            </a:solidFill>
            <a:prstDash val="solid"/>
            <a:round/>
            <a:headEnd len="med" w="med" type="none"/>
            <a:tailEnd len="med" w="med" type="none"/>
          </a:ln>
        </p:spPr>
      </p:cxnSp>
      <p:sp>
        <p:nvSpPr>
          <p:cNvPr id="1153" name="Google Shape;1153;p66"/>
          <p:cNvSpPr txBox="1"/>
          <p:nvPr/>
        </p:nvSpPr>
        <p:spPr>
          <a:xfrm>
            <a:off x="2819400" y="4495800"/>
            <a:ext cx="130810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600"/>
                </a:solidFill>
                <a:latin typeface="Times New Roman"/>
                <a:ea typeface="Times New Roman"/>
                <a:cs typeface="Times New Roman"/>
                <a:sym typeface="Times New Roman"/>
              </a:rPr>
              <a:t>lp - Nút lớn </a:t>
            </a:r>
            <a:endParaRPr/>
          </a:p>
          <a:p>
            <a:pPr indent="0" lvl="0" marL="0" marR="0" rtl="0" algn="l">
              <a:spcBef>
                <a:spcPts val="0"/>
              </a:spcBef>
              <a:spcAft>
                <a:spcPts val="0"/>
              </a:spcAft>
              <a:buNone/>
            </a:pPr>
            <a:r>
              <a:rPr lang="en-US" sz="1800">
                <a:solidFill>
                  <a:srgbClr val="006600"/>
                </a:solidFill>
                <a:latin typeface="Times New Roman"/>
                <a:ea typeface="Times New Roman"/>
                <a:cs typeface="Times New Roman"/>
                <a:sym typeface="Times New Roman"/>
              </a:rPr>
              <a:t>bên trái</a:t>
            </a:r>
            <a:endParaRPr/>
          </a:p>
        </p:txBody>
      </p:sp>
      <p:sp>
        <p:nvSpPr>
          <p:cNvPr id="1154" name="Google Shape;1154;p66"/>
          <p:cNvSpPr txBox="1"/>
          <p:nvPr/>
        </p:nvSpPr>
        <p:spPr>
          <a:xfrm>
            <a:off x="4648200" y="4419600"/>
            <a:ext cx="14414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6600"/>
                </a:solidFill>
                <a:latin typeface="Times New Roman"/>
                <a:ea typeface="Times New Roman"/>
                <a:cs typeface="Times New Roman"/>
                <a:sym typeface="Times New Roman"/>
              </a:rPr>
              <a:t>Rp - Nút nhỏ </a:t>
            </a:r>
            <a:endParaRPr/>
          </a:p>
          <a:p>
            <a:pPr indent="0" lvl="0" marL="0" marR="0" rtl="0" algn="l">
              <a:spcBef>
                <a:spcPts val="0"/>
              </a:spcBef>
              <a:spcAft>
                <a:spcPts val="0"/>
              </a:spcAft>
              <a:buNone/>
            </a:pPr>
            <a:r>
              <a:rPr lang="en-US" sz="1800">
                <a:solidFill>
                  <a:srgbClr val="006600"/>
                </a:solidFill>
                <a:latin typeface="Times New Roman"/>
                <a:ea typeface="Times New Roman"/>
                <a:cs typeface="Times New Roman"/>
                <a:sym typeface="Times New Roman"/>
              </a:rPr>
              <a:t>bên phải</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8" name="Shape 1158"/>
        <p:cNvGrpSpPr/>
        <p:nvPr/>
      </p:nvGrpSpPr>
      <p:grpSpPr>
        <a:xfrm>
          <a:off x="0" y="0"/>
          <a:ext cx="0" cy="0"/>
          <a:chOff x="0" y="0"/>
          <a:chExt cx="0" cy="0"/>
        </a:xfrm>
      </p:grpSpPr>
      <p:sp>
        <p:nvSpPr>
          <p:cNvPr id="1159" name="Google Shape;1159;p6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0" name="Google Shape;1160;p6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161" name="Google Shape;1161;p6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Delete: nút 10 cách 1 </a:t>
            </a:r>
            <a:endParaRPr/>
          </a:p>
        </p:txBody>
      </p:sp>
      <p:sp>
        <p:nvSpPr>
          <p:cNvPr id="1162" name="Google Shape;1162;p67"/>
          <p:cNvSpPr/>
          <p:nvPr/>
        </p:nvSpPr>
        <p:spPr>
          <a:xfrm>
            <a:off x="1143000" y="32099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63" name="Google Shape;1163;p67"/>
          <p:cNvSpPr/>
          <p:nvPr/>
        </p:nvSpPr>
        <p:spPr>
          <a:xfrm>
            <a:off x="609600" y="4000500"/>
            <a:ext cx="762000" cy="571500"/>
          </a:xfrm>
          <a:prstGeom prst="ellipse">
            <a:avLst/>
          </a:prstGeom>
          <a:solidFill>
            <a:srgbClr val="FF9999">
              <a:alpha val="45882"/>
            </a:srgbClr>
          </a:solid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64" name="Google Shape;1164;p67"/>
          <p:cNvSpPr/>
          <p:nvPr/>
        </p:nvSpPr>
        <p:spPr>
          <a:xfrm>
            <a:off x="1676400" y="3962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65" name="Google Shape;1165;p67"/>
          <p:cNvSpPr/>
          <p:nvPr/>
        </p:nvSpPr>
        <p:spPr>
          <a:xfrm>
            <a:off x="3048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66" name="Google Shape;1166;p67"/>
          <p:cNvSpPr/>
          <p:nvPr/>
        </p:nvSpPr>
        <p:spPr>
          <a:xfrm>
            <a:off x="12192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67" name="Google Shape;1167;p67"/>
          <p:cNvCxnSpPr>
            <a:stCxn id="1163" idx="4"/>
            <a:endCxn id="1165" idx="0"/>
          </p:cNvCxnSpPr>
          <p:nvPr/>
        </p:nvCxnSpPr>
        <p:spPr>
          <a:xfrm flipH="1">
            <a:off x="685800" y="4572000"/>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168" name="Google Shape;1168;p67"/>
          <p:cNvCxnSpPr>
            <a:stCxn id="1164" idx="4"/>
            <a:endCxn id="1166" idx="0"/>
          </p:cNvCxnSpPr>
          <p:nvPr/>
        </p:nvCxnSpPr>
        <p:spPr>
          <a:xfrm flipH="1">
            <a:off x="1600200" y="4533900"/>
            <a:ext cx="457200" cy="304800"/>
          </a:xfrm>
          <a:prstGeom prst="straightConnector1">
            <a:avLst/>
          </a:prstGeom>
          <a:noFill/>
          <a:ln cap="flat" cmpd="sng" w="25400">
            <a:solidFill>
              <a:srgbClr val="000000"/>
            </a:solidFill>
            <a:prstDash val="solid"/>
            <a:round/>
            <a:headEnd len="med" w="med" type="none"/>
            <a:tailEnd len="med" w="med" type="triangle"/>
          </a:ln>
        </p:spPr>
      </p:cxnSp>
      <p:cxnSp>
        <p:nvCxnSpPr>
          <p:cNvPr id="1169" name="Google Shape;1169;p67"/>
          <p:cNvCxnSpPr>
            <a:stCxn id="1162" idx="4"/>
            <a:endCxn id="1164" idx="0"/>
          </p:cNvCxnSpPr>
          <p:nvPr/>
        </p:nvCxnSpPr>
        <p:spPr>
          <a:xfrm>
            <a:off x="1524000" y="3781425"/>
            <a:ext cx="533400" cy="180900"/>
          </a:xfrm>
          <a:prstGeom prst="straightConnector1">
            <a:avLst/>
          </a:prstGeom>
          <a:noFill/>
          <a:ln cap="flat" cmpd="sng" w="25400">
            <a:solidFill>
              <a:srgbClr val="000000"/>
            </a:solidFill>
            <a:prstDash val="solid"/>
            <a:round/>
            <a:headEnd len="med" w="med" type="none"/>
            <a:tailEnd len="med" w="med" type="triangle"/>
          </a:ln>
        </p:spPr>
      </p:cxnSp>
      <p:cxnSp>
        <p:nvCxnSpPr>
          <p:cNvPr id="1170" name="Google Shape;1170;p67"/>
          <p:cNvCxnSpPr>
            <a:stCxn id="1162" idx="4"/>
            <a:endCxn id="1163" idx="0"/>
          </p:cNvCxnSpPr>
          <p:nvPr/>
        </p:nvCxnSpPr>
        <p:spPr>
          <a:xfrm flipH="1">
            <a:off x="990600" y="3781425"/>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171" name="Google Shape;1171;p67"/>
          <p:cNvCxnSpPr>
            <a:stCxn id="1164" idx="4"/>
            <a:endCxn id="1172" idx="0"/>
          </p:cNvCxnSpPr>
          <p:nvPr/>
        </p:nvCxnSpPr>
        <p:spPr>
          <a:xfrm>
            <a:off x="2057400" y="4533900"/>
            <a:ext cx="457200" cy="304800"/>
          </a:xfrm>
          <a:prstGeom prst="straightConnector1">
            <a:avLst/>
          </a:prstGeom>
          <a:noFill/>
          <a:ln cap="flat" cmpd="sng" w="25400">
            <a:solidFill>
              <a:srgbClr val="000000"/>
            </a:solidFill>
            <a:prstDash val="solid"/>
            <a:round/>
            <a:headEnd len="med" w="med" type="none"/>
            <a:tailEnd len="med" w="med" type="triangle"/>
          </a:ln>
        </p:spPr>
      </p:cxnSp>
      <p:sp>
        <p:nvSpPr>
          <p:cNvPr id="1172" name="Google Shape;1172;p67"/>
          <p:cNvSpPr/>
          <p:nvPr/>
        </p:nvSpPr>
        <p:spPr>
          <a:xfrm>
            <a:off x="21336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73" name="Google Shape;1173;p67"/>
          <p:cNvSpPr txBox="1"/>
          <p:nvPr/>
        </p:nvSpPr>
        <p:spPr>
          <a:xfrm>
            <a:off x="812800" y="40640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174" name="Google Shape;1174;p67"/>
          <p:cNvSpPr txBox="1"/>
          <p:nvPr/>
        </p:nvSpPr>
        <p:spPr>
          <a:xfrm>
            <a:off x="1219200" y="3238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175" name="Google Shape;1175;p67"/>
          <p:cNvSpPr txBox="1"/>
          <p:nvPr/>
        </p:nvSpPr>
        <p:spPr>
          <a:xfrm>
            <a:off x="1752600" y="40386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176" name="Google Shape;1176;p67"/>
          <p:cNvSpPr txBox="1"/>
          <p:nvPr/>
        </p:nvSpPr>
        <p:spPr>
          <a:xfrm>
            <a:off x="495300" y="49149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177" name="Google Shape;1177;p67"/>
          <p:cNvSpPr txBox="1"/>
          <p:nvPr/>
        </p:nvSpPr>
        <p:spPr>
          <a:xfrm>
            <a:off x="1295400" y="49149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178" name="Google Shape;1178;p67"/>
          <p:cNvSpPr txBox="1"/>
          <p:nvPr/>
        </p:nvSpPr>
        <p:spPr>
          <a:xfrm>
            <a:off x="2286000" y="49149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179" name="Google Shape;1179;p67"/>
          <p:cNvSpPr/>
          <p:nvPr/>
        </p:nvSpPr>
        <p:spPr>
          <a:xfrm>
            <a:off x="2209800" y="2209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80" name="Google Shape;1180;p67"/>
          <p:cNvSpPr txBox="1"/>
          <p:nvPr/>
        </p:nvSpPr>
        <p:spPr>
          <a:xfrm>
            <a:off x="2362200" y="22860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50</a:t>
            </a:r>
            <a:endParaRPr/>
          </a:p>
        </p:txBody>
      </p:sp>
      <p:cxnSp>
        <p:nvCxnSpPr>
          <p:cNvPr id="1181" name="Google Shape;1181;p67"/>
          <p:cNvCxnSpPr>
            <a:stCxn id="1179" idx="4"/>
            <a:endCxn id="1162" idx="0"/>
          </p:cNvCxnSpPr>
          <p:nvPr/>
        </p:nvCxnSpPr>
        <p:spPr>
          <a:xfrm flipH="1">
            <a:off x="1524000" y="2781300"/>
            <a:ext cx="1066800" cy="428700"/>
          </a:xfrm>
          <a:prstGeom prst="straightConnector1">
            <a:avLst/>
          </a:prstGeom>
          <a:noFill/>
          <a:ln cap="flat" cmpd="sng" w="25400">
            <a:solidFill>
              <a:srgbClr val="000000"/>
            </a:solidFill>
            <a:prstDash val="solid"/>
            <a:round/>
            <a:headEnd len="med" w="med" type="none"/>
            <a:tailEnd len="med" w="med" type="triangle"/>
          </a:ln>
        </p:spPr>
      </p:cxnSp>
      <p:cxnSp>
        <p:nvCxnSpPr>
          <p:cNvPr id="1182" name="Google Shape;1182;p67"/>
          <p:cNvCxnSpPr>
            <a:stCxn id="1179" idx="4"/>
            <a:endCxn id="1183" idx="0"/>
          </p:cNvCxnSpPr>
          <p:nvPr/>
        </p:nvCxnSpPr>
        <p:spPr>
          <a:xfrm>
            <a:off x="2590800" y="2781300"/>
            <a:ext cx="1066800" cy="342900"/>
          </a:xfrm>
          <a:prstGeom prst="straightConnector1">
            <a:avLst/>
          </a:prstGeom>
          <a:noFill/>
          <a:ln cap="flat" cmpd="sng" w="25400">
            <a:solidFill>
              <a:srgbClr val="000000"/>
            </a:solidFill>
            <a:prstDash val="solid"/>
            <a:round/>
            <a:headEnd len="med" w="med" type="none"/>
            <a:tailEnd len="med" w="med" type="triangle"/>
          </a:ln>
        </p:spPr>
      </p:cxnSp>
      <p:sp>
        <p:nvSpPr>
          <p:cNvPr id="1183" name="Google Shape;1183;p67"/>
          <p:cNvSpPr/>
          <p:nvPr/>
        </p:nvSpPr>
        <p:spPr>
          <a:xfrm>
            <a:off x="3276600" y="3124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84" name="Google Shape;1184;p67"/>
          <p:cNvSpPr txBox="1"/>
          <p:nvPr/>
        </p:nvSpPr>
        <p:spPr>
          <a:xfrm>
            <a:off x="3429000" y="32004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55</a:t>
            </a:r>
            <a:endParaRPr/>
          </a:p>
        </p:txBody>
      </p:sp>
      <p:grpSp>
        <p:nvGrpSpPr>
          <p:cNvPr id="1185" name="Google Shape;1185;p67"/>
          <p:cNvGrpSpPr/>
          <p:nvPr/>
        </p:nvGrpSpPr>
        <p:grpSpPr>
          <a:xfrm>
            <a:off x="4267200" y="1981200"/>
            <a:ext cx="1166813" cy="647700"/>
            <a:chOff x="2688" y="1248"/>
            <a:chExt cx="735" cy="408"/>
          </a:xfrm>
        </p:grpSpPr>
        <p:cxnSp>
          <p:nvCxnSpPr>
            <p:cNvPr id="1186" name="Google Shape;1186;p67"/>
            <p:cNvCxnSpPr/>
            <p:nvPr/>
          </p:nvCxnSpPr>
          <p:spPr>
            <a:xfrm>
              <a:off x="2688" y="1656"/>
              <a:ext cx="720" cy="0"/>
            </a:xfrm>
            <a:prstGeom prst="straightConnector1">
              <a:avLst/>
            </a:prstGeom>
            <a:noFill/>
            <a:ln cap="flat" cmpd="sng" w="76200">
              <a:solidFill>
                <a:srgbClr val="CC0000"/>
              </a:solidFill>
              <a:prstDash val="solid"/>
              <a:round/>
              <a:headEnd len="med" w="med" type="none"/>
              <a:tailEnd len="med" w="med" type="stealth"/>
            </a:ln>
          </p:spPr>
        </p:cxnSp>
        <p:sp>
          <p:nvSpPr>
            <p:cNvPr id="1187" name="Google Shape;1187;p67"/>
            <p:cNvSpPr txBox="1"/>
            <p:nvPr/>
          </p:nvSpPr>
          <p:spPr>
            <a:xfrm>
              <a:off x="2736" y="1248"/>
              <a:ext cx="687"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Xóa 10</a:t>
              </a:r>
              <a:endParaRPr/>
            </a:p>
          </p:txBody>
        </p:sp>
      </p:grpSp>
      <p:sp>
        <p:nvSpPr>
          <p:cNvPr id="1188" name="Google Shape;1188;p67"/>
          <p:cNvSpPr txBox="1"/>
          <p:nvPr/>
        </p:nvSpPr>
        <p:spPr>
          <a:xfrm>
            <a:off x="3200400" y="5715000"/>
            <a:ext cx="25908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6600"/>
                </a:solidFill>
                <a:latin typeface="Times New Roman"/>
                <a:ea typeface="Times New Roman"/>
                <a:cs typeface="Times New Roman"/>
                <a:sym typeface="Times New Roman"/>
              </a:rPr>
              <a:t>Chọn nút có khoá lớn nhất bên trái</a:t>
            </a:r>
            <a:endParaRPr/>
          </a:p>
        </p:txBody>
      </p:sp>
      <p:cxnSp>
        <p:nvCxnSpPr>
          <p:cNvPr id="1189" name="Google Shape;1189;p67"/>
          <p:cNvCxnSpPr/>
          <p:nvPr/>
        </p:nvCxnSpPr>
        <p:spPr>
          <a:xfrm rot="10800000">
            <a:off x="1219200" y="4572000"/>
            <a:ext cx="1905000" cy="1524000"/>
          </a:xfrm>
          <a:prstGeom prst="straightConnector1">
            <a:avLst/>
          </a:prstGeom>
          <a:noFill/>
          <a:ln cap="flat" cmpd="sng" w="25400">
            <a:solidFill>
              <a:srgbClr val="CC0000"/>
            </a:solidFill>
            <a:prstDash val="solid"/>
            <a:round/>
            <a:headEnd len="med" w="med" type="none"/>
            <a:tailEnd len="med" w="med" type="triangle"/>
          </a:ln>
        </p:spPr>
      </p:cxnSp>
      <p:sp>
        <p:nvSpPr>
          <p:cNvPr id="1190" name="Google Shape;1190;p67"/>
          <p:cNvSpPr/>
          <p:nvPr/>
        </p:nvSpPr>
        <p:spPr>
          <a:xfrm>
            <a:off x="5638800" y="32099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91" name="Google Shape;1191;p67"/>
          <p:cNvSpPr/>
          <p:nvPr/>
        </p:nvSpPr>
        <p:spPr>
          <a:xfrm>
            <a:off x="5105400" y="4000500"/>
            <a:ext cx="762000" cy="571500"/>
          </a:xfrm>
          <a:prstGeom prst="ellipse">
            <a:avLst/>
          </a:prstGeom>
          <a:solidFill>
            <a:srgbClr val="FF9999">
              <a:alpha val="45882"/>
            </a:srgbClr>
          </a:solid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92" name="Google Shape;1192;p67"/>
          <p:cNvSpPr/>
          <p:nvPr/>
        </p:nvSpPr>
        <p:spPr>
          <a:xfrm>
            <a:off x="6172200" y="3962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93" name="Google Shape;1193;p67"/>
          <p:cNvSpPr/>
          <p:nvPr/>
        </p:nvSpPr>
        <p:spPr>
          <a:xfrm>
            <a:off x="48006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94" name="Google Shape;1194;p67"/>
          <p:cNvSpPr/>
          <p:nvPr/>
        </p:nvSpPr>
        <p:spPr>
          <a:xfrm>
            <a:off x="57150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195" name="Google Shape;1195;p67"/>
          <p:cNvCxnSpPr>
            <a:stCxn id="1191" idx="4"/>
            <a:endCxn id="1193" idx="0"/>
          </p:cNvCxnSpPr>
          <p:nvPr/>
        </p:nvCxnSpPr>
        <p:spPr>
          <a:xfrm flipH="1">
            <a:off x="5181600" y="4572000"/>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196" name="Google Shape;1196;p67"/>
          <p:cNvCxnSpPr>
            <a:stCxn id="1192" idx="4"/>
            <a:endCxn id="1194" idx="0"/>
          </p:cNvCxnSpPr>
          <p:nvPr/>
        </p:nvCxnSpPr>
        <p:spPr>
          <a:xfrm flipH="1">
            <a:off x="6096000" y="4533900"/>
            <a:ext cx="457200" cy="304800"/>
          </a:xfrm>
          <a:prstGeom prst="straightConnector1">
            <a:avLst/>
          </a:prstGeom>
          <a:noFill/>
          <a:ln cap="flat" cmpd="sng" w="25400">
            <a:solidFill>
              <a:srgbClr val="000000"/>
            </a:solidFill>
            <a:prstDash val="solid"/>
            <a:round/>
            <a:headEnd len="med" w="med" type="none"/>
            <a:tailEnd len="med" w="med" type="triangle"/>
          </a:ln>
        </p:spPr>
      </p:cxnSp>
      <p:cxnSp>
        <p:nvCxnSpPr>
          <p:cNvPr id="1197" name="Google Shape;1197;p67"/>
          <p:cNvCxnSpPr>
            <a:stCxn id="1190" idx="4"/>
            <a:endCxn id="1192" idx="0"/>
          </p:cNvCxnSpPr>
          <p:nvPr/>
        </p:nvCxnSpPr>
        <p:spPr>
          <a:xfrm>
            <a:off x="6019800" y="3781425"/>
            <a:ext cx="533400" cy="180900"/>
          </a:xfrm>
          <a:prstGeom prst="straightConnector1">
            <a:avLst/>
          </a:prstGeom>
          <a:noFill/>
          <a:ln cap="flat" cmpd="sng" w="25400">
            <a:solidFill>
              <a:srgbClr val="000000"/>
            </a:solidFill>
            <a:prstDash val="solid"/>
            <a:round/>
            <a:headEnd len="med" w="med" type="none"/>
            <a:tailEnd len="med" w="med" type="triangle"/>
          </a:ln>
        </p:spPr>
      </p:cxnSp>
      <p:cxnSp>
        <p:nvCxnSpPr>
          <p:cNvPr id="1198" name="Google Shape;1198;p67"/>
          <p:cNvCxnSpPr>
            <a:stCxn id="1190" idx="4"/>
            <a:endCxn id="1191" idx="0"/>
          </p:cNvCxnSpPr>
          <p:nvPr/>
        </p:nvCxnSpPr>
        <p:spPr>
          <a:xfrm flipH="1">
            <a:off x="5486400" y="3781425"/>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199" name="Google Shape;1199;p67"/>
          <p:cNvCxnSpPr>
            <a:stCxn id="1192" idx="4"/>
            <a:endCxn id="1200" idx="0"/>
          </p:cNvCxnSpPr>
          <p:nvPr/>
        </p:nvCxnSpPr>
        <p:spPr>
          <a:xfrm>
            <a:off x="6553200" y="4533900"/>
            <a:ext cx="457200" cy="304800"/>
          </a:xfrm>
          <a:prstGeom prst="straightConnector1">
            <a:avLst/>
          </a:prstGeom>
          <a:noFill/>
          <a:ln cap="flat" cmpd="sng" w="25400">
            <a:solidFill>
              <a:srgbClr val="000000"/>
            </a:solidFill>
            <a:prstDash val="solid"/>
            <a:round/>
            <a:headEnd len="med" w="med" type="none"/>
            <a:tailEnd len="med" w="med" type="triangle"/>
          </a:ln>
        </p:spPr>
      </p:cxnSp>
      <p:sp>
        <p:nvSpPr>
          <p:cNvPr id="1200" name="Google Shape;1200;p67"/>
          <p:cNvSpPr/>
          <p:nvPr/>
        </p:nvSpPr>
        <p:spPr>
          <a:xfrm>
            <a:off x="66294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01" name="Google Shape;1201;p67"/>
          <p:cNvSpPr txBox="1"/>
          <p:nvPr/>
        </p:nvSpPr>
        <p:spPr>
          <a:xfrm>
            <a:off x="5308600" y="40640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202" name="Google Shape;1202;p67"/>
          <p:cNvSpPr txBox="1"/>
          <p:nvPr/>
        </p:nvSpPr>
        <p:spPr>
          <a:xfrm>
            <a:off x="5715000" y="3238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203" name="Google Shape;1203;p67"/>
          <p:cNvSpPr txBox="1"/>
          <p:nvPr/>
        </p:nvSpPr>
        <p:spPr>
          <a:xfrm>
            <a:off x="6248400" y="40386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204" name="Google Shape;1204;p67"/>
          <p:cNvSpPr txBox="1"/>
          <p:nvPr/>
        </p:nvSpPr>
        <p:spPr>
          <a:xfrm>
            <a:off x="4991100" y="49149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205" name="Google Shape;1205;p67"/>
          <p:cNvSpPr txBox="1"/>
          <p:nvPr/>
        </p:nvSpPr>
        <p:spPr>
          <a:xfrm>
            <a:off x="5791200" y="49149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206" name="Google Shape;1206;p67"/>
          <p:cNvSpPr txBox="1"/>
          <p:nvPr/>
        </p:nvSpPr>
        <p:spPr>
          <a:xfrm>
            <a:off x="6781800" y="49149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207" name="Google Shape;1207;p67"/>
          <p:cNvSpPr/>
          <p:nvPr/>
        </p:nvSpPr>
        <p:spPr>
          <a:xfrm>
            <a:off x="6705600" y="2209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08" name="Google Shape;1208;p67"/>
          <p:cNvSpPr txBox="1"/>
          <p:nvPr/>
        </p:nvSpPr>
        <p:spPr>
          <a:xfrm>
            <a:off x="6858000" y="22860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50</a:t>
            </a:r>
            <a:endParaRPr/>
          </a:p>
        </p:txBody>
      </p:sp>
      <p:cxnSp>
        <p:nvCxnSpPr>
          <p:cNvPr id="1209" name="Google Shape;1209;p67"/>
          <p:cNvCxnSpPr>
            <a:stCxn id="1207" idx="4"/>
            <a:endCxn id="1190" idx="0"/>
          </p:cNvCxnSpPr>
          <p:nvPr/>
        </p:nvCxnSpPr>
        <p:spPr>
          <a:xfrm flipH="1">
            <a:off x="6019800" y="2781300"/>
            <a:ext cx="1066800" cy="428700"/>
          </a:xfrm>
          <a:prstGeom prst="straightConnector1">
            <a:avLst/>
          </a:prstGeom>
          <a:noFill/>
          <a:ln cap="flat" cmpd="sng" w="25400">
            <a:solidFill>
              <a:srgbClr val="000000"/>
            </a:solidFill>
            <a:prstDash val="solid"/>
            <a:round/>
            <a:headEnd len="med" w="med" type="none"/>
            <a:tailEnd len="med" w="med" type="triangle"/>
          </a:ln>
        </p:spPr>
      </p:cxnSp>
      <p:cxnSp>
        <p:nvCxnSpPr>
          <p:cNvPr id="1210" name="Google Shape;1210;p67"/>
          <p:cNvCxnSpPr>
            <a:stCxn id="1207" idx="4"/>
            <a:endCxn id="1211" idx="0"/>
          </p:cNvCxnSpPr>
          <p:nvPr/>
        </p:nvCxnSpPr>
        <p:spPr>
          <a:xfrm>
            <a:off x="7086600" y="2781300"/>
            <a:ext cx="1066800" cy="342900"/>
          </a:xfrm>
          <a:prstGeom prst="straightConnector1">
            <a:avLst/>
          </a:prstGeom>
          <a:noFill/>
          <a:ln cap="flat" cmpd="sng" w="25400">
            <a:solidFill>
              <a:srgbClr val="000000"/>
            </a:solidFill>
            <a:prstDash val="solid"/>
            <a:round/>
            <a:headEnd len="med" w="med" type="none"/>
            <a:tailEnd len="med" w="med" type="triangle"/>
          </a:ln>
        </p:spPr>
      </p:cxnSp>
      <p:sp>
        <p:nvSpPr>
          <p:cNvPr id="1211" name="Google Shape;1211;p67"/>
          <p:cNvSpPr/>
          <p:nvPr/>
        </p:nvSpPr>
        <p:spPr>
          <a:xfrm>
            <a:off x="7772400" y="3124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12" name="Google Shape;1212;p67"/>
          <p:cNvSpPr txBox="1"/>
          <p:nvPr/>
        </p:nvSpPr>
        <p:spPr>
          <a:xfrm>
            <a:off x="7924800" y="32004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55</a:t>
            </a:r>
            <a:endParaRPr/>
          </a:p>
        </p:txBody>
      </p:sp>
      <p:sp>
        <p:nvSpPr>
          <p:cNvPr id="1213" name="Google Shape;1213;p67"/>
          <p:cNvSpPr txBox="1"/>
          <p:nvPr/>
        </p:nvSpPr>
        <p:spPr>
          <a:xfrm>
            <a:off x="5867400" y="32512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214" name="Google Shape;1214;p67"/>
          <p:cNvSpPr/>
          <p:nvPr/>
        </p:nvSpPr>
        <p:spPr>
          <a:xfrm>
            <a:off x="4572000" y="3505200"/>
            <a:ext cx="1066800" cy="1600200"/>
          </a:xfrm>
          <a:custGeom>
            <a:rect b="b" l="l" r="r" t="t"/>
            <a:pathLst>
              <a:path extrusionOk="0" h="1008" w="672">
                <a:moveTo>
                  <a:pt x="672" y="0"/>
                </a:moveTo>
                <a:cubicBezTo>
                  <a:pt x="464" y="36"/>
                  <a:pt x="256" y="72"/>
                  <a:pt x="144" y="192"/>
                </a:cubicBezTo>
                <a:cubicBezTo>
                  <a:pt x="32" y="312"/>
                  <a:pt x="0" y="584"/>
                  <a:pt x="0" y="720"/>
                </a:cubicBezTo>
                <a:cubicBezTo>
                  <a:pt x="0" y="856"/>
                  <a:pt x="120" y="960"/>
                  <a:pt x="144" y="1008"/>
                </a:cubicBezTo>
              </a:path>
            </a:pathLst>
          </a:custGeom>
          <a:noFill/>
          <a:ln cap="flat" cmpd="sng" w="28575">
            <a:solidFill>
              <a:srgbClr val="0080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1215" name="Google Shape;1215;p67"/>
          <p:cNvGrpSpPr/>
          <p:nvPr/>
        </p:nvGrpSpPr>
        <p:grpSpPr>
          <a:xfrm flipH="1">
            <a:off x="4901006" y="4035359"/>
            <a:ext cx="1170788" cy="539881"/>
            <a:chOff x="1503" y="2838"/>
            <a:chExt cx="738" cy="756"/>
          </a:xfrm>
        </p:grpSpPr>
        <p:sp>
          <p:nvSpPr>
            <p:cNvPr id="1216" name="Google Shape;1216;p67"/>
            <p:cNvSpPr/>
            <p:nvPr/>
          </p:nvSpPr>
          <p:spPr>
            <a:xfrm rot="2751306">
              <a:off x="1392" y="3168"/>
              <a:ext cx="960" cy="96"/>
            </a:xfrm>
            <a:prstGeom prst="rect">
              <a:avLst/>
            </a:prstGeom>
            <a:solidFill>
              <a:srgbClr val="FF33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17" name="Google Shape;1217;p67"/>
            <p:cNvSpPr/>
            <p:nvPr/>
          </p:nvSpPr>
          <p:spPr>
            <a:xfrm flipH="1" rot="-2751306">
              <a:off x="1392" y="3168"/>
              <a:ext cx="960" cy="96"/>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02"/>
                                        </p:tgtEl>
                                      </p:cBhvr>
                                    </p:animEffect>
                                    <p:set>
                                      <p:cBhvr>
                                        <p:cTn dur="1" fill="hold">
                                          <p:stCondLst>
                                            <p:cond delay="500"/>
                                          </p:stCondLst>
                                        </p:cTn>
                                        <p:tgtEl>
                                          <p:spTgt spid="1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500"/>
                                        <p:tgtEl>
                                          <p:spTgt spid="1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500"/>
                                        <p:tgtEl>
                                          <p:spTgt spid="1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500"/>
                                        <p:tgtEl>
                                          <p:spTgt spid="1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1" name="Shape 1221"/>
        <p:cNvGrpSpPr/>
        <p:nvPr/>
      </p:nvGrpSpPr>
      <p:grpSpPr>
        <a:xfrm>
          <a:off x="0" y="0"/>
          <a:ext cx="0" cy="0"/>
          <a:chOff x="0" y="0"/>
          <a:chExt cx="0" cy="0"/>
        </a:xfrm>
      </p:grpSpPr>
      <p:sp>
        <p:nvSpPr>
          <p:cNvPr id="1222" name="Google Shape;1222;p6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3" name="Google Shape;1223;p6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224" name="Google Shape;1224;p6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Delete: nút 10 cách 1 </a:t>
            </a:r>
            <a:endParaRPr/>
          </a:p>
        </p:txBody>
      </p:sp>
      <p:sp>
        <p:nvSpPr>
          <p:cNvPr id="1225" name="Google Shape;1225;p68"/>
          <p:cNvSpPr/>
          <p:nvPr/>
        </p:nvSpPr>
        <p:spPr>
          <a:xfrm>
            <a:off x="1143000" y="32099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26" name="Google Shape;1226;p68"/>
          <p:cNvSpPr/>
          <p:nvPr/>
        </p:nvSpPr>
        <p:spPr>
          <a:xfrm>
            <a:off x="609600" y="4000500"/>
            <a:ext cx="762000" cy="571500"/>
          </a:xfrm>
          <a:prstGeom prst="ellipse">
            <a:avLst/>
          </a:prstGeom>
          <a:solidFill>
            <a:srgbClr val="FF9999">
              <a:alpha val="45882"/>
            </a:srgbClr>
          </a:solid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27" name="Google Shape;1227;p68"/>
          <p:cNvSpPr/>
          <p:nvPr/>
        </p:nvSpPr>
        <p:spPr>
          <a:xfrm>
            <a:off x="1676400" y="3962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28" name="Google Shape;1228;p68"/>
          <p:cNvSpPr/>
          <p:nvPr/>
        </p:nvSpPr>
        <p:spPr>
          <a:xfrm>
            <a:off x="3048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29" name="Google Shape;1229;p68"/>
          <p:cNvSpPr/>
          <p:nvPr/>
        </p:nvSpPr>
        <p:spPr>
          <a:xfrm>
            <a:off x="12192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230" name="Google Shape;1230;p68"/>
          <p:cNvCxnSpPr>
            <a:stCxn id="1226" idx="4"/>
            <a:endCxn id="1228" idx="0"/>
          </p:cNvCxnSpPr>
          <p:nvPr/>
        </p:nvCxnSpPr>
        <p:spPr>
          <a:xfrm flipH="1">
            <a:off x="685800" y="4572000"/>
            <a:ext cx="304800" cy="266700"/>
          </a:xfrm>
          <a:prstGeom prst="straightConnector1">
            <a:avLst/>
          </a:prstGeom>
          <a:noFill/>
          <a:ln cap="flat" cmpd="sng" w="25400">
            <a:solidFill>
              <a:srgbClr val="000000"/>
            </a:solidFill>
            <a:prstDash val="solid"/>
            <a:round/>
            <a:headEnd len="med" w="med" type="none"/>
            <a:tailEnd len="med" w="med" type="triangle"/>
          </a:ln>
        </p:spPr>
      </p:cxnSp>
      <p:cxnSp>
        <p:nvCxnSpPr>
          <p:cNvPr id="1231" name="Google Shape;1231;p68"/>
          <p:cNvCxnSpPr>
            <a:stCxn id="1227" idx="4"/>
            <a:endCxn id="1229" idx="0"/>
          </p:cNvCxnSpPr>
          <p:nvPr/>
        </p:nvCxnSpPr>
        <p:spPr>
          <a:xfrm flipH="1">
            <a:off x="1600200" y="4533900"/>
            <a:ext cx="457200" cy="304800"/>
          </a:xfrm>
          <a:prstGeom prst="straightConnector1">
            <a:avLst/>
          </a:prstGeom>
          <a:noFill/>
          <a:ln cap="flat" cmpd="sng" w="25400">
            <a:solidFill>
              <a:srgbClr val="000000"/>
            </a:solidFill>
            <a:prstDash val="solid"/>
            <a:round/>
            <a:headEnd len="med" w="med" type="none"/>
            <a:tailEnd len="med" w="med" type="triangle"/>
          </a:ln>
        </p:spPr>
      </p:cxnSp>
      <p:cxnSp>
        <p:nvCxnSpPr>
          <p:cNvPr id="1232" name="Google Shape;1232;p68"/>
          <p:cNvCxnSpPr>
            <a:stCxn id="1225" idx="4"/>
            <a:endCxn id="1227" idx="0"/>
          </p:cNvCxnSpPr>
          <p:nvPr/>
        </p:nvCxnSpPr>
        <p:spPr>
          <a:xfrm>
            <a:off x="1524000" y="3781425"/>
            <a:ext cx="533400" cy="180900"/>
          </a:xfrm>
          <a:prstGeom prst="straightConnector1">
            <a:avLst/>
          </a:prstGeom>
          <a:noFill/>
          <a:ln cap="flat" cmpd="sng" w="25400">
            <a:solidFill>
              <a:srgbClr val="000000"/>
            </a:solidFill>
            <a:prstDash val="solid"/>
            <a:round/>
            <a:headEnd len="med" w="med" type="none"/>
            <a:tailEnd len="med" w="med" type="triangle"/>
          </a:ln>
        </p:spPr>
      </p:cxnSp>
      <p:cxnSp>
        <p:nvCxnSpPr>
          <p:cNvPr id="1233" name="Google Shape;1233;p68"/>
          <p:cNvCxnSpPr>
            <a:stCxn id="1225" idx="4"/>
            <a:endCxn id="1226" idx="0"/>
          </p:cNvCxnSpPr>
          <p:nvPr/>
        </p:nvCxnSpPr>
        <p:spPr>
          <a:xfrm flipH="1">
            <a:off x="990600" y="3781425"/>
            <a:ext cx="533400" cy="219000"/>
          </a:xfrm>
          <a:prstGeom prst="straightConnector1">
            <a:avLst/>
          </a:prstGeom>
          <a:noFill/>
          <a:ln cap="flat" cmpd="sng" w="25400">
            <a:solidFill>
              <a:srgbClr val="000000"/>
            </a:solidFill>
            <a:prstDash val="solid"/>
            <a:round/>
            <a:headEnd len="med" w="med" type="none"/>
            <a:tailEnd len="med" w="med" type="triangle"/>
          </a:ln>
        </p:spPr>
      </p:cxnSp>
      <p:cxnSp>
        <p:nvCxnSpPr>
          <p:cNvPr id="1234" name="Google Shape;1234;p68"/>
          <p:cNvCxnSpPr>
            <a:stCxn id="1227" idx="4"/>
            <a:endCxn id="1235" idx="0"/>
          </p:cNvCxnSpPr>
          <p:nvPr/>
        </p:nvCxnSpPr>
        <p:spPr>
          <a:xfrm>
            <a:off x="2057400" y="4533900"/>
            <a:ext cx="457200" cy="304800"/>
          </a:xfrm>
          <a:prstGeom prst="straightConnector1">
            <a:avLst/>
          </a:prstGeom>
          <a:noFill/>
          <a:ln cap="flat" cmpd="sng" w="25400">
            <a:solidFill>
              <a:srgbClr val="000000"/>
            </a:solidFill>
            <a:prstDash val="solid"/>
            <a:round/>
            <a:headEnd len="med" w="med" type="none"/>
            <a:tailEnd len="med" w="med" type="triangle"/>
          </a:ln>
        </p:spPr>
      </p:cxnSp>
      <p:sp>
        <p:nvSpPr>
          <p:cNvPr id="1235" name="Google Shape;1235;p68"/>
          <p:cNvSpPr/>
          <p:nvPr/>
        </p:nvSpPr>
        <p:spPr>
          <a:xfrm>
            <a:off x="21336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36" name="Google Shape;1236;p68"/>
          <p:cNvSpPr txBox="1"/>
          <p:nvPr/>
        </p:nvSpPr>
        <p:spPr>
          <a:xfrm>
            <a:off x="812800" y="40640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237" name="Google Shape;1237;p68"/>
          <p:cNvSpPr txBox="1"/>
          <p:nvPr/>
        </p:nvSpPr>
        <p:spPr>
          <a:xfrm>
            <a:off x="1219200" y="3238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238" name="Google Shape;1238;p68"/>
          <p:cNvSpPr txBox="1"/>
          <p:nvPr/>
        </p:nvSpPr>
        <p:spPr>
          <a:xfrm>
            <a:off x="1752600" y="40386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239" name="Google Shape;1239;p68"/>
          <p:cNvSpPr txBox="1"/>
          <p:nvPr/>
        </p:nvSpPr>
        <p:spPr>
          <a:xfrm>
            <a:off x="495300" y="49149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240" name="Google Shape;1240;p68"/>
          <p:cNvSpPr txBox="1"/>
          <p:nvPr/>
        </p:nvSpPr>
        <p:spPr>
          <a:xfrm>
            <a:off x="1295400" y="49149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241" name="Google Shape;1241;p68"/>
          <p:cNvSpPr txBox="1"/>
          <p:nvPr/>
        </p:nvSpPr>
        <p:spPr>
          <a:xfrm>
            <a:off x="2286000" y="49149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242" name="Google Shape;1242;p68"/>
          <p:cNvSpPr/>
          <p:nvPr/>
        </p:nvSpPr>
        <p:spPr>
          <a:xfrm>
            <a:off x="2209800" y="2209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43" name="Google Shape;1243;p68"/>
          <p:cNvSpPr txBox="1"/>
          <p:nvPr/>
        </p:nvSpPr>
        <p:spPr>
          <a:xfrm>
            <a:off x="2362200" y="22860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50</a:t>
            </a:r>
            <a:endParaRPr/>
          </a:p>
        </p:txBody>
      </p:sp>
      <p:cxnSp>
        <p:nvCxnSpPr>
          <p:cNvPr id="1244" name="Google Shape;1244;p68"/>
          <p:cNvCxnSpPr>
            <a:stCxn id="1242" idx="4"/>
            <a:endCxn id="1225" idx="0"/>
          </p:cNvCxnSpPr>
          <p:nvPr/>
        </p:nvCxnSpPr>
        <p:spPr>
          <a:xfrm flipH="1">
            <a:off x="1524000" y="2781300"/>
            <a:ext cx="1066800" cy="428700"/>
          </a:xfrm>
          <a:prstGeom prst="straightConnector1">
            <a:avLst/>
          </a:prstGeom>
          <a:noFill/>
          <a:ln cap="flat" cmpd="sng" w="25400">
            <a:solidFill>
              <a:srgbClr val="000000"/>
            </a:solidFill>
            <a:prstDash val="solid"/>
            <a:round/>
            <a:headEnd len="med" w="med" type="none"/>
            <a:tailEnd len="med" w="med" type="triangle"/>
          </a:ln>
        </p:spPr>
      </p:cxnSp>
      <p:cxnSp>
        <p:nvCxnSpPr>
          <p:cNvPr id="1245" name="Google Shape;1245;p68"/>
          <p:cNvCxnSpPr>
            <a:stCxn id="1242" idx="4"/>
            <a:endCxn id="1246" idx="0"/>
          </p:cNvCxnSpPr>
          <p:nvPr/>
        </p:nvCxnSpPr>
        <p:spPr>
          <a:xfrm>
            <a:off x="2590800" y="2781300"/>
            <a:ext cx="1066800" cy="342900"/>
          </a:xfrm>
          <a:prstGeom prst="straightConnector1">
            <a:avLst/>
          </a:prstGeom>
          <a:noFill/>
          <a:ln cap="flat" cmpd="sng" w="25400">
            <a:solidFill>
              <a:srgbClr val="000000"/>
            </a:solidFill>
            <a:prstDash val="solid"/>
            <a:round/>
            <a:headEnd len="med" w="med" type="none"/>
            <a:tailEnd len="med" w="med" type="triangle"/>
          </a:ln>
        </p:spPr>
      </p:cxnSp>
      <p:sp>
        <p:nvSpPr>
          <p:cNvPr id="1246" name="Google Shape;1246;p68"/>
          <p:cNvSpPr/>
          <p:nvPr/>
        </p:nvSpPr>
        <p:spPr>
          <a:xfrm>
            <a:off x="3276600" y="31242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47" name="Google Shape;1247;p68"/>
          <p:cNvSpPr txBox="1"/>
          <p:nvPr/>
        </p:nvSpPr>
        <p:spPr>
          <a:xfrm>
            <a:off x="3429000" y="32004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55</a:t>
            </a:r>
            <a:endParaRPr/>
          </a:p>
        </p:txBody>
      </p:sp>
      <p:sp>
        <p:nvSpPr>
          <p:cNvPr id="1248" name="Google Shape;1248;p68"/>
          <p:cNvSpPr/>
          <p:nvPr/>
        </p:nvSpPr>
        <p:spPr>
          <a:xfrm>
            <a:off x="5562600" y="3200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49" name="Google Shape;1249;p68"/>
          <p:cNvSpPr/>
          <p:nvPr/>
        </p:nvSpPr>
        <p:spPr>
          <a:xfrm>
            <a:off x="6324600" y="3962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50" name="Google Shape;1250;p68"/>
          <p:cNvSpPr/>
          <p:nvPr/>
        </p:nvSpPr>
        <p:spPr>
          <a:xfrm>
            <a:off x="49530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51" name="Google Shape;1251;p68"/>
          <p:cNvSpPr/>
          <p:nvPr/>
        </p:nvSpPr>
        <p:spPr>
          <a:xfrm>
            <a:off x="58674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252" name="Google Shape;1252;p68"/>
          <p:cNvCxnSpPr>
            <a:stCxn id="1248" idx="4"/>
            <a:endCxn id="1250" idx="0"/>
          </p:cNvCxnSpPr>
          <p:nvPr/>
        </p:nvCxnSpPr>
        <p:spPr>
          <a:xfrm flipH="1">
            <a:off x="5334000" y="3771900"/>
            <a:ext cx="609600" cy="1066800"/>
          </a:xfrm>
          <a:prstGeom prst="straightConnector1">
            <a:avLst/>
          </a:prstGeom>
          <a:noFill/>
          <a:ln cap="flat" cmpd="sng" w="25400">
            <a:solidFill>
              <a:srgbClr val="000000"/>
            </a:solidFill>
            <a:prstDash val="solid"/>
            <a:round/>
            <a:headEnd len="med" w="med" type="none"/>
            <a:tailEnd len="med" w="med" type="triangle"/>
          </a:ln>
        </p:spPr>
      </p:cxnSp>
      <p:cxnSp>
        <p:nvCxnSpPr>
          <p:cNvPr id="1253" name="Google Shape;1253;p68"/>
          <p:cNvCxnSpPr>
            <a:stCxn id="1249" idx="4"/>
            <a:endCxn id="1251" idx="0"/>
          </p:cNvCxnSpPr>
          <p:nvPr/>
        </p:nvCxnSpPr>
        <p:spPr>
          <a:xfrm flipH="1">
            <a:off x="6248400" y="4533900"/>
            <a:ext cx="457200" cy="304800"/>
          </a:xfrm>
          <a:prstGeom prst="straightConnector1">
            <a:avLst/>
          </a:prstGeom>
          <a:noFill/>
          <a:ln cap="flat" cmpd="sng" w="25400">
            <a:solidFill>
              <a:srgbClr val="000000"/>
            </a:solidFill>
            <a:prstDash val="solid"/>
            <a:round/>
            <a:headEnd len="med" w="med" type="none"/>
            <a:tailEnd len="med" w="med" type="triangle"/>
          </a:ln>
        </p:spPr>
      </p:cxnSp>
      <p:cxnSp>
        <p:nvCxnSpPr>
          <p:cNvPr id="1254" name="Google Shape;1254;p68"/>
          <p:cNvCxnSpPr>
            <a:stCxn id="1248" idx="4"/>
            <a:endCxn id="1249" idx="0"/>
          </p:cNvCxnSpPr>
          <p:nvPr/>
        </p:nvCxnSpPr>
        <p:spPr>
          <a:xfrm>
            <a:off x="5943600" y="3771900"/>
            <a:ext cx="762000" cy="190500"/>
          </a:xfrm>
          <a:prstGeom prst="straightConnector1">
            <a:avLst/>
          </a:prstGeom>
          <a:noFill/>
          <a:ln cap="flat" cmpd="sng" w="25400">
            <a:solidFill>
              <a:srgbClr val="000000"/>
            </a:solidFill>
            <a:prstDash val="solid"/>
            <a:round/>
            <a:headEnd len="med" w="med" type="none"/>
            <a:tailEnd len="med" w="med" type="triangle"/>
          </a:ln>
        </p:spPr>
      </p:cxnSp>
      <p:cxnSp>
        <p:nvCxnSpPr>
          <p:cNvPr id="1255" name="Google Shape;1255;p68"/>
          <p:cNvCxnSpPr>
            <a:stCxn id="1249" idx="4"/>
            <a:endCxn id="1256" idx="0"/>
          </p:cNvCxnSpPr>
          <p:nvPr/>
        </p:nvCxnSpPr>
        <p:spPr>
          <a:xfrm>
            <a:off x="6705600" y="4533900"/>
            <a:ext cx="457200" cy="304800"/>
          </a:xfrm>
          <a:prstGeom prst="straightConnector1">
            <a:avLst/>
          </a:prstGeom>
          <a:noFill/>
          <a:ln cap="flat" cmpd="sng" w="25400">
            <a:solidFill>
              <a:srgbClr val="000000"/>
            </a:solidFill>
            <a:prstDash val="solid"/>
            <a:round/>
            <a:headEnd len="med" w="med" type="none"/>
            <a:tailEnd len="med" w="med" type="triangle"/>
          </a:ln>
        </p:spPr>
      </p:cxnSp>
      <p:sp>
        <p:nvSpPr>
          <p:cNvPr id="1256" name="Google Shape;1256;p68"/>
          <p:cNvSpPr/>
          <p:nvPr/>
        </p:nvSpPr>
        <p:spPr>
          <a:xfrm>
            <a:off x="6781800" y="48387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57" name="Google Shape;1257;p68"/>
          <p:cNvSpPr txBox="1"/>
          <p:nvPr/>
        </p:nvSpPr>
        <p:spPr>
          <a:xfrm>
            <a:off x="5765800" y="32766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258" name="Google Shape;1258;p68"/>
          <p:cNvSpPr txBox="1"/>
          <p:nvPr/>
        </p:nvSpPr>
        <p:spPr>
          <a:xfrm>
            <a:off x="6413500" y="40259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259" name="Google Shape;1259;p68"/>
          <p:cNvSpPr txBox="1"/>
          <p:nvPr/>
        </p:nvSpPr>
        <p:spPr>
          <a:xfrm>
            <a:off x="5143500" y="49149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260" name="Google Shape;1260;p68"/>
          <p:cNvSpPr txBox="1"/>
          <p:nvPr/>
        </p:nvSpPr>
        <p:spPr>
          <a:xfrm>
            <a:off x="5943600" y="49149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261" name="Google Shape;1261;p68"/>
          <p:cNvSpPr txBox="1"/>
          <p:nvPr/>
        </p:nvSpPr>
        <p:spPr>
          <a:xfrm>
            <a:off x="6934200" y="49149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262" name="Google Shape;1262;p68"/>
          <p:cNvSpPr/>
          <p:nvPr/>
        </p:nvSpPr>
        <p:spPr>
          <a:xfrm>
            <a:off x="6858000" y="2209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63" name="Google Shape;1263;p68"/>
          <p:cNvSpPr txBox="1"/>
          <p:nvPr/>
        </p:nvSpPr>
        <p:spPr>
          <a:xfrm>
            <a:off x="7010400" y="22860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50</a:t>
            </a:r>
            <a:endParaRPr/>
          </a:p>
        </p:txBody>
      </p:sp>
      <p:cxnSp>
        <p:nvCxnSpPr>
          <p:cNvPr id="1264" name="Google Shape;1264;p68"/>
          <p:cNvCxnSpPr>
            <a:stCxn id="1262" idx="4"/>
            <a:endCxn id="1248" idx="0"/>
          </p:cNvCxnSpPr>
          <p:nvPr/>
        </p:nvCxnSpPr>
        <p:spPr>
          <a:xfrm flipH="1">
            <a:off x="5943600" y="2781300"/>
            <a:ext cx="1295400" cy="419100"/>
          </a:xfrm>
          <a:prstGeom prst="straightConnector1">
            <a:avLst/>
          </a:prstGeom>
          <a:noFill/>
          <a:ln cap="flat" cmpd="sng" w="25400">
            <a:solidFill>
              <a:srgbClr val="000000"/>
            </a:solidFill>
            <a:prstDash val="solid"/>
            <a:round/>
            <a:headEnd len="med" w="med" type="none"/>
            <a:tailEnd len="med" w="med" type="triangle"/>
          </a:ln>
        </p:spPr>
      </p:cxnSp>
      <p:cxnSp>
        <p:nvCxnSpPr>
          <p:cNvPr id="1265" name="Google Shape;1265;p68"/>
          <p:cNvCxnSpPr>
            <a:stCxn id="1262" idx="4"/>
            <a:endCxn id="1266" idx="0"/>
          </p:cNvCxnSpPr>
          <p:nvPr/>
        </p:nvCxnSpPr>
        <p:spPr>
          <a:xfrm>
            <a:off x="7239000" y="2781300"/>
            <a:ext cx="1295400" cy="381000"/>
          </a:xfrm>
          <a:prstGeom prst="straightConnector1">
            <a:avLst/>
          </a:prstGeom>
          <a:noFill/>
          <a:ln cap="flat" cmpd="sng" w="25400">
            <a:solidFill>
              <a:srgbClr val="000000"/>
            </a:solidFill>
            <a:prstDash val="solid"/>
            <a:round/>
            <a:headEnd len="med" w="med" type="none"/>
            <a:tailEnd len="med" w="med" type="triangle"/>
          </a:ln>
        </p:spPr>
      </p:cxnSp>
      <p:sp>
        <p:nvSpPr>
          <p:cNvPr id="1266" name="Google Shape;1266;p68"/>
          <p:cNvSpPr/>
          <p:nvPr/>
        </p:nvSpPr>
        <p:spPr>
          <a:xfrm>
            <a:off x="8153400"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67" name="Google Shape;1267;p68"/>
          <p:cNvSpPr txBox="1"/>
          <p:nvPr/>
        </p:nvSpPr>
        <p:spPr>
          <a:xfrm>
            <a:off x="8305800" y="3238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55</a:t>
            </a:r>
            <a:endParaRPr/>
          </a:p>
        </p:txBody>
      </p:sp>
      <p:cxnSp>
        <p:nvCxnSpPr>
          <p:cNvPr id="1268" name="Google Shape;1268;p68"/>
          <p:cNvCxnSpPr/>
          <p:nvPr/>
        </p:nvCxnSpPr>
        <p:spPr>
          <a:xfrm>
            <a:off x="3429000" y="4648200"/>
            <a:ext cx="1143000" cy="0"/>
          </a:xfrm>
          <a:prstGeom prst="straightConnector1">
            <a:avLst/>
          </a:prstGeom>
          <a:noFill/>
          <a:ln cap="flat" cmpd="sng" w="76200">
            <a:solidFill>
              <a:srgbClr val="CC0000"/>
            </a:solidFill>
            <a:prstDash val="solid"/>
            <a:round/>
            <a:headEnd len="med" w="med" type="none"/>
            <a:tailEnd len="med" w="med" type="stealth"/>
          </a:ln>
        </p:spPr>
      </p:cxnSp>
      <p:sp>
        <p:nvSpPr>
          <p:cNvPr id="1269" name="Google Shape;1269;p68"/>
          <p:cNvSpPr txBox="1"/>
          <p:nvPr/>
        </p:nvSpPr>
        <p:spPr>
          <a:xfrm>
            <a:off x="3505200" y="4000500"/>
            <a:ext cx="10906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Xóa 10</a:t>
            </a:r>
            <a:endParaRPr/>
          </a:p>
        </p:txBody>
      </p:sp>
      <p:sp>
        <p:nvSpPr>
          <p:cNvPr id="1270" name="Google Shape;1270;p68"/>
          <p:cNvSpPr txBox="1"/>
          <p:nvPr/>
        </p:nvSpPr>
        <p:spPr>
          <a:xfrm>
            <a:off x="3200400" y="5715000"/>
            <a:ext cx="25908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6600"/>
                </a:solidFill>
                <a:latin typeface="Times New Roman"/>
                <a:ea typeface="Times New Roman"/>
                <a:cs typeface="Times New Roman"/>
                <a:sym typeface="Times New Roman"/>
              </a:rPr>
              <a:t>Chọn nút có khoá lớn nhất bên trái</a:t>
            </a:r>
            <a:endParaRPr/>
          </a:p>
        </p:txBody>
      </p:sp>
      <p:cxnSp>
        <p:nvCxnSpPr>
          <p:cNvPr id="1271" name="Google Shape;1271;p68"/>
          <p:cNvCxnSpPr/>
          <p:nvPr/>
        </p:nvCxnSpPr>
        <p:spPr>
          <a:xfrm rot="10800000">
            <a:off x="1219200" y="4572000"/>
            <a:ext cx="1905000" cy="1524000"/>
          </a:xfrm>
          <a:prstGeom prst="straightConnector1">
            <a:avLst/>
          </a:prstGeom>
          <a:noFill/>
          <a:ln cap="flat" cmpd="sng" w="25400">
            <a:solidFill>
              <a:srgbClr val="CC0000"/>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6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7" name="Google Shape;1277;p6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278" name="Google Shape;1278;p6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Delete: nút 10 cách 2</a:t>
            </a:r>
            <a:endParaRPr/>
          </a:p>
        </p:txBody>
      </p:sp>
      <p:sp>
        <p:nvSpPr>
          <p:cNvPr id="1279" name="Google Shape;1279;p69"/>
          <p:cNvSpPr/>
          <p:nvPr/>
        </p:nvSpPr>
        <p:spPr>
          <a:xfrm>
            <a:off x="1347788" y="32099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80" name="Google Shape;1280;p69"/>
          <p:cNvSpPr/>
          <p:nvPr/>
        </p:nvSpPr>
        <p:spPr>
          <a:xfrm>
            <a:off x="814388" y="41529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81" name="Google Shape;1281;p69"/>
          <p:cNvSpPr/>
          <p:nvPr/>
        </p:nvSpPr>
        <p:spPr>
          <a:xfrm>
            <a:off x="1881188" y="4114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82" name="Google Shape;1282;p69"/>
          <p:cNvSpPr/>
          <p:nvPr/>
        </p:nvSpPr>
        <p:spPr>
          <a:xfrm>
            <a:off x="509588" y="5143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83" name="Google Shape;1283;p69"/>
          <p:cNvSpPr/>
          <p:nvPr/>
        </p:nvSpPr>
        <p:spPr>
          <a:xfrm>
            <a:off x="1423988" y="5143500"/>
            <a:ext cx="762000" cy="571500"/>
          </a:xfrm>
          <a:prstGeom prst="ellipse">
            <a:avLst/>
          </a:prstGeom>
          <a:solidFill>
            <a:srgbClr val="FF99FF"/>
          </a:solid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284" name="Google Shape;1284;p69"/>
          <p:cNvCxnSpPr>
            <a:stCxn id="1280" idx="4"/>
            <a:endCxn id="1282" idx="0"/>
          </p:cNvCxnSpPr>
          <p:nvPr/>
        </p:nvCxnSpPr>
        <p:spPr>
          <a:xfrm flipH="1">
            <a:off x="890588" y="4724400"/>
            <a:ext cx="304800" cy="419100"/>
          </a:xfrm>
          <a:prstGeom prst="straightConnector1">
            <a:avLst/>
          </a:prstGeom>
          <a:noFill/>
          <a:ln cap="flat" cmpd="sng" w="25400">
            <a:solidFill>
              <a:srgbClr val="000000"/>
            </a:solidFill>
            <a:prstDash val="solid"/>
            <a:round/>
            <a:headEnd len="med" w="med" type="none"/>
            <a:tailEnd len="med" w="med" type="triangle"/>
          </a:ln>
        </p:spPr>
      </p:cxnSp>
      <p:cxnSp>
        <p:nvCxnSpPr>
          <p:cNvPr id="1285" name="Google Shape;1285;p69"/>
          <p:cNvCxnSpPr>
            <a:stCxn id="1281" idx="4"/>
            <a:endCxn id="1283" idx="0"/>
          </p:cNvCxnSpPr>
          <p:nvPr/>
        </p:nvCxnSpPr>
        <p:spPr>
          <a:xfrm flipH="1">
            <a:off x="1804988" y="4686300"/>
            <a:ext cx="457200" cy="457200"/>
          </a:xfrm>
          <a:prstGeom prst="straightConnector1">
            <a:avLst/>
          </a:prstGeom>
          <a:noFill/>
          <a:ln cap="flat" cmpd="sng" w="25400">
            <a:solidFill>
              <a:srgbClr val="000000"/>
            </a:solidFill>
            <a:prstDash val="solid"/>
            <a:round/>
            <a:headEnd len="med" w="med" type="none"/>
            <a:tailEnd len="med" w="med" type="triangle"/>
          </a:ln>
        </p:spPr>
      </p:cxnSp>
      <p:cxnSp>
        <p:nvCxnSpPr>
          <p:cNvPr id="1286" name="Google Shape;1286;p69"/>
          <p:cNvCxnSpPr>
            <a:stCxn id="1279" idx="4"/>
            <a:endCxn id="1281" idx="0"/>
          </p:cNvCxnSpPr>
          <p:nvPr/>
        </p:nvCxnSpPr>
        <p:spPr>
          <a:xfrm>
            <a:off x="1728788" y="3781425"/>
            <a:ext cx="533400" cy="333300"/>
          </a:xfrm>
          <a:prstGeom prst="straightConnector1">
            <a:avLst/>
          </a:prstGeom>
          <a:noFill/>
          <a:ln cap="flat" cmpd="sng" w="25400">
            <a:solidFill>
              <a:srgbClr val="000000"/>
            </a:solidFill>
            <a:prstDash val="solid"/>
            <a:round/>
            <a:headEnd len="med" w="med" type="none"/>
            <a:tailEnd len="med" w="med" type="triangle"/>
          </a:ln>
        </p:spPr>
      </p:cxnSp>
      <p:cxnSp>
        <p:nvCxnSpPr>
          <p:cNvPr id="1287" name="Google Shape;1287;p69"/>
          <p:cNvCxnSpPr>
            <a:stCxn id="1279" idx="4"/>
            <a:endCxn id="1280" idx="0"/>
          </p:cNvCxnSpPr>
          <p:nvPr/>
        </p:nvCxnSpPr>
        <p:spPr>
          <a:xfrm flipH="1">
            <a:off x="1195388" y="3781425"/>
            <a:ext cx="533400" cy="371400"/>
          </a:xfrm>
          <a:prstGeom prst="straightConnector1">
            <a:avLst/>
          </a:prstGeom>
          <a:noFill/>
          <a:ln cap="flat" cmpd="sng" w="25400">
            <a:solidFill>
              <a:srgbClr val="000000"/>
            </a:solidFill>
            <a:prstDash val="solid"/>
            <a:round/>
            <a:headEnd len="med" w="med" type="none"/>
            <a:tailEnd len="med" w="med" type="triangle"/>
          </a:ln>
        </p:spPr>
      </p:cxnSp>
      <p:cxnSp>
        <p:nvCxnSpPr>
          <p:cNvPr id="1288" name="Google Shape;1288;p69"/>
          <p:cNvCxnSpPr>
            <a:stCxn id="1281" idx="4"/>
            <a:endCxn id="1289" idx="0"/>
          </p:cNvCxnSpPr>
          <p:nvPr/>
        </p:nvCxnSpPr>
        <p:spPr>
          <a:xfrm>
            <a:off x="2262188" y="4686300"/>
            <a:ext cx="457200" cy="457200"/>
          </a:xfrm>
          <a:prstGeom prst="straightConnector1">
            <a:avLst/>
          </a:prstGeom>
          <a:noFill/>
          <a:ln cap="flat" cmpd="sng" w="25400">
            <a:solidFill>
              <a:srgbClr val="000000"/>
            </a:solidFill>
            <a:prstDash val="solid"/>
            <a:round/>
            <a:headEnd len="med" w="med" type="none"/>
            <a:tailEnd len="med" w="med" type="triangle"/>
          </a:ln>
        </p:spPr>
      </p:cxnSp>
      <p:sp>
        <p:nvSpPr>
          <p:cNvPr id="1289" name="Google Shape;1289;p69"/>
          <p:cNvSpPr/>
          <p:nvPr/>
        </p:nvSpPr>
        <p:spPr>
          <a:xfrm>
            <a:off x="2338388" y="5143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90" name="Google Shape;1290;p69"/>
          <p:cNvSpPr txBox="1"/>
          <p:nvPr/>
        </p:nvSpPr>
        <p:spPr>
          <a:xfrm>
            <a:off x="1042988" y="41910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291" name="Google Shape;1291;p69"/>
          <p:cNvSpPr txBox="1"/>
          <p:nvPr/>
        </p:nvSpPr>
        <p:spPr>
          <a:xfrm>
            <a:off x="1449388" y="32766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3300"/>
                </a:solidFill>
                <a:latin typeface="Arial"/>
                <a:ea typeface="Arial"/>
                <a:cs typeface="Arial"/>
                <a:sym typeface="Arial"/>
              </a:rPr>
              <a:t>10</a:t>
            </a:r>
            <a:endParaRPr/>
          </a:p>
        </p:txBody>
      </p:sp>
      <p:sp>
        <p:nvSpPr>
          <p:cNvPr id="1292" name="Google Shape;1292;p69"/>
          <p:cNvSpPr txBox="1"/>
          <p:nvPr/>
        </p:nvSpPr>
        <p:spPr>
          <a:xfrm>
            <a:off x="1944688" y="41783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293" name="Google Shape;1293;p69"/>
          <p:cNvSpPr txBox="1"/>
          <p:nvPr/>
        </p:nvSpPr>
        <p:spPr>
          <a:xfrm>
            <a:off x="712788" y="52197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294" name="Google Shape;1294;p69"/>
          <p:cNvSpPr txBox="1"/>
          <p:nvPr/>
        </p:nvSpPr>
        <p:spPr>
          <a:xfrm>
            <a:off x="1500188" y="52197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25</a:t>
            </a:r>
            <a:endParaRPr/>
          </a:p>
        </p:txBody>
      </p:sp>
      <p:sp>
        <p:nvSpPr>
          <p:cNvPr id="1295" name="Google Shape;1295;p69"/>
          <p:cNvSpPr txBox="1"/>
          <p:nvPr/>
        </p:nvSpPr>
        <p:spPr>
          <a:xfrm>
            <a:off x="2490788" y="52197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296" name="Google Shape;1296;p69"/>
          <p:cNvSpPr/>
          <p:nvPr/>
        </p:nvSpPr>
        <p:spPr>
          <a:xfrm>
            <a:off x="2414588" y="2057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97" name="Google Shape;1297;p69"/>
          <p:cNvSpPr txBox="1"/>
          <p:nvPr/>
        </p:nvSpPr>
        <p:spPr>
          <a:xfrm>
            <a:off x="2566988" y="21336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50</a:t>
            </a:r>
            <a:endParaRPr/>
          </a:p>
        </p:txBody>
      </p:sp>
      <p:cxnSp>
        <p:nvCxnSpPr>
          <p:cNvPr id="1298" name="Google Shape;1298;p69"/>
          <p:cNvCxnSpPr>
            <a:stCxn id="1296" idx="4"/>
            <a:endCxn id="1279" idx="0"/>
          </p:cNvCxnSpPr>
          <p:nvPr/>
        </p:nvCxnSpPr>
        <p:spPr>
          <a:xfrm flipH="1">
            <a:off x="1728788" y="2628900"/>
            <a:ext cx="1066800" cy="581100"/>
          </a:xfrm>
          <a:prstGeom prst="straightConnector1">
            <a:avLst/>
          </a:prstGeom>
          <a:noFill/>
          <a:ln cap="flat" cmpd="sng" w="25400">
            <a:solidFill>
              <a:srgbClr val="000000"/>
            </a:solidFill>
            <a:prstDash val="solid"/>
            <a:round/>
            <a:headEnd len="med" w="med" type="none"/>
            <a:tailEnd len="med" w="med" type="triangle"/>
          </a:ln>
        </p:spPr>
      </p:cxnSp>
      <p:cxnSp>
        <p:nvCxnSpPr>
          <p:cNvPr id="1299" name="Google Shape;1299;p69"/>
          <p:cNvCxnSpPr>
            <a:stCxn id="1296" idx="4"/>
            <a:endCxn id="1300" idx="0"/>
          </p:cNvCxnSpPr>
          <p:nvPr/>
        </p:nvCxnSpPr>
        <p:spPr>
          <a:xfrm>
            <a:off x="2795588" y="2628900"/>
            <a:ext cx="1066800" cy="533400"/>
          </a:xfrm>
          <a:prstGeom prst="straightConnector1">
            <a:avLst/>
          </a:prstGeom>
          <a:noFill/>
          <a:ln cap="flat" cmpd="sng" w="25400">
            <a:solidFill>
              <a:srgbClr val="000000"/>
            </a:solidFill>
            <a:prstDash val="solid"/>
            <a:round/>
            <a:headEnd len="med" w="med" type="none"/>
            <a:tailEnd len="med" w="med" type="triangle"/>
          </a:ln>
        </p:spPr>
      </p:cxnSp>
      <p:sp>
        <p:nvSpPr>
          <p:cNvPr id="1300" name="Google Shape;1300;p69"/>
          <p:cNvSpPr/>
          <p:nvPr/>
        </p:nvSpPr>
        <p:spPr>
          <a:xfrm>
            <a:off x="3481388"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01" name="Google Shape;1301;p69"/>
          <p:cNvSpPr txBox="1"/>
          <p:nvPr/>
        </p:nvSpPr>
        <p:spPr>
          <a:xfrm>
            <a:off x="3633788" y="3238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55</a:t>
            </a:r>
            <a:endParaRPr/>
          </a:p>
        </p:txBody>
      </p:sp>
      <p:cxnSp>
        <p:nvCxnSpPr>
          <p:cNvPr id="1302" name="Google Shape;1302;p69"/>
          <p:cNvCxnSpPr/>
          <p:nvPr/>
        </p:nvCxnSpPr>
        <p:spPr>
          <a:xfrm>
            <a:off x="3633788" y="4648200"/>
            <a:ext cx="1143000" cy="0"/>
          </a:xfrm>
          <a:prstGeom prst="straightConnector1">
            <a:avLst/>
          </a:prstGeom>
          <a:noFill/>
          <a:ln cap="flat" cmpd="sng" w="76200">
            <a:solidFill>
              <a:srgbClr val="CC0000"/>
            </a:solidFill>
            <a:prstDash val="solid"/>
            <a:round/>
            <a:headEnd len="med" w="med" type="none"/>
            <a:tailEnd len="med" w="med" type="stealth"/>
          </a:ln>
        </p:spPr>
      </p:cxnSp>
      <p:sp>
        <p:nvSpPr>
          <p:cNvPr id="1303" name="Google Shape;1303;p69"/>
          <p:cNvSpPr txBox="1"/>
          <p:nvPr/>
        </p:nvSpPr>
        <p:spPr>
          <a:xfrm>
            <a:off x="3709988" y="4000500"/>
            <a:ext cx="10906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Xóa 10</a:t>
            </a:r>
            <a:endParaRPr/>
          </a:p>
        </p:txBody>
      </p:sp>
      <p:sp>
        <p:nvSpPr>
          <p:cNvPr id="1304" name="Google Shape;1304;p69"/>
          <p:cNvSpPr/>
          <p:nvPr/>
        </p:nvSpPr>
        <p:spPr>
          <a:xfrm>
            <a:off x="5943600" y="3209925"/>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05" name="Google Shape;1305;p69"/>
          <p:cNvSpPr/>
          <p:nvPr/>
        </p:nvSpPr>
        <p:spPr>
          <a:xfrm>
            <a:off x="5410200" y="41529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06" name="Google Shape;1306;p69"/>
          <p:cNvSpPr/>
          <p:nvPr/>
        </p:nvSpPr>
        <p:spPr>
          <a:xfrm>
            <a:off x="6477000" y="41148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07" name="Google Shape;1307;p69"/>
          <p:cNvSpPr/>
          <p:nvPr/>
        </p:nvSpPr>
        <p:spPr>
          <a:xfrm>
            <a:off x="4852988" y="5105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308" name="Google Shape;1308;p69"/>
          <p:cNvCxnSpPr>
            <a:stCxn id="1305" idx="4"/>
            <a:endCxn id="1307" idx="0"/>
          </p:cNvCxnSpPr>
          <p:nvPr/>
        </p:nvCxnSpPr>
        <p:spPr>
          <a:xfrm flipH="1">
            <a:off x="5234100" y="4724400"/>
            <a:ext cx="557100" cy="381000"/>
          </a:xfrm>
          <a:prstGeom prst="straightConnector1">
            <a:avLst/>
          </a:prstGeom>
          <a:noFill/>
          <a:ln cap="flat" cmpd="sng" w="25400">
            <a:solidFill>
              <a:srgbClr val="000000"/>
            </a:solidFill>
            <a:prstDash val="solid"/>
            <a:round/>
            <a:headEnd len="med" w="med" type="none"/>
            <a:tailEnd len="med" w="med" type="triangle"/>
          </a:ln>
        </p:spPr>
      </p:cxnSp>
      <p:cxnSp>
        <p:nvCxnSpPr>
          <p:cNvPr id="1309" name="Google Shape;1309;p69"/>
          <p:cNvCxnSpPr>
            <a:stCxn id="1304" idx="4"/>
            <a:endCxn id="1306" idx="0"/>
          </p:cNvCxnSpPr>
          <p:nvPr/>
        </p:nvCxnSpPr>
        <p:spPr>
          <a:xfrm>
            <a:off x="6324600" y="3781425"/>
            <a:ext cx="533400" cy="333300"/>
          </a:xfrm>
          <a:prstGeom prst="straightConnector1">
            <a:avLst/>
          </a:prstGeom>
          <a:noFill/>
          <a:ln cap="flat" cmpd="sng" w="25400">
            <a:solidFill>
              <a:srgbClr val="000000"/>
            </a:solidFill>
            <a:prstDash val="solid"/>
            <a:round/>
            <a:headEnd len="med" w="med" type="none"/>
            <a:tailEnd len="med" w="med" type="triangle"/>
          </a:ln>
        </p:spPr>
      </p:cxnSp>
      <p:cxnSp>
        <p:nvCxnSpPr>
          <p:cNvPr id="1310" name="Google Shape;1310;p69"/>
          <p:cNvCxnSpPr>
            <a:stCxn id="1304" idx="4"/>
            <a:endCxn id="1305" idx="0"/>
          </p:cNvCxnSpPr>
          <p:nvPr/>
        </p:nvCxnSpPr>
        <p:spPr>
          <a:xfrm flipH="1">
            <a:off x="5791200" y="3781425"/>
            <a:ext cx="533400" cy="371400"/>
          </a:xfrm>
          <a:prstGeom prst="straightConnector1">
            <a:avLst/>
          </a:prstGeom>
          <a:noFill/>
          <a:ln cap="flat" cmpd="sng" w="25400">
            <a:solidFill>
              <a:srgbClr val="000000"/>
            </a:solidFill>
            <a:prstDash val="solid"/>
            <a:round/>
            <a:headEnd len="med" w="med" type="none"/>
            <a:tailEnd len="med" w="med" type="triangle"/>
          </a:ln>
        </p:spPr>
      </p:cxnSp>
      <p:cxnSp>
        <p:nvCxnSpPr>
          <p:cNvPr id="1311" name="Google Shape;1311;p69"/>
          <p:cNvCxnSpPr>
            <a:stCxn id="1306" idx="4"/>
            <a:endCxn id="1312" idx="0"/>
          </p:cNvCxnSpPr>
          <p:nvPr/>
        </p:nvCxnSpPr>
        <p:spPr>
          <a:xfrm>
            <a:off x="6858000" y="4686300"/>
            <a:ext cx="533400" cy="457200"/>
          </a:xfrm>
          <a:prstGeom prst="straightConnector1">
            <a:avLst/>
          </a:prstGeom>
          <a:noFill/>
          <a:ln cap="flat" cmpd="sng" w="25400">
            <a:solidFill>
              <a:srgbClr val="000000"/>
            </a:solidFill>
            <a:prstDash val="solid"/>
            <a:round/>
            <a:headEnd len="med" w="med" type="none"/>
            <a:tailEnd len="med" w="med" type="triangle"/>
          </a:ln>
        </p:spPr>
      </p:cxnSp>
      <p:sp>
        <p:nvSpPr>
          <p:cNvPr id="1312" name="Google Shape;1312;p69"/>
          <p:cNvSpPr/>
          <p:nvPr/>
        </p:nvSpPr>
        <p:spPr>
          <a:xfrm>
            <a:off x="7010400" y="51435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13" name="Google Shape;1313;p69"/>
          <p:cNvSpPr txBox="1"/>
          <p:nvPr/>
        </p:nvSpPr>
        <p:spPr>
          <a:xfrm>
            <a:off x="5638800" y="41910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a:t>
            </a:r>
            <a:endParaRPr/>
          </a:p>
        </p:txBody>
      </p:sp>
      <p:sp>
        <p:nvSpPr>
          <p:cNvPr id="1314" name="Google Shape;1314;p69"/>
          <p:cNvSpPr txBox="1"/>
          <p:nvPr/>
        </p:nvSpPr>
        <p:spPr>
          <a:xfrm>
            <a:off x="6057900" y="32639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25</a:t>
            </a:r>
            <a:endParaRPr/>
          </a:p>
        </p:txBody>
      </p:sp>
      <p:sp>
        <p:nvSpPr>
          <p:cNvPr id="1315" name="Google Shape;1315;p69"/>
          <p:cNvSpPr txBox="1"/>
          <p:nvPr/>
        </p:nvSpPr>
        <p:spPr>
          <a:xfrm>
            <a:off x="6540500" y="4165600"/>
            <a:ext cx="609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30</a:t>
            </a:r>
            <a:endParaRPr/>
          </a:p>
        </p:txBody>
      </p:sp>
      <p:sp>
        <p:nvSpPr>
          <p:cNvPr id="1316" name="Google Shape;1316;p69"/>
          <p:cNvSpPr txBox="1"/>
          <p:nvPr/>
        </p:nvSpPr>
        <p:spPr>
          <a:xfrm>
            <a:off x="5054600" y="5181600"/>
            <a:ext cx="381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2</a:t>
            </a:r>
            <a:endParaRPr/>
          </a:p>
        </p:txBody>
      </p:sp>
      <p:sp>
        <p:nvSpPr>
          <p:cNvPr id="1317" name="Google Shape;1317;p69"/>
          <p:cNvSpPr txBox="1"/>
          <p:nvPr/>
        </p:nvSpPr>
        <p:spPr>
          <a:xfrm>
            <a:off x="7162800" y="52197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45</a:t>
            </a:r>
            <a:endParaRPr/>
          </a:p>
        </p:txBody>
      </p:sp>
      <p:sp>
        <p:nvSpPr>
          <p:cNvPr id="1318" name="Google Shape;1318;p69"/>
          <p:cNvSpPr/>
          <p:nvPr/>
        </p:nvSpPr>
        <p:spPr>
          <a:xfrm>
            <a:off x="7010400" y="20574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19" name="Google Shape;1319;p69"/>
          <p:cNvSpPr txBox="1"/>
          <p:nvPr/>
        </p:nvSpPr>
        <p:spPr>
          <a:xfrm>
            <a:off x="7162800" y="21336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50</a:t>
            </a:r>
            <a:endParaRPr/>
          </a:p>
        </p:txBody>
      </p:sp>
      <p:cxnSp>
        <p:nvCxnSpPr>
          <p:cNvPr id="1320" name="Google Shape;1320;p69"/>
          <p:cNvCxnSpPr>
            <a:stCxn id="1318" idx="4"/>
            <a:endCxn id="1304" idx="0"/>
          </p:cNvCxnSpPr>
          <p:nvPr/>
        </p:nvCxnSpPr>
        <p:spPr>
          <a:xfrm flipH="1">
            <a:off x="6324600" y="2628900"/>
            <a:ext cx="1066800" cy="581100"/>
          </a:xfrm>
          <a:prstGeom prst="straightConnector1">
            <a:avLst/>
          </a:prstGeom>
          <a:noFill/>
          <a:ln cap="flat" cmpd="sng" w="25400">
            <a:solidFill>
              <a:srgbClr val="000000"/>
            </a:solidFill>
            <a:prstDash val="solid"/>
            <a:round/>
            <a:headEnd len="med" w="med" type="none"/>
            <a:tailEnd len="med" w="med" type="triangle"/>
          </a:ln>
        </p:spPr>
      </p:cxnSp>
      <p:cxnSp>
        <p:nvCxnSpPr>
          <p:cNvPr id="1321" name="Google Shape;1321;p69"/>
          <p:cNvCxnSpPr>
            <a:stCxn id="1318" idx="4"/>
            <a:endCxn id="1322" idx="0"/>
          </p:cNvCxnSpPr>
          <p:nvPr/>
        </p:nvCxnSpPr>
        <p:spPr>
          <a:xfrm>
            <a:off x="7391400" y="2628900"/>
            <a:ext cx="1066800" cy="533400"/>
          </a:xfrm>
          <a:prstGeom prst="straightConnector1">
            <a:avLst/>
          </a:prstGeom>
          <a:noFill/>
          <a:ln cap="flat" cmpd="sng" w="25400">
            <a:solidFill>
              <a:srgbClr val="000000"/>
            </a:solidFill>
            <a:prstDash val="solid"/>
            <a:round/>
            <a:headEnd len="med" w="med" type="none"/>
            <a:tailEnd len="med" w="med" type="triangle"/>
          </a:ln>
        </p:spPr>
      </p:cxnSp>
      <p:sp>
        <p:nvSpPr>
          <p:cNvPr id="1322" name="Google Shape;1322;p69"/>
          <p:cNvSpPr/>
          <p:nvPr/>
        </p:nvSpPr>
        <p:spPr>
          <a:xfrm>
            <a:off x="8077200" y="3162300"/>
            <a:ext cx="762000" cy="571500"/>
          </a:xfrm>
          <a:prstGeom prst="ellipse">
            <a:avLst/>
          </a:prstGeom>
          <a:noFill/>
          <a:ln cap="flat" cmpd="sng" w="5715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23" name="Google Shape;1323;p69"/>
          <p:cNvSpPr txBox="1"/>
          <p:nvPr/>
        </p:nvSpPr>
        <p:spPr>
          <a:xfrm>
            <a:off x="8229600" y="3238500"/>
            <a:ext cx="533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6600"/>
                </a:solidFill>
                <a:latin typeface="Arial"/>
                <a:ea typeface="Arial"/>
                <a:cs typeface="Arial"/>
                <a:sym typeface="Arial"/>
              </a:rPr>
              <a:t>55</a:t>
            </a:r>
            <a:endParaRPr/>
          </a:p>
        </p:txBody>
      </p:sp>
      <p:sp>
        <p:nvSpPr>
          <p:cNvPr id="1324" name="Google Shape;1324;p69"/>
          <p:cNvSpPr txBox="1"/>
          <p:nvPr/>
        </p:nvSpPr>
        <p:spPr>
          <a:xfrm>
            <a:off x="3352800" y="6022975"/>
            <a:ext cx="35591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Chọn nút nhỏ nhất bên phải</a:t>
            </a:r>
            <a:endParaRPr/>
          </a:p>
        </p:txBody>
      </p:sp>
      <p:cxnSp>
        <p:nvCxnSpPr>
          <p:cNvPr id="1325" name="Google Shape;1325;p69"/>
          <p:cNvCxnSpPr/>
          <p:nvPr/>
        </p:nvCxnSpPr>
        <p:spPr>
          <a:xfrm rot="10800000">
            <a:off x="2057400" y="5715000"/>
            <a:ext cx="1219200" cy="4572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sp>
        <p:nvSpPr>
          <p:cNvPr id="1330" name="Google Shape;1330;p7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1" name="Google Shape;1331;p7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332" name="Google Shape;1332;p7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sz="2400"/>
              <a:t>Minh họa xóa (25)</a:t>
            </a:r>
            <a:endParaRPr/>
          </a:p>
        </p:txBody>
      </p:sp>
      <p:grpSp>
        <p:nvGrpSpPr>
          <p:cNvPr id="1333" name="Google Shape;1333;p70"/>
          <p:cNvGrpSpPr/>
          <p:nvPr/>
        </p:nvGrpSpPr>
        <p:grpSpPr>
          <a:xfrm>
            <a:off x="4267200" y="2057400"/>
            <a:ext cx="685800" cy="381000"/>
            <a:chOff x="1872" y="1824"/>
            <a:chExt cx="432" cy="240"/>
          </a:xfrm>
        </p:grpSpPr>
        <p:sp>
          <p:nvSpPr>
            <p:cNvPr id="1334" name="Google Shape;1334;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335" name="Google Shape;1335;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36" name="Google Shape;1336;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37" name="Google Shape;1337;p70"/>
          <p:cNvGrpSpPr/>
          <p:nvPr/>
        </p:nvGrpSpPr>
        <p:grpSpPr>
          <a:xfrm>
            <a:off x="2057400" y="3124200"/>
            <a:ext cx="685800" cy="381000"/>
            <a:chOff x="1872" y="1824"/>
            <a:chExt cx="432" cy="240"/>
          </a:xfrm>
        </p:grpSpPr>
        <p:sp>
          <p:nvSpPr>
            <p:cNvPr id="1338" name="Google Shape;1338;p70"/>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25</a:t>
              </a:r>
              <a:endParaRPr/>
            </a:p>
          </p:txBody>
        </p:sp>
        <p:cxnSp>
          <p:nvCxnSpPr>
            <p:cNvPr id="1339" name="Google Shape;1339;p70"/>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340" name="Google Shape;1340;p70"/>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grpSp>
        <p:nvGrpSpPr>
          <p:cNvPr id="1341" name="Google Shape;1341;p70"/>
          <p:cNvGrpSpPr/>
          <p:nvPr/>
        </p:nvGrpSpPr>
        <p:grpSpPr>
          <a:xfrm>
            <a:off x="6553200" y="3124200"/>
            <a:ext cx="685800" cy="381000"/>
            <a:chOff x="1872" y="1824"/>
            <a:chExt cx="432" cy="240"/>
          </a:xfrm>
        </p:grpSpPr>
        <p:sp>
          <p:nvSpPr>
            <p:cNvPr id="1342" name="Google Shape;1342;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66</a:t>
              </a:r>
              <a:endParaRPr/>
            </a:p>
          </p:txBody>
        </p:sp>
        <p:cxnSp>
          <p:nvCxnSpPr>
            <p:cNvPr id="1343" name="Google Shape;1343;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44" name="Google Shape;1344;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45" name="Google Shape;1345;p70"/>
          <p:cNvGrpSpPr/>
          <p:nvPr/>
        </p:nvGrpSpPr>
        <p:grpSpPr>
          <a:xfrm>
            <a:off x="990600" y="4038600"/>
            <a:ext cx="685800" cy="381000"/>
            <a:chOff x="1872" y="1824"/>
            <a:chExt cx="432" cy="240"/>
          </a:xfrm>
        </p:grpSpPr>
        <p:sp>
          <p:nvSpPr>
            <p:cNvPr id="1346" name="Google Shape;1346;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347" name="Google Shape;1347;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48" name="Google Shape;1348;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49" name="Google Shape;1349;p70"/>
          <p:cNvGrpSpPr/>
          <p:nvPr/>
        </p:nvGrpSpPr>
        <p:grpSpPr>
          <a:xfrm>
            <a:off x="3124200" y="4038600"/>
            <a:ext cx="685800" cy="381000"/>
            <a:chOff x="1872" y="1824"/>
            <a:chExt cx="432" cy="240"/>
          </a:xfrm>
        </p:grpSpPr>
        <p:sp>
          <p:nvSpPr>
            <p:cNvPr id="1350" name="Google Shape;1350;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351" name="Google Shape;1351;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52" name="Google Shape;1352;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53" name="Google Shape;1353;p70"/>
          <p:cNvGrpSpPr/>
          <p:nvPr/>
        </p:nvGrpSpPr>
        <p:grpSpPr>
          <a:xfrm>
            <a:off x="457200" y="4876800"/>
            <a:ext cx="685800" cy="381000"/>
            <a:chOff x="1872" y="1824"/>
            <a:chExt cx="432" cy="240"/>
          </a:xfrm>
        </p:grpSpPr>
        <p:sp>
          <p:nvSpPr>
            <p:cNvPr id="1354" name="Google Shape;1354;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355" name="Google Shape;1355;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56" name="Google Shape;1356;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57" name="Google Shape;1357;p70"/>
          <p:cNvGrpSpPr/>
          <p:nvPr/>
        </p:nvGrpSpPr>
        <p:grpSpPr>
          <a:xfrm>
            <a:off x="1524000" y="4876800"/>
            <a:ext cx="685800" cy="381000"/>
            <a:chOff x="1872" y="1824"/>
            <a:chExt cx="432" cy="240"/>
          </a:xfrm>
        </p:grpSpPr>
        <p:sp>
          <p:nvSpPr>
            <p:cNvPr id="1358" name="Google Shape;1358;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359" name="Google Shape;1359;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60" name="Google Shape;1360;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61" name="Google Shape;1361;p70"/>
          <p:cNvGrpSpPr/>
          <p:nvPr/>
        </p:nvGrpSpPr>
        <p:grpSpPr>
          <a:xfrm>
            <a:off x="2590800" y="4876800"/>
            <a:ext cx="685800" cy="381000"/>
            <a:chOff x="1872" y="1824"/>
            <a:chExt cx="432" cy="240"/>
          </a:xfrm>
        </p:grpSpPr>
        <p:sp>
          <p:nvSpPr>
            <p:cNvPr id="1362" name="Google Shape;1362;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cxnSp>
          <p:nvCxnSpPr>
            <p:cNvPr id="1363" name="Google Shape;1363;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64" name="Google Shape;1364;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65" name="Google Shape;1365;p70"/>
          <p:cNvGrpSpPr/>
          <p:nvPr/>
        </p:nvGrpSpPr>
        <p:grpSpPr>
          <a:xfrm>
            <a:off x="3657600" y="4876800"/>
            <a:ext cx="685800" cy="381000"/>
            <a:chOff x="1872" y="1824"/>
            <a:chExt cx="432" cy="240"/>
          </a:xfrm>
        </p:grpSpPr>
        <p:sp>
          <p:nvSpPr>
            <p:cNvPr id="1366" name="Google Shape;1366;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367" name="Google Shape;1367;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68" name="Google Shape;1368;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69" name="Google Shape;1369;p70"/>
          <p:cNvGrpSpPr/>
          <p:nvPr/>
        </p:nvGrpSpPr>
        <p:grpSpPr>
          <a:xfrm>
            <a:off x="3200400" y="5791200"/>
            <a:ext cx="685800" cy="381000"/>
            <a:chOff x="1872" y="1824"/>
            <a:chExt cx="432" cy="240"/>
          </a:xfrm>
        </p:grpSpPr>
        <p:sp>
          <p:nvSpPr>
            <p:cNvPr id="1370" name="Google Shape;1370;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31</a:t>
              </a:r>
              <a:endParaRPr/>
            </a:p>
          </p:txBody>
        </p:sp>
        <p:cxnSp>
          <p:nvCxnSpPr>
            <p:cNvPr id="1371" name="Google Shape;1371;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72" name="Google Shape;1372;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73" name="Google Shape;1373;p70"/>
          <p:cNvGrpSpPr/>
          <p:nvPr/>
        </p:nvGrpSpPr>
        <p:grpSpPr>
          <a:xfrm>
            <a:off x="5715000" y="4038600"/>
            <a:ext cx="685800" cy="381000"/>
            <a:chOff x="1872" y="1824"/>
            <a:chExt cx="432" cy="240"/>
          </a:xfrm>
        </p:grpSpPr>
        <p:sp>
          <p:nvSpPr>
            <p:cNvPr id="1374" name="Google Shape;1374;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1375" name="Google Shape;1375;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76" name="Google Shape;1376;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77" name="Google Shape;1377;p70"/>
          <p:cNvGrpSpPr/>
          <p:nvPr/>
        </p:nvGrpSpPr>
        <p:grpSpPr>
          <a:xfrm>
            <a:off x="7467600" y="4038600"/>
            <a:ext cx="685800" cy="381000"/>
            <a:chOff x="1872" y="1824"/>
            <a:chExt cx="432" cy="240"/>
          </a:xfrm>
        </p:grpSpPr>
        <p:sp>
          <p:nvSpPr>
            <p:cNvPr id="1378" name="Google Shape;1378;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1379" name="Google Shape;1379;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80" name="Google Shape;1380;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81" name="Google Shape;1381;p70"/>
          <p:cNvGrpSpPr/>
          <p:nvPr/>
        </p:nvGrpSpPr>
        <p:grpSpPr>
          <a:xfrm>
            <a:off x="5181600" y="4876800"/>
            <a:ext cx="685800" cy="381000"/>
            <a:chOff x="1872" y="1824"/>
            <a:chExt cx="432" cy="240"/>
          </a:xfrm>
        </p:grpSpPr>
        <p:sp>
          <p:nvSpPr>
            <p:cNvPr id="1382" name="Google Shape;1382;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58</a:t>
              </a:r>
              <a:endParaRPr/>
            </a:p>
          </p:txBody>
        </p:sp>
        <p:cxnSp>
          <p:nvCxnSpPr>
            <p:cNvPr id="1383" name="Google Shape;1383;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84" name="Google Shape;1384;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385" name="Google Shape;1385;p70"/>
          <p:cNvGrpSpPr/>
          <p:nvPr/>
        </p:nvGrpSpPr>
        <p:grpSpPr>
          <a:xfrm>
            <a:off x="6248400" y="4876800"/>
            <a:ext cx="685800" cy="381000"/>
            <a:chOff x="1872" y="1824"/>
            <a:chExt cx="432" cy="240"/>
          </a:xfrm>
        </p:grpSpPr>
        <p:sp>
          <p:nvSpPr>
            <p:cNvPr id="1386" name="Google Shape;1386;p7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62</a:t>
              </a:r>
              <a:endParaRPr/>
            </a:p>
          </p:txBody>
        </p:sp>
        <p:cxnSp>
          <p:nvCxnSpPr>
            <p:cNvPr id="1387" name="Google Shape;1387;p7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388" name="Google Shape;1388;p7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389" name="Google Shape;1389;p70"/>
          <p:cNvCxnSpPr/>
          <p:nvPr/>
        </p:nvCxnSpPr>
        <p:spPr>
          <a:xfrm flipH="1">
            <a:off x="2362200" y="2209800"/>
            <a:ext cx="1981200" cy="914400"/>
          </a:xfrm>
          <a:prstGeom prst="straightConnector1">
            <a:avLst/>
          </a:prstGeom>
          <a:noFill/>
          <a:ln cap="flat" cmpd="sng" w="9525">
            <a:solidFill>
              <a:srgbClr val="000000"/>
            </a:solidFill>
            <a:prstDash val="solid"/>
            <a:round/>
            <a:headEnd len="med" w="med" type="none"/>
            <a:tailEnd len="med" w="med" type="triangle"/>
          </a:ln>
        </p:spPr>
      </p:cxnSp>
      <p:cxnSp>
        <p:nvCxnSpPr>
          <p:cNvPr id="1390" name="Google Shape;1390;p70"/>
          <p:cNvCxnSpPr/>
          <p:nvPr/>
        </p:nvCxnSpPr>
        <p:spPr>
          <a:xfrm>
            <a:off x="4876800" y="2209800"/>
            <a:ext cx="2057400" cy="914400"/>
          </a:xfrm>
          <a:prstGeom prst="straightConnector1">
            <a:avLst/>
          </a:prstGeom>
          <a:noFill/>
          <a:ln cap="flat" cmpd="sng" w="9525">
            <a:solidFill>
              <a:srgbClr val="000000"/>
            </a:solidFill>
            <a:prstDash val="solid"/>
            <a:round/>
            <a:headEnd len="med" w="med" type="none"/>
            <a:tailEnd len="med" w="med" type="triangle"/>
          </a:ln>
        </p:spPr>
      </p:cxnSp>
      <p:cxnSp>
        <p:nvCxnSpPr>
          <p:cNvPr id="1391" name="Google Shape;1391;p70"/>
          <p:cNvCxnSpPr/>
          <p:nvPr/>
        </p:nvCxnSpPr>
        <p:spPr>
          <a:xfrm flipH="1">
            <a:off x="12954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392" name="Google Shape;1392;p70"/>
          <p:cNvCxnSpPr/>
          <p:nvPr/>
        </p:nvCxnSpPr>
        <p:spPr>
          <a:xfrm>
            <a:off x="26670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393" name="Google Shape;1393;p70"/>
          <p:cNvCxnSpPr/>
          <p:nvPr/>
        </p:nvCxnSpPr>
        <p:spPr>
          <a:xfrm flipH="1">
            <a:off x="838200" y="4191000"/>
            <a:ext cx="228600" cy="685800"/>
          </a:xfrm>
          <a:prstGeom prst="straightConnector1">
            <a:avLst/>
          </a:prstGeom>
          <a:noFill/>
          <a:ln cap="flat" cmpd="sng" w="9525">
            <a:solidFill>
              <a:srgbClr val="000000"/>
            </a:solidFill>
            <a:prstDash val="solid"/>
            <a:round/>
            <a:headEnd len="med" w="med" type="none"/>
            <a:tailEnd len="med" w="med" type="triangle"/>
          </a:ln>
        </p:spPr>
      </p:cxnSp>
      <p:cxnSp>
        <p:nvCxnSpPr>
          <p:cNvPr id="1394" name="Google Shape;1394;p70"/>
          <p:cNvCxnSpPr/>
          <p:nvPr/>
        </p:nvCxnSpPr>
        <p:spPr>
          <a:xfrm>
            <a:off x="16002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395" name="Google Shape;1395;p70"/>
          <p:cNvCxnSpPr/>
          <p:nvPr/>
        </p:nvCxnSpPr>
        <p:spPr>
          <a:xfrm flipH="1">
            <a:off x="28956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396" name="Google Shape;1396;p70"/>
          <p:cNvCxnSpPr/>
          <p:nvPr/>
        </p:nvCxnSpPr>
        <p:spPr>
          <a:xfrm>
            <a:off x="37338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397" name="Google Shape;1397;p70"/>
          <p:cNvCxnSpPr/>
          <p:nvPr/>
        </p:nvCxnSpPr>
        <p:spPr>
          <a:xfrm>
            <a:off x="3200400" y="5029200"/>
            <a:ext cx="381000" cy="762000"/>
          </a:xfrm>
          <a:prstGeom prst="straightConnector1">
            <a:avLst/>
          </a:prstGeom>
          <a:noFill/>
          <a:ln cap="flat" cmpd="sng" w="9525">
            <a:solidFill>
              <a:srgbClr val="000000"/>
            </a:solidFill>
            <a:prstDash val="solid"/>
            <a:round/>
            <a:headEnd len="med" w="med" type="none"/>
            <a:tailEnd len="med" w="med" type="triangle"/>
          </a:ln>
        </p:spPr>
      </p:cxnSp>
      <p:cxnSp>
        <p:nvCxnSpPr>
          <p:cNvPr id="1398" name="Google Shape;1398;p70"/>
          <p:cNvCxnSpPr/>
          <p:nvPr/>
        </p:nvCxnSpPr>
        <p:spPr>
          <a:xfrm flipH="1">
            <a:off x="6019800" y="3276600"/>
            <a:ext cx="609600" cy="762000"/>
          </a:xfrm>
          <a:prstGeom prst="straightConnector1">
            <a:avLst/>
          </a:prstGeom>
          <a:noFill/>
          <a:ln cap="flat" cmpd="sng" w="9525">
            <a:solidFill>
              <a:srgbClr val="000000"/>
            </a:solidFill>
            <a:prstDash val="solid"/>
            <a:round/>
            <a:headEnd len="med" w="med" type="none"/>
            <a:tailEnd len="med" w="med" type="triangle"/>
          </a:ln>
        </p:spPr>
      </p:cxnSp>
      <p:cxnSp>
        <p:nvCxnSpPr>
          <p:cNvPr id="1399" name="Google Shape;1399;p70"/>
          <p:cNvCxnSpPr/>
          <p:nvPr/>
        </p:nvCxnSpPr>
        <p:spPr>
          <a:xfrm>
            <a:off x="7162800" y="3276600"/>
            <a:ext cx="685800" cy="762000"/>
          </a:xfrm>
          <a:prstGeom prst="straightConnector1">
            <a:avLst/>
          </a:prstGeom>
          <a:noFill/>
          <a:ln cap="flat" cmpd="sng" w="9525">
            <a:solidFill>
              <a:srgbClr val="000000"/>
            </a:solidFill>
            <a:prstDash val="solid"/>
            <a:round/>
            <a:headEnd len="med" w="med" type="none"/>
            <a:tailEnd len="med" w="med" type="triangle"/>
          </a:ln>
        </p:spPr>
      </p:cxnSp>
      <p:cxnSp>
        <p:nvCxnSpPr>
          <p:cNvPr id="1400" name="Google Shape;1400;p70"/>
          <p:cNvCxnSpPr/>
          <p:nvPr/>
        </p:nvCxnSpPr>
        <p:spPr>
          <a:xfrm flipH="1">
            <a:off x="5562600" y="4191000"/>
            <a:ext cx="228600" cy="685800"/>
          </a:xfrm>
          <a:prstGeom prst="straightConnector1">
            <a:avLst/>
          </a:prstGeom>
          <a:noFill/>
          <a:ln cap="flat" cmpd="sng" w="9525">
            <a:solidFill>
              <a:srgbClr val="000000"/>
            </a:solidFill>
            <a:prstDash val="solid"/>
            <a:round/>
            <a:headEnd len="med" w="med" type="none"/>
            <a:tailEnd len="med" w="med" type="triangle"/>
          </a:ln>
        </p:spPr>
      </p:cxnSp>
      <p:cxnSp>
        <p:nvCxnSpPr>
          <p:cNvPr id="1401" name="Google Shape;1401;p70"/>
          <p:cNvCxnSpPr/>
          <p:nvPr/>
        </p:nvCxnSpPr>
        <p:spPr>
          <a:xfrm>
            <a:off x="6324600" y="41910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402" name="Google Shape;1402;p70"/>
          <p:cNvSpPr/>
          <p:nvPr/>
        </p:nvSpPr>
        <p:spPr>
          <a:xfrm>
            <a:off x="1828800" y="29718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403" name="Google Shape;1403;p70"/>
          <p:cNvSpPr/>
          <p:nvPr/>
        </p:nvSpPr>
        <p:spPr>
          <a:xfrm>
            <a:off x="1295400" y="24892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404" name="Google Shape;1404;p70"/>
          <p:cNvSpPr/>
          <p:nvPr/>
        </p:nvSpPr>
        <p:spPr>
          <a:xfrm>
            <a:off x="914400" y="22098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8" name="Shape 1408"/>
        <p:cNvGrpSpPr/>
        <p:nvPr/>
      </p:nvGrpSpPr>
      <p:grpSpPr>
        <a:xfrm>
          <a:off x="0" y="0"/>
          <a:ext cx="0" cy="0"/>
          <a:chOff x="0" y="0"/>
          <a:chExt cx="0" cy="0"/>
        </a:xfrm>
      </p:grpSpPr>
      <p:sp>
        <p:nvSpPr>
          <p:cNvPr id="1409" name="Google Shape;1409;p7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0" name="Google Shape;1410;p7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411" name="Google Shape;1411;p7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sz="2400"/>
              <a:t>Minh họa xóa (25)</a:t>
            </a:r>
            <a:endParaRPr/>
          </a:p>
        </p:txBody>
      </p:sp>
      <p:grpSp>
        <p:nvGrpSpPr>
          <p:cNvPr id="1412" name="Google Shape;1412;p71"/>
          <p:cNvGrpSpPr/>
          <p:nvPr/>
        </p:nvGrpSpPr>
        <p:grpSpPr>
          <a:xfrm>
            <a:off x="4267200" y="1905000"/>
            <a:ext cx="685800" cy="381000"/>
            <a:chOff x="1872" y="1824"/>
            <a:chExt cx="432" cy="240"/>
          </a:xfrm>
        </p:grpSpPr>
        <p:sp>
          <p:nvSpPr>
            <p:cNvPr id="1413" name="Google Shape;1413;p71"/>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414" name="Google Shape;1414;p71"/>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415" name="Google Shape;1415;p71"/>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grpSp>
        <p:nvGrpSpPr>
          <p:cNvPr id="1416" name="Google Shape;1416;p71"/>
          <p:cNvGrpSpPr/>
          <p:nvPr/>
        </p:nvGrpSpPr>
        <p:grpSpPr>
          <a:xfrm>
            <a:off x="2057400" y="2971800"/>
            <a:ext cx="685800" cy="381000"/>
            <a:chOff x="1872" y="1824"/>
            <a:chExt cx="432" cy="240"/>
          </a:xfrm>
        </p:grpSpPr>
        <p:sp>
          <p:nvSpPr>
            <p:cNvPr id="1417" name="Google Shape;1417;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25</a:t>
              </a:r>
              <a:endParaRPr/>
            </a:p>
          </p:txBody>
        </p:sp>
        <p:cxnSp>
          <p:nvCxnSpPr>
            <p:cNvPr id="1418" name="Google Shape;1418;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19" name="Google Shape;1419;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20" name="Google Shape;1420;p71"/>
          <p:cNvGrpSpPr/>
          <p:nvPr/>
        </p:nvGrpSpPr>
        <p:grpSpPr>
          <a:xfrm>
            <a:off x="6553200" y="2971800"/>
            <a:ext cx="685800" cy="381000"/>
            <a:chOff x="1872" y="1824"/>
            <a:chExt cx="432" cy="240"/>
          </a:xfrm>
        </p:grpSpPr>
        <p:sp>
          <p:nvSpPr>
            <p:cNvPr id="1421" name="Google Shape;1421;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66</a:t>
              </a:r>
              <a:endParaRPr/>
            </a:p>
          </p:txBody>
        </p:sp>
        <p:cxnSp>
          <p:nvCxnSpPr>
            <p:cNvPr id="1422" name="Google Shape;1422;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23" name="Google Shape;1423;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24" name="Google Shape;1424;p71"/>
          <p:cNvGrpSpPr/>
          <p:nvPr/>
        </p:nvGrpSpPr>
        <p:grpSpPr>
          <a:xfrm>
            <a:off x="990600" y="3886200"/>
            <a:ext cx="685800" cy="381000"/>
            <a:chOff x="1872" y="1824"/>
            <a:chExt cx="432" cy="240"/>
          </a:xfrm>
        </p:grpSpPr>
        <p:sp>
          <p:nvSpPr>
            <p:cNvPr id="1425" name="Google Shape;1425;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426" name="Google Shape;1426;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27" name="Google Shape;1427;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28" name="Google Shape;1428;p71"/>
          <p:cNvGrpSpPr/>
          <p:nvPr/>
        </p:nvGrpSpPr>
        <p:grpSpPr>
          <a:xfrm>
            <a:off x="3124200" y="3886200"/>
            <a:ext cx="685800" cy="381000"/>
            <a:chOff x="1872" y="1824"/>
            <a:chExt cx="432" cy="240"/>
          </a:xfrm>
        </p:grpSpPr>
        <p:sp>
          <p:nvSpPr>
            <p:cNvPr id="1429" name="Google Shape;1429;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430" name="Google Shape;1430;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31" name="Google Shape;1431;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32" name="Google Shape;1432;p71"/>
          <p:cNvGrpSpPr/>
          <p:nvPr/>
        </p:nvGrpSpPr>
        <p:grpSpPr>
          <a:xfrm>
            <a:off x="457200" y="4724400"/>
            <a:ext cx="685800" cy="381000"/>
            <a:chOff x="1872" y="1824"/>
            <a:chExt cx="432" cy="240"/>
          </a:xfrm>
        </p:grpSpPr>
        <p:sp>
          <p:nvSpPr>
            <p:cNvPr id="1433" name="Google Shape;1433;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434" name="Google Shape;1434;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35" name="Google Shape;1435;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36" name="Google Shape;1436;p71"/>
          <p:cNvGrpSpPr/>
          <p:nvPr/>
        </p:nvGrpSpPr>
        <p:grpSpPr>
          <a:xfrm>
            <a:off x="1524000" y="4724400"/>
            <a:ext cx="685800" cy="381000"/>
            <a:chOff x="1872" y="1824"/>
            <a:chExt cx="432" cy="240"/>
          </a:xfrm>
        </p:grpSpPr>
        <p:sp>
          <p:nvSpPr>
            <p:cNvPr id="1437" name="Google Shape;1437;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438" name="Google Shape;1438;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39" name="Google Shape;1439;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40" name="Google Shape;1440;p71"/>
          <p:cNvGrpSpPr/>
          <p:nvPr/>
        </p:nvGrpSpPr>
        <p:grpSpPr>
          <a:xfrm>
            <a:off x="2590800" y="4724400"/>
            <a:ext cx="685800" cy="381000"/>
            <a:chOff x="1872" y="1824"/>
            <a:chExt cx="432" cy="240"/>
          </a:xfrm>
        </p:grpSpPr>
        <p:sp>
          <p:nvSpPr>
            <p:cNvPr id="1441" name="Google Shape;1441;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CC00"/>
                  </a:solidFill>
                  <a:latin typeface="Times New Roman"/>
                  <a:ea typeface="Times New Roman"/>
                  <a:cs typeface="Times New Roman"/>
                  <a:sym typeface="Times New Roman"/>
                </a:rPr>
                <a:t>27</a:t>
              </a:r>
              <a:endParaRPr/>
            </a:p>
          </p:txBody>
        </p:sp>
        <p:cxnSp>
          <p:nvCxnSpPr>
            <p:cNvPr id="1442" name="Google Shape;1442;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43" name="Google Shape;1443;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44" name="Google Shape;1444;p71"/>
          <p:cNvGrpSpPr/>
          <p:nvPr/>
        </p:nvGrpSpPr>
        <p:grpSpPr>
          <a:xfrm>
            <a:off x="3657600" y="4724400"/>
            <a:ext cx="685800" cy="381000"/>
            <a:chOff x="1872" y="1824"/>
            <a:chExt cx="432" cy="240"/>
          </a:xfrm>
        </p:grpSpPr>
        <p:sp>
          <p:nvSpPr>
            <p:cNvPr id="1445" name="Google Shape;1445;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446" name="Google Shape;1446;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47" name="Google Shape;1447;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48" name="Google Shape;1448;p71"/>
          <p:cNvGrpSpPr/>
          <p:nvPr/>
        </p:nvGrpSpPr>
        <p:grpSpPr>
          <a:xfrm>
            <a:off x="3200400" y="5638800"/>
            <a:ext cx="685800" cy="381000"/>
            <a:chOff x="1872" y="1824"/>
            <a:chExt cx="432" cy="240"/>
          </a:xfrm>
        </p:grpSpPr>
        <p:sp>
          <p:nvSpPr>
            <p:cNvPr id="1449" name="Google Shape;1449;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31</a:t>
              </a:r>
              <a:endParaRPr/>
            </a:p>
          </p:txBody>
        </p:sp>
        <p:cxnSp>
          <p:nvCxnSpPr>
            <p:cNvPr id="1450" name="Google Shape;1450;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51" name="Google Shape;1451;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52" name="Google Shape;1452;p71"/>
          <p:cNvGrpSpPr/>
          <p:nvPr/>
        </p:nvGrpSpPr>
        <p:grpSpPr>
          <a:xfrm>
            <a:off x="5715000" y="3886200"/>
            <a:ext cx="685800" cy="381000"/>
            <a:chOff x="1872" y="1824"/>
            <a:chExt cx="432" cy="240"/>
          </a:xfrm>
        </p:grpSpPr>
        <p:sp>
          <p:nvSpPr>
            <p:cNvPr id="1453" name="Google Shape;1453;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1454" name="Google Shape;1454;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55" name="Google Shape;1455;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56" name="Google Shape;1456;p71"/>
          <p:cNvGrpSpPr/>
          <p:nvPr/>
        </p:nvGrpSpPr>
        <p:grpSpPr>
          <a:xfrm>
            <a:off x="7467600" y="3886200"/>
            <a:ext cx="685800" cy="381000"/>
            <a:chOff x="1872" y="1824"/>
            <a:chExt cx="432" cy="240"/>
          </a:xfrm>
        </p:grpSpPr>
        <p:sp>
          <p:nvSpPr>
            <p:cNvPr id="1457" name="Google Shape;1457;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1458" name="Google Shape;1458;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59" name="Google Shape;1459;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60" name="Google Shape;1460;p71"/>
          <p:cNvGrpSpPr/>
          <p:nvPr/>
        </p:nvGrpSpPr>
        <p:grpSpPr>
          <a:xfrm>
            <a:off x="5181600" y="4724400"/>
            <a:ext cx="685800" cy="381000"/>
            <a:chOff x="1872" y="1824"/>
            <a:chExt cx="432" cy="240"/>
          </a:xfrm>
        </p:grpSpPr>
        <p:sp>
          <p:nvSpPr>
            <p:cNvPr id="1461" name="Google Shape;1461;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58</a:t>
              </a:r>
              <a:endParaRPr/>
            </a:p>
          </p:txBody>
        </p:sp>
        <p:cxnSp>
          <p:nvCxnSpPr>
            <p:cNvPr id="1462" name="Google Shape;1462;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63" name="Google Shape;1463;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464" name="Google Shape;1464;p71"/>
          <p:cNvGrpSpPr/>
          <p:nvPr/>
        </p:nvGrpSpPr>
        <p:grpSpPr>
          <a:xfrm>
            <a:off x="6248400" y="4724400"/>
            <a:ext cx="685800" cy="381000"/>
            <a:chOff x="1872" y="1824"/>
            <a:chExt cx="432" cy="240"/>
          </a:xfrm>
        </p:grpSpPr>
        <p:sp>
          <p:nvSpPr>
            <p:cNvPr id="1465" name="Google Shape;1465;p7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62</a:t>
              </a:r>
              <a:endParaRPr/>
            </a:p>
          </p:txBody>
        </p:sp>
        <p:cxnSp>
          <p:nvCxnSpPr>
            <p:cNvPr id="1466" name="Google Shape;1466;p7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467" name="Google Shape;1467;p7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468" name="Google Shape;1468;p71"/>
          <p:cNvCxnSpPr/>
          <p:nvPr/>
        </p:nvCxnSpPr>
        <p:spPr>
          <a:xfrm flipH="1">
            <a:off x="2362200" y="2057400"/>
            <a:ext cx="1981200" cy="914400"/>
          </a:xfrm>
          <a:prstGeom prst="straightConnector1">
            <a:avLst/>
          </a:prstGeom>
          <a:noFill/>
          <a:ln cap="flat" cmpd="sng" w="9525">
            <a:solidFill>
              <a:srgbClr val="000000"/>
            </a:solidFill>
            <a:prstDash val="solid"/>
            <a:round/>
            <a:headEnd len="med" w="med" type="none"/>
            <a:tailEnd len="med" w="med" type="triangle"/>
          </a:ln>
        </p:spPr>
      </p:cxnSp>
      <p:cxnSp>
        <p:nvCxnSpPr>
          <p:cNvPr id="1469" name="Google Shape;1469;p71"/>
          <p:cNvCxnSpPr/>
          <p:nvPr/>
        </p:nvCxnSpPr>
        <p:spPr>
          <a:xfrm>
            <a:off x="4876800" y="2057400"/>
            <a:ext cx="2057400" cy="914400"/>
          </a:xfrm>
          <a:prstGeom prst="straightConnector1">
            <a:avLst/>
          </a:prstGeom>
          <a:noFill/>
          <a:ln cap="flat" cmpd="sng" w="9525">
            <a:solidFill>
              <a:srgbClr val="000000"/>
            </a:solidFill>
            <a:prstDash val="solid"/>
            <a:round/>
            <a:headEnd len="med" w="med" type="none"/>
            <a:tailEnd len="med" w="med" type="triangle"/>
          </a:ln>
        </p:spPr>
      </p:cxnSp>
      <p:cxnSp>
        <p:nvCxnSpPr>
          <p:cNvPr id="1470" name="Google Shape;1470;p71"/>
          <p:cNvCxnSpPr/>
          <p:nvPr/>
        </p:nvCxnSpPr>
        <p:spPr>
          <a:xfrm flipH="1">
            <a:off x="1295400" y="32004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471" name="Google Shape;1471;p71"/>
          <p:cNvCxnSpPr/>
          <p:nvPr/>
        </p:nvCxnSpPr>
        <p:spPr>
          <a:xfrm>
            <a:off x="2667000" y="32004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472" name="Google Shape;1472;p71"/>
          <p:cNvCxnSpPr/>
          <p:nvPr/>
        </p:nvCxnSpPr>
        <p:spPr>
          <a:xfrm>
            <a:off x="1600200" y="40386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473" name="Google Shape;1473;p71"/>
          <p:cNvCxnSpPr/>
          <p:nvPr/>
        </p:nvCxnSpPr>
        <p:spPr>
          <a:xfrm flipH="1">
            <a:off x="2895600" y="40386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474" name="Google Shape;1474;p71"/>
          <p:cNvCxnSpPr/>
          <p:nvPr/>
        </p:nvCxnSpPr>
        <p:spPr>
          <a:xfrm>
            <a:off x="3733800" y="40386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475" name="Google Shape;1475;p71"/>
          <p:cNvCxnSpPr/>
          <p:nvPr/>
        </p:nvCxnSpPr>
        <p:spPr>
          <a:xfrm>
            <a:off x="3200400" y="4876800"/>
            <a:ext cx="381000" cy="762000"/>
          </a:xfrm>
          <a:prstGeom prst="straightConnector1">
            <a:avLst/>
          </a:prstGeom>
          <a:noFill/>
          <a:ln cap="flat" cmpd="sng" w="9525">
            <a:solidFill>
              <a:srgbClr val="000000"/>
            </a:solidFill>
            <a:prstDash val="solid"/>
            <a:round/>
            <a:headEnd len="med" w="med" type="none"/>
            <a:tailEnd len="med" w="med" type="triangle"/>
          </a:ln>
        </p:spPr>
      </p:cxnSp>
      <p:cxnSp>
        <p:nvCxnSpPr>
          <p:cNvPr id="1476" name="Google Shape;1476;p71"/>
          <p:cNvCxnSpPr/>
          <p:nvPr/>
        </p:nvCxnSpPr>
        <p:spPr>
          <a:xfrm flipH="1">
            <a:off x="6019800" y="3124200"/>
            <a:ext cx="609600" cy="762000"/>
          </a:xfrm>
          <a:prstGeom prst="straightConnector1">
            <a:avLst/>
          </a:prstGeom>
          <a:noFill/>
          <a:ln cap="flat" cmpd="sng" w="9525">
            <a:solidFill>
              <a:srgbClr val="000000"/>
            </a:solidFill>
            <a:prstDash val="solid"/>
            <a:round/>
            <a:headEnd len="med" w="med" type="none"/>
            <a:tailEnd len="med" w="med" type="triangle"/>
          </a:ln>
        </p:spPr>
      </p:cxnSp>
      <p:cxnSp>
        <p:nvCxnSpPr>
          <p:cNvPr id="1477" name="Google Shape;1477;p71"/>
          <p:cNvCxnSpPr/>
          <p:nvPr/>
        </p:nvCxnSpPr>
        <p:spPr>
          <a:xfrm>
            <a:off x="7162800" y="3124200"/>
            <a:ext cx="685800" cy="762000"/>
          </a:xfrm>
          <a:prstGeom prst="straightConnector1">
            <a:avLst/>
          </a:prstGeom>
          <a:noFill/>
          <a:ln cap="flat" cmpd="sng" w="9525">
            <a:solidFill>
              <a:srgbClr val="000000"/>
            </a:solidFill>
            <a:prstDash val="solid"/>
            <a:round/>
            <a:headEnd len="med" w="med" type="none"/>
            <a:tailEnd len="med" w="med" type="triangle"/>
          </a:ln>
        </p:spPr>
      </p:cxnSp>
      <p:cxnSp>
        <p:nvCxnSpPr>
          <p:cNvPr id="1478" name="Google Shape;1478;p71"/>
          <p:cNvCxnSpPr/>
          <p:nvPr/>
        </p:nvCxnSpPr>
        <p:spPr>
          <a:xfrm flipH="1">
            <a:off x="5562600" y="4038600"/>
            <a:ext cx="228600" cy="685800"/>
          </a:xfrm>
          <a:prstGeom prst="straightConnector1">
            <a:avLst/>
          </a:prstGeom>
          <a:noFill/>
          <a:ln cap="flat" cmpd="sng" w="9525">
            <a:solidFill>
              <a:srgbClr val="000000"/>
            </a:solidFill>
            <a:prstDash val="solid"/>
            <a:round/>
            <a:headEnd len="med" w="med" type="none"/>
            <a:tailEnd len="med" w="med" type="triangle"/>
          </a:ln>
        </p:spPr>
      </p:cxnSp>
      <p:cxnSp>
        <p:nvCxnSpPr>
          <p:cNvPr id="1479" name="Google Shape;1479;p71"/>
          <p:cNvCxnSpPr/>
          <p:nvPr/>
        </p:nvCxnSpPr>
        <p:spPr>
          <a:xfrm>
            <a:off x="6324600" y="40386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480" name="Google Shape;1480;p71"/>
          <p:cNvSpPr/>
          <p:nvPr/>
        </p:nvSpPr>
        <p:spPr>
          <a:xfrm>
            <a:off x="1828800" y="2819400"/>
            <a:ext cx="1143000" cy="685800"/>
          </a:xfrm>
          <a:prstGeom prst="rect">
            <a:avLst/>
          </a:prstGeom>
          <a:noFill/>
          <a:ln cap="flat" cmpd="sng" w="95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481" name="Google Shape;1481;p71"/>
          <p:cNvSpPr/>
          <p:nvPr/>
        </p:nvSpPr>
        <p:spPr>
          <a:xfrm>
            <a:off x="1295400" y="23368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482" name="Google Shape;1482;p71"/>
          <p:cNvSpPr/>
          <p:nvPr/>
        </p:nvSpPr>
        <p:spPr>
          <a:xfrm>
            <a:off x="914400" y="20574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483" name="Google Shape;1483;p71"/>
          <p:cNvSpPr/>
          <p:nvPr/>
        </p:nvSpPr>
        <p:spPr>
          <a:xfrm>
            <a:off x="2362200" y="45720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484" name="Google Shape;1484;p71"/>
          <p:cNvSpPr/>
          <p:nvPr/>
        </p:nvSpPr>
        <p:spPr>
          <a:xfrm>
            <a:off x="1371600" y="5562600"/>
            <a:ext cx="381000" cy="609600"/>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sp>
        <p:nvSpPr>
          <p:cNvPr id="1485" name="Google Shape;1485;p71"/>
          <p:cNvSpPr/>
          <p:nvPr/>
        </p:nvSpPr>
        <p:spPr>
          <a:xfrm>
            <a:off x="1752600" y="5105400"/>
            <a:ext cx="1143000" cy="889000"/>
          </a:xfrm>
          <a:custGeom>
            <a:rect b="b" l="l" r="r" t="t"/>
            <a:pathLst>
              <a:path extrusionOk="0" h="560" w="720">
                <a:moveTo>
                  <a:pt x="0" y="480"/>
                </a:moveTo>
                <a:cubicBezTo>
                  <a:pt x="108" y="520"/>
                  <a:pt x="216" y="560"/>
                  <a:pt x="336" y="480"/>
                </a:cubicBezTo>
                <a:cubicBezTo>
                  <a:pt x="456" y="400"/>
                  <a:pt x="588" y="200"/>
                  <a:pt x="720" y="0"/>
                </a:cubicBezTo>
              </a:path>
            </a:pathLst>
          </a:custGeom>
          <a:noFill/>
          <a:ln cap="flat" cmpd="sng" w="381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486" name="Google Shape;1486;p71"/>
          <p:cNvSpPr/>
          <p:nvPr/>
        </p:nvSpPr>
        <p:spPr>
          <a:xfrm>
            <a:off x="4495800" y="2971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
        <p:nvSpPr>
          <p:cNvPr id="1487" name="Google Shape;1487;p71"/>
          <p:cNvSpPr/>
          <p:nvPr/>
        </p:nvSpPr>
        <p:spPr>
          <a:xfrm>
            <a:off x="3505200" y="32512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488" name="Google Shape;1488;p71"/>
          <p:cNvCxnSpPr/>
          <p:nvPr/>
        </p:nvCxnSpPr>
        <p:spPr>
          <a:xfrm flipH="1">
            <a:off x="838200" y="40386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489" name="Google Shape;1489;p71"/>
          <p:cNvSpPr txBox="1"/>
          <p:nvPr/>
        </p:nvSpPr>
        <p:spPr>
          <a:xfrm>
            <a:off x="5486400" y="1104900"/>
            <a:ext cx="323850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rp: nút nhỏ nhất bên cây con phải</a:t>
            </a:r>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f: nút cha của rp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1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Khái niệm</a:t>
            </a:r>
            <a:endParaRPr/>
          </a:p>
        </p:txBody>
      </p:sp>
      <p:sp>
        <p:nvSpPr>
          <p:cNvPr id="161" name="Google Shape;161;p18"/>
          <p:cNvSpPr/>
          <p:nvPr/>
        </p:nvSpPr>
        <p:spPr>
          <a:xfrm>
            <a:off x="3533775" y="1676400"/>
            <a:ext cx="504825" cy="504825"/>
          </a:xfrm>
          <a:prstGeom prst="ellipse">
            <a:avLst/>
          </a:prstGeom>
          <a:gradFill>
            <a:gsLst>
              <a:gs pos="0">
                <a:srgbClr val="336600">
                  <a:alpha val="0"/>
                </a:srgbClr>
              </a:gs>
              <a:gs pos="100000">
                <a:srgbClr val="2E5D00"/>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J</a:t>
            </a:r>
            <a:endParaRPr/>
          </a:p>
        </p:txBody>
      </p:sp>
      <p:sp>
        <p:nvSpPr>
          <p:cNvPr id="162" name="Google Shape;162;p18"/>
          <p:cNvSpPr/>
          <p:nvPr/>
        </p:nvSpPr>
        <p:spPr>
          <a:xfrm>
            <a:off x="2314575" y="2438400"/>
            <a:ext cx="504825" cy="533400"/>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Z</a:t>
            </a:r>
            <a:endParaRPr/>
          </a:p>
        </p:txBody>
      </p:sp>
      <p:sp>
        <p:nvSpPr>
          <p:cNvPr id="163" name="Google Shape;163;p18"/>
          <p:cNvSpPr/>
          <p:nvPr/>
        </p:nvSpPr>
        <p:spPr>
          <a:xfrm>
            <a:off x="4905375" y="25146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A</a:t>
            </a:r>
            <a:endParaRPr/>
          </a:p>
        </p:txBody>
      </p:sp>
      <p:sp>
        <p:nvSpPr>
          <p:cNvPr id="164" name="Google Shape;164;p18"/>
          <p:cNvSpPr/>
          <p:nvPr/>
        </p:nvSpPr>
        <p:spPr>
          <a:xfrm>
            <a:off x="4676775" y="37338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D</a:t>
            </a:r>
            <a:endParaRPr/>
          </a:p>
        </p:txBody>
      </p:sp>
      <p:sp>
        <p:nvSpPr>
          <p:cNvPr id="165" name="Google Shape;165;p18"/>
          <p:cNvSpPr/>
          <p:nvPr/>
        </p:nvSpPr>
        <p:spPr>
          <a:xfrm>
            <a:off x="3076575" y="37338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R</a:t>
            </a:r>
            <a:endParaRPr/>
          </a:p>
        </p:txBody>
      </p:sp>
      <p:sp>
        <p:nvSpPr>
          <p:cNvPr id="166" name="Google Shape;166;p18"/>
          <p:cNvSpPr/>
          <p:nvPr/>
        </p:nvSpPr>
        <p:spPr>
          <a:xfrm>
            <a:off x="1476375" y="37338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B</a:t>
            </a:r>
            <a:endParaRPr/>
          </a:p>
        </p:txBody>
      </p:sp>
      <p:sp>
        <p:nvSpPr>
          <p:cNvPr id="167" name="Google Shape;167;p18"/>
          <p:cNvSpPr/>
          <p:nvPr/>
        </p:nvSpPr>
        <p:spPr>
          <a:xfrm>
            <a:off x="5286375" y="50292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L</a:t>
            </a:r>
            <a:endParaRPr/>
          </a:p>
        </p:txBody>
      </p:sp>
      <p:sp>
        <p:nvSpPr>
          <p:cNvPr id="168" name="Google Shape;168;p18"/>
          <p:cNvSpPr/>
          <p:nvPr/>
        </p:nvSpPr>
        <p:spPr>
          <a:xfrm>
            <a:off x="4067175" y="50292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F</a:t>
            </a:r>
            <a:endParaRPr/>
          </a:p>
        </p:txBody>
      </p:sp>
      <p:sp>
        <p:nvSpPr>
          <p:cNvPr id="169" name="Google Shape;169;p18"/>
          <p:cNvSpPr/>
          <p:nvPr/>
        </p:nvSpPr>
        <p:spPr>
          <a:xfrm>
            <a:off x="2619375" y="51054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A</a:t>
            </a:r>
            <a:endParaRPr/>
          </a:p>
        </p:txBody>
      </p:sp>
      <p:sp>
        <p:nvSpPr>
          <p:cNvPr id="170" name="Google Shape;170;p18"/>
          <p:cNvSpPr/>
          <p:nvPr/>
        </p:nvSpPr>
        <p:spPr>
          <a:xfrm>
            <a:off x="1857375" y="51054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K</a:t>
            </a:r>
            <a:endParaRPr/>
          </a:p>
        </p:txBody>
      </p:sp>
      <p:sp>
        <p:nvSpPr>
          <p:cNvPr id="171" name="Google Shape;171;p18"/>
          <p:cNvSpPr/>
          <p:nvPr/>
        </p:nvSpPr>
        <p:spPr>
          <a:xfrm>
            <a:off x="1095375" y="51054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Q</a:t>
            </a:r>
            <a:endParaRPr/>
          </a:p>
        </p:txBody>
      </p:sp>
      <p:pic>
        <p:nvPicPr>
          <p:cNvPr descr="MCj03318210000[1]" id="172" name="Google Shape;172;p18"/>
          <p:cNvPicPr preferRelativeResize="0"/>
          <p:nvPr/>
        </p:nvPicPr>
        <p:blipFill rotWithShape="1">
          <a:blip r:embed="rId3">
            <a:alphaModFix/>
          </a:blip>
          <a:srcRect b="0" l="0" r="0" t="0"/>
          <a:stretch/>
        </p:blipFill>
        <p:spPr>
          <a:xfrm rot="10800000">
            <a:off x="6096000" y="1752600"/>
            <a:ext cx="2670175" cy="2808288"/>
          </a:xfrm>
          <a:prstGeom prst="rect">
            <a:avLst/>
          </a:prstGeom>
          <a:noFill/>
          <a:ln>
            <a:noFill/>
          </a:ln>
        </p:spPr>
      </p:pic>
      <p:cxnSp>
        <p:nvCxnSpPr>
          <p:cNvPr id="173" name="Google Shape;173;p18"/>
          <p:cNvCxnSpPr>
            <a:stCxn id="161" idx="3"/>
            <a:endCxn id="162" idx="7"/>
          </p:cNvCxnSpPr>
          <p:nvPr/>
        </p:nvCxnSpPr>
        <p:spPr>
          <a:xfrm flipH="1">
            <a:off x="2745505" y="2107295"/>
            <a:ext cx="862200" cy="409200"/>
          </a:xfrm>
          <a:prstGeom prst="straightConnector1">
            <a:avLst/>
          </a:prstGeom>
          <a:noFill/>
          <a:ln cap="flat" cmpd="sng" w="9525">
            <a:solidFill>
              <a:srgbClr val="000000"/>
            </a:solidFill>
            <a:prstDash val="solid"/>
            <a:round/>
            <a:headEnd len="med" w="med" type="none"/>
            <a:tailEnd len="med" w="med" type="none"/>
          </a:ln>
        </p:spPr>
      </p:cxnSp>
      <p:cxnSp>
        <p:nvCxnSpPr>
          <p:cNvPr id="174" name="Google Shape;174;p18"/>
          <p:cNvCxnSpPr>
            <a:stCxn id="162" idx="3"/>
            <a:endCxn id="166" idx="7"/>
          </p:cNvCxnSpPr>
          <p:nvPr/>
        </p:nvCxnSpPr>
        <p:spPr>
          <a:xfrm flipH="1">
            <a:off x="1907305" y="2893685"/>
            <a:ext cx="481200" cy="914100"/>
          </a:xfrm>
          <a:prstGeom prst="straightConnector1">
            <a:avLst/>
          </a:prstGeom>
          <a:noFill/>
          <a:ln cap="flat" cmpd="sng" w="9525">
            <a:solidFill>
              <a:srgbClr val="000000"/>
            </a:solidFill>
            <a:prstDash val="solid"/>
            <a:round/>
            <a:headEnd len="med" w="med" type="none"/>
            <a:tailEnd len="med" w="med" type="none"/>
          </a:ln>
        </p:spPr>
      </p:cxnSp>
      <p:cxnSp>
        <p:nvCxnSpPr>
          <p:cNvPr id="175" name="Google Shape;175;p18"/>
          <p:cNvCxnSpPr>
            <a:stCxn id="162" idx="5"/>
            <a:endCxn id="165" idx="0"/>
          </p:cNvCxnSpPr>
          <p:nvPr/>
        </p:nvCxnSpPr>
        <p:spPr>
          <a:xfrm>
            <a:off x="2745470" y="2893685"/>
            <a:ext cx="583500" cy="840000"/>
          </a:xfrm>
          <a:prstGeom prst="straightConnector1">
            <a:avLst/>
          </a:prstGeom>
          <a:noFill/>
          <a:ln cap="flat" cmpd="sng" w="9525">
            <a:solidFill>
              <a:srgbClr val="000000"/>
            </a:solidFill>
            <a:prstDash val="solid"/>
            <a:round/>
            <a:headEnd len="med" w="med" type="none"/>
            <a:tailEnd len="med" w="med" type="none"/>
          </a:ln>
        </p:spPr>
      </p:cxnSp>
      <p:cxnSp>
        <p:nvCxnSpPr>
          <p:cNvPr id="176" name="Google Shape;176;p18"/>
          <p:cNvCxnSpPr>
            <a:stCxn id="166" idx="3"/>
            <a:endCxn id="171" idx="0"/>
          </p:cNvCxnSpPr>
          <p:nvPr/>
        </p:nvCxnSpPr>
        <p:spPr>
          <a:xfrm flipH="1">
            <a:off x="1347805" y="4164695"/>
            <a:ext cx="202500" cy="940800"/>
          </a:xfrm>
          <a:prstGeom prst="straightConnector1">
            <a:avLst/>
          </a:prstGeom>
          <a:noFill/>
          <a:ln cap="flat" cmpd="sng" w="9525">
            <a:solidFill>
              <a:srgbClr val="000000"/>
            </a:solidFill>
            <a:prstDash val="solid"/>
            <a:round/>
            <a:headEnd len="med" w="med" type="none"/>
            <a:tailEnd len="med" w="med" type="none"/>
          </a:ln>
        </p:spPr>
      </p:cxnSp>
      <p:cxnSp>
        <p:nvCxnSpPr>
          <p:cNvPr id="177" name="Google Shape;177;p18"/>
          <p:cNvCxnSpPr>
            <a:stCxn id="166" idx="4"/>
            <a:endCxn id="170" idx="0"/>
          </p:cNvCxnSpPr>
          <p:nvPr/>
        </p:nvCxnSpPr>
        <p:spPr>
          <a:xfrm>
            <a:off x="1728787" y="4238625"/>
            <a:ext cx="381000" cy="866700"/>
          </a:xfrm>
          <a:prstGeom prst="straightConnector1">
            <a:avLst/>
          </a:prstGeom>
          <a:noFill/>
          <a:ln cap="flat" cmpd="sng" w="9525">
            <a:solidFill>
              <a:srgbClr val="000000"/>
            </a:solidFill>
            <a:prstDash val="solid"/>
            <a:round/>
            <a:headEnd len="med" w="med" type="none"/>
            <a:tailEnd len="med" w="med" type="none"/>
          </a:ln>
        </p:spPr>
      </p:cxnSp>
      <p:cxnSp>
        <p:nvCxnSpPr>
          <p:cNvPr id="178" name="Google Shape;178;p18"/>
          <p:cNvCxnSpPr>
            <a:stCxn id="166" idx="5"/>
            <a:endCxn id="169" idx="0"/>
          </p:cNvCxnSpPr>
          <p:nvPr/>
        </p:nvCxnSpPr>
        <p:spPr>
          <a:xfrm>
            <a:off x="1907270" y="4164695"/>
            <a:ext cx="964500" cy="940800"/>
          </a:xfrm>
          <a:prstGeom prst="straightConnector1">
            <a:avLst/>
          </a:prstGeom>
          <a:noFill/>
          <a:ln cap="flat" cmpd="sng" w="9525">
            <a:solidFill>
              <a:srgbClr val="000000"/>
            </a:solidFill>
            <a:prstDash val="solid"/>
            <a:round/>
            <a:headEnd len="med" w="med" type="none"/>
            <a:tailEnd len="med" w="med" type="none"/>
          </a:ln>
        </p:spPr>
      </p:cxnSp>
      <p:cxnSp>
        <p:nvCxnSpPr>
          <p:cNvPr id="179" name="Google Shape;179;p18"/>
          <p:cNvCxnSpPr>
            <a:stCxn id="161" idx="5"/>
            <a:endCxn id="163" idx="0"/>
          </p:cNvCxnSpPr>
          <p:nvPr/>
        </p:nvCxnSpPr>
        <p:spPr>
          <a:xfrm>
            <a:off x="3964670" y="2107295"/>
            <a:ext cx="1193100" cy="407400"/>
          </a:xfrm>
          <a:prstGeom prst="straightConnector1">
            <a:avLst/>
          </a:prstGeom>
          <a:noFill/>
          <a:ln cap="flat" cmpd="sng" w="9525">
            <a:solidFill>
              <a:srgbClr val="000000"/>
            </a:solidFill>
            <a:prstDash val="solid"/>
            <a:round/>
            <a:headEnd len="med" w="med" type="none"/>
            <a:tailEnd len="med" w="med" type="none"/>
          </a:ln>
        </p:spPr>
      </p:cxnSp>
      <p:cxnSp>
        <p:nvCxnSpPr>
          <p:cNvPr id="180" name="Google Shape;180;p18"/>
          <p:cNvCxnSpPr>
            <a:endCxn id="164" idx="0"/>
          </p:cNvCxnSpPr>
          <p:nvPr/>
        </p:nvCxnSpPr>
        <p:spPr>
          <a:xfrm flipH="1">
            <a:off x="4929187" y="3048000"/>
            <a:ext cx="230100" cy="685800"/>
          </a:xfrm>
          <a:prstGeom prst="straightConnector1">
            <a:avLst/>
          </a:prstGeom>
          <a:noFill/>
          <a:ln cap="flat" cmpd="sng" w="9525">
            <a:solidFill>
              <a:srgbClr val="000000"/>
            </a:solidFill>
            <a:prstDash val="solid"/>
            <a:round/>
            <a:headEnd len="med" w="med" type="none"/>
            <a:tailEnd len="med" w="med" type="none"/>
          </a:ln>
        </p:spPr>
      </p:cxnSp>
      <p:cxnSp>
        <p:nvCxnSpPr>
          <p:cNvPr id="181" name="Google Shape;181;p18"/>
          <p:cNvCxnSpPr>
            <a:stCxn id="164" idx="5"/>
            <a:endCxn id="167" idx="0"/>
          </p:cNvCxnSpPr>
          <p:nvPr/>
        </p:nvCxnSpPr>
        <p:spPr>
          <a:xfrm>
            <a:off x="5107670" y="4164695"/>
            <a:ext cx="431100" cy="864600"/>
          </a:xfrm>
          <a:prstGeom prst="straightConnector1">
            <a:avLst/>
          </a:prstGeom>
          <a:noFill/>
          <a:ln cap="flat" cmpd="sng" w="9525">
            <a:solidFill>
              <a:srgbClr val="000000"/>
            </a:solidFill>
            <a:prstDash val="solid"/>
            <a:round/>
            <a:headEnd len="med" w="med" type="none"/>
            <a:tailEnd len="med" w="med" type="none"/>
          </a:ln>
        </p:spPr>
      </p:cxnSp>
      <p:cxnSp>
        <p:nvCxnSpPr>
          <p:cNvPr id="182" name="Google Shape;182;p18"/>
          <p:cNvCxnSpPr>
            <a:stCxn id="164" idx="3"/>
            <a:endCxn id="168" idx="0"/>
          </p:cNvCxnSpPr>
          <p:nvPr/>
        </p:nvCxnSpPr>
        <p:spPr>
          <a:xfrm flipH="1">
            <a:off x="4319605" y="4164695"/>
            <a:ext cx="431100" cy="8646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3" name="Shape 1493"/>
        <p:cNvGrpSpPr/>
        <p:nvPr/>
      </p:nvGrpSpPr>
      <p:grpSpPr>
        <a:xfrm>
          <a:off x="0" y="0"/>
          <a:ext cx="0" cy="0"/>
          <a:chOff x="0" y="0"/>
          <a:chExt cx="0" cy="0"/>
        </a:xfrm>
      </p:grpSpPr>
      <p:sp>
        <p:nvSpPr>
          <p:cNvPr id="1494" name="Google Shape;1494;p7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5" name="Google Shape;1495;p7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496" name="Google Shape;1496;p7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sz="2400"/>
              <a:t>Minh họa xóa (25)</a:t>
            </a:r>
            <a:endParaRPr/>
          </a:p>
        </p:txBody>
      </p:sp>
      <p:grpSp>
        <p:nvGrpSpPr>
          <p:cNvPr id="1497" name="Google Shape;1497;p72"/>
          <p:cNvGrpSpPr/>
          <p:nvPr/>
        </p:nvGrpSpPr>
        <p:grpSpPr>
          <a:xfrm>
            <a:off x="4267200" y="2057400"/>
            <a:ext cx="685800" cy="381000"/>
            <a:chOff x="1872" y="1824"/>
            <a:chExt cx="432" cy="240"/>
          </a:xfrm>
        </p:grpSpPr>
        <p:sp>
          <p:nvSpPr>
            <p:cNvPr id="1498" name="Google Shape;1498;p72"/>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499" name="Google Shape;1499;p72"/>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500" name="Google Shape;1500;p72"/>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grpSp>
        <p:nvGrpSpPr>
          <p:cNvPr id="1501" name="Google Shape;1501;p72"/>
          <p:cNvGrpSpPr/>
          <p:nvPr/>
        </p:nvGrpSpPr>
        <p:grpSpPr>
          <a:xfrm>
            <a:off x="2057400" y="3124200"/>
            <a:ext cx="685800" cy="381000"/>
            <a:chOff x="1872" y="1824"/>
            <a:chExt cx="432" cy="240"/>
          </a:xfrm>
        </p:grpSpPr>
        <p:sp>
          <p:nvSpPr>
            <p:cNvPr id="1502" name="Google Shape;1502;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CC00"/>
                  </a:solidFill>
                  <a:latin typeface="Times New Roman"/>
                  <a:ea typeface="Times New Roman"/>
                  <a:cs typeface="Times New Roman"/>
                  <a:sym typeface="Times New Roman"/>
                </a:rPr>
                <a:t>27</a:t>
              </a:r>
              <a:endParaRPr/>
            </a:p>
          </p:txBody>
        </p:sp>
        <p:cxnSp>
          <p:nvCxnSpPr>
            <p:cNvPr id="1503" name="Google Shape;1503;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04" name="Google Shape;1504;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05" name="Google Shape;1505;p72"/>
          <p:cNvGrpSpPr/>
          <p:nvPr/>
        </p:nvGrpSpPr>
        <p:grpSpPr>
          <a:xfrm>
            <a:off x="6553200" y="3124200"/>
            <a:ext cx="685800" cy="381000"/>
            <a:chOff x="1872" y="1824"/>
            <a:chExt cx="432" cy="240"/>
          </a:xfrm>
        </p:grpSpPr>
        <p:sp>
          <p:nvSpPr>
            <p:cNvPr id="1506" name="Google Shape;1506;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66</a:t>
              </a:r>
              <a:endParaRPr/>
            </a:p>
          </p:txBody>
        </p:sp>
        <p:cxnSp>
          <p:nvCxnSpPr>
            <p:cNvPr id="1507" name="Google Shape;1507;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08" name="Google Shape;1508;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09" name="Google Shape;1509;p72"/>
          <p:cNvGrpSpPr/>
          <p:nvPr/>
        </p:nvGrpSpPr>
        <p:grpSpPr>
          <a:xfrm>
            <a:off x="990600" y="4038600"/>
            <a:ext cx="685800" cy="381000"/>
            <a:chOff x="1872" y="1824"/>
            <a:chExt cx="432" cy="240"/>
          </a:xfrm>
        </p:grpSpPr>
        <p:sp>
          <p:nvSpPr>
            <p:cNvPr id="1510" name="Google Shape;1510;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511" name="Google Shape;1511;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12" name="Google Shape;1512;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13" name="Google Shape;1513;p72"/>
          <p:cNvGrpSpPr/>
          <p:nvPr/>
        </p:nvGrpSpPr>
        <p:grpSpPr>
          <a:xfrm>
            <a:off x="3124200" y="4038600"/>
            <a:ext cx="685800" cy="381000"/>
            <a:chOff x="1872" y="1824"/>
            <a:chExt cx="432" cy="240"/>
          </a:xfrm>
        </p:grpSpPr>
        <p:sp>
          <p:nvSpPr>
            <p:cNvPr id="1514" name="Google Shape;1514;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515" name="Google Shape;1515;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16" name="Google Shape;1516;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17" name="Google Shape;1517;p72"/>
          <p:cNvGrpSpPr/>
          <p:nvPr/>
        </p:nvGrpSpPr>
        <p:grpSpPr>
          <a:xfrm>
            <a:off x="457200" y="4876800"/>
            <a:ext cx="685800" cy="381000"/>
            <a:chOff x="1872" y="1824"/>
            <a:chExt cx="432" cy="240"/>
          </a:xfrm>
        </p:grpSpPr>
        <p:sp>
          <p:nvSpPr>
            <p:cNvPr id="1518" name="Google Shape;1518;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519" name="Google Shape;1519;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20" name="Google Shape;1520;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21" name="Google Shape;1521;p72"/>
          <p:cNvGrpSpPr/>
          <p:nvPr/>
        </p:nvGrpSpPr>
        <p:grpSpPr>
          <a:xfrm>
            <a:off x="1524000" y="4876800"/>
            <a:ext cx="685800" cy="381000"/>
            <a:chOff x="1872" y="1824"/>
            <a:chExt cx="432" cy="240"/>
          </a:xfrm>
        </p:grpSpPr>
        <p:sp>
          <p:nvSpPr>
            <p:cNvPr id="1522" name="Google Shape;1522;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523" name="Google Shape;1523;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24" name="Google Shape;1524;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25" name="Google Shape;1525;p72"/>
          <p:cNvGrpSpPr/>
          <p:nvPr/>
        </p:nvGrpSpPr>
        <p:grpSpPr>
          <a:xfrm>
            <a:off x="2590800" y="4876800"/>
            <a:ext cx="685800" cy="381000"/>
            <a:chOff x="1872" y="1824"/>
            <a:chExt cx="432" cy="240"/>
          </a:xfrm>
        </p:grpSpPr>
        <p:sp>
          <p:nvSpPr>
            <p:cNvPr id="1526" name="Google Shape;1526;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CC00"/>
                  </a:solidFill>
                  <a:latin typeface="Times New Roman"/>
                  <a:ea typeface="Times New Roman"/>
                  <a:cs typeface="Times New Roman"/>
                  <a:sym typeface="Times New Roman"/>
                </a:rPr>
                <a:t>27</a:t>
              </a:r>
              <a:endParaRPr/>
            </a:p>
          </p:txBody>
        </p:sp>
        <p:cxnSp>
          <p:nvCxnSpPr>
            <p:cNvPr id="1527" name="Google Shape;1527;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28" name="Google Shape;1528;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29" name="Google Shape;1529;p72"/>
          <p:cNvGrpSpPr/>
          <p:nvPr/>
        </p:nvGrpSpPr>
        <p:grpSpPr>
          <a:xfrm>
            <a:off x="3657600" y="4876800"/>
            <a:ext cx="685800" cy="381000"/>
            <a:chOff x="1872" y="1824"/>
            <a:chExt cx="432" cy="240"/>
          </a:xfrm>
        </p:grpSpPr>
        <p:sp>
          <p:nvSpPr>
            <p:cNvPr id="1530" name="Google Shape;1530;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531" name="Google Shape;1531;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32" name="Google Shape;1532;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33" name="Google Shape;1533;p72"/>
          <p:cNvGrpSpPr/>
          <p:nvPr/>
        </p:nvGrpSpPr>
        <p:grpSpPr>
          <a:xfrm>
            <a:off x="3200400" y="5791200"/>
            <a:ext cx="685800" cy="381000"/>
            <a:chOff x="1872" y="1824"/>
            <a:chExt cx="432" cy="240"/>
          </a:xfrm>
        </p:grpSpPr>
        <p:sp>
          <p:nvSpPr>
            <p:cNvPr id="1534" name="Google Shape;1534;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31</a:t>
              </a:r>
              <a:endParaRPr/>
            </a:p>
          </p:txBody>
        </p:sp>
        <p:cxnSp>
          <p:nvCxnSpPr>
            <p:cNvPr id="1535" name="Google Shape;1535;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36" name="Google Shape;1536;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37" name="Google Shape;1537;p72"/>
          <p:cNvGrpSpPr/>
          <p:nvPr/>
        </p:nvGrpSpPr>
        <p:grpSpPr>
          <a:xfrm>
            <a:off x="5715000" y="4038600"/>
            <a:ext cx="685800" cy="381000"/>
            <a:chOff x="1872" y="1824"/>
            <a:chExt cx="432" cy="240"/>
          </a:xfrm>
        </p:grpSpPr>
        <p:sp>
          <p:nvSpPr>
            <p:cNvPr id="1538" name="Google Shape;1538;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1539" name="Google Shape;1539;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40" name="Google Shape;1540;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41" name="Google Shape;1541;p72"/>
          <p:cNvGrpSpPr/>
          <p:nvPr/>
        </p:nvGrpSpPr>
        <p:grpSpPr>
          <a:xfrm>
            <a:off x="7467600" y="4038600"/>
            <a:ext cx="685800" cy="381000"/>
            <a:chOff x="1872" y="1824"/>
            <a:chExt cx="432" cy="240"/>
          </a:xfrm>
        </p:grpSpPr>
        <p:sp>
          <p:nvSpPr>
            <p:cNvPr id="1542" name="Google Shape;1542;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1543" name="Google Shape;1543;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44" name="Google Shape;1544;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45" name="Google Shape;1545;p72"/>
          <p:cNvGrpSpPr/>
          <p:nvPr/>
        </p:nvGrpSpPr>
        <p:grpSpPr>
          <a:xfrm>
            <a:off x="5181600" y="4876800"/>
            <a:ext cx="685800" cy="381000"/>
            <a:chOff x="1872" y="1824"/>
            <a:chExt cx="432" cy="240"/>
          </a:xfrm>
        </p:grpSpPr>
        <p:sp>
          <p:nvSpPr>
            <p:cNvPr id="1546" name="Google Shape;1546;p72"/>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58</a:t>
              </a:r>
              <a:endParaRPr/>
            </a:p>
          </p:txBody>
        </p:sp>
        <p:cxnSp>
          <p:nvCxnSpPr>
            <p:cNvPr id="1547" name="Google Shape;1547;p72"/>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548" name="Google Shape;1548;p72"/>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grpSp>
        <p:nvGrpSpPr>
          <p:cNvPr id="1549" name="Google Shape;1549;p72"/>
          <p:cNvGrpSpPr/>
          <p:nvPr/>
        </p:nvGrpSpPr>
        <p:grpSpPr>
          <a:xfrm>
            <a:off x="6248400" y="4876800"/>
            <a:ext cx="685800" cy="381000"/>
            <a:chOff x="1872" y="1824"/>
            <a:chExt cx="432" cy="240"/>
          </a:xfrm>
        </p:grpSpPr>
        <p:sp>
          <p:nvSpPr>
            <p:cNvPr id="1550" name="Google Shape;1550;p72"/>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62</a:t>
              </a:r>
              <a:endParaRPr/>
            </a:p>
          </p:txBody>
        </p:sp>
        <p:cxnSp>
          <p:nvCxnSpPr>
            <p:cNvPr id="1551" name="Google Shape;1551;p72"/>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52" name="Google Shape;1552;p72"/>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553" name="Google Shape;1553;p72"/>
          <p:cNvCxnSpPr/>
          <p:nvPr/>
        </p:nvCxnSpPr>
        <p:spPr>
          <a:xfrm flipH="1">
            <a:off x="2362200" y="2209800"/>
            <a:ext cx="1981200" cy="914400"/>
          </a:xfrm>
          <a:prstGeom prst="straightConnector1">
            <a:avLst/>
          </a:prstGeom>
          <a:noFill/>
          <a:ln cap="flat" cmpd="sng" w="9525">
            <a:solidFill>
              <a:srgbClr val="000000"/>
            </a:solidFill>
            <a:prstDash val="solid"/>
            <a:round/>
            <a:headEnd len="med" w="med" type="none"/>
            <a:tailEnd len="med" w="med" type="triangle"/>
          </a:ln>
        </p:spPr>
      </p:cxnSp>
      <p:cxnSp>
        <p:nvCxnSpPr>
          <p:cNvPr id="1554" name="Google Shape;1554;p72"/>
          <p:cNvCxnSpPr/>
          <p:nvPr/>
        </p:nvCxnSpPr>
        <p:spPr>
          <a:xfrm>
            <a:off x="4876800" y="2209800"/>
            <a:ext cx="2057400" cy="914400"/>
          </a:xfrm>
          <a:prstGeom prst="straightConnector1">
            <a:avLst/>
          </a:prstGeom>
          <a:noFill/>
          <a:ln cap="flat" cmpd="sng" w="9525">
            <a:solidFill>
              <a:srgbClr val="000000"/>
            </a:solidFill>
            <a:prstDash val="solid"/>
            <a:round/>
            <a:headEnd len="med" w="med" type="none"/>
            <a:tailEnd len="med" w="med" type="triangle"/>
          </a:ln>
        </p:spPr>
      </p:cxnSp>
      <p:cxnSp>
        <p:nvCxnSpPr>
          <p:cNvPr id="1555" name="Google Shape;1555;p72"/>
          <p:cNvCxnSpPr/>
          <p:nvPr/>
        </p:nvCxnSpPr>
        <p:spPr>
          <a:xfrm flipH="1">
            <a:off x="12954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556" name="Google Shape;1556;p72"/>
          <p:cNvCxnSpPr/>
          <p:nvPr/>
        </p:nvCxnSpPr>
        <p:spPr>
          <a:xfrm>
            <a:off x="26670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557" name="Google Shape;1557;p72"/>
          <p:cNvCxnSpPr/>
          <p:nvPr/>
        </p:nvCxnSpPr>
        <p:spPr>
          <a:xfrm>
            <a:off x="16002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558" name="Google Shape;1558;p72"/>
          <p:cNvCxnSpPr/>
          <p:nvPr/>
        </p:nvCxnSpPr>
        <p:spPr>
          <a:xfrm flipH="1">
            <a:off x="28956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559" name="Google Shape;1559;p72"/>
          <p:cNvCxnSpPr/>
          <p:nvPr/>
        </p:nvCxnSpPr>
        <p:spPr>
          <a:xfrm>
            <a:off x="37338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560" name="Google Shape;1560;p72"/>
          <p:cNvCxnSpPr/>
          <p:nvPr/>
        </p:nvCxnSpPr>
        <p:spPr>
          <a:xfrm>
            <a:off x="3200400" y="5029200"/>
            <a:ext cx="381000" cy="762000"/>
          </a:xfrm>
          <a:prstGeom prst="straightConnector1">
            <a:avLst/>
          </a:prstGeom>
          <a:noFill/>
          <a:ln cap="flat" cmpd="sng" w="9525">
            <a:solidFill>
              <a:srgbClr val="000000"/>
            </a:solidFill>
            <a:prstDash val="solid"/>
            <a:round/>
            <a:headEnd len="med" w="med" type="none"/>
            <a:tailEnd len="med" w="med" type="triangle"/>
          </a:ln>
        </p:spPr>
      </p:cxnSp>
      <p:cxnSp>
        <p:nvCxnSpPr>
          <p:cNvPr id="1561" name="Google Shape;1561;p72"/>
          <p:cNvCxnSpPr/>
          <p:nvPr/>
        </p:nvCxnSpPr>
        <p:spPr>
          <a:xfrm flipH="1">
            <a:off x="6019800" y="3276600"/>
            <a:ext cx="609600" cy="762000"/>
          </a:xfrm>
          <a:prstGeom prst="straightConnector1">
            <a:avLst/>
          </a:prstGeom>
          <a:noFill/>
          <a:ln cap="flat" cmpd="sng" w="9525">
            <a:solidFill>
              <a:srgbClr val="000000"/>
            </a:solidFill>
            <a:prstDash val="solid"/>
            <a:round/>
            <a:headEnd len="med" w="med" type="none"/>
            <a:tailEnd len="med" w="med" type="triangle"/>
          </a:ln>
        </p:spPr>
      </p:cxnSp>
      <p:cxnSp>
        <p:nvCxnSpPr>
          <p:cNvPr id="1562" name="Google Shape;1562;p72"/>
          <p:cNvCxnSpPr/>
          <p:nvPr/>
        </p:nvCxnSpPr>
        <p:spPr>
          <a:xfrm>
            <a:off x="7162800" y="3276600"/>
            <a:ext cx="685800" cy="762000"/>
          </a:xfrm>
          <a:prstGeom prst="straightConnector1">
            <a:avLst/>
          </a:prstGeom>
          <a:noFill/>
          <a:ln cap="flat" cmpd="sng" w="9525">
            <a:solidFill>
              <a:srgbClr val="000000"/>
            </a:solidFill>
            <a:prstDash val="solid"/>
            <a:round/>
            <a:headEnd len="med" w="med" type="none"/>
            <a:tailEnd len="med" w="med" type="triangle"/>
          </a:ln>
        </p:spPr>
      </p:cxnSp>
      <p:cxnSp>
        <p:nvCxnSpPr>
          <p:cNvPr id="1563" name="Google Shape;1563;p72"/>
          <p:cNvCxnSpPr/>
          <p:nvPr/>
        </p:nvCxnSpPr>
        <p:spPr>
          <a:xfrm flipH="1">
            <a:off x="5562600" y="4191000"/>
            <a:ext cx="228600" cy="685800"/>
          </a:xfrm>
          <a:prstGeom prst="straightConnector1">
            <a:avLst/>
          </a:prstGeom>
          <a:noFill/>
          <a:ln cap="flat" cmpd="sng" w="9525">
            <a:solidFill>
              <a:srgbClr val="000000"/>
            </a:solidFill>
            <a:prstDash val="solid"/>
            <a:round/>
            <a:headEnd len="med" w="med" type="none"/>
            <a:tailEnd len="med" w="med" type="triangle"/>
          </a:ln>
        </p:spPr>
      </p:cxnSp>
      <p:cxnSp>
        <p:nvCxnSpPr>
          <p:cNvPr id="1564" name="Google Shape;1564;p72"/>
          <p:cNvCxnSpPr/>
          <p:nvPr/>
        </p:nvCxnSpPr>
        <p:spPr>
          <a:xfrm>
            <a:off x="6324600" y="41910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565" name="Google Shape;1565;p72"/>
          <p:cNvSpPr/>
          <p:nvPr/>
        </p:nvSpPr>
        <p:spPr>
          <a:xfrm>
            <a:off x="1295400" y="24892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66" name="Google Shape;1566;p72"/>
          <p:cNvSpPr/>
          <p:nvPr/>
        </p:nvSpPr>
        <p:spPr>
          <a:xfrm>
            <a:off x="2362200" y="47244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67" name="Google Shape;1567;p72"/>
          <p:cNvSpPr/>
          <p:nvPr/>
        </p:nvSpPr>
        <p:spPr>
          <a:xfrm>
            <a:off x="3505200" y="34036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68" name="Google Shape;1568;p72"/>
          <p:cNvSpPr/>
          <p:nvPr/>
        </p:nvSpPr>
        <p:spPr>
          <a:xfrm>
            <a:off x="3149600" y="4191000"/>
            <a:ext cx="355600" cy="1600200"/>
          </a:xfrm>
          <a:custGeom>
            <a:rect b="b" l="l" r="r" t="t"/>
            <a:pathLst>
              <a:path extrusionOk="0" h="960" w="224">
                <a:moveTo>
                  <a:pt x="32" y="0"/>
                </a:moveTo>
                <a:cubicBezTo>
                  <a:pt x="16" y="208"/>
                  <a:pt x="0" y="416"/>
                  <a:pt x="32" y="576"/>
                </a:cubicBezTo>
                <a:cubicBezTo>
                  <a:pt x="64" y="736"/>
                  <a:pt x="144" y="848"/>
                  <a:pt x="224" y="960"/>
                </a:cubicBezTo>
              </a:path>
            </a:pathLst>
          </a:custGeom>
          <a:noFill/>
          <a:ln cap="flat" cmpd="sng" w="38100">
            <a:solidFill>
              <a:srgbClr val="00FF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569" name="Google Shape;1569;p72"/>
          <p:cNvCxnSpPr/>
          <p:nvPr/>
        </p:nvCxnSpPr>
        <p:spPr>
          <a:xfrm flipH="1">
            <a:off x="838200" y="41910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570" name="Google Shape;1570;p72"/>
          <p:cNvSpPr/>
          <p:nvPr/>
        </p:nvSpPr>
        <p:spPr>
          <a:xfrm rot="-7332059">
            <a:off x="2019300" y="4076700"/>
            <a:ext cx="1066800" cy="228600"/>
          </a:xfrm>
          <a:prstGeom prst="lightningBolt">
            <a:avLst/>
          </a:prstGeom>
          <a:solidFill>
            <a:srgbClr val="FFFF99"/>
          </a:solidFill>
          <a:ln cap="flat" cmpd="sng" w="952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1571" name="Google Shape;1571;p72"/>
          <p:cNvGrpSpPr/>
          <p:nvPr/>
        </p:nvGrpSpPr>
        <p:grpSpPr>
          <a:xfrm>
            <a:off x="1371600" y="5257800"/>
            <a:ext cx="1524000" cy="914400"/>
            <a:chOff x="864" y="3312"/>
            <a:chExt cx="960" cy="576"/>
          </a:xfrm>
        </p:grpSpPr>
        <p:sp>
          <p:nvSpPr>
            <p:cNvPr id="1572" name="Google Shape;1572;p72"/>
            <p:cNvSpPr/>
            <p:nvPr/>
          </p:nvSpPr>
          <p:spPr>
            <a:xfrm>
              <a:off x="1104" y="3312"/>
              <a:ext cx="720" cy="560"/>
            </a:xfrm>
            <a:custGeom>
              <a:rect b="b" l="l" r="r" t="t"/>
              <a:pathLst>
                <a:path extrusionOk="0" h="560" w="720">
                  <a:moveTo>
                    <a:pt x="0" y="480"/>
                  </a:moveTo>
                  <a:cubicBezTo>
                    <a:pt x="108" y="520"/>
                    <a:pt x="216" y="560"/>
                    <a:pt x="336" y="480"/>
                  </a:cubicBezTo>
                  <a:cubicBezTo>
                    <a:pt x="456" y="400"/>
                    <a:pt x="588" y="200"/>
                    <a:pt x="720" y="0"/>
                  </a:cubicBezTo>
                </a:path>
              </a:pathLst>
            </a:custGeom>
            <a:noFill/>
            <a:ln cap="flat" cmpd="sng" w="38100">
              <a:solidFill>
                <a:srgbClr val="FF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73" name="Google Shape;1573;p72"/>
            <p:cNvSpPr/>
            <p:nvPr/>
          </p:nvSpPr>
          <p:spPr>
            <a:xfrm>
              <a:off x="864" y="3504"/>
              <a:ext cx="240" cy="384"/>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grpSp>
      <p:sp>
        <p:nvSpPr>
          <p:cNvPr id="1574" name="Google Shape;1574;p72"/>
          <p:cNvSpPr/>
          <p:nvPr/>
        </p:nvSpPr>
        <p:spPr>
          <a:xfrm>
            <a:off x="914400" y="20574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575" name="Google Shape;1575;p72"/>
          <p:cNvSpPr/>
          <p:nvPr/>
        </p:nvSpPr>
        <p:spPr>
          <a:xfrm>
            <a:off x="4495800" y="2971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
        <p:nvSpPr>
          <p:cNvPr id="1576" name="Google Shape;1576;p72"/>
          <p:cNvSpPr txBox="1"/>
          <p:nvPr/>
        </p:nvSpPr>
        <p:spPr>
          <a:xfrm>
            <a:off x="5181600" y="5654675"/>
            <a:ext cx="2397125"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33"/>
                </a:solidFill>
                <a:latin typeface="Times New Roman"/>
                <a:ea typeface="Times New Roman"/>
                <a:cs typeface="Times New Roman"/>
                <a:sym typeface="Times New Roman"/>
              </a:rPr>
              <a:t>p-&gt;info=rp-&gt;info</a:t>
            </a:r>
            <a:endParaRPr/>
          </a:p>
          <a:p>
            <a:pPr indent="0" lvl="0" marL="0" marR="0" rtl="0" algn="l">
              <a:spcBef>
                <a:spcPts val="0"/>
              </a:spcBef>
              <a:spcAft>
                <a:spcPts val="0"/>
              </a:spcAft>
              <a:buNone/>
            </a:pPr>
            <a:r>
              <a:rPr b="1" lang="en-US" sz="2400">
                <a:solidFill>
                  <a:srgbClr val="009900"/>
                </a:solidFill>
                <a:latin typeface="Times New Roman"/>
                <a:ea typeface="Times New Roman"/>
                <a:cs typeface="Times New Roman"/>
                <a:sym typeface="Times New Roman"/>
              </a:rPr>
              <a:t>f-&gt;left=rp-&gt;right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0" name="Shape 1580"/>
        <p:cNvGrpSpPr/>
        <p:nvPr/>
      </p:nvGrpSpPr>
      <p:grpSpPr>
        <a:xfrm>
          <a:off x="0" y="0"/>
          <a:ext cx="0" cy="0"/>
          <a:chOff x="0" y="0"/>
          <a:chExt cx="0" cy="0"/>
        </a:xfrm>
      </p:grpSpPr>
      <p:sp>
        <p:nvSpPr>
          <p:cNvPr id="1581" name="Google Shape;1581;p7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2" name="Google Shape;1582;p7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583" name="Google Shape;1583;p73"/>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sz="2400"/>
              <a:t>Minh họa xóa (25)</a:t>
            </a:r>
            <a:endParaRPr/>
          </a:p>
        </p:txBody>
      </p:sp>
      <p:grpSp>
        <p:nvGrpSpPr>
          <p:cNvPr id="1584" name="Google Shape;1584;p73"/>
          <p:cNvGrpSpPr/>
          <p:nvPr/>
        </p:nvGrpSpPr>
        <p:grpSpPr>
          <a:xfrm>
            <a:off x="4267200" y="2057400"/>
            <a:ext cx="685800" cy="381000"/>
            <a:chOff x="1872" y="1824"/>
            <a:chExt cx="432" cy="240"/>
          </a:xfrm>
        </p:grpSpPr>
        <p:sp>
          <p:nvSpPr>
            <p:cNvPr id="1585" name="Google Shape;1585;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586" name="Google Shape;1586;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87" name="Google Shape;1587;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88" name="Google Shape;1588;p73"/>
          <p:cNvGrpSpPr/>
          <p:nvPr/>
        </p:nvGrpSpPr>
        <p:grpSpPr>
          <a:xfrm>
            <a:off x="2057400" y="3124200"/>
            <a:ext cx="685800" cy="381000"/>
            <a:chOff x="1872" y="1824"/>
            <a:chExt cx="432" cy="240"/>
          </a:xfrm>
        </p:grpSpPr>
        <p:sp>
          <p:nvSpPr>
            <p:cNvPr id="1589" name="Google Shape;1589;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CC00"/>
                  </a:solidFill>
                  <a:latin typeface="Times New Roman"/>
                  <a:ea typeface="Times New Roman"/>
                  <a:cs typeface="Times New Roman"/>
                  <a:sym typeface="Times New Roman"/>
                </a:rPr>
                <a:t>27</a:t>
              </a:r>
              <a:endParaRPr/>
            </a:p>
          </p:txBody>
        </p:sp>
        <p:cxnSp>
          <p:nvCxnSpPr>
            <p:cNvPr id="1590" name="Google Shape;1590;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91" name="Google Shape;1591;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92" name="Google Shape;1592;p73"/>
          <p:cNvGrpSpPr/>
          <p:nvPr/>
        </p:nvGrpSpPr>
        <p:grpSpPr>
          <a:xfrm>
            <a:off x="6553200" y="3124200"/>
            <a:ext cx="685800" cy="381000"/>
            <a:chOff x="1872" y="1824"/>
            <a:chExt cx="432" cy="240"/>
          </a:xfrm>
        </p:grpSpPr>
        <p:sp>
          <p:nvSpPr>
            <p:cNvPr id="1593" name="Google Shape;1593;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66</a:t>
              </a:r>
              <a:endParaRPr/>
            </a:p>
          </p:txBody>
        </p:sp>
        <p:cxnSp>
          <p:nvCxnSpPr>
            <p:cNvPr id="1594" name="Google Shape;1594;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95" name="Google Shape;1595;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596" name="Google Shape;1596;p73"/>
          <p:cNvGrpSpPr/>
          <p:nvPr/>
        </p:nvGrpSpPr>
        <p:grpSpPr>
          <a:xfrm>
            <a:off x="990600" y="4038600"/>
            <a:ext cx="685800" cy="381000"/>
            <a:chOff x="1872" y="1824"/>
            <a:chExt cx="432" cy="240"/>
          </a:xfrm>
        </p:grpSpPr>
        <p:sp>
          <p:nvSpPr>
            <p:cNvPr id="1597" name="Google Shape;1597;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598" name="Google Shape;1598;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599" name="Google Shape;1599;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00" name="Google Shape;1600;p73"/>
          <p:cNvGrpSpPr/>
          <p:nvPr/>
        </p:nvGrpSpPr>
        <p:grpSpPr>
          <a:xfrm>
            <a:off x="3124200" y="4038600"/>
            <a:ext cx="685800" cy="381000"/>
            <a:chOff x="1872" y="1824"/>
            <a:chExt cx="432" cy="240"/>
          </a:xfrm>
        </p:grpSpPr>
        <p:sp>
          <p:nvSpPr>
            <p:cNvPr id="1601" name="Google Shape;1601;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602" name="Google Shape;1602;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03" name="Google Shape;1603;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04" name="Google Shape;1604;p73"/>
          <p:cNvGrpSpPr/>
          <p:nvPr/>
        </p:nvGrpSpPr>
        <p:grpSpPr>
          <a:xfrm>
            <a:off x="457200" y="4876800"/>
            <a:ext cx="685800" cy="381000"/>
            <a:chOff x="1872" y="1824"/>
            <a:chExt cx="432" cy="240"/>
          </a:xfrm>
        </p:grpSpPr>
        <p:sp>
          <p:nvSpPr>
            <p:cNvPr id="1605" name="Google Shape;1605;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606" name="Google Shape;1606;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07" name="Google Shape;1607;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08" name="Google Shape;1608;p73"/>
          <p:cNvGrpSpPr/>
          <p:nvPr/>
        </p:nvGrpSpPr>
        <p:grpSpPr>
          <a:xfrm>
            <a:off x="1524000" y="4876800"/>
            <a:ext cx="685800" cy="381000"/>
            <a:chOff x="1872" y="1824"/>
            <a:chExt cx="432" cy="240"/>
          </a:xfrm>
        </p:grpSpPr>
        <p:sp>
          <p:nvSpPr>
            <p:cNvPr id="1609" name="Google Shape;1609;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610" name="Google Shape;1610;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11" name="Google Shape;1611;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12" name="Google Shape;1612;p73"/>
          <p:cNvGrpSpPr/>
          <p:nvPr/>
        </p:nvGrpSpPr>
        <p:grpSpPr>
          <a:xfrm>
            <a:off x="2590800" y="4876800"/>
            <a:ext cx="685800" cy="381000"/>
            <a:chOff x="1872" y="1824"/>
            <a:chExt cx="432" cy="240"/>
          </a:xfrm>
        </p:grpSpPr>
        <p:sp>
          <p:nvSpPr>
            <p:cNvPr id="1613" name="Google Shape;1613;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25</a:t>
              </a:r>
              <a:endParaRPr/>
            </a:p>
          </p:txBody>
        </p:sp>
        <p:cxnSp>
          <p:nvCxnSpPr>
            <p:cNvPr id="1614" name="Google Shape;1614;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15" name="Google Shape;1615;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16" name="Google Shape;1616;p73"/>
          <p:cNvGrpSpPr/>
          <p:nvPr/>
        </p:nvGrpSpPr>
        <p:grpSpPr>
          <a:xfrm>
            <a:off x="3657600" y="4876800"/>
            <a:ext cx="685800" cy="381000"/>
            <a:chOff x="1872" y="1824"/>
            <a:chExt cx="432" cy="240"/>
          </a:xfrm>
        </p:grpSpPr>
        <p:sp>
          <p:nvSpPr>
            <p:cNvPr id="1617" name="Google Shape;1617;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618" name="Google Shape;1618;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19" name="Google Shape;1619;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20" name="Google Shape;1620;p73"/>
          <p:cNvGrpSpPr/>
          <p:nvPr/>
        </p:nvGrpSpPr>
        <p:grpSpPr>
          <a:xfrm>
            <a:off x="3200400" y="5791200"/>
            <a:ext cx="685800" cy="381000"/>
            <a:chOff x="1872" y="1824"/>
            <a:chExt cx="432" cy="240"/>
          </a:xfrm>
        </p:grpSpPr>
        <p:sp>
          <p:nvSpPr>
            <p:cNvPr id="1621" name="Google Shape;1621;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31</a:t>
              </a:r>
              <a:endParaRPr/>
            </a:p>
          </p:txBody>
        </p:sp>
        <p:cxnSp>
          <p:nvCxnSpPr>
            <p:cNvPr id="1622" name="Google Shape;1622;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23" name="Google Shape;1623;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24" name="Google Shape;1624;p73"/>
          <p:cNvGrpSpPr/>
          <p:nvPr/>
        </p:nvGrpSpPr>
        <p:grpSpPr>
          <a:xfrm>
            <a:off x="5715000" y="4038600"/>
            <a:ext cx="685800" cy="381000"/>
            <a:chOff x="1872" y="1824"/>
            <a:chExt cx="432" cy="240"/>
          </a:xfrm>
        </p:grpSpPr>
        <p:sp>
          <p:nvSpPr>
            <p:cNvPr id="1625" name="Google Shape;1625;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1626" name="Google Shape;1626;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27" name="Google Shape;1627;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28" name="Google Shape;1628;p73"/>
          <p:cNvGrpSpPr/>
          <p:nvPr/>
        </p:nvGrpSpPr>
        <p:grpSpPr>
          <a:xfrm>
            <a:off x="7467600" y="4038600"/>
            <a:ext cx="685800" cy="381000"/>
            <a:chOff x="1872" y="1824"/>
            <a:chExt cx="432" cy="240"/>
          </a:xfrm>
        </p:grpSpPr>
        <p:sp>
          <p:nvSpPr>
            <p:cNvPr id="1629" name="Google Shape;1629;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1630" name="Google Shape;1630;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31" name="Google Shape;1631;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32" name="Google Shape;1632;p73"/>
          <p:cNvGrpSpPr/>
          <p:nvPr/>
        </p:nvGrpSpPr>
        <p:grpSpPr>
          <a:xfrm>
            <a:off x="5181600" y="4876800"/>
            <a:ext cx="685800" cy="381000"/>
            <a:chOff x="1872" y="1824"/>
            <a:chExt cx="432" cy="240"/>
          </a:xfrm>
        </p:grpSpPr>
        <p:sp>
          <p:nvSpPr>
            <p:cNvPr id="1633" name="Google Shape;1633;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58</a:t>
              </a:r>
              <a:endParaRPr/>
            </a:p>
          </p:txBody>
        </p:sp>
        <p:cxnSp>
          <p:nvCxnSpPr>
            <p:cNvPr id="1634" name="Google Shape;1634;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35" name="Google Shape;1635;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36" name="Google Shape;1636;p73"/>
          <p:cNvGrpSpPr/>
          <p:nvPr/>
        </p:nvGrpSpPr>
        <p:grpSpPr>
          <a:xfrm>
            <a:off x="6248400" y="4876800"/>
            <a:ext cx="685800" cy="381000"/>
            <a:chOff x="1872" y="1824"/>
            <a:chExt cx="432" cy="240"/>
          </a:xfrm>
        </p:grpSpPr>
        <p:sp>
          <p:nvSpPr>
            <p:cNvPr id="1637" name="Google Shape;1637;p73"/>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62</a:t>
              </a:r>
              <a:endParaRPr/>
            </a:p>
          </p:txBody>
        </p:sp>
        <p:cxnSp>
          <p:nvCxnSpPr>
            <p:cNvPr id="1638" name="Google Shape;1638;p73"/>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39" name="Google Shape;1639;p73"/>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640" name="Google Shape;1640;p73"/>
          <p:cNvCxnSpPr/>
          <p:nvPr/>
        </p:nvCxnSpPr>
        <p:spPr>
          <a:xfrm flipH="1">
            <a:off x="2362200" y="2209800"/>
            <a:ext cx="1981200" cy="914400"/>
          </a:xfrm>
          <a:prstGeom prst="straightConnector1">
            <a:avLst/>
          </a:prstGeom>
          <a:noFill/>
          <a:ln cap="flat" cmpd="sng" w="9525">
            <a:solidFill>
              <a:srgbClr val="000000"/>
            </a:solidFill>
            <a:prstDash val="solid"/>
            <a:round/>
            <a:headEnd len="med" w="med" type="none"/>
            <a:tailEnd len="med" w="med" type="triangle"/>
          </a:ln>
        </p:spPr>
      </p:cxnSp>
      <p:cxnSp>
        <p:nvCxnSpPr>
          <p:cNvPr id="1641" name="Google Shape;1641;p73"/>
          <p:cNvCxnSpPr/>
          <p:nvPr/>
        </p:nvCxnSpPr>
        <p:spPr>
          <a:xfrm>
            <a:off x="4876800" y="2209800"/>
            <a:ext cx="2057400" cy="914400"/>
          </a:xfrm>
          <a:prstGeom prst="straightConnector1">
            <a:avLst/>
          </a:prstGeom>
          <a:noFill/>
          <a:ln cap="flat" cmpd="sng" w="9525">
            <a:solidFill>
              <a:srgbClr val="000000"/>
            </a:solidFill>
            <a:prstDash val="solid"/>
            <a:round/>
            <a:headEnd len="med" w="med" type="none"/>
            <a:tailEnd len="med" w="med" type="triangle"/>
          </a:ln>
        </p:spPr>
      </p:cxnSp>
      <p:cxnSp>
        <p:nvCxnSpPr>
          <p:cNvPr id="1642" name="Google Shape;1642;p73"/>
          <p:cNvCxnSpPr/>
          <p:nvPr/>
        </p:nvCxnSpPr>
        <p:spPr>
          <a:xfrm flipH="1">
            <a:off x="12954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643" name="Google Shape;1643;p73"/>
          <p:cNvCxnSpPr/>
          <p:nvPr/>
        </p:nvCxnSpPr>
        <p:spPr>
          <a:xfrm>
            <a:off x="26670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644" name="Google Shape;1644;p73"/>
          <p:cNvCxnSpPr/>
          <p:nvPr/>
        </p:nvCxnSpPr>
        <p:spPr>
          <a:xfrm>
            <a:off x="16002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645" name="Google Shape;1645;p73"/>
          <p:cNvCxnSpPr/>
          <p:nvPr/>
        </p:nvCxnSpPr>
        <p:spPr>
          <a:xfrm>
            <a:off x="37338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646" name="Google Shape;1646;p73"/>
          <p:cNvCxnSpPr/>
          <p:nvPr/>
        </p:nvCxnSpPr>
        <p:spPr>
          <a:xfrm flipH="1">
            <a:off x="6019800" y="3276600"/>
            <a:ext cx="609600" cy="762000"/>
          </a:xfrm>
          <a:prstGeom prst="straightConnector1">
            <a:avLst/>
          </a:prstGeom>
          <a:noFill/>
          <a:ln cap="flat" cmpd="sng" w="9525">
            <a:solidFill>
              <a:srgbClr val="000000"/>
            </a:solidFill>
            <a:prstDash val="solid"/>
            <a:round/>
            <a:headEnd len="med" w="med" type="none"/>
            <a:tailEnd len="med" w="med" type="triangle"/>
          </a:ln>
        </p:spPr>
      </p:cxnSp>
      <p:cxnSp>
        <p:nvCxnSpPr>
          <p:cNvPr id="1647" name="Google Shape;1647;p73"/>
          <p:cNvCxnSpPr/>
          <p:nvPr/>
        </p:nvCxnSpPr>
        <p:spPr>
          <a:xfrm>
            <a:off x="7162800" y="3276600"/>
            <a:ext cx="685800" cy="762000"/>
          </a:xfrm>
          <a:prstGeom prst="straightConnector1">
            <a:avLst/>
          </a:prstGeom>
          <a:noFill/>
          <a:ln cap="flat" cmpd="sng" w="9525">
            <a:solidFill>
              <a:srgbClr val="000000"/>
            </a:solidFill>
            <a:prstDash val="solid"/>
            <a:round/>
            <a:headEnd len="med" w="med" type="none"/>
            <a:tailEnd len="med" w="med" type="triangle"/>
          </a:ln>
        </p:spPr>
      </p:cxnSp>
      <p:cxnSp>
        <p:nvCxnSpPr>
          <p:cNvPr id="1648" name="Google Shape;1648;p73"/>
          <p:cNvCxnSpPr/>
          <p:nvPr/>
        </p:nvCxnSpPr>
        <p:spPr>
          <a:xfrm flipH="1">
            <a:off x="5562600" y="4191000"/>
            <a:ext cx="228600" cy="685800"/>
          </a:xfrm>
          <a:prstGeom prst="straightConnector1">
            <a:avLst/>
          </a:prstGeom>
          <a:noFill/>
          <a:ln cap="flat" cmpd="sng" w="9525">
            <a:solidFill>
              <a:srgbClr val="000000"/>
            </a:solidFill>
            <a:prstDash val="solid"/>
            <a:round/>
            <a:headEnd len="med" w="med" type="none"/>
            <a:tailEnd len="med" w="med" type="triangle"/>
          </a:ln>
        </p:spPr>
      </p:cxnSp>
      <p:cxnSp>
        <p:nvCxnSpPr>
          <p:cNvPr id="1649" name="Google Shape;1649;p73"/>
          <p:cNvCxnSpPr/>
          <p:nvPr/>
        </p:nvCxnSpPr>
        <p:spPr>
          <a:xfrm>
            <a:off x="6324600" y="41910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650" name="Google Shape;1650;p73"/>
          <p:cNvSpPr/>
          <p:nvPr/>
        </p:nvSpPr>
        <p:spPr>
          <a:xfrm>
            <a:off x="2362200" y="4724400"/>
            <a:ext cx="1143000" cy="685800"/>
          </a:xfrm>
          <a:prstGeom prst="rect">
            <a:avLst/>
          </a:prstGeom>
          <a:noFill/>
          <a:ln cap="flat" cmpd="sng" w="12700">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51" name="Google Shape;1651;p73"/>
          <p:cNvSpPr/>
          <p:nvPr/>
        </p:nvSpPr>
        <p:spPr>
          <a:xfrm rot="2751306">
            <a:off x="2209800" y="5029200"/>
            <a:ext cx="1524000" cy="152400"/>
          </a:xfrm>
          <a:prstGeom prst="rect">
            <a:avLst/>
          </a:prstGeom>
          <a:solidFill>
            <a:srgbClr val="FF33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52" name="Google Shape;1652;p73"/>
          <p:cNvSpPr/>
          <p:nvPr/>
        </p:nvSpPr>
        <p:spPr>
          <a:xfrm flipH="1" rot="-2751306">
            <a:off x="2209800" y="5029200"/>
            <a:ext cx="1524000" cy="1524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53" name="Google Shape;1653;p73"/>
          <p:cNvSpPr/>
          <p:nvPr/>
        </p:nvSpPr>
        <p:spPr>
          <a:xfrm>
            <a:off x="3149600" y="4191000"/>
            <a:ext cx="355600" cy="1600200"/>
          </a:xfrm>
          <a:custGeom>
            <a:rect b="b" l="l" r="r" t="t"/>
            <a:pathLst>
              <a:path extrusionOk="0" h="960" w="224">
                <a:moveTo>
                  <a:pt x="32" y="0"/>
                </a:moveTo>
                <a:cubicBezTo>
                  <a:pt x="16" y="208"/>
                  <a:pt x="0" y="416"/>
                  <a:pt x="32" y="576"/>
                </a:cubicBezTo>
                <a:cubicBezTo>
                  <a:pt x="64" y="736"/>
                  <a:pt x="144" y="848"/>
                  <a:pt x="224" y="960"/>
                </a:cubicBezTo>
              </a:path>
            </a:pathLst>
          </a:custGeom>
          <a:noFill/>
          <a:ln cap="flat" cmpd="sng" w="381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654" name="Google Shape;1654;p73"/>
          <p:cNvCxnSpPr/>
          <p:nvPr/>
        </p:nvCxnSpPr>
        <p:spPr>
          <a:xfrm flipH="1">
            <a:off x="838200" y="4191000"/>
            <a:ext cx="228600" cy="685800"/>
          </a:xfrm>
          <a:prstGeom prst="straightConnector1">
            <a:avLst/>
          </a:prstGeom>
          <a:noFill/>
          <a:ln cap="flat" cmpd="sng" w="9525">
            <a:solidFill>
              <a:srgbClr val="000000"/>
            </a:solidFill>
            <a:prstDash val="solid"/>
            <a:round/>
            <a:headEnd len="med" w="med" type="none"/>
            <a:tailEnd len="med" w="med" type="triangle"/>
          </a:ln>
        </p:spPr>
      </p:cxnSp>
      <p:grpSp>
        <p:nvGrpSpPr>
          <p:cNvPr id="1655" name="Google Shape;1655;p73"/>
          <p:cNvGrpSpPr/>
          <p:nvPr/>
        </p:nvGrpSpPr>
        <p:grpSpPr>
          <a:xfrm>
            <a:off x="1371600" y="5257800"/>
            <a:ext cx="1524000" cy="914400"/>
            <a:chOff x="864" y="3312"/>
            <a:chExt cx="960" cy="576"/>
          </a:xfrm>
        </p:grpSpPr>
        <p:sp>
          <p:nvSpPr>
            <p:cNvPr id="1656" name="Google Shape;1656;p73"/>
            <p:cNvSpPr/>
            <p:nvPr/>
          </p:nvSpPr>
          <p:spPr>
            <a:xfrm>
              <a:off x="1104" y="3312"/>
              <a:ext cx="720" cy="560"/>
            </a:xfrm>
            <a:custGeom>
              <a:rect b="b" l="l" r="r" t="t"/>
              <a:pathLst>
                <a:path extrusionOk="0" h="560" w="720">
                  <a:moveTo>
                    <a:pt x="0" y="480"/>
                  </a:moveTo>
                  <a:cubicBezTo>
                    <a:pt x="108" y="520"/>
                    <a:pt x="216" y="560"/>
                    <a:pt x="336" y="480"/>
                  </a:cubicBezTo>
                  <a:cubicBezTo>
                    <a:pt x="456" y="400"/>
                    <a:pt x="588" y="200"/>
                    <a:pt x="720" y="0"/>
                  </a:cubicBezTo>
                </a:path>
              </a:pathLst>
            </a:custGeom>
            <a:noFill/>
            <a:ln cap="flat" cmpd="sng" w="38100">
              <a:solidFill>
                <a:srgbClr val="FF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57" name="Google Shape;1657;p73"/>
            <p:cNvSpPr/>
            <p:nvPr/>
          </p:nvSpPr>
          <p:spPr>
            <a:xfrm>
              <a:off x="864" y="3504"/>
              <a:ext cx="240" cy="384"/>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grpSp>
      <p:sp>
        <p:nvSpPr>
          <p:cNvPr id="1658" name="Google Shape;1658;p73"/>
          <p:cNvSpPr/>
          <p:nvPr/>
        </p:nvSpPr>
        <p:spPr>
          <a:xfrm>
            <a:off x="1295400" y="24892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59" name="Google Shape;1659;p73"/>
          <p:cNvSpPr/>
          <p:nvPr/>
        </p:nvSpPr>
        <p:spPr>
          <a:xfrm>
            <a:off x="3505200" y="34036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60" name="Google Shape;1660;p73"/>
          <p:cNvSpPr/>
          <p:nvPr/>
        </p:nvSpPr>
        <p:spPr>
          <a:xfrm>
            <a:off x="914400" y="20574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661" name="Google Shape;1661;p73"/>
          <p:cNvSpPr/>
          <p:nvPr/>
        </p:nvSpPr>
        <p:spPr>
          <a:xfrm>
            <a:off x="4495800" y="2971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5" name="Shape 1665"/>
        <p:cNvGrpSpPr/>
        <p:nvPr/>
      </p:nvGrpSpPr>
      <p:grpSpPr>
        <a:xfrm>
          <a:off x="0" y="0"/>
          <a:ext cx="0" cy="0"/>
          <a:chOff x="0" y="0"/>
          <a:chExt cx="0" cy="0"/>
        </a:xfrm>
      </p:grpSpPr>
      <p:sp>
        <p:nvSpPr>
          <p:cNvPr id="1666" name="Google Shape;1666;p7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7" name="Google Shape;1667;p7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668" name="Google Shape;1668;p7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sz="2400"/>
              <a:t>Minh họa xóa (25), sau khi xoá:</a:t>
            </a:r>
            <a:endParaRPr/>
          </a:p>
        </p:txBody>
      </p:sp>
      <p:grpSp>
        <p:nvGrpSpPr>
          <p:cNvPr id="1669" name="Google Shape;1669;p74"/>
          <p:cNvGrpSpPr/>
          <p:nvPr/>
        </p:nvGrpSpPr>
        <p:grpSpPr>
          <a:xfrm>
            <a:off x="4267200" y="2057400"/>
            <a:ext cx="685800" cy="381000"/>
            <a:chOff x="1872" y="1824"/>
            <a:chExt cx="432" cy="240"/>
          </a:xfrm>
        </p:grpSpPr>
        <p:sp>
          <p:nvSpPr>
            <p:cNvPr id="1670" name="Google Shape;1670;p74"/>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671" name="Google Shape;1671;p74"/>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672" name="Google Shape;1672;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73" name="Google Shape;1673;p74"/>
          <p:cNvGrpSpPr/>
          <p:nvPr/>
        </p:nvGrpSpPr>
        <p:grpSpPr>
          <a:xfrm>
            <a:off x="2057400" y="3124200"/>
            <a:ext cx="685800" cy="381000"/>
            <a:chOff x="1872" y="1824"/>
            <a:chExt cx="432" cy="240"/>
          </a:xfrm>
        </p:grpSpPr>
        <p:sp>
          <p:nvSpPr>
            <p:cNvPr id="1674" name="Google Shape;1674;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CC00"/>
                  </a:solidFill>
                  <a:latin typeface="Times New Roman"/>
                  <a:ea typeface="Times New Roman"/>
                  <a:cs typeface="Times New Roman"/>
                  <a:sym typeface="Times New Roman"/>
                </a:rPr>
                <a:t>27</a:t>
              </a:r>
              <a:endParaRPr/>
            </a:p>
          </p:txBody>
        </p:sp>
        <p:cxnSp>
          <p:nvCxnSpPr>
            <p:cNvPr id="1675" name="Google Shape;1675;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76" name="Google Shape;1676;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77" name="Google Shape;1677;p74"/>
          <p:cNvGrpSpPr/>
          <p:nvPr/>
        </p:nvGrpSpPr>
        <p:grpSpPr>
          <a:xfrm>
            <a:off x="6553200" y="3124200"/>
            <a:ext cx="685800" cy="381000"/>
            <a:chOff x="1872" y="1824"/>
            <a:chExt cx="432" cy="240"/>
          </a:xfrm>
        </p:grpSpPr>
        <p:sp>
          <p:nvSpPr>
            <p:cNvPr id="1678" name="Google Shape;1678;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66</a:t>
              </a:r>
              <a:endParaRPr/>
            </a:p>
          </p:txBody>
        </p:sp>
        <p:cxnSp>
          <p:nvCxnSpPr>
            <p:cNvPr id="1679" name="Google Shape;1679;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80" name="Google Shape;1680;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81" name="Google Shape;1681;p74"/>
          <p:cNvGrpSpPr/>
          <p:nvPr/>
        </p:nvGrpSpPr>
        <p:grpSpPr>
          <a:xfrm>
            <a:off x="990600" y="4038600"/>
            <a:ext cx="685800" cy="381000"/>
            <a:chOff x="1872" y="1824"/>
            <a:chExt cx="432" cy="240"/>
          </a:xfrm>
        </p:grpSpPr>
        <p:sp>
          <p:nvSpPr>
            <p:cNvPr id="1682" name="Google Shape;1682;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683" name="Google Shape;1683;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84" name="Google Shape;1684;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85" name="Google Shape;1685;p74"/>
          <p:cNvGrpSpPr/>
          <p:nvPr/>
        </p:nvGrpSpPr>
        <p:grpSpPr>
          <a:xfrm>
            <a:off x="3124200" y="4038600"/>
            <a:ext cx="685800" cy="381000"/>
            <a:chOff x="1872" y="1824"/>
            <a:chExt cx="432" cy="240"/>
          </a:xfrm>
        </p:grpSpPr>
        <p:sp>
          <p:nvSpPr>
            <p:cNvPr id="1686" name="Google Shape;1686;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687" name="Google Shape;1687;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88" name="Google Shape;1688;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89" name="Google Shape;1689;p74"/>
          <p:cNvGrpSpPr/>
          <p:nvPr/>
        </p:nvGrpSpPr>
        <p:grpSpPr>
          <a:xfrm>
            <a:off x="457200" y="4876800"/>
            <a:ext cx="685800" cy="381000"/>
            <a:chOff x="1872" y="1824"/>
            <a:chExt cx="432" cy="240"/>
          </a:xfrm>
        </p:grpSpPr>
        <p:sp>
          <p:nvSpPr>
            <p:cNvPr id="1690" name="Google Shape;1690;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691" name="Google Shape;1691;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92" name="Google Shape;1692;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93" name="Google Shape;1693;p74"/>
          <p:cNvGrpSpPr/>
          <p:nvPr/>
        </p:nvGrpSpPr>
        <p:grpSpPr>
          <a:xfrm>
            <a:off x="1524000" y="4876800"/>
            <a:ext cx="685800" cy="381000"/>
            <a:chOff x="1872" y="1824"/>
            <a:chExt cx="432" cy="240"/>
          </a:xfrm>
        </p:grpSpPr>
        <p:sp>
          <p:nvSpPr>
            <p:cNvPr id="1694" name="Google Shape;1694;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695" name="Google Shape;1695;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696" name="Google Shape;1696;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697" name="Google Shape;1697;p74"/>
          <p:cNvGrpSpPr/>
          <p:nvPr/>
        </p:nvGrpSpPr>
        <p:grpSpPr>
          <a:xfrm>
            <a:off x="2590800" y="4876800"/>
            <a:ext cx="685800" cy="381000"/>
            <a:chOff x="1872" y="1824"/>
            <a:chExt cx="432" cy="240"/>
          </a:xfrm>
        </p:grpSpPr>
        <p:sp>
          <p:nvSpPr>
            <p:cNvPr id="1698" name="Google Shape;1698;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31</a:t>
              </a:r>
              <a:endParaRPr/>
            </a:p>
          </p:txBody>
        </p:sp>
        <p:cxnSp>
          <p:nvCxnSpPr>
            <p:cNvPr id="1699" name="Google Shape;1699;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00" name="Google Shape;1700;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01" name="Google Shape;1701;p74"/>
          <p:cNvGrpSpPr/>
          <p:nvPr/>
        </p:nvGrpSpPr>
        <p:grpSpPr>
          <a:xfrm>
            <a:off x="3657600" y="4876800"/>
            <a:ext cx="685800" cy="381000"/>
            <a:chOff x="1872" y="1824"/>
            <a:chExt cx="432" cy="240"/>
          </a:xfrm>
        </p:grpSpPr>
        <p:sp>
          <p:nvSpPr>
            <p:cNvPr id="1702" name="Google Shape;1702;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703" name="Google Shape;1703;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04" name="Google Shape;1704;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05" name="Google Shape;1705;p74"/>
          <p:cNvGrpSpPr/>
          <p:nvPr/>
        </p:nvGrpSpPr>
        <p:grpSpPr>
          <a:xfrm>
            <a:off x="5715000" y="4038600"/>
            <a:ext cx="685800" cy="381000"/>
            <a:chOff x="1872" y="1824"/>
            <a:chExt cx="432" cy="240"/>
          </a:xfrm>
        </p:grpSpPr>
        <p:sp>
          <p:nvSpPr>
            <p:cNvPr id="1706" name="Google Shape;1706;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1707" name="Google Shape;1707;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08" name="Google Shape;1708;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09" name="Google Shape;1709;p74"/>
          <p:cNvGrpSpPr/>
          <p:nvPr/>
        </p:nvGrpSpPr>
        <p:grpSpPr>
          <a:xfrm>
            <a:off x="7467600" y="4038600"/>
            <a:ext cx="685800" cy="381000"/>
            <a:chOff x="1872" y="1824"/>
            <a:chExt cx="432" cy="240"/>
          </a:xfrm>
        </p:grpSpPr>
        <p:sp>
          <p:nvSpPr>
            <p:cNvPr id="1710" name="Google Shape;1710;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1711" name="Google Shape;1711;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12" name="Google Shape;1712;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13" name="Google Shape;1713;p74"/>
          <p:cNvGrpSpPr/>
          <p:nvPr/>
        </p:nvGrpSpPr>
        <p:grpSpPr>
          <a:xfrm>
            <a:off x="5181600" y="4876800"/>
            <a:ext cx="685800" cy="381000"/>
            <a:chOff x="1872" y="1824"/>
            <a:chExt cx="432" cy="240"/>
          </a:xfrm>
        </p:grpSpPr>
        <p:sp>
          <p:nvSpPr>
            <p:cNvPr id="1714" name="Google Shape;1714;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58</a:t>
              </a:r>
              <a:endParaRPr/>
            </a:p>
          </p:txBody>
        </p:sp>
        <p:cxnSp>
          <p:nvCxnSpPr>
            <p:cNvPr id="1715" name="Google Shape;1715;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16" name="Google Shape;1716;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17" name="Google Shape;1717;p74"/>
          <p:cNvGrpSpPr/>
          <p:nvPr/>
        </p:nvGrpSpPr>
        <p:grpSpPr>
          <a:xfrm>
            <a:off x="6248400" y="4876800"/>
            <a:ext cx="685800" cy="381000"/>
            <a:chOff x="1872" y="1824"/>
            <a:chExt cx="432" cy="240"/>
          </a:xfrm>
        </p:grpSpPr>
        <p:sp>
          <p:nvSpPr>
            <p:cNvPr id="1718" name="Google Shape;1718;p7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62</a:t>
              </a:r>
              <a:endParaRPr/>
            </a:p>
          </p:txBody>
        </p:sp>
        <p:cxnSp>
          <p:nvCxnSpPr>
            <p:cNvPr id="1719" name="Google Shape;1719;p7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20" name="Google Shape;1720;p7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721" name="Google Shape;1721;p74"/>
          <p:cNvCxnSpPr/>
          <p:nvPr/>
        </p:nvCxnSpPr>
        <p:spPr>
          <a:xfrm flipH="1">
            <a:off x="2362200" y="2209800"/>
            <a:ext cx="1981200" cy="914400"/>
          </a:xfrm>
          <a:prstGeom prst="straightConnector1">
            <a:avLst/>
          </a:prstGeom>
          <a:noFill/>
          <a:ln cap="flat" cmpd="sng" w="9525">
            <a:solidFill>
              <a:srgbClr val="000000"/>
            </a:solidFill>
            <a:prstDash val="solid"/>
            <a:round/>
            <a:headEnd len="med" w="med" type="none"/>
            <a:tailEnd len="med" w="med" type="triangle"/>
          </a:ln>
        </p:spPr>
      </p:cxnSp>
      <p:cxnSp>
        <p:nvCxnSpPr>
          <p:cNvPr id="1722" name="Google Shape;1722;p74"/>
          <p:cNvCxnSpPr/>
          <p:nvPr/>
        </p:nvCxnSpPr>
        <p:spPr>
          <a:xfrm>
            <a:off x="4876800" y="2209800"/>
            <a:ext cx="2057400" cy="914400"/>
          </a:xfrm>
          <a:prstGeom prst="straightConnector1">
            <a:avLst/>
          </a:prstGeom>
          <a:noFill/>
          <a:ln cap="flat" cmpd="sng" w="9525">
            <a:solidFill>
              <a:srgbClr val="000000"/>
            </a:solidFill>
            <a:prstDash val="solid"/>
            <a:round/>
            <a:headEnd len="med" w="med" type="none"/>
            <a:tailEnd len="med" w="med" type="triangle"/>
          </a:ln>
        </p:spPr>
      </p:cxnSp>
      <p:cxnSp>
        <p:nvCxnSpPr>
          <p:cNvPr id="1723" name="Google Shape;1723;p74"/>
          <p:cNvCxnSpPr/>
          <p:nvPr/>
        </p:nvCxnSpPr>
        <p:spPr>
          <a:xfrm flipH="1">
            <a:off x="12954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724" name="Google Shape;1724;p74"/>
          <p:cNvCxnSpPr/>
          <p:nvPr/>
        </p:nvCxnSpPr>
        <p:spPr>
          <a:xfrm>
            <a:off x="2667000" y="33528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725" name="Google Shape;1725;p74"/>
          <p:cNvCxnSpPr/>
          <p:nvPr/>
        </p:nvCxnSpPr>
        <p:spPr>
          <a:xfrm>
            <a:off x="16002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726" name="Google Shape;1726;p74"/>
          <p:cNvCxnSpPr/>
          <p:nvPr/>
        </p:nvCxnSpPr>
        <p:spPr>
          <a:xfrm>
            <a:off x="37338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727" name="Google Shape;1727;p74"/>
          <p:cNvCxnSpPr/>
          <p:nvPr/>
        </p:nvCxnSpPr>
        <p:spPr>
          <a:xfrm flipH="1">
            <a:off x="6019800" y="3276600"/>
            <a:ext cx="609600" cy="762000"/>
          </a:xfrm>
          <a:prstGeom prst="straightConnector1">
            <a:avLst/>
          </a:prstGeom>
          <a:noFill/>
          <a:ln cap="flat" cmpd="sng" w="9525">
            <a:solidFill>
              <a:srgbClr val="000000"/>
            </a:solidFill>
            <a:prstDash val="solid"/>
            <a:round/>
            <a:headEnd len="med" w="med" type="none"/>
            <a:tailEnd len="med" w="med" type="triangle"/>
          </a:ln>
        </p:spPr>
      </p:cxnSp>
      <p:cxnSp>
        <p:nvCxnSpPr>
          <p:cNvPr id="1728" name="Google Shape;1728;p74"/>
          <p:cNvCxnSpPr/>
          <p:nvPr/>
        </p:nvCxnSpPr>
        <p:spPr>
          <a:xfrm>
            <a:off x="7162800" y="3276600"/>
            <a:ext cx="685800" cy="762000"/>
          </a:xfrm>
          <a:prstGeom prst="straightConnector1">
            <a:avLst/>
          </a:prstGeom>
          <a:noFill/>
          <a:ln cap="flat" cmpd="sng" w="9525">
            <a:solidFill>
              <a:srgbClr val="000000"/>
            </a:solidFill>
            <a:prstDash val="solid"/>
            <a:round/>
            <a:headEnd len="med" w="med" type="none"/>
            <a:tailEnd len="med" w="med" type="triangle"/>
          </a:ln>
        </p:spPr>
      </p:cxnSp>
      <p:cxnSp>
        <p:nvCxnSpPr>
          <p:cNvPr id="1729" name="Google Shape;1729;p74"/>
          <p:cNvCxnSpPr/>
          <p:nvPr/>
        </p:nvCxnSpPr>
        <p:spPr>
          <a:xfrm flipH="1">
            <a:off x="5562600" y="4191000"/>
            <a:ext cx="228600" cy="685800"/>
          </a:xfrm>
          <a:prstGeom prst="straightConnector1">
            <a:avLst/>
          </a:prstGeom>
          <a:noFill/>
          <a:ln cap="flat" cmpd="sng" w="9525">
            <a:solidFill>
              <a:srgbClr val="000000"/>
            </a:solidFill>
            <a:prstDash val="solid"/>
            <a:round/>
            <a:headEnd len="med" w="med" type="none"/>
            <a:tailEnd len="med" w="med" type="triangle"/>
          </a:ln>
        </p:spPr>
      </p:cxnSp>
      <p:cxnSp>
        <p:nvCxnSpPr>
          <p:cNvPr id="1730" name="Google Shape;1730;p74"/>
          <p:cNvCxnSpPr/>
          <p:nvPr/>
        </p:nvCxnSpPr>
        <p:spPr>
          <a:xfrm>
            <a:off x="6324600" y="41910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731" name="Google Shape;1731;p74"/>
          <p:cNvSpPr/>
          <p:nvPr/>
        </p:nvSpPr>
        <p:spPr>
          <a:xfrm>
            <a:off x="2667000" y="2819400"/>
            <a:ext cx="762000" cy="533400"/>
          </a:xfrm>
          <a:prstGeom prst="irregularSeal2">
            <a:avLst/>
          </a:prstGeom>
          <a:solidFill>
            <a:schemeClr val="accent1">
              <a:alpha val="3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FFFF00"/>
                </a:solidFill>
                <a:latin typeface="Times New Roman"/>
                <a:ea typeface="Times New Roman"/>
                <a:cs typeface="Times New Roman"/>
                <a:sym typeface="Times New Roman"/>
              </a:rPr>
              <a:t>mới</a:t>
            </a:r>
            <a:endParaRPr/>
          </a:p>
        </p:txBody>
      </p:sp>
      <p:cxnSp>
        <p:nvCxnSpPr>
          <p:cNvPr id="1732" name="Google Shape;1732;p74"/>
          <p:cNvCxnSpPr/>
          <p:nvPr/>
        </p:nvCxnSpPr>
        <p:spPr>
          <a:xfrm flipH="1">
            <a:off x="2895600" y="41910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733" name="Google Shape;1733;p74"/>
          <p:cNvCxnSpPr/>
          <p:nvPr/>
        </p:nvCxnSpPr>
        <p:spPr>
          <a:xfrm flipH="1">
            <a:off x="838200" y="41910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734" name="Google Shape;1734;p74"/>
          <p:cNvSpPr/>
          <p:nvPr/>
        </p:nvSpPr>
        <p:spPr>
          <a:xfrm>
            <a:off x="1295400" y="24892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35" name="Google Shape;1735;p74"/>
          <p:cNvSpPr/>
          <p:nvPr/>
        </p:nvSpPr>
        <p:spPr>
          <a:xfrm>
            <a:off x="3505200" y="34036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36" name="Google Shape;1736;p74"/>
          <p:cNvSpPr/>
          <p:nvPr/>
        </p:nvSpPr>
        <p:spPr>
          <a:xfrm>
            <a:off x="914400" y="20574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737" name="Google Shape;1737;p74"/>
          <p:cNvSpPr/>
          <p:nvPr/>
        </p:nvSpPr>
        <p:spPr>
          <a:xfrm>
            <a:off x="4495800" y="2971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1" name="Shape 1741"/>
        <p:cNvGrpSpPr/>
        <p:nvPr/>
      </p:nvGrpSpPr>
      <p:grpSpPr>
        <a:xfrm>
          <a:off x="0" y="0"/>
          <a:ext cx="0" cy="0"/>
          <a:chOff x="0" y="0"/>
          <a:chExt cx="0" cy="0"/>
        </a:xfrm>
      </p:grpSpPr>
      <p:sp>
        <p:nvSpPr>
          <p:cNvPr id="1742" name="Google Shape;1742;p7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3" name="Google Shape;1743;p7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grpSp>
        <p:nvGrpSpPr>
          <p:cNvPr id="1744" name="Google Shape;1744;p75"/>
          <p:cNvGrpSpPr/>
          <p:nvPr/>
        </p:nvGrpSpPr>
        <p:grpSpPr>
          <a:xfrm>
            <a:off x="2286000" y="2819400"/>
            <a:ext cx="685800" cy="381000"/>
            <a:chOff x="1872" y="1824"/>
            <a:chExt cx="432" cy="240"/>
          </a:xfrm>
        </p:grpSpPr>
        <p:sp>
          <p:nvSpPr>
            <p:cNvPr id="1745" name="Google Shape;1745;p7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25</a:t>
              </a:r>
              <a:endParaRPr/>
            </a:p>
          </p:txBody>
        </p:sp>
        <p:cxnSp>
          <p:nvCxnSpPr>
            <p:cNvPr id="1746" name="Google Shape;1746;p7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47" name="Google Shape;1747;p7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48" name="Google Shape;1748;p75"/>
          <p:cNvGrpSpPr/>
          <p:nvPr/>
        </p:nvGrpSpPr>
        <p:grpSpPr>
          <a:xfrm>
            <a:off x="1219200" y="3733800"/>
            <a:ext cx="685800" cy="381000"/>
            <a:chOff x="1872" y="1824"/>
            <a:chExt cx="432" cy="240"/>
          </a:xfrm>
        </p:grpSpPr>
        <p:sp>
          <p:nvSpPr>
            <p:cNvPr id="1749" name="Google Shape;1749;p7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750" name="Google Shape;1750;p7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51" name="Google Shape;1751;p7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52" name="Google Shape;1752;p75"/>
          <p:cNvGrpSpPr/>
          <p:nvPr/>
        </p:nvGrpSpPr>
        <p:grpSpPr>
          <a:xfrm>
            <a:off x="3352800" y="3733800"/>
            <a:ext cx="685800" cy="381000"/>
            <a:chOff x="1872" y="1824"/>
            <a:chExt cx="432" cy="240"/>
          </a:xfrm>
        </p:grpSpPr>
        <p:sp>
          <p:nvSpPr>
            <p:cNvPr id="1753" name="Google Shape;1753;p7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754" name="Google Shape;1754;p7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55" name="Google Shape;1755;p7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56" name="Google Shape;1756;p75"/>
          <p:cNvGrpSpPr/>
          <p:nvPr/>
        </p:nvGrpSpPr>
        <p:grpSpPr>
          <a:xfrm>
            <a:off x="685800" y="4572000"/>
            <a:ext cx="685800" cy="381000"/>
            <a:chOff x="1872" y="1824"/>
            <a:chExt cx="432" cy="240"/>
          </a:xfrm>
        </p:grpSpPr>
        <p:sp>
          <p:nvSpPr>
            <p:cNvPr id="1757" name="Google Shape;1757;p7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758" name="Google Shape;1758;p7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59" name="Google Shape;1759;p7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60" name="Google Shape;1760;p75"/>
          <p:cNvGrpSpPr/>
          <p:nvPr/>
        </p:nvGrpSpPr>
        <p:grpSpPr>
          <a:xfrm>
            <a:off x="1752600" y="4572000"/>
            <a:ext cx="685800" cy="381000"/>
            <a:chOff x="1872" y="1824"/>
            <a:chExt cx="432" cy="240"/>
          </a:xfrm>
        </p:grpSpPr>
        <p:sp>
          <p:nvSpPr>
            <p:cNvPr id="1761" name="Google Shape;1761;p7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762" name="Google Shape;1762;p7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63" name="Google Shape;1763;p7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64" name="Google Shape;1764;p75"/>
          <p:cNvGrpSpPr/>
          <p:nvPr/>
        </p:nvGrpSpPr>
        <p:grpSpPr>
          <a:xfrm>
            <a:off x="3886200" y="4572000"/>
            <a:ext cx="685800" cy="381000"/>
            <a:chOff x="1872" y="1824"/>
            <a:chExt cx="432" cy="240"/>
          </a:xfrm>
        </p:grpSpPr>
        <p:sp>
          <p:nvSpPr>
            <p:cNvPr id="1765" name="Google Shape;1765;p7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766" name="Google Shape;1766;p7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67" name="Google Shape;1767;p7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768" name="Google Shape;1768;p75"/>
          <p:cNvCxnSpPr/>
          <p:nvPr/>
        </p:nvCxnSpPr>
        <p:spPr>
          <a:xfrm flipH="1">
            <a:off x="15240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769" name="Google Shape;1769;p75"/>
          <p:cNvCxnSpPr/>
          <p:nvPr/>
        </p:nvCxnSpPr>
        <p:spPr>
          <a:xfrm>
            <a:off x="28956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770" name="Google Shape;1770;p75"/>
          <p:cNvCxnSpPr/>
          <p:nvPr/>
        </p:nvCxnSpPr>
        <p:spPr>
          <a:xfrm>
            <a:off x="1828800" y="38862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771" name="Google Shape;1771;p75"/>
          <p:cNvCxnSpPr/>
          <p:nvPr/>
        </p:nvCxnSpPr>
        <p:spPr>
          <a:xfrm>
            <a:off x="3962400" y="38862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772" name="Google Shape;1772;p75"/>
          <p:cNvSpPr/>
          <p:nvPr/>
        </p:nvSpPr>
        <p:spPr>
          <a:xfrm>
            <a:off x="2057400" y="2667000"/>
            <a:ext cx="1143000" cy="685800"/>
          </a:xfrm>
          <a:prstGeom prst="rect">
            <a:avLst/>
          </a:prstGeom>
          <a:noFill/>
          <a:ln cap="flat" cmpd="sng" w="95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73" name="Google Shape;1773;p75"/>
          <p:cNvSpPr/>
          <p:nvPr/>
        </p:nvSpPr>
        <p:spPr>
          <a:xfrm>
            <a:off x="1524000" y="21844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74" name="Google Shape;1774;p75"/>
          <p:cNvSpPr/>
          <p:nvPr/>
        </p:nvSpPr>
        <p:spPr>
          <a:xfrm>
            <a:off x="3733800" y="30988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775" name="Google Shape;1775;p75"/>
          <p:cNvCxnSpPr/>
          <p:nvPr/>
        </p:nvCxnSpPr>
        <p:spPr>
          <a:xfrm flipH="1">
            <a:off x="1066800" y="38862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776" name="Google Shape;1776;p75"/>
          <p:cNvSpPr/>
          <p:nvPr/>
        </p:nvSpPr>
        <p:spPr>
          <a:xfrm>
            <a:off x="2692400" y="1727200"/>
            <a:ext cx="812800" cy="1092200"/>
          </a:xfrm>
          <a:custGeom>
            <a:rect b="b" l="l" r="r" t="t"/>
            <a:pathLst>
              <a:path extrusionOk="0" h="688" w="512">
                <a:moveTo>
                  <a:pt x="512" y="16"/>
                </a:moveTo>
                <a:cubicBezTo>
                  <a:pt x="336" y="8"/>
                  <a:pt x="160" y="0"/>
                  <a:pt x="80" y="112"/>
                </a:cubicBezTo>
                <a:cubicBezTo>
                  <a:pt x="0" y="224"/>
                  <a:pt x="16" y="456"/>
                  <a:pt x="32" y="688"/>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77" name="Google Shape;1777;p75"/>
          <p:cNvSpPr/>
          <p:nvPr/>
        </p:nvSpPr>
        <p:spPr>
          <a:xfrm>
            <a:off x="3124200" y="35814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78" name="Google Shape;1778;p75"/>
          <p:cNvSpPr txBox="1"/>
          <p:nvPr/>
        </p:nvSpPr>
        <p:spPr>
          <a:xfrm>
            <a:off x="5638800" y="1524000"/>
            <a:ext cx="3048000" cy="1917700"/>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000000"/>
              </a:buClr>
              <a:buSzPts val="2400"/>
              <a:buFont typeface="Noto Sans Symbols"/>
              <a:buChar char="❖"/>
            </a:pPr>
            <a:r>
              <a:rPr lang="en-US" sz="2400">
                <a:solidFill>
                  <a:srgbClr val="006600"/>
                </a:solidFill>
                <a:latin typeface="Times New Roman"/>
                <a:ea typeface="Times New Roman"/>
                <a:cs typeface="Times New Roman"/>
                <a:sym typeface="Times New Roman"/>
              </a:rPr>
              <a:t>Trường hợp đặc biệt:</a:t>
            </a:r>
            <a:endParaRPr/>
          </a:p>
          <a:p>
            <a:pPr indent="0" lvl="0" marL="0" marR="0" rtl="0" algn="ctr">
              <a:spcBef>
                <a:spcPts val="0"/>
              </a:spcBef>
              <a:spcAft>
                <a:spcPts val="0"/>
              </a:spcAft>
              <a:buNone/>
            </a:pPr>
            <a:r>
              <a:rPr b="1" lang="en-US" sz="2400">
                <a:solidFill>
                  <a:srgbClr val="CC0000"/>
                </a:solidFill>
                <a:latin typeface="Times New Roman"/>
                <a:ea typeface="Times New Roman"/>
                <a:cs typeface="Times New Roman"/>
                <a:sym typeface="Times New Roman"/>
              </a:rPr>
              <a:t>f == p</a:t>
            </a:r>
            <a:endParaRPr/>
          </a:p>
          <a:p>
            <a:pPr indent="0" lvl="0" marL="0" marR="0" rtl="0" algn="l">
              <a:spcBef>
                <a:spcPts val="0"/>
              </a:spcBef>
              <a:spcAft>
                <a:spcPts val="0"/>
              </a:spcAft>
              <a:buNone/>
            </a:pPr>
            <a:r>
              <a:rPr lang="en-US" sz="2400">
                <a:solidFill>
                  <a:srgbClr val="006600"/>
                </a:solidFill>
                <a:latin typeface="Times New Roman"/>
                <a:ea typeface="Times New Roman"/>
                <a:cs typeface="Times New Roman"/>
                <a:sym typeface="Times New Roman"/>
              </a:rPr>
              <a:t>Nút thế mạng </a:t>
            </a:r>
            <a:r>
              <a:rPr lang="en-US" sz="2400">
                <a:solidFill>
                  <a:srgbClr val="CC0000"/>
                </a:solidFill>
                <a:latin typeface="Times New Roman"/>
                <a:ea typeface="Times New Roman"/>
                <a:cs typeface="Times New Roman"/>
                <a:sym typeface="Times New Roman"/>
              </a:rPr>
              <a:t>rp</a:t>
            </a:r>
            <a:r>
              <a:rPr lang="en-US" sz="2400">
                <a:solidFill>
                  <a:srgbClr val="006600"/>
                </a:solidFill>
                <a:latin typeface="Times New Roman"/>
                <a:ea typeface="Times New Roman"/>
                <a:cs typeface="Times New Roman"/>
                <a:sym typeface="Times New Roman"/>
              </a:rPr>
              <a:t> là nút con phải của nút </a:t>
            </a:r>
            <a:r>
              <a:rPr lang="en-US" sz="2400">
                <a:solidFill>
                  <a:srgbClr val="CC0000"/>
                </a:solidFill>
                <a:latin typeface="Times New Roman"/>
                <a:ea typeface="Times New Roman"/>
                <a:cs typeface="Times New Roman"/>
                <a:sym typeface="Times New Roman"/>
              </a:rPr>
              <a:t>p</a:t>
            </a:r>
            <a:r>
              <a:rPr lang="en-US" sz="2400">
                <a:solidFill>
                  <a:srgbClr val="006600"/>
                </a:solidFill>
                <a:latin typeface="Times New Roman"/>
                <a:ea typeface="Times New Roman"/>
                <a:cs typeface="Times New Roman"/>
                <a:sym typeface="Times New Roman"/>
              </a:rPr>
              <a:t> cần xoá</a:t>
            </a:r>
            <a:endParaRPr/>
          </a:p>
        </p:txBody>
      </p:sp>
      <p:grpSp>
        <p:nvGrpSpPr>
          <p:cNvPr id="1779" name="Google Shape;1779;p75"/>
          <p:cNvGrpSpPr/>
          <p:nvPr/>
        </p:nvGrpSpPr>
        <p:grpSpPr>
          <a:xfrm>
            <a:off x="4267200" y="1752600"/>
            <a:ext cx="685800" cy="381000"/>
            <a:chOff x="1872" y="1824"/>
            <a:chExt cx="432" cy="240"/>
          </a:xfrm>
        </p:grpSpPr>
        <p:sp>
          <p:nvSpPr>
            <p:cNvPr id="1780" name="Google Shape;1780;p75"/>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781" name="Google Shape;1781;p75"/>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782" name="Google Shape;1782;p75"/>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cxnSp>
        <p:nvCxnSpPr>
          <p:cNvPr id="1783" name="Google Shape;1783;p75"/>
          <p:cNvCxnSpPr/>
          <p:nvPr/>
        </p:nvCxnSpPr>
        <p:spPr>
          <a:xfrm flipH="1">
            <a:off x="2667000" y="1905000"/>
            <a:ext cx="1676400" cy="914400"/>
          </a:xfrm>
          <a:prstGeom prst="straightConnector1">
            <a:avLst/>
          </a:prstGeom>
          <a:noFill/>
          <a:ln cap="flat" cmpd="sng" w="9525">
            <a:solidFill>
              <a:srgbClr val="000000"/>
            </a:solidFill>
            <a:prstDash val="solid"/>
            <a:round/>
            <a:headEnd len="med" w="med" type="none"/>
            <a:tailEnd len="med" w="med" type="triangle"/>
          </a:ln>
        </p:spPr>
      </p:cxnSp>
      <p:sp>
        <p:nvSpPr>
          <p:cNvPr id="1784" name="Google Shape;1784;p75"/>
          <p:cNvSpPr/>
          <p:nvPr/>
        </p:nvSpPr>
        <p:spPr>
          <a:xfrm>
            <a:off x="1155700" y="18669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785" name="Google Shape;1785;p75"/>
          <p:cNvSpPr/>
          <p:nvPr/>
        </p:nvSpPr>
        <p:spPr>
          <a:xfrm>
            <a:off x="3505200" y="1447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
        <p:nvSpPr>
          <p:cNvPr id="1786" name="Google Shape;1786;p75"/>
          <p:cNvSpPr/>
          <p:nvPr/>
        </p:nvSpPr>
        <p:spPr>
          <a:xfrm>
            <a:off x="4572000" y="2819400"/>
            <a:ext cx="381000" cy="609600"/>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0" name="Shape 1790"/>
        <p:cNvGrpSpPr/>
        <p:nvPr/>
      </p:nvGrpSpPr>
      <p:grpSpPr>
        <a:xfrm>
          <a:off x="0" y="0"/>
          <a:ext cx="0" cy="0"/>
          <a:chOff x="0" y="0"/>
          <a:chExt cx="0" cy="0"/>
        </a:xfrm>
      </p:grpSpPr>
      <p:sp>
        <p:nvSpPr>
          <p:cNvPr id="1791" name="Google Shape;1791;p7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2" name="Google Shape;1792;p7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grpSp>
        <p:nvGrpSpPr>
          <p:cNvPr id="1793" name="Google Shape;1793;p76"/>
          <p:cNvGrpSpPr/>
          <p:nvPr/>
        </p:nvGrpSpPr>
        <p:grpSpPr>
          <a:xfrm>
            <a:off x="2286000" y="2819400"/>
            <a:ext cx="685800" cy="381000"/>
            <a:chOff x="1872" y="1824"/>
            <a:chExt cx="432" cy="240"/>
          </a:xfrm>
        </p:grpSpPr>
        <p:sp>
          <p:nvSpPr>
            <p:cNvPr id="1794" name="Google Shape;1794;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39</a:t>
              </a:r>
              <a:endParaRPr/>
            </a:p>
          </p:txBody>
        </p:sp>
        <p:cxnSp>
          <p:nvCxnSpPr>
            <p:cNvPr id="1795" name="Google Shape;1795;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796" name="Google Shape;1796;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797" name="Google Shape;1797;p76"/>
          <p:cNvGrpSpPr/>
          <p:nvPr/>
        </p:nvGrpSpPr>
        <p:grpSpPr>
          <a:xfrm>
            <a:off x="1219200" y="3733800"/>
            <a:ext cx="685800" cy="381000"/>
            <a:chOff x="1872" y="1824"/>
            <a:chExt cx="432" cy="240"/>
          </a:xfrm>
        </p:grpSpPr>
        <p:sp>
          <p:nvSpPr>
            <p:cNvPr id="1798" name="Google Shape;1798;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799" name="Google Shape;1799;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00" name="Google Shape;1800;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01" name="Google Shape;1801;p76"/>
          <p:cNvGrpSpPr/>
          <p:nvPr/>
        </p:nvGrpSpPr>
        <p:grpSpPr>
          <a:xfrm>
            <a:off x="3352800" y="3733800"/>
            <a:ext cx="685800" cy="381000"/>
            <a:chOff x="1872" y="1824"/>
            <a:chExt cx="432" cy="240"/>
          </a:xfrm>
        </p:grpSpPr>
        <p:sp>
          <p:nvSpPr>
            <p:cNvPr id="1802" name="Google Shape;1802;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803" name="Google Shape;1803;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04" name="Google Shape;1804;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05" name="Google Shape;1805;p76"/>
          <p:cNvGrpSpPr/>
          <p:nvPr/>
        </p:nvGrpSpPr>
        <p:grpSpPr>
          <a:xfrm>
            <a:off x="685800" y="4572000"/>
            <a:ext cx="685800" cy="381000"/>
            <a:chOff x="1872" y="1824"/>
            <a:chExt cx="432" cy="240"/>
          </a:xfrm>
        </p:grpSpPr>
        <p:sp>
          <p:nvSpPr>
            <p:cNvPr id="1806" name="Google Shape;1806;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807" name="Google Shape;1807;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08" name="Google Shape;1808;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09" name="Google Shape;1809;p76"/>
          <p:cNvGrpSpPr/>
          <p:nvPr/>
        </p:nvGrpSpPr>
        <p:grpSpPr>
          <a:xfrm>
            <a:off x="1752600" y="4572000"/>
            <a:ext cx="685800" cy="381000"/>
            <a:chOff x="1872" y="1824"/>
            <a:chExt cx="432" cy="240"/>
          </a:xfrm>
        </p:grpSpPr>
        <p:sp>
          <p:nvSpPr>
            <p:cNvPr id="1810" name="Google Shape;1810;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811" name="Google Shape;1811;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12" name="Google Shape;1812;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13" name="Google Shape;1813;p76"/>
          <p:cNvGrpSpPr/>
          <p:nvPr/>
        </p:nvGrpSpPr>
        <p:grpSpPr>
          <a:xfrm>
            <a:off x="3886200" y="4572000"/>
            <a:ext cx="685800" cy="381000"/>
            <a:chOff x="1872" y="1824"/>
            <a:chExt cx="432" cy="240"/>
          </a:xfrm>
        </p:grpSpPr>
        <p:sp>
          <p:nvSpPr>
            <p:cNvPr id="1814" name="Google Shape;1814;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815" name="Google Shape;1815;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16" name="Google Shape;1816;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817" name="Google Shape;1817;p76"/>
          <p:cNvCxnSpPr/>
          <p:nvPr/>
        </p:nvCxnSpPr>
        <p:spPr>
          <a:xfrm flipH="1">
            <a:off x="15240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818" name="Google Shape;1818;p76"/>
          <p:cNvCxnSpPr/>
          <p:nvPr/>
        </p:nvCxnSpPr>
        <p:spPr>
          <a:xfrm>
            <a:off x="28956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819" name="Google Shape;1819;p76"/>
          <p:cNvCxnSpPr/>
          <p:nvPr/>
        </p:nvCxnSpPr>
        <p:spPr>
          <a:xfrm>
            <a:off x="1828800" y="38862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820" name="Google Shape;1820;p76"/>
          <p:cNvCxnSpPr/>
          <p:nvPr/>
        </p:nvCxnSpPr>
        <p:spPr>
          <a:xfrm>
            <a:off x="3962400" y="38862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821" name="Google Shape;1821;p76"/>
          <p:cNvSpPr/>
          <p:nvPr/>
        </p:nvSpPr>
        <p:spPr>
          <a:xfrm>
            <a:off x="2057400" y="26670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822" name="Google Shape;1822;p76"/>
          <p:cNvCxnSpPr/>
          <p:nvPr/>
        </p:nvCxnSpPr>
        <p:spPr>
          <a:xfrm flipH="1">
            <a:off x="1066800" y="38862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823" name="Google Shape;1823;p76"/>
          <p:cNvSpPr/>
          <p:nvPr/>
        </p:nvSpPr>
        <p:spPr>
          <a:xfrm>
            <a:off x="3124200" y="35814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24" name="Google Shape;1824;p76"/>
          <p:cNvSpPr txBox="1"/>
          <p:nvPr/>
        </p:nvSpPr>
        <p:spPr>
          <a:xfrm>
            <a:off x="5638800" y="1524000"/>
            <a:ext cx="3048000" cy="301307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003300"/>
              </a:buClr>
              <a:buSzPts val="2400"/>
              <a:buFont typeface="Noto Sans Symbols"/>
              <a:buChar char="❖"/>
            </a:pPr>
            <a:r>
              <a:rPr lang="en-US" sz="2400">
                <a:solidFill>
                  <a:srgbClr val="003300"/>
                </a:solidFill>
                <a:latin typeface="Times New Roman"/>
                <a:ea typeface="Times New Roman"/>
                <a:cs typeface="Times New Roman"/>
                <a:sym typeface="Times New Roman"/>
              </a:rPr>
              <a:t>Trường hợp đặc biệt:</a:t>
            </a:r>
            <a:endParaRPr/>
          </a:p>
          <a:p>
            <a:pPr indent="0" lvl="0" marL="0" marR="0" rtl="0" algn="ctr">
              <a:spcBef>
                <a:spcPts val="0"/>
              </a:spcBef>
              <a:spcAft>
                <a:spcPts val="0"/>
              </a:spcAft>
              <a:buNone/>
            </a:pPr>
            <a:r>
              <a:rPr b="1" lang="en-US" sz="2400">
                <a:solidFill>
                  <a:srgbClr val="CC0000"/>
                </a:solidFill>
                <a:latin typeface="Times New Roman"/>
                <a:ea typeface="Times New Roman"/>
                <a:cs typeface="Times New Roman"/>
                <a:sym typeface="Times New Roman"/>
              </a:rPr>
              <a:t>f == p</a:t>
            </a:r>
            <a:endParaRPr/>
          </a:p>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Nút thế mạng </a:t>
            </a:r>
            <a:r>
              <a:rPr lang="en-US" sz="2400">
                <a:solidFill>
                  <a:srgbClr val="CC0000"/>
                </a:solidFill>
                <a:latin typeface="Times New Roman"/>
                <a:ea typeface="Times New Roman"/>
                <a:cs typeface="Times New Roman"/>
                <a:sym typeface="Times New Roman"/>
              </a:rPr>
              <a:t>rp</a:t>
            </a:r>
            <a:r>
              <a:rPr lang="en-US" sz="2400">
                <a:solidFill>
                  <a:srgbClr val="003300"/>
                </a:solidFill>
                <a:latin typeface="Times New Roman"/>
                <a:ea typeface="Times New Roman"/>
                <a:cs typeface="Times New Roman"/>
                <a:sym typeface="Times New Roman"/>
              </a:rPr>
              <a:t> là nút con phải của nút </a:t>
            </a:r>
            <a:r>
              <a:rPr lang="en-US" sz="2400">
                <a:solidFill>
                  <a:srgbClr val="CC0000"/>
                </a:solidFill>
                <a:latin typeface="Times New Roman"/>
                <a:ea typeface="Times New Roman"/>
                <a:cs typeface="Times New Roman"/>
                <a:sym typeface="Times New Roman"/>
              </a:rPr>
              <a:t>p</a:t>
            </a:r>
            <a:r>
              <a:rPr lang="en-US" sz="2400">
                <a:solidFill>
                  <a:srgbClr val="003300"/>
                </a:solidFill>
                <a:latin typeface="Times New Roman"/>
                <a:ea typeface="Times New Roman"/>
                <a:cs typeface="Times New Roman"/>
                <a:sym typeface="Times New Roman"/>
              </a:rPr>
              <a:t> cần xoá</a:t>
            </a:r>
            <a:endParaRPr/>
          </a:p>
          <a:p>
            <a:pPr indent="-152400" lvl="0" marL="0" marR="0" rtl="0" algn="l">
              <a:spcBef>
                <a:spcPts val="0"/>
              </a:spcBef>
              <a:spcAft>
                <a:spcPts val="0"/>
              </a:spcAft>
              <a:buClr>
                <a:srgbClr val="003300"/>
              </a:buClr>
              <a:buSzPts val="2400"/>
              <a:buFont typeface="Times New Roman"/>
              <a:buChar char="-"/>
            </a:pPr>
            <a:r>
              <a:rPr lang="en-US" sz="2400">
                <a:solidFill>
                  <a:srgbClr val="003300"/>
                </a:solidFill>
                <a:latin typeface="Times New Roman"/>
                <a:ea typeface="Times New Roman"/>
                <a:cs typeface="Times New Roman"/>
                <a:sym typeface="Times New Roman"/>
              </a:rPr>
              <a:t>Đưa giá trị của nút </a:t>
            </a:r>
            <a:r>
              <a:rPr lang="en-US" sz="2400">
                <a:solidFill>
                  <a:srgbClr val="CC0000"/>
                </a:solidFill>
                <a:latin typeface="Times New Roman"/>
                <a:ea typeface="Times New Roman"/>
                <a:cs typeface="Times New Roman"/>
                <a:sym typeface="Times New Roman"/>
              </a:rPr>
              <a:t>rp</a:t>
            </a:r>
            <a:r>
              <a:rPr lang="en-US" sz="2400">
                <a:solidFill>
                  <a:srgbClr val="003300"/>
                </a:solidFill>
                <a:latin typeface="Times New Roman"/>
                <a:ea typeface="Times New Roman"/>
                <a:cs typeface="Times New Roman"/>
                <a:sym typeface="Times New Roman"/>
              </a:rPr>
              <a:t> lên nút </a:t>
            </a:r>
            <a:r>
              <a:rPr lang="en-US" sz="2400">
                <a:solidFill>
                  <a:srgbClr val="CC0000"/>
                </a:solidFill>
                <a:latin typeface="Times New Roman"/>
                <a:ea typeface="Times New Roman"/>
                <a:cs typeface="Times New Roman"/>
                <a:sym typeface="Times New Roman"/>
              </a:rPr>
              <a:t>p</a:t>
            </a:r>
            <a:endParaRPr/>
          </a:p>
          <a:p>
            <a:pPr indent="0" lvl="0" marL="0" marR="0" rtl="0" algn="ctr">
              <a:spcBef>
                <a:spcPts val="0"/>
              </a:spcBef>
              <a:spcAft>
                <a:spcPts val="0"/>
              </a:spcAft>
              <a:buNone/>
            </a:pPr>
            <a:r>
              <a:rPr b="1" lang="en-US" sz="2400">
                <a:solidFill>
                  <a:srgbClr val="FF9933"/>
                </a:solidFill>
                <a:latin typeface="Times New Roman"/>
                <a:ea typeface="Times New Roman"/>
                <a:cs typeface="Times New Roman"/>
                <a:sym typeface="Times New Roman"/>
              </a:rPr>
              <a:t>p-&gt;info=rp-&gt;info</a:t>
            </a:r>
            <a:endParaRPr/>
          </a:p>
        </p:txBody>
      </p:sp>
      <p:grpSp>
        <p:nvGrpSpPr>
          <p:cNvPr id="1825" name="Google Shape;1825;p76"/>
          <p:cNvGrpSpPr/>
          <p:nvPr/>
        </p:nvGrpSpPr>
        <p:grpSpPr>
          <a:xfrm>
            <a:off x="4267200" y="1752600"/>
            <a:ext cx="685800" cy="381000"/>
            <a:chOff x="1872" y="1824"/>
            <a:chExt cx="432" cy="240"/>
          </a:xfrm>
        </p:grpSpPr>
        <p:sp>
          <p:nvSpPr>
            <p:cNvPr id="1826" name="Google Shape;1826;p7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827" name="Google Shape;1827;p7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28" name="Google Shape;1828;p7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829" name="Google Shape;1829;p76"/>
          <p:cNvCxnSpPr/>
          <p:nvPr/>
        </p:nvCxnSpPr>
        <p:spPr>
          <a:xfrm flipH="1">
            <a:off x="2667000" y="1905000"/>
            <a:ext cx="1676400" cy="914400"/>
          </a:xfrm>
          <a:prstGeom prst="straightConnector1">
            <a:avLst/>
          </a:prstGeom>
          <a:noFill/>
          <a:ln cap="flat" cmpd="sng" w="9525">
            <a:solidFill>
              <a:srgbClr val="000000"/>
            </a:solidFill>
            <a:prstDash val="solid"/>
            <a:round/>
            <a:headEnd len="med" w="med" type="none"/>
            <a:tailEnd len="med" w="med" type="triangle"/>
          </a:ln>
        </p:spPr>
      </p:cxnSp>
      <p:sp>
        <p:nvSpPr>
          <p:cNvPr id="1830" name="Google Shape;1830;p76"/>
          <p:cNvSpPr/>
          <p:nvPr/>
        </p:nvSpPr>
        <p:spPr>
          <a:xfrm rot="-9478617">
            <a:off x="2438400" y="3352800"/>
            <a:ext cx="914400" cy="304800"/>
          </a:xfrm>
          <a:prstGeom prst="lightningBolt">
            <a:avLst/>
          </a:prstGeom>
          <a:solidFill>
            <a:srgbClr val="FFFF99">
              <a:alpha val="55686"/>
            </a:srgbClr>
          </a:solidFill>
          <a:ln cap="flat" cmpd="sng" w="952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31" name="Google Shape;1831;p76"/>
          <p:cNvSpPr txBox="1"/>
          <p:nvPr/>
        </p:nvSpPr>
        <p:spPr>
          <a:xfrm>
            <a:off x="5867400" y="4267200"/>
            <a:ext cx="18415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FF99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rgbClr val="009900"/>
              </a:solidFill>
              <a:latin typeface="Times New Roman"/>
              <a:ea typeface="Times New Roman"/>
              <a:cs typeface="Times New Roman"/>
              <a:sym typeface="Times New Roman"/>
            </a:endParaRPr>
          </a:p>
        </p:txBody>
      </p:sp>
      <p:sp>
        <p:nvSpPr>
          <p:cNvPr id="1832" name="Google Shape;1832;p76"/>
          <p:cNvSpPr/>
          <p:nvPr/>
        </p:nvSpPr>
        <p:spPr>
          <a:xfrm>
            <a:off x="1524000" y="21844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33" name="Google Shape;1833;p76"/>
          <p:cNvSpPr/>
          <p:nvPr/>
        </p:nvSpPr>
        <p:spPr>
          <a:xfrm>
            <a:off x="3733800" y="30988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34" name="Google Shape;1834;p76"/>
          <p:cNvSpPr/>
          <p:nvPr/>
        </p:nvSpPr>
        <p:spPr>
          <a:xfrm>
            <a:off x="2692400" y="1727200"/>
            <a:ext cx="812800" cy="1092200"/>
          </a:xfrm>
          <a:custGeom>
            <a:rect b="b" l="l" r="r" t="t"/>
            <a:pathLst>
              <a:path extrusionOk="0" h="688" w="512">
                <a:moveTo>
                  <a:pt x="512" y="16"/>
                </a:moveTo>
                <a:cubicBezTo>
                  <a:pt x="336" y="8"/>
                  <a:pt x="160" y="0"/>
                  <a:pt x="80" y="112"/>
                </a:cubicBezTo>
                <a:cubicBezTo>
                  <a:pt x="0" y="224"/>
                  <a:pt x="16" y="456"/>
                  <a:pt x="32" y="688"/>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35" name="Google Shape;1835;p76"/>
          <p:cNvSpPr/>
          <p:nvPr/>
        </p:nvSpPr>
        <p:spPr>
          <a:xfrm>
            <a:off x="1155700" y="18669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836" name="Google Shape;1836;p76"/>
          <p:cNvSpPr/>
          <p:nvPr/>
        </p:nvSpPr>
        <p:spPr>
          <a:xfrm>
            <a:off x="3505200" y="1447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
        <p:nvSpPr>
          <p:cNvPr id="1837" name="Google Shape;1837;p76"/>
          <p:cNvSpPr/>
          <p:nvPr/>
        </p:nvSpPr>
        <p:spPr>
          <a:xfrm>
            <a:off x="4572000" y="2819400"/>
            <a:ext cx="381000" cy="609600"/>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1" name="Shape 1841"/>
        <p:cNvGrpSpPr/>
        <p:nvPr/>
      </p:nvGrpSpPr>
      <p:grpSpPr>
        <a:xfrm>
          <a:off x="0" y="0"/>
          <a:ext cx="0" cy="0"/>
          <a:chOff x="0" y="0"/>
          <a:chExt cx="0" cy="0"/>
        </a:xfrm>
      </p:grpSpPr>
      <p:sp>
        <p:nvSpPr>
          <p:cNvPr id="1842" name="Google Shape;1842;p7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3" name="Google Shape;1843;p7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grpSp>
        <p:nvGrpSpPr>
          <p:cNvPr id="1844" name="Google Shape;1844;p77"/>
          <p:cNvGrpSpPr/>
          <p:nvPr/>
        </p:nvGrpSpPr>
        <p:grpSpPr>
          <a:xfrm>
            <a:off x="2286000" y="2819400"/>
            <a:ext cx="685800" cy="381000"/>
            <a:chOff x="1872" y="1824"/>
            <a:chExt cx="432" cy="240"/>
          </a:xfrm>
        </p:grpSpPr>
        <p:sp>
          <p:nvSpPr>
            <p:cNvPr id="1845" name="Google Shape;1845;p7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39</a:t>
              </a:r>
              <a:endParaRPr/>
            </a:p>
          </p:txBody>
        </p:sp>
        <p:cxnSp>
          <p:nvCxnSpPr>
            <p:cNvPr id="1846" name="Google Shape;1846;p7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47" name="Google Shape;1847;p7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48" name="Google Shape;1848;p77"/>
          <p:cNvGrpSpPr/>
          <p:nvPr/>
        </p:nvGrpSpPr>
        <p:grpSpPr>
          <a:xfrm>
            <a:off x="1219200" y="3733800"/>
            <a:ext cx="685800" cy="381000"/>
            <a:chOff x="1872" y="1824"/>
            <a:chExt cx="432" cy="240"/>
          </a:xfrm>
        </p:grpSpPr>
        <p:sp>
          <p:nvSpPr>
            <p:cNvPr id="1849" name="Google Shape;1849;p7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850" name="Google Shape;1850;p7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51" name="Google Shape;1851;p7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52" name="Google Shape;1852;p77"/>
          <p:cNvGrpSpPr/>
          <p:nvPr/>
        </p:nvGrpSpPr>
        <p:grpSpPr>
          <a:xfrm>
            <a:off x="3352800" y="3733800"/>
            <a:ext cx="685800" cy="381000"/>
            <a:chOff x="1872" y="1824"/>
            <a:chExt cx="432" cy="240"/>
          </a:xfrm>
        </p:grpSpPr>
        <p:sp>
          <p:nvSpPr>
            <p:cNvPr id="1853" name="Google Shape;1853;p7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854" name="Google Shape;1854;p7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55" name="Google Shape;1855;p7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56" name="Google Shape;1856;p77"/>
          <p:cNvGrpSpPr/>
          <p:nvPr/>
        </p:nvGrpSpPr>
        <p:grpSpPr>
          <a:xfrm>
            <a:off x="685800" y="4572000"/>
            <a:ext cx="685800" cy="381000"/>
            <a:chOff x="1872" y="1824"/>
            <a:chExt cx="432" cy="240"/>
          </a:xfrm>
        </p:grpSpPr>
        <p:sp>
          <p:nvSpPr>
            <p:cNvPr id="1857" name="Google Shape;1857;p7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858" name="Google Shape;1858;p7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59" name="Google Shape;1859;p7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60" name="Google Shape;1860;p77"/>
          <p:cNvGrpSpPr/>
          <p:nvPr/>
        </p:nvGrpSpPr>
        <p:grpSpPr>
          <a:xfrm>
            <a:off x="1752600" y="4572000"/>
            <a:ext cx="685800" cy="381000"/>
            <a:chOff x="1872" y="1824"/>
            <a:chExt cx="432" cy="240"/>
          </a:xfrm>
        </p:grpSpPr>
        <p:sp>
          <p:nvSpPr>
            <p:cNvPr id="1861" name="Google Shape;1861;p7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862" name="Google Shape;1862;p7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63" name="Google Shape;1863;p7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864" name="Google Shape;1864;p77"/>
          <p:cNvGrpSpPr/>
          <p:nvPr/>
        </p:nvGrpSpPr>
        <p:grpSpPr>
          <a:xfrm>
            <a:off x="3886200" y="4572000"/>
            <a:ext cx="685800" cy="381000"/>
            <a:chOff x="1872" y="1824"/>
            <a:chExt cx="432" cy="240"/>
          </a:xfrm>
        </p:grpSpPr>
        <p:sp>
          <p:nvSpPr>
            <p:cNvPr id="1865" name="Google Shape;1865;p7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866" name="Google Shape;1866;p7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867" name="Google Shape;1867;p7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868" name="Google Shape;1868;p77"/>
          <p:cNvCxnSpPr/>
          <p:nvPr/>
        </p:nvCxnSpPr>
        <p:spPr>
          <a:xfrm flipH="1">
            <a:off x="15240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869" name="Google Shape;1869;p77"/>
          <p:cNvCxnSpPr/>
          <p:nvPr/>
        </p:nvCxnSpPr>
        <p:spPr>
          <a:xfrm>
            <a:off x="1828800" y="38862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870" name="Google Shape;1870;p77"/>
          <p:cNvCxnSpPr/>
          <p:nvPr/>
        </p:nvCxnSpPr>
        <p:spPr>
          <a:xfrm>
            <a:off x="3962400" y="38862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871" name="Google Shape;1871;p77"/>
          <p:cNvSpPr/>
          <p:nvPr/>
        </p:nvSpPr>
        <p:spPr>
          <a:xfrm>
            <a:off x="2057400" y="2667000"/>
            <a:ext cx="1143000" cy="685800"/>
          </a:xfrm>
          <a:prstGeom prst="rect">
            <a:avLst/>
          </a:prstGeom>
          <a:noFill/>
          <a:ln cap="flat" cmpd="sng" w="95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872" name="Google Shape;1872;p77"/>
          <p:cNvCxnSpPr/>
          <p:nvPr/>
        </p:nvCxnSpPr>
        <p:spPr>
          <a:xfrm flipH="1">
            <a:off x="1066800" y="38862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873" name="Google Shape;1873;p77"/>
          <p:cNvSpPr/>
          <p:nvPr/>
        </p:nvSpPr>
        <p:spPr>
          <a:xfrm>
            <a:off x="3124200" y="35814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74" name="Google Shape;1874;p77"/>
          <p:cNvSpPr txBox="1"/>
          <p:nvPr/>
        </p:nvSpPr>
        <p:spPr>
          <a:xfrm>
            <a:off x="5638800" y="1524000"/>
            <a:ext cx="3048000" cy="447357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003300"/>
              </a:buClr>
              <a:buSzPts val="2400"/>
              <a:buFont typeface="Noto Sans Symbols"/>
              <a:buChar char="❖"/>
            </a:pPr>
            <a:r>
              <a:rPr lang="en-US" sz="2400">
                <a:solidFill>
                  <a:srgbClr val="003300"/>
                </a:solidFill>
                <a:latin typeface="Times New Roman"/>
                <a:ea typeface="Times New Roman"/>
                <a:cs typeface="Times New Roman"/>
                <a:sym typeface="Times New Roman"/>
              </a:rPr>
              <a:t>Trường hợp đặc biệt:</a:t>
            </a:r>
            <a:endParaRPr/>
          </a:p>
          <a:p>
            <a:pPr indent="0" lvl="0" marL="0" marR="0" rtl="0" algn="ctr">
              <a:spcBef>
                <a:spcPts val="0"/>
              </a:spcBef>
              <a:spcAft>
                <a:spcPts val="0"/>
              </a:spcAft>
              <a:buNone/>
            </a:pPr>
            <a:r>
              <a:rPr b="1" lang="en-US" sz="2400">
                <a:solidFill>
                  <a:srgbClr val="FF3300"/>
                </a:solidFill>
                <a:latin typeface="Times New Roman"/>
                <a:ea typeface="Times New Roman"/>
                <a:cs typeface="Times New Roman"/>
                <a:sym typeface="Times New Roman"/>
              </a:rPr>
              <a:t>f == p</a:t>
            </a:r>
            <a:endParaRPr/>
          </a:p>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Nút thế mạng </a:t>
            </a:r>
            <a:r>
              <a:rPr b="1" lang="en-US" sz="2400">
                <a:solidFill>
                  <a:srgbClr val="CC0000"/>
                </a:solidFill>
                <a:latin typeface="Times New Roman"/>
                <a:ea typeface="Times New Roman"/>
                <a:cs typeface="Times New Roman"/>
                <a:sym typeface="Times New Roman"/>
              </a:rPr>
              <a:t>rp</a:t>
            </a:r>
            <a:r>
              <a:rPr lang="en-US" sz="2400">
                <a:solidFill>
                  <a:srgbClr val="003300"/>
                </a:solidFill>
                <a:latin typeface="Times New Roman"/>
                <a:ea typeface="Times New Roman"/>
                <a:cs typeface="Times New Roman"/>
                <a:sym typeface="Times New Roman"/>
              </a:rPr>
              <a:t> là nút con phải của nút </a:t>
            </a:r>
            <a:r>
              <a:rPr b="1" lang="en-US" sz="2400">
                <a:solidFill>
                  <a:srgbClr val="CC0000"/>
                </a:solidFill>
                <a:latin typeface="Times New Roman"/>
                <a:ea typeface="Times New Roman"/>
                <a:cs typeface="Times New Roman"/>
                <a:sym typeface="Times New Roman"/>
              </a:rPr>
              <a:t>p</a:t>
            </a:r>
            <a:r>
              <a:rPr lang="en-US" sz="2400">
                <a:solidFill>
                  <a:srgbClr val="003300"/>
                </a:solidFill>
                <a:latin typeface="Times New Roman"/>
                <a:ea typeface="Times New Roman"/>
                <a:cs typeface="Times New Roman"/>
                <a:sym typeface="Times New Roman"/>
              </a:rPr>
              <a:t> cần xoá</a:t>
            </a:r>
            <a:endParaRPr/>
          </a:p>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 Đưa giá trị của nút </a:t>
            </a:r>
            <a:r>
              <a:rPr lang="en-US" sz="2400">
                <a:solidFill>
                  <a:srgbClr val="CC0000"/>
                </a:solidFill>
                <a:latin typeface="Times New Roman"/>
                <a:ea typeface="Times New Roman"/>
                <a:cs typeface="Times New Roman"/>
                <a:sym typeface="Times New Roman"/>
              </a:rPr>
              <a:t>rp</a:t>
            </a:r>
            <a:r>
              <a:rPr lang="en-US" sz="2400">
                <a:solidFill>
                  <a:srgbClr val="003300"/>
                </a:solidFill>
                <a:latin typeface="Times New Roman"/>
                <a:ea typeface="Times New Roman"/>
                <a:cs typeface="Times New Roman"/>
                <a:sym typeface="Times New Roman"/>
              </a:rPr>
              <a:t> lên nút </a:t>
            </a:r>
            <a:r>
              <a:rPr lang="en-US" sz="2400">
                <a:solidFill>
                  <a:srgbClr val="CC0000"/>
                </a:solidFill>
                <a:latin typeface="Times New Roman"/>
                <a:ea typeface="Times New Roman"/>
                <a:cs typeface="Times New Roman"/>
                <a:sym typeface="Times New Roman"/>
              </a:rPr>
              <a:t>p</a:t>
            </a:r>
            <a:endParaRPr/>
          </a:p>
          <a:p>
            <a:pPr indent="0" lvl="0" marL="0" marR="0" rtl="0" algn="ctr">
              <a:spcBef>
                <a:spcPts val="0"/>
              </a:spcBef>
              <a:spcAft>
                <a:spcPts val="0"/>
              </a:spcAft>
              <a:buNone/>
            </a:pPr>
            <a:r>
              <a:rPr b="1" lang="en-US" sz="2400">
                <a:solidFill>
                  <a:srgbClr val="FF9933"/>
                </a:solidFill>
                <a:latin typeface="Times New Roman"/>
                <a:ea typeface="Times New Roman"/>
                <a:cs typeface="Times New Roman"/>
                <a:sym typeface="Times New Roman"/>
              </a:rPr>
              <a:t>p-&gt;info=rp-&gt;info</a:t>
            </a:r>
            <a:endParaRPr sz="2400">
              <a:solidFill>
                <a:srgbClr val="003300"/>
              </a:solidFill>
              <a:latin typeface="Times New Roman"/>
              <a:ea typeface="Times New Roman"/>
              <a:cs typeface="Times New Roman"/>
              <a:sym typeface="Times New Roman"/>
            </a:endParaRPr>
          </a:p>
          <a:p>
            <a:pPr indent="-152400" lvl="0" marL="0" marR="0" rtl="0" algn="l">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Chuyển liên kết phải của </a:t>
            </a:r>
            <a:r>
              <a:rPr b="1" lang="en-US" sz="2400">
                <a:solidFill>
                  <a:srgbClr val="000000"/>
                </a:solidFill>
                <a:latin typeface="Times New Roman"/>
                <a:ea typeface="Times New Roman"/>
                <a:cs typeface="Times New Roman"/>
                <a:sym typeface="Times New Roman"/>
              </a:rPr>
              <a:t>p</a:t>
            </a:r>
            <a:r>
              <a:rPr lang="en-US" sz="2400">
                <a:solidFill>
                  <a:srgbClr val="000000"/>
                </a:solidFill>
                <a:latin typeface="Times New Roman"/>
                <a:ea typeface="Times New Roman"/>
                <a:cs typeface="Times New Roman"/>
                <a:sym typeface="Times New Roman"/>
              </a:rPr>
              <a:t> đến liên kết phải của </a:t>
            </a:r>
            <a:r>
              <a:rPr b="1" lang="en-US" sz="2400">
                <a:solidFill>
                  <a:srgbClr val="000000"/>
                </a:solidFill>
                <a:latin typeface="Times New Roman"/>
                <a:ea typeface="Times New Roman"/>
                <a:cs typeface="Times New Roman"/>
                <a:sym typeface="Times New Roman"/>
              </a:rPr>
              <a:t>rp</a:t>
            </a:r>
            <a:endParaRPr/>
          </a:p>
          <a:p>
            <a:pPr indent="0" lvl="0" marL="0" marR="0" rtl="0" algn="ctr">
              <a:spcBef>
                <a:spcPts val="0"/>
              </a:spcBef>
              <a:spcAft>
                <a:spcPts val="0"/>
              </a:spcAft>
              <a:buNone/>
            </a:pPr>
            <a:r>
              <a:rPr b="1" lang="en-US" sz="2400">
                <a:solidFill>
                  <a:srgbClr val="009900"/>
                </a:solidFill>
                <a:latin typeface="Times New Roman"/>
                <a:ea typeface="Times New Roman"/>
                <a:cs typeface="Times New Roman"/>
                <a:sym typeface="Times New Roman"/>
              </a:rPr>
              <a:t>f-right=rp-&gt;right</a:t>
            </a:r>
            <a:endParaRPr/>
          </a:p>
        </p:txBody>
      </p:sp>
      <p:grpSp>
        <p:nvGrpSpPr>
          <p:cNvPr id="1875" name="Google Shape;1875;p77"/>
          <p:cNvGrpSpPr/>
          <p:nvPr/>
        </p:nvGrpSpPr>
        <p:grpSpPr>
          <a:xfrm>
            <a:off x="4267200" y="1752600"/>
            <a:ext cx="685800" cy="381000"/>
            <a:chOff x="1872" y="1824"/>
            <a:chExt cx="432" cy="240"/>
          </a:xfrm>
        </p:grpSpPr>
        <p:sp>
          <p:nvSpPr>
            <p:cNvPr id="1876" name="Google Shape;1876;p77"/>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877" name="Google Shape;1877;p77"/>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878" name="Google Shape;1878;p77"/>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cxnSp>
        <p:nvCxnSpPr>
          <p:cNvPr id="1879" name="Google Shape;1879;p77"/>
          <p:cNvCxnSpPr/>
          <p:nvPr/>
        </p:nvCxnSpPr>
        <p:spPr>
          <a:xfrm flipH="1">
            <a:off x="2667000" y="1905000"/>
            <a:ext cx="1676400" cy="914400"/>
          </a:xfrm>
          <a:prstGeom prst="straightConnector1">
            <a:avLst/>
          </a:prstGeom>
          <a:noFill/>
          <a:ln cap="flat" cmpd="sng" w="9525">
            <a:solidFill>
              <a:srgbClr val="000000"/>
            </a:solidFill>
            <a:prstDash val="solid"/>
            <a:round/>
            <a:headEnd len="med" w="med" type="none"/>
            <a:tailEnd len="med" w="med" type="triangle"/>
          </a:ln>
        </p:spPr>
      </p:cxnSp>
      <p:sp>
        <p:nvSpPr>
          <p:cNvPr id="1880" name="Google Shape;1880;p77"/>
          <p:cNvSpPr/>
          <p:nvPr/>
        </p:nvSpPr>
        <p:spPr>
          <a:xfrm>
            <a:off x="2540000" y="3048000"/>
            <a:ext cx="1574800" cy="1524000"/>
          </a:xfrm>
          <a:custGeom>
            <a:rect b="b" l="l" r="r" t="t"/>
            <a:pathLst>
              <a:path extrusionOk="0" h="960" w="992">
                <a:moveTo>
                  <a:pt x="224" y="0"/>
                </a:moveTo>
                <a:cubicBezTo>
                  <a:pt x="112" y="256"/>
                  <a:pt x="0" y="512"/>
                  <a:pt x="128" y="672"/>
                </a:cubicBezTo>
                <a:cubicBezTo>
                  <a:pt x="256" y="832"/>
                  <a:pt x="624" y="896"/>
                  <a:pt x="992" y="960"/>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81" name="Google Shape;1881;p77"/>
          <p:cNvSpPr/>
          <p:nvPr/>
        </p:nvSpPr>
        <p:spPr>
          <a:xfrm>
            <a:off x="1524000" y="21844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82" name="Google Shape;1882;p77"/>
          <p:cNvSpPr/>
          <p:nvPr/>
        </p:nvSpPr>
        <p:spPr>
          <a:xfrm>
            <a:off x="3733800" y="30988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83" name="Google Shape;1883;p77"/>
          <p:cNvSpPr/>
          <p:nvPr/>
        </p:nvSpPr>
        <p:spPr>
          <a:xfrm>
            <a:off x="2692400" y="1727200"/>
            <a:ext cx="812800" cy="1092200"/>
          </a:xfrm>
          <a:custGeom>
            <a:rect b="b" l="l" r="r" t="t"/>
            <a:pathLst>
              <a:path extrusionOk="0" h="688" w="512">
                <a:moveTo>
                  <a:pt x="512" y="16"/>
                </a:moveTo>
                <a:cubicBezTo>
                  <a:pt x="336" y="8"/>
                  <a:pt x="160" y="0"/>
                  <a:pt x="80" y="112"/>
                </a:cubicBezTo>
                <a:cubicBezTo>
                  <a:pt x="0" y="224"/>
                  <a:pt x="16" y="456"/>
                  <a:pt x="32" y="688"/>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84" name="Google Shape;1884;p77"/>
          <p:cNvSpPr/>
          <p:nvPr/>
        </p:nvSpPr>
        <p:spPr>
          <a:xfrm>
            <a:off x="1155700" y="18669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885" name="Google Shape;1885;p77"/>
          <p:cNvSpPr/>
          <p:nvPr/>
        </p:nvSpPr>
        <p:spPr>
          <a:xfrm>
            <a:off x="3505200" y="1447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
        <p:nvSpPr>
          <p:cNvPr id="1886" name="Google Shape;1886;p77"/>
          <p:cNvSpPr/>
          <p:nvPr/>
        </p:nvSpPr>
        <p:spPr>
          <a:xfrm>
            <a:off x="4572000" y="2819400"/>
            <a:ext cx="381000" cy="609600"/>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0" name="Shape 1890"/>
        <p:cNvGrpSpPr/>
        <p:nvPr/>
      </p:nvGrpSpPr>
      <p:grpSpPr>
        <a:xfrm>
          <a:off x="0" y="0"/>
          <a:ext cx="0" cy="0"/>
          <a:chOff x="0" y="0"/>
          <a:chExt cx="0" cy="0"/>
        </a:xfrm>
      </p:grpSpPr>
      <p:sp>
        <p:nvSpPr>
          <p:cNvPr id="1891" name="Google Shape;1891;p7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2" name="Google Shape;1892;p7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grpSp>
        <p:nvGrpSpPr>
          <p:cNvPr id="1893" name="Google Shape;1893;p78"/>
          <p:cNvGrpSpPr/>
          <p:nvPr/>
        </p:nvGrpSpPr>
        <p:grpSpPr>
          <a:xfrm>
            <a:off x="2286000" y="2819400"/>
            <a:ext cx="685800" cy="381000"/>
            <a:chOff x="1872" y="1824"/>
            <a:chExt cx="432" cy="240"/>
          </a:xfrm>
        </p:grpSpPr>
        <p:sp>
          <p:nvSpPr>
            <p:cNvPr id="1894" name="Google Shape;1894;p78"/>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39</a:t>
              </a:r>
              <a:endParaRPr/>
            </a:p>
          </p:txBody>
        </p:sp>
        <p:cxnSp>
          <p:nvCxnSpPr>
            <p:cNvPr id="1895" name="Google Shape;1895;p78"/>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896" name="Google Shape;1896;p78"/>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grpSp>
        <p:nvGrpSpPr>
          <p:cNvPr id="1897" name="Google Shape;1897;p78"/>
          <p:cNvGrpSpPr/>
          <p:nvPr/>
        </p:nvGrpSpPr>
        <p:grpSpPr>
          <a:xfrm>
            <a:off x="1219200" y="3733800"/>
            <a:ext cx="685800" cy="381000"/>
            <a:chOff x="1872" y="1824"/>
            <a:chExt cx="432" cy="240"/>
          </a:xfrm>
        </p:grpSpPr>
        <p:sp>
          <p:nvSpPr>
            <p:cNvPr id="1898" name="Google Shape;1898;p7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899" name="Google Shape;1899;p7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00" name="Google Shape;1900;p7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01" name="Google Shape;1901;p78"/>
          <p:cNvGrpSpPr/>
          <p:nvPr/>
        </p:nvGrpSpPr>
        <p:grpSpPr>
          <a:xfrm>
            <a:off x="3352800" y="3733800"/>
            <a:ext cx="685800" cy="381000"/>
            <a:chOff x="1872" y="1824"/>
            <a:chExt cx="432" cy="240"/>
          </a:xfrm>
        </p:grpSpPr>
        <p:sp>
          <p:nvSpPr>
            <p:cNvPr id="1902" name="Google Shape;1902;p78"/>
            <p:cNvSpPr/>
            <p:nvPr/>
          </p:nvSpPr>
          <p:spPr>
            <a:xfrm>
              <a:off x="1872" y="1824"/>
              <a:ext cx="432" cy="24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39</a:t>
              </a:r>
              <a:endParaRPr/>
            </a:p>
          </p:txBody>
        </p:sp>
        <p:cxnSp>
          <p:nvCxnSpPr>
            <p:cNvPr id="1903" name="Google Shape;1903;p78"/>
            <p:cNvCxnSpPr/>
            <p:nvPr/>
          </p:nvCxnSpPr>
          <p:spPr>
            <a:xfrm>
              <a:off x="1968" y="1824"/>
              <a:ext cx="0" cy="240"/>
            </a:xfrm>
            <a:prstGeom prst="straightConnector1">
              <a:avLst/>
            </a:prstGeom>
            <a:noFill/>
            <a:ln cap="flat" cmpd="sng" w="9525">
              <a:solidFill>
                <a:schemeClr val="lt1"/>
              </a:solidFill>
              <a:prstDash val="solid"/>
              <a:round/>
              <a:headEnd len="med" w="med" type="none"/>
              <a:tailEnd len="med" w="med" type="none"/>
            </a:ln>
          </p:spPr>
        </p:cxnSp>
        <p:cxnSp>
          <p:nvCxnSpPr>
            <p:cNvPr id="1904" name="Google Shape;1904;p78"/>
            <p:cNvCxnSpPr/>
            <p:nvPr/>
          </p:nvCxnSpPr>
          <p:spPr>
            <a:xfrm>
              <a:off x="2208" y="1824"/>
              <a:ext cx="0" cy="240"/>
            </a:xfrm>
            <a:prstGeom prst="straightConnector1">
              <a:avLst/>
            </a:prstGeom>
            <a:noFill/>
            <a:ln cap="flat" cmpd="sng" w="9525">
              <a:solidFill>
                <a:schemeClr val="lt1"/>
              </a:solidFill>
              <a:prstDash val="solid"/>
              <a:round/>
              <a:headEnd len="med" w="med" type="none"/>
              <a:tailEnd len="med" w="med" type="none"/>
            </a:ln>
          </p:spPr>
        </p:cxnSp>
      </p:grpSp>
      <p:grpSp>
        <p:nvGrpSpPr>
          <p:cNvPr id="1905" name="Google Shape;1905;p78"/>
          <p:cNvGrpSpPr/>
          <p:nvPr/>
        </p:nvGrpSpPr>
        <p:grpSpPr>
          <a:xfrm>
            <a:off x="685800" y="4572000"/>
            <a:ext cx="685800" cy="381000"/>
            <a:chOff x="1872" y="1824"/>
            <a:chExt cx="432" cy="240"/>
          </a:xfrm>
        </p:grpSpPr>
        <p:sp>
          <p:nvSpPr>
            <p:cNvPr id="1906" name="Google Shape;1906;p7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907" name="Google Shape;1907;p7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08" name="Google Shape;1908;p7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09" name="Google Shape;1909;p78"/>
          <p:cNvGrpSpPr/>
          <p:nvPr/>
        </p:nvGrpSpPr>
        <p:grpSpPr>
          <a:xfrm>
            <a:off x="1752600" y="4572000"/>
            <a:ext cx="685800" cy="381000"/>
            <a:chOff x="1872" y="1824"/>
            <a:chExt cx="432" cy="240"/>
          </a:xfrm>
        </p:grpSpPr>
        <p:sp>
          <p:nvSpPr>
            <p:cNvPr id="1910" name="Google Shape;1910;p7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911" name="Google Shape;1911;p7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12" name="Google Shape;1912;p7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13" name="Google Shape;1913;p78"/>
          <p:cNvGrpSpPr/>
          <p:nvPr/>
        </p:nvGrpSpPr>
        <p:grpSpPr>
          <a:xfrm>
            <a:off x="3886200" y="4572000"/>
            <a:ext cx="685800" cy="381000"/>
            <a:chOff x="1872" y="1824"/>
            <a:chExt cx="432" cy="240"/>
          </a:xfrm>
        </p:grpSpPr>
        <p:sp>
          <p:nvSpPr>
            <p:cNvPr id="1914" name="Google Shape;1914;p7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915" name="Google Shape;1915;p7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16" name="Google Shape;1916;p7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917" name="Google Shape;1917;p78"/>
          <p:cNvCxnSpPr/>
          <p:nvPr/>
        </p:nvCxnSpPr>
        <p:spPr>
          <a:xfrm flipH="1">
            <a:off x="15240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918" name="Google Shape;1918;p78"/>
          <p:cNvCxnSpPr/>
          <p:nvPr/>
        </p:nvCxnSpPr>
        <p:spPr>
          <a:xfrm>
            <a:off x="1828800" y="3886200"/>
            <a:ext cx="304800" cy="685800"/>
          </a:xfrm>
          <a:prstGeom prst="straightConnector1">
            <a:avLst/>
          </a:prstGeom>
          <a:noFill/>
          <a:ln cap="flat" cmpd="sng" w="9525">
            <a:solidFill>
              <a:srgbClr val="000000"/>
            </a:solidFill>
            <a:prstDash val="solid"/>
            <a:round/>
            <a:headEnd len="med" w="med" type="none"/>
            <a:tailEnd len="med" w="med" type="triangle"/>
          </a:ln>
        </p:spPr>
      </p:cxnSp>
      <p:cxnSp>
        <p:nvCxnSpPr>
          <p:cNvPr id="1919" name="Google Shape;1919;p78"/>
          <p:cNvCxnSpPr/>
          <p:nvPr/>
        </p:nvCxnSpPr>
        <p:spPr>
          <a:xfrm>
            <a:off x="3962400" y="38862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920" name="Google Shape;1920;p78"/>
          <p:cNvSpPr/>
          <p:nvPr/>
        </p:nvSpPr>
        <p:spPr>
          <a:xfrm>
            <a:off x="2057400" y="2667000"/>
            <a:ext cx="1143000" cy="685800"/>
          </a:xfrm>
          <a:prstGeom prst="rect">
            <a:avLst/>
          </a:prstGeom>
          <a:noFill/>
          <a:ln cap="flat" cmpd="sng" w="95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21" name="Google Shape;1921;p78"/>
          <p:cNvSpPr/>
          <p:nvPr/>
        </p:nvSpPr>
        <p:spPr>
          <a:xfrm>
            <a:off x="3733800" y="30988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922" name="Google Shape;1922;p78"/>
          <p:cNvCxnSpPr/>
          <p:nvPr/>
        </p:nvCxnSpPr>
        <p:spPr>
          <a:xfrm flipH="1">
            <a:off x="1066800" y="38862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923" name="Google Shape;1923;p78"/>
          <p:cNvSpPr/>
          <p:nvPr/>
        </p:nvSpPr>
        <p:spPr>
          <a:xfrm>
            <a:off x="3124200" y="3581400"/>
            <a:ext cx="1143000" cy="685800"/>
          </a:xfrm>
          <a:prstGeom prst="rect">
            <a:avLst/>
          </a:prstGeom>
          <a:noFill/>
          <a:ln cap="flat" cmpd="sng" w="95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24" name="Google Shape;1924;p78"/>
          <p:cNvSpPr txBox="1"/>
          <p:nvPr/>
        </p:nvSpPr>
        <p:spPr>
          <a:xfrm>
            <a:off x="5638800" y="1524000"/>
            <a:ext cx="3048000" cy="2282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Trường hợp đặc biệt:</a:t>
            </a:r>
            <a:endParaRPr/>
          </a:p>
          <a:p>
            <a:pPr indent="0" lvl="0" marL="0" marR="0" rtl="0" algn="l">
              <a:spcBef>
                <a:spcPts val="0"/>
              </a:spcBef>
              <a:spcAft>
                <a:spcPts val="0"/>
              </a:spcAft>
              <a:buNone/>
            </a:pPr>
            <a:r>
              <a:rPr b="1" lang="en-US" sz="2400">
                <a:solidFill>
                  <a:srgbClr val="FF3300"/>
                </a:solidFill>
                <a:latin typeface="Times New Roman"/>
                <a:ea typeface="Times New Roman"/>
                <a:cs typeface="Times New Roman"/>
                <a:sym typeface="Times New Roman"/>
              </a:rPr>
              <a:t>f == p</a:t>
            </a:r>
            <a:endParaRPr/>
          </a:p>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Nút thế mạng rp là nút con phải của nút p cần xoá</a:t>
            </a:r>
            <a:endParaRPr/>
          </a:p>
          <a:p>
            <a:pPr indent="0" lvl="0" marL="0" marR="0" rtl="0" algn="l">
              <a:spcBef>
                <a:spcPts val="0"/>
              </a:spcBef>
              <a:spcAft>
                <a:spcPts val="0"/>
              </a:spcAft>
              <a:buNone/>
            </a:pPr>
            <a:r>
              <a:rPr lang="en-US" sz="2400">
                <a:solidFill>
                  <a:srgbClr val="FF9900"/>
                </a:solidFill>
                <a:latin typeface="Times New Roman"/>
                <a:ea typeface="Times New Roman"/>
                <a:cs typeface="Times New Roman"/>
                <a:sym typeface="Times New Roman"/>
              </a:rPr>
              <a:t>- Xoá nút rp</a:t>
            </a:r>
            <a:endParaRPr/>
          </a:p>
        </p:txBody>
      </p:sp>
      <p:grpSp>
        <p:nvGrpSpPr>
          <p:cNvPr id="1925" name="Google Shape;1925;p78"/>
          <p:cNvGrpSpPr/>
          <p:nvPr/>
        </p:nvGrpSpPr>
        <p:grpSpPr>
          <a:xfrm>
            <a:off x="4267200" y="1752600"/>
            <a:ext cx="685800" cy="381000"/>
            <a:chOff x="1872" y="1824"/>
            <a:chExt cx="432" cy="240"/>
          </a:xfrm>
        </p:grpSpPr>
        <p:sp>
          <p:nvSpPr>
            <p:cNvPr id="1926" name="Google Shape;1926;p7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927" name="Google Shape;1927;p7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28" name="Google Shape;1928;p7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929" name="Google Shape;1929;p78"/>
          <p:cNvCxnSpPr/>
          <p:nvPr/>
        </p:nvCxnSpPr>
        <p:spPr>
          <a:xfrm flipH="1">
            <a:off x="2667000" y="1905000"/>
            <a:ext cx="1676400" cy="914400"/>
          </a:xfrm>
          <a:prstGeom prst="straightConnector1">
            <a:avLst/>
          </a:prstGeom>
          <a:noFill/>
          <a:ln cap="flat" cmpd="sng" w="9525">
            <a:solidFill>
              <a:srgbClr val="000000"/>
            </a:solidFill>
            <a:prstDash val="solid"/>
            <a:round/>
            <a:headEnd len="med" w="med" type="none"/>
            <a:tailEnd len="med" w="med" type="triangle"/>
          </a:ln>
        </p:spPr>
      </p:cxnSp>
      <p:sp>
        <p:nvSpPr>
          <p:cNvPr id="1930" name="Google Shape;1930;p78"/>
          <p:cNvSpPr/>
          <p:nvPr/>
        </p:nvSpPr>
        <p:spPr>
          <a:xfrm>
            <a:off x="3124200" y="3581400"/>
            <a:ext cx="1143000" cy="685800"/>
          </a:xfrm>
          <a:prstGeom prst="rect">
            <a:avLst/>
          </a:prstGeom>
          <a:noFill/>
          <a:ln cap="flat" cmpd="sng" w="9525">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1" name="Google Shape;1931;p78"/>
          <p:cNvSpPr/>
          <p:nvPr/>
        </p:nvSpPr>
        <p:spPr>
          <a:xfrm rot="2751306">
            <a:off x="2971800" y="3886200"/>
            <a:ext cx="1524000" cy="152400"/>
          </a:xfrm>
          <a:prstGeom prst="rect">
            <a:avLst/>
          </a:prstGeom>
          <a:solidFill>
            <a:srgbClr val="000000"/>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2" name="Google Shape;1932;p78"/>
          <p:cNvSpPr/>
          <p:nvPr/>
        </p:nvSpPr>
        <p:spPr>
          <a:xfrm flipH="1" rot="-2751306">
            <a:off x="2971800" y="3886200"/>
            <a:ext cx="1524000" cy="152400"/>
          </a:xfrm>
          <a:prstGeom prst="rect">
            <a:avLst/>
          </a:prstGeom>
          <a:solidFill>
            <a:srgbClr val="000000"/>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3" name="Google Shape;1933;p78"/>
          <p:cNvSpPr/>
          <p:nvPr/>
        </p:nvSpPr>
        <p:spPr>
          <a:xfrm>
            <a:off x="2540000" y="3048000"/>
            <a:ext cx="1574800" cy="1524000"/>
          </a:xfrm>
          <a:custGeom>
            <a:rect b="b" l="l" r="r" t="t"/>
            <a:pathLst>
              <a:path extrusionOk="0" h="960" w="992">
                <a:moveTo>
                  <a:pt x="224" y="0"/>
                </a:moveTo>
                <a:cubicBezTo>
                  <a:pt x="112" y="256"/>
                  <a:pt x="0" y="512"/>
                  <a:pt x="128" y="672"/>
                </a:cubicBezTo>
                <a:cubicBezTo>
                  <a:pt x="256" y="832"/>
                  <a:pt x="624" y="896"/>
                  <a:pt x="992" y="960"/>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4" name="Google Shape;1934;p78"/>
          <p:cNvSpPr/>
          <p:nvPr/>
        </p:nvSpPr>
        <p:spPr>
          <a:xfrm>
            <a:off x="1524000" y="21844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5" name="Google Shape;1935;p78"/>
          <p:cNvSpPr/>
          <p:nvPr/>
        </p:nvSpPr>
        <p:spPr>
          <a:xfrm>
            <a:off x="3733800" y="3098800"/>
            <a:ext cx="990600" cy="635000"/>
          </a:xfrm>
          <a:custGeom>
            <a:rect b="b" l="l" r="r" t="t"/>
            <a:pathLst>
              <a:path extrusionOk="0" h="400" w="624">
                <a:moveTo>
                  <a:pt x="624" y="16"/>
                </a:moveTo>
                <a:cubicBezTo>
                  <a:pt x="408" y="8"/>
                  <a:pt x="192" y="0"/>
                  <a:pt x="96" y="64"/>
                </a:cubicBezTo>
                <a:cubicBezTo>
                  <a:pt x="0" y="128"/>
                  <a:pt x="24" y="264"/>
                  <a:pt x="48" y="400"/>
                </a:cubicBezTo>
              </a:path>
            </a:pathLst>
          </a:custGeom>
          <a:noFill/>
          <a:ln cap="flat" cmpd="sng" w="38100">
            <a:solidFill>
              <a:srgbClr val="FF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6" name="Google Shape;1936;p78"/>
          <p:cNvSpPr/>
          <p:nvPr/>
        </p:nvSpPr>
        <p:spPr>
          <a:xfrm>
            <a:off x="2692400" y="1727200"/>
            <a:ext cx="812800" cy="1092200"/>
          </a:xfrm>
          <a:custGeom>
            <a:rect b="b" l="l" r="r" t="t"/>
            <a:pathLst>
              <a:path extrusionOk="0" h="688" w="512">
                <a:moveTo>
                  <a:pt x="512" y="16"/>
                </a:moveTo>
                <a:cubicBezTo>
                  <a:pt x="336" y="8"/>
                  <a:pt x="160" y="0"/>
                  <a:pt x="80" y="112"/>
                </a:cubicBezTo>
                <a:cubicBezTo>
                  <a:pt x="0" y="224"/>
                  <a:pt x="16" y="456"/>
                  <a:pt x="32" y="688"/>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37" name="Google Shape;1937;p78"/>
          <p:cNvSpPr/>
          <p:nvPr/>
        </p:nvSpPr>
        <p:spPr>
          <a:xfrm>
            <a:off x="1155700" y="18669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938" name="Google Shape;1938;p78"/>
          <p:cNvSpPr/>
          <p:nvPr/>
        </p:nvSpPr>
        <p:spPr>
          <a:xfrm>
            <a:off x="3505200" y="1447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
        <p:nvSpPr>
          <p:cNvPr id="1939" name="Google Shape;1939;p78"/>
          <p:cNvSpPr/>
          <p:nvPr/>
        </p:nvSpPr>
        <p:spPr>
          <a:xfrm>
            <a:off x="4572000" y="2819400"/>
            <a:ext cx="381000" cy="609600"/>
          </a:xfrm>
          <a:prstGeom prst="rect">
            <a:avLst/>
          </a:prstGeom>
          <a:solidFill>
            <a:srgbClr val="FFCC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sp>
        <p:nvSpPr>
          <p:cNvPr id="1944" name="Google Shape;1944;p7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5" name="Google Shape;1945;p7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grpSp>
        <p:nvGrpSpPr>
          <p:cNvPr id="1946" name="Google Shape;1946;p79"/>
          <p:cNvGrpSpPr/>
          <p:nvPr/>
        </p:nvGrpSpPr>
        <p:grpSpPr>
          <a:xfrm>
            <a:off x="2286000" y="2819400"/>
            <a:ext cx="685800" cy="381000"/>
            <a:chOff x="1872" y="1824"/>
            <a:chExt cx="432" cy="240"/>
          </a:xfrm>
        </p:grpSpPr>
        <p:sp>
          <p:nvSpPr>
            <p:cNvPr id="1947" name="Google Shape;1947;p7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3300"/>
                  </a:solidFill>
                  <a:latin typeface="Times New Roman"/>
                  <a:ea typeface="Times New Roman"/>
                  <a:cs typeface="Times New Roman"/>
                  <a:sym typeface="Times New Roman"/>
                </a:rPr>
                <a:t>39</a:t>
              </a:r>
              <a:endParaRPr/>
            </a:p>
          </p:txBody>
        </p:sp>
        <p:cxnSp>
          <p:nvCxnSpPr>
            <p:cNvPr id="1948" name="Google Shape;1948;p7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49" name="Google Shape;1949;p7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50" name="Google Shape;1950;p79"/>
          <p:cNvGrpSpPr/>
          <p:nvPr/>
        </p:nvGrpSpPr>
        <p:grpSpPr>
          <a:xfrm>
            <a:off x="1219200" y="3733800"/>
            <a:ext cx="685800" cy="381000"/>
            <a:chOff x="1872" y="1824"/>
            <a:chExt cx="432" cy="240"/>
          </a:xfrm>
        </p:grpSpPr>
        <p:sp>
          <p:nvSpPr>
            <p:cNvPr id="1951" name="Google Shape;1951;p7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cxnSp>
          <p:nvCxnSpPr>
            <p:cNvPr id="1952" name="Google Shape;1952;p7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53" name="Google Shape;1953;p7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54" name="Google Shape;1954;p79"/>
          <p:cNvGrpSpPr/>
          <p:nvPr/>
        </p:nvGrpSpPr>
        <p:grpSpPr>
          <a:xfrm>
            <a:off x="685800" y="4572000"/>
            <a:ext cx="685800" cy="381000"/>
            <a:chOff x="1872" y="1824"/>
            <a:chExt cx="432" cy="240"/>
          </a:xfrm>
        </p:grpSpPr>
        <p:sp>
          <p:nvSpPr>
            <p:cNvPr id="1955" name="Google Shape;1955;p7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a:t>
              </a:r>
              <a:endParaRPr/>
            </a:p>
          </p:txBody>
        </p:sp>
        <p:cxnSp>
          <p:nvCxnSpPr>
            <p:cNvPr id="1956" name="Google Shape;1956;p7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57" name="Google Shape;1957;p7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58" name="Google Shape;1958;p79"/>
          <p:cNvGrpSpPr/>
          <p:nvPr/>
        </p:nvGrpSpPr>
        <p:grpSpPr>
          <a:xfrm>
            <a:off x="1752600" y="4572000"/>
            <a:ext cx="685800" cy="381000"/>
            <a:chOff x="1872" y="1824"/>
            <a:chExt cx="432" cy="240"/>
          </a:xfrm>
        </p:grpSpPr>
        <p:sp>
          <p:nvSpPr>
            <p:cNvPr id="1959" name="Google Shape;1959;p7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19</a:t>
              </a:r>
              <a:endParaRPr/>
            </a:p>
          </p:txBody>
        </p:sp>
        <p:cxnSp>
          <p:nvCxnSpPr>
            <p:cNvPr id="1960" name="Google Shape;1960;p7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61" name="Google Shape;1961;p7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1962" name="Google Shape;1962;p79"/>
          <p:cNvGrpSpPr/>
          <p:nvPr/>
        </p:nvGrpSpPr>
        <p:grpSpPr>
          <a:xfrm>
            <a:off x="3124200" y="3733800"/>
            <a:ext cx="685800" cy="381000"/>
            <a:chOff x="1872" y="1824"/>
            <a:chExt cx="432" cy="240"/>
          </a:xfrm>
        </p:grpSpPr>
        <p:sp>
          <p:nvSpPr>
            <p:cNvPr id="1963" name="Google Shape;1963;p7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42</a:t>
              </a:r>
              <a:endParaRPr/>
            </a:p>
          </p:txBody>
        </p:sp>
        <p:cxnSp>
          <p:nvCxnSpPr>
            <p:cNvPr id="1964" name="Google Shape;1964;p7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65" name="Google Shape;1965;p7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966" name="Google Shape;1966;p79"/>
          <p:cNvCxnSpPr/>
          <p:nvPr/>
        </p:nvCxnSpPr>
        <p:spPr>
          <a:xfrm flipH="1">
            <a:off x="1524000" y="3048000"/>
            <a:ext cx="838200" cy="685800"/>
          </a:xfrm>
          <a:prstGeom prst="straightConnector1">
            <a:avLst/>
          </a:prstGeom>
          <a:noFill/>
          <a:ln cap="flat" cmpd="sng" w="9525">
            <a:solidFill>
              <a:srgbClr val="000000"/>
            </a:solidFill>
            <a:prstDash val="solid"/>
            <a:round/>
            <a:headEnd len="med" w="med" type="none"/>
            <a:tailEnd len="med" w="med" type="triangle"/>
          </a:ln>
        </p:spPr>
      </p:cxnSp>
      <p:cxnSp>
        <p:nvCxnSpPr>
          <p:cNvPr id="1967" name="Google Shape;1967;p79"/>
          <p:cNvCxnSpPr/>
          <p:nvPr/>
        </p:nvCxnSpPr>
        <p:spPr>
          <a:xfrm>
            <a:off x="1828800" y="3886200"/>
            <a:ext cx="304800" cy="685800"/>
          </a:xfrm>
          <a:prstGeom prst="straightConnector1">
            <a:avLst/>
          </a:prstGeom>
          <a:noFill/>
          <a:ln cap="flat" cmpd="sng" w="9525">
            <a:solidFill>
              <a:srgbClr val="000000"/>
            </a:solidFill>
            <a:prstDash val="solid"/>
            <a:round/>
            <a:headEnd len="med" w="med" type="none"/>
            <a:tailEnd len="med" w="med" type="triangle"/>
          </a:ln>
        </p:spPr>
      </p:cxnSp>
      <p:sp>
        <p:nvSpPr>
          <p:cNvPr id="1968" name="Google Shape;1968;p79"/>
          <p:cNvSpPr/>
          <p:nvPr/>
        </p:nvSpPr>
        <p:spPr>
          <a:xfrm>
            <a:off x="2057400" y="2667000"/>
            <a:ext cx="1143000" cy="685800"/>
          </a:xfrm>
          <a:prstGeom prst="rect">
            <a:avLst/>
          </a:prstGeom>
          <a:noFill/>
          <a:ln cap="flat" cmpd="sng" w="9525">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1969" name="Google Shape;1969;p79"/>
          <p:cNvCxnSpPr/>
          <p:nvPr/>
        </p:nvCxnSpPr>
        <p:spPr>
          <a:xfrm flipH="1">
            <a:off x="1066800" y="3886200"/>
            <a:ext cx="228600" cy="685800"/>
          </a:xfrm>
          <a:prstGeom prst="straightConnector1">
            <a:avLst/>
          </a:prstGeom>
          <a:noFill/>
          <a:ln cap="flat" cmpd="sng" w="9525">
            <a:solidFill>
              <a:srgbClr val="000000"/>
            </a:solidFill>
            <a:prstDash val="solid"/>
            <a:round/>
            <a:headEnd len="med" w="med" type="none"/>
            <a:tailEnd len="med" w="med" type="triangle"/>
          </a:ln>
        </p:spPr>
      </p:cxnSp>
      <p:sp>
        <p:nvSpPr>
          <p:cNvPr id="1970" name="Google Shape;1970;p79"/>
          <p:cNvSpPr txBox="1"/>
          <p:nvPr/>
        </p:nvSpPr>
        <p:spPr>
          <a:xfrm>
            <a:off x="5638800" y="1524000"/>
            <a:ext cx="3048000" cy="2282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Trường hợp đặc biệt:</a:t>
            </a:r>
            <a:endParaRPr/>
          </a:p>
          <a:p>
            <a:pPr indent="0" lvl="0" marL="0" marR="0" rtl="0" algn="l">
              <a:spcBef>
                <a:spcPts val="0"/>
              </a:spcBef>
              <a:spcAft>
                <a:spcPts val="0"/>
              </a:spcAft>
              <a:buNone/>
            </a:pPr>
            <a:r>
              <a:rPr b="1" lang="en-US" sz="2400">
                <a:solidFill>
                  <a:srgbClr val="FF3300"/>
                </a:solidFill>
                <a:latin typeface="Times New Roman"/>
                <a:ea typeface="Times New Roman"/>
                <a:cs typeface="Times New Roman"/>
                <a:sym typeface="Times New Roman"/>
              </a:rPr>
              <a:t>f == p</a:t>
            </a:r>
            <a:endParaRPr/>
          </a:p>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Nút thế mạng rp là nút con phải của nút p cần xoá</a:t>
            </a:r>
            <a:endParaRPr/>
          </a:p>
          <a:p>
            <a:pPr indent="0" lvl="0" marL="0" marR="0" rtl="0" algn="l">
              <a:spcBef>
                <a:spcPts val="0"/>
              </a:spcBef>
              <a:spcAft>
                <a:spcPts val="0"/>
              </a:spcAft>
              <a:buNone/>
            </a:pPr>
            <a:r>
              <a:rPr lang="en-US" sz="2400">
                <a:solidFill>
                  <a:srgbClr val="FF9900"/>
                </a:solidFill>
                <a:latin typeface="Times New Roman"/>
                <a:ea typeface="Times New Roman"/>
                <a:cs typeface="Times New Roman"/>
                <a:sym typeface="Times New Roman"/>
              </a:rPr>
              <a:t>- Sau khi xoá</a:t>
            </a:r>
            <a:endParaRPr/>
          </a:p>
        </p:txBody>
      </p:sp>
      <p:grpSp>
        <p:nvGrpSpPr>
          <p:cNvPr id="1971" name="Google Shape;1971;p79"/>
          <p:cNvGrpSpPr/>
          <p:nvPr/>
        </p:nvGrpSpPr>
        <p:grpSpPr>
          <a:xfrm>
            <a:off x="4267200" y="1752600"/>
            <a:ext cx="685800" cy="381000"/>
            <a:chOff x="1872" y="1824"/>
            <a:chExt cx="432" cy="240"/>
          </a:xfrm>
        </p:grpSpPr>
        <p:sp>
          <p:nvSpPr>
            <p:cNvPr id="1972" name="Google Shape;1972;p7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52</a:t>
              </a:r>
              <a:endParaRPr/>
            </a:p>
          </p:txBody>
        </p:sp>
        <p:cxnSp>
          <p:nvCxnSpPr>
            <p:cNvPr id="1973" name="Google Shape;1973;p7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1974" name="Google Shape;1974;p7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1975" name="Google Shape;1975;p79"/>
          <p:cNvCxnSpPr/>
          <p:nvPr/>
        </p:nvCxnSpPr>
        <p:spPr>
          <a:xfrm flipH="1">
            <a:off x="2667000" y="1905000"/>
            <a:ext cx="1676400" cy="914400"/>
          </a:xfrm>
          <a:prstGeom prst="straightConnector1">
            <a:avLst/>
          </a:prstGeom>
          <a:noFill/>
          <a:ln cap="flat" cmpd="sng" w="9525">
            <a:solidFill>
              <a:srgbClr val="000000"/>
            </a:solidFill>
            <a:prstDash val="solid"/>
            <a:round/>
            <a:headEnd len="med" w="med" type="none"/>
            <a:tailEnd len="med" w="med" type="triangle"/>
          </a:ln>
        </p:spPr>
      </p:cxnSp>
      <p:cxnSp>
        <p:nvCxnSpPr>
          <p:cNvPr id="1976" name="Google Shape;1976;p79"/>
          <p:cNvCxnSpPr/>
          <p:nvPr/>
        </p:nvCxnSpPr>
        <p:spPr>
          <a:xfrm>
            <a:off x="2895600" y="3048000"/>
            <a:ext cx="533400" cy="685800"/>
          </a:xfrm>
          <a:prstGeom prst="straightConnector1">
            <a:avLst/>
          </a:prstGeom>
          <a:noFill/>
          <a:ln cap="flat" cmpd="sng" w="9525">
            <a:solidFill>
              <a:srgbClr val="000000"/>
            </a:solidFill>
            <a:prstDash val="solid"/>
            <a:round/>
            <a:headEnd len="med" w="med" type="none"/>
            <a:tailEnd len="med" w="med" type="triangle"/>
          </a:ln>
        </p:spPr>
      </p:cxnSp>
      <p:sp>
        <p:nvSpPr>
          <p:cNvPr id="1977" name="Google Shape;1977;p79"/>
          <p:cNvSpPr/>
          <p:nvPr/>
        </p:nvSpPr>
        <p:spPr>
          <a:xfrm>
            <a:off x="1524000" y="2184400"/>
            <a:ext cx="1066800" cy="635000"/>
          </a:xfrm>
          <a:custGeom>
            <a:rect b="b" l="l" r="r" t="t"/>
            <a:pathLst>
              <a:path extrusionOk="0" h="400" w="672">
                <a:moveTo>
                  <a:pt x="0" y="16"/>
                </a:moveTo>
                <a:cubicBezTo>
                  <a:pt x="208" y="8"/>
                  <a:pt x="416" y="0"/>
                  <a:pt x="528" y="64"/>
                </a:cubicBezTo>
                <a:cubicBezTo>
                  <a:pt x="640" y="128"/>
                  <a:pt x="656" y="264"/>
                  <a:pt x="672" y="400"/>
                </a:cubicBezTo>
              </a:path>
            </a:pathLst>
          </a:custGeom>
          <a:noFill/>
          <a:ln cap="flat" cmpd="sng" w="38100">
            <a:solidFill>
              <a:srgbClr val="8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78" name="Google Shape;1978;p79"/>
          <p:cNvSpPr/>
          <p:nvPr/>
        </p:nvSpPr>
        <p:spPr>
          <a:xfrm>
            <a:off x="2692400" y="1727200"/>
            <a:ext cx="812800" cy="1092200"/>
          </a:xfrm>
          <a:custGeom>
            <a:rect b="b" l="l" r="r" t="t"/>
            <a:pathLst>
              <a:path extrusionOk="0" h="688" w="512">
                <a:moveTo>
                  <a:pt x="512" y="16"/>
                </a:moveTo>
                <a:cubicBezTo>
                  <a:pt x="336" y="8"/>
                  <a:pt x="160" y="0"/>
                  <a:pt x="80" y="112"/>
                </a:cubicBezTo>
                <a:cubicBezTo>
                  <a:pt x="0" y="224"/>
                  <a:pt x="16" y="456"/>
                  <a:pt x="32" y="688"/>
                </a:cubicBezTo>
              </a:path>
            </a:pathLst>
          </a:custGeom>
          <a:noFill/>
          <a:ln cap="flat" cmpd="sng" w="38100">
            <a:solidFill>
              <a:srgbClr val="FF99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79" name="Google Shape;1979;p79"/>
          <p:cNvSpPr/>
          <p:nvPr/>
        </p:nvSpPr>
        <p:spPr>
          <a:xfrm>
            <a:off x="1155700" y="1866900"/>
            <a:ext cx="381000" cy="609600"/>
          </a:xfrm>
          <a:prstGeom prst="rect">
            <a:avLst/>
          </a:prstGeom>
          <a:solidFill>
            <a:srgbClr val="800080">
              <a:alpha val="53725"/>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Times New Roman"/>
                <a:ea typeface="Times New Roman"/>
                <a:cs typeface="Times New Roman"/>
                <a:sym typeface="Times New Roman"/>
              </a:rPr>
              <a:t>p</a:t>
            </a:r>
            <a:endParaRPr/>
          </a:p>
        </p:txBody>
      </p:sp>
      <p:sp>
        <p:nvSpPr>
          <p:cNvPr id="1980" name="Google Shape;1980;p79"/>
          <p:cNvSpPr/>
          <p:nvPr/>
        </p:nvSpPr>
        <p:spPr>
          <a:xfrm>
            <a:off x="3505200" y="1447800"/>
            <a:ext cx="381000" cy="609600"/>
          </a:xfrm>
          <a:prstGeom prst="rect">
            <a:avLst/>
          </a:prstGeom>
          <a:solidFill>
            <a:srgbClr val="FF99CC">
              <a:alpha val="51764"/>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4" name="Shape 1984"/>
        <p:cNvGrpSpPr/>
        <p:nvPr/>
      </p:nvGrpSpPr>
      <p:grpSpPr>
        <a:xfrm>
          <a:off x="0" y="0"/>
          <a:ext cx="0" cy="0"/>
          <a:chOff x="0" y="0"/>
          <a:chExt cx="0" cy="0"/>
        </a:xfrm>
      </p:grpSpPr>
      <p:sp>
        <p:nvSpPr>
          <p:cNvPr id="1985" name="Google Shape;1985;p8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6" name="Google Shape;1986;p8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987" name="Google Shape;1987;p8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Remove (NodePtr &amp;T, int x)</a:t>
            </a:r>
            <a:endParaRPr/>
          </a:p>
          <a:p>
            <a:pPr indent="-285750" lvl="1" marL="742950" rtl="0" algn="l">
              <a:lnSpc>
                <a:spcPct val="90000"/>
              </a:lnSpc>
              <a:spcBef>
                <a:spcPts val="400"/>
              </a:spcBef>
              <a:spcAft>
                <a:spcPts val="0"/>
              </a:spcAft>
              <a:buSzPts val="1200"/>
              <a:buChar char="✓"/>
            </a:pPr>
            <a:r>
              <a:rPr lang="en-US" sz="2000"/>
              <a:t>Nếu pTree = NULL ⇒ thoát</a:t>
            </a:r>
            <a:endParaRPr/>
          </a:p>
          <a:p>
            <a:pPr indent="-285750" lvl="1" marL="742950" rtl="0" algn="l">
              <a:lnSpc>
                <a:spcPct val="90000"/>
              </a:lnSpc>
              <a:spcBef>
                <a:spcPts val="400"/>
              </a:spcBef>
              <a:spcAft>
                <a:spcPts val="0"/>
              </a:spcAft>
              <a:buSzPts val="1200"/>
              <a:buChar char="✓"/>
            </a:pPr>
            <a:r>
              <a:rPr lang="en-US" sz="2000"/>
              <a:t>Nếu pTree-&gt;info &gt; x ⇒ Remove(pTree-&gt;left, x)</a:t>
            </a:r>
            <a:endParaRPr/>
          </a:p>
          <a:p>
            <a:pPr indent="-285750" lvl="1" marL="742950" rtl="0" algn="l">
              <a:lnSpc>
                <a:spcPct val="90000"/>
              </a:lnSpc>
              <a:spcBef>
                <a:spcPts val="400"/>
              </a:spcBef>
              <a:spcAft>
                <a:spcPts val="0"/>
              </a:spcAft>
              <a:buSzPts val="1200"/>
              <a:buChar char="✓"/>
            </a:pPr>
            <a:r>
              <a:rPr lang="en-US" sz="2000"/>
              <a:t>Nếu pTree-&gt;info &lt;x ⇒ Remove(pTree-&gt;right, x)</a:t>
            </a:r>
            <a:endParaRPr/>
          </a:p>
          <a:p>
            <a:pPr indent="-285750" lvl="1" marL="742950" rtl="0" algn="l">
              <a:lnSpc>
                <a:spcPct val="90000"/>
              </a:lnSpc>
              <a:spcBef>
                <a:spcPts val="400"/>
              </a:spcBef>
              <a:spcAft>
                <a:spcPts val="0"/>
              </a:spcAft>
              <a:buSzPts val="1200"/>
              <a:buChar char="✓"/>
            </a:pPr>
            <a:r>
              <a:rPr lang="en-US" sz="2000"/>
              <a:t>Nếu pTree-&gt;info = x</a:t>
            </a:r>
            <a:endParaRPr/>
          </a:p>
          <a:p>
            <a:pPr indent="-228600" lvl="2" marL="1143000" rtl="0" algn="l">
              <a:lnSpc>
                <a:spcPct val="90000"/>
              </a:lnSpc>
              <a:spcBef>
                <a:spcPts val="400"/>
              </a:spcBef>
              <a:spcAft>
                <a:spcPts val="0"/>
              </a:spcAft>
              <a:buSzPts val="1200"/>
              <a:buChar char="■"/>
            </a:pPr>
            <a:r>
              <a:rPr lang="en-US" sz="2000"/>
              <a:t>p = pTree </a:t>
            </a:r>
            <a:endParaRPr/>
          </a:p>
          <a:p>
            <a:pPr indent="-228600" lvl="2" marL="1143000" rtl="0" algn="l">
              <a:lnSpc>
                <a:spcPct val="90000"/>
              </a:lnSpc>
              <a:spcBef>
                <a:spcPts val="400"/>
              </a:spcBef>
              <a:spcAft>
                <a:spcPts val="0"/>
              </a:spcAft>
              <a:buSzPts val="1200"/>
              <a:buChar char="■"/>
            </a:pPr>
            <a:r>
              <a:rPr lang="en-US" sz="2000"/>
              <a:t>Nếu pTree có 1 nút con thì pTree trỏ đến nút con đó</a:t>
            </a:r>
            <a:endParaRPr/>
          </a:p>
          <a:p>
            <a:pPr indent="-228600" lvl="2" marL="1143000" rtl="0" algn="l">
              <a:lnSpc>
                <a:spcPct val="90000"/>
              </a:lnSpc>
              <a:spcBef>
                <a:spcPts val="400"/>
              </a:spcBef>
              <a:spcAft>
                <a:spcPts val="0"/>
              </a:spcAft>
              <a:buSzPts val="1200"/>
              <a:buChar char="■"/>
            </a:pPr>
            <a:r>
              <a:rPr lang="en-US" sz="2000"/>
              <a:t>Ngược lại có 2 con</a:t>
            </a:r>
            <a:endParaRPr/>
          </a:p>
          <a:p>
            <a:pPr indent="-228600" lvl="3" marL="1600200" rtl="0" algn="l">
              <a:lnSpc>
                <a:spcPct val="90000"/>
              </a:lnSpc>
              <a:spcBef>
                <a:spcPts val="360"/>
              </a:spcBef>
              <a:spcAft>
                <a:spcPts val="0"/>
              </a:spcAft>
              <a:buSzPts val="1080"/>
              <a:buChar char="■"/>
            </a:pPr>
            <a:r>
              <a:rPr lang="en-US" sz="1800"/>
              <a:t>Gọi f = p và rp = p-&gt;right;</a:t>
            </a:r>
            <a:endParaRPr/>
          </a:p>
          <a:p>
            <a:pPr indent="-228600" lvl="3" marL="1600200" rtl="0" algn="l">
              <a:lnSpc>
                <a:spcPct val="90000"/>
              </a:lnSpc>
              <a:spcBef>
                <a:spcPts val="360"/>
              </a:spcBef>
              <a:spcAft>
                <a:spcPts val="0"/>
              </a:spcAft>
              <a:buSzPts val="1080"/>
              <a:buChar char="■"/>
            </a:pPr>
            <a:r>
              <a:rPr lang="en-US" sz="1800"/>
              <a:t>Tìm nút rp sao cho rp-&gt;left = NULL và nút f là nút cha nút rp</a:t>
            </a:r>
            <a:endParaRPr/>
          </a:p>
          <a:p>
            <a:pPr indent="-228600" lvl="3" marL="1600200" rtl="0" algn="l">
              <a:lnSpc>
                <a:spcPct val="90000"/>
              </a:lnSpc>
              <a:spcBef>
                <a:spcPts val="360"/>
              </a:spcBef>
              <a:spcAft>
                <a:spcPts val="0"/>
              </a:spcAft>
              <a:buSzPts val="1080"/>
              <a:buChar char="■"/>
            </a:pPr>
            <a:r>
              <a:rPr lang="en-US" sz="1800"/>
              <a:t>Thay đổi giá trị nội dung của pTree và rp</a:t>
            </a:r>
            <a:endParaRPr/>
          </a:p>
          <a:p>
            <a:pPr indent="-228600" lvl="3" marL="1600200" rtl="0" algn="l">
              <a:lnSpc>
                <a:spcPct val="90000"/>
              </a:lnSpc>
              <a:spcBef>
                <a:spcPts val="400"/>
              </a:spcBef>
              <a:spcAft>
                <a:spcPts val="0"/>
              </a:spcAft>
              <a:buSzPts val="1080"/>
              <a:buChar char="■"/>
            </a:pPr>
            <a:r>
              <a:rPr lang="en-US" sz="1800"/>
              <a:t>Nếu </a:t>
            </a:r>
            <a:r>
              <a:rPr lang="en-US" sz="1800">
                <a:solidFill>
                  <a:srgbClr val="FF3300"/>
                </a:solidFill>
              </a:rPr>
              <a:t>f = p</a:t>
            </a:r>
            <a:r>
              <a:rPr lang="en-US" sz="1800"/>
              <a:t> (trường hợp đặc biệt)</a:t>
            </a:r>
            <a:r>
              <a:rPr lang="en-US"/>
              <a:t> </a:t>
            </a:r>
            <a:r>
              <a:rPr lang="en-US" sz="1800"/>
              <a:t>thì: f-&gt;right = rp-&gt;right;</a:t>
            </a:r>
            <a:endParaRPr/>
          </a:p>
          <a:p>
            <a:pPr indent="-228600" lvl="3" marL="1600200" rtl="0" algn="l">
              <a:lnSpc>
                <a:spcPct val="90000"/>
              </a:lnSpc>
              <a:spcBef>
                <a:spcPts val="360"/>
              </a:spcBef>
              <a:spcAft>
                <a:spcPts val="0"/>
              </a:spcAft>
              <a:buSzPts val="1080"/>
              <a:buChar char="■"/>
            </a:pPr>
            <a:r>
              <a:rPr lang="en-US" sz="1800"/>
              <a:t>Ngược lại: f-&gt;left = rp-&gt;right;</a:t>
            </a:r>
            <a:endParaRPr/>
          </a:p>
          <a:p>
            <a:pPr indent="-228600" lvl="3" marL="1600200" rtl="0" algn="l">
              <a:lnSpc>
                <a:spcPct val="90000"/>
              </a:lnSpc>
              <a:spcBef>
                <a:spcPts val="360"/>
              </a:spcBef>
              <a:spcAft>
                <a:spcPts val="0"/>
              </a:spcAft>
              <a:buSzPts val="1080"/>
              <a:buChar char="■"/>
            </a:pPr>
            <a:r>
              <a:rPr lang="en-US" sz="1800"/>
              <a:t>P = rp; </a:t>
            </a:r>
            <a:r>
              <a:rPr i="1" lang="en-US" sz="1800">
                <a:solidFill>
                  <a:schemeClr val="accent1"/>
                </a:solidFill>
              </a:rPr>
              <a:t>// p trỏ tới rp để xoá</a:t>
            </a:r>
            <a:endParaRPr/>
          </a:p>
          <a:p>
            <a:pPr indent="-228600" lvl="2" marL="1143000" rtl="0" algn="l">
              <a:lnSpc>
                <a:spcPct val="90000"/>
              </a:lnSpc>
              <a:spcBef>
                <a:spcPts val="400"/>
              </a:spcBef>
              <a:spcAft>
                <a:spcPts val="0"/>
              </a:spcAft>
              <a:buSzPts val="1200"/>
              <a:buChar char="■"/>
            </a:pPr>
            <a:r>
              <a:rPr lang="en-US" sz="2000"/>
              <a:t>Xoá P</a:t>
            </a:r>
            <a:endParaRPr/>
          </a:p>
        </p:txBody>
      </p:sp>
      <p:sp>
        <p:nvSpPr>
          <p:cNvPr id="1988" name="Google Shape;1988;p80"/>
          <p:cNvSpPr/>
          <p:nvPr/>
        </p:nvSpPr>
        <p:spPr>
          <a:xfrm>
            <a:off x="7162800" y="3048000"/>
            <a:ext cx="1600200" cy="914400"/>
          </a:xfrm>
          <a:prstGeom prst="cloudCallout">
            <a:avLst>
              <a:gd fmla="val -83431" name="adj1"/>
              <a:gd fmla="val 74134" name="adj2"/>
            </a:avLst>
          </a:prstGeom>
          <a:solidFill>
            <a:srgbClr val="FFFF99">
              <a:alpha val="62745"/>
            </a:srgbClr>
          </a:solidFill>
          <a:ln cap="flat" cmpd="sng" w="9525">
            <a:solidFill>
              <a:srgbClr val="FF99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Times New Roman"/>
                <a:ea typeface="Times New Roman"/>
                <a:cs typeface="Times New Roman"/>
                <a:sym typeface="Times New Roman"/>
              </a:rPr>
              <a:t>Xóa theo cách 2</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3" name="Shape 1993"/>
        <p:cNvGrpSpPr/>
        <p:nvPr/>
      </p:nvGrpSpPr>
      <p:grpSpPr>
        <a:xfrm>
          <a:off x="0" y="0"/>
          <a:ext cx="0" cy="0"/>
          <a:chOff x="0" y="0"/>
          <a:chExt cx="0" cy="0"/>
        </a:xfrm>
      </p:grpSpPr>
      <p:sp>
        <p:nvSpPr>
          <p:cNvPr id="1994" name="Google Shape;1994;p8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5" name="Google Shape;1995;p8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1996" name="Google Shape;1996;p81"/>
          <p:cNvSpPr txBox="1"/>
          <p:nvPr/>
        </p:nvSpPr>
        <p:spPr>
          <a:xfrm>
            <a:off x="898525" y="1143000"/>
            <a:ext cx="7559675" cy="5172075"/>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int Remove(Node* &amp;pTree, int x)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a:t>
            </a:r>
            <a:r>
              <a:rPr lang="en-US" sz="2200">
                <a:solidFill>
                  <a:srgbClr val="000000"/>
                </a:solidFill>
                <a:latin typeface="Times"/>
                <a:ea typeface="Times"/>
                <a:cs typeface="Times"/>
                <a:sym typeface="Times"/>
              </a:rPr>
              <a:t>if ( pTree == NULL) </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return FALSE; </a:t>
            </a:r>
            <a:r>
              <a:rPr i="1" lang="en-US" sz="2200">
                <a:solidFill>
                  <a:srgbClr val="00CC99"/>
                </a:solidFill>
                <a:latin typeface="Times"/>
                <a:ea typeface="Times"/>
                <a:cs typeface="Times"/>
                <a:sym typeface="Times"/>
              </a:rPr>
              <a:t>//không tìm thấy nút cần xoá</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if (pTree-&gt;info &gt;x) 	</a:t>
            </a:r>
            <a:r>
              <a:rPr i="1" lang="en-US" sz="2200">
                <a:solidFill>
                  <a:srgbClr val="00CC99"/>
                </a:solidFill>
                <a:latin typeface="Times"/>
                <a:ea typeface="Times"/>
                <a:cs typeface="Times"/>
                <a:sym typeface="Times"/>
              </a:rPr>
              <a:t>//tìm và xóa bên trái</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return Remove(pTree-&gt;left, x); </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if (pTree-&gt;info &lt;x) 	</a:t>
            </a:r>
            <a:r>
              <a:rPr i="1" lang="en-US" sz="2200">
                <a:solidFill>
                  <a:srgbClr val="00CC99"/>
                </a:solidFill>
                <a:latin typeface="Times"/>
                <a:ea typeface="Times"/>
                <a:cs typeface="Times"/>
                <a:sym typeface="Times"/>
              </a:rPr>
              <a:t>//tìm và xóa bên phải</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return Remove(pTree-&gt;right, x);</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Node* p, f, rp;</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p = pTree; 		</a:t>
            </a:r>
            <a:r>
              <a:rPr i="1" lang="en-US" sz="2200">
                <a:solidFill>
                  <a:srgbClr val="00CC99"/>
                </a:solidFill>
                <a:latin typeface="Times"/>
                <a:ea typeface="Times"/>
                <a:cs typeface="Times"/>
                <a:sym typeface="Times"/>
              </a:rPr>
              <a:t>//p biến tạm trỏ đến pTree</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a:t>
            </a:r>
            <a:r>
              <a:rPr b="1" i="1" lang="en-US" sz="2000">
                <a:solidFill>
                  <a:schemeClr val="accent1"/>
                </a:solidFill>
                <a:latin typeface="Times"/>
                <a:ea typeface="Times"/>
                <a:cs typeface="Times"/>
                <a:sym typeface="Times"/>
              </a:rPr>
              <a:t>//trường hợp pTree có 1 cây con</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if ( pTree-&gt;left == NULL) 	</a:t>
            </a:r>
            <a:r>
              <a:rPr i="1" lang="en-US" sz="2200">
                <a:solidFill>
                  <a:srgbClr val="00CC99"/>
                </a:solidFill>
                <a:latin typeface="Times"/>
                <a:ea typeface="Times"/>
                <a:cs typeface="Times"/>
                <a:sym typeface="Times"/>
              </a:rPr>
              <a:t>//có 1 cây con</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pTree = pTree-&gt;right;</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else if (pTree-&gt;right == NULL) 	</a:t>
            </a:r>
            <a:r>
              <a:rPr i="1" lang="en-US" sz="2200">
                <a:solidFill>
                  <a:srgbClr val="00CC99"/>
                </a:solidFill>
                <a:latin typeface="Times"/>
                <a:ea typeface="Times"/>
                <a:cs typeface="Times"/>
                <a:sym typeface="Times"/>
              </a:rPr>
              <a:t>//có 1 cây con</a:t>
            </a:r>
            <a:endParaRPr/>
          </a:p>
          <a:p>
            <a:pPr indent="0" lvl="0" marL="0" marR="0" rtl="0" algn="l">
              <a:spcBef>
                <a:spcPts val="0"/>
              </a:spcBef>
              <a:spcAft>
                <a:spcPts val="0"/>
              </a:spcAft>
              <a:buNone/>
            </a:pPr>
            <a:r>
              <a:rPr lang="en-US" sz="2200">
                <a:solidFill>
                  <a:srgbClr val="000000"/>
                </a:solidFill>
                <a:latin typeface="Times"/>
                <a:ea typeface="Times"/>
                <a:cs typeface="Times"/>
                <a:sym typeface="Times"/>
              </a:rPr>
              <a:t>		pTree = pTree-&gt;left;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Khái niệm</a:t>
            </a:r>
            <a:endParaRPr/>
          </a:p>
        </p:txBody>
      </p:sp>
      <p:sp>
        <p:nvSpPr>
          <p:cNvPr id="190" name="Google Shape;190;p1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b="1" lang="en-US" sz="2800"/>
              <a:t>Nút gốc	:</a:t>
            </a:r>
            <a:r>
              <a:rPr lang="en-US" sz="2800"/>
              <a:t> không có nút cha</a:t>
            </a:r>
            <a:endParaRPr/>
          </a:p>
          <a:p>
            <a:pPr indent="-342900" lvl="0" marL="342900" rtl="0" algn="l">
              <a:spcBef>
                <a:spcPts val="560"/>
              </a:spcBef>
              <a:spcAft>
                <a:spcPts val="0"/>
              </a:spcAft>
              <a:buSzPts val="1680"/>
              <a:buChar char="•"/>
            </a:pPr>
            <a:r>
              <a:rPr b="1" lang="en-US" sz="2800"/>
              <a:t>Nút lá	:</a:t>
            </a:r>
            <a:r>
              <a:rPr lang="en-US" sz="2800"/>
              <a:t> không có nút con</a:t>
            </a:r>
            <a:endParaRPr/>
          </a:p>
          <a:p>
            <a:pPr indent="-342900" lvl="0" marL="342900" rtl="0" algn="l">
              <a:spcBef>
                <a:spcPts val="560"/>
              </a:spcBef>
              <a:spcAft>
                <a:spcPts val="0"/>
              </a:spcAft>
              <a:buSzPts val="1680"/>
              <a:buChar char="•"/>
            </a:pPr>
            <a:r>
              <a:rPr b="1" lang="en-US" sz="2800"/>
              <a:t>Nút trong	:</a:t>
            </a:r>
            <a:r>
              <a:rPr lang="en-US" sz="2800"/>
              <a:t> không phải nút con và nút gốc</a:t>
            </a:r>
            <a:endParaRPr/>
          </a:p>
          <a:p>
            <a:pPr indent="-342900" lvl="0" marL="342900" rtl="0" algn="l">
              <a:spcBef>
                <a:spcPts val="560"/>
              </a:spcBef>
              <a:spcAft>
                <a:spcPts val="0"/>
              </a:spcAft>
              <a:buSzPts val="1680"/>
              <a:buChar char="•"/>
            </a:pPr>
            <a:r>
              <a:rPr b="1" lang="en-US" sz="2800"/>
              <a:t>Bậc của nút	:</a:t>
            </a:r>
            <a:r>
              <a:rPr lang="en-US" sz="2800"/>
              <a:t> số nút con của nút đó</a:t>
            </a:r>
            <a:endParaRPr/>
          </a:p>
          <a:p>
            <a:pPr indent="-342900" lvl="0" marL="342900" rtl="0" algn="l">
              <a:spcBef>
                <a:spcPts val="560"/>
              </a:spcBef>
              <a:spcAft>
                <a:spcPts val="0"/>
              </a:spcAft>
              <a:buSzPts val="1680"/>
              <a:buChar char="•"/>
            </a:pPr>
            <a:r>
              <a:rPr b="1" lang="en-US" sz="2800"/>
              <a:t>Bậc của cây	:</a:t>
            </a:r>
            <a:r>
              <a:rPr lang="en-US" sz="2800"/>
              <a:t> là bậc lớn nhất của các nút trong cây</a:t>
            </a:r>
            <a:endParaRPr/>
          </a:p>
          <a:p>
            <a:pPr indent="-342900" lvl="0" marL="342900" rtl="0" algn="l">
              <a:spcBef>
                <a:spcPts val="560"/>
              </a:spcBef>
              <a:spcAft>
                <a:spcPts val="0"/>
              </a:spcAft>
              <a:buSzPts val="1680"/>
              <a:buChar char="•"/>
            </a:pPr>
            <a:r>
              <a:rPr b="1" lang="en-US" sz="2800"/>
              <a:t>Mức của nút: </a:t>
            </a:r>
            <a:endParaRPr/>
          </a:p>
          <a:p>
            <a:pPr indent="-285750" lvl="1" marL="742950" rtl="0" algn="l">
              <a:spcBef>
                <a:spcPts val="480"/>
              </a:spcBef>
              <a:spcAft>
                <a:spcPts val="0"/>
              </a:spcAft>
              <a:buSzPts val="1440"/>
              <a:buChar char="✓"/>
            </a:pPr>
            <a:r>
              <a:rPr b="1" lang="en-US" sz="2400"/>
              <a:t>Nút gốc có mức = 0</a:t>
            </a:r>
            <a:endParaRPr/>
          </a:p>
          <a:p>
            <a:pPr indent="-285750" lvl="1" marL="742950" rtl="0" algn="l">
              <a:spcBef>
                <a:spcPts val="480"/>
              </a:spcBef>
              <a:spcAft>
                <a:spcPts val="0"/>
              </a:spcAft>
              <a:buSzPts val="1440"/>
              <a:buChar char="✓"/>
            </a:pPr>
            <a:r>
              <a:rPr b="1" lang="en-US" sz="2400"/>
              <a:t>Các nút khác nút gốc có mức = mức của nút cha + 1;</a:t>
            </a:r>
            <a:endParaRPr/>
          </a:p>
          <a:p>
            <a:pPr indent="-342900" lvl="0" marL="342900" rtl="0" algn="l">
              <a:spcBef>
                <a:spcPts val="560"/>
              </a:spcBef>
              <a:spcAft>
                <a:spcPts val="0"/>
              </a:spcAft>
              <a:buSzPts val="1680"/>
              <a:buChar char="•"/>
            </a:pPr>
            <a:r>
              <a:rPr b="1" lang="en-US" sz="2800"/>
              <a:t>Chiều cao cây:</a:t>
            </a:r>
            <a:r>
              <a:rPr lang="en-US" sz="2800"/>
              <a:t> là mức lớn nhất của của các nút trong cây</a:t>
            </a:r>
            <a:endParaRPr b="1" sz="2800"/>
          </a:p>
          <a:p>
            <a:pPr indent="-342900" lvl="0" marL="342900" rtl="0" algn="l">
              <a:spcBef>
                <a:spcPts val="560"/>
              </a:spcBef>
              <a:spcAft>
                <a:spcPts val="0"/>
              </a:spcAft>
              <a:buSzPts val="1680"/>
              <a:buFont typeface="Noto Sans Symbols"/>
              <a:buNone/>
            </a:pPr>
            <a:r>
              <a:t/>
            </a:r>
            <a:endParaRPr b="1" sz="2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0" name="Shape 2000"/>
        <p:cNvGrpSpPr/>
        <p:nvPr/>
      </p:nvGrpSpPr>
      <p:grpSpPr>
        <a:xfrm>
          <a:off x="0" y="0"/>
          <a:ext cx="0" cy="0"/>
          <a:chOff x="0" y="0"/>
          <a:chExt cx="0" cy="0"/>
        </a:xfrm>
      </p:grpSpPr>
      <p:sp>
        <p:nvSpPr>
          <p:cNvPr id="2001" name="Google Shape;2001;p8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2" name="Google Shape;2002;p82"/>
          <p:cNvSpPr/>
          <p:nvPr/>
        </p:nvSpPr>
        <p:spPr>
          <a:xfrm>
            <a:off x="2057400" y="2057400"/>
            <a:ext cx="5334000" cy="1219200"/>
          </a:xfrm>
          <a:prstGeom prst="rect">
            <a:avLst/>
          </a:prstGeom>
          <a:solidFill>
            <a:srgbClr val="FFFF99">
              <a:alpha val="37647"/>
            </a:srgbClr>
          </a:solidFill>
          <a:ln cap="flat" cmpd="sng" w="9525">
            <a:solidFill>
              <a:srgbClr val="FF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03" name="Google Shape;2003;p8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BST - Delete</a:t>
            </a:r>
            <a:endParaRPr/>
          </a:p>
        </p:txBody>
      </p:sp>
      <p:sp>
        <p:nvSpPr>
          <p:cNvPr id="2004" name="Google Shape;2004;p82"/>
          <p:cNvSpPr txBox="1"/>
          <p:nvPr/>
        </p:nvSpPr>
        <p:spPr>
          <a:xfrm>
            <a:off x="304800" y="1041400"/>
            <a:ext cx="8153400" cy="5054600"/>
          </a:xfrm>
          <a:prstGeom prst="rect">
            <a:avLst/>
          </a:prstGeom>
          <a:solidFill>
            <a:srgbClr val="FFFF99">
              <a:alpha val="24705"/>
            </a:srgbClr>
          </a:solidFill>
          <a:ln cap="flat" cmpd="sng" w="25400">
            <a:solidFill>
              <a:srgbClr val="FFFF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else { </a:t>
            </a:r>
            <a:r>
              <a:rPr b="1" i="1" lang="en-US" sz="2000">
                <a:solidFill>
                  <a:srgbClr val="00CC99"/>
                </a:solidFill>
                <a:latin typeface="Times"/>
                <a:ea typeface="Times"/>
                <a:cs typeface="Times"/>
                <a:sym typeface="Times"/>
              </a:rPr>
              <a:t>//TH pTree có 2 cây con chọn nút nhỏ nhất bên cây con phải</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f = p; 	</a:t>
            </a:r>
            <a:r>
              <a:rPr i="1" lang="en-US" sz="2000">
                <a:solidFill>
                  <a:srgbClr val="00CC99"/>
                </a:solidFill>
                <a:latin typeface="Times"/>
                <a:ea typeface="Times"/>
                <a:cs typeface="Times"/>
                <a:sym typeface="Times"/>
              </a:rPr>
              <a:t>//f để lưu cha của rp</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rp = p-&gt;right; 	</a:t>
            </a:r>
            <a:r>
              <a:rPr i="1" lang="en-US" sz="2000">
                <a:solidFill>
                  <a:srgbClr val="00CC99"/>
                </a:solidFill>
                <a:latin typeface="Times"/>
                <a:ea typeface="Times"/>
                <a:cs typeface="Times"/>
                <a:sym typeface="Times"/>
              </a:rPr>
              <a:t>//rp bắt đầu từ p-&gt;right</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while ( rp-&gt;left != NULL)	{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f = rp;  </a:t>
            </a:r>
            <a:r>
              <a:rPr i="1" lang="en-US" sz="2000">
                <a:solidFill>
                  <a:srgbClr val="00CC99"/>
                </a:solidFill>
                <a:latin typeface="Times"/>
                <a:ea typeface="Times"/>
                <a:cs typeface="Times"/>
                <a:sym typeface="Times"/>
              </a:rPr>
              <a:t>//lưu cha của rp</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rp = rp-&gt;left;	</a:t>
            </a:r>
            <a:r>
              <a:rPr i="1" lang="en-US" sz="2000">
                <a:solidFill>
                  <a:srgbClr val="00CC99"/>
                </a:solidFill>
                <a:latin typeface="Times"/>
                <a:ea typeface="Times"/>
                <a:cs typeface="Times"/>
                <a:sym typeface="Times"/>
              </a:rPr>
              <a:t>//rp qua bên trái</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 </a:t>
            </a:r>
            <a:r>
              <a:rPr i="1" lang="en-US" sz="2000">
                <a:solidFill>
                  <a:srgbClr val="00CC99"/>
                </a:solidFill>
                <a:latin typeface="Times"/>
                <a:ea typeface="Times"/>
                <a:cs typeface="Times"/>
                <a:sym typeface="Times"/>
              </a:rPr>
              <a:t>//kết thúc khi rp là nút có nút con trái là null</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p-&gt;info = rp-&gt;info; </a:t>
            </a:r>
            <a:r>
              <a:rPr i="1" lang="en-US" sz="2000">
                <a:solidFill>
                  <a:srgbClr val="00CC99"/>
                </a:solidFill>
                <a:latin typeface="Times"/>
                <a:ea typeface="Times"/>
                <a:cs typeface="Times"/>
                <a:sym typeface="Times"/>
              </a:rPr>
              <a:t>//đổi giá trị của p và rp</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if ( f == p) </a:t>
            </a:r>
            <a:r>
              <a:rPr i="1" lang="en-US" sz="2000">
                <a:solidFill>
                  <a:srgbClr val="00CC99"/>
                </a:solidFill>
                <a:latin typeface="Times"/>
                <a:ea typeface="Times"/>
                <a:cs typeface="Times"/>
                <a:sym typeface="Times"/>
              </a:rPr>
              <a:t>//nếu cha của rp là p</a:t>
            </a:r>
            <a:r>
              <a:rPr lang="en-US" sz="20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f-&gt;right = rp-&gt;right;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else </a:t>
            </a:r>
            <a:r>
              <a:rPr i="1" lang="en-US" sz="2000">
                <a:solidFill>
                  <a:srgbClr val="00CC99"/>
                </a:solidFill>
                <a:latin typeface="Times"/>
                <a:ea typeface="Times"/>
                <a:cs typeface="Times"/>
                <a:sym typeface="Times"/>
              </a:rPr>
              <a:t>//f != p</a:t>
            </a:r>
            <a:r>
              <a:rPr lang="en-US" sz="20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f-&gt;left = rp-&gt;right;</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p = rp; </a:t>
            </a:r>
            <a:r>
              <a:rPr i="1" lang="en-US" sz="2000">
                <a:solidFill>
                  <a:srgbClr val="00CC99"/>
                </a:solidFill>
                <a:latin typeface="Times"/>
                <a:ea typeface="Times"/>
                <a:cs typeface="Times"/>
                <a:sym typeface="Times"/>
              </a:rPr>
              <a:t>// ptrỏ đến phần tử thế mạng rp</a:t>
            </a:r>
            <a:r>
              <a:rPr lang="en-US" sz="20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delete p;		</a:t>
            </a:r>
            <a:r>
              <a:rPr i="1" lang="en-US" sz="2000">
                <a:solidFill>
                  <a:srgbClr val="00CC99"/>
                </a:solidFill>
                <a:latin typeface="Times"/>
                <a:ea typeface="Times"/>
                <a:cs typeface="Times"/>
                <a:sym typeface="Times"/>
              </a:rPr>
              <a:t>//xoá nút p</a:t>
            </a:r>
            <a:endParaRPr/>
          </a:p>
          <a:p>
            <a:pPr indent="0" lvl="0" marL="0" marR="0" rtl="0" algn="l">
              <a:spcBef>
                <a:spcPts val="0"/>
              </a:spcBef>
              <a:spcAft>
                <a:spcPts val="0"/>
              </a:spcAft>
              <a:buNone/>
            </a:pPr>
            <a:r>
              <a:rPr lang="en-US" sz="2000">
                <a:solidFill>
                  <a:srgbClr val="000000"/>
                </a:solidFill>
                <a:latin typeface="Times"/>
                <a:ea typeface="Times"/>
                <a:cs typeface="Times"/>
                <a:sym typeface="Times"/>
              </a:rPr>
              <a:t>	return TRUE;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8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0" name="Google Shape;2010;p8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Search Tree</a:t>
            </a:r>
            <a:endParaRPr/>
          </a:p>
        </p:txBody>
      </p:sp>
      <p:sp>
        <p:nvSpPr>
          <p:cNvPr id="2011" name="Google Shape;2011;p83"/>
          <p:cNvSpPr txBox="1"/>
          <p:nvPr>
            <p:ph idx="1" type="body"/>
          </p:nvPr>
        </p:nvSpPr>
        <p:spPr>
          <a:xfrm>
            <a:off x="457200" y="12954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680"/>
              <a:buChar char="•"/>
            </a:pPr>
            <a:r>
              <a:rPr lang="en-US" sz="2800"/>
              <a:t>Bài tập</a:t>
            </a:r>
            <a:endParaRPr/>
          </a:p>
          <a:p>
            <a:pPr indent="-285750" lvl="1" marL="742950" rtl="0" algn="l">
              <a:lnSpc>
                <a:spcPct val="80000"/>
              </a:lnSpc>
              <a:spcBef>
                <a:spcPts val="480"/>
              </a:spcBef>
              <a:spcAft>
                <a:spcPts val="0"/>
              </a:spcAft>
              <a:buSzPts val="1440"/>
              <a:buChar char="✓"/>
            </a:pPr>
            <a:r>
              <a:rPr lang="en-US" sz="2400"/>
              <a:t>Cài đặt cấu trúc dữ liệu liên kết cho cây nhị phân tìm kiếm</a:t>
            </a:r>
            <a:endParaRPr/>
          </a:p>
          <a:p>
            <a:pPr indent="-285750" lvl="1" marL="742950" rtl="0" algn="l">
              <a:lnSpc>
                <a:spcPct val="80000"/>
              </a:lnSpc>
              <a:spcBef>
                <a:spcPts val="480"/>
              </a:spcBef>
              <a:spcAft>
                <a:spcPts val="0"/>
              </a:spcAft>
              <a:buSzPts val="1440"/>
              <a:buChar char="✓"/>
            </a:pPr>
            <a:r>
              <a:rPr lang="en-US" sz="2400"/>
              <a:t>Cài đặt các thao tác xây dựng cây: Init, IsEmpty, CreateNode</a:t>
            </a:r>
            <a:endParaRPr/>
          </a:p>
          <a:p>
            <a:pPr indent="-285750" lvl="1" marL="742950" rtl="0" algn="l">
              <a:lnSpc>
                <a:spcPct val="80000"/>
              </a:lnSpc>
              <a:spcBef>
                <a:spcPts val="480"/>
              </a:spcBef>
              <a:spcAft>
                <a:spcPts val="0"/>
              </a:spcAft>
              <a:buSzPts val="1440"/>
              <a:buChar char="✓"/>
            </a:pPr>
            <a:r>
              <a:rPr lang="en-US" sz="2400"/>
              <a:t>Cài đặt thao tác cập nhật: Insert, Remove, ClearTree</a:t>
            </a:r>
            <a:endParaRPr/>
          </a:p>
          <a:p>
            <a:pPr indent="-285750" lvl="1" marL="742950" rtl="0" algn="l">
              <a:lnSpc>
                <a:spcPct val="80000"/>
              </a:lnSpc>
              <a:spcBef>
                <a:spcPts val="480"/>
              </a:spcBef>
              <a:spcAft>
                <a:spcPts val="0"/>
              </a:spcAft>
              <a:buSzPts val="1440"/>
              <a:buChar char="✓"/>
            </a:pPr>
            <a:r>
              <a:rPr lang="en-US" sz="2400"/>
              <a:t>Xuất danh sách tăng dần và giảm dần</a:t>
            </a:r>
            <a:endParaRPr/>
          </a:p>
          <a:p>
            <a:pPr indent="-285750" lvl="1" marL="742950" rtl="0" algn="l">
              <a:lnSpc>
                <a:spcPct val="80000"/>
              </a:lnSpc>
              <a:spcBef>
                <a:spcPts val="480"/>
              </a:spcBef>
              <a:spcAft>
                <a:spcPts val="0"/>
              </a:spcAft>
              <a:buSzPts val="1440"/>
              <a:buChar char="✓"/>
            </a:pPr>
            <a:r>
              <a:rPr lang="en-US" sz="2400"/>
              <a:t>Kiểm tra xem cây có phải là cây nhị phân đúng</a:t>
            </a:r>
            <a:endParaRPr/>
          </a:p>
          <a:p>
            <a:pPr indent="-285750" lvl="1" marL="742950" rtl="0" algn="l">
              <a:lnSpc>
                <a:spcPct val="80000"/>
              </a:lnSpc>
              <a:spcBef>
                <a:spcPts val="480"/>
              </a:spcBef>
              <a:spcAft>
                <a:spcPts val="0"/>
              </a:spcAft>
              <a:buSzPts val="1440"/>
              <a:buChar char="✓"/>
            </a:pPr>
            <a:r>
              <a:rPr lang="en-US" sz="2400"/>
              <a:t>Kiểm tra xem cây có phải là cây nhị phân đầy đủ</a:t>
            </a:r>
            <a:endParaRPr/>
          </a:p>
          <a:p>
            <a:pPr indent="-285750" lvl="1" marL="742950" rtl="0" algn="l">
              <a:lnSpc>
                <a:spcPct val="80000"/>
              </a:lnSpc>
              <a:spcBef>
                <a:spcPts val="480"/>
              </a:spcBef>
              <a:spcAft>
                <a:spcPts val="0"/>
              </a:spcAft>
              <a:buSzPts val="1440"/>
              <a:buChar char="✓"/>
            </a:pPr>
            <a:r>
              <a:rPr lang="en-US" sz="2400"/>
              <a:t>Xác định nút cha của nút chứa khoá x</a:t>
            </a:r>
            <a:endParaRPr/>
          </a:p>
          <a:p>
            <a:pPr indent="-285750" lvl="1" marL="742950" rtl="0" algn="l">
              <a:lnSpc>
                <a:spcPct val="80000"/>
              </a:lnSpc>
              <a:spcBef>
                <a:spcPts val="480"/>
              </a:spcBef>
              <a:spcAft>
                <a:spcPts val="0"/>
              </a:spcAft>
              <a:buSzPts val="1440"/>
              <a:buChar char="✓"/>
            </a:pPr>
            <a:r>
              <a:rPr lang="en-US" sz="2400"/>
              <a:t>Đếm số nút lá, nút giữa, kích thước của cây</a:t>
            </a:r>
            <a:endParaRPr/>
          </a:p>
          <a:p>
            <a:pPr indent="-285750" lvl="1" marL="742950" rtl="0" algn="l">
              <a:lnSpc>
                <a:spcPct val="80000"/>
              </a:lnSpc>
              <a:spcBef>
                <a:spcPts val="480"/>
              </a:spcBef>
              <a:spcAft>
                <a:spcPts val="0"/>
              </a:spcAft>
              <a:buSzPts val="1440"/>
              <a:buChar char="✓"/>
            </a:pPr>
            <a:r>
              <a:rPr lang="en-US" sz="2400"/>
              <a:t>Xác định độ sâu/chiều cao của cây</a:t>
            </a:r>
            <a:endParaRPr/>
          </a:p>
          <a:p>
            <a:pPr indent="-285750" lvl="1" marL="742950" rtl="0" algn="l">
              <a:lnSpc>
                <a:spcPct val="80000"/>
              </a:lnSpc>
              <a:spcBef>
                <a:spcPts val="480"/>
              </a:spcBef>
              <a:spcAft>
                <a:spcPts val="0"/>
              </a:spcAft>
              <a:buSzPts val="1440"/>
              <a:buChar char="✓"/>
            </a:pPr>
            <a:r>
              <a:rPr lang="en-US" sz="2400"/>
              <a:t>Tìm giá trị nhỏ nhất/lớn nhất trên cây</a:t>
            </a:r>
            <a:endParaRPr/>
          </a:p>
          <a:p>
            <a:pPr indent="-285750" lvl="1" marL="742950" rtl="0" algn="l">
              <a:lnSpc>
                <a:spcPct val="80000"/>
              </a:lnSpc>
              <a:spcBef>
                <a:spcPts val="480"/>
              </a:spcBef>
              <a:spcAft>
                <a:spcPts val="0"/>
              </a:spcAft>
              <a:buSzPts val="1440"/>
              <a:buChar char="✓"/>
            </a:pPr>
            <a:r>
              <a:rPr lang="en-US" sz="2400"/>
              <a:t>Tính tổng các giá trị trên cây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5" name="Shape 2015"/>
        <p:cNvGrpSpPr/>
        <p:nvPr/>
      </p:nvGrpSpPr>
      <p:grpSpPr>
        <a:xfrm>
          <a:off x="0" y="0"/>
          <a:ext cx="0" cy="0"/>
          <a:chOff x="0" y="0"/>
          <a:chExt cx="0" cy="0"/>
        </a:xfrm>
      </p:grpSpPr>
      <p:sp>
        <p:nvSpPr>
          <p:cNvPr id="2016" name="Google Shape;2016;p8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7" name="Google Shape;2017;p8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018" name="Google Shape;2018;p8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Char char="•"/>
            </a:pPr>
            <a:r>
              <a:rPr lang="en-US"/>
              <a:t>Quá trình cập nhật cây nhị phân tìm kiếm thường làm cây mất cân bằng</a:t>
            </a:r>
            <a:endParaRPr/>
          </a:p>
          <a:p>
            <a:pPr indent="-342900" lvl="0" marL="342900" rtl="0" algn="just">
              <a:spcBef>
                <a:spcPts val="640"/>
              </a:spcBef>
              <a:spcAft>
                <a:spcPts val="0"/>
              </a:spcAft>
              <a:buSzPts val="1920"/>
              <a:buChar char="•"/>
            </a:pPr>
            <a:r>
              <a:rPr lang="en-US"/>
              <a:t>Thao tác:</a:t>
            </a:r>
            <a:endParaRPr/>
          </a:p>
          <a:p>
            <a:pPr indent="-285750" lvl="1" marL="742950" rtl="0" algn="just">
              <a:spcBef>
                <a:spcPts val="560"/>
              </a:spcBef>
              <a:spcAft>
                <a:spcPts val="0"/>
              </a:spcAft>
              <a:buSzPts val="1680"/>
              <a:buChar char="✓"/>
            </a:pPr>
            <a:r>
              <a:rPr lang="en-US"/>
              <a:t>Xoay trái RotateLeft</a:t>
            </a:r>
            <a:endParaRPr/>
          </a:p>
          <a:p>
            <a:pPr indent="-285750" lvl="1" marL="742950" rtl="0" algn="just">
              <a:spcBef>
                <a:spcPts val="560"/>
              </a:spcBef>
              <a:spcAft>
                <a:spcPts val="0"/>
              </a:spcAft>
              <a:buSzPts val="1680"/>
              <a:buChar char="✓"/>
            </a:pPr>
            <a:r>
              <a:rPr lang="en-US"/>
              <a:t>Xoay phải RotateRight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2" name="Shape 2022"/>
        <p:cNvGrpSpPr/>
        <p:nvPr/>
      </p:nvGrpSpPr>
      <p:grpSpPr>
        <a:xfrm>
          <a:off x="0" y="0"/>
          <a:ext cx="0" cy="0"/>
          <a:chOff x="0" y="0"/>
          <a:chExt cx="0" cy="0"/>
        </a:xfrm>
      </p:grpSpPr>
      <p:sp>
        <p:nvSpPr>
          <p:cNvPr id="2023" name="Google Shape;2023;p8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4" name="Google Shape;2024;p8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025" name="Google Shape;2025;p8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RotateLeft</a:t>
            </a:r>
            <a:endParaRPr/>
          </a:p>
        </p:txBody>
      </p:sp>
      <p:grpSp>
        <p:nvGrpSpPr>
          <p:cNvPr id="2026" name="Google Shape;2026;p85"/>
          <p:cNvGrpSpPr/>
          <p:nvPr/>
        </p:nvGrpSpPr>
        <p:grpSpPr>
          <a:xfrm>
            <a:off x="4371975" y="2667000"/>
            <a:ext cx="685800" cy="381000"/>
            <a:chOff x="1872" y="1824"/>
            <a:chExt cx="432" cy="240"/>
          </a:xfrm>
        </p:grpSpPr>
        <p:sp>
          <p:nvSpPr>
            <p:cNvPr id="2027" name="Google Shape;2027;p8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r</a:t>
              </a:r>
              <a:endParaRPr/>
            </a:p>
          </p:txBody>
        </p:sp>
        <p:cxnSp>
          <p:nvCxnSpPr>
            <p:cNvPr id="2028" name="Google Shape;2028;p8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029" name="Google Shape;2029;p8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030" name="Google Shape;2030;p85"/>
          <p:cNvCxnSpPr/>
          <p:nvPr/>
        </p:nvCxnSpPr>
        <p:spPr>
          <a:xfrm flipH="1">
            <a:off x="4067175" y="28194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031" name="Google Shape;2031;p85"/>
          <p:cNvCxnSpPr/>
          <p:nvPr/>
        </p:nvCxnSpPr>
        <p:spPr>
          <a:xfrm>
            <a:off x="4981575" y="28194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032" name="Google Shape;2032;p85"/>
          <p:cNvSpPr/>
          <p:nvPr/>
        </p:nvSpPr>
        <p:spPr>
          <a:xfrm>
            <a:off x="3813175" y="35814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a</a:t>
            </a:r>
            <a:endParaRPr/>
          </a:p>
        </p:txBody>
      </p:sp>
      <p:grpSp>
        <p:nvGrpSpPr>
          <p:cNvPr id="2033" name="Google Shape;2033;p85"/>
          <p:cNvGrpSpPr/>
          <p:nvPr/>
        </p:nvGrpSpPr>
        <p:grpSpPr>
          <a:xfrm>
            <a:off x="5019675" y="3581400"/>
            <a:ext cx="685800" cy="381000"/>
            <a:chOff x="1872" y="1824"/>
            <a:chExt cx="432" cy="240"/>
          </a:xfrm>
        </p:grpSpPr>
        <p:sp>
          <p:nvSpPr>
            <p:cNvPr id="2034" name="Google Shape;2034;p8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cxnSp>
          <p:nvCxnSpPr>
            <p:cNvPr id="2035" name="Google Shape;2035;p8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036" name="Google Shape;2036;p8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sp>
        <p:nvSpPr>
          <p:cNvPr id="2037" name="Google Shape;2037;p85"/>
          <p:cNvSpPr/>
          <p:nvPr/>
        </p:nvSpPr>
        <p:spPr>
          <a:xfrm>
            <a:off x="4435475" y="45720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b</a:t>
            </a:r>
            <a:endParaRPr/>
          </a:p>
        </p:txBody>
      </p:sp>
      <p:cxnSp>
        <p:nvCxnSpPr>
          <p:cNvPr id="2038" name="Google Shape;2038;p85"/>
          <p:cNvCxnSpPr/>
          <p:nvPr/>
        </p:nvCxnSpPr>
        <p:spPr>
          <a:xfrm flipH="1">
            <a:off x="4714875" y="37973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039" name="Google Shape;2039;p85"/>
          <p:cNvCxnSpPr/>
          <p:nvPr/>
        </p:nvCxnSpPr>
        <p:spPr>
          <a:xfrm>
            <a:off x="5616575" y="37973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040" name="Google Shape;2040;p85"/>
          <p:cNvSpPr/>
          <p:nvPr/>
        </p:nvSpPr>
        <p:spPr>
          <a:xfrm>
            <a:off x="5730875" y="45720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c</a:t>
            </a:r>
            <a:endParaRPr/>
          </a:p>
        </p:txBody>
      </p:sp>
      <p:sp>
        <p:nvSpPr>
          <p:cNvPr id="2041" name="Google Shape;2041;p85"/>
          <p:cNvSpPr/>
          <p:nvPr/>
        </p:nvSpPr>
        <p:spPr>
          <a:xfrm flipH="1">
            <a:off x="4371975" y="3200400"/>
            <a:ext cx="609600" cy="304800"/>
          </a:xfrm>
          <a:prstGeom prst="curvedDownArrow">
            <a:avLst>
              <a:gd fmla="val 40000" name="adj1"/>
              <a:gd fmla="val 80000" name="adj2"/>
              <a:gd fmla="val 33333" name="adj3"/>
            </a:avLst>
          </a:prstGeom>
          <a:solidFill>
            <a:srgbClr val="FFFF00">
              <a:alpha val="6784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42" name="Google Shape;2042;p85"/>
          <p:cNvSpPr txBox="1"/>
          <p:nvPr/>
        </p:nvSpPr>
        <p:spPr>
          <a:xfrm>
            <a:off x="2133600" y="2476500"/>
            <a:ext cx="15240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Xoay trái nút r</a:t>
            </a:r>
            <a:endParaRPr/>
          </a:p>
        </p:txBody>
      </p:sp>
      <p:cxnSp>
        <p:nvCxnSpPr>
          <p:cNvPr id="2043" name="Google Shape;2043;p85"/>
          <p:cNvCxnSpPr/>
          <p:nvPr/>
        </p:nvCxnSpPr>
        <p:spPr>
          <a:xfrm>
            <a:off x="3673475" y="2819400"/>
            <a:ext cx="609600" cy="0"/>
          </a:xfrm>
          <a:prstGeom prst="straightConnector1">
            <a:avLst/>
          </a:prstGeom>
          <a:noFill/>
          <a:ln cap="flat" cmpd="sng" w="9525">
            <a:solidFill>
              <a:srgbClr val="000000"/>
            </a:solidFill>
            <a:prstDash val="solid"/>
            <a:round/>
            <a:headEnd len="med" w="med" type="none"/>
            <a:tailEnd len="med" w="med" type="triangle"/>
          </a:ln>
        </p:spPr>
      </p:cxnSp>
      <p:sp>
        <p:nvSpPr>
          <p:cNvPr id="2044" name="Google Shape;2044;p85"/>
          <p:cNvSpPr txBox="1"/>
          <p:nvPr/>
        </p:nvSpPr>
        <p:spPr>
          <a:xfrm>
            <a:off x="2057400" y="3771900"/>
            <a:ext cx="1098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Cây con a</a:t>
            </a:r>
            <a:endParaRPr/>
          </a:p>
        </p:txBody>
      </p:sp>
      <p:cxnSp>
        <p:nvCxnSpPr>
          <p:cNvPr id="2045" name="Google Shape;2045;p85"/>
          <p:cNvCxnSpPr/>
          <p:nvPr/>
        </p:nvCxnSpPr>
        <p:spPr>
          <a:xfrm>
            <a:off x="3216275" y="4038600"/>
            <a:ext cx="457200" cy="0"/>
          </a:xfrm>
          <a:prstGeom prst="straightConnector1">
            <a:avLst/>
          </a:prstGeom>
          <a:noFill/>
          <a:ln cap="flat" cmpd="sng" w="9525">
            <a:solidFill>
              <a:schemeClr val="lt1"/>
            </a:solidFill>
            <a:prstDash val="solid"/>
            <a:round/>
            <a:headEnd len="med" w="med" type="none"/>
            <a:tailEnd len="med" w="med" type="triangle"/>
          </a:ln>
        </p:spPr>
      </p:cxnSp>
      <p:sp>
        <p:nvSpPr>
          <p:cNvPr id="2046" name="Google Shape;2046;p85"/>
          <p:cNvSpPr txBox="1"/>
          <p:nvPr/>
        </p:nvSpPr>
        <p:spPr>
          <a:xfrm>
            <a:off x="2606675" y="5029200"/>
            <a:ext cx="11112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Cây con b</a:t>
            </a:r>
            <a:endParaRPr/>
          </a:p>
        </p:txBody>
      </p:sp>
      <p:cxnSp>
        <p:nvCxnSpPr>
          <p:cNvPr id="2047" name="Google Shape;2047;p85"/>
          <p:cNvCxnSpPr/>
          <p:nvPr/>
        </p:nvCxnSpPr>
        <p:spPr>
          <a:xfrm>
            <a:off x="3749675" y="5334000"/>
            <a:ext cx="533400" cy="0"/>
          </a:xfrm>
          <a:prstGeom prst="straightConnector1">
            <a:avLst/>
          </a:prstGeom>
          <a:noFill/>
          <a:ln cap="flat" cmpd="sng" w="9525">
            <a:solidFill>
              <a:srgbClr val="000000"/>
            </a:solidFill>
            <a:prstDash val="solid"/>
            <a:round/>
            <a:headEnd len="med" w="med" type="none"/>
            <a:tailEnd len="med" w="med" type="triangle"/>
          </a:ln>
        </p:spPr>
      </p:cxnSp>
      <p:sp>
        <p:nvSpPr>
          <p:cNvPr id="2048" name="Google Shape;2048;p85"/>
          <p:cNvSpPr txBox="1"/>
          <p:nvPr/>
        </p:nvSpPr>
        <p:spPr>
          <a:xfrm>
            <a:off x="5638800" y="5981700"/>
            <a:ext cx="1098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Cây con c</a:t>
            </a:r>
            <a:endParaRPr/>
          </a:p>
        </p:txBody>
      </p:sp>
      <p:cxnSp>
        <p:nvCxnSpPr>
          <p:cNvPr id="2049" name="Google Shape;2049;p85"/>
          <p:cNvCxnSpPr/>
          <p:nvPr/>
        </p:nvCxnSpPr>
        <p:spPr>
          <a:xfrm rot="10800000">
            <a:off x="6035675" y="5486400"/>
            <a:ext cx="0" cy="533400"/>
          </a:xfrm>
          <a:prstGeom prst="straightConnector1">
            <a:avLst/>
          </a:prstGeom>
          <a:noFill/>
          <a:ln cap="flat" cmpd="sng" w="9525">
            <a:solidFill>
              <a:srgbClr val="000000"/>
            </a:solidFill>
            <a:prstDash val="solid"/>
            <a:round/>
            <a:headEnd len="med" w="med" type="none"/>
            <a:tailEnd len="med" w="med" type="triangle"/>
          </a:ln>
        </p:spPr>
      </p:cxnSp>
      <p:sp>
        <p:nvSpPr>
          <p:cNvPr id="2050" name="Google Shape;2050;p85"/>
          <p:cNvSpPr txBox="1"/>
          <p:nvPr/>
        </p:nvSpPr>
        <p:spPr>
          <a:xfrm>
            <a:off x="6613525" y="3467100"/>
            <a:ext cx="20764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Nút p sẽ trở thành</a:t>
            </a:r>
            <a:br>
              <a:rPr lang="en-US" sz="1800">
                <a:solidFill>
                  <a:srgbClr val="003300"/>
                </a:solidFill>
                <a:latin typeface="Times New Roman"/>
                <a:ea typeface="Times New Roman"/>
                <a:cs typeface="Times New Roman"/>
                <a:sym typeface="Times New Roman"/>
              </a:rPr>
            </a:br>
            <a:r>
              <a:rPr lang="en-US" sz="1800">
                <a:solidFill>
                  <a:srgbClr val="003300"/>
                </a:solidFill>
                <a:latin typeface="Times New Roman"/>
                <a:ea typeface="Times New Roman"/>
                <a:cs typeface="Times New Roman"/>
                <a:sym typeface="Times New Roman"/>
              </a:rPr>
              <a:t>nút gốc sau khi xoay</a:t>
            </a:r>
            <a:endParaRPr/>
          </a:p>
        </p:txBody>
      </p:sp>
      <p:cxnSp>
        <p:nvCxnSpPr>
          <p:cNvPr id="2051" name="Google Shape;2051;p85"/>
          <p:cNvCxnSpPr/>
          <p:nvPr/>
        </p:nvCxnSpPr>
        <p:spPr>
          <a:xfrm rot="10800000">
            <a:off x="5943600" y="3810000"/>
            <a:ext cx="6096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sp>
        <p:nvSpPr>
          <p:cNvPr id="2056" name="Google Shape;2056;p8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7" name="Google Shape;2057;p8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058" name="Google Shape;2058;p8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RotateLeft</a:t>
            </a:r>
            <a:endParaRPr/>
          </a:p>
        </p:txBody>
      </p:sp>
      <p:grpSp>
        <p:nvGrpSpPr>
          <p:cNvPr id="2059" name="Google Shape;2059;p86"/>
          <p:cNvGrpSpPr/>
          <p:nvPr/>
        </p:nvGrpSpPr>
        <p:grpSpPr>
          <a:xfrm>
            <a:off x="1689100" y="2743200"/>
            <a:ext cx="685800" cy="381000"/>
            <a:chOff x="1872" y="1824"/>
            <a:chExt cx="432" cy="240"/>
          </a:xfrm>
        </p:grpSpPr>
        <p:sp>
          <p:nvSpPr>
            <p:cNvPr id="2060" name="Google Shape;2060;p8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r</a:t>
              </a:r>
              <a:endParaRPr/>
            </a:p>
          </p:txBody>
        </p:sp>
        <p:cxnSp>
          <p:nvCxnSpPr>
            <p:cNvPr id="2061" name="Google Shape;2061;p8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062" name="Google Shape;2062;p8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063" name="Google Shape;2063;p86"/>
          <p:cNvCxnSpPr/>
          <p:nvPr/>
        </p:nvCxnSpPr>
        <p:spPr>
          <a:xfrm flipH="1">
            <a:off x="1384300" y="28956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064" name="Google Shape;2064;p86"/>
          <p:cNvCxnSpPr/>
          <p:nvPr/>
        </p:nvCxnSpPr>
        <p:spPr>
          <a:xfrm>
            <a:off x="2298700" y="28956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065" name="Google Shape;2065;p86"/>
          <p:cNvSpPr/>
          <p:nvPr/>
        </p:nvSpPr>
        <p:spPr>
          <a:xfrm>
            <a:off x="1130300" y="36576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a</a:t>
            </a:r>
            <a:endParaRPr/>
          </a:p>
        </p:txBody>
      </p:sp>
      <p:grpSp>
        <p:nvGrpSpPr>
          <p:cNvPr id="2066" name="Google Shape;2066;p86"/>
          <p:cNvGrpSpPr/>
          <p:nvPr/>
        </p:nvGrpSpPr>
        <p:grpSpPr>
          <a:xfrm>
            <a:off x="2336800" y="3657600"/>
            <a:ext cx="685800" cy="381000"/>
            <a:chOff x="1872" y="1824"/>
            <a:chExt cx="432" cy="240"/>
          </a:xfrm>
        </p:grpSpPr>
        <p:sp>
          <p:nvSpPr>
            <p:cNvPr id="2067" name="Google Shape;2067;p8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cxnSp>
          <p:nvCxnSpPr>
            <p:cNvPr id="2068" name="Google Shape;2068;p8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069" name="Google Shape;2069;p8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sp>
        <p:nvSpPr>
          <p:cNvPr id="2070" name="Google Shape;2070;p86"/>
          <p:cNvSpPr/>
          <p:nvPr/>
        </p:nvSpPr>
        <p:spPr>
          <a:xfrm>
            <a:off x="1752600" y="46482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b</a:t>
            </a:r>
            <a:endParaRPr/>
          </a:p>
        </p:txBody>
      </p:sp>
      <p:cxnSp>
        <p:nvCxnSpPr>
          <p:cNvPr id="2071" name="Google Shape;2071;p86"/>
          <p:cNvCxnSpPr/>
          <p:nvPr/>
        </p:nvCxnSpPr>
        <p:spPr>
          <a:xfrm flipH="1">
            <a:off x="2032000" y="38735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072" name="Google Shape;2072;p86"/>
          <p:cNvCxnSpPr/>
          <p:nvPr/>
        </p:nvCxnSpPr>
        <p:spPr>
          <a:xfrm>
            <a:off x="2933700" y="38735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073" name="Google Shape;2073;p86"/>
          <p:cNvSpPr/>
          <p:nvPr/>
        </p:nvSpPr>
        <p:spPr>
          <a:xfrm>
            <a:off x="3048000" y="46482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c</a:t>
            </a:r>
            <a:endParaRPr/>
          </a:p>
        </p:txBody>
      </p:sp>
      <p:sp>
        <p:nvSpPr>
          <p:cNvPr id="2074" name="Google Shape;2074;p86"/>
          <p:cNvSpPr/>
          <p:nvPr/>
        </p:nvSpPr>
        <p:spPr>
          <a:xfrm flipH="1">
            <a:off x="1689100" y="3276600"/>
            <a:ext cx="609600" cy="304800"/>
          </a:xfrm>
          <a:prstGeom prst="curvedDownArrow">
            <a:avLst>
              <a:gd fmla="val 40000" name="adj1"/>
              <a:gd fmla="val 80000" name="adj2"/>
              <a:gd fmla="val 33333" name="adj3"/>
            </a:avLst>
          </a:prstGeom>
          <a:solidFill>
            <a:srgbClr val="FFFF00">
              <a:alpha val="6784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75" name="Google Shape;2075;p86"/>
          <p:cNvSpPr/>
          <p:nvPr/>
        </p:nvSpPr>
        <p:spPr>
          <a:xfrm>
            <a:off x="4267200" y="3657600"/>
            <a:ext cx="838200" cy="3048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FF0000"/>
              </a:gs>
              <a:gs pos="100000">
                <a:srgbClr val="D40000"/>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2076" name="Google Shape;2076;p86"/>
          <p:cNvGrpSpPr/>
          <p:nvPr/>
        </p:nvGrpSpPr>
        <p:grpSpPr>
          <a:xfrm>
            <a:off x="7213600" y="2667000"/>
            <a:ext cx="685800" cy="381000"/>
            <a:chOff x="1872" y="1824"/>
            <a:chExt cx="432" cy="240"/>
          </a:xfrm>
        </p:grpSpPr>
        <p:sp>
          <p:nvSpPr>
            <p:cNvPr id="2077" name="Google Shape;2077;p8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cxnSp>
          <p:nvCxnSpPr>
            <p:cNvPr id="2078" name="Google Shape;2078;p8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079" name="Google Shape;2079;p8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080" name="Google Shape;2080;p86"/>
          <p:cNvCxnSpPr/>
          <p:nvPr/>
        </p:nvCxnSpPr>
        <p:spPr>
          <a:xfrm>
            <a:off x="7810500" y="28829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081" name="Google Shape;2081;p86"/>
          <p:cNvSpPr/>
          <p:nvPr/>
        </p:nvSpPr>
        <p:spPr>
          <a:xfrm>
            <a:off x="7924800" y="36576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c</a:t>
            </a:r>
            <a:endParaRPr/>
          </a:p>
        </p:txBody>
      </p:sp>
      <p:cxnSp>
        <p:nvCxnSpPr>
          <p:cNvPr id="2082" name="Google Shape;2082;p86"/>
          <p:cNvCxnSpPr/>
          <p:nvPr/>
        </p:nvCxnSpPr>
        <p:spPr>
          <a:xfrm flipH="1">
            <a:off x="6934200" y="2895600"/>
            <a:ext cx="381000" cy="762000"/>
          </a:xfrm>
          <a:prstGeom prst="straightConnector1">
            <a:avLst/>
          </a:prstGeom>
          <a:noFill/>
          <a:ln cap="flat" cmpd="sng" w="9525">
            <a:solidFill>
              <a:srgbClr val="000000"/>
            </a:solidFill>
            <a:prstDash val="solid"/>
            <a:round/>
            <a:headEnd len="med" w="med" type="none"/>
            <a:tailEnd len="med" w="med" type="none"/>
          </a:ln>
        </p:spPr>
      </p:cxnSp>
      <p:grpSp>
        <p:nvGrpSpPr>
          <p:cNvPr id="2083" name="Google Shape;2083;p86"/>
          <p:cNvGrpSpPr/>
          <p:nvPr/>
        </p:nvGrpSpPr>
        <p:grpSpPr>
          <a:xfrm>
            <a:off x="6604000" y="3657600"/>
            <a:ext cx="685800" cy="381000"/>
            <a:chOff x="1872" y="1824"/>
            <a:chExt cx="432" cy="240"/>
          </a:xfrm>
        </p:grpSpPr>
        <p:sp>
          <p:nvSpPr>
            <p:cNvPr id="2084" name="Google Shape;2084;p86"/>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r</a:t>
              </a:r>
              <a:endParaRPr/>
            </a:p>
          </p:txBody>
        </p:sp>
        <p:cxnSp>
          <p:nvCxnSpPr>
            <p:cNvPr id="2085" name="Google Shape;2085;p86"/>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086" name="Google Shape;2086;p86"/>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sp>
        <p:nvSpPr>
          <p:cNvPr id="2087" name="Google Shape;2087;p86"/>
          <p:cNvSpPr/>
          <p:nvPr/>
        </p:nvSpPr>
        <p:spPr>
          <a:xfrm>
            <a:off x="6019800" y="46228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a</a:t>
            </a:r>
            <a:endParaRPr/>
          </a:p>
        </p:txBody>
      </p:sp>
      <p:cxnSp>
        <p:nvCxnSpPr>
          <p:cNvPr id="2088" name="Google Shape;2088;p86"/>
          <p:cNvCxnSpPr/>
          <p:nvPr/>
        </p:nvCxnSpPr>
        <p:spPr>
          <a:xfrm flipH="1">
            <a:off x="6299200" y="38481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089" name="Google Shape;2089;p86"/>
          <p:cNvCxnSpPr/>
          <p:nvPr/>
        </p:nvCxnSpPr>
        <p:spPr>
          <a:xfrm>
            <a:off x="7200900" y="38481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090" name="Google Shape;2090;p86"/>
          <p:cNvSpPr/>
          <p:nvPr/>
        </p:nvSpPr>
        <p:spPr>
          <a:xfrm>
            <a:off x="7315200" y="46228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b</a:t>
            </a:r>
            <a:endParaRPr/>
          </a:p>
        </p:txBody>
      </p:sp>
      <p:sp>
        <p:nvSpPr>
          <p:cNvPr id="2091" name="Google Shape;2091;p86"/>
          <p:cNvSpPr txBox="1"/>
          <p:nvPr/>
        </p:nvSpPr>
        <p:spPr>
          <a:xfrm>
            <a:off x="3810000" y="3100388"/>
            <a:ext cx="1519238" cy="406400"/>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3300"/>
                </a:solidFill>
                <a:latin typeface="Times New Roman"/>
                <a:ea typeface="Times New Roman"/>
                <a:cs typeface="Times New Roman"/>
                <a:sym typeface="Times New Roman"/>
              </a:rPr>
              <a:t>Sau khi xoay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5" name="Shape 2095"/>
        <p:cNvGrpSpPr/>
        <p:nvPr/>
      </p:nvGrpSpPr>
      <p:grpSpPr>
        <a:xfrm>
          <a:off x="0" y="0"/>
          <a:ext cx="0" cy="0"/>
          <a:chOff x="0" y="0"/>
          <a:chExt cx="0" cy="0"/>
        </a:xfrm>
      </p:grpSpPr>
      <p:sp>
        <p:nvSpPr>
          <p:cNvPr id="2096" name="Google Shape;2096;p8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7" name="Google Shape;2097;p8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098" name="Google Shape;2098;p8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 xoay trái</a:t>
            </a:r>
            <a:endParaRPr/>
          </a:p>
        </p:txBody>
      </p:sp>
      <p:grpSp>
        <p:nvGrpSpPr>
          <p:cNvPr id="2099" name="Google Shape;2099;p87"/>
          <p:cNvGrpSpPr/>
          <p:nvPr/>
        </p:nvGrpSpPr>
        <p:grpSpPr>
          <a:xfrm>
            <a:off x="3810000" y="2057400"/>
            <a:ext cx="685800" cy="381000"/>
            <a:chOff x="1872" y="1824"/>
            <a:chExt cx="432" cy="240"/>
          </a:xfrm>
        </p:grpSpPr>
        <p:sp>
          <p:nvSpPr>
            <p:cNvPr id="2100" name="Google Shape;2100;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101" name="Google Shape;2101;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02" name="Google Shape;2102;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103" name="Google Shape;2103;p87"/>
          <p:cNvGrpSpPr/>
          <p:nvPr/>
        </p:nvGrpSpPr>
        <p:grpSpPr>
          <a:xfrm>
            <a:off x="2743200" y="2971800"/>
            <a:ext cx="685800" cy="381000"/>
            <a:chOff x="1872" y="1824"/>
            <a:chExt cx="432" cy="240"/>
          </a:xfrm>
        </p:grpSpPr>
        <p:sp>
          <p:nvSpPr>
            <p:cNvPr id="2104" name="Google Shape;2104;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105" name="Google Shape;2105;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06" name="Google Shape;2106;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07" name="Google Shape;2107;p87"/>
          <p:cNvCxnSpPr>
            <a:stCxn id="2100" idx="1"/>
            <a:endCxn id="2104" idx="0"/>
          </p:cNvCxnSpPr>
          <p:nvPr/>
        </p:nvCxnSpPr>
        <p:spPr>
          <a:xfrm flipH="1">
            <a:off x="3086100" y="2247900"/>
            <a:ext cx="723900" cy="723900"/>
          </a:xfrm>
          <a:prstGeom prst="straightConnector1">
            <a:avLst/>
          </a:prstGeom>
          <a:noFill/>
          <a:ln cap="flat" cmpd="sng" w="9525">
            <a:solidFill>
              <a:srgbClr val="000000"/>
            </a:solidFill>
            <a:prstDash val="solid"/>
            <a:round/>
            <a:headEnd len="med" w="med" type="none"/>
            <a:tailEnd len="med" w="med" type="none"/>
          </a:ln>
        </p:spPr>
      </p:cxnSp>
      <p:grpSp>
        <p:nvGrpSpPr>
          <p:cNvPr id="2108" name="Google Shape;2108;p87"/>
          <p:cNvGrpSpPr/>
          <p:nvPr/>
        </p:nvGrpSpPr>
        <p:grpSpPr>
          <a:xfrm>
            <a:off x="4800600" y="2971800"/>
            <a:ext cx="685800" cy="381000"/>
            <a:chOff x="1872" y="1824"/>
            <a:chExt cx="432" cy="240"/>
          </a:xfrm>
        </p:grpSpPr>
        <p:sp>
          <p:nvSpPr>
            <p:cNvPr id="2109" name="Google Shape;2109;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110" name="Google Shape;2110;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11" name="Google Shape;2111;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12" name="Google Shape;2112;p87"/>
          <p:cNvCxnSpPr>
            <a:stCxn id="2100" idx="3"/>
            <a:endCxn id="2109" idx="0"/>
          </p:cNvCxnSpPr>
          <p:nvPr/>
        </p:nvCxnSpPr>
        <p:spPr>
          <a:xfrm>
            <a:off x="4495800" y="2247900"/>
            <a:ext cx="647700" cy="723900"/>
          </a:xfrm>
          <a:prstGeom prst="straightConnector1">
            <a:avLst/>
          </a:prstGeom>
          <a:noFill/>
          <a:ln cap="flat" cmpd="sng" w="9525">
            <a:solidFill>
              <a:srgbClr val="000000"/>
            </a:solidFill>
            <a:prstDash val="solid"/>
            <a:round/>
            <a:headEnd len="med" w="med" type="none"/>
            <a:tailEnd len="med" w="med" type="none"/>
          </a:ln>
        </p:spPr>
      </p:cxnSp>
      <p:grpSp>
        <p:nvGrpSpPr>
          <p:cNvPr id="2113" name="Google Shape;2113;p87"/>
          <p:cNvGrpSpPr/>
          <p:nvPr/>
        </p:nvGrpSpPr>
        <p:grpSpPr>
          <a:xfrm>
            <a:off x="3886200" y="3962400"/>
            <a:ext cx="685800" cy="381000"/>
            <a:chOff x="1872" y="1824"/>
            <a:chExt cx="432" cy="240"/>
          </a:xfrm>
        </p:grpSpPr>
        <p:sp>
          <p:nvSpPr>
            <p:cNvPr id="2114" name="Google Shape;2114;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115" name="Google Shape;2115;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16" name="Google Shape;2116;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17" name="Google Shape;2117;p87"/>
          <p:cNvCxnSpPr>
            <a:stCxn id="2109" idx="1"/>
            <a:endCxn id="2114" idx="0"/>
          </p:cNvCxnSpPr>
          <p:nvPr/>
        </p:nvCxnSpPr>
        <p:spPr>
          <a:xfrm flipH="1">
            <a:off x="4229100" y="31623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118" name="Google Shape;2118;p87"/>
          <p:cNvGrpSpPr/>
          <p:nvPr/>
        </p:nvGrpSpPr>
        <p:grpSpPr>
          <a:xfrm>
            <a:off x="2933700" y="4991100"/>
            <a:ext cx="685800" cy="381000"/>
            <a:chOff x="1872" y="1824"/>
            <a:chExt cx="432" cy="240"/>
          </a:xfrm>
        </p:grpSpPr>
        <p:sp>
          <p:nvSpPr>
            <p:cNvPr id="2119" name="Google Shape;2119;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120" name="Google Shape;2120;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21" name="Google Shape;2121;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22" name="Google Shape;2122;p87"/>
          <p:cNvCxnSpPr>
            <a:stCxn id="2114" idx="1"/>
            <a:endCxn id="2119" idx="0"/>
          </p:cNvCxnSpPr>
          <p:nvPr/>
        </p:nvCxnSpPr>
        <p:spPr>
          <a:xfrm flipH="1">
            <a:off x="3276600" y="4152900"/>
            <a:ext cx="609600" cy="838200"/>
          </a:xfrm>
          <a:prstGeom prst="straightConnector1">
            <a:avLst/>
          </a:prstGeom>
          <a:noFill/>
          <a:ln cap="flat" cmpd="sng" w="9525">
            <a:solidFill>
              <a:srgbClr val="000000"/>
            </a:solidFill>
            <a:prstDash val="solid"/>
            <a:round/>
            <a:headEnd len="med" w="med" type="none"/>
            <a:tailEnd len="med" w="med" type="none"/>
          </a:ln>
        </p:spPr>
      </p:cxnSp>
      <p:grpSp>
        <p:nvGrpSpPr>
          <p:cNvPr id="2123" name="Google Shape;2123;p87"/>
          <p:cNvGrpSpPr/>
          <p:nvPr/>
        </p:nvGrpSpPr>
        <p:grpSpPr>
          <a:xfrm>
            <a:off x="5715000" y="3962400"/>
            <a:ext cx="685800" cy="381000"/>
            <a:chOff x="1872" y="1824"/>
            <a:chExt cx="432" cy="240"/>
          </a:xfrm>
        </p:grpSpPr>
        <p:sp>
          <p:nvSpPr>
            <p:cNvPr id="2124" name="Google Shape;2124;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125" name="Google Shape;2125;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26" name="Google Shape;2126;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27" name="Google Shape;2127;p87"/>
          <p:cNvCxnSpPr>
            <a:stCxn id="2109" idx="3"/>
            <a:endCxn id="2124" idx="0"/>
          </p:cNvCxnSpPr>
          <p:nvPr/>
        </p:nvCxnSpPr>
        <p:spPr>
          <a:xfrm>
            <a:off x="5486400" y="31623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128" name="Google Shape;2128;p87"/>
          <p:cNvGrpSpPr/>
          <p:nvPr/>
        </p:nvGrpSpPr>
        <p:grpSpPr>
          <a:xfrm>
            <a:off x="5029200" y="4953000"/>
            <a:ext cx="685800" cy="381000"/>
            <a:chOff x="1872" y="1824"/>
            <a:chExt cx="432" cy="240"/>
          </a:xfrm>
        </p:grpSpPr>
        <p:sp>
          <p:nvSpPr>
            <p:cNvPr id="2129" name="Google Shape;2129;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130" name="Google Shape;2130;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31" name="Google Shape;2131;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32" name="Google Shape;2132;p87"/>
          <p:cNvCxnSpPr>
            <a:stCxn id="2124" idx="1"/>
            <a:endCxn id="2129" idx="0"/>
          </p:cNvCxnSpPr>
          <p:nvPr/>
        </p:nvCxnSpPr>
        <p:spPr>
          <a:xfrm flipH="1">
            <a:off x="5372100" y="4152900"/>
            <a:ext cx="342900" cy="800100"/>
          </a:xfrm>
          <a:prstGeom prst="straightConnector1">
            <a:avLst/>
          </a:prstGeom>
          <a:noFill/>
          <a:ln cap="flat" cmpd="sng" w="9525">
            <a:solidFill>
              <a:srgbClr val="000000"/>
            </a:solidFill>
            <a:prstDash val="solid"/>
            <a:round/>
            <a:headEnd len="med" w="med" type="none"/>
            <a:tailEnd len="med" w="med" type="none"/>
          </a:ln>
        </p:spPr>
      </p:cxnSp>
      <p:grpSp>
        <p:nvGrpSpPr>
          <p:cNvPr id="2133" name="Google Shape;2133;p87"/>
          <p:cNvGrpSpPr/>
          <p:nvPr/>
        </p:nvGrpSpPr>
        <p:grpSpPr>
          <a:xfrm>
            <a:off x="6629400" y="4953000"/>
            <a:ext cx="685800" cy="381000"/>
            <a:chOff x="1872" y="1824"/>
            <a:chExt cx="432" cy="240"/>
          </a:xfrm>
        </p:grpSpPr>
        <p:sp>
          <p:nvSpPr>
            <p:cNvPr id="2134" name="Google Shape;2134;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135" name="Google Shape;2135;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36" name="Google Shape;2136;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37" name="Google Shape;2137;p87"/>
          <p:cNvCxnSpPr>
            <a:stCxn id="2124" idx="3"/>
            <a:endCxn id="2134" idx="0"/>
          </p:cNvCxnSpPr>
          <p:nvPr/>
        </p:nvCxnSpPr>
        <p:spPr>
          <a:xfrm>
            <a:off x="6400800" y="41529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138" name="Google Shape;2138;p87"/>
          <p:cNvGrpSpPr/>
          <p:nvPr/>
        </p:nvGrpSpPr>
        <p:grpSpPr>
          <a:xfrm>
            <a:off x="5791200" y="6019800"/>
            <a:ext cx="685800" cy="381000"/>
            <a:chOff x="1872" y="1824"/>
            <a:chExt cx="432" cy="240"/>
          </a:xfrm>
        </p:grpSpPr>
        <p:sp>
          <p:nvSpPr>
            <p:cNvPr id="2139" name="Google Shape;2139;p87"/>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140" name="Google Shape;2140;p87"/>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41" name="Google Shape;2141;p87"/>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42" name="Google Shape;2142;p87"/>
          <p:cNvCxnSpPr>
            <a:stCxn id="2129" idx="3"/>
            <a:endCxn id="2139" idx="0"/>
          </p:cNvCxnSpPr>
          <p:nvPr/>
        </p:nvCxnSpPr>
        <p:spPr>
          <a:xfrm>
            <a:off x="5715000" y="5143500"/>
            <a:ext cx="419100" cy="8763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6" name="Shape 2146"/>
        <p:cNvGrpSpPr/>
        <p:nvPr/>
      </p:nvGrpSpPr>
      <p:grpSpPr>
        <a:xfrm>
          <a:off x="0" y="0"/>
          <a:ext cx="0" cy="0"/>
          <a:chOff x="0" y="0"/>
          <a:chExt cx="0" cy="0"/>
        </a:xfrm>
      </p:grpSpPr>
      <p:sp>
        <p:nvSpPr>
          <p:cNvPr id="2147" name="Google Shape;2147;p8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8" name="Google Shape;2148;p8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149" name="Google Shape;2149;p8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 xoay trái</a:t>
            </a:r>
            <a:endParaRPr/>
          </a:p>
        </p:txBody>
      </p:sp>
      <p:grpSp>
        <p:nvGrpSpPr>
          <p:cNvPr id="2150" name="Google Shape;2150;p88"/>
          <p:cNvGrpSpPr/>
          <p:nvPr/>
        </p:nvGrpSpPr>
        <p:grpSpPr>
          <a:xfrm>
            <a:off x="3810000" y="2286000"/>
            <a:ext cx="685800" cy="381000"/>
            <a:chOff x="1872" y="1824"/>
            <a:chExt cx="432" cy="240"/>
          </a:xfrm>
        </p:grpSpPr>
        <p:sp>
          <p:nvSpPr>
            <p:cNvPr id="2151" name="Google Shape;2151;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152" name="Google Shape;2152;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53" name="Google Shape;2153;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154" name="Google Shape;2154;p88"/>
          <p:cNvGrpSpPr/>
          <p:nvPr/>
        </p:nvGrpSpPr>
        <p:grpSpPr>
          <a:xfrm>
            <a:off x="2743200" y="3200400"/>
            <a:ext cx="685800" cy="381000"/>
            <a:chOff x="1872" y="1824"/>
            <a:chExt cx="432" cy="240"/>
          </a:xfrm>
        </p:grpSpPr>
        <p:sp>
          <p:nvSpPr>
            <p:cNvPr id="2155" name="Google Shape;2155;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156" name="Google Shape;2156;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57" name="Google Shape;2157;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58" name="Google Shape;2158;p88"/>
          <p:cNvCxnSpPr>
            <a:stCxn id="2151" idx="1"/>
            <a:endCxn id="2155" idx="0"/>
          </p:cNvCxnSpPr>
          <p:nvPr/>
        </p:nvCxnSpPr>
        <p:spPr>
          <a:xfrm flipH="1">
            <a:off x="3086100" y="2476500"/>
            <a:ext cx="723900" cy="723900"/>
          </a:xfrm>
          <a:prstGeom prst="straightConnector1">
            <a:avLst/>
          </a:prstGeom>
          <a:noFill/>
          <a:ln cap="flat" cmpd="sng" w="9525">
            <a:solidFill>
              <a:srgbClr val="000000"/>
            </a:solidFill>
            <a:prstDash val="solid"/>
            <a:round/>
            <a:headEnd len="med" w="med" type="none"/>
            <a:tailEnd len="med" w="med" type="none"/>
          </a:ln>
        </p:spPr>
      </p:cxnSp>
      <p:grpSp>
        <p:nvGrpSpPr>
          <p:cNvPr id="2159" name="Google Shape;2159;p88"/>
          <p:cNvGrpSpPr/>
          <p:nvPr/>
        </p:nvGrpSpPr>
        <p:grpSpPr>
          <a:xfrm>
            <a:off x="4800600" y="3200400"/>
            <a:ext cx="685800" cy="381000"/>
            <a:chOff x="1872" y="1824"/>
            <a:chExt cx="432" cy="240"/>
          </a:xfrm>
        </p:grpSpPr>
        <p:sp>
          <p:nvSpPr>
            <p:cNvPr id="2160" name="Google Shape;2160;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161" name="Google Shape;2161;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62" name="Google Shape;2162;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63" name="Google Shape;2163;p88"/>
          <p:cNvCxnSpPr>
            <a:stCxn id="2151" idx="3"/>
            <a:endCxn id="2160" idx="0"/>
          </p:cNvCxnSpPr>
          <p:nvPr/>
        </p:nvCxnSpPr>
        <p:spPr>
          <a:xfrm>
            <a:off x="4495800" y="2476500"/>
            <a:ext cx="647700" cy="723900"/>
          </a:xfrm>
          <a:prstGeom prst="straightConnector1">
            <a:avLst/>
          </a:prstGeom>
          <a:noFill/>
          <a:ln cap="flat" cmpd="sng" w="9525">
            <a:solidFill>
              <a:srgbClr val="000000"/>
            </a:solidFill>
            <a:prstDash val="solid"/>
            <a:round/>
            <a:headEnd len="med" w="med" type="none"/>
            <a:tailEnd len="med" w="med" type="none"/>
          </a:ln>
        </p:spPr>
      </p:cxnSp>
      <p:grpSp>
        <p:nvGrpSpPr>
          <p:cNvPr id="2164" name="Google Shape;2164;p88"/>
          <p:cNvGrpSpPr/>
          <p:nvPr/>
        </p:nvGrpSpPr>
        <p:grpSpPr>
          <a:xfrm>
            <a:off x="3886200" y="4191000"/>
            <a:ext cx="685800" cy="381000"/>
            <a:chOff x="1872" y="1824"/>
            <a:chExt cx="432" cy="240"/>
          </a:xfrm>
        </p:grpSpPr>
        <p:sp>
          <p:nvSpPr>
            <p:cNvPr id="2165" name="Google Shape;2165;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166" name="Google Shape;2166;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67" name="Google Shape;2167;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68" name="Google Shape;2168;p88"/>
          <p:cNvCxnSpPr>
            <a:stCxn id="2160" idx="1"/>
            <a:endCxn id="2165" idx="0"/>
          </p:cNvCxnSpPr>
          <p:nvPr/>
        </p:nvCxnSpPr>
        <p:spPr>
          <a:xfrm flipH="1">
            <a:off x="4229100" y="33909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169" name="Google Shape;2169;p88"/>
          <p:cNvGrpSpPr/>
          <p:nvPr/>
        </p:nvGrpSpPr>
        <p:grpSpPr>
          <a:xfrm>
            <a:off x="2933700" y="5219700"/>
            <a:ext cx="685800" cy="381000"/>
            <a:chOff x="1872" y="1824"/>
            <a:chExt cx="432" cy="240"/>
          </a:xfrm>
        </p:grpSpPr>
        <p:sp>
          <p:nvSpPr>
            <p:cNvPr id="2170" name="Google Shape;2170;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171" name="Google Shape;2171;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72" name="Google Shape;2172;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73" name="Google Shape;2173;p88"/>
          <p:cNvCxnSpPr>
            <a:stCxn id="2165" idx="1"/>
            <a:endCxn id="2170" idx="0"/>
          </p:cNvCxnSpPr>
          <p:nvPr/>
        </p:nvCxnSpPr>
        <p:spPr>
          <a:xfrm flipH="1">
            <a:off x="3276600" y="4381500"/>
            <a:ext cx="609600" cy="838200"/>
          </a:xfrm>
          <a:prstGeom prst="straightConnector1">
            <a:avLst/>
          </a:prstGeom>
          <a:noFill/>
          <a:ln cap="flat" cmpd="sng" w="9525">
            <a:solidFill>
              <a:srgbClr val="000000"/>
            </a:solidFill>
            <a:prstDash val="solid"/>
            <a:round/>
            <a:headEnd len="med" w="med" type="none"/>
            <a:tailEnd len="med" w="med" type="none"/>
          </a:ln>
        </p:spPr>
      </p:cxnSp>
      <p:grpSp>
        <p:nvGrpSpPr>
          <p:cNvPr id="2174" name="Google Shape;2174;p88"/>
          <p:cNvGrpSpPr/>
          <p:nvPr/>
        </p:nvGrpSpPr>
        <p:grpSpPr>
          <a:xfrm>
            <a:off x="5715000" y="4191000"/>
            <a:ext cx="685800" cy="381000"/>
            <a:chOff x="1872" y="1824"/>
            <a:chExt cx="432" cy="240"/>
          </a:xfrm>
        </p:grpSpPr>
        <p:sp>
          <p:nvSpPr>
            <p:cNvPr id="2175" name="Google Shape;2175;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176" name="Google Shape;2176;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77" name="Google Shape;2177;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78" name="Google Shape;2178;p88"/>
          <p:cNvCxnSpPr>
            <a:stCxn id="2160" idx="3"/>
            <a:endCxn id="2175" idx="0"/>
          </p:cNvCxnSpPr>
          <p:nvPr/>
        </p:nvCxnSpPr>
        <p:spPr>
          <a:xfrm>
            <a:off x="5486400" y="33909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179" name="Google Shape;2179;p88"/>
          <p:cNvGrpSpPr/>
          <p:nvPr/>
        </p:nvGrpSpPr>
        <p:grpSpPr>
          <a:xfrm>
            <a:off x="5029200" y="5181600"/>
            <a:ext cx="685800" cy="381000"/>
            <a:chOff x="1872" y="1824"/>
            <a:chExt cx="432" cy="240"/>
          </a:xfrm>
        </p:grpSpPr>
        <p:sp>
          <p:nvSpPr>
            <p:cNvPr id="2180" name="Google Shape;2180;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181" name="Google Shape;2181;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82" name="Google Shape;2182;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83" name="Google Shape;2183;p88"/>
          <p:cNvCxnSpPr>
            <a:stCxn id="2175" idx="1"/>
            <a:endCxn id="2180" idx="0"/>
          </p:cNvCxnSpPr>
          <p:nvPr/>
        </p:nvCxnSpPr>
        <p:spPr>
          <a:xfrm flipH="1">
            <a:off x="5372100" y="4381500"/>
            <a:ext cx="342900" cy="800100"/>
          </a:xfrm>
          <a:prstGeom prst="straightConnector1">
            <a:avLst/>
          </a:prstGeom>
          <a:noFill/>
          <a:ln cap="flat" cmpd="sng" w="9525">
            <a:solidFill>
              <a:srgbClr val="000000"/>
            </a:solidFill>
            <a:prstDash val="solid"/>
            <a:round/>
            <a:headEnd len="med" w="med" type="none"/>
            <a:tailEnd len="med" w="med" type="none"/>
          </a:ln>
        </p:spPr>
      </p:cxnSp>
      <p:grpSp>
        <p:nvGrpSpPr>
          <p:cNvPr id="2184" name="Google Shape;2184;p88"/>
          <p:cNvGrpSpPr/>
          <p:nvPr/>
        </p:nvGrpSpPr>
        <p:grpSpPr>
          <a:xfrm>
            <a:off x="6629400" y="5181600"/>
            <a:ext cx="685800" cy="381000"/>
            <a:chOff x="1872" y="1824"/>
            <a:chExt cx="432" cy="240"/>
          </a:xfrm>
        </p:grpSpPr>
        <p:sp>
          <p:nvSpPr>
            <p:cNvPr id="2185" name="Google Shape;2185;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186" name="Google Shape;2186;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87" name="Google Shape;2187;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88" name="Google Shape;2188;p88"/>
          <p:cNvCxnSpPr>
            <a:stCxn id="2175" idx="3"/>
            <a:endCxn id="2185" idx="0"/>
          </p:cNvCxnSpPr>
          <p:nvPr/>
        </p:nvCxnSpPr>
        <p:spPr>
          <a:xfrm>
            <a:off x="6400800" y="43815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189" name="Google Shape;2189;p88"/>
          <p:cNvGrpSpPr/>
          <p:nvPr/>
        </p:nvGrpSpPr>
        <p:grpSpPr>
          <a:xfrm>
            <a:off x="5791200" y="6248400"/>
            <a:ext cx="685800" cy="381000"/>
            <a:chOff x="1872" y="1824"/>
            <a:chExt cx="432" cy="240"/>
          </a:xfrm>
        </p:grpSpPr>
        <p:sp>
          <p:nvSpPr>
            <p:cNvPr id="2190" name="Google Shape;2190;p88"/>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191" name="Google Shape;2191;p88"/>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192" name="Google Shape;2192;p88"/>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193" name="Google Shape;2193;p88"/>
          <p:cNvCxnSpPr>
            <a:stCxn id="2180" idx="3"/>
            <a:endCxn id="2190" idx="0"/>
          </p:cNvCxnSpPr>
          <p:nvPr/>
        </p:nvCxnSpPr>
        <p:spPr>
          <a:xfrm>
            <a:off x="5715000" y="5372100"/>
            <a:ext cx="419100" cy="876300"/>
          </a:xfrm>
          <a:prstGeom prst="straightConnector1">
            <a:avLst/>
          </a:prstGeom>
          <a:noFill/>
          <a:ln cap="flat" cmpd="sng" w="9525">
            <a:solidFill>
              <a:srgbClr val="000000"/>
            </a:solidFill>
            <a:prstDash val="solid"/>
            <a:round/>
            <a:headEnd len="med" w="med" type="none"/>
            <a:tailEnd len="med" w="med" type="none"/>
          </a:ln>
        </p:spPr>
      </p:cxnSp>
      <p:sp>
        <p:nvSpPr>
          <p:cNvPr id="2194" name="Google Shape;2194;p88"/>
          <p:cNvSpPr/>
          <p:nvPr/>
        </p:nvSpPr>
        <p:spPr>
          <a:xfrm>
            <a:off x="5410200" y="1676400"/>
            <a:ext cx="304800" cy="457200"/>
          </a:xfrm>
          <a:prstGeom prst="rect">
            <a:avLst/>
          </a:prstGeom>
          <a:solidFill>
            <a:srgbClr val="FF00FF">
              <a:alpha val="81960"/>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195" name="Google Shape;2195;p88"/>
          <p:cNvSpPr/>
          <p:nvPr/>
        </p:nvSpPr>
        <p:spPr>
          <a:xfrm>
            <a:off x="6553200" y="2514600"/>
            <a:ext cx="304800" cy="457200"/>
          </a:xfrm>
          <a:prstGeom prst="rect">
            <a:avLst/>
          </a:prstGeom>
          <a:solidFill>
            <a:srgbClr val="3366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196" name="Google Shape;2196;p88"/>
          <p:cNvSpPr txBox="1"/>
          <p:nvPr/>
        </p:nvSpPr>
        <p:spPr>
          <a:xfrm>
            <a:off x="5191125" y="1308100"/>
            <a:ext cx="7429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pRoot</a:t>
            </a:r>
            <a:endParaRPr/>
          </a:p>
        </p:txBody>
      </p:sp>
      <p:sp>
        <p:nvSpPr>
          <p:cNvPr id="2197" name="Google Shape;2197;p88"/>
          <p:cNvSpPr txBox="1"/>
          <p:nvPr/>
        </p:nvSpPr>
        <p:spPr>
          <a:xfrm>
            <a:off x="6553200" y="2071688"/>
            <a:ext cx="2984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p</a:t>
            </a:r>
            <a:endParaRPr/>
          </a:p>
        </p:txBody>
      </p:sp>
      <p:sp>
        <p:nvSpPr>
          <p:cNvPr id="2198" name="Google Shape;2198;p88"/>
          <p:cNvSpPr/>
          <p:nvPr/>
        </p:nvSpPr>
        <p:spPr>
          <a:xfrm>
            <a:off x="4114800" y="1536700"/>
            <a:ext cx="1295400" cy="749300"/>
          </a:xfrm>
          <a:custGeom>
            <a:rect b="b" l="l" r="r" t="t"/>
            <a:pathLst>
              <a:path extrusionOk="0" h="472" w="816">
                <a:moveTo>
                  <a:pt x="816" y="232"/>
                </a:moveTo>
                <a:cubicBezTo>
                  <a:pt x="620" y="116"/>
                  <a:pt x="424" y="0"/>
                  <a:pt x="288" y="40"/>
                </a:cubicBezTo>
                <a:cubicBezTo>
                  <a:pt x="152" y="80"/>
                  <a:pt x="76" y="276"/>
                  <a:pt x="0" y="47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99" name="Google Shape;2199;p88"/>
          <p:cNvSpPr/>
          <p:nvPr/>
        </p:nvSpPr>
        <p:spPr>
          <a:xfrm>
            <a:off x="5181600" y="2514600"/>
            <a:ext cx="1371600" cy="685800"/>
          </a:xfrm>
          <a:custGeom>
            <a:rect b="b" l="l" r="r" t="t"/>
            <a:pathLst>
              <a:path extrusionOk="0" h="432" w="864">
                <a:moveTo>
                  <a:pt x="864" y="144"/>
                </a:moveTo>
                <a:cubicBezTo>
                  <a:pt x="600" y="72"/>
                  <a:pt x="336" y="0"/>
                  <a:pt x="192" y="48"/>
                </a:cubicBezTo>
                <a:cubicBezTo>
                  <a:pt x="48" y="96"/>
                  <a:pt x="24" y="264"/>
                  <a:pt x="0" y="43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sp>
        <p:nvSpPr>
          <p:cNvPr id="2204" name="Google Shape;2204;p8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5" name="Google Shape;2205;p8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206" name="Google Shape;2206;p8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 xoay trái</a:t>
            </a:r>
            <a:endParaRPr/>
          </a:p>
        </p:txBody>
      </p:sp>
      <p:grpSp>
        <p:nvGrpSpPr>
          <p:cNvPr id="2207" name="Google Shape;2207;p89"/>
          <p:cNvGrpSpPr/>
          <p:nvPr/>
        </p:nvGrpSpPr>
        <p:grpSpPr>
          <a:xfrm>
            <a:off x="3810000" y="2286000"/>
            <a:ext cx="685800" cy="381000"/>
            <a:chOff x="1872" y="1824"/>
            <a:chExt cx="432" cy="240"/>
          </a:xfrm>
        </p:grpSpPr>
        <p:sp>
          <p:nvSpPr>
            <p:cNvPr id="2208" name="Google Shape;2208;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209" name="Google Shape;2209;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10" name="Google Shape;2210;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211" name="Google Shape;2211;p89"/>
          <p:cNvGrpSpPr/>
          <p:nvPr/>
        </p:nvGrpSpPr>
        <p:grpSpPr>
          <a:xfrm>
            <a:off x="2743200" y="3200400"/>
            <a:ext cx="685800" cy="381000"/>
            <a:chOff x="1872" y="1824"/>
            <a:chExt cx="432" cy="240"/>
          </a:xfrm>
        </p:grpSpPr>
        <p:sp>
          <p:nvSpPr>
            <p:cNvPr id="2212" name="Google Shape;2212;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213" name="Google Shape;2213;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14" name="Google Shape;2214;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15" name="Google Shape;2215;p89"/>
          <p:cNvCxnSpPr>
            <a:stCxn id="2208" idx="1"/>
            <a:endCxn id="2212" idx="0"/>
          </p:cNvCxnSpPr>
          <p:nvPr/>
        </p:nvCxnSpPr>
        <p:spPr>
          <a:xfrm flipH="1">
            <a:off x="3086100" y="2476500"/>
            <a:ext cx="723900" cy="723900"/>
          </a:xfrm>
          <a:prstGeom prst="straightConnector1">
            <a:avLst/>
          </a:prstGeom>
          <a:noFill/>
          <a:ln cap="flat" cmpd="sng" w="9525">
            <a:solidFill>
              <a:srgbClr val="000000"/>
            </a:solidFill>
            <a:prstDash val="solid"/>
            <a:round/>
            <a:headEnd len="med" w="med" type="none"/>
            <a:tailEnd len="med" w="med" type="none"/>
          </a:ln>
        </p:spPr>
      </p:cxnSp>
      <p:grpSp>
        <p:nvGrpSpPr>
          <p:cNvPr id="2216" name="Google Shape;2216;p89"/>
          <p:cNvGrpSpPr/>
          <p:nvPr/>
        </p:nvGrpSpPr>
        <p:grpSpPr>
          <a:xfrm>
            <a:off x="4800600" y="3200400"/>
            <a:ext cx="685800" cy="381000"/>
            <a:chOff x="1872" y="1824"/>
            <a:chExt cx="432" cy="240"/>
          </a:xfrm>
        </p:grpSpPr>
        <p:sp>
          <p:nvSpPr>
            <p:cNvPr id="2217" name="Google Shape;2217;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218" name="Google Shape;2218;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19" name="Google Shape;2219;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220" name="Google Shape;2220;p89"/>
          <p:cNvGrpSpPr/>
          <p:nvPr/>
        </p:nvGrpSpPr>
        <p:grpSpPr>
          <a:xfrm>
            <a:off x="3886200" y="4191000"/>
            <a:ext cx="685800" cy="381000"/>
            <a:chOff x="1872" y="1824"/>
            <a:chExt cx="432" cy="240"/>
          </a:xfrm>
        </p:grpSpPr>
        <p:sp>
          <p:nvSpPr>
            <p:cNvPr id="2221" name="Google Shape;2221;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222" name="Google Shape;2222;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23" name="Google Shape;2223;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24" name="Google Shape;2224;p89"/>
          <p:cNvCxnSpPr>
            <a:stCxn id="2217" idx="1"/>
            <a:endCxn id="2221" idx="0"/>
          </p:cNvCxnSpPr>
          <p:nvPr/>
        </p:nvCxnSpPr>
        <p:spPr>
          <a:xfrm flipH="1">
            <a:off x="4229100" y="33909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225" name="Google Shape;2225;p89"/>
          <p:cNvGrpSpPr/>
          <p:nvPr/>
        </p:nvGrpSpPr>
        <p:grpSpPr>
          <a:xfrm>
            <a:off x="2933700" y="5219700"/>
            <a:ext cx="685800" cy="381000"/>
            <a:chOff x="1872" y="1824"/>
            <a:chExt cx="432" cy="240"/>
          </a:xfrm>
        </p:grpSpPr>
        <p:sp>
          <p:nvSpPr>
            <p:cNvPr id="2226" name="Google Shape;2226;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227" name="Google Shape;2227;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28" name="Google Shape;2228;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29" name="Google Shape;2229;p89"/>
          <p:cNvCxnSpPr>
            <a:stCxn id="2221" idx="1"/>
            <a:endCxn id="2226" idx="0"/>
          </p:cNvCxnSpPr>
          <p:nvPr/>
        </p:nvCxnSpPr>
        <p:spPr>
          <a:xfrm flipH="1">
            <a:off x="3276600" y="4381500"/>
            <a:ext cx="609600" cy="838200"/>
          </a:xfrm>
          <a:prstGeom prst="straightConnector1">
            <a:avLst/>
          </a:prstGeom>
          <a:noFill/>
          <a:ln cap="flat" cmpd="sng" w="9525">
            <a:solidFill>
              <a:srgbClr val="000000"/>
            </a:solidFill>
            <a:prstDash val="solid"/>
            <a:round/>
            <a:headEnd len="med" w="med" type="none"/>
            <a:tailEnd len="med" w="med" type="none"/>
          </a:ln>
        </p:spPr>
      </p:cxnSp>
      <p:grpSp>
        <p:nvGrpSpPr>
          <p:cNvPr id="2230" name="Google Shape;2230;p89"/>
          <p:cNvGrpSpPr/>
          <p:nvPr/>
        </p:nvGrpSpPr>
        <p:grpSpPr>
          <a:xfrm>
            <a:off x="5715000" y="4191000"/>
            <a:ext cx="685800" cy="381000"/>
            <a:chOff x="1872" y="1824"/>
            <a:chExt cx="432" cy="240"/>
          </a:xfrm>
        </p:grpSpPr>
        <p:sp>
          <p:nvSpPr>
            <p:cNvPr id="2231" name="Google Shape;2231;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232" name="Google Shape;2232;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33" name="Google Shape;2233;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34" name="Google Shape;2234;p89"/>
          <p:cNvCxnSpPr>
            <a:stCxn id="2217" idx="3"/>
            <a:endCxn id="2231" idx="0"/>
          </p:cNvCxnSpPr>
          <p:nvPr/>
        </p:nvCxnSpPr>
        <p:spPr>
          <a:xfrm>
            <a:off x="5486400" y="33909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235" name="Google Shape;2235;p89"/>
          <p:cNvGrpSpPr/>
          <p:nvPr/>
        </p:nvGrpSpPr>
        <p:grpSpPr>
          <a:xfrm>
            <a:off x="5029200" y="5181600"/>
            <a:ext cx="685800" cy="381000"/>
            <a:chOff x="1872" y="1824"/>
            <a:chExt cx="432" cy="240"/>
          </a:xfrm>
        </p:grpSpPr>
        <p:sp>
          <p:nvSpPr>
            <p:cNvPr id="2236" name="Google Shape;2236;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237" name="Google Shape;2237;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38" name="Google Shape;2238;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39" name="Google Shape;2239;p89"/>
          <p:cNvCxnSpPr>
            <a:stCxn id="2231" idx="1"/>
            <a:endCxn id="2236" idx="0"/>
          </p:cNvCxnSpPr>
          <p:nvPr/>
        </p:nvCxnSpPr>
        <p:spPr>
          <a:xfrm flipH="1">
            <a:off x="5372100" y="4381500"/>
            <a:ext cx="342900" cy="800100"/>
          </a:xfrm>
          <a:prstGeom prst="straightConnector1">
            <a:avLst/>
          </a:prstGeom>
          <a:noFill/>
          <a:ln cap="flat" cmpd="sng" w="9525">
            <a:solidFill>
              <a:srgbClr val="000000"/>
            </a:solidFill>
            <a:prstDash val="solid"/>
            <a:round/>
            <a:headEnd len="med" w="med" type="none"/>
            <a:tailEnd len="med" w="med" type="none"/>
          </a:ln>
        </p:spPr>
      </p:cxnSp>
      <p:grpSp>
        <p:nvGrpSpPr>
          <p:cNvPr id="2240" name="Google Shape;2240;p89"/>
          <p:cNvGrpSpPr/>
          <p:nvPr/>
        </p:nvGrpSpPr>
        <p:grpSpPr>
          <a:xfrm>
            <a:off x="6629400" y="5181600"/>
            <a:ext cx="685800" cy="381000"/>
            <a:chOff x="1872" y="1824"/>
            <a:chExt cx="432" cy="240"/>
          </a:xfrm>
        </p:grpSpPr>
        <p:sp>
          <p:nvSpPr>
            <p:cNvPr id="2241" name="Google Shape;2241;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242" name="Google Shape;2242;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43" name="Google Shape;2243;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44" name="Google Shape;2244;p89"/>
          <p:cNvCxnSpPr>
            <a:stCxn id="2231" idx="3"/>
            <a:endCxn id="2241" idx="0"/>
          </p:cNvCxnSpPr>
          <p:nvPr/>
        </p:nvCxnSpPr>
        <p:spPr>
          <a:xfrm>
            <a:off x="6400800" y="43815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245" name="Google Shape;2245;p89"/>
          <p:cNvGrpSpPr/>
          <p:nvPr/>
        </p:nvGrpSpPr>
        <p:grpSpPr>
          <a:xfrm>
            <a:off x="5791200" y="6248400"/>
            <a:ext cx="685800" cy="381000"/>
            <a:chOff x="1872" y="1824"/>
            <a:chExt cx="432" cy="240"/>
          </a:xfrm>
        </p:grpSpPr>
        <p:sp>
          <p:nvSpPr>
            <p:cNvPr id="2246" name="Google Shape;2246;p89"/>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247" name="Google Shape;2247;p89"/>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48" name="Google Shape;2248;p89"/>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49" name="Google Shape;2249;p89"/>
          <p:cNvCxnSpPr>
            <a:stCxn id="2236" idx="3"/>
            <a:endCxn id="2246" idx="0"/>
          </p:cNvCxnSpPr>
          <p:nvPr/>
        </p:nvCxnSpPr>
        <p:spPr>
          <a:xfrm>
            <a:off x="5715000" y="5372100"/>
            <a:ext cx="419100" cy="876300"/>
          </a:xfrm>
          <a:prstGeom prst="straightConnector1">
            <a:avLst/>
          </a:prstGeom>
          <a:noFill/>
          <a:ln cap="flat" cmpd="sng" w="9525">
            <a:solidFill>
              <a:srgbClr val="000000"/>
            </a:solidFill>
            <a:prstDash val="solid"/>
            <a:round/>
            <a:headEnd len="med" w="med" type="none"/>
            <a:tailEnd len="med" w="med" type="none"/>
          </a:ln>
        </p:spPr>
      </p:cxnSp>
      <p:sp>
        <p:nvSpPr>
          <p:cNvPr id="2250" name="Google Shape;2250;p89"/>
          <p:cNvSpPr/>
          <p:nvPr/>
        </p:nvSpPr>
        <p:spPr>
          <a:xfrm>
            <a:off x="5410200" y="1676400"/>
            <a:ext cx="304800" cy="457200"/>
          </a:xfrm>
          <a:prstGeom prst="rect">
            <a:avLst/>
          </a:prstGeom>
          <a:solidFill>
            <a:srgbClr val="FF00FF">
              <a:alpha val="81960"/>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251" name="Google Shape;2251;p89"/>
          <p:cNvSpPr/>
          <p:nvPr/>
        </p:nvSpPr>
        <p:spPr>
          <a:xfrm>
            <a:off x="6553200" y="2514600"/>
            <a:ext cx="304800" cy="457200"/>
          </a:xfrm>
          <a:prstGeom prst="rect">
            <a:avLst/>
          </a:prstGeom>
          <a:solidFill>
            <a:srgbClr val="3366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252" name="Google Shape;2252;p89"/>
          <p:cNvSpPr txBox="1"/>
          <p:nvPr/>
        </p:nvSpPr>
        <p:spPr>
          <a:xfrm>
            <a:off x="5191125" y="1308100"/>
            <a:ext cx="7429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pRoot</a:t>
            </a:r>
            <a:endParaRPr/>
          </a:p>
        </p:txBody>
      </p:sp>
      <p:sp>
        <p:nvSpPr>
          <p:cNvPr id="2253" name="Google Shape;2253;p89"/>
          <p:cNvSpPr txBox="1"/>
          <p:nvPr/>
        </p:nvSpPr>
        <p:spPr>
          <a:xfrm>
            <a:off x="6553200" y="2071688"/>
            <a:ext cx="2984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p</a:t>
            </a:r>
            <a:endParaRPr/>
          </a:p>
        </p:txBody>
      </p:sp>
      <p:sp>
        <p:nvSpPr>
          <p:cNvPr id="2254" name="Google Shape;2254;p89"/>
          <p:cNvSpPr/>
          <p:nvPr/>
        </p:nvSpPr>
        <p:spPr>
          <a:xfrm>
            <a:off x="4114800" y="1536700"/>
            <a:ext cx="1295400" cy="749300"/>
          </a:xfrm>
          <a:custGeom>
            <a:rect b="b" l="l" r="r" t="t"/>
            <a:pathLst>
              <a:path extrusionOk="0" h="472" w="816">
                <a:moveTo>
                  <a:pt x="816" y="232"/>
                </a:moveTo>
                <a:cubicBezTo>
                  <a:pt x="620" y="116"/>
                  <a:pt x="424" y="0"/>
                  <a:pt x="288" y="40"/>
                </a:cubicBezTo>
                <a:cubicBezTo>
                  <a:pt x="152" y="80"/>
                  <a:pt x="76" y="276"/>
                  <a:pt x="0" y="47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255" name="Google Shape;2255;p89"/>
          <p:cNvSpPr/>
          <p:nvPr/>
        </p:nvSpPr>
        <p:spPr>
          <a:xfrm>
            <a:off x="5181600" y="2514600"/>
            <a:ext cx="1371600" cy="685800"/>
          </a:xfrm>
          <a:custGeom>
            <a:rect b="b" l="l" r="r" t="t"/>
            <a:pathLst>
              <a:path extrusionOk="0" h="432" w="864">
                <a:moveTo>
                  <a:pt x="864" y="144"/>
                </a:moveTo>
                <a:cubicBezTo>
                  <a:pt x="600" y="72"/>
                  <a:pt x="336" y="0"/>
                  <a:pt x="192" y="48"/>
                </a:cubicBezTo>
                <a:cubicBezTo>
                  <a:pt x="48" y="96"/>
                  <a:pt x="24" y="264"/>
                  <a:pt x="0" y="43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256" name="Google Shape;2256;p89"/>
          <p:cNvSpPr/>
          <p:nvPr/>
        </p:nvSpPr>
        <p:spPr>
          <a:xfrm>
            <a:off x="4267200" y="2374900"/>
            <a:ext cx="647700" cy="1816100"/>
          </a:xfrm>
          <a:custGeom>
            <a:rect b="b" l="l" r="r" t="t"/>
            <a:pathLst>
              <a:path extrusionOk="0" h="1144" w="408">
                <a:moveTo>
                  <a:pt x="144" y="40"/>
                </a:moveTo>
                <a:cubicBezTo>
                  <a:pt x="276" y="20"/>
                  <a:pt x="408" y="0"/>
                  <a:pt x="384" y="184"/>
                </a:cubicBezTo>
                <a:cubicBezTo>
                  <a:pt x="360" y="368"/>
                  <a:pt x="180" y="756"/>
                  <a:pt x="0" y="1144"/>
                </a:cubicBezTo>
              </a:path>
            </a:pathLst>
          </a:custGeom>
          <a:noFill/>
          <a:ln cap="flat" cmpd="sng" w="38100">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0" name="Shape 2260"/>
        <p:cNvGrpSpPr/>
        <p:nvPr/>
      </p:nvGrpSpPr>
      <p:grpSpPr>
        <a:xfrm>
          <a:off x="0" y="0"/>
          <a:ext cx="0" cy="0"/>
          <a:chOff x="0" y="0"/>
          <a:chExt cx="0" cy="0"/>
        </a:xfrm>
      </p:grpSpPr>
      <p:sp>
        <p:nvSpPr>
          <p:cNvPr id="2261" name="Google Shape;2261;p9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2" name="Google Shape;2262;p9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263" name="Google Shape;2263;p9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 xoay trái</a:t>
            </a:r>
            <a:endParaRPr/>
          </a:p>
        </p:txBody>
      </p:sp>
      <p:grpSp>
        <p:nvGrpSpPr>
          <p:cNvPr id="2264" name="Google Shape;2264;p90"/>
          <p:cNvGrpSpPr/>
          <p:nvPr/>
        </p:nvGrpSpPr>
        <p:grpSpPr>
          <a:xfrm>
            <a:off x="3810000" y="2286000"/>
            <a:ext cx="685800" cy="381000"/>
            <a:chOff x="1872" y="1824"/>
            <a:chExt cx="432" cy="240"/>
          </a:xfrm>
        </p:grpSpPr>
        <p:sp>
          <p:nvSpPr>
            <p:cNvPr id="2265" name="Google Shape;2265;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266" name="Google Shape;2266;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67" name="Google Shape;2267;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268" name="Google Shape;2268;p90"/>
          <p:cNvGrpSpPr/>
          <p:nvPr/>
        </p:nvGrpSpPr>
        <p:grpSpPr>
          <a:xfrm>
            <a:off x="2743200" y="3200400"/>
            <a:ext cx="685800" cy="381000"/>
            <a:chOff x="1872" y="1824"/>
            <a:chExt cx="432" cy="240"/>
          </a:xfrm>
        </p:grpSpPr>
        <p:sp>
          <p:nvSpPr>
            <p:cNvPr id="2269" name="Google Shape;2269;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270" name="Google Shape;2270;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71" name="Google Shape;2271;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72" name="Google Shape;2272;p90"/>
          <p:cNvCxnSpPr>
            <a:stCxn id="2265" idx="1"/>
            <a:endCxn id="2269" idx="0"/>
          </p:cNvCxnSpPr>
          <p:nvPr/>
        </p:nvCxnSpPr>
        <p:spPr>
          <a:xfrm flipH="1">
            <a:off x="3086100" y="2476500"/>
            <a:ext cx="723900" cy="723900"/>
          </a:xfrm>
          <a:prstGeom prst="straightConnector1">
            <a:avLst/>
          </a:prstGeom>
          <a:noFill/>
          <a:ln cap="flat" cmpd="sng" w="9525">
            <a:solidFill>
              <a:srgbClr val="000000"/>
            </a:solidFill>
            <a:prstDash val="solid"/>
            <a:round/>
            <a:headEnd len="med" w="med" type="none"/>
            <a:tailEnd len="med" w="med" type="none"/>
          </a:ln>
        </p:spPr>
      </p:cxnSp>
      <p:grpSp>
        <p:nvGrpSpPr>
          <p:cNvPr id="2273" name="Google Shape;2273;p90"/>
          <p:cNvGrpSpPr/>
          <p:nvPr/>
        </p:nvGrpSpPr>
        <p:grpSpPr>
          <a:xfrm>
            <a:off x="4800600" y="3200400"/>
            <a:ext cx="685800" cy="381000"/>
            <a:chOff x="1872" y="1824"/>
            <a:chExt cx="432" cy="240"/>
          </a:xfrm>
        </p:grpSpPr>
        <p:sp>
          <p:nvSpPr>
            <p:cNvPr id="2274" name="Google Shape;2274;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275" name="Google Shape;2275;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76" name="Google Shape;2276;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277" name="Google Shape;2277;p90"/>
          <p:cNvGrpSpPr/>
          <p:nvPr/>
        </p:nvGrpSpPr>
        <p:grpSpPr>
          <a:xfrm>
            <a:off x="3886200" y="4191000"/>
            <a:ext cx="685800" cy="381000"/>
            <a:chOff x="1872" y="1824"/>
            <a:chExt cx="432" cy="240"/>
          </a:xfrm>
        </p:grpSpPr>
        <p:sp>
          <p:nvSpPr>
            <p:cNvPr id="2278" name="Google Shape;2278;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279" name="Google Shape;2279;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80" name="Google Shape;2280;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281" name="Google Shape;2281;p90"/>
          <p:cNvGrpSpPr/>
          <p:nvPr/>
        </p:nvGrpSpPr>
        <p:grpSpPr>
          <a:xfrm>
            <a:off x="2933700" y="5219700"/>
            <a:ext cx="685800" cy="381000"/>
            <a:chOff x="1872" y="1824"/>
            <a:chExt cx="432" cy="240"/>
          </a:xfrm>
        </p:grpSpPr>
        <p:sp>
          <p:nvSpPr>
            <p:cNvPr id="2282" name="Google Shape;2282;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283" name="Google Shape;2283;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84" name="Google Shape;2284;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85" name="Google Shape;2285;p90"/>
          <p:cNvCxnSpPr>
            <a:stCxn id="2278" idx="1"/>
            <a:endCxn id="2282" idx="0"/>
          </p:cNvCxnSpPr>
          <p:nvPr/>
        </p:nvCxnSpPr>
        <p:spPr>
          <a:xfrm flipH="1">
            <a:off x="3276600" y="4381500"/>
            <a:ext cx="609600" cy="838200"/>
          </a:xfrm>
          <a:prstGeom prst="straightConnector1">
            <a:avLst/>
          </a:prstGeom>
          <a:noFill/>
          <a:ln cap="flat" cmpd="sng" w="9525">
            <a:solidFill>
              <a:srgbClr val="000000"/>
            </a:solidFill>
            <a:prstDash val="solid"/>
            <a:round/>
            <a:headEnd len="med" w="med" type="none"/>
            <a:tailEnd len="med" w="med" type="none"/>
          </a:ln>
        </p:spPr>
      </p:cxnSp>
      <p:grpSp>
        <p:nvGrpSpPr>
          <p:cNvPr id="2286" name="Google Shape;2286;p90"/>
          <p:cNvGrpSpPr/>
          <p:nvPr/>
        </p:nvGrpSpPr>
        <p:grpSpPr>
          <a:xfrm>
            <a:off x="5715000" y="4191000"/>
            <a:ext cx="685800" cy="381000"/>
            <a:chOff x="1872" y="1824"/>
            <a:chExt cx="432" cy="240"/>
          </a:xfrm>
        </p:grpSpPr>
        <p:sp>
          <p:nvSpPr>
            <p:cNvPr id="2287" name="Google Shape;2287;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288" name="Google Shape;2288;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89" name="Google Shape;2289;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90" name="Google Shape;2290;p90"/>
          <p:cNvCxnSpPr>
            <a:stCxn id="2274" idx="3"/>
            <a:endCxn id="2287" idx="0"/>
          </p:cNvCxnSpPr>
          <p:nvPr/>
        </p:nvCxnSpPr>
        <p:spPr>
          <a:xfrm>
            <a:off x="5486400" y="33909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291" name="Google Shape;2291;p90"/>
          <p:cNvGrpSpPr/>
          <p:nvPr/>
        </p:nvGrpSpPr>
        <p:grpSpPr>
          <a:xfrm>
            <a:off x="5029200" y="5181600"/>
            <a:ext cx="685800" cy="381000"/>
            <a:chOff x="1872" y="1824"/>
            <a:chExt cx="432" cy="240"/>
          </a:xfrm>
        </p:grpSpPr>
        <p:sp>
          <p:nvSpPr>
            <p:cNvPr id="2292" name="Google Shape;2292;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293" name="Google Shape;2293;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94" name="Google Shape;2294;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295" name="Google Shape;2295;p90"/>
          <p:cNvCxnSpPr>
            <a:stCxn id="2287" idx="1"/>
            <a:endCxn id="2292" idx="0"/>
          </p:cNvCxnSpPr>
          <p:nvPr/>
        </p:nvCxnSpPr>
        <p:spPr>
          <a:xfrm flipH="1">
            <a:off x="5372100" y="4381500"/>
            <a:ext cx="342900" cy="800100"/>
          </a:xfrm>
          <a:prstGeom prst="straightConnector1">
            <a:avLst/>
          </a:prstGeom>
          <a:noFill/>
          <a:ln cap="flat" cmpd="sng" w="9525">
            <a:solidFill>
              <a:srgbClr val="000000"/>
            </a:solidFill>
            <a:prstDash val="solid"/>
            <a:round/>
            <a:headEnd len="med" w="med" type="none"/>
            <a:tailEnd len="med" w="med" type="none"/>
          </a:ln>
        </p:spPr>
      </p:cxnSp>
      <p:grpSp>
        <p:nvGrpSpPr>
          <p:cNvPr id="2296" name="Google Shape;2296;p90"/>
          <p:cNvGrpSpPr/>
          <p:nvPr/>
        </p:nvGrpSpPr>
        <p:grpSpPr>
          <a:xfrm>
            <a:off x="6629400" y="5181600"/>
            <a:ext cx="685800" cy="381000"/>
            <a:chOff x="1872" y="1824"/>
            <a:chExt cx="432" cy="240"/>
          </a:xfrm>
        </p:grpSpPr>
        <p:sp>
          <p:nvSpPr>
            <p:cNvPr id="2297" name="Google Shape;2297;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298" name="Google Shape;2298;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299" name="Google Shape;2299;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00" name="Google Shape;2300;p90"/>
          <p:cNvCxnSpPr>
            <a:stCxn id="2287" idx="3"/>
            <a:endCxn id="2297" idx="0"/>
          </p:cNvCxnSpPr>
          <p:nvPr/>
        </p:nvCxnSpPr>
        <p:spPr>
          <a:xfrm>
            <a:off x="6400800" y="4381500"/>
            <a:ext cx="571500" cy="800100"/>
          </a:xfrm>
          <a:prstGeom prst="straightConnector1">
            <a:avLst/>
          </a:prstGeom>
          <a:noFill/>
          <a:ln cap="flat" cmpd="sng" w="9525">
            <a:solidFill>
              <a:srgbClr val="000000"/>
            </a:solidFill>
            <a:prstDash val="solid"/>
            <a:round/>
            <a:headEnd len="med" w="med" type="none"/>
            <a:tailEnd len="med" w="med" type="none"/>
          </a:ln>
        </p:spPr>
      </p:cxnSp>
      <p:grpSp>
        <p:nvGrpSpPr>
          <p:cNvPr id="2301" name="Google Shape;2301;p90"/>
          <p:cNvGrpSpPr/>
          <p:nvPr/>
        </p:nvGrpSpPr>
        <p:grpSpPr>
          <a:xfrm>
            <a:off x="5791200" y="6248400"/>
            <a:ext cx="685800" cy="381000"/>
            <a:chOff x="1872" y="1824"/>
            <a:chExt cx="432" cy="240"/>
          </a:xfrm>
        </p:grpSpPr>
        <p:sp>
          <p:nvSpPr>
            <p:cNvPr id="2302" name="Google Shape;2302;p90"/>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303" name="Google Shape;2303;p90"/>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04" name="Google Shape;2304;p90"/>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05" name="Google Shape;2305;p90"/>
          <p:cNvCxnSpPr>
            <a:stCxn id="2292" idx="3"/>
            <a:endCxn id="2302" idx="0"/>
          </p:cNvCxnSpPr>
          <p:nvPr/>
        </p:nvCxnSpPr>
        <p:spPr>
          <a:xfrm>
            <a:off x="5715000" y="5372100"/>
            <a:ext cx="419100" cy="876300"/>
          </a:xfrm>
          <a:prstGeom prst="straightConnector1">
            <a:avLst/>
          </a:prstGeom>
          <a:noFill/>
          <a:ln cap="flat" cmpd="sng" w="9525">
            <a:solidFill>
              <a:srgbClr val="000000"/>
            </a:solidFill>
            <a:prstDash val="solid"/>
            <a:round/>
            <a:headEnd len="med" w="med" type="none"/>
            <a:tailEnd len="med" w="med" type="none"/>
          </a:ln>
        </p:spPr>
      </p:cxnSp>
      <p:sp>
        <p:nvSpPr>
          <p:cNvPr id="2306" name="Google Shape;2306;p90"/>
          <p:cNvSpPr/>
          <p:nvPr/>
        </p:nvSpPr>
        <p:spPr>
          <a:xfrm>
            <a:off x="5410200" y="1676400"/>
            <a:ext cx="304800" cy="457200"/>
          </a:xfrm>
          <a:prstGeom prst="rect">
            <a:avLst/>
          </a:prstGeom>
          <a:solidFill>
            <a:srgbClr val="FF00FF">
              <a:alpha val="81960"/>
            </a:srgb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307" name="Google Shape;2307;p90"/>
          <p:cNvSpPr/>
          <p:nvPr/>
        </p:nvSpPr>
        <p:spPr>
          <a:xfrm>
            <a:off x="6553200" y="2514600"/>
            <a:ext cx="304800" cy="457200"/>
          </a:xfrm>
          <a:prstGeom prst="rect">
            <a:avLst/>
          </a:prstGeom>
          <a:solidFill>
            <a:srgbClr val="3366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308" name="Google Shape;2308;p90"/>
          <p:cNvSpPr txBox="1"/>
          <p:nvPr/>
        </p:nvSpPr>
        <p:spPr>
          <a:xfrm>
            <a:off x="5191125" y="1308100"/>
            <a:ext cx="7429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pRoot</a:t>
            </a:r>
            <a:endParaRPr/>
          </a:p>
        </p:txBody>
      </p:sp>
      <p:sp>
        <p:nvSpPr>
          <p:cNvPr id="2309" name="Google Shape;2309;p90"/>
          <p:cNvSpPr txBox="1"/>
          <p:nvPr/>
        </p:nvSpPr>
        <p:spPr>
          <a:xfrm>
            <a:off x="6553200" y="2071688"/>
            <a:ext cx="2984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p</a:t>
            </a:r>
            <a:endParaRPr/>
          </a:p>
        </p:txBody>
      </p:sp>
      <p:sp>
        <p:nvSpPr>
          <p:cNvPr id="2310" name="Google Shape;2310;p90"/>
          <p:cNvSpPr/>
          <p:nvPr/>
        </p:nvSpPr>
        <p:spPr>
          <a:xfrm>
            <a:off x="4114800" y="1536700"/>
            <a:ext cx="1295400" cy="749300"/>
          </a:xfrm>
          <a:custGeom>
            <a:rect b="b" l="l" r="r" t="t"/>
            <a:pathLst>
              <a:path extrusionOk="0" h="472" w="816">
                <a:moveTo>
                  <a:pt x="816" y="232"/>
                </a:moveTo>
                <a:cubicBezTo>
                  <a:pt x="620" y="116"/>
                  <a:pt x="424" y="0"/>
                  <a:pt x="288" y="40"/>
                </a:cubicBezTo>
                <a:cubicBezTo>
                  <a:pt x="152" y="80"/>
                  <a:pt x="76" y="276"/>
                  <a:pt x="0" y="47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11" name="Google Shape;2311;p90"/>
          <p:cNvSpPr/>
          <p:nvPr/>
        </p:nvSpPr>
        <p:spPr>
          <a:xfrm>
            <a:off x="5181600" y="2514600"/>
            <a:ext cx="1371600" cy="685800"/>
          </a:xfrm>
          <a:custGeom>
            <a:rect b="b" l="l" r="r" t="t"/>
            <a:pathLst>
              <a:path extrusionOk="0" h="432" w="864">
                <a:moveTo>
                  <a:pt x="864" y="144"/>
                </a:moveTo>
                <a:cubicBezTo>
                  <a:pt x="600" y="72"/>
                  <a:pt x="336" y="0"/>
                  <a:pt x="192" y="48"/>
                </a:cubicBezTo>
                <a:cubicBezTo>
                  <a:pt x="48" y="96"/>
                  <a:pt x="24" y="264"/>
                  <a:pt x="0" y="43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12" name="Google Shape;2312;p90"/>
          <p:cNvSpPr/>
          <p:nvPr/>
        </p:nvSpPr>
        <p:spPr>
          <a:xfrm>
            <a:off x="4267200" y="2374900"/>
            <a:ext cx="647700" cy="1816100"/>
          </a:xfrm>
          <a:custGeom>
            <a:rect b="b" l="l" r="r" t="t"/>
            <a:pathLst>
              <a:path extrusionOk="0" h="1144" w="408">
                <a:moveTo>
                  <a:pt x="144" y="40"/>
                </a:moveTo>
                <a:cubicBezTo>
                  <a:pt x="276" y="20"/>
                  <a:pt x="408" y="0"/>
                  <a:pt x="384" y="184"/>
                </a:cubicBezTo>
                <a:cubicBezTo>
                  <a:pt x="360" y="368"/>
                  <a:pt x="180" y="756"/>
                  <a:pt x="0" y="1144"/>
                </a:cubicBezTo>
              </a:path>
            </a:pathLst>
          </a:custGeom>
          <a:noFill/>
          <a:ln cap="flat" cmpd="sng" w="38100">
            <a:solidFill>
              <a:srgbClr val="FF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13" name="Google Shape;2313;p90"/>
          <p:cNvSpPr/>
          <p:nvPr/>
        </p:nvSpPr>
        <p:spPr>
          <a:xfrm>
            <a:off x="4191000" y="1790700"/>
            <a:ext cx="1104900" cy="1638300"/>
          </a:xfrm>
          <a:custGeom>
            <a:rect b="b" l="l" r="r" t="t"/>
            <a:pathLst>
              <a:path extrusionOk="0" h="1032" w="696">
                <a:moveTo>
                  <a:pt x="432" y="1032"/>
                </a:moveTo>
                <a:cubicBezTo>
                  <a:pt x="564" y="636"/>
                  <a:pt x="696" y="240"/>
                  <a:pt x="624" y="120"/>
                </a:cubicBezTo>
                <a:cubicBezTo>
                  <a:pt x="552" y="0"/>
                  <a:pt x="276" y="156"/>
                  <a:pt x="0" y="312"/>
                </a:cubicBezTo>
              </a:path>
            </a:pathLst>
          </a:custGeom>
          <a:noFill/>
          <a:ln cap="flat" cmpd="sng" w="38100">
            <a:solidFill>
              <a:srgbClr val="FF99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7" name="Shape 2317"/>
        <p:cNvGrpSpPr/>
        <p:nvPr/>
      </p:nvGrpSpPr>
      <p:grpSpPr>
        <a:xfrm>
          <a:off x="0" y="0"/>
          <a:ext cx="0" cy="0"/>
          <a:chOff x="0" y="0"/>
          <a:chExt cx="0" cy="0"/>
        </a:xfrm>
      </p:grpSpPr>
      <p:sp>
        <p:nvSpPr>
          <p:cNvPr id="2318" name="Google Shape;2318;p9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9" name="Google Shape;2319;p9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320" name="Google Shape;2320;p9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 xoay trái</a:t>
            </a:r>
            <a:endParaRPr/>
          </a:p>
        </p:txBody>
      </p:sp>
      <p:grpSp>
        <p:nvGrpSpPr>
          <p:cNvPr id="2321" name="Google Shape;2321;p91"/>
          <p:cNvGrpSpPr/>
          <p:nvPr/>
        </p:nvGrpSpPr>
        <p:grpSpPr>
          <a:xfrm>
            <a:off x="2362200" y="3505200"/>
            <a:ext cx="685800" cy="381000"/>
            <a:chOff x="1872" y="1824"/>
            <a:chExt cx="432" cy="240"/>
          </a:xfrm>
        </p:grpSpPr>
        <p:sp>
          <p:nvSpPr>
            <p:cNvPr id="2322" name="Google Shape;2322;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323" name="Google Shape;2323;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24" name="Google Shape;2324;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325" name="Google Shape;2325;p91"/>
          <p:cNvGrpSpPr/>
          <p:nvPr/>
        </p:nvGrpSpPr>
        <p:grpSpPr>
          <a:xfrm>
            <a:off x="1524000" y="4876800"/>
            <a:ext cx="685800" cy="381000"/>
            <a:chOff x="1872" y="1824"/>
            <a:chExt cx="432" cy="240"/>
          </a:xfrm>
        </p:grpSpPr>
        <p:sp>
          <p:nvSpPr>
            <p:cNvPr id="2326" name="Google Shape;2326;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327" name="Google Shape;2327;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28" name="Google Shape;2328;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29" name="Google Shape;2329;p91"/>
          <p:cNvCxnSpPr>
            <a:stCxn id="2322" idx="1"/>
            <a:endCxn id="2326" idx="0"/>
          </p:cNvCxnSpPr>
          <p:nvPr/>
        </p:nvCxnSpPr>
        <p:spPr>
          <a:xfrm flipH="1">
            <a:off x="1866900" y="3695700"/>
            <a:ext cx="495300" cy="1181100"/>
          </a:xfrm>
          <a:prstGeom prst="straightConnector1">
            <a:avLst/>
          </a:prstGeom>
          <a:noFill/>
          <a:ln cap="flat" cmpd="sng" w="9525">
            <a:solidFill>
              <a:srgbClr val="000000"/>
            </a:solidFill>
            <a:prstDash val="solid"/>
            <a:round/>
            <a:headEnd len="med" w="med" type="none"/>
            <a:tailEnd len="med" w="med" type="none"/>
          </a:ln>
        </p:spPr>
      </p:cxnSp>
      <p:grpSp>
        <p:nvGrpSpPr>
          <p:cNvPr id="2330" name="Google Shape;2330;p91"/>
          <p:cNvGrpSpPr/>
          <p:nvPr/>
        </p:nvGrpSpPr>
        <p:grpSpPr>
          <a:xfrm>
            <a:off x="4114800" y="2362200"/>
            <a:ext cx="685800" cy="381000"/>
            <a:chOff x="1872" y="1824"/>
            <a:chExt cx="432" cy="240"/>
          </a:xfrm>
        </p:grpSpPr>
        <p:sp>
          <p:nvSpPr>
            <p:cNvPr id="2331" name="Google Shape;2331;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332" name="Google Shape;2332;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33" name="Google Shape;2333;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334" name="Google Shape;2334;p91"/>
          <p:cNvGrpSpPr/>
          <p:nvPr/>
        </p:nvGrpSpPr>
        <p:grpSpPr>
          <a:xfrm>
            <a:off x="3429000" y="4800600"/>
            <a:ext cx="685800" cy="381000"/>
            <a:chOff x="1872" y="1824"/>
            <a:chExt cx="432" cy="240"/>
          </a:xfrm>
        </p:grpSpPr>
        <p:sp>
          <p:nvSpPr>
            <p:cNvPr id="2335" name="Google Shape;2335;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336" name="Google Shape;2336;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37" name="Google Shape;2337;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338" name="Google Shape;2338;p91"/>
          <p:cNvGrpSpPr/>
          <p:nvPr/>
        </p:nvGrpSpPr>
        <p:grpSpPr>
          <a:xfrm>
            <a:off x="2667000" y="5943600"/>
            <a:ext cx="685800" cy="381000"/>
            <a:chOff x="1872" y="1824"/>
            <a:chExt cx="432" cy="240"/>
          </a:xfrm>
        </p:grpSpPr>
        <p:sp>
          <p:nvSpPr>
            <p:cNvPr id="2339" name="Google Shape;2339;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340" name="Google Shape;2340;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41" name="Google Shape;2341;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42" name="Google Shape;2342;p91"/>
          <p:cNvCxnSpPr>
            <a:stCxn id="2335" idx="1"/>
            <a:endCxn id="2339" idx="0"/>
          </p:cNvCxnSpPr>
          <p:nvPr/>
        </p:nvCxnSpPr>
        <p:spPr>
          <a:xfrm flipH="1">
            <a:off x="3009900" y="4991100"/>
            <a:ext cx="419100" cy="952500"/>
          </a:xfrm>
          <a:prstGeom prst="straightConnector1">
            <a:avLst/>
          </a:prstGeom>
          <a:noFill/>
          <a:ln cap="flat" cmpd="sng" w="9525">
            <a:solidFill>
              <a:srgbClr val="000000"/>
            </a:solidFill>
            <a:prstDash val="solid"/>
            <a:round/>
            <a:headEnd len="med" w="med" type="none"/>
            <a:tailEnd len="med" w="med" type="none"/>
          </a:ln>
        </p:spPr>
      </p:cxnSp>
      <p:grpSp>
        <p:nvGrpSpPr>
          <p:cNvPr id="2343" name="Google Shape;2343;p91"/>
          <p:cNvGrpSpPr/>
          <p:nvPr/>
        </p:nvGrpSpPr>
        <p:grpSpPr>
          <a:xfrm>
            <a:off x="5867400" y="3505200"/>
            <a:ext cx="685800" cy="381000"/>
            <a:chOff x="1872" y="1824"/>
            <a:chExt cx="432" cy="240"/>
          </a:xfrm>
        </p:grpSpPr>
        <p:sp>
          <p:nvSpPr>
            <p:cNvPr id="2344" name="Google Shape;2344;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345" name="Google Shape;2345;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46" name="Google Shape;2346;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47" name="Google Shape;2347;p91"/>
          <p:cNvCxnSpPr>
            <a:stCxn id="2331" idx="3"/>
            <a:endCxn id="2344" idx="0"/>
          </p:cNvCxnSpPr>
          <p:nvPr/>
        </p:nvCxnSpPr>
        <p:spPr>
          <a:xfrm>
            <a:off x="4800600" y="2552700"/>
            <a:ext cx="1409700" cy="952500"/>
          </a:xfrm>
          <a:prstGeom prst="straightConnector1">
            <a:avLst/>
          </a:prstGeom>
          <a:noFill/>
          <a:ln cap="flat" cmpd="sng" w="9525">
            <a:solidFill>
              <a:srgbClr val="000000"/>
            </a:solidFill>
            <a:prstDash val="solid"/>
            <a:round/>
            <a:headEnd len="med" w="med" type="none"/>
            <a:tailEnd len="med" w="med" type="none"/>
          </a:ln>
        </p:spPr>
      </p:cxnSp>
      <p:grpSp>
        <p:nvGrpSpPr>
          <p:cNvPr id="2348" name="Google Shape;2348;p91"/>
          <p:cNvGrpSpPr/>
          <p:nvPr/>
        </p:nvGrpSpPr>
        <p:grpSpPr>
          <a:xfrm>
            <a:off x="4800600" y="4800600"/>
            <a:ext cx="685800" cy="381000"/>
            <a:chOff x="1872" y="1824"/>
            <a:chExt cx="432" cy="240"/>
          </a:xfrm>
        </p:grpSpPr>
        <p:sp>
          <p:nvSpPr>
            <p:cNvPr id="2349" name="Google Shape;2349;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350" name="Google Shape;2350;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51" name="Google Shape;2351;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52" name="Google Shape;2352;p91"/>
          <p:cNvCxnSpPr>
            <a:stCxn id="2344" idx="1"/>
            <a:endCxn id="2349" idx="0"/>
          </p:cNvCxnSpPr>
          <p:nvPr/>
        </p:nvCxnSpPr>
        <p:spPr>
          <a:xfrm flipH="1">
            <a:off x="5143500" y="3695700"/>
            <a:ext cx="723900" cy="1104900"/>
          </a:xfrm>
          <a:prstGeom prst="straightConnector1">
            <a:avLst/>
          </a:prstGeom>
          <a:noFill/>
          <a:ln cap="flat" cmpd="sng" w="9525">
            <a:solidFill>
              <a:srgbClr val="000000"/>
            </a:solidFill>
            <a:prstDash val="solid"/>
            <a:round/>
            <a:headEnd len="med" w="med" type="none"/>
            <a:tailEnd len="med" w="med" type="none"/>
          </a:ln>
        </p:spPr>
      </p:cxnSp>
      <p:grpSp>
        <p:nvGrpSpPr>
          <p:cNvPr id="2353" name="Google Shape;2353;p91"/>
          <p:cNvGrpSpPr/>
          <p:nvPr/>
        </p:nvGrpSpPr>
        <p:grpSpPr>
          <a:xfrm>
            <a:off x="7010400" y="4800600"/>
            <a:ext cx="685800" cy="381000"/>
            <a:chOff x="1872" y="1824"/>
            <a:chExt cx="432" cy="240"/>
          </a:xfrm>
        </p:grpSpPr>
        <p:sp>
          <p:nvSpPr>
            <p:cNvPr id="2354" name="Google Shape;2354;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355" name="Google Shape;2355;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56" name="Google Shape;2356;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57" name="Google Shape;2357;p91"/>
          <p:cNvCxnSpPr>
            <a:stCxn id="2344" idx="3"/>
            <a:endCxn id="2354" idx="0"/>
          </p:cNvCxnSpPr>
          <p:nvPr/>
        </p:nvCxnSpPr>
        <p:spPr>
          <a:xfrm>
            <a:off x="6553200" y="3695700"/>
            <a:ext cx="800100" cy="1104900"/>
          </a:xfrm>
          <a:prstGeom prst="straightConnector1">
            <a:avLst/>
          </a:prstGeom>
          <a:noFill/>
          <a:ln cap="flat" cmpd="sng" w="9525">
            <a:solidFill>
              <a:srgbClr val="000000"/>
            </a:solidFill>
            <a:prstDash val="solid"/>
            <a:round/>
            <a:headEnd len="med" w="med" type="none"/>
            <a:tailEnd len="med" w="med" type="none"/>
          </a:ln>
        </p:spPr>
      </p:cxnSp>
      <p:grpSp>
        <p:nvGrpSpPr>
          <p:cNvPr id="2358" name="Google Shape;2358;p91"/>
          <p:cNvGrpSpPr/>
          <p:nvPr/>
        </p:nvGrpSpPr>
        <p:grpSpPr>
          <a:xfrm>
            <a:off x="5867400" y="5943600"/>
            <a:ext cx="685800" cy="381000"/>
            <a:chOff x="1872" y="1824"/>
            <a:chExt cx="432" cy="240"/>
          </a:xfrm>
        </p:grpSpPr>
        <p:sp>
          <p:nvSpPr>
            <p:cNvPr id="2359" name="Google Shape;2359;p91"/>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360" name="Google Shape;2360;p91"/>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61" name="Google Shape;2361;p91"/>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362" name="Google Shape;2362;p91"/>
          <p:cNvCxnSpPr>
            <a:stCxn id="2349" idx="3"/>
            <a:endCxn id="2359" idx="0"/>
          </p:cNvCxnSpPr>
          <p:nvPr/>
        </p:nvCxnSpPr>
        <p:spPr>
          <a:xfrm>
            <a:off x="5486400" y="4991100"/>
            <a:ext cx="723900" cy="952500"/>
          </a:xfrm>
          <a:prstGeom prst="straightConnector1">
            <a:avLst/>
          </a:prstGeom>
          <a:noFill/>
          <a:ln cap="flat" cmpd="sng" w="9525">
            <a:solidFill>
              <a:srgbClr val="000000"/>
            </a:solidFill>
            <a:prstDash val="solid"/>
            <a:round/>
            <a:headEnd len="med" w="med" type="none"/>
            <a:tailEnd len="med" w="med" type="none"/>
          </a:ln>
        </p:spPr>
      </p:cxnSp>
      <p:sp>
        <p:nvSpPr>
          <p:cNvPr id="2363" name="Google Shape;2363;p91"/>
          <p:cNvSpPr/>
          <p:nvPr/>
        </p:nvSpPr>
        <p:spPr>
          <a:xfrm>
            <a:off x="1371600" y="2895600"/>
            <a:ext cx="304800" cy="457200"/>
          </a:xfrm>
          <a:prstGeom prst="rect">
            <a:avLst/>
          </a:prstGeom>
          <a:solidFill>
            <a:srgbClr val="FF00FF">
              <a:alpha val="81960"/>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364" name="Google Shape;2364;p91"/>
          <p:cNvSpPr/>
          <p:nvPr/>
        </p:nvSpPr>
        <p:spPr>
          <a:xfrm>
            <a:off x="5867400" y="1600200"/>
            <a:ext cx="304800" cy="457200"/>
          </a:xfrm>
          <a:prstGeom prst="rect">
            <a:avLst/>
          </a:prstGeom>
          <a:solidFill>
            <a:srgbClr val="3366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3300"/>
              </a:solidFill>
              <a:latin typeface="Times New Roman"/>
              <a:ea typeface="Times New Roman"/>
              <a:cs typeface="Times New Roman"/>
              <a:sym typeface="Times New Roman"/>
            </a:endParaRPr>
          </a:p>
        </p:txBody>
      </p:sp>
      <p:sp>
        <p:nvSpPr>
          <p:cNvPr id="2365" name="Google Shape;2365;p91"/>
          <p:cNvSpPr txBox="1"/>
          <p:nvPr/>
        </p:nvSpPr>
        <p:spPr>
          <a:xfrm>
            <a:off x="1152525" y="2527300"/>
            <a:ext cx="752475" cy="376238"/>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pRoot</a:t>
            </a:r>
            <a:endParaRPr/>
          </a:p>
        </p:txBody>
      </p:sp>
      <p:sp>
        <p:nvSpPr>
          <p:cNvPr id="2366" name="Google Shape;2366;p91"/>
          <p:cNvSpPr txBox="1"/>
          <p:nvPr/>
        </p:nvSpPr>
        <p:spPr>
          <a:xfrm>
            <a:off x="5867400" y="1157288"/>
            <a:ext cx="307975" cy="376237"/>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p</a:t>
            </a:r>
            <a:endParaRPr/>
          </a:p>
        </p:txBody>
      </p:sp>
      <p:sp>
        <p:nvSpPr>
          <p:cNvPr id="2367" name="Google Shape;2367;p91"/>
          <p:cNvSpPr/>
          <p:nvPr/>
        </p:nvSpPr>
        <p:spPr>
          <a:xfrm flipH="1">
            <a:off x="1676400" y="2743200"/>
            <a:ext cx="990600" cy="749300"/>
          </a:xfrm>
          <a:custGeom>
            <a:rect b="b" l="l" r="r" t="t"/>
            <a:pathLst>
              <a:path extrusionOk="0" h="472" w="816">
                <a:moveTo>
                  <a:pt x="816" y="232"/>
                </a:moveTo>
                <a:cubicBezTo>
                  <a:pt x="620" y="116"/>
                  <a:pt x="424" y="0"/>
                  <a:pt x="288" y="40"/>
                </a:cubicBezTo>
                <a:cubicBezTo>
                  <a:pt x="152" y="80"/>
                  <a:pt x="76" y="276"/>
                  <a:pt x="0" y="47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68" name="Google Shape;2368;p91"/>
          <p:cNvSpPr/>
          <p:nvPr/>
        </p:nvSpPr>
        <p:spPr>
          <a:xfrm>
            <a:off x="4495800" y="1676400"/>
            <a:ext cx="1371600" cy="685800"/>
          </a:xfrm>
          <a:custGeom>
            <a:rect b="b" l="l" r="r" t="t"/>
            <a:pathLst>
              <a:path extrusionOk="0" h="432" w="864">
                <a:moveTo>
                  <a:pt x="864" y="144"/>
                </a:moveTo>
                <a:cubicBezTo>
                  <a:pt x="600" y="72"/>
                  <a:pt x="336" y="0"/>
                  <a:pt x="192" y="48"/>
                </a:cubicBezTo>
                <a:cubicBezTo>
                  <a:pt x="48" y="96"/>
                  <a:pt x="24" y="264"/>
                  <a:pt x="0" y="432"/>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2369" name="Google Shape;2369;p91"/>
          <p:cNvCxnSpPr>
            <a:stCxn id="2322" idx="3"/>
            <a:endCxn id="2335" idx="0"/>
          </p:cNvCxnSpPr>
          <p:nvPr/>
        </p:nvCxnSpPr>
        <p:spPr>
          <a:xfrm>
            <a:off x="3048000" y="3695700"/>
            <a:ext cx="723900" cy="1104900"/>
          </a:xfrm>
          <a:prstGeom prst="straightConnector1">
            <a:avLst/>
          </a:prstGeom>
          <a:noFill/>
          <a:ln cap="flat" cmpd="sng" w="9525">
            <a:solidFill>
              <a:srgbClr val="000000"/>
            </a:solidFill>
            <a:prstDash val="solid"/>
            <a:round/>
            <a:headEnd len="med" w="med" type="none"/>
            <a:tailEnd len="med" w="med" type="none"/>
          </a:ln>
        </p:spPr>
      </p:cxnSp>
      <p:cxnSp>
        <p:nvCxnSpPr>
          <p:cNvPr id="2370" name="Google Shape;2370;p91"/>
          <p:cNvCxnSpPr>
            <a:stCxn id="2331" idx="1"/>
            <a:endCxn id="2322" idx="0"/>
          </p:cNvCxnSpPr>
          <p:nvPr/>
        </p:nvCxnSpPr>
        <p:spPr>
          <a:xfrm flipH="1">
            <a:off x="2705100" y="2552700"/>
            <a:ext cx="1409700" cy="952500"/>
          </a:xfrm>
          <a:prstGeom prst="straightConnector1">
            <a:avLst/>
          </a:prstGeom>
          <a:noFill/>
          <a:ln cap="flat" cmpd="sng" w="9525">
            <a:solidFill>
              <a:srgbClr val="000000"/>
            </a:solidFill>
            <a:prstDash val="solid"/>
            <a:round/>
            <a:headEnd len="med" w="med" type="none"/>
            <a:tailEnd len="med" w="med" type="none"/>
          </a:ln>
        </p:spPr>
      </p:cxnSp>
      <p:sp>
        <p:nvSpPr>
          <p:cNvPr id="2371" name="Google Shape;2371;p91"/>
          <p:cNvSpPr/>
          <p:nvPr/>
        </p:nvSpPr>
        <p:spPr>
          <a:xfrm>
            <a:off x="3873500" y="2133600"/>
            <a:ext cx="1219200" cy="838200"/>
          </a:xfrm>
          <a:prstGeom prst="rect">
            <a:avLst/>
          </a:prstGeom>
          <a:noFill/>
          <a:ln cap="flat" cmpd="sng" w="38100">
            <a:solidFill>
              <a:srgbClr val="CC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72" name="Google Shape;2372;p91"/>
          <p:cNvSpPr txBox="1"/>
          <p:nvPr/>
        </p:nvSpPr>
        <p:spPr>
          <a:xfrm>
            <a:off x="4000500" y="2971800"/>
            <a:ext cx="993775" cy="376238"/>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Gốc mới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2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Khái niệm</a:t>
            </a:r>
            <a:endParaRPr/>
          </a:p>
        </p:txBody>
      </p:sp>
      <p:sp>
        <p:nvSpPr>
          <p:cNvPr id="198" name="Google Shape;198;p20"/>
          <p:cNvSpPr/>
          <p:nvPr/>
        </p:nvSpPr>
        <p:spPr>
          <a:xfrm>
            <a:off x="901700" y="3657600"/>
            <a:ext cx="6477000" cy="2324100"/>
          </a:xfrm>
          <a:custGeom>
            <a:rect b="b" l="l" r="r" t="t"/>
            <a:pathLst>
              <a:path extrusionOk="0" h="1360" w="3061">
                <a:moveTo>
                  <a:pt x="1413" y="0"/>
                </a:moveTo>
                <a:cubicBezTo>
                  <a:pt x="1299" y="14"/>
                  <a:pt x="1182" y="23"/>
                  <a:pt x="1085" y="88"/>
                </a:cubicBezTo>
                <a:cubicBezTo>
                  <a:pt x="1080" y="96"/>
                  <a:pt x="1076" y="105"/>
                  <a:pt x="1069" y="112"/>
                </a:cubicBezTo>
                <a:cubicBezTo>
                  <a:pt x="1062" y="119"/>
                  <a:pt x="1051" y="121"/>
                  <a:pt x="1045" y="128"/>
                </a:cubicBezTo>
                <a:cubicBezTo>
                  <a:pt x="1032" y="142"/>
                  <a:pt x="1013" y="176"/>
                  <a:pt x="1013" y="176"/>
                </a:cubicBezTo>
                <a:cubicBezTo>
                  <a:pt x="1002" y="221"/>
                  <a:pt x="988" y="268"/>
                  <a:pt x="973" y="312"/>
                </a:cubicBezTo>
                <a:cubicBezTo>
                  <a:pt x="982" y="386"/>
                  <a:pt x="981" y="369"/>
                  <a:pt x="1005" y="424"/>
                </a:cubicBezTo>
                <a:cubicBezTo>
                  <a:pt x="1012" y="439"/>
                  <a:pt x="1021" y="472"/>
                  <a:pt x="1021" y="472"/>
                </a:cubicBezTo>
                <a:cubicBezTo>
                  <a:pt x="1018" y="488"/>
                  <a:pt x="1018" y="531"/>
                  <a:pt x="997" y="544"/>
                </a:cubicBezTo>
                <a:cubicBezTo>
                  <a:pt x="976" y="557"/>
                  <a:pt x="946" y="554"/>
                  <a:pt x="925" y="568"/>
                </a:cubicBezTo>
                <a:cubicBezTo>
                  <a:pt x="855" y="615"/>
                  <a:pt x="767" y="614"/>
                  <a:pt x="685" y="616"/>
                </a:cubicBezTo>
                <a:cubicBezTo>
                  <a:pt x="541" y="620"/>
                  <a:pt x="397" y="621"/>
                  <a:pt x="253" y="624"/>
                </a:cubicBezTo>
                <a:cubicBezTo>
                  <a:pt x="208" y="639"/>
                  <a:pt x="237" y="630"/>
                  <a:pt x="165" y="648"/>
                </a:cubicBezTo>
                <a:cubicBezTo>
                  <a:pt x="149" y="652"/>
                  <a:pt x="117" y="664"/>
                  <a:pt x="117" y="664"/>
                </a:cubicBezTo>
                <a:cubicBezTo>
                  <a:pt x="99" y="692"/>
                  <a:pt x="81" y="710"/>
                  <a:pt x="53" y="728"/>
                </a:cubicBezTo>
                <a:cubicBezTo>
                  <a:pt x="41" y="765"/>
                  <a:pt x="34" y="793"/>
                  <a:pt x="13" y="824"/>
                </a:cubicBezTo>
                <a:cubicBezTo>
                  <a:pt x="0" y="916"/>
                  <a:pt x="19" y="988"/>
                  <a:pt x="69" y="1064"/>
                </a:cubicBezTo>
                <a:cubicBezTo>
                  <a:pt x="74" y="1071"/>
                  <a:pt x="74" y="1080"/>
                  <a:pt x="77" y="1088"/>
                </a:cubicBezTo>
                <a:cubicBezTo>
                  <a:pt x="82" y="1099"/>
                  <a:pt x="86" y="1110"/>
                  <a:pt x="93" y="1120"/>
                </a:cubicBezTo>
                <a:cubicBezTo>
                  <a:pt x="120" y="1157"/>
                  <a:pt x="162" y="1202"/>
                  <a:pt x="205" y="1216"/>
                </a:cubicBezTo>
                <a:cubicBezTo>
                  <a:pt x="247" y="1258"/>
                  <a:pt x="323" y="1282"/>
                  <a:pt x="381" y="1296"/>
                </a:cubicBezTo>
                <a:cubicBezTo>
                  <a:pt x="477" y="1320"/>
                  <a:pt x="572" y="1344"/>
                  <a:pt x="669" y="1360"/>
                </a:cubicBezTo>
                <a:cubicBezTo>
                  <a:pt x="860" y="1352"/>
                  <a:pt x="1046" y="1328"/>
                  <a:pt x="1237" y="1320"/>
                </a:cubicBezTo>
                <a:cubicBezTo>
                  <a:pt x="1364" y="1299"/>
                  <a:pt x="1493" y="1277"/>
                  <a:pt x="1621" y="1264"/>
                </a:cubicBezTo>
                <a:cubicBezTo>
                  <a:pt x="1744" y="1270"/>
                  <a:pt x="1859" y="1287"/>
                  <a:pt x="1981" y="1296"/>
                </a:cubicBezTo>
                <a:cubicBezTo>
                  <a:pt x="2142" y="1280"/>
                  <a:pt x="2300" y="1258"/>
                  <a:pt x="2461" y="1240"/>
                </a:cubicBezTo>
                <a:cubicBezTo>
                  <a:pt x="2573" y="1212"/>
                  <a:pt x="2642" y="1206"/>
                  <a:pt x="2765" y="1200"/>
                </a:cubicBezTo>
                <a:cubicBezTo>
                  <a:pt x="2813" y="1193"/>
                  <a:pt x="2889" y="1192"/>
                  <a:pt x="2933" y="1168"/>
                </a:cubicBezTo>
                <a:cubicBezTo>
                  <a:pt x="2967" y="1149"/>
                  <a:pt x="2993" y="1116"/>
                  <a:pt x="3029" y="1104"/>
                </a:cubicBezTo>
                <a:cubicBezTo>
                  <a:pt x="3034" y="1096"/>
                  <a:pt x="3041" y="1089"/>
                  <a:pt x="3045" y="1080"/>
                </a:cubicBezTo>
                <a:cubicBezTo>
                  <a:pt x="3052" y="1065"/>
                  <a:pt x="3061" y="1032"/>
                  <a:pt x="3061" y="1032"/>
                </a:cubicBezTo>
                <a:cubicBezTo>
                  <a:pt x="3052" y="938"/>
                  <a:pt x="3040" y="908"/>
                  <a:pt x="2989" y="832"/>
                </a:cubicBezTo>
                <a:cubicBezTo>
                  <a:pt x="2960" y="788"/>
                  <a:pt x="2948" y="809"/>
                  <a:pt x="2917" y="792"/>
                </a:cubicBezTo>
                <a:cubicBezTo>
                  <a:pt x="2824" y="740"/>
                  <a:pt x="2914" y="775"/>
                  <a:pt x="2821" y="744"/>
                </a:cubicBezTo>
                <a:cubicBezTo>
                  <a:pt x="2733" y="715"/>
                  <a:pt x="2866" y="761"/>
                  <a:pt x="2773" y="720"/>
                </a:cubicBezTo>
                <a:cubicBezTo>
                  <a:pt x="2735" y="703"/>
                  <a:pt x="2692" y="693"/>
                  <a:pt x="2653" y="680"/>
                </a:cubicBezTo>
                <a:cubicBezTo>
                  <a:pt x="2559" y="649"/>
                  <a:pt x="2455" y="637"/>
                  <a:pt x="2357" y="624"/>
                </a:cubicBezTo>
                <a:cubicBezTo>
                  <a:pt x="2287" y="615"/>
                  <a:pt x="2219" y="604"/>
                  <a:pt x="2149" y="592"/>
                </a:cubicBezTo>
                <a:cubicBezTo>
                  <a:pt x="2085" y="581"/>
                  <a:pt x="2031" y="561"/>
                  <a:pt x="1973" y="536"/>
                </a:cubicBezTo>
                <a:cubicBezTo>
                  <a:pt x="1955" y="528"/>
                  <a:pt x="1935" y="530"/>
                  <a:pt x="1917" y="520"/>
                </a:cubicBezTo>
                <a:cubicBezTo>
                  <a:pt x="1917" y="520"/>
                  <a:pt x="1857" y="480"/>
                  <a:pt x="1845" y="472"/>
                </a:cubicBezTo>
                <a:cubicBezTo>
                  <a:pt x="1829" y="461"/>
                  <a:pt x="1797" y="440"/>
                  <a:pt x="1797" y="440"/>
                </a:cubicBezTo>
                <a:cubicBezTo>
                  <a:pt x="1761" y="386"/>
                  <a:pt x="1803" y="439"/>
                  <a:pt x="1757" y="408"/>
                </a:cubicBezTo>
                <a:cubicBezTo>
                  <a:pt x="1740" y="396"/>
                  <a:pt x="1726" y="380"/>
                  <a:pt x="1709" y="368"/>
                </a:cubicBezTo>
                <a:cubicBezTo>
                  <a:pt x="1690" y="310"/>
                  <a:pt x="1646" y="256"/>
                  <a:pt x="1621" y="200"/>
                </a:cubicBezTo>
                <a:cubicBezTo>
                  <a:pt x="1595" y="142"/>
                  <a:pt x="1625" y="159"/>
                  <a:pt x="1581" y="144"/>
                </a:cubicBezTo>
                <a:cubicBezTo>
                  <a:pt x="1566" y="99"/>
                  <a:pt x="1546" y="95"/>
                  <a:pt x="1501" y="80"/>
                </a:cubicBezTo>
                <a:cubicBezTo>
                  <a:pt x="1483" y="74"/>
                  <a:pt x="1453" y="48"/>
                  <a:pt x="1453" y="48"/>
                </a:cubicBezTo>
                <a:cubicBezTo>
                  <a:pt x="1431" y="15"/>
                  <a:pt x="1444" y="31"/>
                  <a:pt x="1413" y="0"/>
                </a:cubicBezTo>
                <a:close/>
              </a:path>
            </a:pathLst>
          </a:custGeom>
          <a:solidFill>
            <a:srgbClr val="FFCC99"/>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9" name="Google Shape;199;p20"/>
          <p:cNvSpPr/>
          <p:nvPr/>
        </p:nvSpPr>
        <p:spPr>
          <a:xfrm>
            <a:off x="4038600" y="1447800"/>
            <a:ext cx="504825" cy="504825"/>
          </a:xfrm>
          <a:prstGeom prst="ellipse">
            <a:avLst/>
          </a:prstGeom>
          <a:gradFill>
            <a:gsLst>
              <a:gs pos="0">
                <a:srgbClr val="336600">
                  <a:alpha val="0"/>
                </a:srgbClr>
              </a:gs>
              <a:gs pos="100000">
                <a:srgbClr val="2E5D00"/>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J</a:t>
            </a:r>
            <a:endParaRPr/>
          </a:p>
        </p:txBody>
      </p:sp>
      <p:sp>
        <p:nvSpPr>
          <p:cNvPr id="200" name="Google Shape;200;p20"/>
          <p:cNvSpPr/>
          <p:nvPr/>
        </p:nvSpPr>
        <p:spPr>
          <a:xfrm>
            <a:off x="2743200" y="2590800"/>
            <a:ext cx="504825" cy="533400"/>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Z</a:t>
            </a:r>
            <a:endParaRPr/>
          </a:p>
        </p:txBody>
      </p:sp>
      <p:sp>
        <p:nvSpPr>
          <p:cNvPr id="201" name="Google Shape;201;p20"/>
          <p:cNvSpPr/>
          <p:nvPr/>
        </p:nvSpPr>
        <p:spPr>
          <a:xfrm>
            <a:off x="5105400" y="26670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A</a:t>
            </a:r>
            <a:endParaRPr/>
          </a:p>
        </p:txBody>
      </p:sp>
      <p:sp>
        <p:nvSpPr>
          <p:cNvPr id="202" name="Google Shape;202;p20"/>
          <p:cNvSpPr/>
          <p:nvPr/>
        </p:nvSpPr>
        <p:spPr>
          <a:xfrm>
            <a:off x="5486400" y="38100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D</a:t>
            </a:r>
            <a:endParaRPr/>
          </a:p>
        </p:txBody>
      </p:sp>
      <p:sp>
        <p:nvSpPr>
          <p:cNvPr id="203" name="Google Shape;203;p20"/>
          <p:cNvSpPr/>
          <p:nvPr/>
        </p:nvSpPr>
        <p:spPr>
          <a:xfrm>
            <a:off x="3621088" y="3878263"/>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R</a:t>
            </a:r>
            <a:endParaRPr/>
          </a:p>
        </p:txBody>
      </p:sp>
      <p:sp>
        <p:nvSpPr>
          <p:cNvPr id="204" name="Google Shape;204;p20"/>
          <p:cNvSpPr/>
          <p:nvPr/>
        </p:nvSpPr>
        <p:spPr>
          <a:xfrm>
            <a:off x="1752600" y="3810000"/>
            <a:ext cx="504825" cy="504825"/>
          </a:xfrm>
          <a:prstGeom prst="ellipse">
            <a:avLst/>
          </a:prstGeom>
          <a:gradFill>
            <a:gsLst>
              <a:gs pos="0">
                <a:srgbClr val="009900">
                  <a:alpha val="0"/>
                </a:srgbClr>
              </a:gs>
              <a:gs pos="100000">
                <a:srgbClr val="5DA85D"/>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B</a:t>
            </a:r>
            <a:endParaRPr/>
          </a:p>
        </p:txBody>
      </p:sp>
      <p:sp>
        <p:nvSpPr>
          <p:cNvPr id="205" name="Google Shape;205;p20"/>
          <p:cNvSpPr/>
          <p:nvPr/>
        </p:nvSpPr>
        <p:spPr>
          <a:xfrm>
            <a:off x="6096000" y="49530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L</a:t>
            </a:r>
            <a:endParaRPr/>
          </a:p>
        </p:txBody>
      </p:sp>
      <p:sp>
        <p:nvSpPr>
          <p:cNvPr id="206" name="Google Shape;206;p20"/>
          <p:cNvSpPr/>
          <p:nvPr/>
        </p:nvSpPr>
        <p:spPr>
          <a:xfrm>
            <a:off x="4989513" y="4957763"/>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F</a:t>
            </a:r>
            <a:endParaRPr/>
          </a:p>
        </p:txBody>
      </p:sp>
      <p:sp>
        <p:nvSpPr>
          <p:cNvPr id="207" name="Google Shape;207;p20"/>
          <p:cNvSpPr/>
          <p:nvPr/>
        </p:nvSpPr>
        <p:spPr>
          <a:xfrm>
            <a:off x="2743200" y="50292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A</a:t>
            </a:r>
            <a:endParaRPr/>
          </a:p>
        </p:txBody>
      </p:sp>
      <p:sp>
        <p:nvSpPr>
          <p:cNvPr id="208" name="Google Shape;208;p20"/>
          <p:cNvSpPr/>
          <p:nvPr/>
        </p:nvSpPr>
        <p:spPr>
          <a:xfrm>
            <a:off x="1981200" y="50292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K</a:t>
            </a:r>
            <a:endParaRPr/>
          </a:p>
        </p:txBody>
      </p:sp>
      <p:sp>
        <p:nvSpPr>
          <p:cNvPr id="209" name="Google Shape;209;p20"/>
          <p:cNvSpPr/>
          <p:nvPr/>
        </p:nvSpPr>
        <p:spPr>
          <a:xfrm>
            <a:off x="1219200" y="5029200"/>
            <a:ext cx="504825" cy="504825"/>
          </a:xfrm>
          <a:prstGeom prst="ellipse">
            <a:avLst/>
          </a:prstGeom>
          <a:gradFill>
            <a:gsLst>
              <a:gs pos="0">
                <a:schemeClr val="hlink"/>
              </a:gs>
              <a:gs pos="100000">
                <a:srgbClr val="8CE92E"/>
              </a:gs>
            </a:gsLst>
            <a:path path="circle">
              <a:fillToRect b="50%" l="50%" r="50%" t="50%"/>
            </a:path>
            <a:tileRect/>
          </a:gradFill>
          <a:ln cap="flat" cmpd="sng" w="12700">
            <a:solidFill>
              <a:srgbClr val="009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ourier New"/>
                <a:ea typeface="Courier New"/>
                <a:cs typeface="Courier New"/>
                <a:sym typeface="Courier New"/>
              </a:rPr>
              <a:t>Q</a:t>
            </a:r>
            <a:endParaRPr/>
          </a:p>
        </p:txBody>
      </p:sp>
      <p:sp>
        <p:nvSpPr>
          <p:cNvPr id="210" name="Google Shape;210;p20"/>
          <p:cNvSpPr txBox="1"/>
          <p:nvPr/>
        </p:nvSpPr>
        <p:spPr>
          <a:xfrm>
            <a:off x="7273925" y="5072063"/>
            <a:ext cx="558800" cy="519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Lá</a:t>
            </a:r>
            <a:endParaRPr/>
          </a:p>
        </p:txBody>
      </p:sp>
      <p:cxnSp>
        <p:nvCxnSpPr>
          <p:cNvPr id="211" name="Google Shape;211;p20"/>
          <p:cNvCxnSpPr/>
          <p:nvPr/>
        </p:nvCxnSpPr>
        <p:spPr>
          <a:xfrm rot="10800000">
            <a:off x="6718300" y="5389563"/>
            <a:ext cx="647700" cy="0"/>
          </a:xfrm>
          <a:prstGeom prst="straightConnector1">
            <a:avLst/>
          </a:prstGeom>
          <a:noFill/>
          <a:ln cap="flat" cmpd="sng" w="19050">
            <a:solidFill>
              <a:srgbClr val="CC3300"/>
            </a:solidFill>
            <a:prstDash val="solid"/>
            <a:round/>
            <a:headEnd len="med" w="med" type="none"/>
            <a:tailEnd len="med" w="med" type="triangle"/>
          </a:ln>
        </p:spPr>
      </p:cxnSp>
      <p:sp>
        <p:nvSpPr>
          <p:cNvPr id="212" name="Google Shape;212;p20"/>
          <p:cNvSpPr txBox="1"/>
          <p:nvPr/>
        </p:nvSpPr>
        <p:spPr>
          <a:xfrm>
            <a:off x="6900863" y="3290888"/>
            <a:ext cx="1557337" cy="519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Nút trong</a:t>
            </a:r>
            <a:endParaRPr/>
          </a:p>
        </p:txBody>
      </p:sp>
      <p:sp>
        <p:nvSpPr>
          <p:cNvPr id="213" name="Google Shape;213;p20"/>
          <p:cNvSpPr txBox="1"/>
          <p:nvPr/>
        </p:nvSpPr>
        <p:spPr>
          <a:xfrm>
            <a:off x="5257800" y="1447800"/>
            <a:ext cx="77628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Gốc</a:t>
            </a:r>
            <a:endParaRPr/>
          </a:p>
        </p:txBody>
      </p:sp>
      <p:sp>
        <p:nvSpPr>
          <p:cNvPr id="214" name="Google Shape;214;p20"/>
          <p:cNvSpPr txBox="1"/>
          <p:nvPr/>
        </p:nvSpPr>
        <p:spPr>
          <a:xfrm>
            <a:off x="6934200" y="2057400"/>
            <a:ext cx="9334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Cạnh</a:t>
            </a:r>
            <a:endParaRPr/>
          </a:p>
        </p:txBody>
      </p:sp>
      <p:cxnSp>
        <p:nvCxnSpPr>
          <p:cNvPr id="215" name="Google Shape;215;p20"/>
          <p:cNvCxnSpPr/>
          <p:nvPr/>
        </p:nvCxnSpPr>
        <p:spPr>
          <a:xfrm rot="10800000">
            <a:off x="5029200" y="2362200"/>
            <a:ext cx="1828800" cy="0"/>
          </a:xfrm>
          <a:prstGeom prst="straightConnector1">
            <a:avLst/>
          </a:prstGeom>
          <a:noFill/>
          <a:ln cap="flat" cmpd="sng" w="19050">
            <a:solidFill>
              <a:srgbClr val="CC3300"/>
            </a:solidFill>
            <a:prstDash val="solid"/>
            <a:round/>
            <a:headEnd len="med" w="med" type="none"/>
            <a:tailEnd len="med" w="med" type="stealth"/>
          </a:ln>
        </p:spPr>
      </p:cxnSp>
      <p:cxnSp>
        <p:nvCxnSpPr>
          <p:cNvPr id="216" name="Google Shape;216;p20"/>
          <p:cNvCxnSpPr/>
          <p:nvPr/>
        </p:nvCxnSpPr>
        <p:spPr>
          <a:xfrm rot="10800000">
            <a:off x="4648200" y="1752600"/>
            <a:ext cx="504825" cy="0"/>
          </a:xfrm>
          <a:prstGeom prst="straightConnector1">
            <a:avLst/>
          </a:prstGeom>
          <a:noFill/>
          <a:ln cap="flat" cmpd="sng" w="19050">
            <a:solidFill>
              <a:srgbClr val="CC3300"/>
            </a:solidFill>
            <a:prstDash val="solid"/>
            <a:round/>
            <a:headEnd len="med" w="med" type="none"/>
            <a:tailEnd len="med" w="med" type="stealth"/>
          </a:ln>
        </p:spPr>
      </p:cxnSp>
      <p:cxnSp>
        <p:nvCxnSpPr>
          <p:cNvPr id="217" name="Google Shape;217;p20"/>
          <p:cNvCxnSpPr/>
          <p:nvPr/>
        </p:nvCxnSpPr>
        <p:spPr>
          <a:xfrm flipH="1">
            <a:off x="5867400" y="3581400"/>
            <a:ext cx="1066800" cy="457200"/>
          </a:xfrm>
          <a:prstGeom prst="straightConnector1">
            <a:avLst/>
          </a:prstGeom>
          <a:noFill/>
          <a:ln cap="flat" cmpd="sng" w="19050">
            <a:solidFill>
              <a:srgbClr val="CC3300"/>
            </a:solidFill>
            <a:prstDash val="solid"/>
            <a:round/>
            <a:headEnd len="med" w="med" type="none"/>
            <a:tailEnd len="med" w="med" type="stealth"/>
          </a:ln>
        </p:spPr>
      </p:cxnSp>
      <p:cxnSp>
        <p:nvCxnSpPr>
          <p:cNvPr id="218" name="Google Shape;218;p20"/>
          <p:cNvCxnSpPr>
            <a:stCxn id="199" idx="3"/>
            <a:endCxn id="200" idx="7"/>
          </p:cNvCxnSpPr>
          <p:nvPr/>
        </p:nvCxnSpPr>
        <p:spPr>
          <a:xfrm flipH="1">
            <a:off x="3174130" y="1878695"/>
            <a:ext cx="938400" cy="790200"/>
          </a:xfrm>
          <a:prstGeom prst="straightConnector1">
            <a:avLst/>
          </a:prstGeom>
          <a:noFill/>
          <a:ln cap="flat" cmpd="sng" w="9525">
            <a:solidFill>
              <a:srgbClr val="000000"/>
            </a:solidFill>
            <a:prstDash val="solid"/>
            <a:round/>
            <a:headEnd len="med" w="med" type="none"/>
            <a:tailEnd len="med" w="med" type="none"/>
          </a:ln>
        </p:spPr>
      </p:cxnSp>
      <p:cxnSp>
        <p:nvCxnSpPr>
          <p:cNvPr id="219" name="Google Shape;219;p20"/>
          <p:cNvCxnSpPr>
            <a:stCxn id="200" idx="3"/>
            <a:endCxn id="204" idx="7"/>
          </p:cNvCxnSpPr>
          <p:nvPr/>
        </p:nvCxnSpPr>
        <p:spPr>
          <a:xfrm flipH="1">
            <a:off x="2183530" y="3046085"/>
            <a:ext cx="633600" cy="837900"/>
          </a:xfrm>
          <a:prstGeom prst="straightConnector1">
            <a:avLst/>
          </a:prstGeom>
          <a:noFill/>
          <a:ln cap="flat" cmpd="sng" w="9525">
            <a:solidFill>
              <a:srgbClr val="000000"/>
            </a:solidFill>
            <a:prstDash val="solid"/>
            <a:round/>
            <a:headEnd len="med" w="med" type="none"/>
            <a:tailEnd len="med" w="med" type="none"/>
          </a:ln>
        </p:spPr>
      </p:cxnSp>
      <p:cxnSp>
        <p:nvCxnSpPr>
          <p:cNvPr id="220" name="Google Shape;220;p20"/>
          <p:cNvCxnSpPr>
            <a:stCxn id="200" idx="5"/>
            <a:endCxn id="203" idx="0"/>
          </p:cNvCxnSpPr>
          <p:nvPr/>
        </p:nvCxnSpPr>
        <p:spPr>
          <a:xfrm>
            <a:off x="3174095" y="3046085"/>
            <a:ext cx="699300" cy="832200"/>
          </a:xfrm>
          <a:prstGeom prst="straightConnector1">
            <a:avLst/>
          </a:prstGeom>
          <a:noFill/>
          <a:ln cap="flat" cmpd="sng" w="9525">
            <a:solidFill>
              <a:srgbClr val="000000"/>
            </a:solidFill>
            <a:prstDash val="solid"/>
            <a:round/>
            <a:headEnd len="med" w="med" type="none"/>
            <a:tailEnd len="med" w="med" type="none"/>
          </a:ln>
        </p:spPr>
      </p:cxnSp>
      <p:cxnSp>
        <p:nvCxnSpPr>
          <p:cNvPr id="221" name="Google Shape;221;p20"/>
          <p:cNvCxnSpPr>
            <a:stCxn id="204" idx="3"/>
            <a:endCxn id="209" idx="0"/>
          </p:cNvCxnSpPr>
          <p:nvPr/>
        </p:nvCxnSpPr>
        <p:spPr>
          <a:xfrm flipH="1">
            <a:off x="1471630" y="4240895"/>
            <a:ext cx="354900" cy="788400"/>
          </a:xfrm>
          <a:prstGeom prst="straightConnector1">
            <a:avLst/>
          </a:prstGeom>
          <a:noFill/>
          <a:ln cap="flat" cmpd="sng" w="9525">
            <a:solidFill>
              <a:srgbClr val="000000"/>
            </a:solidFill>
            <a:prstDash val="solid"/>
            <a:round/>
            <a:headEnd len="med" w="med" type="none"/>
            <a:tailEnd len="med" w="med" type="none"/>
          </a:ln>
        </p:spPr>
      </p:cxnSp>
      <p:cxnSp>
        <p:nvCxnSpPr>
          <p:cNvPr id="222" name="Google Shape;222;p20"/>
          <p:cNvCxnSpPr>
            <a:stCxn id="204" idx="4"/>
            <a:endCxn id="208" idx="0"/>
          </p:cNvCxnSpPr>
          <p:nvPr/>
        </p:nvCxnSpPr>
        <p:spPr>
          <a:xfrm>
            <a:off x="2005012" y="4314825"/>
            <a:ext cx="228600" cy="714300"/>
          </a:xfrm>
          <a:prstGeom prst="straightConnector1">
            <a:avLst/>
          </a:prstGeom>
          <a:noFill/>
          <a:ln cap="flat" cmpd="sng" w="9525">
            <a:solidFill>
              <a:srgbClr val="000000"/>
            </a:solidFill>
            <a:prstDash val="solid"/>
            <a:round/>
            <a:headEnd len="med" w="med" type="none"/>
            <a:tailEnd len="med" w="med" type="none"/>
          </a:ln>
        </p:spPr>
      </p:cxnSp>
      <p:cxnSp>
        <p:nvCxnSpPr>
          <p:cNvPr id="223" name="Google Shape;223;p20"/>
          <p:cNvCxnSpPr>
            <a:stCxn id="204" idx="5"/>
            <a:endCxn id="207" idx="0"/>
          </p:cNvCxnSpPr>
          <p:nvPr/>
        </p:nvCxnSpPr>
        <p:spPr>
          <a:xfrm>
            <a:off x="2183495" y="4240895"/>
            <a:ext cx="812100" cy="788400"/>
          </a:xfrm>
          <a:prstGeom prst="straightConnector1">
            <a:avLst/>
          </a:prstGeom>
          <a:noFill/>
          <a:ln cap="flat" cmpd="sng" w="9525">
            <a:solidFill>
              <a:srgbClr val="000000"/>
            </a:solidFill>
            <a:prstDash val="solid"/>
            <a:round/>
            <a:headEnd len="med" w="med" type="none"/>
            <a:tailEnd len="med" w="med" type="none"/>
          </a:ln>
        </p:spPr>
      </p:cxnSp>
      <p:cxnSp>
        <p:nvCxnSpPr>
          <p:cNvPr id="224" name="Google Shape;224;p20"/>
          <p:cNvCxnSpPr>
            <a:stCxn id="199" idx="5"/>
            <a:endCxn id="201" idx="0"/>
          </p:cNvCxnSpPr>
          <p:nvPr/>
        </p:nvCxnSpPr>
        <p:spPr>
          <a:xfrm>
            <a:off x="4469495" y="1878695"/>
            <a:ext cx="888300" cy="788400"/>
          </a:xfrm>
          <a:prstGeom prst="straightConnector1">
            <a:avLst/>
          </a:prstGeom>
          <a:noFill/>
          <a:ln cap="flat" cmpd="sng" w="9525">
            <a:solidFill>
              <a:srgbClr val="000000"/>
            </a:solidFill>
            <a:prstDash val="solid"/>
            <a:round/>
            <a:headEnd len="med" w="med" type="none"/>
            <a:tailEnd len="med" w="med" type="none"/>
          </a:ln>
        </p:spPr>
      </p:cxnSp>
      <p:cxnSp>
        <p:nvCxnSpPr>
          <p:cNvPr id="225" name="Google Shape;225;p20"/>
          <p:cNvCxnSpPr>
            <a:stCxn id="201" idx="5"/>
            <a:endCxn id="202" idx="1"/>
          </p:cNvCxnSpPr>
          <p:nvPr/>
        </p:nvCxnSpPr>
        <p:spPr>
          <a:xfrm>
            <a:off x="5536295" y="3097895"/>
            <a:ext cx="24000" cy="786000"/>
          </a:xfrm>
          <a:prstGeom prst="straightConnector1">
            <a:avLst/>
          </a:prstGeom>
          <a:noFill/>
          <a:ln cap="flat" cmpd="sng" w="9525">
            <a:solidFill>
              <a:srgbClr val="000000"/>
            </a:solidFill>
            <a:prstDash val="solid"/>
            <a:round/>
            <a:headEnd len="med" w="med" type="none"/>
            <a:tailEnd len="med" w="med" type="none"/>
          </a:ln>
        </p:spPr>
      </p:cxnSp>
      <p:cxnSp>
        <p:nvCxnSpPr>
          <p:cNvPr id="226" name="Google Shape;226;p20"/>
          <p:cNvCxnSpPr>
            <a:stCxn id="202" idx="5"/>
            <a:endCxn id="205" idx="0"/>
          </p:cNvCxnSpPr>
          <p:nvPr/>
        </p:nvCxnSpPr>
        <p:spPr>
          <a:xfrm>
            <a:off x="5917295" y="4240895"/>
            <a:ext cx="431100" cy="712200"/>
          </a:xfrm>
          <a:prstGeom prst="straightConnector1">
            <a:avLst/>
          </a:prstGeom>
          <a:noFill/>
          <a:ln cap="flat" cmpd="sng" w="9525">
            <a:solidFill>
              <a:srgbClr val="000000"/>
            </a:solidFill>
            <a:prstDash val="solid"/>
            <a:round/>
            <a:headEnd len="med" w="med" type="none"/>
            <a:tailEnd len="med" w="med" type="none"/>
          </a:ln>
        </p:spPr>
      </p:cxnSp>
      <p:cxnSp>
        <p:nvCxnSpPr>
          <p:cNvPr id="227" name="Google Shape;227;p20"/>
          <p:cNvCxnSpPr>
            <a:stCxn id="202" idx="3"/>
            <a:endCxn id="206" idx="0"/>
          </p:cNvCxnSpPr>
          <p:nvPr/>
        </p:nvCxnSpPr>
        <p:spPr>
          <a:xfrm flipH="1">
            <a:off x="5242030" y="4240895"/>
            <a:ext cx="318300" cy="717000"/>
          </a:xfrm>
          <a:prstGeom prst="straightConnector1">
            <a:avLst/>
          </a:prstGeom>
          <a:noFill/>
          <a:ln cap="flat" cmpd="sng" w="9525">
            <a:solidFill>
              <a:srgbClr val="000000"/>
            </a:solidFill>
            <a:prstDash val="solid"/>
            <a:round/>
            <a:headEnd len="med" w="med" type="none"/>
            <a:tailEnd len="med" w="med" type="none"/>
          </a:ln>
        </p:spPr>
      </p:cxnSp>
      <p:cxnSp>
        <p:nvCxnSpPr>
          <p:cNvPr id="228" name="Google Shape;228;p20"/>
          <p:cNvCxnSpPr/>
          <p:nvPr/>
        </p:nvCxnSpPr>
        <p:spPr>
          <a:xfrm rot="10800000">
            <a:off x="5667375" y="2895600"/>
            <a:ext cx="1266825" cy="685800"/>
          </a:xfrm>
          <a:prstGeom prst="straightConnector1">
            <a:avLst/>
          </a:prstGeom>
          <a:noFill/>
          <a:ln cap="flat" cmpd="sng" w="19050">
            <a:solidFill>
              <a:srgbClr val="CC3300"/>
            </a:solidFill>
            <a:prstDash val="solid"/>
            <a:round/>
            <a:headEnd len="med" w="med" type="none"/>
            <a:tailEnd len="med" w="med" type="stealth"/>
          </a:ln>
        </p:spPr>
      </p:cxnSp>
      <p:cxnSp>
        <p:nvCxnSpPr>
          <p:cNvPr id="229" name="Google Shape;229;p20"/>
          <p:cNvCxnSpPr/>
          <p:nvPr/>
        </p:nvCxnSpPr>
        <p:spPr>
          <a:xfrm>
            <a:off x="685800" y="1881188"/>
            <a:ext cx="7696200" cy="23812"/>
          </a:xfrm>
          <a:prstGeom prst="straightConnector1">
            <a:avLst/>
          </a:prstGeom>
          <a:noFill/>
          <a:ln cap="flat" cmpd="sng" w="9525">
            <a:solidFill>
              <a:srgbClr val="CC0000"/>
            </a:solidFill>
            <a:prstDash val="dash"/>
            <a:round/>
            <a:headEnd len="med" w="med" type="none"/>
            <a:tailEnd len="med" w="med" type="none"/>
          </a:ln>
        </p:spPr>
      </p:cxnSp>
      <p:sp>
        <p:nvSpPr>
          <p:cNvPr id="230" name="Google Shape;230;p20"/>
          <p:cNvSpPr txBox="1"/>
          <p:nvPr/>
        </p:nvSpPr>
        <p:spPr>
          <a:xfrm>
            <a:off x="381000" y="1538288"/>
            <a:ext cx="784225"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0</a:t>
            </a:r>
            <a:endParaRPr/>
          </a:p>
        </p:txBody>
      </p:sp>
      <p:cxnSp>
        <p:nvCxnSpPr>
          <p:cNvPr id="231" name="Google Shape;231;p20"/>
          <p:cNvCxnSpPr/>
          <p:nvPr/>
        </p:nvCxnSpPr>
        <p:spPr>
          <a:xfrm>
            <a:off x="685800" y="2857500"/>
            <a:ext cx="7696200" cy="23813"/>
          </a:xfrm>
          <a:prstGeom prst="straightConnector1">
            <a:avLst/>
          </a:prstGeom>
          <a:noFill/>
          <a:ln cap="flat" cmpd="sng" w="9525">
            <a:solidFill>
              <a:srgbClr val="CC0000"/>
            </a:solidFill>
            <a:prstDash val="dash"/>
            <a:round/>
            <a:headEnd len="med" w="med" type="none"/>
            <a:tailEnd len="med" w="med" type="none"/>
          </a:ln>
        </p:spPr>
      </p:cxnSp>
      <p:sp>
        <p:nvSpPr>
          <p:cNvPr id="232" name="Google Shape;232;p20"/>
          <p:cNvSpPr txBox="1"/>
          <p:nvPr/>
        </p:nvSpPr>
        <p:spPr>
          <a:xfrm>
            <a:off x="381000" y="2514600"/>
            <a:ext cx="7842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1</a:t>
            </a:r>
            <a:endParaRPr/>
          </a:p>
        </p:txBody>
      </p:sp>
      <p:cxnSp>
        <p:nvCxnSpPr>
          <p:cNvPr id="233" name="Google Shape;233;p20"/>
          <p:cNvCxnSpPr/>
          <p:nvPr/>
        </p:nvCxnSpPr>
        <p:spPr>
          <a:xfrm>
            <a:off x="685800" y="4243388"/>
            <a:ext cx="7696200" cy="23812"/>
          </a:xfrm>
          <a:prstGeom prst="straightConnector1">
            <a:avLst/>
          </a:prstGeom>
          <a:noFill/>
          <a:ln cap="flat" cmpd="sng" w="9525">
            <a:solidFill>
              <a:srgbClr val="CC0000"/>
            </a:solidFill>
            <a:prstDash val="dash"/>
            <a:round/>
            <a:headEnd len="med" w="med" type="none"/>
            <a:tailEnd len="med" w="med" type="none"/>
          </a:ln>
        </p:spPr>
      </p:cxnSp>
      <p:sp>
        <p:nvSpPr>
          <p:cNvPr id="234" name="Google Shape;234;p20"/>
          <p:cNvSpPr txBox="1"/>
          <p:nvPr/>
        </p:nvSpPr>
        <p:spPr>
          <a:xfrm>
            <a:off x="381000" y="3900488"/>
            <a:ext cx="784225"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2</a:t>
            </a:r>
            <a:endParaRPr/>
          </a:p>
        </p:txBody>
      </p:sp>
      <p:cxnSp>
        <p:nvCxnSpPr>
          <p:cNvPr id="235" name="Google Shape;235;p20"/>
          <p:cNvCxnSpPr/>
          <p:nvPr/>
        </p:nvCxnSpPr>
        <p:spPr>
          <a:xfrm>
            <a:off x="609600" y="5448300"/>
            <a:ext cx="7696200" cy="23813"/>
          </a:xfrm>
          <a:prstGeom prst="straightConnector1">
            <a:avLst/>
          </a:prstGeom>
          <a:noFill/>
          <a:ln cap="flat" cmpd="sng" w="9525">
            <a:solidFill>
              <a:srgbClr val="CC0000"/>
            </a:solidFill>
            <a:prstDash val="dash"/>
            <a:round/>
            <a:headEnd len="med" w="med" type="none"/>
            <a:tailEnd len="med" w="med" type="none"/>
          </a:ln>
        </p:spPr>
      </p:cxnSp>
      <p:sp>
        <p:nvSpPr>
          <p:cNvPr id="236" name="Google Shape;236;p20"/>
          <p:cNvSpPr txBox="1"/>
          <p:nvPr/>
        </p:nvSpPr>
        <p:spPr>
          <a:xfrm>
            <a:off x="304800" y="5105400"/>
            <a:ext cx="7842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Mức 3</a:t>
            </a:r>
            <a:endParaRPr/>
          </a:p>
        </p:txBody>
      </p:sp>
      <p:sp>
        <p:nvSpPr>
          <p:cNvPr id="237" name="Google Shape;237;p20"/>
          <p:cNvSpPr txBox="1"/>
          <p:nvPr/>
        </p:nvSpPr>
        <p:spPr>
          <a:xfrm>
            <a:off x="4551363" y="6132513"/>
            <a:ext cx="229076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Chiều cao cây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6" name="Shape 2376"/>
        <p:cNvGrpSpPr/>
        <p:nvPr/>
      </p:nvGrpSpPr>
      <p:grpSpPr>
        <a:xfrm>
          <a:off x="0" y="0"/>
          <a:ext cx="0" cy="0"/>
          <a:chOff x="0" y="0"/>
          <a:chExt cx="0" cy="0"/>
        </a:xfrm>
      </p:grpSpPr>
      <p:sp>
        <p:nvSpPr>
          <p:cNvPr id="2377" name="Google Shape;2377;p9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8" name="Google Shape;2378;p9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379" name="Google Shape;2379;p9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Thủ tục RotateLeft xoay nút root qua trái và trả về địa chỉ của nút gốc mới (thay cho root).</a:t>
            </a:r>
            <a:endParaRPr/>
          </a:p>
          <a:p>
            <a:pPr indent="-236220" lvl="0" marL="342900" rtl="0" algn="l">
              <a:lnSpc>
                <a:spcPct val="90000"/>
              </a:lnSpc>
              <a:spcBef>
                <a:spcPts val="560"/>
              </a:spcBef>
              <a:spcAft>
                <a:spcPts val="0"/>
              </a:spcAft>
              <a:buSzPts val="1680"/>
              <a:buNone/>
            </a:pPr>
            <a:r>
              <a:t/>
            </a:r>
            <a:endParaRPr sz="2800"/>
          </a:p>
          <a:p>
            <a:pPr indent="-342900" lvl="0" marL="342900" rtl="0" algn="l">
              <a:lnSpc>
                <a:spcPct val="90000"/>
              </a:lnSpc>
              <a:spcBef>
                <a:spcPts val="560"/>
              </a:spcBef>
              <a:spcAft>
                <a:spcPts val="0"/>
              </a:spcAft>
              <a:buSzPts val="1680"/>
              <a:buChar char="•"/>
            </a:pPr>
            <a:r>
              <a:rPr lang="en-US" sz="2800"/>
              <a:t>NodePtr </a:t>
            </a:r>
            <a:r>
              <a:rPr b="1" lang="en-US" sz="2800"/>
              <a:t>RotateLeft</a:t>
            </a:r>
            <a:r>
              <a:rPr lang="en-US" sz="2800"/>
              <a:t>(NodePtr root)</a:t>
            </a:r>
            <a:endParaRPr/>
          </a:p>
          <a:p>
            <a:pPr indent="-342900" lvl="0" marL="342900" rtl="0" algn="l">
              <a:lnSpc>
                <a:spcPct val="90000"/>
              </a:lnSpc>
              <a:spcBef>
                <a:spcPts val="560"/>
              </a:spcBef>
              <a:spcAft>
                <a:spcPts val="0"/>
              </a:spcAft>
              <a:buSzPts val="1680"/>
              <a:buFont typeface="Noto Sans Symbols"/>
              <a:buNone/>
            </a:pPr>
            <a:r>
              <a:rPr lang="en-US" sz="2800"/>
              <a:t>		Nếu pRoot khác rỗng &amp; có cây con phải</a:t>
            </a:r>
            <a:endParaRPr/>
          </a:p>
          <a:p>
            <a:pPr indent="-342900" lvl="0" marL="342900" rtl="0" algn="l">
              <a:lnSpc>
                <a:spcPct val="90000"/>
              </a:lnSpc>
              <a:spcBef>
                <a:spcPts val="560"/>
              </a:spcBef>
              <a:spcAft>
                <a:spcPts val="0"/>
              </a:spcAft>
              <a:buSzPts val="1680"/>
              <a:buFont typeface="Noto Sans Symbols"/>
              <a:buNone/>
            </a:pPr>
            <a:r>
              <a:rPr lang="en-US" sz="2800"/>
              <a:t>			p = root-&gt;right</a:t>
            </a:r>
            <a:endParaRPr/>
          </a:p>
          <a:p>
            <a:pPr indent="-342900" lvl="0" marL="342900" rtl="0" algn="l">
              <a:lnSpc>
                <a:spcPct val="90000"/>
              </a:lnSpc>
              <a:spcBef>
                <a:spcPts val="560"/>
              </a:spcBef>
              <a:spcAft>
                <a:spcPts val="0"/>
              </a:spcAft>
              <a:buSzPts val="1680"/>
              <a:buFont typeface="Noto Sans Symbols"/>
              <a:buNone/>
            </a:pPr>
            <a:r>
              <a:rPr lang="en-US" sz="2800"/>
              <a:t>			root-&gt;right = p-&gt;left</a:t>
            </a:r>
            <a:endParaRPr/>
          </a:p>
          <a:p>
            <a:pPr indent="-342900" lvl="0" marL="342900" rtl="0" algn="l">
              <a:lnSpc>
                <a:spcPct val="90000"/>
              </a:lnSpc>
              <a:spcBef>
                <a:spcPts val="560"/>
              </a:spcBef>
              <a:spcAft>
                <a:spcPts val="0"/>
              </a:spcAft>
              <a:buSzPts val="1680"/>
              <a:buFont typeface="Noto Sans Symbols"/>
              <a:buNone/>
            </a:pPr>
            <a:r>
              <a:rPr lang="en-US" sz="2800"/>
              <a:t>			p-&gt;left = root</a:t>
            </a:r>
            <a:endParaRPr/>
          </a:p>
          <a:p>
            <a:pPr indent="-342900" lvl="0" marL="342900" rtl="0" algn="l">
              <a:lnSpc>
                <a:spcPct val="90000"/>
              </a:lnSpc>
              <a:spcBef>
                <a:spcPts val="560"/>
              </a:spcBef>
              <a:spcAft>
                <a:spcPts val="0"/>
              </a:spcAft>
              <a:buSzPts val="1680"/>
              <a:buFont typeface="Noto Sans Symbols"/>
              <a:buNone/>
            </a:pPr>
            <a:r>
              <a:rPr lang="en-US" sz="2800"/>
              <a:t>			return p</a:t>
            </a:r>
            <a:endParaRPr/>
          </a:p>
          <a:p>
            <a:pPr indent="-342900" lvl="0" marL="342900" rtl="0" algn="l">
              <a:lnSpc>
                <a:spcPct val="90000"/>
              </a:lnSpc>
              <a:spcBef>
                <a:spcPts val="560"/>
              </a:spcBef>
              <a:spcAft>
                <a:spcPts val="0"/>
              </a:spcAft>
              <a:buSzPts val="1680"/>
              <a:buFont typeface="Noto Sans Symbols"/>
              <a:buNone/>
            </a:pPr>
            <a:r>
              <a:rPr lang="en-US" sz="2800"/>
              <a:t>	return NULL	</a:t>
            </a:r>
            <a:endParaRPr/>
          </a:p>
        </p:txBody>
      </p:sp>
      <p:cxnSp>
        <p:nvCxnSpPr>
          <p:cNvPr id="2380" name="Google Shape;2380;p92"/>
          <p:cNvCxnSpPr/>
          <p:nvPr/>
        </p:nvCxnSpPr>
        <p:spPr>
          <a:xfrm>
            <a:off x="3200400" y="2438400"/>
            <a:ext cx="2667000" cy="0"/>
          </a:xfrm>
          <a:prstGeom prst="straightConnector1">
            <a:avLst/>
          </a:prstGeom>
          <a:noFill/>
          <a:ln cap="flat" cmpd="sng" w="76200">
            <a:solidFill>
              <a:schemeClr val="lt1"/>
            </a:solidFill>
            <a:prstDash val="solid"/>
            <a:round/>
            <a:headEnd len="med" w="med" type="none"/>
            <a:tailEnd len="med" w="med" type="none"/>
          </a:ln>
        </p:spPr>
      </p:cxnSp>
      <p:cxnSp>
        <p:nvCxnSpPr>
          <p:cNvPr id="2381" name="Google Shape;2381;p92"/>
          <p:cNvCxnSpPr/>
          <p:nvPr/>
        </p:nvCxnSpPr>
        <p:spPr>
          <a:xfrm>
            <a:off x="1524000" y="3581400"/>
            <a:ext cx="0" cy="1828800"/>
          </a:xfrm>
          <a:prstGeom prst="straightConnector1">
            <a:avLst/>
          </a:prstGeom>
          <a:noFill/>
          <a:ln cap="flat" cmpd="sng" w="28575">
            <a:solidFill>
              <a:schemeClr val="lt1"/>
            </a:solidFill>
            <a:prstDash val="solid"/>
            <a:round/>
            <a:headEnd len="med" w="med" type="triangle"/>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5" name="Shape 2385"/>
        <p:cNvGrpSpPr/>
        <p:nvPr/>
      </p:nvGrpSpPr>
      <p:grpSpPr>
        <a:xfrm>
          <a:off x="0" y="0"/>
          <a:ext cx="0" cy="0"/>
          <a:chOff x="0" y="0"/>
          <a:chExt cx="0" cy="0"/>
        </a:xfrm>
      </p:grpSpPr>
      <p:sp>
        <p:nvSpPr>
          <p:cNvPr id="2386" name="Google Shape;2386;p9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7" name="Google Shape;2387;p9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388" name="Google Shape;2388;p93"/>
          <p:cNvSpPr txBox="1"/>
          <p:nvPr>
            <p:ph idx="1" type="body"/>
          </p:nvPr>
        </p:nvSpPr>
        <p:spPr>
          <a:xfrm>
            <a:off x="457200" y="12954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Sử dụng thủ tục RotateLeft</a:t>
            </a:r>
            <a:endParaRPr/>
          </a:p>
          <a:p>
            <a:pPr indent="-285750" lvl="1" marL="742950" rtl="0" algn="l">
              <a:lnSpc>
                <a:spcPct val="90000"/>
              </a:lnSpc>
              <a:spcBef>
                <a:spcPts val="480"/>
              </a:spcBef>
              <a:spcAft>
                <a:spcPts val="0"/>
              </a:spcAft>
              <a:buSzPts val="1440"/>
              <a:buChar char="✓"/>
            </a:pPr>
            <a:r>
              <a:rPr lang="en-US" sz="2400"/>
              <a:t>Xoay trái toàn cây nhị phân: trả về con trỏ là nút gốc mới của cây</a:t>
            </a:r>
            <a:endParaRPr/>
          </a:p>
          <a:p>
            <a:pPr indent="-228600" lvl="2" marL="1143000" rtl="0" algn="l">
              <a:lnSpc>
                <a:spcPct val="90000"/>
              </a:lnSpc>
              <a:spcBef>
                <a:spcPts val="400"/>
              </a:spcBef>
              <a:spcAft>
                <a:spcPts val="0"/>
              </a:spcAft>
              <a:buSzPts val="1200"/>
              <a:buChar char="■"/>
            </a:pPr>
            <a:r>
              <a:rPr lang="en-US" sz="2000"/>
              <a:t>pTree = RotateLeft(pTree)</a:t>
            </a:r>
            <a:endParaRPr/>
          </a:p>
          <a:p>
            <a:pPr indent="-285750" lvl="1" marL="742950" rtl="0" algn="l">
              <a:lnSpc>
                <a:spcPct val="90000"/>
              </a:lnSpc>
              <a:spcBef>
                <a:spcPts val="480"/>
              </a:spcBef>
              <a:spcAft>
                <a:spcPts val="0"/>
              </a:spcAft>
              <a:buSzPts val="1440"/>
              <a:buChar char="✓"/>
            </a:pPr>
            <a:r>
              <a:rPr lang="en-US" sz="2400"/>
              <a:t>Xoay trái nhánh cây con bên trái của p: trả về con trỏ đến nút gốc mới của nhánh này</a:t>
            </a:r>
            <a:endParaRPr/>
          </a:p>
          <a:p>
            <a:pPr indent="-228600" lvl="2" marL="1143000" rtl="0" algn="l">
              <a:lnSpc>
                <a:spcPct val="90000"/>
              </a:lnSpc>
              <a:spcBef>
                <a:spcPts val="400"/>
              </a:spcBef>
              <a:spcAft>
                <a:spcPts val="0"/>
              </a:spcAft>
              <a:buSzPts val="1200"/>
              <a:buChar char="■"/>
            </a:pPr>
            <a:r>
              <a:rPr lang="en-US" sz="2000"/>
              <a:t>p-&gt;left = RotateLeft(p-&gt;left)</a:t>
            </a:r>
            <a:endParaRPr/>
          </a:p>
          <a:p>
            <a:pPr indent="-285750" lvl="1" marL="742950" rtl="0" algn="l">
              <a:lnSpc>
                <a:spcPct val="90000"/>
              </a:lnSpc>
              <a:spcBef>
                <a:spcPts val="480"/>
              </a:spcBef>
              <a:spcAft>
                <a:spcPts val="0"/>
              </a:spcAft>
              <a:buSzPts val="1440"/>
              <a:buChar char="✓"/>
            </a:pPr>
            <a:r>
              <a:rPr lang="en-US" sz="2400"/>
              <a:t>Xoay trái nhánh cây con bên phải của p:</a:t>
            </a:r>
            <a:endParaRPr/>
          </a:p>
          <a:p>
            <a:pPr indent="-228600" lvl="2" marL="1143000" rtl="0" algn="l">
              <a:lnSpc>
                <a:spcPct val="90000"/>
              </a:lnSpc>
              <a:spcBef>
                <a:spcPts val="400"/>
              </a:spcBef>
              <a:spcAft>
                <a:spcPts val="0"/>
              </a:spcAft>
              <a:buSzPts val="1200"/>
              <a:buChar char="■"/>
            </a:pPr>
            <a:r>
              <a:rPr lang="en-US" sz="2000"/>
              <a:t>P-&gt;right = RotateLeft(p-&gt;right)</a:t>
            </a:r>
            <a:endParaRPr/>
          </a:p>
          <a:p>
            <a:pPr indent="-342900" lvl="0" marL="342900" rtl="0" algn="l">
              <a:lnSpc>
                <a:spcPct val="90000"/>
              </a:lnSpc>
              <a:spcBef>
                <a:spcPts val="560"/>
              </a:spcBef>
              <a:spcAft>
                <a:spcPts val="0"/>
              </a:spcAft>
              <a:buSzPts val="1680"/>
              <a:buChar char="•"/>
            </a:pPr>
            <a:r>
              <a:rPr lang="en-US" sz="2800"/>
              <a:t>Lưu ý: phải cập nhật link từ nút cha đến nút gốc mới</a:t>
            </a:r>
            <a:endParaRPr/>
          </a:p>
          <a:p>
            <a:pPr indent="-285750" lvl="1" marL="742950" rtl="0" algn="l">
              <a:lnSpc>
                <a:spcPct val="90000"/>
              </a:lnSpc>
              <a:spcBef>
                <a:spcPts val="480"/>
              </a:spcBef>
              <a:spcAft>
                <a:spcPts val="0"/>
              </a:spcAft>
              <a:buSzPts val="1440"/>
              <a:buChar char="✓"/>
            </a:pPr>
            <a:r>
              <a:rPr lang="en-US" sz="2400"/>
              <a:t>Ví dụ xoay nút p, trong đó p trỏ đến nút con trái của f</a:t>
            </a:r>
            <a:endParaRPr/>
          </a:p>
          <a:p>
            <a:pPr indent="-228600" lvl="2" marL="1143000" rtl="0" algn="l">
              <a:lnSpc>
                <a:spcPct val="90000"/>
              </a:lnSpc>
              <a:spcBef>
                <a:spcPts val="400"/>
              </a:spcBef>
              <a:spcAft>
                <a:spcPts val="0"/>
              </a:spcAft>
              <a:buSzPts val="1200"/>
              <a:buChar char="■"/>
            </a:pPr>
            <a:r>
              <a:rPr lang="en-US" sz="2000"/>
              <a:t>p = RotateLeft(p) // xoay trái nút p</a:t>
            </a:r>
            <a:endParaRPr/>
          </a:p>
          <a:p>
            <a:pPr indent="-228600" lvl="2" marL="1143000" rtl="0" algn="l">
              <a:lnSpc>
                <a:spcPct val="90000"/>
              </a:lnSpc>
              <a:spcBef>
                <a:spcPts val="400"/>
              </a:spcBef>
              <a:spcAft>
                <a:spcPts val="0"/>
              </a:spcAft>
              <a:buSzPts val="1200"/>
              <a:buChar char="■"/>
            </a:pPr>
            <a:r>
              <a:rPr lang="en-US" sz="2000"/>
              <a:t>f-&gt;left = p // cập nhật lại link từ nút cha đến nút gốc mới</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2" name="Shape 2392"/>
        <p:cNvGrpSpPr/>
        <p:nvPr/>
      </p:nvGrpSpPr>
      <p:grpSpPr>
        <a:xfrm>
          <a:off x="0" y="0"/>
          <a:ext cx="0" cy="0"/>
          <a:chOff x="0" y="0"/>
          <a:chExt cx="0" cy="0"/>
        </a:xfrm>
      </p:grpSpPr>
      <p:sp>
        <p:nvSpPr>
          <p:cNvPr id="2393" name="Google Shape;2393;p9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4" name="Google Shape;2394;p9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395" name="Google Shape;2395;p9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RotateRight</a:t>
            </a:r>
            <a:endParaRPr/>
          </a:p>
        </p:txBody>
      </p:sp>
      <p:grpSp>
        <p:nvGrpSpPr>
          <p:cNvPr id="2396" name="Google Shape;2396;p94"/>
          <p:cNvGrpSpPr/>
          <p:nvPr/>
        </p:nvGrpSpPr>
        <p:grpSpPr>
          <a:xfrm>
            <a:off x="1844675" y="2590800"/>
            <a:ext cx="685800" cy="381000"/>
            <a:chOff x="1872" y="1824"/>
            <a:chExt cx="432" cy="240"/>
          </a:xfrm>
        </p:grpSpPr>
        <p:sp>
          <p:nvSpPr>
            <p:cNvPr id="2397" name="Google Shape;2397;p9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r</a:t>
              </a:r>
              <a:endParaRPr/>
            </a:p>
          </p:txBody>
        </p:sp>
        <p:cxnSp>
          <p:nvCxnSpPr>
            <p:cNvPr id="2398" name="Google Shape;2398;p9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399" name="Google Shape;2399;p9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00" name="Google Shape;2400;p94"/>
          <p:cNvCxnSpPr/>
          <p:nvPr/>
        </p:nvCxnSpPr>
        <p:spPr>
          <a:xfrm flipH="1">
            <a:off x="1539875" y="27432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401" name="Google Shape;2401;p94"/>
          <p:cNvCxnSpPr/>
          <p:nvPr/>
        </p:nvCxnSpPr>
        <p:spPr>
          <a:xfrm>
            <a:off x="2454275" y="27432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402" name="Google Shape;2402;p94"/>
          <p:cNvSpPr/>
          <p:nvPr/>
        </p:nvSpPr>
        <p:spPr>
          <a:xfrm>
            <a:off x="2578100" y="34290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c</a:t>
            </a:r>
            <a:endParaRPr/>
          </a:p>
        </p:txBody>
      </p:sp>
      <p:grpSp>
        <p:nvGrpSpPr>
          <p:cNvPr id="2403" name="Google Shape;2403;p94"/>
          <p:cNvGrpSpPr/>
          <p:nvPr/>
        </p:nvGrpSpPr>
        <p:grpSpPr>
          <a:xfrm>
            <a:off x="1193800" y="3505200"/>
            <a:ext cx="685800" cy="381000"/>
            <a:chOff x="1872" y="1824"/>
            <a:chExt cx="432" cy="240"/>
          </a:xfrm>
        </p:grpSpPr>
        <p:sp>
          <p:nvSpPr>
            <p:cNvPr id="2404" name="Google Shape;2404;p9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cxnSp>
          <p:nvCxnSpPr>
            <p:cNvPr id="2405" name="Google Shape;2405;p9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06" name="Google Shape;2406;p9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sp>
        <p:nvSpPr>
          <p:cNvPr id="2407" name="Google Shape;2407;p94"/>
          <p:cNvSpPr/>
          <p:nvPr/>
        </p:nvSpPr>
        <p:spPr>
          <a:xfrm>
            <a:off x="609600" y="44958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a</a:t>
            </a:r>
            <a:endParaRPr/>
          </a:p>
        </p:txBody>
      </p:sp>
      <p:cxnSp>
        <p:nvCxnSpPr>
          <p:cNvPr id="2408" name="Google Shape;2408;p94"/>
          <p:cNvCxnSpPr/>
          <p:nvPr/>
        </p:nvCxnSpPr>
        <p:spPr>
          <a:xfrm flipH="1">
            <a:off x="889000" y="37211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409" name="Google Shape;2409;p94"/>
          <p:cNvCxnSpPr/>
          <p:nvPr/>
        </p:nvCxnSpPr>
        <p:spPr>
          <a:xfrm>
            <a:off x="1790700" y="37211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410" name="Google Shape;2410;p94"/>
          <p:cNvSpPr/>
          <p:nvPr/>
        </p:nvSpPr>
        <p:spPr>
          <a:xfrm>
            <a:off x="1905000" y="44958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b</a:t>
            </a:r>
            <a:endParaRPr/>
          </a:p>
        </p:txBody>
      </p:sp>
      <p:sp>
        <p:nvSpPr>
          <p:cNvPr id="2411" name="Google Shape;2411;p94"/>
          <p:cNvSpPr/>
          <p:nvPr/>
        </p:nvSpPr>
        <p:spPr>
          <a:xfrm>
            <a:off x="1892300" y="3048000"/>
            <a:ext cx="609600" cy="304800"/>
          </a:xfrm>
          <a:prstGeom prst="curvedDownArrow">
            <a:avLst>
              <a:gd fmla="val 40000" name="adj1"/>
              <a:gd fmla="val 80000" name="adj2"/>
              <a:gd fmla="val 33333" name="adj3"/>
            </a:avLst>
          </a:prstGeom>
          <a:solidFill>
            <a:srgbClr val="FFFF00">
              <a:alpha val="6784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12" name="Google Shape;2412;p94"/>
          <p:cNvSpPr/>
          <p:nvPr/>
        </p:nvSpPr>
        <p:spPr>
          <a:xfrm>
            <a:off x="4114800" y="3581400"/>
            <a:ext cx="914400" cy="3810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FF0000"/>
              </a:gs>
              <a:gs pos="100000">
                <a:srgbClr val="B30000"/>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2413" name="Google Shape;2413;p94"/>
          <p:cNvGrpSpPr/>
          <p:nvPr/>
        </p:nvGrpSpPr>
        <p:grpSpPr>
          <a:xfrm>
            <a:off x="6400800" y="2590800"/>
            <a:ext cx="685800" cy="381000"/>
            <a:chOff x="1872" y="1824"/>
            <a:chExt cx="432" cy="240"/>
          </a:xfrm>
        </p:grpSpPr>
        <p:sp>
          <p:nvSpPr>
            <p:cNvPr id="2414" name="Google Shape;2414;p9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p</a:t>
              </a:r>
              <a:endParaRPr/>
            </a:p>
          </p:txBody>
        </p:sp>
        <p:cxnSp>
          <p:nvCxnSpPr>
            <p:cNvPr id="2415" name="Google Shape;2415;p9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16" name="Google Shape;2416;p9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sp>
        <p:nvSpPr>
          <p:cNvPr id="2417" name="Google Shape;2417;p94"/>
          <p:cNvSpPr/>
          <p:nvPr/>
        </p:nvSpPr>
        <p:spPr>
          <a:xfrm>
            <a:off x="5816600" y="35179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a</a:t>
            </a:r>
            <a:endParaRPr/>
          </a:p>
        </p:txBody>
      </p:sp>
      <p:cxnSp>
        <p:nvCxnSpPr>
          <p:cNvPr id="2418" name="Google Shape;2418;p94"/>
          <p:cNvCxnSpPr/>
          <p:nvPr/>
        </p:nvCxnSpPr>
        <p:spPr>
          <a:xfrm flipH="1">
            <a:off x="6096000" y="27432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419" name="Google Shape;2419;p94"/>
          <p:cNvCxnSpPr/>
          <p:nvPr/>
        </p:nvCxnSpPr>
        <p:spPr>
          <a:xfrm>
            <a:off x="7010400" y="2743200"/>
            <a:ext cx="381000" cy="762000"/>
          </a:xfrm>
          <a:prstGeom prst="straightConnector1">
            <a:avLst/>
          </a:prstGeom>
          <a:noFill/>
          <a:ln cap="flat" cmpd="sng" w="9525">
            <a:solidFill>
              <a:srgbClr val="000000"/>
            </a:solidFill>
            <a:prstDash val="solid"/>
            <a:round/>
            <a:headEnd len="med" w="med" type="none"/>
            <a:tailEnd len="med" w="med" type="none"/>
          </a:ln>
        </p:spPr>
      </p:cxnSp>
      <p:grpSp>
        <p:nvGrpSpPr>
          <p:cNvPr id="2420" name="Google Shape;2420;p94"/>
          <p:cNvGrpSpPr/>
          <p:nvPr/>
        </p:nvGrpSpPr>
        <p:grpSpPr>
          <a:xfrm>
            <a:off x="7010400" y="3505200"/>
            <a:ext cx="685800" cy="381000"/>
            <a:chOff x="1872" y="1824"/>
            <a:chExt cx="432" cy="240"/>
          </a:xfrm>
        </p:grpSpPr>
        <p:sp>
          <p:nvSpPr>
            <p:cNvPr id="2421" name="Google Shape;2421;p94"/>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r</a:t>
              </a:r>
              <a:endParaRPr/>
            </a:p>
          </p:txBody>
        </p:sp>
        <p:cxnSp>
          <p:nvCxnSpPr>
            <p:cNvPr id="2422" name="Google Shape;2422;p94"/>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23" name="Google Shape;2423;p94"/>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sp>
        <p:nvSpPr>
          <p:cNvPr id="2424" name="Google Shape;2424;p94"/>
          <p:cNvSpPr/>
          <p:nvPr/>
        </p:nvSpPr>
        <p:spPr>
          <a:xfrm>
            <a:off x="6426200" y="45085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b</a:t>
            </a:r>
            <a:endParaRPr/>
          </a:p>
        </p:txBody>
      </p:sp>
      <p:cxnSp>
        <p:nvCxnSpPr>
          <p:cNvPr id="2425" name="Google Shape;2425;p94"/>
          <p:cNvCxnSpPr/>
          <p:nvPr/>
        </p:nvCxnSpPr>
        <p:spPr>
          <a:xfrm flipH="1">
            <a:off x="6705600" y="3733800"/>
            <a:ext cx="381000" cy="762000"/>
          </a:xfrm>
          <a:prstGeom prst="straightConnector1">
            <a:avLst/>
          </a:prstGeom>
          <a:noFill/>
          <a:ln cap="flat" cmpd="sng" w="9525">
            <a:solidFill>
              <a:srgbClr val="000000"/>
            </a:solidFill>
            <a:prstDash val="solid"/>
            <a:round/>
            <a:headEnd len="med" w="med" type="none"/>
            <a:tailEnd len="med" w="med" type="none"/>
          </a:ln>
        </p:spPr>
      </p:cxnSp>
      <p:cxnSp>
        <p:nvCxnSpPr>
          <p:cNvPr id="2426" name="Google Shape;2426;p94"/>
          <p:cNvCxnSpPr/>
          <p:nvPr/>
        </p:nvCxnSpPr>
        <p:spPr>
          <a:xfrm>
            <a:off x="7607300" y="3733800"/>
            <a:ext cx="381000" cy="762000"/>
          </a:xfrm>
          <a:prstGeom prst="straightConnector1">
            <a:avLst/>
          </a:prstGeom>
          <a:noFill/>
          <a:ln cap="flat" cmpd="sng" w="9525">
            <a:solidFill>
              <a:srgbClr val="000000"/>
            </a:solidFill>
            <a:prstDash val="solid"/>
            <a:round/>
            <a:headEnd len="med" w="med" type="none"/>
            <a:tailEnd len="med" w="med" type="none"/>
          </a:ln>
        </p:spPr>
      </p:cxnSp>
      <p:sp>
        <p:nvSpPr>
          <p:cNvPr id="2427" name="Google Shape;2427;p94"/>
          <p:cNvSpPr/>
          <p:nvPr/>
        </p:nvSpPr>
        <p:spPr>
          <a:xfrm>
            <a:off x="7721600" y="4508500"/>
            <a:ext cx="5334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c</a:t>
            </a:r>
            <a:endParaRPr/>
          </a:p>
        </p:txBody>
      </p:sp>
      <p:sp>
        <p:nvSpPr>
          <p:cNvPr id="2428" name="Google Shape;2428;p94"/>
          <p:cNvSpPr txBox="1"/>
          <p:nvPr/>
        </p:nvSpPr>
        <p:spPr>
          <a:xfrm>
            <a:off x="3581400" y="2933700"/>
            <a:ext cx="1838325" cy="376238"/>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Sau khi xoay phải</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9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4" name="Google Shape;2434;p9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435" name="Google Shape;2435;p95"/>
          <p:cNvSpPr txBox="1"/>
          <p:nvPr>
            <p:ph idx="1" type="body"/>
          </p:nvPr>
        </p:nvSpPr>
        <p:spPr>
          <a:xfrm>
            <a:off x="457200" y="1143000"/>
            <a:ext cx="8229600" cy="5029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 xoay phải</a:t>
            </a:r>
            <a:endParaRPr/>
          </a:p>
        </p:txBody>
      </p:sp>
      <p:grpSp>
        <p:nvGrpSpPr>
          <p:cNvPr id="2436" name="Google Shape;2436;p95"/>
          <p:cNvGrpSpPr/>
          <p:nvPr/>
        </p:nvGrpSpPr>
        <p:grpSpPr>
          <a:xfrm>
            <a:off x="914400" y="3886200"/>
            <a:ext cx="685800" cy="381000"/>
            <a:chOff x="1872" y="1824"/>
            <a:chExt cx="432" cy="240"/>
          </a:xfrm>
        </p:grpSpPr>
        <p:sp>
          <p:nvSpPr>
            <p:cNvPr id="2437" name="Google Shape;2437;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438" name="Google Shape;2438;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39" name="Google Shape;2439;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440" name="Google Shape;2440;p95"/>
          <p:cNvGrpSpPr/>
          <p:nvPr/>
        </p:nvGrpSpPr>
        <p:grpSpPr>
          <a:xfrm>
            <a:off x="228600" y="4648200"/>
            <a:ext cx="685800" cy="381000"/>
            <a:chOff x="1872" y="1824"/>
            <a:chExt cx="432" cy="240"/>
          </a:xfrm>
        </p:grpSpPr>
        <p:sp>
          <p:nvSpPr>
            <p:cNvPr id="2441" name="Google Shape;2441;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442" name="Google Shape;2442;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43" name="Google Shape;2443;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44" name="Google Shape;2444;p95"/>
          <p:cNvCxnSpPr>
            <a:stCxn id="2437" idx="1"/>
            <a:endCxn id="2441" idx="0"/>
          </p:cNvCxnSpPr>
          <p:nvPr/>
        </p:nvCxnSpPr>
        <p:spPr>
          <a:xfrm flipH="1">
            <a:off x="571500" y="4076700"/>
            <a:ext cx="342900" cy="571500"/>
          </a:xfrm>
          <a:prstGeom prst="straightConnector1">
            <a:avLst/>
          </a:prstGeom>
          <a:noFill/>
          <a:ln cap="flat" cmpd="sng" w="9525">
            <a:solidFill>
              <a:srgbClr val="000000"/>
            </a:solidFill>
            <a:prstDash val="solid"/>
            <a:round/>
            <a:headEnd len="med" w="med" type="none"/>
            <a:tailEnd len="med" w="med" type="none"/>
          </a:ln>
        </p:spPr>
      </p:cxnSp>
      <p:grpSp>
        <p:nvGrpSpPr>
          <p:cNvPr id="2445" name="Google Shape;2445;p95"/>
          <p:cNvGrpSpPr/>
          <p:nvPr/>
        </p:nvGrpSpPr>
        <p:grpSpPr>
          <a:xfrm>
            <a:off x="1447800" y="3124200"/>
            <a:ext cx="685800" cy="381000"/>
            <a:chOff x="1872" y="1824"/>
            <a:chExt cx="432" cy="240"/>
          </a:xfrm>
        </p:grpSpPr>
        <p:sp>
          <p:nvSpPr>
            <p:cNvPr id="2446" name="Google Shape;2446;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447" name="Google Shape;2447;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48" name="Google Shape;2448;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49" name="Google Shape;2449;p95"/>
          <p:cNvCxnSpPr>
            <a:stCxn id="2437" idx="0"/>
            <a:endCxn id="2446" idx="1"/>
          </p:cNvCxnSpPr>
          <p:nvPr/>
        </p:nvCxnSpPr>
        <p:spPr>
          <a:xfrm flipH="1" rot="10800000">
            <a:off x="1257300" y="3314700"/>
            <a:ext cx="190500" cy="571500"/>
          </a:xfrm>
          <a:prstGeom prst="straightConnector1">
            <a:avLst/>
          </a:prstGeom>
          <a:noFill/>
          <a:ln cap="flat" cmpd="sng" w="9525">
            <a:solidFill>
              <a:srgbClr val="000000"/>
            </a:solidFill>
            <a:prstDash val="solid"/>
            <a:round/>
            <a:headEnd len="med" w="med" type="none"/>
            <a:tailEnd len="med" w="med" type="none"/>
          </a:ln>
        </p:spPr>
      </p:cxnSp>
      <p:grpSp>
        <p:nvGrpSpPr>
          <p:cNvPr id="2450" name="Google Shape;2450;p95"/>
          <p:cNvGrpSpPr/>
          <p:nvPr/>
        </p:nvGrpSpPr>
        <p:grpSpPr>
          <a:xfrm>
            <a:off x="1524000" y="4648200"/>
            <a:ext cx="685800" cy="381000"/>
            <a:chOff x="1872" y="1824"/>
            <a:chExt cx="432" cy="240"/>
          </a:xfrm>
        </p:grpSpPr>
        <p:sp>
          <p:nvSpPr>
            <p:cNvPr id="2451" name="Google Shape;2451;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452" name="Google Shape;2452;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53" name="Google Shape;2453;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54" name="Google Shape;2454;p95"/>
          <p:cNvCxnSpPr>
            <a:stCxn id="2437" idx="3"/>
            <a:endCxn id="2451" idx="0"/>
          </p:cNvCxnSpPr>
          <p:nvPr/>
        </p:nvCxnSpPr>
        <p:spPr>
          <a:xfrm>
            <a:off x="1600200" y="4076700"/>
            <a:ext cx="266700" cy="571500"/>
          </a:xfrm>
          <a:prstGeom prst="straightConnector1">
            <a:avLst/>
          </a:prstGeom>
          <a:noFill/>
          <a:ln cap="flat" cmpd="sng" w="9525">
            <a:solidFill>
              <a:srgbClr val="000000"/>
            </a:solidFill>
            <a:prstDash val="solid"/>
            <a:round/>
            <a:headEnd len="med" w="med" type="none"/>
            <a:tailEnd len="med" w="med" type="none"/>
          </a:ln>
        </p:spPr>
      </p:cxnSp>
      <p:grpSp>
        <p:nvGrpSpPr>
          <p:cNvPr id="2455" name="Google Shape;2455;p95"/>
          <p:cNvGrpSpPr/>
          <p:nvPr/>
        </p:nvGrpSpPr>
        <p:grpSpPr>
          <a:xfrm>
            <a:off x="990600" y="5334000"/>
            <a:ext cx="685800" cy="381000"/>
            <a:chOff x="1872" y="1824"/>
            <a:chExt cx="432" cy="240"/>
          </a:xfrm>
        </p:grpSpPr>
        <p:sp>
          <p:nvSpPr>
            <p:cNvPr id="2456" name="Google Shape;2456;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457" name="Google Shape;2457;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58" name="Google Shape;2458;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59" name="Google Shape;2459;p95"/>
          <p:cNvCxnSpPr>
            <a:stCxn id="2451" idx="1"/>
            <a:endCxn id="2456" idx="0"/>
          </p:cNvCxnSpPr>
          <p:nvPr/>
        </p:nvCxnSpPr>
        <p:spPr>
          <a:xfrm flipH="1">
            <a:off x="1333500" y="4838700"/>
            <a:ext cx="190500" cy="495300"/>
          </a:xfrm>
          <a:prstGeom prst="straightConnector1">
            <a:avLst/>
          </a:prstGeom>
          <a:noFill/>
          <a:ln cap="flat" cmpd="sng" w="9525">
            <a:solidFill>
              <a:srgbClr val="000000"/>
            </a:solidFill>
            <a:prstDash val="solid"/>
            <a:round/>
            <a:headEnd len="med" w="med" type="none"/>
            <a:tailEnd len="med" w="med" type="none"/>
          </a:ln>
        </p:spPr>
      </p:cxnSp>
      <p:grpSp>
        <p:nvGrpSpPr>
          <p:cNvPr id="2460" name="Google Shape;2460;p95"/>
          <p:cNvGrpSpPr/>
          <p:nvPr/>
        </p:nvGrpSpPr>
        <p:grpSpPr>
          <a:xfrm>
            <a:off x="2057400" y="2286000"/>
            <a:ext cx="685800" cy="381000"/>
            <a:chOff x="1872" y="1824"/>
            <a:chExt cx="432" cy="240"/>
          </a:xfrm>
        </p:grpSpPr>
        <p:sp>
          <p:nvSpPr>
            <p:cNvPr id="2461" name="Google Shape;2461;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462" name="Google Shape;2462;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63" name="Google Shape;2463;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64" name="Google Shape;2464;p95"/>
          <p:cNvCxnSpPr>
            <a:stCxn id="2446" idx="0"/>
            <a:endCxn id="2461" idx="1"/>
          </p:cNvCxnSpPr>
          <p:nvPr/>
        </p:nvCxnSpPr>
        <p:spPr>
          <a:xfrm flipH="1" rot="10800000">
            <a:off x="1790700" y="2476500"/>
            <a:ext cx="266700" cy="647700"/>
          </a:xfrm>
          <a:prstGeom prst="straightConnector1">
            <a:avLst/>
          </a:prstGeom>
          <a:noFill/>
          <a:ln cap="flat" cmpd="sng" w="9525">
            <a:solidFill>
              <a:srgbClr val="000000"/>
            </a:solidFill>
            <a:prstDash val="solid"/>
            <a:round/>
            <a:headEnd len="med" w="med" type="none"/>
            <a:tailEnd len="med" w="med" type="none"/>
          </a:ln>
        </p:spPr>
      </p:cxnSp>
      <p:grpSp>
        <p:nvGrpSpPr>
          <p:cNvPr id="2465" name="Google Shape;2465;p95"/>
          <p:cNvGrpSpPr/>
          <p:nvPr/>
        </p:nvGrpSpPr>
        <p:grpSpPr>
          <a:xfrm>
            <a:off x="2057400" y="3886200"/>
            <a:ext cx="685800" cy="381000"/>
            <a:chOff x="1872" y="1824"/>
            <a:chExt cx="432" cy="240"/>
          </a:xfrm>
        </p:grpSpPr>
        <p:sp>
          <p:nvSpPr>
            <p:cNvPr id="2466" name="Google Shape;2466;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467" name="Google Shape;2467;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68" name="Google Shape;2468;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69" name="Google Shape;2469;p95"/>
          <p:cNvCxnSpPr>
            <a:stCxn id="2446" idx="3"/>
            <a:endCxn id="2466" idx="0"/>
          </p:cNvCxnSpPr>
          <p:nvPr/>
        </p:nvCxnSpPr>
        <p:spPr>
          <a:xfrm>
            <a:off x="2133600" y="3314700"/>
            <a:ext cx="266700" cy="571500"/>
          </a:xfrm>
          <a:prstGeom prst="straightConnector1">
            <a:avLst/>
          </a:prstGeom>
          <a:noFill/>
          <a:ln cap="flat" cmpd="sng" w="9525">
            <a:solidFill>
              <a:srgbClr val="000000"/>
            </a:solidFill>
            <a:prstDash val="solid"/>
            <a:round/>
            <a:headEnd len="med" w="med" type="none"/>
            <a:tailEnd len="med" w="med" type="none"/>
          </a:ln>
        </p:spPr>
      </p:cxnSp>
      <p:grpSp>
        <p:nvGrpSpPr>
          <p:cNvPr id="2470" name="Google Shape;2470;p95"/>
          <p:cNvGrpSpPr/>
          <p:nvPr/>
        </p:nvGrpSpPr>
        <p:grpSpPr>
          <a:xfrm>
            <a:off x="2819400" y="3124200"/>
            <a:ext cx="685800" cy="381000"/>
            <a:chOff x="1872" y="1824"/>
            <a:chExt cx="432" cy="240"/>
          </a:xfrm>
        </p:grpSpPr>
        <p:sp>
          <p:nvSpPr>
            <p:cNvPr id="2471" name="Google Shape;2471;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472" name="Google Shape;2472;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73" name="Google Shape;2473;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74" name="Google Shape;2474;p95"/>
          <p:cNvCxnSpPr>
            <a:stCxn id="2461" idx="3"/>
            <a:endCxn id="2471" idx="0"/>
          </p:cNvCxnSpPr>
          <p:nvPr/>
        </p:nvCxnSpPr>
        <p:spPr>
          <a:xfrm>
            <a:off x="2743200" y="2476500"/>
            <a:ext cx="419100" cy="647700"/>
          </a:xfrm>
          <a:prstGeom prst="straightConnector1">
            <a:avLst/>
          </a:prstGeom>
          <a:noFill/>
          <a:ln cap="flat" cmpd="sng" w="9525">
            <a:solidFill>
              <a:srgbClr val="000000"/>
            </a:solidFill>
            <a:prstDash val="solid"/>
            <a:round/>
            <a:headEnd len="med" w="med" type="none"/>
            <a:tailEnd len="med" w="med" type="none"/>
          </a:ln>
        </p:spPr>
      </p:cxnSp>
      <p:grpSp>
        <p:nvGrpSpPr>
          <p:cNvPr id="2475" name="Google Shape;2475;p95"/>
          <p:cNvGrpSpPr/>
          <p:nvPr/>
        </p:nvGrpSpPr>
        <p:grpSpPr>
          <a:xfrm>
            <a:off x="2667000" y="4648200"/>
            <a:ext cx="685800" cy="381000"/>
            <a:chOff x="1872" y="1824"/>
            <a:chExt cx="432" cy="240"/>
          </a:xfrm>
        </p:grpSpPr>
        <p:sp>
          <p:nvSpPr>
            <p:cNvPr id="2476" name="Google Shape;2476;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477" name="Google Shape;2477;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78" name="Google Shape;2478;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79" name="Google Shape;2479;p95"/>
          <p:cNvCxnSpPr>
            <a:stCxn id="2466" idx="3"/>
            <a:endCxn id="2476" idx="0"/>
          </p:cNvCxnSpPr>
          <p:nvPr/>
        </p:nvCxnSpPr>
        <p:spPr>
          <a:xfrm>
            <a:off x="2743200" y="4076700"/>
            <a:ext cx="266700" cy="571500"/>
          </a:xfrm>
          <a:prstGeom prst="straightConnector1">
            <a:avLst/>
          </a:prstGeom>
          <a:noFill/>
          <a:ln cap="flat" cmpd="sng" w="9525">
            <a:solidFill>
              <a:srgbClr val="000000"/>
            </a:solidFill>
            <a:prstDash val="solid"/>
            <a:round/>
            <a:headEnd len="med" w="med" type="none"/>
            <a:tailEnd len="med" w="med" type="none"/>
          </a:ln>
        </p:spPr>
      </p:cxnSp>
      <p:sp>
        <p:nvSpPr>
          <p:cNvPr id="2480" name="Google Shape;2480;p95"/>
          <p:cNvSpPr/>
          <p:nvPr/>
        </p:nvSpPr>
        <p:spPr>
          <a:xfrm>
            <a:off x="2133600" y="2743200"/>
            <a:ext cx="685800" cy="304800"/>
          </a:xfrm>
          <a:prstGeom prst="curvedDownArrow">
            <a:avLst>
              <a:gd fmla="val 45000" name="adj1"/>
              <a:gd fmla="val 90000" name="adj2"/>
              <a:gd fmla="val 33333" name="adj3"/>
            </a:avLst>
          </a:prstGeom>
          <a:solidFill>
            <a:srgbClr val="FFFF00">
              <a:alpha val="67843"/>
            </a:srgbClr>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81" name="Google Shape;2481;p95"/>
          <p:cNvSpPr/>
          <p:nvPr/>
        </p:nvSpPr>
        <p:spPr>
          <a:xfrm>
            <a:off x="3962400" y="2667000"/>
            <a:ext cx="914400" cy="3810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FF0000"/>
              </a:gs>
              <a:gs pos="100000">
                <a:srgbClr val="B30000"/>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2482" name="Google Shape;2482;p95"/>
          <p:cNvGrpSpPr/>
          <p:nvPr/>
        </p:nvGrpSpPr>
        <p:grpSpPr>
          <a:xfrm>
            <a:off x="5562600" y="2971800"/>
            <a:ext cx="685800" cy="381000"/>
            <a:chOff x="1872" y="1824"/>
            <a:chExt cx="432" cy="240"/>
          </a:xfrm>
        </p:grpSpPr>
        <p:sp>
          <p:nvSpPr>
            <p:cNvPr id="2483" name="Google Shape;2483;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22</a:t>
              </a:r>
              <a:endParaRPr/>
            </a:p>
          </p:txBody>
        </p:sp>
        <p:cxnSp>
          <p:nvCxnSpPr>
            <p:cNvPr id="2484" name="Google Shape;2484;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85" name="Google Shape;2485;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486" name="Google Shape;2486;p95"/>
          <p:cNvGrpSpPr/>
          <p:nvPr/>
        </p:nvGrpSpPr>
        <p:grpSpPr>
          <a:xfrm>
            <a:off x="4876800" y="3733800"/>
            <a:ext cx="685800" cy="381000"/>
            <a:chOff x="1872" y="1824"/>
            <a:chExt cx="432" cy="240"/>
          </a:xfrm>
        </p:grpSpPr>
        <p:sp>
          <p:nvSpPr>
            <p:cNvPr id="2487" name="Google Shape;2487;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a:t>
              </a:r>
              <a:endParaRPr/>
            </a:p>
          </p:txBody>
        </p:sp>
        <p:cxnSp>
          <p:nvCxnSpPr>
            <p:cNvPr id="2488" name="Google Shape;2488;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89" name="Google Shape;2489;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90" name="Google Shape;2490;p95"/>
          <p:cNvCxnSpPr>
            <a:stCxn id="2483" idx="1"/>
            <a:endCxn id="2487" idx="0"/>
          </p:cNvCxnSpPr>
          <p:nvPr/>
        </p:nvCxnSpPr>
        <p:spPr>
          <a:xfrm flipH="1">
            <a:off x="5219700" y="3162300"/>
            <a:ext cx="342900" cy="571500"/>
          </a:xfrm>
          <a:prstGeom prst="straightConnector1">
            <a:avLst/>
          </a:prstGeom>
          <a:noFill/>
          <a:ln cap="flat" cmpd="sng" w="9525">
            <a:solidFill>
              <a:srgbClr val="000000"/>
            </a:solidFill>
            <a:prstDash val="solid"/>
            <a:round/>
            <a:headEnd len="med" w="med" type="none"/>
            <a:tailEnd len="med" w="med" type="none"/>
          </a:ln>
        </p:spPr>
      </p:cxnSp>
      <p:grpSp>
        <p:nvGrpSpPr>
          <p:cNvPr id="2491" name="Google Shape;2491;p95"/>
          <p:cNvGrpSpPr/>
          <p:nvPr/>
        </p:nvGrpSpPr>
        <p:grpSpPr>
          <a:xfrm>
            <a:off x="6553200" y="2209800"/>
            <a:ext cx="685800" cy="381000"/>
            <a:chOff x="1872" y="1824"/>
            <a:chExt cx="432" cy="240"/>
          </a:xfrm>
        </p:grpSpPr>
        <p:sp>
          <p:nvSpPr>
            <p:cNvPr id="2492" name="Google Shape;2492;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45</a:t>
              </a:r>
              <a:endParaRPr/>
            </a:p>
          </p:txBody>
        </p:sp>
        <p:cxnSp>
          <p:nvCxnSpPr>
            <p:cNvPr id="2493" name="Google Shape;2493;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94" name="Google Shape;2494;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495" name="Google Shape;2495;p95"/>
          <p:cNvCxnSpPr>
            <a:stCxn id="2483" idx="0"/>
            <a:endCxn id="2492" idx="1"/>
          </p:cNvCxnSpPr>
          <p:nvPr/>
        </p:nvCxnSpPr>
        <p:spPr>
          <a:xfrm flipH="1" rot="10800000">
            <a:off x="5905500" y="2400300"/>
            <a:ext cx="647700" cy="571500"/>
          </a:xfrm>
          <a:prstGeom prst="straightConnector1">
            <a:avLst/>
          </a:prstGeom>
          <a:noFill/>
          <a:ln cap="flat" cmpd="sng" w="9525">
            <a:solidFill>
              <a:srgbClr val="000000"/>
            </a:solidFill>
            <a:prstDash val="solid"/>
            <a:round/>
            <a:headEnd len="med" w="med" type="none"/>
            <a:tailEnd len="med" w="med" type="none"/>
          </a:ln>
        </p:spPr>
      </p:cxnSp>
      <p:grpSp>
        <p:nvGrpSpPr>
          <p:cNvPr id="2496" name="Google Shape;2496;p95"/>
          <p:cNvGrpSpPr/>
          <p:nvPr/>
        </p:nvGrpSpPr>
        <p:grpSpPr>
          <a:xfrm>
            <a:off x="6172200" y="3733800"/>
            <a:ext cx="685800" cy="381000"/>
            <a:chOff x="1872" y="1824"/>
            <a:chExt cx="432" cy="240"/>
          </a:xfrm>
        </p:grpSpPr>
        <p:sp>
          <p:nvSpPr>
            <p:cNvPr id="2497" name="Google Shape;2497;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498" name="Google Shape;2498;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499" name="Google Shape;2499;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00" name="Google Shape;2500;p95"/>
          <p:cNvCxnSpPr>
            <a:stCxn id="2483" idx="3"/>
            <a:endCxn id="2497" idx="0"/>
          </p:cNvCxnSpPr>
          <p:nvPr/>
        </p:nvCxnSpPr>
        <p:spPr>
          <a:xfrm>
            <a:off x="6248400" y="3162300"/>
            <a:ext cx="266700" cy="571500"/>
          </a:xfrm>
          <a:prstGeom prst="straightConnector1">
            <a:avLst/>
          </a:prstGeom>
          <a:noFill/>
          <a:ln cap="flat" cmpd="sng" w="9525">
            <a:solidFill>
              <a:srgbClr val="000000"/>
            </a:solidFill>
            <a:prstDash val="solid"/>
            <a:round/>
            <a:headEnd len="med" w="med" type="none"/>
            <a:tailEnd len="med" w="med" type="none"/>
          </a:ln>
        </p:spPr>
      </p:cxnSp>
      <p:grpSp>
        <p:nvGrpSpPr>
          <p:cNvPr id="2501" name="Google Shape;2501;p95"/>
          <p:cNvGrpSpPr/>
          <p:nvPr/>
        </p:nvGrpSpPr>
        <p:grpSpPr>
          <a:xfrm>
            <a:off x="5562600" y="4648200"/>
            <a:ext cx="685800" cy="381000"/>
            <a:chOff x="1872" y="1824"/>
            <a:chExt cx="432" cy="240"/>
          </a:xfrm>
        </p:grpSpPr>
        <p:sp>
          <p:nvSpPr>
            <p:cNvPr id="2502" name="Google Shape;2502;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cxnSp>
          <p:nvCxnSpPr>
            <p:cNvPr id="2503" name="Google Shape;2503;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504" name="Google Shape;2504;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05" name="Google Shape;2505;p95"/>
          <p:cNvCxnSpPr>
            <a:stCxn id="2497" idx="1"/>
            <a:endCxn id="2502" idx="0"/>
          </p:cNvCxnSpPr>
          <p:nvPr/>
        </p:nvCxnSpPr>
        <p:spPr>
          <a:xfrm flipH="1">
            <a:off x="5905500" y="3924300"/>
            <a:ext cx="266700" cy="723900"/>
          </a:xfrm>
          <a:prstGeom prst="straightConnector1">
            <a:avLst/>
          </a:prstGeom>
          <a:noFill/>
          <a:ln cap="flat" cmpd="sng" w="9525">
            <a:solidFill>
              <a:srgbClr val="000000"/>
            </a:solidFill>
            <a:prstDash val="solid"/>
            <a:round/>
            <a:headEnd len="med" w="med" type="none"/>
            <a:tailEnd len="med" w="med" type="none"/>
          </a:ln>
        </p:spPr>
      </p:cxnSp>
      <p:grpSp>
        <p:nvGrpSpPr>
          <p:cNvPr id="2506" name="Google Shape;2506;p95"/>
          <p:cNvGrpSpPr/>
          <p:nvPr/>
        </p:nvGrpSpPr>
        <p:grpSpPr>
          <a:xfrm>
            <a:off x="7620000" y="2971800"/>
            <a:ext cx="685800" cy="381000"/>
            <a:chOff x="1872" y="1824"/>
            <a:chExt cx="432" cy="240"/>
          </a:xfrm>
        </p:grpSpPr>
        <p:sp>
          <p:nvSpPr>
            <p:cNvPr id="2507" name="Google Shape;2507;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76</a:t>
              </a:r>
              <a:endParaRPr/>
            </a:p>
          </p:txBody>
        </p:sp>
        <p:cxnSp>
          <p:nvCxnSpPr>
            <p:cNvPr id="2508" name="Google Shape;2508;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509" name="Google Shape;2509;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10" name="Google Shape;2510;p95"/>
          <p:cNvCxnSpPr>
            <a:stCxn id="2492" idx="3"/>
            <a:endCxn id="2507" idx="0"/>
          </p:cNvCxnSpPr>
          <p:nvPr/>
        </p:nvCxnSpPr>
        <p:spPr>
          <a:xfrm>
            <a:off x="7239000" y="2400300"/>
            <a:ext cx="723900" cy="571500"/>
          </a:xfrm>
          <a:prstGeom prst="straightConnector1">
            <a:avLst/>
          </a:prstGeom>
          <a:noFill/>
          <a:ln cap="flat" cmpd="sng" w="9525">
            <a:solidFill>
              <a:srgbClr val="000000"/>
            </a:solidFill>
            <a:prstDash val="solid"/>
            <a:round/>
            <a:headEnd len="med" w="med" type="none"/>
            <a:tailEnd len="med" w="med" type="none"/>
          </a:ln>
        </p:spPr>
      </p:cxnSp>
      <p:grpSp>
        <p:nvGrpSpPr>
          <p:cNvPr id="2511" name="Google Shape;2511;p95"/>
          <p:cNvGrpSpPr/>
          <p:nvPr/>
        </p:nvGrpSpPr>
        <p:grpSpPr>
          <a:xfrm>
            <a:off x="7086600" y="3733800"/>
            <a:ext cx="685800" cy="381000"/>
            <a:chOff x="1872" y="1824"/>
            <a:chExt cx="432" cy="240"/>
          </a:xfrm>
        </p:grpSpPr>
        <p:sp>
          <p:nvSpPr>
            <p:cNvPr id="2512" name="Google Shape;2512;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50</a:t>
              </a:r>
              <a:endParaRPr/>
            </a:p>
          </p:txBody>
        </p:sp>
        <p:cxnSp>
          <p:nvCxnSpPr>
            <p:cNvPr id="2513" name="Google Shape;2513;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514" name="Google Shape;2514;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15" name="Google Shape;2515;p95"/>
          <p:cNvCxnSpPr>
            <a:stCxn id="2507" idx="1"/>
            <a:endCxn id="2512" idx="0"/>
          </p:cNvCxnSpPr>
          <p:nvPr/>
        </p:nvCxnSpPr>
        <p:spPr>
          <a:xfrm flipH="1">
            <a:off x="7429500" y="3162300"/>
            <a:ext cx="190500" cy="571500"/>
          </a:xfrm>
          <a:prstGeom prst="straightConnector1">
            <a:avLst/>
          </a:prstGeom>
          <a:noFill/>
          <a:ln cap="flat" cmpd="sng" w="9525">
            <a:solidFill>
              <a:srgbClr val="000000"/>
            </a:solidFill>
            <a:prstDash val="solid"/>
            <a:round/>
            <a:headEnd len="med" w="med" type="none"/>
            <a:tailEnd len="med" w="med" type="none"/>
          </a:ln>
        </p:spPr>
      </p:cxnSp>
      <p:grpSp>
        <p:nvGrpSpPr>
          <p:cNvPr id="2516" name="Google Shape;2516;p95"/>
          <p:cNvGrpSpPr/>
          <p:nvPr/>
        </p:nvGrpSpPr>
        <p:grpSpPr>
          <a:xfrm>
            <a:off x="8204200" y="3733800"/>
            <a:ext cx="685800" cy="381000"/>
            <a:chOff x="1872" y="1824"/>
            <a:chExt cx="432" cy="240"/>
          </a:xfrm>
        </p:grpSpPr>
        <p:sp>
          <p:nvSpPr>
            <p:cNvPr id="2517" name="Google Shape;2517;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99</a:t>
              </a:r>
              <a:endParaRPr/>
            </a:p>
          </p:txBody>
        </p:sp>
        <p:cxnSp>
          <p:nvCxnSpPr>
            <p:cNvPr id="2518" name="Google Shape;2518;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519" name="Google Shape;2519;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20" name="Google Shape;2520;p95"/>
          <p:cNvCxnSpPr>
            <a:stCxn id="2507" idx="3"/>
            <a:endCxn id="2517" idx="0"/>
          </p:cNvCxnSpPr>
          <p:nvPr/>
        </p:nvCxnSpPr>
        <p:spPr>
          <a:xfrm>
            <a:off x="8305800" y="3162300"/>
            <a:ext cx="241200" cy="571500"/>
          </a:xfrm>
          <a:prstGeom prst="straightConnector1">
            <a:avLst/>
          </a:prstGeom>
          <a:noFill/>
          <a:ln cap="flat" cmpd="sng" w="9525">
            <a:solidFill>
              <a:srgbClr val="000000"/>
            </a:solidFill>
            <a:prstDash val="solid"/>
            <a:round/>
            <a:headEnd len="med" w="med" type="none"/>
            <a:tailEnd len="med" w="med" type="none"/>
          </a:ln>
        </p:spPr>
      </p:cxnSp>
      <p:grpSp>
        <p:nvGrpSpPr>
          <p:cNvPr id="2521" name="Google Shape;2521;p95"/>
          <p:cNvGrpSpPr/>
          <p:nvPr/>
        </p:nvGrpSpPr>
        <p:grpSpPr>
          <a:xfrm>
            <a:off x="7772400" y="4648200"/>
            <a:ext cx="685800" cy="381000"/>
            <a:chOff x="1872" y="1824"/>
            <a:chExt cx="432" cy="240"/>
          </a:xfrm>
        </p:grpSpPr>
        <p:sp>
          <p:nvSpPr>
            <p:cNvPr id="2522" name="Google Shape;2522;p95"/>
            <p:cNvSpPr/>
            <p:nvPr/>
          </p:nvSpPr>
          <p:spPr>
            <a:xfrm>
              <a:off x="1872" y="1824"/>
              <a:ext cx="432" cy="24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60</a:t>
              </a:r>
              <a:endParaRPr/>
            </a:p>
          </p:txBody>
        </p:sp>
        <p:cxnSp>
          <p:nvCxnSpPr>
            <p:cNvPr id="2523" name="Google Shape;2523;p95"/>
            <p:cNvCxnSpPr/>
            <p:nvPr/>
          </p:nvCxnSpPr>
          <p:spPr>
            <a:xfrm>
              <a:off x="1968" y="1824"/>
              <a:ext cx="0" cy="240"/>
            </a:xfrm>
            <a:prstGeom prst="straightConnector1">
              <a:avLst/>
            </a:prstGeom>
            <a:noFill/>
            <a:ln cap="flat" cmpd="sng" w="9525">
              <a:solidFill>
                <a:srgbClr val="000000"/>
              </a:solidFill>
              <a:prstDash val="solid"/>
              <a:round/>
              <a:headEnd len="med" w="med" type="none"/>
              <a:tailEnd len="med" w="med" type="none"/>
            </a:ln>
          </p:spPr>
        </p:cxnSp>
        <p:cxnSp>
          <p:nvCxnSpPr>
            <p:cNvPr id="2524" name="Google Shape;2524;p95"/>
            <p:cNvCxnSpPr/>
            <p:nvPr/>
          </p:nvCxnSpPr>
          <p:spPr>
            <a:xfrm>
              <a:off x="2208" y="1824"/>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25" name="Google Shape;2525;p95"/>
          <p:cNvCxnSpPr>
            <a:stCxn id="2512" idx="3"/>
            <a:endCxn id="2522" idx="0"/>
          </p:cNvCxnSpPr>
          <p:nvPr/>
        </p:nvCxnSpPr>
        <p:spPr>
          <a:xfrm>
            <a:off x="7772400" y="3924300"/>
            <a:ext cx="342900" cy="723900"/>
          </a:xfrm>
          <a:prstGeom prst="straightConnector1">
            <a:avLst/>
          </a:prstGeom>
          <a:noFill/>
          <a:ln cap="flat" cmpd="sng" w="9525">
            <a:solidFill>
              <a:srgbClr val="000000"/>
            </a:solidFill>
            <a:prstDash val="solid"/>
            <a:round/>
            <a:headEnd len="med" w="med" type="none"/>
            <a:tailEnd len="med" w="med" type="none"/>
          </a:ln>
        </p:spPr>
      </p:cxnSp>
      <p:sp>
        <p:nvSpPr>
          <p:cNvPr id="2526" name="Google Shape;2526;p95"/>
          <p:cNvSpPr/>
          <p:nvPr/>
        </p:nvSpPr>
        <p:spPr>
          <a:xfrm>
            <a:off x="6324600" y="2057400"/>
            <a:ext cx="1143000" cy="685800"/>
          </a:xfrm>
          <a:prstGeom prst="rect">
            <a:avLst/>
          </a:prstGeom>
          <a:noFill/>
          <a:ln cap="rnd" cmpd="sng" w="57150">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0" name="Shape 2530"/>
        <p:cNvGrpSpPr/>
        <p:nvPr/>
      </p:nvGrpSpPr>
      <p:grpSpPr>
        <a:xfrm>
          <a:off x="0" y="0"/>
          <a:ext cx="0" cy="0"/>
          <a:chOff x="0" y="0"/>
          <a:chExt cx="0" cy="0"/>
        </a:xfrm>
      </p:grpSpPr>
      <p:sp>
        <p:nvSpPr>
          <p:cNvPr id="2531" name="Google Shape;2531;p9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2" name="Google Shape;2532;p9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533" name="Google Shape;2533;p9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sz="2800"/>
              <a:t>Thủ tục </a:t>
            </a:r>
            <a:r>
              <a:rPr b="1" lang="en-US" sz="2800"/>
              <a:t>RotateRight</a:t>
            </a:r>
            <a:r>
              <a:rPr lang="en-US" sz="2800"/>
              <a:t> xoay nút root qua phải và trả về địa chỉ của nút gốc mới (thay cho root).</a:t>
            </a:r>
            <a:endParaRPr/>
          </a:p>
          <a:p>
            <a:pPr indent="-236220" lvl="0" marL="342900" rtl="0" algn="l">
              <a:lnSpc>
                <a:spcPct val="90000"/>
              </a:lnSpc>
              <a:spcBef>
                <a:spcPts val="560"/>
              </a:spcBef>
              <a:spcAft>
                <a:spcPts val="0"/>
              </a:spcAft>
              <a:buSzPts val="1680"/>
              <a:buNone/>
            </a:pPr>
            <a:r>
              <a:t/>
            </a:r>
            <a:endParaRPr sz="2800"/>
          </a:p>
          <a:p>
            <a:pPr indent="-342900" lvl="0" marL="342900" rtl="0" algn="l">
              <a:lnSpc>
                <a:spcPct val="90000"/>
              </a:lnSpc>
              <a:spcBef>
                <a:spcPts val="560"/>
              </a:spcBef>
              <a:spcAft>
                <a:spcPts val="0"/>
              </a:spcAft>
              <a:buSzPts val="1680"/>
              <a:buChar char="•"/>
            </a:pPr>
            <a:r>
              <a:rPr lang="en-US" sz="2800"/>
              <a:t>NodePtr </a:t>
            </a:r>
            <a:r>
              <a:rPr b="1" lang="en-US" sz="2800"/>
              <a:t>RotateRight</a:t>
            </a:r>
            <a:r>
              <a:rPr lang="en-US" sz="2800"/>
              <a:t>(NodePtr root)</a:t>
            </a:r>
            <a:endParaRPr/>
          </a:p>
          <a:p>
            <a:pPr indent="-342900" lvl="0" marL="342900" rtl="0" algn="l">
              <a:lnSpc>
                <a:spcPct val="90000"/>
              </a:lnSpc>
              <a:spcBef>
                <a:spcPts val="560"/>
              </a:spcBef>
              <a:spcAft>
                <a:spcPts val="0"/>
              </a:spcAft>
              <a:buSzPts val="1680"/>
              <a:buFont typeface="Noto Sans Symbols"/>
              <a:buNone/>
            </a:pPr>
            <a:r>
              <a:rPr lang="en-US" sz="2800"/>
              <a:t>		Nếu pRoot khác rỗng &amp; có cây con trái</a:t>
            </a:r>
            <a:endParaRPr/>
          </a:p>
          <a:p>
            <a:pPr indent="-342900" lvl="0" marL="342900" rtl="0" algn="l">
              <a:lnSpc>
                <a:spcPct val="90000"/>
              </a:lnSpc>
              <a:spcBef>
                <a:spcPts val="560"/>
              </a:spcBef>
              <a:spcAft>
                <a:spcPts val="0"/>
              </a:spcAft>
              <a:buSzPts val="1680"/>
              <a:buFont typeface="Noto Sans Symbols"/>
              <a:buNone/>
            </a:pPr>
            <a:r>
              <a:rPr lang="en-US" sz="2800"/>
              <a:t>			p = root-&gt;left</a:t>
            </a:r>
            <a:endParaRPr/>
          </a:p>
          <a:p>
            <a:pPr indent="-342900" lvl="0" marL="342900" rtl="0" algn="l">
              <a:lnSpc>
                <a:spcPct val="90000"/>
              </a:lnSpc>
              <a:spcBef>
                <a:spcPts val="560"/>
              </a:spcBef>
              <a:spcAft>
                <a:spcPts val="0"/>
              </a:spcAft>
              <a:buSzPts val="1680"/>
              <a:buFont typeface="Noto Sans Symbols"/>
              <a:buNone/>
            </a:pPr>
            <a:r>
              <a:rPr lang="en-US" sz="2800"/>
              <a:t>			root-&gt;left = p-&gt;right</a:t>
            </a:r>
            <a:endParaRPr/>
          </a:p>
          <a:p>
            <a:pPr indent="-342900" lvl="0" marL="342900" rtl="0" algn="l">
              <a:lnSpc>
                <a:spcPct val="90000"/>
              </a:lnSpc>
              <a:spcBef>
                <a:spcPts val="560"/>
              </a:spcBef>
              <a:spcAft>
                <a:spcPts val="0"/>
              </a:spcAft>
              <a:buSzPts val="1680"/>
              <a:buFont typeface="Noto Sans Symbols"/>
              <a:buNone/>
            </a:pPr>
            <a:r>
              <a:rPr lang="en-US" sz="2800"/>
              <a:t>			p-&gt;right = root</a:t>
            </a:r>
            <a:endParaRPr/>
          </a:p>
          <a:p>
            <a:pPr indent="-342900" lvl="0" marL="342900" rtl="0" algn="l">
              <a:lnSpc>
                <a:spcPct val="90000"/>
              </a:lnSpc>
              <a:spcBef>
                <a:spcPts val="560"/>
              </a:spcBef>
              <a:spcAft>
                <a:spcPts val="0"/>
              </a:spcAft>
              <a:buSzPts val="1680"/>
              <a:buFont typeface="Noto Sans Symbols"/>
              <a:buNone/>
            </a:pPr>
            <a:r>
              <a:rPr lang="en-US" sz="2800"/>
              <a:t>			return p</a:t>
            </a:r>
            <a:endParaRPr/>
          </a:p>
          <a:p>
            <a:pPr indent="-342900" lvl="0" marL="342900" rtl="0" algn="l">
              <a:lnSpc>
                <a:spcPct val="90000"/>
              </a:lnSpc>
              <a:spcBef>
                <a:spcPts val="560"/>
              </a:spcBef>
              <a:spcAft>
                <a:spcPts val="0"/>
              </a:spcAft>
              <a:buSzPts val="1680"/>
              <a:buFont typeface="Noto Sans Symbols"/>
              <a:buNone/>
            </a:pPr>
            <a:r>
              <a:rPr lang="en-US" sz="2800"/>
              <a:t>	return NULL	</a:t>
            </a:r>
            <a:endParaRPr/>
          </a:p>
        </p:txBody>
      </p:sp>
      <p:cxnSp>
        <p:nvCxnSpPr>
          <p:cNvPr id="2534" name="Google Shape;2534;p96"/>
          <p:cNvCxnSpPr/>
          <p:nvPr/>
        </p:nvCxnSpPr>
        <p:spPr>
          <a:xfrm>
            <a:off x="3200400" y="2438400"/>
            <a:ext cx="26670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8" name="Shape 2538"/>
        <p:cNvGrpSpPr/>
        <p:nvPr/>
      </p:nvGrpSpPr>
      <p:grpSpPr>
        <a:xfrm>
          <a:off x="0" y="0"/>
          <a:ext cx="0" cy="0"/>
          <a:chOff x="0" y="0"/>
          <a:chExt cx="0" cy="0"/>
        </a:xfrm>
      </p:grpSpPr>
      <p:sp>
        <p:nvSpPr>
          <p:cNvPr id="2539" name="Google Shape;2539;p9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0" name="Google Shape;2540;p9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Mở rộng BST</a:t>
            </a:r>
            <a:endParaRPr/>
          </a:p>
        </p:txBody>
      </p:sp>
      <p:sp>
        <p:nvSpPr>
          <p:cNvPr id="2541" name="Google Shape;2541;p9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20"/>
              <a:buChar char="•"/>
            </a:pPr>
            <a:r>
              <a:rPr lang="en-US"/>
              <a:t>Sử dụng thủ tục </a:t>
            </a:r>
            <a:r>
              <a:rPr b="1" lang="en-US"/>
              <a:t>RotateRight</a:t>
            </a:r>
            <a:endParaRPr/>
          </a:p>
          <a:p>
            <a:pPr indent="-285750" lvl="1" marL="742950" rtl="0" algn="l">
              <a:lnSpc>
                <a:spcPct val="90000"/>
              </a:lnSpc>
              <a:spcBef>
                <a:spcPts val="560"/>
              </a:spcBef>
              <a:spcAft>
                <a:spcPts val="0"/>
              </a:spcAft>
              <a:buSzPts val="1680"/>
              <a:buChar char="✓"/>
            </a:pPr>
            <a:r>
              <a:rPr lang="en-US"/>
              <a:t>Xoay phải toàn cây nhị phân: trả về con trỏ là nút gốc mới của cây</a:t>
            </a:r>
            <a:endParaRPr/>
          </a:p>
          <a:p>
            <a:pPr indent="-228600" lvl="2" marL="1143000" rtl="0" algn="l">
              <a:lnSpc>
                <a:spcPct val="90000"/>
              </a:lnSpc>
              <a:spcBef>
                <a:spcPts val="480"/>
              </a:spcBef>
              <a:spcAft>
                <a:spcPts val="0"/>
              </a:spcAft>
              <a:buSzPts val="1440"/>
              <a:buChar char="■"/>
            </a:pPr>
            <a:r>
              <a:rPr lang="en-US"/>
              <a:t>pTree = RotateRight(pTree)</a:t>
            </a:r>
            <a:endParaRPr/>
          </a:p>
          <a:p>
            <a:pPr indent="-285750" lvl="1" marL="742950" rtl="0" algn="l">
              <a:lnSpc>
                <a:spcPct val="90000"/>
              </a:lnSpc>
              <a:spcBef>
                <a:spcPts val="560"/>
              </a:spcBef>
              <a:spcAft>
                <a:spcPts val="0"/>
              </a:spcAft>
              <a:buSzPts val="1680"/>
              <a:buChar char="✓"/>
            </a:pPr>
            <a:r>
              <a:rPr lang="en-US"/>
              <a:t>Xoay phải nhánh cây con bên trái của p: trả về con trỏ đến nút gốc mới của nhánh này</a:t>
            </a:r>
            <a:endParaRPr/>
          </a:p>
          <a:p>
            <a:pPr indent="-228600" lvl="2" marL="1143000" rtl="0" algn="l">
              <a:lnSpc>
                <a:spcPct val="90000"/>
              </a:lnSpc>
              <a:spcBef>
                <a:spcPts val="480"/>
              </a:spcBef>
              <a:spcAft>
                <a:spcPts val="0"/>
              </a:spcAft>
              <a:buSzPts val="1440"/>
              <a:buChar char="■"/>
            </a:pPr>
            <a:r>
              <a:rPr lang="en-US"/>
              <a:t>p-&gt;left = RotateRight(p-&gt;left)</a:t>
            </a:r>
            <a:endParaRPr/>
          </a:p>
          <a:p>
            <a:pPr indent="-285750" lvl="1" marL="742950" rtl="0" algn="l">
              <a:lnSpc>
                <a:spcPct val="90000"/>
              </a:lnSpc>
              <a:spcBef>
                <a:spcPts val="560"/>
              </a:spcBef>
              <a:spcAft>
                <a:spcPts val="0"/>
              </a:spcAft>
              <a:buSzPts val="1680"/>
              <a:buChar char="✓"/>
            </a:pPr>
            <a:r>
              <a:rPr lang="en-US"/>
              <a:t>Xoay phải nhánh cây con bên phải của p:</a:t>
            </a:r>
            <a:endParaRPr/>
          </a:p>
          <a:p>
            <a:pPr indent="-228600" lvl="2" marL="1143000" rtl="0" algn="l">
              <a:lnSpc>
                <a:spcPct val="90000"/>
              </a:lnSpc>
              <a:spcBef>
                <a:spcPts val="480"/>
              </a:spcBef>
              <a:spcAft>
                <a:spcPts val="0"/>
              </a:spcAft>
              <a:buSzPts val="1440"/>
              <a:buChar char="■"/>
            </a:pPr>
            <a:r>
              <a:rPr lang="en-US"/>
              <a:t>P-&gt;right = RotateRight(p-&gt;right)</a:t>
            </a:r>
            <a:endParaRPr/>
          </a:p>
          <a:p>
            <a:pPr indent="-342900" lvl="0" marL="342900" rtl="0" algn="l">
              <a:lnSpc>
                <a:spcPct val="90000"/>
              </a:lnSpc>
              <a:spcBef>
                <a:spcPts val="640"/>
              </a:spcBef>
              <a:spcAft>
                <a:spcPts val="0"/>
              </a:spcAft>
              <a:buSzPts val="1920"/>
              <a:buChar char="•"/>
            </a:pPr>
            <a:r>
              <a:rPr lang="en-US"/>
              <a:t>Lưu ý: phải cập nhật liên kết từ nút cha đến nút gốc mới</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5" name="Shape 2545"/>
        <p:cNvGrpSpPr/>
        <p:nvPr/>
      </p:nvGrpSpPr>
      <p:grpSpPr>
        <a:xfrm>
          <a:off x="0" y="0"/>
          <a:ext cx="0" cy="0"/>
          <a:chOff x="0" y="0"/>
          <a:chExt cx="0" cy="0"/>
        </a:xfrm>
      </p:grpSpPr>
      <p:sp>
        <p:nvSpPr>
          <p:cNvPr id="2546" name="Google Shape;2546;p9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7" name="Google Shape;2547;p9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Nội dung</a:t>
            </a:r>
            <a:endParaRPr/>
          </a:p>
        </p:txBody>
      </p:sp>
      <p:sp>
        <p:nvSpPr>
          <p:cNvPr id="2548" name="Google Shape;2548;p98"/>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Cấu trúc cây</a:t>
            </a:r>
            <a:endParaRPr/>
          </a:p>
          <a:p>
            <a:pPr indent="-342900" lvl="0" marL="342900" rtl="0" algn="l">
              <a:spcBef>
                <a:spcPts val="640"/>
              </a:spcBef>
              <a:spcAft>
                <a:spcPts val="0"/>
              </a:spcAft>
              <a:buSzPts val="1920"/>
              <a:buChar char="•"/>
            </a:pPr>
            <a:r>
              <a:rPr lang="en-US"/>
              <a:t>Cây nhị phân</a:t>
            </a:r>
            <a:endParaRPr/>
          </a:p>
          <a:p>
            <a:pPr indent="-342900" lvl="0" marL="342900" rtl="0" algn="l">
              <a:spcBef>
                <a:spcPts val="640"/>
              </a:spcBef>
              <a:spcAft>
                <a:spcPts val="0"/>
              </a:spcAft>
              <a:buSzPts val="1920"/>
              <a:buChar char="•"/>
            </a:pPr>
            <a:r>
              <a:rPr lang="en-US"/>
              <a:t>Cây nhị phân tìm kiếm</a:t>
            </a:r>
            <a:endParaRPr/>
          </a:p>
          <a:p>
            <a:pPr indent="-342900" lvl="0" marL="342900" rtl="0" algn="l">
              <a:spcBef>
                <a:spcPts val="640"/>
              </a:spcBef>
              <a:spcAft>
                <a:spcPts val="0"/>
              </a:spcAft>
              <a:buSzPts val="1920"/>
              <a:buChar char="•"/>
            </a:pPr>
            <a:r>
              <a:rPr b="1" lang="en-US">
                <a:solidFill>
                  <a:srgbClr val="FFFF00"/>
                </a:solidFill>
              </a:rPr>
              <a:t>Cây nhị phân tìm kiếm cân bằng AVL</a:t>
            </a:r>
            <a:endParaRPr/>
          </a:p>
          <a:p>
            <a:pPr indent="-220980" lvl="0" marL="342900" rtl="0" algn="l">
              <a:spcBef>
                <a:spcPts val="640"/>
              </a:spcBef>
              <a:spcAft>
                <a:spcPts val="0"/>
              </a:spcAft>
              <a:buSzPts val="192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2" name="Shape 2552"/>
        <p:cNvGrpSpPr/>
        <p:nvPr/>
      </p:nvGrpSpPr>
      <p:grpSpPr>
        <a:xfrm>
          <a:off x="0" y="0"/>
          <a:ext cx="0" cy="0"/>
          <a:chOff x="0" y="0"/>
          <a:chExt cx="0" cy="0"/>
        </a:xfrm>
      </p:grpSpPr>
      <p:sp>
        <p:nvSpPr>
          <p:cNvPr id="2553" name="Google Shape;2553;p9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4" name="Google Shape;2554;p9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Đánh giá tìm kiếm</a:t>
            </a:r>
            <a:endParaRPr/>
          </a:p>
        </p:txBody>
      </p:sp>
      <p:sp>
        <p:nvSpPr>
          <p:cNvPr id="2555" name="Google Shape;2555;p9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Đánh giá việc tìm kiếm</a:t>
            </a:r>
            <a:endParaRPr/>
          </a:p>
        </p:txBody>
      </p:sp>
      <p:grpSp>
        <p:nvGrpSpPr>
          <p:cNvPr id="2556" name="Google Shape;2556;p99"/>
          <p:cNvGrpSpPr/>
          <p:nvPr/>
        </p:nvGrpSpPr>
        <p:grpSpPr>
          <a:xfrm>
            <a:off x="1676400" y="2133600"/>
            <a:ext cx="685800" cy="381000"/>
            <a:chOff x="3456" y="1200"/>
            <a:chExt cx="432" cy="240"/>
          </a:xfrm>
        </p:grpSpPr>
        <p:sp>
          <p:nvSpPr>
            <p:cNvPr id="2557" name="Google Shape;2557;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a:t>
              </a:r>
              <a:endParaRPr/>
            </a:p>
          </p:txBody>
        </p:sp>
        <p:cxnSp>
          <p:nvCxnSpPr>
            <p:cNvPr id="2558" name="Google Shape;2558;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59" name="Google Shape;2559;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560" name="Google Shape;2560;p99"/>
          <p:cNvGrpSpPr/>
          <p:nvPr/>
        </p:nvGrpSpPr>
        <p:grpSpPr>
          <a:xfrm>
            <a:off x="838200" y="2819400"/>
            <a:ext cx="685800" cy="381000"/>
            <a:chOff x="3456" y="1200"/>
            <a:chExt cx="432" cy="240"/>
          </a:xfrm>
        </p:grpSpPr>
        <p:sp>
          <p:nvSpPr>
            <p:cNvPr id="2561" name="Google Shape;2561;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a:t>
              </a:r>
              <a:endParaRPr/>
            </a:p>
          </p:txBody>
        </p:sp>
        <p:cxnSp>
          <p:nvCxnSpPr>
            <p:cNvPr id="2562" name="Google Shape;2562;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63" name="Google Shape;2563;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564" name="Google Shape;2564;p99"/>
          <p:cNvGrpSpPr/>
          <p:nvPr/>
        </p:nvGrpSpPr>
        <p:grpSpPr>
          <a:xfrm>
            <a:off x="2590800" y="2819400"/>
            <a:ext cx="685800" cy="381000"/>
            <a:chOff x="3456" y="1200"/>
            <a:chExt cx="432" cy="240"/>
          </a:xfrm>
        </p:grpSpPr>
        <p:sp>
          <p:nvSpPr>
            <p:cNvPr id="2565" name="Google Shape;2565;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40</a:t>
              </a:r>
              <a:endParaRPr/>
            </a:p>
          </p:txBody>
        </p:sp>
        <p:cxnSp>
          <p:nvCxnSpPr>
            <p:cNvPr id="2566" name="Google Shape;2566;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67" name="Google Shape;2567;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568" name="Google Shape;2568;p99"/>
          <p:cNvGrpSpPr/>
          <p:nvPr/>
        </p:nvGrpSpPr>
        <p:grpSpPr>
          <a:xfrm>
            <a:off x="2057400" y="3505200"/>
            <a:ext cx="685800" cy="381000"/>
            <a:chOff x="3456" y="1200"/>
            <a:chExt cx="432" cy="240"/>
          </a:xfrm>
        </p:grpSpPr>
        <p:sp>
          <p:nvSpPr>
            <p:cNvPr id="2569" name="Google Shape;2569;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36</a:t>
              </a:r>
              <a:endParaRPr/>
            </a:p>
          </p:txBody>
        </p:sp>
        <p:cxnSp>
          <p:nvCxnSpPr>
            <p:cNvPr id="2570" name="Google Shape;2570;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71" name="Google Shape;2571;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572" name="Google Shape;2572;p99"/>
          <p:cNvGrpSpPr/>
          <p:nvPr/>
        </p:nvGrpSpPr>
        <p:grpSpPr>
          <a:xfrm>
            <a:off x="1295400" y="4191000"/>
            <a:ext cx="685800" cy="381000"/>
            <a:chOff x="3456" y="1200"/>
            <a:chExt cx="432" cy="240"/>
          </a:xfrm>
        </p:grpSpPr>
        <p:sp>
          <p:nvSpPr>
            <p:cNvPr id="2573" name="Google Shape;2573;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20</a:t>
              </a:r>
              <a:endParaRPr/>
            </a:p>
          </p:txBody>
        </p:sp>
        <p:cxnSp>
          <p:nvCxnSpPr>
            <p:cNvPr id="2574" name="Google Shape;2574;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75" name="Google Shape;2575;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576" name="Google Shape;2576;p99"/>
          <p:cNvGrpSpPr/>
          <p:nvPr/>
        </p:nvGrpSpPr>
        <p:grpSpPr>
          <a:xfrm>
            <a:off x="2057400" y="5029200"/>
            <a:ext cx="685800" cy="381000"/>
            <a:chOff x="3456" y="1200"/>
            <a:chExt cx="432" cy="240"/>
          </a:xfrm>
        </p:grpSpPr>
        <p:sp>
          <p:nvSpPr>
            <p:cNvPr id="2577" name="Google Shape;2577;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24</a:t>
              </a:r>
              <a:endParaRPr/>
            </a:p>
          </p:txBody>
        </p:sp>
        <p:cxnSp>
          <p:nvCxnSpPr>
            <p:cNvPr id="2578" name="Google Shape;2578;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79" name="Google Shape;2579;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80" name="Google Shape;2580;p99"/>
          <p:cNvCxnSpPr>
            <a:stCxn id="2557" idx="1"/>
            <a:endCxn id="2561" idx="0"/>
          </p:cNvCxnSpPr>
          <p:nvPr/>
        </p:nvCxnSpPr>
        <p:spPr>
          <a:xfrm flipH="1">
            <a:off x="1181100" y="2324100"/>
            <a:ext cx="495300" cy="495300"/>
          </a:xfrm>
          <a:prstGeom prst="straightConnector1">
            <a:avLst/>
          </a:prstGeom>
          <a:noFill/>
          <a:ln cap="flat" cmpd="sng" w="9525">
            <a:solidFill>
              <a:srgbClr val="000000"/>
            </a:solidFill>
            <a:prstDash val="solid"/>
            <a:round/>
            <a:headEnd len="med" w="med" type="none"/>
            <a:tailEnd len="med" w="med" type="none"/>
          </a:ln>
        </p:spPr>
      </p:cxnSp>
      <p:cxnSp>
        <p:nvCxnSpPr>
          <p:cNvPr id="2581" name="Google Shape;2581;p99"/>
          <p:cNvCxnSpPr>
            <a:stCxn id="2557" idx="3"/>
            <a:endCxn id="2565" idx="0"/>
          </p:cNvCxnSpPr>
          <p:nvPr/>
        </p:nvCxnSpPr>
        <p:spPr>
          <a:xfrm>
            <a:off x="2362200" y="2324100"/>
            <a:ext cx="571500" cy="495300"/>
          </a:xfrm>
          <a:prstGeom prst="straightConnector1">
            <a:avLst/>
          </a:prstGeom>
          <a:noFill/>
          <a:ln cap="flat" cmpd="sng" w="28575">
            <a:solidFill>
              <a:srgbClr val="FF0000"/>
            </a:solidFill>
            <a:prstDash val="solid"/>
            <a:round/>
            <a:headEnd len="med" w="med" type="none"/>
            <a:tailEnd len="med" w="med" type="triangle"/>
          </a:ln>
        </p:spPr>
      </p:cxnSp>
      <p:cxnSp>
        <p:nvCxnSpPr>
          <p:cNvPr id="2582" name="Google Shape;2582;p99"/>
          <p:cNvCxnSpPr>
            <a:stCxn id="2565" idx="1"/>
            <a:endCxn id="2569" idx="0"/>
          </p:cNvCxnSpPr>
          <p:nvPr/>
        </p:nvCxnSpPr>
        <p:spPr>
          <a:xfrm flipH="1">
            <a:off x="2400300" y="3009900"/>
            <a:ext cx="190500" cy="495300"/>
          </a:xfrm>
          <a:prstGeom prst="straightConnector1">
            <a:avLst/>
          </a:prstGeom>
          <a:noFill/>
          <a:ln cap="flat" cmpd="sng" w="28575">
            <a:solidFill>
              <a:srgbClr val="FF0000"/>
            </a:solidFill>
            <a:prstDash val="solid"/>
            <a:round/>
            <a:headEnd len="med" w="med" type="none"/>
            <a:tailEnd len="med" w="med" type="triangle"/>
          </a:ln>
        </p:spPr>
      </p:cxnSp>
      <p:cxnSp>
        <p:nvCxnSpPr>
          <p:cNvPr id="2583" name="Google Shape;2583;p99"/>
          <p:cNvCxnSpPr>
            <a:stCxn id="2569" idx="1"/>
            <a:endCxn id="2573" idx="0"/>
          </p:cNvCxnSpPr>
          <p:nvPr/>
        </p:nvCxnSpPr>
        <p:spPr>
          <a:xfrm flipH="1">
            <a:off x="1638300" y="3695700"/>
            <a:ext cx="419100" cy="495300"/>
          </a:xfrm>
          <a:prstGeom prst="straightConnector1">
            <a:avLst/>
          </a:prstGeom>
          <a:noFill/>
          <a:ln cap="flat" cmpd="sng" w="28575">
            <a:solidFill>
              <a:srgbClr val="FF0000"/>
            </a:solidFill>
            <a:prstDash val="solid"/>
            <a:round/>
            <a:headEnd len="med" w="med" type="none"/>
            <a:tailEnd len="med" w="med" type="triangle"/>
          </a:ln>
        </p:spPr>
      </p:cxnSp>
      <p:cxnSp>
        <p:nvCxnSpPr>
          <p:cNvPr id="2584" name="Google Shape;2584;p99"/>
          <p:cNvCxnSpPr>
            <a:stCxn id="2573" idx="3"/>
            <a:endCxn id="2577" idx="0"/>
          </p:cNvCxnSpPr>
          <p:nvPr/>
        </p:nvCxnSpPr>
        <p:spPr>
          <a:xfrm>
            <a:off x="1981200" y="4381500"/>
            <a:ext cx="419100" cy="647700"/>
          </a:xfrm>
          <a:prstGeom prst="straightConnector1">
            <a:avLst/>
          </a:prstGeom>
          <a:noFill/>
          <a:ln cap="flat" cmpd="sng" w="28575">
            <a:solidFill>
              <a:srgbClr val="FF0000"/>
            </a:solidFill>
            <a:prstDash val="solid"/>
            <a:round/>
            <a:headEnd len="med" w="med" type="none"/>
            <a:tailEnd len="med" w="med" type="triangle"/>
          </a:ln>
        </p:spPr>
      </p:cxnSp>
      <p:grpSp>
        <p:nvGrpSpPr>
          <p:cNvPr id="2585" name="Google Shape;2585;p99"/>
          <p:cNvGrpSpPr/>
          <p:nvPr/>
        </p:nvGrpSpPr>
        <p:grpSpPr>
          <a:xfrm>
            <a:off x="2667000" y="5943600"/>
            <a:ext cx="685800" cy="381000"/>
            <a:chOff x="3456" y="1200"/>
            <a:chExt cx="432" cy="240"/>
          </a:xfrm>
        </p:grpSpPr>
        <p:sp>
          <p:nvSpPr>
            <p:cNvPr id="2586" name="Google Shape;2586;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587" name="Google Shape;2587;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88" name="Google Shape;2588;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589" name="Google Shape;2589;p99"/>
          <p:cNvCxnSpPr>
            <a:stCxn id="2577" idx="3"/>
            <a:endCxn id="2586" idx="0"/>
          </p:cNvCxnSpPr>
          <p:nvPr/>
        </p:nvCxnSpPr>
        <p:spPr>
          <a:xfrm>
            <a:off x="2743200" y="5219700"/>
            <a:ext cx="266700" cy="723900"/>
          </a:xfrm>
          <a:prstGeom prst="straightConnector1">
            <a:avLst/>
          </a:prstGeom>
          <a:noFill/>
          <a:ln cap="flat" cmpd="sng" w="28575">
            <a:solidFill>
              <a:srgbClr val="FF0000"/>
            </a:solidFill>
            <a:prstDash val="solid"/>
            <a:round/>
            <a:headEnd len="med" w="med" type="none"/>
            <a:tailEnd len="med" w="med" type="triangle"/>
          </a:ln>
        </p:spPr>
      </p:cxnSp>
      <p:sp>
        <p:nvSpPr>
          <p:cNvPr id="2590" name="Google Shape;2590;p99"/>
          <p:cNvSpPr txBox="1"/>
          <p:nvPr/>
        </p:nvSpPr>
        <p:spPr>
          <a:xfrm>
            <a:off x="4572000" y="4956175"/>
            <a:ext cx="19224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3300"/>
                </a:solidFill>
                <a:latin typeface="Times New Roman"/>
                <a:ea typeface="Times New Roman"/>
                <a:cs typeface="Times New Roman"/>
                <a:sym typeface="Times New Roman"/>
              </a:rPr>
              <a:t>Tìm giá trị 32</a:t>
            </a:r>
            <a:r>
              <a:rPr lang="en-US" sz="1800">
                <a:solidFill>
                  <a:srgbClr val="003300"/>
                </a:solidFill>
                <a:latin typeface="Times New Roman"/>
                <a:ea typeface="Times New Roman"/>
                <a:cs typeface="Times New Roman"/>
                <a:sym typeface="Times New Roman"/>
              </a:rPr>
              <a:t> </a:t>
            </a:r>
            <a:endParaRPr/>
          </a:p>
        </p:txBody>
      </p:sp>
      <p:sp>
        <p:nvSpPr>
          <p:cNvPr id="2591" name="Google Shape;2591;p99"/>
          <p:cNvSpPr txBox="1"/>
          <p:nvPr/>
        </p:nvSpPr>
        <p:spPr>
          <a:xfrm>
            <a:off x="609600" y="5081588"/>
            <a:ext cx="6270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3300"/>
                </a:solidFill>
                <a:latin typeface="Times New Roman"/>
                <a:ea typeface="Times New Roman"/>
                <a:cs typeface="Times New Roman"/>
                <a:sym typeface="Times New Roman"/>
              </a:rPr>
              <a:t>(T1</a:t>
            </a:r>
            <a:r>
              <a:rPr lang="en-US" sz="1800">
                <a:solidFill>
                  <a:srgbClr val="003300"/>
                </a:solidFill>
                <a:latin typeface="Times New Roman"/>
                <a:ea typeface="Times New Roman"/>
                <a:cs typeface="Times New Roman"/>
                <a:sym typeface="Times New Roman"/>
              </a:rPr>
              <a:t>)</a:t>
            </a:r>
            <a:endParaRPr/>
          </a:p>
        </p:txBody>
      </p:sp>
      <p:grpSp>
        <p:nvGrpSpPr>
          <p:cNvPr id="2592" name="Google Shape;2592;p99"/>
          <p:cNvGrpSpPr/>
          <p:nvPr/>
        </p:nvGrpSpPr>
        <p:grpSpPr>
          <a:xfrm>
            <a:off x="6553200" y="2133600"/>
            <a:ext cx="685800" cy="381000"/>
            <a:chOff x="3456" y="1200"/>
            <a:chExt cx="432" cy="240"/>
          </a:xfrm>
        </p:grpSpPr>
        <p:sp>
          <p:nvSpPr>
            <p:cNvPr id="2593" name="Google Shape;2593;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24</a:t>
              </a:r>
              <a:endParaRPr/>
            </a:p>
          </p:txBody>
        </p:sp>
        <p:cxnSp>
          <p:nvCxnSpPr>
            <p:cNvPr id="2594" name="Google Shape;2594;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95" name="Google Shape;2595;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596" name="Google Shape;2596;p99"/>
          <p:cNvGrpSpPr/>
          <p:nvPr/>
        </p:nvGrpSpPr>
        <p:grpSpPr>
          <a:xfrm>
            <a:off x="5486400" y="2819400"/>
            <a:ext cx="685800" cy="381000"/>
            <a:chOff x="3456" y="1200"/>
            <a:chExt cx="432" cy="240"/>
          </a:xfrm>
        </p:grpSpPr>
        <p:sp>
          <p:nvSpPr>
            <p:cNvPr id="2597" name="Google Shape;2597;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6</a:t>
              </a:r>
              <a:endParaRPr/>
            </a:p>
          </p:txBody>
        </p:sp>
        <p:cxnSp>
          <p:nvCxnSpPr>
            <p:cNvPr id="2598" name="Google Shape;2598;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599" name="Google Shape;2599;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600" name="Google Shape;2600;p99"/>
          <p:cNvGrpSpPr/>
          <p:nvPr/>
        </p:nvGrpSpPr>
        <p:grpSpPr>
          <a:xfrm>
            <a:off x="7620000" y="2819400"/>
            <a:ext cx="685800" cy="381000"/>
            <a:chOff x="3456" y="1200"/>
            <a:chExt cx="432" cy="240"/>
          </a:xfrm>
        </p:grpSpPr>
        <p:sp>
          <p:nvSpPr>
            <p:cNvPr id="2601" name="Google Shape;2601;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36</a:t>
              </a:r>
              <a:endParaRPr/>
            </a:p>
          </p:txBody>
        </p:sp>
        <p:cxnSp>
          <p:nvCxnSpPr>
            <p:cNvPr id="2602" name="Google Shape;2602;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603" name="Google Shape;2603;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604" name="Google Shape;2604;p99"/>
          <p:cNvCxnSpPr>
            <a:stCxn id="2593" idx="1"/>
            <a:endCxn id="2597" idx="0"/>
          </p:cNvCxnSpPr>
          <p:nvPr/>
        </p:nvCxnSpPr>
        <p:spPr>
          <a:xfrm flipH="1">
            <a:off x="5829300" y="2324100"/>
            <a:ext cx="723900" cy="495300"/>
          </a:xfrm>
          <a:prstGeom prst="straightConnector1">
            <a:avLst/>
          </a:prstGeom>
          <a:noFill/>
          <a:ln cap="flat" cmpd="sng" w="9525">
            <a:solidFill>
              <a:srgbClr val="000000"/>
            </a:solidFill>
            <a:prstDash val="solid"/>
            <a:round/>
            <a:headEnd len="med" w="med" type="none"/>
            <a:tailEnd len="med" w="med" type="none"/>
          </a:ln>
        </p:spPr>
      </p:cxnSp>
      <p:cxnSp>
        <p:nvCxnSpPr>
          <p:cNvPr id="2605" name="Google Shape;2605;p99"/>
          <p:cNvCxnSpPr>
            <a:stCxn id="2593" idx="3"/>
            <a:endCxn id="2601" idx="0"/>
          </p:cNvCxnSpPr>
          <p:nvPr/>
        </p:nvCxnSpPr>
        <p:spPr>
          <a:xfrm>
            <a:off x="7239000" y="2324100"/>
            <a:ext cx="723900" cy="495300"/>
          </a:xfrm>
          <a:prstGeom prst="straightConnector1">
            <a:avLst/>
          </a:prstGeom>
          <a:noFill/>
          <a:ln cap="flat" cmpd="sng" w="28575">
            <a:solidFill>
              <a:srgbClr val="FF0000"/>
            </a:solidFill>
            <a:prstDash val="solid"/>
            <a:round/>
            <a:headEnd len="med" w="med" type="none"/>
            <a:tailEnd len="med" w="med" type="triangle"/>
          </a:ln>
        </p:spPr>
      </p:cxnSp>
      <p:grpSp>
        <p:nvGrpSpPr>
          <p:cNvPr id="2606" name="Google Shape;2606;p99"/>
          <p:cNvGrpSpPr/>
          <p:nvPr/>
        </p:nvGrpSpPr>
        <p:grpSpPr>
          <a:xfrm>
            <a:off x="4800600" y="3505200"/>
            <a:ext cx="685800" cy="381000"/>
            <a:chOff x="3456" y="1200"/>
            <a:chExt cx="432" cy="240"/>
          </a:xfrm>
        </p:grpSpPr>
        <p:sp>
          <p:nvSpPr>
            <p:cNvPr id="2607" name="Google Shape;2607;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a:t>
              </a:r>
              <a:endParaRPr/>
            </a:p>
          </p:txBody>
        </p:sp>
        <p:cxnSp>
          <p:nvCxnSpPr>
            <p:cNvPr id="2608" name="Google Shape;2608;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609" name="Google Shape;2609;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610" name="Google Shape;2610;p99"/>
          <p:cNvGrpSpPr/>
          <p:nvPr/>
        </p:nvGrpSpPr>
        <p:grpSpPr>
          <a:xfrm>
            <a:off x="6096000" y="3505200"/>
            <a:ext cx="685800" cy="381000"/>
            <a:chOff x="3456" y="1200"/>
            <a:chExt cx="432" cy="240"/>
          </a:xfrm>
        </p:grpSpPr>
        <p:sp>
          <p:nvSpPr>
            <p:cNvPr id="2611" name="Google Shape;2611;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20</a:t>
              </a:r>
              <a:endParaRPr/>
            </a:p>
          </p:txBody>
        </p:sp>
        <p:cxnSp>
          <p:nvCxnSpPr>
            <p:cNvPr id="2612" name="Google Shape;2612;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613" name="Google Shape;2613;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614" name="Google Shape;2614;p99"/>
          <p:cNvGrpSpPr/>
          <p:nvPr/>
        </p:nvGrpSpPr>
        <p:grpSpPr>
          <a:xfrm>
            <a:off x="7010400" y="3505200"/>
            <a:ext cx="685800" cy="381000"/>
            <a:chOff x="3456" y="1200"/>
            <a:chExt cx="432" cy="240"/>
          </a:xfrm>
        </p:grpSpPr>
        <p:sp>
          <p:nvSpPr>
            <p:cNvPr id="2615" name="Google Shape;2615;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cxnSp>
          <p:nvCxnSpPr>
            <p:cNvPr id="2616" name="Google Shape;2616;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617" name="Google Shape;2617;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grpSp>
        <p:nvGrpSpPr>
          <p:cNvPr id="2618" name="Google Shape;2618;p99"/>
          <p:cNvGrpSpPr/>
          <p:nvPr/>
        </p:nvGrpSpPr>
        <p:grpSpPr>
          <a:xfrm>
            <a:off x="8229600" y="3505200"/>
            <a:ext cx="685800" cy="381000"/>
            <a:chOff x="3456" y="1200"/>
            <a:chExt cx="432" cy="240"/>
          </a:xfrm>
        </p:grpSpPr>
        <p:sp>
          <p:nvSpPr>
            <p:cNvPr id="2619" name="Google Shape;2619;p99"/>
            <p:cNvSpPr/>
            <p:nvPr/>
          </p:nvSpPr>
          <p:spPr>
            <a:xfrm>
              <a:off x="3456" y="1200"/>
              <a:ext cx="432" cy="24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40</a:t>
              </a:r>
              <a:endParaRPr/>
            </a:p>
          </p:txBody>
        </p:sp>
        <p:cxnSp>
          <p:nvCxnSpPr>
            <p:cNvPr id="2620" name="Google Shape;2620;p99"/>
            <p:cNvCxnSpPr/>
            <p:nvPr/>
          </p:nvCxnSpPr>
          <p:spPr>
            <a:xfrm>
              <a:off x="3552" y="1200"/>
              <a:ext cx="0" cy="240"/>
            </a:xfrm>
            <a:prstGeom prst="straightConnector1">
              <a:avLst/>
            </a:prstGeom>
            <a:noFill/>
            <a:ln cap="flat" cmpd="sng" w="9525">
              <a:solidFill>
                <a:srgbClr val="000000"/>
              </a:solidFill>
              <a:prstDash val="solid"/>
              <a:round/>
              <a:headEnd len="med" w="med" type="none"/>
              <a:tailEnd len="med" w="med" type="none"/>
            </a:ln>
          </p:spPr>
        </p:cxnSp>
        <p:cxnSp>
          <p:nvCxnSpPr>
            <p:cNvPr id="2621" name="Google Shape;2621;p99"/>
            <p:cNvCxnSpPr/>
            <p:nvPr/>
          </p:nvCxnSpPr>
          <p:spPr>
            <a:xfrm>
              <a:off x="3792" y="1200"/>
              <a:ext cx="0" cy="240"/>
            </a:xfrm>
            <a:prstGeom prst="straightConnector1">
              <a:avLst/>
            </a:prstGeom>
            <a:noFill/>
            <a:ln cap="flat" cmpd="sng" w="9525">
              <a:solidFill>
                <a:srgbClr val="000000"/>
              </a:solidFill>
              <a:prstDash val="solid"/>
              <a:round/>
              <a:headEnd len="med" w="med" type="none"/>
              <a:tailEnd len="med" w="med" type="none"/>
            </a:ln>
          </p:spPr>
        </p:cxnSp>
      </p:grpSp>
      <p:cxnSp>
        <p:nvCxnSpPr>
          <p:cNvPr id="2622" name="Google Shape;2622;p99"/>
          <p:cNvCxnSpPr>
            <a:stCxn id="2597" idx="1"/>
            <a:endCxn id="2607" idx="0"/>
          </p:cNvCxnSpPr>
          <p:nvPr/>
        </p:nvCxnSpPr>
        <p:spPr>
          <a:xfrm flipH="1">
            <a:off x="5143500" y="3009900"/>
            <a:ext cx="342900" cy="495300"/>
          </a:xfrm>
          <a:prstGeom prst="straightConnector1">
            <a:avLst/>
          </a:prstGeom>
          <a:noFill/>
          <a:ln cap="flat" cmpd="sng" w="9525">
            <a:solidFill>
              <a:srgbClr val="000000"/>
            </a:solidFill>
            <a:prstDash val="solid"/>
            <a:round/>
            <a:headEnd len="med" w="med" type="none"/>
            <a:tailEnd len="med" w="med" type="none"/>
          </a:ln>
        </p:spPr>
      </p:cxnSp>
      <p:cxnSp>
        <p:nvCxnSpPr>
          <p:cNvPr id="2623" name="Google Shape;2623;p99"/>
          <p:cNvCxnSpPr>
            <a:stCxn id="2597" idx="3"/>
            <a:endCxn id="2611" idx="0"/>
          </p:cNvCxnSpPr>
          <p:nvPr/>
        </p:nvCxnSpPr>
        <p:spPr>
          <a:xfrm>
            <a:off x="6172200" y="3009900"/>
            <a:ext cx="266700" cy="495300"/>
          </a:xfrm>
          <a:prstGeom prst="straightConnector1">
            <a:avLst/>
          </a:prstGeom>
          <a:noFill/>
          <a:ln cap="flat" cmpd="sng" w="9525">
            <a:solidFill>
              <a:srgbClr val="000000"/>
            </a:solidFill>
            <a:prstDash val="solid"/>
            <a:round/>
            <a:headEnd len="med" w="med" type="none"/>
            <a:tailEnd len="med" w="med" type="none"/>
          </a:ln>
        </p:spPr>
      </p:cxnSp>
      <p:cxnSp>
        <p:nvCxnSpPr>
          <p:cNvPr id="2624" name="Google Shape;2624;p99"/>
          <p:cNvCxnSpPr>
            <a:stCxn id="2601" idx="1"/>
            <a:endCxn id="2615" idx="0"/>
          </p:cNvCxnSpPr>
          <p:nvPr/>
        </p:nvCxnSpPr>
        <p:spPr>
          <a:xfrm flipH="1">
            <a:off x="7353300" y="3009900"/>
            <a:ext cx="266700" cy="495300"/>
          </a:xfrm>
          <a:prstGeom prst="straightConnector1">
            <a:avLst/>
          </a:prstGeom>
          <a:noFill/>
          <a:ln cap="flat" cmpd="sng" w="28575">
            <a:solidFill>
              <a:srgbClr val="FF0000"/>
            </a:solidFill>
            <a:prstDash val="solid"/>
            <a:round/>
            <a:headEnd len="med" w="med" type="none"/>
            <a:tailEnd len="med" w="med" type="triangle"/>
          </a:ln>
        </p:spPr>
      </p:cxnSp>
      <p:cxnSp>
        <p:nvCxnSpPr>
          <p:cNvPr id="2625" name="Google Shape;2625;p99"/>
          <p:cNvCxnSpPr>
            <a:stCxn id="2601" idx="3"/>
            <a:endCxn id="2619" idx="0"/>
          </p:cNvCxnSpPr>
          <p:nvPr/>
        </p:nvCxnSpPr>
        <p:spPr>
          <a:xfrm>
            <a:off x="8305800" y="3009900"/>
            <a:ext cx="266700" cy="495300"/>
          </a:xfrm>
          <a:prstGeom prst="straightConnector1">
            <a:avLst/>
          </a:prstGeom>
          <a:noFill/>
          <a:ln cap="flat" cmpd="sng" w="9525">
            <a:solidFill>
              <a:srgbClr val="000000"/>
            </a:solidFill>
            <a:prstDash val="solid"/>
            <a:round/>
            <a:headEnd len="med" w="med" type="none"/>
            <a:tailEnd len="med" w="med" type="none"/>
          </a:ln>
        </p:spPr>
      </p:cxnSp>
      <p:sp>
        <p:nvSpPr>
          <p:cNvPr id="2626" name="Google Shape;2626;p99"/>
          <p:cNvSpPr txBox="1"/>
          <p:nvPr/>
        </p:nvSpPr>
        <p:spPr>
          <a:xfrm>
            <a:off x="6629400" y="4167188"/>
            <a:ext cx="6350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3300"/>
                </a:solidFill>
                <a:latin typeface="Times New Roman"/>
                <a:ea typeface="Times New Roman"/>
                <a:cs typeface="Times New Roman"/>
                <a:sym typeface="Times New Roman"/>
              </a:rPr>
              <a:t>(T2)</a:t>
            </a:r>
            <a:endParaRPr/>
          </a:p>
        </p:txBody>
      </p:sp>
      <p:sp>
        <p:nvSpPr>
          <p:cNvPr id="2627" name="Google Shape;2627;p99"/>
          <p:cNvSpPr/>
          <p:nvPr/>
        </p:nvSpPr>
        <p:spPr>
          <a:xfrm>
            <a:off x="2590800" y="5867400"/>
            <a:ext cx="838200" cy="533400"/>
          </a:xfrm>
          <a:prstGeom prst="rect">
            <a:avLst/>
          </a:prstGeom>
          <a:noFill/>
          <a:ln cap="flat" cmpd="sng" w="28575">
            <a:solidFill>
              <a:srgbClr val="00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628" name="Google Shape;2628;p99"/>
          <p:cNvSpPr/>
          <p:nvPr/>
        </p:nvSpPr>
        <p:spPr>
          <a:xfrm>
            <a:off x="6934200" y="3429000"/>
            <a:ext cx="838200" cy="533400"/>
          </a:xfrm>
          <a:prstGeom prst="rect">
            <a:avLst/>
          </a:prstGeom>
          <a:noFill/>
          <a:ln cap="flat" cmpd="sng" w="2857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2" name="Shape 2632"/>
        <p:cNvGrpSpPr/>
        <p:nvPr/>
      </p:nvGrpSpPr>
      <p:grpSpPr>
        <a:xfrm>
          <a:off x="0" y="0"/>
          <a:ext cx="0" cy="0"/>
          <a:chOff x="0" y="0"/>
          <a:chExt cx="0" cy="0"/>
        </a:xfrm>
      </p:grpSpPr>
      <p:sp>
        <p:nvSpPr>
          <p:cNvPr id="2633" name="Google Shape;2633;p10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4" name="Google Shape;2634;p10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Đánh giá tìm kiếm</a:t>
            </a:r>
            <a:endParaRPr/>
          </a:p>
        </p:txBody>
      </p:sp>
      <p:sp>
        <p:nvSpPr>
          <p:cNvPr id="2635" name="Google Shape;2635;p10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20"/>
              <a:buChar char="•"/>
            </a:pPr>
            <a:r>
              <a:rPr lang="en-US"/>
              <a:t>Độ phức tạp của thao tác trên BST: chiều dài đường dẫn từ gốc đến nút thao tác </a:t>
            </a:r>
            <a:endParaRPr/>
          </a:p>
          <a:p>
            <a:pPr indent="-342900" lvl="0" marL="342900" rtl="0" algn="l">
              <a:lnSpc>
                <a:spcPct val="90000"/>
              </a:lnSpc>
              <a:spcBef>
                <a:spcPts val="640"/>
              </a:spcBef>
              <a:spcAft>
                <a:spcPts val="0"/>
              </a:spcAft>
              <a:buSzPts val="1920"/>
              <a:buChar char="•"/>
            </a:pPr>
            <a:r>
              <a:rPr lang="en-US"/>
              <a:t>Trong cây cân bằng tốt, chiều dài của đường đi dài nhất là logn</a:t>
            </a:r>
            <a:endParaRPr/>
          </a:p>
          <a:p>
            <a:pPr indent="-285750" lvl="1" marL="742950" rtl="0" algn="l">
              <a:lnSpc>
                <a:spcPct val="90000"/>
              </a:lnSpc>
              <a:spcBef>
                <a:spcPts val="560"/>
              </a:spcBef>
              <a:spcAft>
                <a:spcPts val="0"/>
              </a:spcAft>
              <a:buSzPts val="1680"/>
              <a:buChar char="✓"/>
            </a:pPr>
            <a:r>
              <a:rPr lang="en-US"/>
              <a:t>1 triệu entry ⇒ đường dẫn dài nhất là log2 1.048.576 = 20</a:t>
            </a:r>
            <a:endParaRPr/>
          </a:p>
          <a:p>
            <a:pPr indent="-342900" lvl="0" marL="342900" rtl="0" algn="l">
              <a:lnSpc>
                <a:spcPct val="90000"/>
              </a:lnSpc>
              <a:spcBef>
                <a:spcPts val="640"/>
              </a:spcBef>
              <a:spcAft>
                <a:spcPts val="0"/>
              </a:spcAft>
              <a:buSzPts val="1920"/>
              <a:buChar char="•"/>
            </a:pPr>
            <a:r>
              <a:rPr lang="en-US"/>
              <a:t>Trong trường hợp cây “cao”, ko cân bằng, độ phức tạp là O(n)</a:t>
            </a:r>
            <a:endParaRPr/>
          </a:p>
          <a:p>
            <a:pPr indent="-285750" lvl="1" marL="742950" rtl="0" algn="l">
              <a:lnSpc>
                <a:spcPct val="90000"/>
              </a:lnSpc>
              <a:spcBef>
                <a:spcPts val="560"/>
              </a:spcBef>
              <a:spcAft>
                <a:spcPts val="0"/>
              </a:spcAft>
              <a:buSzPts val="1680"/>
              <a:buChar char="✓"/>
            </a:pPr>
            <a:r>
              <a:rPr lang="en-US"/>
              <a:t>Mỗi phần tử thêm vào theo thứ tự đã sắp</a:t>
            </a:r>
            <a:endParaRPr/>
          </a:p>
          <a:p>
            <a:pPr indent="-342900" lvl="0" marL="342900" rtl="0" algn="l">
              <a:lnSpc>
                <a:spcPct val="90000"/>
              </a:lnSpc>
              <a:spcBef>
                <a:spcPts val="640"/>
              </a:spcBef>
              <a:spcAft>
                <a:spcPts val="0"/>
              </a:spcAft>
              <a:buSzPts val="1920"/>
              <a:buChar char="•"/>
            </a:pPr>
            <a:r>
              <a:rPr lang="en-US">
                <a:solidFill>
                  <a:srgbClr val="FFFF00"/>
                </a:solidFill>
              </a:rPr>
              <a:t>Sự cân bằng cây là rất quan trọng</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9" name="Shape 2639"/>
        <p:cNvGrpSpPr/>
        <p:nvPr/>
      </p:nvGrpSpPr>
      <p:grpSpPr>
        <a:xfrm>
          <a:off x="0" y="0"/>
          <a:ext cx="0" cy="0"/>
          <a:chOff x="0" y="0"/>
          <a:chExt cx="0" cy="0"/>
        </a:xfrm>
      </p:grpSpPr>
      <p:sp>
        <p:nvSpPr>
          <p:cNvPr id="2640" name="Google Shape;2640;p10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1" name="Google Shape;2641;p10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NP hoàn toàn cân bằng</a:t>
            </a:r>
            <a:endParaRPr/>
          </a:p>
        </p:txBody>
      </p:sp>
      <p:sp>
        <p:nvSpPr>
          <p:cNvPr id="2642" name="Google Shape;2642;p10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Cây NP hoàn toàn cân bằng</a:t>
            </a:r>
            <a:endParaRPr/>
          </a:p>
          <a:p>
            <a:pPr indent="-285750" lvl="1" marL="742950" rtl="0" algn="l">
              <a:spcBef>
                <a:spcPts val="560"/>
              </a:spcBef>
              <a:spcAft>
                <a:spcPts val="0"/>
              </a:spcAft>
              <a:buSzPts val="1680"/>
              <a:buChar char="✓"/>
            </a:pPr>
            <a:r>
              <a:rPr lang="en-US"/>
              <a:t>Là cây nhị phân</a:t>
            </a:r>
            <a:endParaRPr/>
          </a:p>
          <a:p>
            <a:pPr indent="-285750" lvl="1" marL="742950" rtl="0" algn="l">
              <a:spcBef>
                <a:spcPts val="560"/>
              </a:spcBef>
              <a:spcAft>
                <a:spcPts val="0"/>
              </a:spcAft>
              <a:buSzPts val="1680"/>
              <a:buChar char="✓"/>
            </a:pPr>
            <a:r>
              <a:rPr lang="en-US"/>
              <a:t>Tại mỗi nút: số nút trên nhánh trái và nhánh phải chênh lệch ko quá 1 nút!</a:t>
            </a:r>
            <a:endParaRPr/>
          </a:p>
        </p:txBody>
      </p:sp>
      <p:sp>
        <p:nvSpPr>
          <p:cNvPr id="2643" name="Google Shape;2643;p101"/>
          <p:cNvSpPr/>
          <p:nvPr/>
        </p:nvSpPr>
        <p:spPr>
          <a:xfrm>
            <a:off x="2438400" y="3657600"/>
            <a:ext cx="609600" cy="6096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P</a:t>
            </a:r>
            <a:endParaRPr/>
          </a:p>
        </p:txBody>
      </p:sp>
      <p:sp>
        <p:nvSpPr>
          <p:cNvPr id="2644" name="Google Shape;2644;p101"/>
          <p:cNvSpPr/>
          <p:nvPr/>
        </p:nvSpPr>
        <p:spPr>
          <a:xfrm>
            <a:off x="1066800" y="4724400"/>
            <a:ext cx="1066800" cy="15240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Cây con </a:t>
            </a:r>
            <a:endParaRPr/>
          </a:p>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bên trái</a:t>
            </a:r>
            <a:endParaRPr/>
          </a:p>
        </p:txBody>
      </p:sp>
      <p:sp>
        <p:nvSpPr>
          <p:cNvPr id="2645" name="Google Shape;2645;p101"/>
          <p:cNvSpPr/>
          <p:nvPr/>
        </p:nvSpPr>
        <p:spPr>
          <a:xfrm>
            <a:off x="3276600" y="4724400"/>
            <a:ext cx="1066800" cy="1524000"/>
          </a:xfrm>
          <a:prstGeom prst="roundRect">
            <a:avLst>
              <a:gd fmla="val 16667" name="adj"/>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Cây con </a:t>
            </a:r>
            <a:endParaRPr/>
          </a:p>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bên phải</a:t>
            </a:r>
            <a:endParaRPr/>
          </a:p>
        </p:txBody>
      </p:sp>
      <p:cxnSp>
        <p:nvCxnSpPr>
          <p:cNvPr id="2646" name="Google Shape;2646;p101"/>
          <p:cNvCxnSpPr>
            <a:stCxn id="2644" idx="0"/>
            <a:endCxn id="2643" idx="4"/>
          </p:cNvCxnSpPr>
          <p:nvPr/>
        </p:nvCxnSpPr>
        <p:spPr>
          <a:xfrm flipH="1" rot="10800000">
            <a:off x="1600200" y="4267200"/>
            <a:ext cx="1143000" cy="457200"/>
          </a:xfrm>
          <a:prstGeom prst="straightConnector1">
            <a:avLst/>
          </a:prstGeom>
          <a:noFill/>
          <a:ln cap="flat" cmpd="sng" w="9525">
            <a:solidFill>
              <a:srgbClr val="000000"/>
            </a:solidFill>
            <a:prstDash val="solid"/>
            <a:round/>
            <a:headEnd len="med" w="med" type="none"/>
            <a:tailEnd len="med" w="med" type="none"/>
          </a:ln>
        </p:spPr>
      </p:cxnSp>
      <p:cxnSp>
        <p:nvCxnSpPr>
          <p:cNvPr id="2647" name="Google Shape;2647;p101"/>
          <p:cNvCxnSpPr>
            <a:stCxn id="2643" idx="4"/>
            <a:endCxn id="2645" idx="0"/>
          </p:cNvCxnSpPr>
          <p:nvPr/>
        </p:nvCxnSpPr>
        <p:spPr>
          <a:xfrm>
            <a:off x="2743200" y="4267200"/>
            <a:ext cx="1066800" cy="457200"/>
          </a:xfrm>
          <a:prstGeom prst="straightConnector1">
            <a:avLst/>
          </a:prstGeom>
          <a:noFill/>
          <a:ln cap="flat" cmpd="sng" w="9525">
            <a:solidFill>
              <a:srgbClr val="000000"/>
            </a:solidFill>
            <a:prstDash val="solid"/>
            <a:round/>
            <a:headEnd len="med" w="med" type="none"/>
            <a:tailEnd len="med" w="med" type="none"/>
          </a:ln>
        </p:spPr>
      </p:cxnSp>
      <p:sp>
        <p:nvSpPr>
          <p:cNvPr id="2648" name="Google Shape;2648;p101"/>
          <p:cNvSpPr txBox="1"/>
          <p:nvPr/>
        </p:nvSpPr>
        <p:spPr>
          <a:xfrm>
            <a:off x="4876800" y="3962400"/>
            <a:ext cx="4014788" cy="793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300">
                <a:solidFill>
                  <a:srgbClr val="CC0000"/>
                </a:solidFill>
                <a:latin typeface="Times New Roman"/>
                <a:ea typeface="Times New Roman"/>
                <a:cs typeface="Times New Roman"/>
                <a:sym typeface="Times New Roman"/>
              </a:rPr>
              <a:t>nL(p): số nút cây con trái nút p</a:t>
            </a:r>
            <a:endParaRPr/>
          </a:p>
          <a:p>
            <a:pPr indent="0" lvl="0" marL="0" marR="0" rtl="0" algn="l">
              <a:spcBef>
                <a:spcPts val="0"/>
              </a:spcBef>
              <a:spcAft>
                <a:spcPts val="0"/>
              </a:spcAft>
              <a:buNone/>
            </a:pPr>
            <a:r>
              <a:rPr lang="en-US" sz="2300">
                <a:solidFill>
                  <a:srgbClr val="CC0000"/>
                </a:solidFill>
                <a:latin typeface="Times New Roman"/>
                <a:ea typeface="Times New Roman"/>
                <a:cs typeface="Times New Roman"/>
                <a:sym typeface="Times New Roman"/>
              </a:rPr>
              <a:t>nR(p): số nút cây con phải nút p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21"/>
          <p:cNvSpPr/>
          <p:nvPr/>
        </p:nvSpPr>
        <p:spPr>
          <a:xfrm>
            <a:off x="292100" y="3187700"/>
            <a:ext cx="3352800" cy="2286000"/>
          </a:xfrm>
          <a:prstGeom prst="ellipse">
            <a:avLst/>
          </a:prstGeom>
          <a:solidFill>
            <a:schemeClr val="folHlink">
              <a:alpha val="54901"/>
            </a:schemeClr>
          </a:solidFill>
          <a:ln cap="rnd" cmpd="sng" w="38100">
            <a:solidFill>
              <a:schemeClr val="hlink"/>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5" name="Google Shape;245;p2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Khái niệm</a:t>
            </a:r>
            <a:endParaRPr/>
          </a:p>
        </p:txBody>
      </p:sp>
      <p:sp>
        <p:nvSpPr>
          <p:cNvPr id="246" name="Google Shape;246;p21"/>
          <p:cNvSpPr txBox="1"/>
          <p:nvPr/>
        </p:nvSpPr>
        <p:spPr>
          <a:xfrm>
            <a:off x="3886200" y="15906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Root</a:t>
            </a:r>
            <a:endParaRPr/>
          </a:p>
        </p:txBody>
      </p:sp>
      <p:sp>
        <p:nvSpPr>
          <p:cNvPr id="247" name="Google Shape;247;p21"/>
          <p:cNvSpPr txBox="1"/>
          <p:nvPr/>
        </p:nvSpPr>
        <p:spPr>
          <a:xfrm>
            <a:off x="2438400" y="24288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A</a:t>
            </a:r>
            <a:endParaRPr/>
          </a:p>
        </p:txBody>
      </p:sp>
      <p:sp>
        <p:nvSpPr>
          <p:cNvPr id="248" name="Google Shape;248;p21"/>
          <p:cNvSpPr txBox="1"/>
          <p:nvPr/>
        </p:nvSpPr>
        <p:spPr>
          <a:xfrm>
            <a:off x="609600" y="4486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H</a:t>
            </a:r>
            <a:endParaRPr/>
          </a:p>
        </p:txBody>
      </p:sp>
      <p:sp>
        <p:nvSpPr>
          <p:cNvPr id="249" name="Google Shape;249;p21"/>
          <p:cNvSpPr txBox="1"/>
          <p:nvPr/>
        </p:nvSpPr>
        <p:spPr>
          <a:xfrm>
            <a:off x="5791200" y="24288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B</a:t>
            </a:r>
            <a:endParaRPr/>
          </a:p>
        </p:txBody>
      </p:sp>
      <p:sp>
        <p:nvSpPr>
          <p:cNvPr id="250" name="Google Shape;250;p21"/>
          <p:cNvSpPr txBox="1"/>
          <p:nvPr/>
        </p:nvSpPr>
        <p:spPr>
          <a:xfrm>
            <a:off x="7620000" y="3343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G</a:t>
            </a:r>
            <a:endParaRPr/>
          </a:p>
        </p:txBody>
      </p:sp>
      <p:sp>
        <p:nvSpPr>
          <p:cNvPr id="251" name="Google Shape;251;p21"/>
          <p:cNvSpPr txBox="1"/>
          <p:nvPr/>
        </p:nvSpPr>
        <p:spPr>
          <a:xfrm>
            <a:off x="6172200" y="3343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F</a:t>
            </a:r>
            <a:endParaRPr/>
          </a:p>
        </p:txBody>
      </p:sp>
      <p:sp>
        <p:nvSpPr>
          <p:cNvPr id="252" name="Google Shape;252;p21"/>
          <p:cNvSpPr txBox="1"/>
          <p:nvPr/>
        </p:nvSpPr>
        <p:spPr>
          <a:xfrm>
            <a:off x="4724400" y="3343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E</a:t>
            </a:r>
            <a:endParaRPr/>
          </a:p>
        </p:txBody>
      </p:sp>
      <p:sp>
        <p:nvSpPr>
          <p:cNvPr id="253" name="Google Shape;253;p21"/>
          <p:cNvSpPr txBox="1"/>
          <p:nvPr/>
        </p:nvSpPr>
        <p:spPr>
          <a:xfrm>
            <a:off x="3048000" y="3343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D</a:t>
            </a:r>
            <a:endParaRPr/>
          </a:p>
        </p:txBody>
      </p:sp>
      <p:sp>
        <p:nvSpPr>
          <p:cNvPr id="254" name="Google Shape;254;p21"/>
          <p:cNvSpPr txBox="1"/>
          <p:nvPr/>
        </p:nvSpPr>
        <p:spPr>
          <a:xfrm>
            <a:off x="1143000" y="3343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C</a:t>
            </a:r>
            <a:endParaRPr/>
          </a:p>
        </p:txBody>
      </p:sp>
      <p:sp>
        <p:nvSpPr>
          <p:cNvPr id="255" name="Google Shape;255;p21"/>
          <p:cNvSpPr txBox="1"/>
          <p:nvPr/>
        </p:nvSpPr>
        <p:spPr>
          <a:xfrm>
            <a:off x="6858000" y="4486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K</a:t>
            </a:r>
            <a:endParaRPr/>
          </a:p>
        </p:txBody>
      </p:sp>
      <p:sp>
        <p:nvSpPr>
          <p:cNvPr id="256" name="Google Shape;256;p21"/>
          <p:cNvSpPr txBox="1"/>
          <p:nvPr/>
        </p:nvSpPr>
        <p:spPr>
          <a:xfrm>
            <a:off x="5410200" y="4486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J</a:t>
            </a:r>
            <a:endParaRPr/>
          </a:p>
        </p:txBody>
      </p:sp>
      <p:sp>
        <p:nvSpPr>
          <p:cNvPr id="257" name="Google Shape;257;p21"/>
          <p:cNvSpPr txBox="1"/>
          <p:nvPr/>
        </p:nvSpPr>
        <p:spPr>
          <a:xfrm>
            <a:off x="6934200" y="53244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L</a:t>
            </a:r>
            <a:endParaRPr/>
          </a:p>
        </p:txBody>
      </p:sp>
      <p:sp>
        <p:nvSpPr>
          <p:cNvPr id="258" name="Google Shape;258;p21"/>
          <p:cNvSpPr txBox="1"/>
          <p:nvPr/>
        </p:nvSpPr>
        <p:spPr>
          <a:xfrm>
            <a:off x="2057400" y="4486275"/>
            <a:ext cx="1295400" cy="4667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I</a:t>
            </a:r>
            <a:endParaRPr/>
          </a:p>
        </p:txBody>
      </p:sp>
      <p:cxnSp>
        <p:nvCxnSpPr>
          <p:cNvPr id="259" name="Google Shape;259;p21"/>
          <p:cNvCxnSpPr/>
          <p:nvPr/>
        </p:nvCxnSpPr>
        <p:spPr>
          <a:xfrm flipH="1">
            <a:off x="3429000" y="2047875"/>
            <a:ext cx="914400" cy="381000"/>
          </a:xfrm>
          <a:prstGeom prst="straightConnector1">
            <a:avLst/>
          </a:prstGeom>
          <a:noFill/>
          <a:ln cap="flat" cmpd="sng" w="9525">
            <a:solidFill>
              <a:srgbClr val="000000"/>
            </a:solidFill>
            <a:prstDash val="solid"/>
            <a:round/>
            <a:headEnd len="med" w="med" type="none"/>
            <a:tailEnd len="med" w="med" type="none"/>
          </a:ln>
        </p:spPr>
      </p:cxnSp>
      <p:cxnSp>
        <p:nvCxnSpPr>
          <p:cNvPr id="260" name="Google Shape;260;p21"/>
          <p:cNvCxnSpPr/>
          <p:nvPr/>
        </p:nvCxnSpPr>
        <p:spPr>
          <a:xfrm>
            <a:off x="4953000" y="2047875"/>
            <a:ext cx="1143000" cy="381000"/>
          </a:xfrm>
          <a:prstGeom prst="straightConnector1">
            <a:avLst/>
          </a:prstGeom>
          <a:noFill/>
          <a:ln cap="flat" cmpd="sng" w="9525">
            <a:solidFill>
              <a:srgbClr val="000000"/>
            </a:solidFill>
            <a:prstDash val="solid"/>
            <a:round/>
            <a:headEnd len="med" w="med" type="none"/>
            <a:tailEnd len="med" w="med" type="none"/>
          </a:ln>
        </p:spPr>
      </p:cxnSp>
      <p:cxnSp>
        <p:nvCxnSpPr>
          <p:cNvPr id="261" name="Google Shape;261;p21"/>
          <p:cNvCxnSpPr/>
          <p:nvPr/>
        </p:nvCxnSpPr>
        <p:spPr>
          <a:xfrm flipH="1">
            <a:off x="2057400" y="2886075"/>
            <a:ext cx="685800" cy="457200"/>
          </a:xfrm>
          <a:prstGeom prst="straightConnector1">
            <a:avLst/>
          </a:prstGeom>
          <a:noFill/>
          <a:ln cap="flat" cmpd="sng" w="9525">
            <a:solidFill>
              <a:srgbClr val="000000"/>
            </a:solidFill>
            <a:prstDash val="solid"/>
            <a:round/>
            <a:headEnd len="med" w="med" type="none"/>
            <a:tailEnd len="med" w="med" type="none"/>
          </a:ln>
        </p:spPr>
      </p:cxnSp>
      <p:cxnSp>
        <p:nvCxnSpPr>
          <p:cNvPr id="262" name="Google Shape;262;p21"/>
          <p:cNvCxnSpPr/>
          <p:nvPr/>
        </p:nvCxnSpPr>
        <p:spPr>
          <a:xfrm>
            <a:off x="3429000" y="2886075"/>
            <a:ext cx="228600" cy="457200"/>
          </a:xfrm>
          <a:prstGeom prst="straightConnector1">
            <a:avLst/>
          </a:prstGeom>
          <a:noFill/>
          <a:ln cap="flat" cmpd="sng" w="9525">
            <a:solidFill>
              <a:srgbClr val="000000"/>
            </a:solidFill>
            <a:prstDash val="solid"/>
            <a:round/>
            <a:headEnd len="med" w="med" type="none"/>
            <a:tailEnd len="med" w="med" type="none"/>
          </a:ln>
        </p:spPr>
      </p:cxnSp>
      <p:cxnSp>
        <p:nvCxnSpPr>
          <p:cNvPr id="263" name="Google Shape;263;p21"/>
          <p:cNvCxnSpPr/>
          <p:nvPr/>
        </p:nvCxnSpPr>
        <p:spPr>
          <a:xfrm flipH="1">
            <a:off x="5410200" y="2886075"/>
            <a:ext cx="762000" cy="457200"/>
          </a:xfrm>
          <a:prstGeom prst="straightConnector1">
            <a:avLst/>
          </a:prstGeom>
          <a:noFill/>
          <a:ln cap="flat" cmpd="sng" w="9525">
            <a:solidFill>
              <a:srgbClr val="000000"/>
            </a:solidFill>
            <a:prstDash val="solid"/>
            <a:round/>
            <a:headEnd len="med" w="med" type="none"/>
            <a:tailEnd len="med" w="med" type="none"/>
          </a:ln>
        </p:spPr>
      </p:cxnSp>
      <p:cxnSp>
        <p:nvCxnSpPr>
          <p:cNvPr id="264" name="Google Shape;264;p21"/>
          <p:cNvCxnSpPr/>
          <p:nvPr/>
        </p:nvCxnSpPr>
        <p:spPr>
          <a:xfrm>
            <a:off x="6477000" y="2886075"/>
            <a:ext cx="76200" cy="457200"/>
          </a:xfrm>
          <a:prstGeom prst="straightConnector1">
            <a:avLst/>
          </a:prstGeom>
          <a:noFill/>
          <a:ln cap="flat" cmpd="sng" w="9525">
            <a:solidFill>
              <a:srgbClr val="000000"/>
            </a:solidFill>
            <a:prstDash val="solid"/>
            <a:round/>
            <a:headEnd len="med" w="med" type="none"/>
            <a:tailEnd len="med" w="med" type="none"/>
          </a:ln>
        </p:spPr>
      </p:cxnSp>
      <p:cxnSp>
        <p:nvCxnSpPr>
          <p:cNvPr id="265" name="Google Shape;265;p21"/>
          <p:cNvCxnSpPr/>
          <p:nvPr/>
        </p:nvCxnSpPr>
        <p:spPr>
          <a:xfrm>
            <a:off x="6858000" y="2886075"/>
            <a:ext cx="1219200" cy="457200"/>
          </a:xfrm>
          <a:prstGeom prst="straightConnector1">
            <a:avLst/>
          </a:prstGeom>
          <a:noFill/>
          <a:ln cap="flat" cmpd="sng" w="9525">
            <a:solidFill>
              <a:srgbClr val="000000"/>
            </a:solidFill>
            <a:prstDash val="solid"/>
            <a:round/>
            <a:headEnd len="med" w="med" type="none"/>
            <a:tailEnd len="med" w="med" type="none"/>
          </a:ln>
        </p:spPr>
      </p:cxnSp>
      <p:cxnSp>
        <p:nvCxnSpPr>
          <p:cNvPr id="266" name="Google Shape;266;p21"/>
          <p:cNvCxnSpPr/>
          <p:nvPr/>
        </p:nvCxnSpPr>
        <p:spPr>
          <a:xfrm flipH="1">
            <a:off x="1447800" y="3800475"/>
            <a:ext cx="228600" cy="685800"/>
          </a:xfrm>
          <a:prstGeom prst="straightConnector1">
            <a:avLst/>
          </a:prstGeom>
          <a:noFill/>
          <a:ln cap="flat" cmpd="sng" w="9525">
            <a:solidFill>
              <a:srgbClr val="000000"/>
            </a:solidFill>
            <a:prstDash val="solid"/>
            <a:round/>
            <a:headEnd len="med" w="med" type="none"/>
            <a:tailEnd len="med" w="med" type="none"/>
          </a:ln>
        </p:spPr>
      </p:cxnSp>
      <p:cxnSp>
        <p:nvCxnSpPr>
          <p:cNvPr id="267" name="Google Shape;267;p21"/>
          <p:cNvCxnSpPr/>
          <p:nvPr/>
        </p:nvCxnSpPr>
        <p:spPr>
          <a:xfrm>
            <a:off x="2133600" y="3800475"/>
            <a:ext cx="457200" cy="685800"/>
          </a:xfrm>
          <a:prstGeom prst="straightConnector1">
            <a:avLst/>
          </a:prstGeom>
          <a:noFill/>
          <a:ln cap="flat" cmpd="sng" w="9525">
            <a:solidFill>
              <a:srgbClr val="000000"/>
            </a:solidFill>
            <a:prstDash val="solid"/>
            <a:round/>
            <a:headEnd len="med" w="med" type="none"/>
            <a:tailEnd len="med" w="med" type="none"/>
          </a:ln>
        </p:spPr>
      </p:cxnSp>
      <p:cxnSp>
        <p:nvCxnSpPr>
          <p:cNvPr id="268" name="Google Shape;268;p21"/>
          <p:cNvCxnSpPr/>
          <p:nvPr/>
        </p:nvCxnSpPr>
        <p:spPr>
          <a:xfrm flipH="1">
            <a:off x="6172200" y="3800475"/>
            <a:ext cx="457200" cy="685800"/>
          </a:xfrm>
          <a:prstGeom prst="straightConnector1">
            <a:avLst/>
          </a:prstGeom>
          <a:noFill/>
          <a:ln cap="flat" cmpd="sng" w="9525">
            <a:solidFill>
              <a:srgbClr val="000000"/>
            </a:solidFill>
            <a:prstDash val="solid"/>
            <a:round/>
            <a:headEnd len="med" w="med" type="none"/>
            <a:tailEnd len="med" w="med" type="none"/>
          </a:ln>
        </p:spPr>
      </p:cxnSp>
      <p:cxnSp>
        <p:nvCxnSpPr>
          <p:cNvPr id="269" name="Google Shape;269;p21"/>
          <p:cNvCxnSpPr/>
          <p:nvPr/>
        </p:nvCxnSpPr>
        <p:spPr>
          <a:xfrm>
            <a:off x="7010400" y="3800475"/>
            <a:ext cx="381000" cy="685800"/>
          </a:xfrm>
          <a:prstGeom prst="straightConnector1">
            <a:avLst/>
          </a:prstGeom>
          <a:noFill/>
          <a:ln cap="flat" cmpd="sng" w="9525">
            <a:solidFill>
              <a:srgbClr val="000000"/>
            </a:solidFill>
            <a:prstDash val="solid"/>
            <a:round/>
            <a:headEnd len="med" w="med" type="none"/>
            <a:tailEnd len="med" w="med" type="none"/>
          </a:ln>
        </p:spPr>
      </p:cxnSp>
      <p:cxnSp>
        <p:nvCxnSpPr>
          <p:cNvPr id="270" name="Google Shape;270;p21"/>
          <p:cNvCxnSpPr/>
          <p:nvPr/>
        </p:nvCxnSpPr>
        <p:spPr>
          <a:xfrm>
            <a:off x="7467600" y="4943475"/>
            <a:ext cx="0" cy="381000"/>
          </a:xfrm>
          <a:prstGeom prst="straightConnector1">
            <a:avLst/>
          </a:prstGeom>
          <a:noFill/>
          <a:ln cap="flat" cmpd="sng" w="9525">
            <a:solidFill>
              <a:srgbClr val="000000"/>
            </a:solidFill>
            <a:prstDash val="solid"/>
            <a:round/>
            <a:headEnd len="med" w="med" type="none"/>
            <a:tailEnd len="med" w="med" type="none"/>
          </a:ln>
        </p:spPr>
      </p:cxnSp>
      <p:sp>
        <p:nvSpPr>
          <p:cNvPr id="271" name="Google Shape;271;p21"/>
          <p:cNvSpPr txBox="1"/>
          <p:nvPr/>
        </p:nvSpPr>
        <p:spPr>
          <a:xfrm>
            <a:off x="1447800" y="5791200"/>
            <a:ext cx="119062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9900"/>
                </a:solidFill>
                <a:latin typeface="Times New Roman"/>
                <a:ea typeface="Times New Roman"/>
                <a:cs typeface="Times New Roman"/>
                <a:sym typeface="Times New Roman"/>
              </a:rPr>
              <a:t>Cây con</a:t>
            </a:r>
            <a:endParaRPr/>
          </a:p>
        </p:txBody>
      </p:sp>
      <p:cxnSp>
        <p:nvCxnSpPr>
          <p:cNvPr id="272" name="Google Shape;272;p21"/>
          <p:cNvCxnSpPr/>
          <p:nvPr/>
        </p:nvCxnSpPr>
        <p:spPr>
          <a:xfrm>
            <a:off x="2057400" y="5486400"/>
            <a:ext cx="0" cy="457200"/>
          </a:xfrm>
          <a:prstGeom prst="straightConnector1">
            <a:avLst/>
          </a:prstGeom>
          <a:noFill/>
          <a:ln cap="flat" cmpd="sng" w="9525">
            <a:solidFill>
              <a:srgbClr val="000000"/>
            </a:solidFill>
            <a:prstDash val="solid"/>
            <a:round/>
            <a:headEnd len="med" w="med" type="none"/>
            <a:tailEnd len="med" w="med" type="triangle"/>
          </a:ln>
        </p:spPr>
      </p:cxnSp>
      <p:sp>
        <p:nvSpPr>
          <p:cNvPr id="273" name="Google Shape;273;p21"/>
          <p:cNvSpPr txBox="1"/>
          <p:nvPr/>
        </p:nvSpPr>
        <p:spPr>
          <a:xfrm>
            <a:off x="4038600" y="5638800"/>
            <a:ext cx="16049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Nút anh em</a:t>
            </a:r>
            <a:endParaRPr/>
          </a:p>
        </p:txBody>
      </p:sp>
      <p:cxnSp>
        <p:nvCxnSpPr>
          <p:cNvPr id="274" name="Google Shape;274;p21"/>
          <p:cNvCxnSpPr/>
          <p:nvPr/>
        </p:nvCxnSpPr>
        <p:spPr>
          <a:xfrm flipH="1" rot="10800000">
            <a:off x="5029200" y="5029200"/>
            <a:ext cx="914400" cy="685800"/>
          </a:xfrm>
          <a:prstGeom prst="straightConnector1">
            <a:avLst/>
          </a:prstGeom>
          <a:noFill/>
          <a:ln cap="flat" cmpd="sng" w="9525">
            <a:solidFill>
              <a:srgbClr val="000000"/>
            </a:solidFill>
            <a:prstDash val="solid"/>
            <a:round/>
            <a:headEnd len="med" w="med" type="none"/>
            <a:tailEnd len="med" w="med" type="triangle"/>
          </a:ln>
        </p:spPr>
      </p:cxnSp>
      <p:cxnSp>
        <p:nvCxnSpPr>
          <p:cNvPr id="275" name="Google Shape;275;p21"/>
          <p:cNvCxnSpPr/>
          <p:nvPr/>
        </p:nvCxnSpPr>
        <p:spPr>
          <a:xfrm flipH="1" rot="10800000">
            <a:off x="5029200" y="5041900"/>
            <a:ext cx="2057400" cy="673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2" name="Shape 2652"/>
        <p:cNvGrpSpPr/>
        <p:nvPr/>
      </p:nvGrpSpPr>
      <p:grpSpPr>
        <a:xfrm>
          <a:off x="0" y="0"/>
          <a:ext cx="0" cy="0"/>
          <a:chOff x="0" y="0"/>
          <a:chExt cx="0" cy="0"/>
        </a:xfrm>
      </p:grpSpPr>
      <p:sp>
        <p:nvSpPr>
          <p:cNvPr id="2653" name="Google Shape;2653;p102"/>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4" name="Google Shape;2654;p102"/>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NP hoàn toàn cân bằng</a:t>
            </a:r>
            <a:endParaRPr/>
          </a:p>
        </p:txBody>
      </p:sp>
      <p:sp>
        <p:nvSpPr>
          <p:cNvPr id="2655" name="Google Shape;2655;p102"/>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Trong cây NP hoàn toàn cân bằng</a:t>
            </a:r>
            <a:endParaRPr/>
          </a:p>
          <a:p>
            <a:pPr indent="-285750" lvl="1" marL="742950" rtl="0" algn="l">
              <a:spcBef>
                <a:spcPts val="560"/>
              </a:spcBef>
              <a:spcAft>
                <a:spcPts val="0"/>
              </a:spcAft>
              <a:buSzPts val="1680"/>
              <a:buChar char="✓"/>
            </a:pPr>
            <a:r>
              <a:rPr lang="en-US"/>
              <a:t>Có 3 trường hợp có thể có của một nút (p)</a:t>
            </a:r>
            <a:endParaRPr/>
          </a:p>
          <a:p>
            <a:pPr indent="-228600" lvl="2" marL="1143000" rtl="0" algn="l">
              <a:spcBef>
                <a:spcPts val="480"/>
              </a:spcBef>
              <a:spcAft>
                <a:spcPts val="0"/>
              </a:spcAft>
              <a:buSzPts val="1440"/>
              <a:buChar char="■"/>
            </a:pPr>
            <a:r>
              <a:rPr lang="en-US"/>
              <a:t>nL(p) = nR(p)</a:t>
            </a:r>
            <a:endParaRPr/>
          </a:p>
          <a:p>
            <a:pPr indent="-228600" lvl="2" marL="1143000" rtl="0" algn="l">
              <a:spcBef>
                <a:spcPts val="480"/>
              </a:spcBef>
              <a:spcAft>
                <a:spcPts val="0"/>
              </a:spcAft>
              <a:buSzPts val="1440"/>
              <a:buChar char="■"/>
            </a:pPr>
            <a:r>
              <a:rPr lang="en-US"/>
              <a:t>nL(p) = nR(p)+1</a:t>
            </a:r>
            <a:endParaRPr/>
          </a:p>
          <a:p>
            <a:pPr indent="-228600" lvl="2" marL="1143000" rtl="0" algn="l">
              <a:spcBef>
                <a:spcPts val="480"/>
              </a:spcBef>
              <a:spcAft>
                <a:spcPts val="0"/>
              </a:spcAft>
              <a:buSzPts val="1440"/>
              <a:buChar char="■"/>
            </a:pPr>
            <a:r>
              <a:rPr lang="en-US"/>
              <a:t>nR(p) = nL(p) +1</a:t>
            </a:r>
            <a:endParaRPr/>
          </a:p>
          <a:p>
            <a:pPr indent="-285750" lvl="1" marL="742950" rtl="0" algn="l">
              <a:spcBef>
                <a:spcPts val="560"/>
              </a:spcBef>
              <a:spcAft>
                <a:spcPts val="0"/>
              </a:spcAft>
              <a:buSzPts val="1680"/>
              <a:buChar char="✓"/>
            </a:pPr>
            <a:r>
              <a:rPr lang="en-US"/>
              <a:t>Chiều dài đường đi lớn nhất trong cây NP hoàn toàn cân bằng với n nút là log(n)</a:t>
            </a:r>
            <a:endParaRPr/>
          </a:p>
          <a:p>
            <a:pPr indent="-285750" lvl="1" marL="742950" rtl="0" algn="l">
              <a:spcBef>
                <a:spcPts val="560"/>
              </a:spcBef>
              <a:spcAft>
                <a:spcPts val="0"/>
              </a:spcAft>
              <a:buSzPts val="1680"/>
              <a:buChar char="✓"/>
            </a:pPr>
            <a:r>
              <a:rPr lang="en-US"/>
              <a:t>Quá trình thêm hay xóa một nút dễ làm mất trạng thái cân bằng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9" name="Shape 2659"/>
        <p:cNvGrpSpPr/>
        <p:nvPr/>
      </p:nvGrpSpPr>
      <p:grpSpPr>
        <a:xfrm>
          <a:off x="0" y="0"/>
          <a:ext cx="0" cy="0"/>
          <a:chOff x="0" y="0"/>
          <a:chExt cx="0" cy="0"/>
        </a:xfrm>
      </p:grpSpPr>
      <p:sp>
        <p:nvSpPr>
          <p:cNvPr id="2660" name="Google Shape;2660;p103"/>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1" name="Google Shape;2661;p103"/>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NP hoàn toàn cân bằng</a:t>
            </a:r>
            <a:endParaRPr/>
          </a:p>
        </p:txBody>
      </p:sp>
      <p:sp>
        <p:nvSpPr>
          <p:cNvPr id="2662" name="Google Shape;2662;p103"/>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Minh họa</a:t>
            </a:r>
            <a:endParaRPr/>
          </a:p>
        </p:txBody>
      </p:sp>
      <p:grpSp>
        <p:nvGrpSpPr>
          <p:cNvPr id="2663" name="Google Shape;2663;p103"/>
          <p:cNvGrpSpPr/>
          <p:nvPr/>
        </p:nvGrpSpPr>
        <p:grpSpPr>
          <a:xfrm>
            <a:off x="2514600" y="2057400"/>
            <a:ext cx="1143000" cy="2309813"/>
            <a:chOff x="576" y="1296"/>
            <a:chExt cx="720" cy="1455"/>
          </a:xfrm>
        </p:grpSpPr>
        <p:sp>
          <p:nvSpPr>
            <p:cNvPr id="2664" name="Google Shape;2664;p103"/>
            <p:cNvSpPr/>
            <p:nvPr/>
          </p:nvSpPr>
          <p:spPr>
            <a:xfrm>
              <a:off x="816" y="129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a:t>
              </a:r>
              <a:endParaRPr/>
            </a:p>
          </p:txBody>
        </p:sp>
        <p:sp>
          <p:nvSpPr>
            <p:cNvPr id="2665" name="Google Shape;2665;p103"/>
            <p:cNvSpPr/>
            <p:nvPr/>
          </p:nvSpPr>
          <p:spPr>
            <a:xfrm>
              <a:off x="576"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cxnSp>
          <p:nvCxnSpPr>
            <p:cNvPr id="2666" name="Google Shape;2666;p103"/>
            <p:cNvCxnSpPr>
              <a:stCxn id="2664" idx="4"/>
              <a:endCxn id="2665" idx="0"/>
            </p:cNvCxnSpPr>
            <p:nvPr/>
          </p:nvCxnSpPr>
          <p:spPr>
            <a:xfrm flipH="1">
              <a:off x="636"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667" name="Google Shape;2667;p103"/>
            <p:cNvSpPr/>
            <p:nvPr/>
          </p:nvSpPr>
          <p:spPr>
            <a:xfrm>
              <a:off x="1056"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68" name="Google Shape;2668;p103"/>
            <p:cNvCxnSpPr>
              <a:stCxn id="2664" idx="4"/>
              <a:endCxn id="2667" idx="0"/>
            </p:cNvCxnSpPr>
            <p:nvPr/>
          </p:nvCxnSpPr>
          <p:spPr>
            <a:xfrm>
              <a:off x="936"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669" name="Google Shape;2669;p103"/>
            <p:cNvSpPr/>
            <p:nvPr/>
          </p:nvSpPr>
          <p:spPr>
            <a:xfrm>
              <a:off x="768"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70" name="Google Shape;2670;p103"/>
            <p:cNvCxnSpPr>
              <a:stCxn id="2665" idx="4"/>
              <a:endCxn id="2669" idx="0"/>
            </p:cNvCxnSpPr>
            <p:nvPr/>
          </p:nvCxnSpPr>
          <p:spPr>
            <a:xfrm>
              <a:off x="696" y="2016"/>
              <a:ext cx="300" cy="300"/>
            </a:xfrm>
            <a:prstGeom prst="straightConnector1">
              <a:avLst/>
            </a:prstGeom>
            <a:noFill/>
            <a:ln cap="flat" cmpd="sng" w="9525">
              <a:solidFill>
                <a:srgbClr val="000000"/>
              </a:solidFill>
              <a:prstDash val="solid"/>
              <a:round/>
              <a:headEnd len="med" w="med" type="none"/>
              <a:tailEnd len="med" w="med" type="none"/>
            </a:ln>
          </p:spPr>
        </p:cxnSp>
        <p:sp>
          <p:nvSpPr>
            <p:cNvPr id="2671" name="Google Shape;2671;p103"/>
            <p:cNvSpPr txBox="1"/>
            <p:nvPr/>
          </p:nvSpPr>
          <p:spPr>
            <a:xfrm>
              <a:off x="732" y="2520"/>
              <a:ext cx="37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(T1)</a:t>
              </a:r>
              <a:endParaRPr/>
            </a:p>
          </p:txBody>
        </p:sp>
      </p:grpSp>
      <p:grpSp>
        <p:nvGrpSpPr>
          <p:cNvPr id="2672" name="Google Shape;2672;p103"/>
          <p:cNvGrpSpPr/>
          <p:nvPr/>
        </p:nvGrpSpPr>
        <p:grpSpPr>
          <a:xfrm>
            <a:off x="4521200" y="2057400"/>
            <a:ext cx="1346200" cy="2309813"/>
            <a:chOff x="1728" y="1296"/>
            <a:chExt cx="848" cy="1455"/>
          </a:xfrm>
        </p:grpSpPr>
        <p:sp>
          <p:nvSpPr>
            <p:cNvPr id="2673" name="Google Shape;2673;p103"/>
            <p:cNvSpPr/>
            <p:nvPr/>
          </p:nvSpPr>
          <p:spPr>
            <a:xfrm>
              <a:off x="2024" y="129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5</a:t>
              </a:r>
              <a:endParaRPr/>
            </a:p>
          </p:txBody>
        </p:sp>
        <p:sp>
          <p:nvSpPr>
            <p:cNvPr id="2674" name="Google Shape;2674;p103"/>
            <p:cNvSpPr/>
            <p:nvPr/>
          </p:nvSpPr>
          <p:spPr>
            <a:xfrm>
              <a:off x="1728"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cxnSp>
          <p:nvCxnSpPr>
            <p:cNvPr id="2675" name="Google Shape;2675;p103"/>
            <p:cNvCxnSpPr>
              <a:stCxn id="2673" idx="4"/>
              <a:endCxn id="2674" idx="0"/>
            </p:cNvCxnSpPr>
            <p:nvPr/>
          </p:nvCxnSpPr>
          <p:spPr>
            <a:xfrm flipH="1">
              <a:off x="1844"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676" name="Google Shape;2676;p103"/>
            <p:cNvSpPr/>
            <p:nvPr/>
          </p:nvSpPr>
          <p:spPr>
            <a:xfrm>
              <a:off x="2336"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cxnSp>
          <p:nvCxnSpPr>
            <p:cNvPr id="2677" name="Google Shape;2677;p103"/>
            <p:cNvCxnSpPr>
              <a:stCxn id="2673" idx="4"/>
              <a:endCxn id="2676" idx="0"/>
            </p:cNvCxnSpPr>
            <p:nvPr/>
          </p:nvCxnSpPr>
          <p:spPr>
            <a:xfrm>
              <a:off x="2144"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678" name="Google Shape;2678;p103"/>
            <p:cNvSpPr/>
            <p:nvPr/>
          </p:nvSpPr>
          <p:spPr>
            <a:xfrm>
              <a:off x="1896"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79" name="Google Shape;2679;p103"/>
            <p:cNvCxnSpPr>
              <a:stCxn id="2674" idx="4"/>
              <a:endCxn id="2678" idx="0"/>
            </p:cNvCxnSpPr>
            <p:nvPr/>
          </p:nvCxnSpPr>
          <p:spPr>
            <a:xfrm>
              <a:off x="1848" y="2016"/>
              <a:ext cx="300" cy="300"/>
            </a:xfrm>
            <a:prstGeom prst="straightConnector1">
              <a:avLst/>
            </a:prstGeom>
            <a:noFill/>
            <a:ln cap="flat" cmpd="sng" w="9525">
              <a:solidFill>
                <a:srgbClr val="000000"/>
              </a:solidFill>
              <a:prstDash val="solid"/>
              <a:round/>
              <a:headEnd len="med" w="med" type="none"/>
              <a:tailEnd len="med" w="med" type="none"/>
            </a:ln>
          </p:spPr>
        </p:cxnSp>
        <p:sp>
          <p:nvSpPr>
            <p:cNvPr id="2680" name="Google Shape;2680;p103"/>
            <p:cNvSpPr/>
            <p:nvPr/>
          </p:nvSpPr>
          <p:spPr>
            <a:xfrm>
              <a:off x="2192"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81" name="Google Shape;2681;p103"/>
            <p:cNvCxnSpPr>
              <a:stCxn id="2680" idx="0"/>
              <a:endCxn id="2676" idx="4"/>
            </p:cNvCxnSpPr>
            <p:nvPr/>
          </p:nvCxnSpPr>
          <p:spPr>
            <a:xfrm rot="10800000">
              <a:off x="2312" y="1956"/>
              <a:ext cx="0" cy="300"/>
            </a:xfrm>
            <a:prstGeom prst="straightConnector1">
              <a:avLst/>
            </a:prstGeom>
            <a:noFill/>
            <a:ln cap="flat" cmpd="sng" w="9525">
              <a:solidFill>
                <a:srgbClr val="000000"/>
              </a:solidFill>
              <a:prstDash val="solid"/>
              <a:round/>
              <a:headEnd len="med" w="med" type="none"/>
              <a:tailEnd len="med" w="med" type="none"/>
            </a:ln>
          </p:spPr>
        </p:cxnSp>
        <p:sp>
          <p:nvSpPr>
            <p:cNvPr id="2682" name="Google Shape;2682;p103"/>
            <p:cNvSpPr txBox="1"/>
            <p:nvPr/>
          </p:nvSpPr>
          <p:spPr>
            <a:xfrm>
              <a:off x="1980" y="2520"/>
              <a:ext cx="37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(T2)</a:t>
              </a:r>
              <a:endParaRPr/>
            </a:p>
          </p:txBody>
        </p:sp>
      </p:grpSp>
      <p:grpSp>
        <p:nvGrpSpPr>
          <p:cNvPr id="2683" name="Google Shape;2683;p103"/>
          <p:cNvGrpSpPr/>
          <p:nvPr/>
        </p:nvGrpSpPr>
        <p:grpSpPr>
          <a:xfrm>
            <a:off x="6629400" y="2057400"/>
            <a:ext cx="1905000" cy="2322513"/>
            <a:chOff x="2912" y="1296"/>
            <a:chExt cx="1200" cy="1463"/>
          </a:xfrm>
        </p:grpSpPr>
        <p:sp>
          <p:nvSpPr>
            <p:cNvPr id="2684" name="Google Shape;2684;p103"/>
            <p:cNvSpPr/>
            <p:nvPr/>
          </p:nvSpPr>
          <p:spPr>
            <a:xfrm>
              <a:off x="3368" y="129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6</a:t>
              </a:r>
              <a:endParaRPr/>
            </a:p>
          </p:txBody>
        </p:sp>
        <p:sp>
          <p:nvSpPr>
            <p:cNvPr id="2685" name="Google Shape;2685;p103"/>
            <p:cNvSpPr/>
            <p:nvPr/>
          </p:nvSpPr>
          <p:spPr>
            <a:xfrm>
              <a:off x="3072"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cxnSp>
          <p:nvCxnSpPr>
            <p:cNvPr id="2686" name="Google Shape;2686;p103"/>
            <p:cNvCxnSpPr>
              <a:stCxn id="2684" idx="4"/>
              <a:endCxn id="2685" idx="0"/>
            </p:cNvCxnSpPr>
            <p:nvPr/>
          </p:nvCxnSpPr>
          <p:spPr>
            <a:xfrm flipH="1">
              <a:off x="3188"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687" name="Google Shape;2687;p103"/>
            <p:cNvSpPr/>
            <p:nvPr/>
          </p:nvSpPr>
          <p:spPr>
            <a:xfrm>
              <a:off x="3680"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a:p>
          </p:txBody>
        </p:sp>
        <p:cxnSp>
          <p:nvCxnSpPr>
            <p:cNvPr id="2688" name="Google Shape;2688;p103"/>
            <p:cNvCxnSpPr>
              <a:stCxn id="2684" idx="4"/>
              <a:endCxn id="2687" idx="0"/>
            </p:cNvCxnSpPr>
            <p:nvPr/>
          </p:nvCxnSpPr>
          <p:spPr>
            <a:xfrm>
              <a:off x="3488"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689" name="Google Shape;2689;p103"/>
            <p:cNvSpPr/>
            <p:nvPr/>
          </p:nvSpPr>
          <p:spPr>
            <a:xfrm>
              <a:off x="3536"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90" name="Google Shape;2690;p103"/>
            <p:cNvCxnSpPr>
              <a:stCxn id="2689" idx="0"/>
              <a:endCxn id="2687" idx="4"/>
            </p:cNvCxnSpPr>
            <p:nvPr/>
          </p:nvCxnSpPr>
          <p:spPr>
            <a:xfrm rot="10800000">
              <a:off x="3656" y="1956"/>
              <a:ext cx="0" cy="300"/>
            </a:xfrm>
            <a:prstGeom prst="straightConnector1">
              <a:avLst/>
            </a:prstGeom>
            <a:noFill/>
            <a:ln cap="flat" cmpd="sng" w="9525">
              <a:solidFill>
                <a:srgbClr val="000000"/>
              </a:solidFill>
              <a:prstDash val="solid"/>
              <a:round/>
              <a:headEnd len="med" w="med" type="none"/>
              <a:tailEnd len="med" w="med" type="none"/>
            </a:ln>
          </p:spPr>
        </p:cxnSp>
        <p:sp>
          <p:nvSpPr>
            <p:cNvPr id="2691" name="Google Shape;2691;p103"/>
            <p:cNvSpPr/>
            <p:nvPr/>
          </p:nvSpPr>
          <p:spPr>
            <a:xfrm>
              <a:off x="2912"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92" name="Google Shape;2692;p103"/>
            <p:cNvCxnSpPr>
              <a:stCxn id="2691" idx="0"/>
              <a:endCxn id="2685" idx="4"/>
            </p:cNvCxnSpPr>
            <p:nvPr/>
          </p:nvCxnSpPr>
          <p:spPr>
            <a:xfrm flipH="1" rot="10800000">
              <a:off x="3032" y="1956"/>
              <a:ext cx="300" cy="300"/>
            </a:xfrm>
            <a:prstGeom prst="straightConnector1">
              <a:avLst/>
            </a:prstGeom>
            <a:noFill/>
            <a:ln cap="flat" cmpd="sng" w="9525">
              <a:solidFill>
                <a:srgbClr val="000000"/>
              </a:solidFill>
              <a:prstDash val="solid"/>
              <a:round/>
              <a:headEnd len="med" w="med" type="none"/>
              <a:tailEnd len="med" w="med" type="none"/>
            </a:ln>
          </p:spPr>
        </p:cxnSp>
        <p:sp>
          <p:nvSpPr>
            <p:cNvPr id="2693" name="Google Shape;2693;p103"/>
            <p:cNvSpPr/>
            <p:nvPr/>
          </p:nvSpPr>
          <p:spPr>
            <a:xfrm>
              <a:off x="3872"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694" name="Google Shape;2694;p103"/>
            <p:cNvCxnSpPr>
              <a:stCxn id="2687" idx="4"/>
              <a:endCxn id="2693" idx="0"/>
            </p:cNvCxnSpPr>
            <p:nvPr/>
          </p:nvCxnSpPr>
          <p:spPr>
            <a:xfrm>
              <a:off x="3800" y="2016"/>
              <a:ext cx="300" cy="300"/>
            </a:xfrm>
            <a:prstGeom prst="straightConnector1">
              <a:avLst/>
            </a:prstGeom>
            <a:noFill/>
            <a:ln cap="flat" cmpd="sng" w="9525">
              <a:solidFill>
                <a:srgbClr val="000000"/>
              </a:solidFill>
              <a:prstDash val="solid"/>
              <a:round/>
              <a:headEnd len="med" w="med" type="none"/>
              <a:tailEnd len="med" w="med" type="none"/>
            </a:ln>
          </p:spPr>
        </p:cxnSp>
        <p:sp>
          <p:nvSpPr>
            <p:cNvPr id="2695" name="Google Shape;2695;p103"/>
            <p:cNvSpPr txBox="1"/>
            <p:nvPr/>
          </p:nvSpPr>
          <p:spPr>
            <a:xfrm>
              <a:off x="3276" y="2528"/>
              <a:ext cx="37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(T3)</a:t>
              </a:r>
              <a:endParaRPr/>
            </a:p>
          </p:txBody>
        </p:sp>
      </p:grpSp>
      <p:grpSp>
        <p:nvGrpSpPr>
          <p:cNvPr id="2696" name="Google Shape;2696;p103"/>
          <p:cNvGrpSpPr/>
          <p:nvPr/>
        </p:nvGrpSpPr>
        <p:grpSpPr>
          <a:xfrm>
            <a:off x="3124200" y="4191000"/>
            <a:ext cx="1905000" cy="2324100"/>
            <a:chOff x="4416" y="1296"/>
            <a:chExt cx="1200" cy="1464"/>
          </a:xfrm>
        </p:grpSpPr>
        <p:sp>
          <p:nvSpPr>
            <p:cNvPr id="2697" name="Google Shape;2697;p103"/>
            <p:cNvSpPr/>
            <p:nvPr/>
          </p:nvSpPr>
          <p:spPr>
            <a:xfrm>
              <a:off x="4872" y="129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7</a:t>
              </a:r>
              <a:endParaRPr/>
            </a:p>
          </p:txBody>
        </p:sp>
        <p:sp>
          <p:nvSpPr>
            <p:cNvPr id="2698" name="Google Shape;2698;p103"/>
            <p:cNvSpPr/>
            <p:nvPr/>
          </p:nvSpPr>
          <p:spPr>
            <a:xfrm>
              <a:off x="4576"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a:p>
          </p:txBody>
        </p:sp>
        <p:cxnSp>
          <p:nvCxnSpPr>
            <p:cNvPr id="2699" name="Google Shape;2699;p103"/>
            <p:cNvCxnSpPr>
              <a:stCxn id="2697" idx="4"/>
              <a:endCxn id="2698" idx="0"/>
            </p:cNvCxnSpPr>
            <p:nvPr/>
          </p:nvCxnSpPr>
          <p:spPr>
            <a:xfrm flipH="1">
              <a:off x="4692"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700" name="Google Shape;2700;p103"/>
            <p:cNvSpPr/>
            <p:nvPr/>
          </p:nvSpPr>
          <p:spPr>
            <a:xfrm>
              <a:off x="5184" y="177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a:p>
          </p:txBody>
        </p:sp>
        <p:cxnSp>
          <p:nvCxnSpPr>
            <p:cNvPr id="2701" name="Google Shape;2701;p103"/>
            <p:cNvCxnSpPr>
              <a:stCxn id="2697" idx="4"/>
              <a:endCxn id="2700" idx="0"/>
            </p:cNvCxnSpPr>
            <p:nvPr/>
          </p:nvCxnSpPr>
          <p:spPr>
            <a:xfrm>
              <a:off x="4992" y="1536"/>
              <a:ext cx="300" cy="300"/>
            </a:xfrm>
            <a:prstGeom prst="straightConnector1">
              <a:avLst/>
            </a:prstGeom>
            <a:noFill/>
            <a:ln cap="flat" cmpd="sng" w="9525">
              <a:solidFill>
                <a:srgbClr val="000000"/>
              </a:solidFill>
              <a:prstDash val="solid"/>
              <a:round/>
              <a:headEnd len="med" w="med" type="none"/>
              <a:tailEnd len="med" w="med" type="none"/>
            </a:ln>
          </p:spPr>
        </p:cxnSp>
        <p:sp>
          <p:nvSpPr>
            <p:cNvPr id="2702" name="Google Shape;2702;p103"/>
            <p:cNvSpPr/>
            <p:nvPr/>
          </p:nvSpPr>
          <p:spPr>
            <a:xfrm>
              <a:off x="4744"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03" name="Google Shape;2703;p103"/>
            <p:cNvCxnSpPr>
              <a:stCxn id="2698" idx="4"/>
              <a:endCxn id="2702" idx="0"/>
            </p:cNvCxnSpPr>
            <p:nvPr/>
          </p:nvCxnSpPr>
          <p:spPr>
            <a:xfrm>
              <a:off x="4696" y="2016"/>
              <a:ext cx="300" cy="300"/>
            </a:xfrm>
            <a:prstGeom prst="straightConnector1">
              <a:avLst/>
            </a:prstGeom>
            <a:noFill/>
            <a:ln cap="flat" cmpd="sng" w="9525">
              <a:solidFill>
                <a:srgbClr val="000000"/>
              </a:solidFill>
              <a:prstDash val="solid"/>
              <a:round/>
              <a:headEnd len="med" w="med" type="none"/>
              <a:tailEnd len="med" w="med" type="none"/>
            </a:ln>
          </p:spPr>
        </p:cxnSp>
        <p:sp>
          <p:nvSpPr>
            <p:cNvPr id="2704" name="Google Shape;2704;p103"/>
            <p:cNvSpPr/>
            <p:nvPr/>
          </p:nvSpPr>
          <p:spPr>
            <a:xfrm>
              <a:off x="5040"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05" name="Google Shape;2705;p103"/>
            <p:cNvCxnSpPr>
              <a:stCxn id="2704" idx="0"/>
              <a:endCxn id="2700" idx="4"/>
            </p:cNvCxnSpPr>
            <p:nvPr/>
          </p:nvCxnSpPr>
          <p:spPr>
            <a:xfrm rot="10800000">
              <a:off x="5160" y="1956"/>
              <a:ext cx="0" cy="300"/>
            </a:xfrm>
            <a:prstGeom prst="straightConnector1">
              <a:avLst/>
            </a:prstGeom>
            <a:noFill/>
            <a:ln cap="flat" cmpd="sng" w="9525">
              <a:solidFill>
                <a:srgbClr val="000000"/>
              </a:solidFill>
              <a:prstDash val="solid"/>
              <a:round/>
              <a:headEnd len="med" w="med" type="none"/>
              <a:tailEnd len="med" w="med" type="none"/>
            </a:ln>
          </p:spPr>
        </p:cxnSp>
        <p:sp>
          <p:nvSpPr>
            <p:cNvPr id="2706" name="Google Shape;2706;p103"/>
            <p:cNvSpPr/>
            <p:nvPr/>
          </p:nvSpPr>
          <p:spPr>
            <a:xfrm>
              <a:off x="4416"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07" name="Google Shape;2707;p103"/>
            <p:cNvCxnSpPr>
              <a:stCxn id="2706" idx="0"/>
              <a:endCxn id="2698" idx="4"/>
            </p:cNvCxnSpPr>
            <p:nvPr/>
          </p:nvCxnSpPr>
          <p:spPr>
            <a:xfrm flipH="1" rot="10800000">
              <a:off x="4536" y="1956"/>
              <a:ext cx="300" cy="300"/>
            </a:xfrm>
            <a:prstGeom prst="straightConnector1">
              <a:avLst/>
            </a:prstGeom>
            <a:noFill/>
            <a:ln cap="flat" cmpd="sng" w="9525">
              <a:solidFill>
                <a:srgbClr val="000000"/>
              </a:solidFill>
              <a:prstDash val="solid"/>
              <a:round/>
              <a:headEnd len="med" w="med" type="none"/>
              <a:tailEnd len="med" w="med" type="none"/>
            </a:ln>
          </p:spPr>
        </p:cxnSp>
        <p:sp>
          <p:nvSpPr>
            <p:cNvPr id="2708" name="Google Shape;2708;p103"/>
            <p:cNvSpPr/>
            <p:nvPr/>
          </p:nvSpPr>
          <p:spPr>
            <a:xfrm>
              <a:off x="5376" y="2256"/>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09" name="Google Shape;2709;p103"/>
            <p:cNvCxnSpPr>
              <a:stCxn id="2700" idx="4"/>
              <a:endCxn id="2708" idx="0"/>
            </p:cNvCxnSpPr>
            <p:nvPr/>
          </p:nvCxnSpPr>
          <p:spPr>
            <a:xfrm>
              <a:off x="5304" y="2016"/>
              <a:ext cx="300" cy="300"/>
            </a:xfrm>
            <a:prstGeom prst="straightConnector1">
              <a:avLst/>
            </a:prstGeom>
            <a:noFill/>
            <a:ln cap="flat" cmpd="sng" w="9525">
              <a:solidFill>
                <a:srgbClr val="000000"/>
              </a:solidFill>
              <a:prstDash val="solid"/>
              <a:round/>
              <a:headEnd len="med" w="med" type="none"/>
              <a:tailEnd len="med" w="med" type="none"/>
            </a:ln>
          </p:spPr>
        </p:cxnSp>
        <p:sp>
          <p:nvSpPr>
            <p:cNvPr id="2710" name="Google Shape;2710;p103"/>
            <p:cNvSpPr txBox="1"/>
            <p:nvPr/>
          </p:nvSpPr>
          <p:spPr>
            <a:xfrm>
              <a:off x="4848" y="2529"/>
              <a:ext cx="37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(T4)</a:t>
              </a:r>
              <a:endParaRPr/>
            </a:p>
          </p:txBody>
        </p:sp>
      </p:grpSp>
      <p:grpSp>
        <p:nvGrpSpPr>
          <p:cNvPr id="2711" name="Google Shape;2711;p103"/>
          <p:cNvGrpSpPr/>
          <p:nvPr/>
        </p:nvGrpSpPr>
        <p:grpSpPr>
          <a:xfrm>
            <a:off x="5867400" y="4191000"/>
            <a:ext cx="1905000" cy="2590800"/>
            <a:chOff x="2160" y="2640"/>
            <a:chExt cx="1200" cy="1632"/>
          </a:xfrm>
        </p:grpSpPr>
        <p:sp>
          <p:nvSpPr>
            <p:cNvPr id="2712" name="Google Shape;2712;p103"/>
            <p:cNvSpPr/>
            <p:nvPr/>
          </p:nvSpPr>
          <p:spPr>
            <a:xfrm>
              <a:off x="2616" y="264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8</a:t>
              </a:r>
              <a:endParaRPr/>
            </a:p>
          </p:txBody>
        </p:sp>
        <p:sp>
          <p:nvSpPr>
            <p:cNvPr id="2713" name="Google Shape;2713;p103"/>
            <p:cNvSpPr/>
            <p:nvPr/>
          </p:nvSpPr>
          <p:spPr>
            <a:xfrm>
              <a:off x="2320" y="312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a:p>
          </p:txBody>
        </p:sp>
        <p:cxnSp>
          <p:nvCxnSpPr>
            <p:cNvPr id="2714" name="Google Shape;2714;p103"/>
            <p:cNvCxnSpPr>
              <a:stCxn id="2712" idx="4"/>
              <a:endCxn id="2713" idx="0"/>
            </p:cNvCxnSpPr>
            <p:nvPr/>
          </p:nvCxnSpPr>
          <p:spPr>
            <a:xfrm flipH="1">
              <a:off x="2436" y="2880"/>
              <a:ext cx="300" cy="300"/>
            </a:xfrm>
            <a:prstGeom prst="straightConnector1">
              <a:avLst/>
            </a:prstGeom>
            <a:noFill/>
            <a:ln cap="flat" cmpd="sng" w="9525">
              <a:solidFill>
                <a:srgbClr val="000000"/>
              </a:solidFill>
              <a:prstDash val="solid"/>
              <a:round/>
              <a:headEnd len="med" w="med" type="none"/>
              <a:tailEnd len="med" w="med" type="none"/>
            </a:ln>
          </p:spPr>
        </p:cxnSp>
        <p:sp>
          <p:nvSpPr>
            <p:cNvPr id="2715" name="Google Shape;2715;p103"/>
            <p:cNvSpPr/>
            <p:nvPr/>
          </p:nvSpPr>
          <p:spPr>
            <a:xfrm>
              <a:off x="2928" y="312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a:t>
              </a:r>
              <a:endParaRPr/>
            </a:p>
          </p:txBody>
        </p:sp>
        <p:cxnSp>
          <p:nvCxnSpPr>
            <p:cNvPr id="2716" name="Google Shape;2716;p103"/>
            <p:cNvCxnSpPr>
              <a:stCxn id="2712" idx="4"/>
              <a:endCxn id="2715" idx="0"/>
            </p:cNvCxnSpPr>
            <p:nvPr/>
          </p:nvCxnSpPr>
          <p:spPr>
            <a:xfrm>
              <a:off x="2736" y="2880"/>
              <a:ext cx="300" cy="300"/>
            </a:xfrm>
            <a:prstGeom prst="straightConnector1">
              <a:avLst/>
            </a:prstGeom>
            <a:noFill/>
            <a:ln cap="flat" cmpd="sng" w="9525">
              <a:solidFill>
                <a:srgbClr val="000000"/>
              </a:solidFill>
              <a:prstDash val="solid"/>
              <a:round/>
              <a:headEnd len="med" w="med" type="none"/>
              <a:tailEnd len="med" w="med" type="none"/>
            </a:ln>
          </p:spPr>
        </p:cxnSp>
        <p:sp>
          <p:nvSpPr>
            <p:cNvPr id="2717" name="Google Shape;2717;p103"/>
            <p:cNvSpPr/>
            <p:nvPr/>
          </p:nvSpPr>
          <p:spPr>
            <a:xfrm>
              <a:off x="2488" y="360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18" name="Google Shape;2718;p103"/>
            <p:cNvCxnSpPr>
              <a:stCxn id="2713" idx="4"/>
              <a:endCxn id="2717" idx="0"/>
            </p:cNvCxnSpPr>
            <p:nvPr/>
          </p:nvCxnSpPr>
          <p:spPr>
            <a:xfrm>
              <a:off x="2440" y="3360"/>
              <a:ext cx="300" cy="300"/>
            </a:xfrm>
            <a:prstGeom prst="straightConnector1">
              <a:avLst/>
            </a:prstGeom>
            <a:noFill/>
            <a:ln cap="flat" cmpd="sng" w="9525">
              <a:solidFill>
                <a:srgbClr val="000000"/>
              </a:solidFill>
              <a:prstDash val="solid"/>
              <a:round/>
              <a:headEnd len="med" w="med" type="none"/>
              <a:tailEnd len="med" w="med" type="none"/>
            </a:ln>
          </p:spPr>
        </p:cxnSp>
        <p:sp>
          <p:nvSpPr>
            <p:cNvPr id="2719" name="Google Shape;2719;p103"/>
            <p:cNvSpPr/>
            <p:nvPr/>
          </p:nvSpPr>
          <p:spPr>
            <a:xfrm>
              <a:off x="2784" y="360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a:p>
          </p:txBody>
        </p:sp>
        <p:cxnSp>
          <p:nvCxnSpPr>
            <p:cNvPr id="2720" name="Google Shape;2720;p103"/>
            <p:cNvCxnSpPr>
              <a:stCxn id="2719" idx="0"/>
              <a:endCxn id="2715" idx="4"/>
            </p:cNvCxnSpPr>
            <p:nvPr/>
          </p:nvCxnSpPr>
          <p:spPr>
            <a:xfrm rot="10800000">
              <a:off x="2904" y="3300"/>
              <a:ext cx="0" cy="300"/>
            </a:xfrm>
            <a:prstGeom prst="straightConnector1">
              <a:avLst/>
            </a:prstGeom>
            <a:noFill/>
            <a:ln cap="flat" cmpd="sng" w="9525">
              <a:solidFill>
                <a:srgbClr val="000000"/>
              </a:solidFill>
              <a:prstDash val="solid"/>
              <a:round/>
              <a:headEnd len="med" w="med" type="none"/>
              <a:tailEnd len="med" w="med" type="none"/>
            </a:ln>
          </p:spPr>
        </p:cxnSp>
        <p:sp>
          <p:nvSpPr>
            <p:cNvPr id="2721" name="Google Shape;2721;p103"/>
            <p:cNvSpPr/>
            <p:nvPr/>
          </p:nvSpPr>
          <p:spPr>
            <a:xfrm>
              <a:off x="2160" y="360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22" name="Google Shape;2722;p103"/>
            <p:cNvCxnSpPr>
              <a:stCxn id="2721" idx="0"/>
              <a:endCxn id="2713" idx="4"/>
            </p:cNvCxnSpPr>
            <p:nvPr/>
          </p:nvCxnSpPr>
          <p:spPr>
            <a:xfrm flipH="1" rot="10800000">
              <a:off x="2280" y="3300"/>
              <a:ext cx="300" cy="300"/>
            </a:xfrm>
            <a:prstGeom prst="straightConnector1">
              <a:avLst/>
            </a:prstGeom>
            <a:noFill/>
            <a:ln cap="flat" cmpd="sng" w="9525">
              <a:solidFill>
                <a:srgbClr val="000000"/>
              </a:solidFill>
              <a:prstDash val="solid"/>
              <a:round/>
              <a:headEnd len="med" w="med" type="none"/>
              <a:tailEnd len="med" w="med" type="none"/>
            </a:ln>
          </p:spPr>
        </p:cxnSp>
        <p:sp>
          <p:nvSpPr>
            <p:cNvPr id="2723" name="Google Shape;2723;p103"/>
            <p:cNvSpPr/>
            <p:nvPr/>
          </p:nvSpPr>
          <p:spPr>
            <a:xfrm>
              <a:off x="3120" y="3600"/>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24" name="Google Shape;2724;p103"/>
            <p:cNvCxnSpPr>
              <a:stCxn id="2715" idx="4"/>
              <a:endCxn id="2723" idx="0"/>
            </p:cNvCxnSpPr>
            <p:nvPr/>
          </p:nvCxnSpPr>
          <p:spPr>
            <a:xfrm>
              <a:off x="3048" y="3360"/>
              <a:ext cx="300" cy="300"/>
            </a:xfrm>
            <a:prstGeom prst="straightConnector1">
              <a:avLst/>
            </a:prstGeom>
            <a:noFill/>
            <a:ln cap="flat" cmpd="sng" w="9525">
              <a:solidFill>
                <a:srgbClr val="000000"/>
              </a:solidFill>
              <a:prstDash val="solid"/>
              <a:round/>
              <a:headEnd len="med" w="med" type="none"/>
              <a:tailEnd len="med" w="med" type="none"/>
            </a:ln>
          </p:spPr>
        </p:cxnSp>
        <p:sp>
          <p:nvSpPr>
            <p:cNvPr id="2725" name="Google Shape;2725;p103"/>
            <p:cNvSpPr/>
            <p:nvPr/>
          </p:nvSpPr>
          <p:spPr>
            <a:xfrm>
              <a:off x="2736" y="4032"/>
              <a:ext cx="240" cy="24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a:p>
          </p:txBody>
        </p:sp>
        <p:cxnSp>
          <p:nvCxnSpPr>
            <p:cNvPr id="2726" name="Google Shape;2726;p103"/>
            <p:cNvCxnSpPr>
              <a:stCxn id="2719" idx="4"/>
              <a:endCxn id="2725" idx="0"/>
            </p:cNvCxnSpPr>
            <p:nvPr/>
          </p:nvCxnSpPr>
          <p:spPr>
            <a:xfrm>
              <a:off x="2904" y="3840"/>
              <a:ext cx="0" cy="300"/>
            </a:xfrm>
            <a:prstGeom prst="straightConnector1">
              <a:avLst/>
            </a:prstGeom>
            <a:noFill/>
            <a:ln cap="flat" cmpd="sng" w="9525">
              <a:solidFill>
                <a:srgbClr val="000000"/>
              </a:solidFill>
              <a:prstDash val="solid"/>
              <a:round/>
              <a:headEnd len="med" w="med" type="none"/>
              <a:tailEnd len="med" w="med" type="none"/>
            </a:ln>
          </p:spPr>
        </p:cxnSp>
        <p:sp>
          <p:nvSpPr>
            <p:cNvPr id="2727" name="Google Shape;2727;p103"/>
            <p:cNvSpPr txBox="1"/>
            <p:nvPr/>
          </p:nvSpPr>
          <p:spPr>
            <a:xfrm>
              <a:off x="2976" y="4041"/>
              <a:ext cx="37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(T5)</a:t>
              </a:r>
              <a:endParaRPr/>
            </a:p>
          </p:txBody>
        </p:sp>
      </p:grpSp>
      <p:sp>
        <p:nvSpPr>
          <p:cNvPr id="2728" name="Google Shape;2728;p103"/>
          <p:cNvSpPr txBox="1"/>
          <p:nvPr/>
        </p:nvSpPr>
        <p:spPr>
          <a:xfrm>
            <a:off x="533400" y="4651375"/>
            <a:ext cx="2362200" cy="15525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CC0000"/>
                </a:solidFill>
                <a:latin typeface="Times New Roman"/>
                <a:ea typeface="Times New Roman"/>
                <a:cs typeface="Times New Roman"/>
                <a:sym typeface="Times New Roman"/>
              </a:rPr>
              <a:t>Nhãn của nút p cho biết số lượng nút của cây có gốc là p</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104"/>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4" name="Google Shape;2734;p104"/>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NP hoàn toàn cân bằng</a:t>
            </a:r>
            <a:endParaRPr/>
          </a:p>
        </p:txBody>
      </p:sp>
      <p:sp>
        <p:nvSpPr>
          <p:cNvPr id="2735" name="Google Shape;2735;p104"/>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20"/>
              <a:buChar char="•"/>
            </a:pPr>
            <a:r>
              <a:rPr lang="en-US"/>
              <a:t>Cây nhị phân tìm kiếm hoàn toàn cân bằng</a:t>
            </a:r>
            <a:endParaRPr/>
          </a:p>
          <a:p>
            <a:pPr indent="-285750" lvl="1" marL="742950" rtl="0" algn="l">
              <a:lnSpc>
                <a:spcPct val="90000"/>
              </a:lnSpc>
              <a:spcBef>
                <a:spcPts val="560"/>
              </a:spcBef>
              <a:spcAft>
                <a:spcPts val="0"/>
              </a:spcAft>
              <a:buSzPts val="1680"/>
              <a:buChar char="✓"/>
            </a:pPr>
            <a:r>
              <a:rPr lang="en-US"/>
              <a:t>Tối ưu nhất cho thao tác trên cây</a:t>
            </a:r>
            <a:endParaRPr/>
          </a:p>
          <a:p>
            <a:pPr indent="-285750" lvl="1" marL="742950" rtl="0" algn="l">
              <a:lnSpc>
                <a:spcPct val="90000"/>
              </a:lnSpc>
              <a:spcBef>
                <a:spcPts val="560"/>
              </a:spcBef>
              <a:spcAft>
                <a:spcPts val="0"/>
              </a:spcAft>
              <a:buSzPts val="1680"/>
              <a:buChar char="✓"/>
            </a:pPr>
            <a:r>
              <a:rPr lang="en-US"/>
              <a:t>Tốc độ tìm kiếm tỉ lệ với O(logn) với n là số nút</a:t>
            </a:r>
            <a:endParaRPr/>
          </a:p>
          <a:p>
            <a:pPr indent="-285750" lvl="1" marL="742950" rtl="0" algn="l">
              <a:lnSpc>
                <a:spcPct val="90000"/>
              </a:lnSpc>
              <a:spcBef>
                <a:spcPts val="560"/>
              </a:spcBef>
              <a:spcAft>
                <a:spcPts val="0"/>
              </a:spcAft>
              <a:buSzPts val="1680"/>
              <a:buChar char="✓"/>
            </a:pPr>
            <a:r>
              <a:rPr lang="en-US"/>
              <a:t>Thường bị mất cân bằng</a:t>
            </a:r>
            <a:endParaRPr/>
          </a:p>
          <a:p>
            <a:pPr indent="-228600" lvl="2" marL="1143000" rtl="0" algn="l">
              <a:lnSpc>
                <a:spcPct val="90000"/>
              </a:lnSpc>
              <a:spcBef>
                <a:spcPts val="480"/>
              </a:spcBef>
              <a:spcAft>
                <a:spcPts val="0"/>
              </a:spcAft>
              <a:buSzPts val="1440"/>
              <a:buChar char="■"/>
            </a:pPr>
            <a:r>
              <a:rPr lang="en-US"/>
              <a:t>Do thêm hay xoá</a:t>
            </a:r>
            <a:endParaRPr/>
          </a:p>
          <a:p>
            <a:pPr indent="-228600" lvl="2" marL="1143000" rtl="0" algn="l">
              <a:lnSpc>
                <a:spcPct val="90000"/>
              </a:lnSpc>
              <a:spcBef>
                <a:spcPts val="480"/>
              </a:spcBef>
              <a:spcAft>
                <a:spcPts val="0"/>
              </a:spcAft>
              <a:buSzPts val="1440"/>
              <a:buChar char="■"/>
            </a:pPr>
            <a:r>
              <a:rPr lang="en-US"/>
              <a:t>Chi phí để cân bằng rất lớn do thao tác trên toàn bộ cây</a:t>
            </a:r>
            <a:endParaRPr/>
          </a:p>
          <a:p>
            <a:pPr indent="-342900" lvl="0" marL="342900" rtl="0" algn="l">
              <a:lnSpc>
                <a:spcPct val="90000"/>
              </a:lnSpc>
              <a:spcBef>
                <a:spcPts val="640"/>
              </a:spcBef>
              <a:spcAft>
                <a:spcPts val="0"/>
              </a:spcAft>
              <a:buSzPts val="1920"/>
              <a:buChar char="•"/>
            </a:pPr>
            <a:r>
              <a:rPr lang="en-US"/>
              <a:t>Thực tế ít sử dụng cây NPTK hoàn toàn cân bằng!</a:t>
            </a:r>
            <a:endParaRPr/>
          </a:p>
          <a:p>
            <a:pPr indent="-342900" lvl="0" marL="342900" rtl="0" algn="l">
              <a:lnSpc>
                <a:spcPct val="90000"/>
              </a:lnSpc>
              <a:spcBef>
                <a:spcPts val="640"/>
              </a:spcBef>
              <a:spcAft>
                <a:spcPts val="0"/>
              </a:spcAft>
              <a:buSzPts val="1920"/>
              <a:buChar char="•"/>
            </a:pPr>
            <a:r>
              <a:rPr lang="en-US"/>
              <a:t>Xây dựng cây NPTK đạt trạng thái cân bằng yếu hơn (giảm chi phí)</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9" name="Shape 2739"/>
        <p:cNvGrpSpPr/>
        <p:nvPr/>
      </p:nvGrpSpPr>
      <p:grpSpPr>
        <a:xfrm>
          <a:off x="0" y="0"/>
          <a:ext cx="0" cy="0"/>
          <a:chOff x="0" y="0"/>
          <a:chExt cx="0" cy="0"/>
        </a:xfrm>
      </p:grpSpPr>
      <p:sp>
        <p:nvSpPr>
          <p:cNvPr id="2740" name="Google Shape;2740;p105"/>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1" name="Google Shape;2741;p105"/>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742" name="Google Shape;2742;p105"/>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Cây AVL: ra đời 1962</a:t>
            </a:r>
            <a:endParaRPr/>
          </a:p>
          <a:p>
            <a:pPr indent="-285750" lvl="1" marL="742950" rtl="0" algn="l">
              <a:spcBef>
                <a:spcPts val="560"/>
              </a:spcBef>
              <a:spcAft>
                <a:spcPts val="0"/>
              </a:spcAft>
              <a:buSzPts val="1680"/>
              <a:buChar char="✓"/>
            </a:pPr>
            <a:r>
              <a:rPr lang="en-US"/>
              <a:t>Do tác giả </a:t>
            </a:r>
            <a:r>
              <a:rPr b="1" lang="en-US">
                <a:solidFill>
                  <a:srgbClr val="FF3300"/>
                </a:solidFill>
              </a:rPr>
              <a:t>A</a:t>
            </a:r>
            <a:r>
              <a:rPr lang="en-US"/>
              <a:t>delson-</a:t>
            </a:r>
            <a:r>
              <a:rPr b="1" lang="en-US">
                <a:solidFill>
                  <a:srgbClr val="FF3300"/>
                </a:solidFill>
              </a:rPr>
              <a:t>V</a:t>
            </a:r>
            <a:r>
              <a:rPr lang="en-US"/>
              <a:t>elskii và </a:t>
            </a:r>
            <a:r>
              <a:rPr b="1" lang="en-US">
                <a:solidFill>
                  <a:srgbClr val="FF3300"/>
                </a:solidFill>
              </a:rPr>
              <a:t>L</a:t>
            </a:r>
            <a:r>
              <a:rPr lang="en-US"/>
              <a:t>andis khám phá</a:t>
            </a:r>
            <a:endParaRPr/>
          </a:p>
          <a:p>
            <a:pPr indent="-285750" lvl="1" marL="742950" rtl="0" algn="l">
              <a:spcBef>
                <a:spcPts val="560"/>
              </a:spcBef>
              <a:spcAft>
                <a:spcPts val="0"/>
              </a:spcAft>
              <a:buSzPts val="1680"/>
              <a:buChar char="✓"/>
            </a:pPr>
            <a:r>
              <a:rPr lang="en-US"/>
              <a:t>Cây nhị phân cân bằng đầu tiên</a:t>
            </a:r>
            <a:endParaRPr/>
          </a:p>
          <a:p>
            <a:pPr indent="-342900" lvl="0" marL="342900" rtl="0" algn="l">
              <a:spcBef>
                <a:spcPts val="640"/>
              </a:spcBef>
              <a:spcAft>
                <a:spcPts val="0"/>
              </a:spcAft>
              <a:buSzPts val="1920"/>
              <a:buChar char="•"/>
            </a:pPr>
            <a:r>
              <a:rPr lang="en-US"/>
              <a:t>Tính chất</a:t>
            </a:r>
            <a:endParaRPr/>
          </a:p>
          <a:p>
            <a:pPr indent="-285750" lvl="1" marL="742950" rtl="0" algn="l">
              <a:spcBef>
                <a:spcPts val="560"/>
              </a:spcBef>
              <a:spcAft>
                <a:spcPts val="0"/>
              </a:spcAft>
              <a:buSzPts val="1680"/>
              <a:buChar char="✓"/>
            </a:pPr>
            <a:r>
              <a:rPr lang="en-US"/>
              <a:t>Là cây nhị phân tìm kiếm</a:t>
            </a:r>
            <a:endParaRPr/>
          </a:p>
          <a:p>
            <a:pPr indent="-285750" lvl="1" marL="742950" rtl="0" algn="l">
              <a:spcBef>
                <a:spcPts val="560"/>
              </a:spcBef>
              <a:spcAft>
                <a:spcPts val="0"/>
              </a:spcAft>
              <a:buSzPts val="1680"/>
              <a:buChar char="✓"/>
            </a:pPr>
            <a:r>
              <a:rPr lang="en-US"/>
              <a:t>Độ cao của cây con trái và cây con phải chênh lệch ko quá 1</a:t>
            </a:r>
            <a:endParaRPr/>
          </a:p>
          <a:p>
            <a:pPr indent="-285750" lvl="1" marL="742950" rtl="0" algn="l">
              <a:spcBef>
                <a:spcPts val="560"/>
              </a:spcBef>
              <a:spcAft>
                <a:spcPts val="0"/>
              </a:spcAft>
              <a:buSzPts val="1680"/>
              <a:buChar char="✓"/>
            </a:pPr>
            <a:r>
              <a:rPr lang="en-US"/>
              <a:t>Các cây con cũng là AVL</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6" name="Shape 2746"/>
        <p:cNvGrpSpPr/>
        <p:nvPr/>
      </p:nvGrpSpPr>
      <p:grpSpPr>
        <a:xfrm>
          <a:off x="0" y="0"/>
          <a:ext cx="0" cy="0"/>
          <a:chOff x="0" y="0"/>
          <a:chExt cx="0" cy="0"/>
        </a:xfrm>
      </p:grpSpPr>
      <p:sp>
        <p:nvSpPr>
          <p:cNvPr id="2747" name="Google Shape;2747;p106"/>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8" name="Google Shape;2748;p106"/>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749" name="Google Shape;2749;p106"/>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Mô tả</a:t>
            </a:r>
            <a:endParaRPr/>
          </a:p>
          <a:p>
            <a:pPr indent="-285750" lvl="1" marL="742950" rtl="0" algn="l">
              <a:spcBef>
                <a:spcPts val="560"/>
              </a:spcBef>
              <a:spcAft>
                <a:spcPts val="0"/>
              </a:spcAft>
              <a:buSzPts val="1680"/>
              <a:buChar char="✓"/>
            </a:pPr>
            <a:r>
              <a:rPr lang="en-US"/>
              <a:t>hl(p) là chiều cao của cây con trái nút p</a:t>
            </a:r>
            <a:endParaRPr/>
          </a:p>
          <a:p>
            <a:pPr indent="-285750" lvl="1" marL="742950" rtl="0" algn="l">
              <a:spcBef>
                <a:spcPts val="560"/>
              </a:spcBef>
              <a:spcAft>
                <a:spcPts val="0"/>
              </a:spcAft>
              <a:buSzPts val="1680"/>
              <a:buChar char="✓"/>
            </a:pPr>
            <a:r>
              <a:rPr lang="en-US"/>
              <a:t>hr(p) là chiều cao của cây con phải của p</a:t>
            </a:r>
            <a:endParaRPr/>
          </a:p>
          <a:p>
            <a:pPr indent="-285750" lvl="1" marL="742950" rtl="0" algn="l">
              <a:spcBef>
                <a:spcPts val="560"/>
              </a:spcBef>
              <a:spcAft>
                <a:spcPts val="0"/>
              </a:spcAft>
              <a:buSzPts val="1680"/>
              <a:buChar char="✓"/>
            </a:pPr>
            <a:r>
              <a:rPr lang="en-US"/>
              <a:t>Các trường hợp có thể xảy ra trên cây AVL</a:t>
            </a:r>
            <a:endParaRPr/>
          </a:p>
          <a:p>
            <a:pPr indent="-228600" lvl="2" marL="1143000" rtl="0" algn="l">
              <a:spcBef>
                <a:spcPts val="480"/>
              </a:spcBef>
              <a:spcAft>
                <a:spcPts val="0"/>
              </a:spcAft>
              <a:buSzPts val="1440"/>
              <a:buChar char="■"/>
            </a:pPr>
            <a:r>
              <a:rPr lang="en-US"/>
              <a:t>Nút p cân bằng hl(p) = hr(p)</a:t>
            </a:r>
            <a:endParaRPr/>
          </a:p>
          <a:p>
            <a:pPr indent="-228600" lvl="2" marL="1143000" rtl="0" algn="l">
              <a:spcBef>
                <a:spcPts val="480"/>
              </a:spcBef>
              <a:spcAft>
                <a:spcPts val="0"/>
              </a:spcAft>
              <a:buSzPts val="1440"/>
              <a:buChar char="■"/>
            </a:pPr>
            <a:r>
              <a:rPr lang="en-US"/>
              <a:t>Lệch về trái: hl(p) &gt; hr(p) (lệch 1 đơn vị)</a:t>
            </a:r>
            <a:endParaRPr/>
          </a:p>
          <a:p>
            <a:pPr indent="-228600" lvl="2" marL="1143000" rtl="0" algn="l">
              <a:spcBef>
                <a:spcPts val="480"/>
              </a:spcBef>
              <a:spcAft>
                <a:spcPts val="0"/>
              </a:spcAft>
              <a:buSzPts val="1440"/>
              <a:buChar char="■"/>
            </a:pPr>
            <a:r>
              <a:rPr lang="en-US"/>
              <a:t>Lệch về phải: hl(p) &lt; hr(p) (lệch 1 đơn vị)</a:t>
            </a:r>
            <a:endParaRPr/>
          </a:p>
          <a:p>
            <a:pPr indent="-285750" lvl="1" marL="742950" rtl="0" algn="l">
              <a:spcBef>
                <a:spcPts val="560"/>
              </a:spcBef>
              <a:spcAft>
                <a:spcPts val="0"/>
              </a:spcAft>
              <a:buSzPts val="1680"/>
              <a:buChar char="✓"/>
            </a:pPr>
            <a:r>
              <a:rPr lang="en-US"/>
              <a:t>Thao tác thêm hay xoá có thể làm AVL mất cân bằng</a:t>
            </a:r>
            <a:endParaRPr/>
          </a:p>
          <a:p>
            <a:pPr indent="-285750" lvl="1" marL="742950" rtl="0" algn="l">
              <a:spcBef>
                <a:spcPts val="560"/>
              </a:spcBef>
              <a:spcAft>
                <a:spcPts val="0"/>
              </a:spcAft>
              <a:buSzPts val="1680"/>
              <a:buChar char="✓"/>
            </a:pPr>
            <a:r>
              <a:rPr lang="en-US"/>
              <a:t>Thao tác cân bằng lại trên AVL xảy ra ở cục bộ</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3" name="Shape 2753"/>
        <p:cNvGrpSpPr/>
        <p:nvPr/>
      </p:nvGrpSpPr>
      <p:grpSpPr>
        <a:xfrm>
          <a:off x="0" y="0"/>
          <a:ext cx="0" cy="0"/>
          <a:chOff x="0" y="0"/>
          <a:chExt cx="0" cy="0"/>
        </a:xfrm>
      </p:grpSpPr>
      <p:sp>
        <p:nvSpPr>
          <p:cNvPr id="2754" name="Google Shape;2754;p107"/>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5" name="Google Shape;2755;p107"/>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756" name="Google Shape;2756;p107"/>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Nút p cân bằng</a:t>
            </a:r>
            <a:endParaRPr/>
          </a:p>
        </p:txBody>
      </p:sp>
      <p:sp>
        <p:nvSpPr>
          <p:cNvPr id="2757" name="Google Shape;2757;p107"/>
          <p:cNvSpPr/>
          <p:nvPr/>
        </p:nvSpPr>
        <p:spPr>
          <a:xfrm>
            <a:off x="2514600" y="2743200"/>
            <a:ext cx="685800" cy="38100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sp>
        <p:nvSpPr>
          <p:cNvPr id="2758" name="Google Shape;2758;p107"/>
          <p:cNvSpPr/>
          <p:nvPr/>
        </p:nvSpPr>
        <p:spPr>
          <a:xfrm>
            <a:off x="1676400" y="3962400"/>
            <a:ext cx="914400" cy="1219200"/>
          </a:xfrm>
          <a:prstGeom prst="triangle">
            <a:avLst>
              <a:gd fmla="val 50000" name="adj"/>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TL</a:t>
            </a:r>
            <a:endParaRPr/>
          </a:p>
        </p:txBody>
      </p:sp>
      <p:sp>
        <p:nvSpPr>
          <p:cNvPr id="2759" name="Google Shape;2759;p107"/>
          <p:cNvSpPr/>
          <p:nvPr/>
        </p:nvSpPr>
        <p:spPr>
          <a:xfrm>
            <a:off x="3200400" y="3962400"/>
            <a:ext cx="914400" cy="1219200"/>
          </a:xfrm>
          <a:prstGeom prst="triangle">
            <a:avLst>
              <a:gd fmla="val 50000" name="adj"/>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TR</a:t>
            </a:r>
            <a:endParaRPr/>
          </a:p>
        </p:txBody>
      </p:sp>
      <p:cxnSp>
        <p:nvCxnSpPr>
          <p:cNvPr id="2760" name="Google Shape;2760;p107"/>
          <p:cNvCxnSpPr>
            <a:stCxn id="2758" idx="0"/>
            <a:endCxn id="2757" idx="2"/>
          </p:cNvCxnSpPr>
          <p:nvPr/>
        </p:nvCxnSpPr>
        <p:spPr>
          <a:xfrm flipH="1" rot="10800000">
            <a:off x="2133600" y="3124200"/>
            <a:ext cx="723900" cy="838200"/>
          </a:xfrm>
          <a:prstGeom prst="straightConnector1">
            <a:avLst/>
          </a:prstGeom>
          <a:noFill/>
          <a:ln cap="flat" cmpd="sng" w="9525">
            <a:solidFill>
              <a:srgbClr val="000000"/>
            </a:solidFill>
            <a:prstDash val="solid"/>
            <a:round/>
            <a:headEnd len="med" w="med" type="none"/>
            <a:tailEnd len="med" w="med" type="none"/>
          </a:ln>
        </p:spPr>
      </p:cxnSp>
      <p:cxnSp>
        <p:nvCxnSpPr>
          <p:cNvPr id="2761" name="Google Shape;2761;p107"/>
          <p:cNvCxnSpPr>
            <a:stCxn id="2757" idx="2"/>
            <a:endCxn id="2759" idx="0"/>
          </p:cNvCxnSpPr>
          <p:nvPr/>
        </p:nvCxnSpPr>
        <p:spPr>
          <a:xfrm>
            <a:off x="2857500" y="3124200"/>
            <a:ext cx="800100" cy="838200"/>
          </a:xfrm>
          <a:prstGeom prst="straightConnector1">
            <a:avLst/>
          </a:prstGeom>
          <a:noFill/>
          <a:ln cap="flat" cmpd="sng" w="9525">
            <a:solidFill>
              <a:srgbClr val="000000"/>
            </a:solidFill>
            <a:prstDash val="solid"/>
            <a:round/>
            <a:headEnd len="med" w="med" type="none"/>
            <a:tailEnd len="med" w="med" type="none"/>
          </a:ln>
        </p:spPr>
      </p:cxnSp>
      <p:cxnSp>
        <p:nvCxnSpPr>
          <p:cNvPr id="2762" name="Google Shape;2762;p107"/>
          <p:cNvCxnSpPr/>
          <p:nvPr/>
        </p:nvCxnSpPr>
        <p:spPr>
          <a:xfrm>
            <a:off x="457200" y="5181600"/>
            <a:ext cx="990600" cy="0"/>
          </a:xfrm>
          <a:prstGeom prst="straightConnector1">
            <a:avLst/>
          </a:prstGeom>
          <a:noFill/>
          <a:ln cap="flat" cmpd="sng" w="9525">
            <a:solidFill>
              <a:srgbClr val="000000"/>
            </a:solidFill>
            <a:prstDash val="dash"/>
            <a:round/>
            <a:headEnd len="med" w="med" type="none"/>
            <a:tailEnd len="med" w="med" type="none"/>
          </a:ln>
        </p:spPr>
      </p:cxnSp>
      <p:cxnSp>
        <p:nvCxnSpPr>
          <p:cNvPr id="2763" name="Google Shape;2763;p107"/>
          <p:cNvCxnSpPr/>
          <p:nvPr/>
        </p:nvCxnSpPr>
        <p:spPr>
          <a:xfrm>
            <a:off x="457200" y="3962400"/>
            <a:ext cx="990600" cy="0"/>
          </a:xfrm>
          <a:prstGeom prst="straightConnector1">
            <a:avLst/>
          </a:prstGeom>
          <a:noFill/>
          <a:ln cap="flat" cmpd="sng" w="9525">
            <a:solidFill>
              <a:srgbClr val="000000"/>
            </a:solidFill>
            <a:prstDash val="dash"/>
            <a:round/>
            <a:headEnd len="med" w="med" type="none"/>
            <a:tailEnd len="med" w="med" type="none"/>
          </a:ln>
        </p:spPr>
      </p:cxnSp>
      <p:cxnSp>
        <p:nvCxnSpPr>
          <p:cNvPr id="2764" name="Google Shape;2764;p107"/>
          <p:cNvCxnSpPr/>
          <p:nvPr/>
        </p:nvCxnSpPr>
        <p:spPr>
          <a:xfrm>
            <a:off x="609600" y="3962400"/>
            <a:ext cx="0" cy="1219200"/>
          </a:xfrm>
          <a:prstGeom prst="straightConnector1">
            <a:avLst/>
          </a:prstGeom>
          <a:noFill/>
          <a:ln cap="flat" cmpd="sng" w="9525">
            <a:solidFill>
              <a:srgbClr val="000000"/>
            </a:solidFill>
            <a:prstDash val="solid"/>
            <a:round/>
            <a:headEnd len="med" w="med" type="triangle"/>
            <a:tailEnd len="med" w="med" type="triangle"/>
          </a:ln>
        </p:spPr>
      </p:cxnSp>
      <p:sp>
        <p:nvSpPr>
          <p:cNvPr id="2765" name="Google Shape;2765;p107"/>
          <p:cNvSpPr txBox="1"/>
          <p:nvPr/>
        </p:nvSpPr>
        <p:spPr>
          <a:xfrm>
            <a:off x="533400" y="5334000"/>
            <a:ext cx="1354138"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hl(P) = hr(P)</a:t>
            </a:r>
            <a:endParaRPr/>
          </a:p>
        </p:txBody>
      </p:sp>
      <p:sp>
        <p:nvSpPr>
          <p:cNvPr id="2766" name="Google Shape;2766;p107"/>
          <p:cNvSpPr/>
          <p:nvPr/>
        </p:nvSpPr>
        <p:spPr>
          <a:xfrm>
            <a:off x="5638800" y="1828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767" name="Google Shape;2767;p107"/>
          <p:cNvSpPr/>
          <p:nvPr/>
        </p:nvSpPr>
        <p:spPr>
          <a:xfrm>
            <a:off x="5181600" y="2362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768" name="Google Shape;2768;p107"/>
          <p:cNvSpPr/>
          <p:nvPr/>
        </p:nvSpPr>
        <p:spPr>
          <a:xfrm>
            <a:off x="4800600" y="3048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769" name="Google Shape;2769;p107"/>
          <p:cNvSpPr/>
          <p:nvPr/>
        </p:nvSpPr>
        <p:spPr>
          <a:xfrm>
            <a:off x="5486400" y="3048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sp>
        <p:nvSpPr>
          <p:cNvPr id="2770" name="Google Shape;2770;p107"/>
          <p:cNvSpPr/>
          <p:nvPr/>
        </p:nvSpPr>
        <p:spPr>
          <a:xfrm>
            <a:off x="6019800" y="2362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771" name="Google Shape;2771;p107"/>
          <p:cNvSpPr/>
          <p:nvPr/>
        </p:nvSpPr>
        <p:spPr>
          <a:xfrm>
            <a:off x="6400800" y="3048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772" name="Google Shape;2772;p107"/>
          <p:cNvCxnSpPr>
            <a:stCxn id="2766" idx="4"/>
            <a:endCxn id="2767" idx="0"/>
          </p:cNvCxnSpPr>
          <p:nvPr/>
        </p:nvCxnSpPr>
        <p:spPr>
          <a:xfrm flipH="1">
            <a:off x="5372100" y="22098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773" name="Google Shape;2773;p107"/>
          <p:cNvCxnSpPr>
            <a:stCxn id="2766" idx="4"/>
            <a:endCxn id="2770" idx="0"/>
          </p:cNvCxnSpPr>
          <p:nvPr/>
        </p:nvCxnSpPr>
        <p:spPr>
          <a:xfrm>
            <a:off x="5829300" y="2209800"/>
            <a:ext cx="381000" cy="152400"/>
          </a:xfrm>
          <a:prstGeom prst="straightConnector1">
            <a:avLst/>
          </a:prstGeom>
          <a:noFill/>
          <a:ln cap="flat" cmpd="sng" w="9525">
            <a:solidFill>
              <a:srgbClr val="000000"/>
            </a:solidFill>
            <a:prstDash val="solid"/>
            <a:round/>
            <a:headEnd len="med" w="med" type="none"/>
            <a:tailEnd len="med" w="med" type="none"/>
          </a:ln>
        </p:spPr>
      </p:cxnSp>
      <p:cxnSp>
        <p:nvCxnSpPr>
          <p:cNvPr id="2774" name="Google Shape;2774;p107"/>
          <p:cNvCxnSpPr>
            <a:stCxn id="2767" idx="4"/>
            <a:endCxn id="2768" idx="0"/>
          </p:cNvCxnSpPr>
          <p:nvPr/>
        </p:nvCxnSpPr>
        <p:spPr>
          <a:xfrm flipH="1">
            <a:off x="4991100" y="2743200"/>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775" name="Google Shape;2775;p107"/>
          <p:cNvCxnSpPr>
            <a:stCxn id="2767" idx="4"/>
            <a:endCxn id="2769" idx="0"/>
          </p:cNvCxnSpPr>
          <p:nvPr/>
        </p:nvCxnSpPr>
        <p:spPr>
          <a:xfrm>
            <a:off x="5372100" y="27432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776" name="Google Shape;2776;p107"/>
          <p:cNvCxnSpPr>
            <a:stCxn id="2770" idx="4"/>
            <a:endCxn id="2771" idx="0"/>
          </p:cNvCxnSpPr>
          <p:nvPr/>
        </p:nvCxnSpPr>
        <p:spPr>
          <a:xfrm>
            <a:off x="6210300" y="2743200"/>
            <a:ext cx="381000" cy="304800"/>
          </a:xfrm>
          <a:prstGeom prst="straightConnector1">
            <a:avLst/>
          </a:prstGeom>
          <a:noFill/>
          <a:ln cap="flat" cmpd="sng" w="9525">
            <a:solidFill>
              <a:srgbClr val="000000"/>
            </a:solidFill>
            <a:prstDash val="solid"/>
            <a:round/>
            <a:headEnd len="med" w="med" type="none"/>
            <a:tailEnd len="med" w="med" type="none"/>
          </a:ln>
        </p:spPr>
      </p:cxnSp>
      <p:sp>
        <p:nvSpPr>
          <p:cNvPr id="2777" name="Google Shape;2777;p107"/>
          <p:cNvSpPr/>
          <p:nvPr/>
        </p:nvSpPr>
        <p:spPr>
          <a:xfrm>
            <a:off x="5715000" y="4648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778" name="Google Shape;2778;p107"/>
          <p:cNvSpPr/>
          <p:nvPr/>
        </p:nvSpPr>
        <p:spPr>
          <a:xfrm>
            <a:off x="5181600" y="5181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779" name="Google Shape;2779;p107"/>
          <p:cNvSpPr/>
          <p:nvPr/>
        </p:nvSpPr>
        <p:spPr>
          <a:xfrm>
            <a:off x="48768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780" name="Google Shape;2780;p107"/>
          <p:cNvSpPr/>
          <p:nvPr/>
        </p:nvSpPr>
        <p:spPr>
          <a:xfrm>
            <a:off x="58674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781" name="Google Shape;2781;p107"/>
          <p:cNvSpPr/>
          <p:nvPr/>
        </p:nvSpPr>
        <p:spPr>
          <a:xfrm>
            <a:off x="6172200" y="5181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782" name="Google Shape;2782;p107"/>
          <p:cNvSpPr/>
          <p:nvPr/>
        </p:nvSpPr>
        <p:spPr>
          <a:xfrm>
            <a:off x="64770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783" name="Google Shape;2783;p107"/>
          <p:cNvCxnSpPr>
            <a:stCxn id="2777" idx="4"/>
            <a:endCxn id="2778" idx="0"/>
          </p:cNvCxnSpPr>
          <p:nvPr/>
        </p:nvCxnSpPr>
        <p:spPr>
          <a:xfrm flipH="1">
            <a:off x="5372100" y="5029200"/>
            <a:ext cx="533400" cy="152400"/>
          </a:xfrm>
          <a:prstGeom prst="straightConnector1">
            <a:avLst/>
          </a:prstGeom>
          <a:noFill/>
          <a:ln cap="flat" cmpd="sng" w="9525">
            <a:solidFill>
              <a:srgbClr val="000000"/>
            </a:solidFill>
            <a:prstDash val="solid"/>
            <a:round/>
            <a:headEnd len="med" w="med" type="none"/>
            <a:tailEnd len="med" w="med" type="none"/>
          </a:ln>
        </p:spPr>
      </p:cxnSp>
      <p:cxnSp>
        <p:nvCxnSpPr>
          <p:cNvPr id="2784" name="Google Shape;2784;p107"/>
          <p:cNvCxnSpPr>
            <a:stCxn id="2777" idx="4"/>
            <a:endCxn id="2781" idx="0"/>
          </p:cNvCxnSpPr>
          <p:nvPr/>
        </p:nvCxnSpPr>
        <p:spPr>
          <a:xfrm>
            <a:off x="5905500" y="50292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785" name="Google Shape;2785;p107"/>
          <p:cNvCxnSpPr>
            <a:stCxn id="2778" idx="4"/>
            <a:endCxn id="2779" idx="0"/>
          </p:cNvCxnSpPr>
          <p:nvPr/>
        </p:nvCxnSpPr>
        <p:spPr>
          <a:xfrm flipH="1">
            <a:off x="5067300" y="55626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786" name="Google Shape;2786;p107"/>
          <p:cNvCxnSpPr>
            <a:stCxn id="2781" idx="4"/>
            <a:endCxn id="2780" idx="0"/>
          </p:cNvCxnSpPr>
          <p:nvPr/>
        </p:nvCxnSpPr>
        <p:spPr>
          <a:xfrm flipH="1">
            <a:off x="6057900" y="55626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787" name="Google Shape;2787;p107"/>
          <p:cNvCxnSpPr>
            <a:stCxn id="2781" idx="4"/>
            <a:endCxn id="2782" idx="0"/>
          </p:cNvCxnSpPr>
          <p:nvPr/>
        </p:nvCxnSpPr>
        <p:spPr>
          <a:xfrm>
            <a:off x="6362700" y="55626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788" name="Google Shape;2788;p107"/>
          <p:cNvSpPr/>
          <p:nvPr/>
        </p:nvSpPr>
        <p:spPr>
          <a:xfrm>
            <a:off x="7620000" y="3048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789" name="Google Shape;2789;p107"/>
          <p:cNvSpPr/>
          <p:nvPr/>
        </p:nvSpPr>
        <p:spPr>
          <a:xfrm>
            <a:off x="7162800" y="3581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790" name="Google Shape;2790;p107"/>
          <p:cNvSpPr/>
          <p:nvPr/>
        </p:nvSpPr>
        <p:spPr>
          <a:xfrm>
            <a:off x="6781800" y="4267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791" name="Google Shape;2791;p107"/>
          <p:cNvSpPr/>
          <p:nvPr/>
        </p:nvSpPr>
        <p:spPr>
          <a:xfrm>
            <a:off x="7620000" y="4267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792" name="Google Shape;2792;p107"/>
          <p:cNvSpPr/>
          <p:nvPr/>
        </p:nvSpPr>
        <p:spPr>
          <a:xfrm>
            <a:off x="8001000" y="3581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793" name="Google Shape;2793;p107"/>
          <p:cNvSpPr/>
          <p:nvPr/>
        </p:nvSpPr>
        <p:spPr>
          <a:xfrm>
            <a:off x="8382000" y="4267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794" name="Google Shape;2794;p107"/>
          <p:cNvCxnSpPr>
            <a:stCxn id="2788" idx="4"/>
            <a:endCxn id="2789" idx="0"/>
          </p:cNvCxnSpPr>
          <p:nvPr/>
        </p:nvCxnSpPr>
        <p:spPr>
          <a:xfrm flipH="1">
            <a:off x="7353300" y="34290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795" name="Google Shape;2795;p107"/>
          <p:cNvCxnSpPr>
            <a:stCxn id="2788" idx="4"/>
            <a:endCxn id="2792" idx="0"/>
          </p:cNvCxnSpPr>
          <p:nvPr/>
        </p:nvCxnSpPr>
        <p:spPr>
          <a:xfrm>
            <a:off x="7810500" y="3429000"/>
            <a:ext cx="381000" cy="152400"/>
          </a:xfrm>
          <a:prstGeom prst="straightConnector1">
            <a:avLst/>
          </a:prstGeom>
          <a:noFill/>
          <a:ln cap="flat" cmpd="sng" w="9525">
            <a:solidFill>
              <a:srgbClr val="000000"/>
            </a:solidFill>
            <a:prstDash val="solid"/>
            <a:round/>
            <a:headEnd len="med" w="med" type="none"/>
            <a:tailEnd len="med" w="med" type="none"/>
          </a:ln>
        </p:spPr>
      </p:cxnSp>
      <p:cxnSp>
        <p:nvCxnSpPr>
          <p:cNvPr id="2796" name="Google Shape;2796;p107"/>
          <p:cNvCxnSpPr>
            <a:stCxn id="2789" idx="4"/>
            <a:endCxn id="2790" idx="0"/>
          </p:cNvCxnSpPr>
          <p:nvPr/>
        </p:nvCxnSpPr>
        <p:spPr>
          <a:xfrm flipH="1">
            <a:off x="6972300" y="3962400"/>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797" name="Google Shape;2797;p107"/>
          <p:cNvCxnSpPr>
            <a:stCxn id="2792" idx="4"/>
            <a:endCxn id="2791" idx="0"/>
          </p:cNvCxnSpPr>
          <p:nvPr/>
        </p:nvCxnSpPr>
        <p:spPr>
          <a:xfrm flipH="1">
            <a:off x="7810500" y="3962400"/>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798" name="Google Shape;2798;p107"/>
          <p:cNvCxnSpPr>
            <a:stCxn id="2792" idx="4"/>
            <a:endCxn id="2793" idx="0"/>
          </p:cNvCxnSpPr>
          <p:nvPr/>
        </p:nvCxnSpPr>
        <p:spPr>
          <a:xfrm>
            <a:off x="8191500" y="3962400"/>
            <a:ext cx="381000" cy="304800"/>
          </a:xfrm>
          <a:prstGeom prst="straightConnector1">
            <a:avLst/>
          </a:prstGeom>
          <a:noFill/>
          <a:ln cap="flat" cmpd="sng" w="9525">
            <a:solidFill>
              <a:srgbClr val="000000"/>
            </a:solidFill>
            <a:prstDash val="solid"/>
            <a:round/>
            <a:headEnd len="med" w="med" type="none"/>
            <a:tailEnd len="med" w="med" type="none"/>
          </a:ln>
        </p:spPr>
      </p:cxnSp>
      <p:sp>
        <p:nvSpPr>
          <p:cNvPr id="2799" name="Google Shape;2799;p107"/>
          <p:cNvSpPr/>
          <p:nvPr/>
        </p:nvSpPr>
        <p:spPr>
          <a:xfrm>
            <a:off x="54102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cxnSp>
        <p:nvCxnSpPr>
          <p:cNvPr id="2800" name="Google Shape;2800;p107"/>
          <p:cNvCxnSpPr>
            <a:stCxn id="2778" idx="4"/>
            <a:endCxn id="2799" idx="0"/>
          </p:cNvCxnSpPr>
          <p:nvPr/>
        </p:nvCxnSpPr>
        <p:spPr>
          <a:xfrm>
            <a:off x="5372100" y="5562600"/>
            <a:ext cx="228600" cy="304800"/>
          </a:xfrm>
          <a:prstGeom prst="straightConnector1">
            <a:avLst/>
          </a:prstGeom>
          <a:noFill/>
          <a:ln cap="flat" cmpd="sng" w="9525">
            <a:solidFill>
              <a:srgbClr val="000000"/>
            </a:solidFill>
            <a:prstDash val="solid"/>
            <a:round/>
            <a:headEnd len="med" w="med" type="none"/>
            <a:tailEnd len="med" w="med" type="none"/>
          </a:ln>
        </p:spPr>
      </p:cxnSp>
      <p:sp>
        <p:nvSpPr>
          <p:cNvPr id="2801" name="Google Shape;2801;p107"/>
          <p:cNvSpPr txBox="1"/>
          <p:nvPr/>
        </p:nvSpPr>
        <p:spPr>
          <a:xfrm>
            <a:off x="5486400" y="35052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(T1)</a:t>
            </a:r>
            <a:endParaRPr/>
          </a:p>
        </p:txBody>
      </p:sp>
      <p:sp>
        <p:nvSpPr>
          <p:cNvPr id="2802" name="Google Shape;2802;p107"/>
          <p:cNvSpPr txBox="1"/>
          <p:nvPr/>
        </p:nvSpPr>
        <p:spPr>
          <a:xfrm>
            <a:off x="7620000" y="48006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(T2)</a:t>
            </a:r>
            <a:endParaRPr/>
          </a:p>
        </p:txBody>
      </p:sp>
      <p:sp>
        <p:nvSpPr>
          <p:cNvPr id="2803" name="Google Shape;2803;p107"/>
          <p:cNvSpPr txBox="1"/>
          <p:nvPr/>
        </p:nvSpPr>
        <p:spPr>
          <a:xfrm>
            <a:off x="5562600" y="63246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(T3)</a:t>
            </a:r>
            <a:endParaRPr/>
          </a:p>
        </p:txBody>
      </p:sp>
      <p:cxnSp>
        <p:nvCxnSpPr>
          <p:cNvPr id="2804" name="Google Shape;2804;p107"/>
          <p:cNvCxnSpPr/>
          <p:nvPr/>
        </p:nvCxnSpPr>
        <p:spPr>
          <a:xfrm>
            <a:off x="4343400" y="2057400"/>
            <a:ext cx="0" cy="41910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8" name="Shape 2808"/>
        <p:cNvGrpSpPr/>
        <p:nvPr/>
      </p:nvGrpSpPr>
      <p:grpSpPr>
        <a:xfrm>
          <a:off x="0" y="0"/>
          <a:ext cx="0" cy="0"/>
          <a:chOff x="0" y="0"/>
          <a:chExt cx="0" cy="0"/>
        </a:xfrm>
      </p:grpSpPr>
      <p:sp>
        <p:nvSpPr>
          <p:cNvPr id="2809" name="Google Shape;2809;p108"/>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0" name="Google Shape;2810;p108"/>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811" name="Google Shape;2811;p108"/>
          <p:cNvSpPr txBox="1"/>
          <p:nvPr>
            <p:ph idx="1" type="body"/>
          </p:nvPr>
        </p:nvSpPr>
        <p:spPr>
          <a:xfrm>
            <a:off x="457200" y="1143000"/>
            <a:ext cx="8229600" cy="5029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Nút p lệch trái</a:t>
            </a:r>
            <a:endParaRPr/>
          </a:p>
        </p:txBody>
      </p:sp>
      <p:sp>
        <p:nvSpPr>
          <p:cNvPr id="2812" name="Google Shape;2812;p108"/>
          <p:cNvSpPr/>
          <p:nvPr/>
        </p:nvSpPr>
        <p:spPr>
          <a:xfrm>
            <a:off x="2286000" y="2362200"/>
            <a:ext cx="685800" cy="38100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sp>
        <p:nvSpPr>
          <p:cNvPr id="2813" name="Google Shape;2813;p108"/>
          <p:cNvSpPr/>
          <p:nvPr/>
        </p:nvSpPr>
        <p:spPr>
          <a:xfrm>
            <a:off x="1447800" y="3581400"/>
            <a:ext cx="914400" cy="1524000"/>
          </a:xfrm>
          <a:prstGeom prst="triangle">
            <a:avLst>
              <a:gd fmla="val 50000" name="adj"/>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TL</a:t>
            </a:r>
            <a:endParaRPr/>
          </a:p>
        </p:txBody>
      </p:sp>
      <p:sp>
        <p:nvSpPr>
          <p:cNvPr id="2814" name="Google Shape;2814;p108"/>
          <p:cNvSpPr/>
          <p:nvPr/>
        </p:nvSpPr>
        <p:spPr>
          <a:xfrm>
            <a:off x="2971800" y="3581400"/>
            <a:ext cx="914400" cy="1219200"/>
          </a:xfrm>
          <a:prstGeom prst="triangle">
            <a:avLst>
              <a:gd fmla="val 50000" name="adj"/>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TR</a:t>
            </a:r>
            <a:endParaRPr/>
          </a:p>
        </p:txBody>
      </p:sp>
      <p:cxnSp>
        <p:nvCxnSpPr>
          <p:cNvPr id="2815" name="Google Shape;2815;p108"/>
          <p:cNvCxnSpPr>
            <a:stCxn id="2813" idx="0"/>
            <a:endCxn id="2812" idx="2"/>
          </p:cNvCxnSpPr>
          <p:nvPr/>
        </p:nvCxnSpPr>
        <p:spPr>
          <a:xfrm flipH="1" rot="10800000">
            <a:off x="1905000" y="2743200"/>
            <a:ext cx="723900" cy="838200"/>
          </a:xfrm>
          <a:prstGeom prst="straightConnector1">
            <a:avLst/>
          </a:prstGeom>
          <a:noFill/>
          <a:ln cap="flat" cmpd="sng" w="9525">
            <a:solidFill>
              <a:srgbClr val="000000"/>
            </a:solidFill>
            <a:prstDash val="solid"/>
            <a:round/>
            <a:headEnd len="med" w="med" type="none"/>
            <a:tailEnd len="med" w="med" type="none"/>
          </a:ln>
        </p:spPr>
      </p:cxnSp>
      <p:cxnSp>
        <p:nvCxnSpPr>
          <p:cNvPr id="2816" name="Google Shape;2816;p108"/>
          <p:cNvCxnSpPr>
            <a:stCxn id="2812" idx="2"/>
            <a:endCxn id="2814" idx="0"/>
          </p:cNvCxnSpPr>
          <p:nvPr/>
        </p:nvCxnSpPr>
        <p:spPr>
          <a:xfrm>
            <a:off x="2628900" y="2743200"/>
            <a:ext cx="800100" cy="838200"/>
          </a:xfrm>
          <a:prstGeom prst="straightConnector1">
            <a:avLst/>
          </a:prstGeom>
          <a:noFill/>
          <a:ln cap="flat" cmpd="sng" w="9525">
            <a:solidFill>
              <a:srgbClr val="000000"/>
            </a:solidFill>
            <a:prstDash val="solid"/>
            <a:round/>
            <a:headEnd len="med" w="med" type="none"/>
            <a:tailEnd len="med" w="med" type="none"/>
          </a:ln>
        </p:spPr>
      </p:cxnSp>
      <p:cxnSp>
        <p:nvCxnSpPr>
          <p:cNvPr id="2817" name="Google Shape;2817;p108"/>
          <p:cNvCxnSpPr/>
          <p:nvPr/>
        </p:nvCxnSpPr>
        <p:spPr>
          <a:xfrm>
            <a:off x="228600" y="4800600"/>
            <a:ext cx="3810000" cy="0"/>
          </a:xfrm>
          <a:prstGeom prst="straightConnector1">
            <a:avLst/>
          </a:prstGeom>
          <a:noFill/>
          <a:ln cap="flat" cmpd="sng" w="9525">
            <a:solidFill>
              <a:schemeClr val="lt1"/>
            </a:solidFill>
            <a:prstDash val="dash"/>
            <a:round/>
            <a:headEnd len="med" w="med" type="none"/>
            <a:tailEnd len="med" w="med" type="none"/>
          </a:ln>
        </p:spPr>
      </p:cxnSp>
      <p:cxnSp>
        <p:nvCxnSpPr>
          <p:cNvPr id="2818" name="Google Shape;2818;p108"/>
          <p:cNvCxnSpPr/>
          <p:nvPr/>
        </p:nvCxnSpPr>
        <p:spPr>
          <a:xfrm>
            <a:off x="228600" y="3581400"/>
            <a:ext cx="3733800" cy="0"/>
          </a:xfrm>
          <a:prstGeom prst="straightConnector1">
            <a:avLst/>
          </a:prstGeom>
          <a:noFill/>
          <a:ln cap="flat" cmpd="sng" w="9525">
            <a:solidFill>
              <a:schemeClr val="lt1"/>
            </a:solidFill>
            <a:prstDash val="dash"/>
            <a:round/>
            <a:headEnd len="med" w="med" type="none"/>
            <a:tailEnd len="med" w="med" type="none"/>
          </a:ln>
        </p:spPr>
      </p:cxnSp>
      <p:cxnSp>
        <p:nvCxnSpPr>
          <p:cNvPr id="2819" name="Google Shape;2819;p108"/>
          <p:cNvCxnSpPr/>
          <p:nvPr/>
        </p:nvCxnSpPr>
        <p:spPr>
          <a:xfrm>
            <a:off x="2927350" y="3581400"/>
            <a:ext cx="0" cy="1219200"/>
          </a:xfrm>
          <a:prstGeom prst="straightConnector1">
            <a:avLst/>
          </a:prstGeom>
          <a:noFill/>
          <a:ln cap="flat" cmpd="sng" w="9525">
            <a:solidFill>
              <a:srgbClr val="000000"/>
            </a:solidFill>
            <a:prstDash val="solid"/>
            <a:round/>
            <a:headEnd len="med" w="med" type="triangle"/>
            <a:tailEnd len="med" w="med" type="triangle"/>
          </a:ln>
        </p:spPr>
      </p:cxnSp>
      <p:sp>
        <p:nvSpPr>
          <p:cNvPr id="2820" name="Google Shape;2820;p108"/>
          <p:cNvSpPr txBox="1"/>
          <p:nvPr/>
        </p:nvSpPr>
        <p:spPr>
          <a:xfrm>
            <a:off x="304800" y="5410200"/>
            <a:ext cx="17113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hl(P) = hr(P) + 1</a:t>
            </a:r>
            <a:endParaRPr/>
          </a:p>
        </p:txBody>
      </p:sp>
      <p:cxnSp>
        <p:nvCxnSpPr>
          <p:cNvPr id="2821" name="Google Shape;2821;p108"/>
          <p:cNvCxnSpPr/>
          <p:nvPr/>
        </p:nvCxnSpPr>
        <p:spPr>
          <a:xfrm>
            <a:off x="228600" y="5105400"/>
            <a:ext cx="2286000" cy="0"/>
          </a:xfrm>
          <a:prstGeom prst="straightConnector1">
            <a:avLst/>
          </a:prstGeom>
          <a:noFill/>
          <a:ln cap="flat" cmpd="sng" w="9525">
            <a:solidFill>
              <a:schemeClr val="lt1"/>
            </a:solidFill>
            <a:prstDash val="dash"/>
            <a:round/>
            <a:headEnd len="med" w="med" type="none"/>
            <a:tailEnd len="med" w="med" type="none"/>
          </a:ln>
        </p:spPr>
      </p:cxnSp>
      <p:cxnSp>
        <p:nvCxnSpPr>
          <p:cNvPr id="2822" name="Google Shape;2822;p108"/>
          <p:cNvCxnSpPr/>
          <p:nvPr/>
        </p:nvCxnSpPr>
        <p:spPr>
          <a:xfrm>
            <a:off x="838200" y="3581400"/>
            <a:ext cx="0" cy="1524000"/>
          </a:xfrm>
          <a:prstGeom prst="straightConnector1">
            <a:avLst/>
          </a:prstGeom>
          <a:noFill/>
          <a:ln cap="flat" cmpd="sng" w="9525">
            <a:solidFill>
              <a:srgbClr val="000000"/>
            </a:solidFill>
            <a:prstDash val="solid"/>
            <a:round/>
            <a:headEnd len="med" w="med" type="triangle"/>
            <a:tailEnd len="med" w="med" type="triangle"/>
          </a:ln>
        </p:spPr>
      </p:cxnSp>
      <p:sp>
        <p:nvSpPr>
          <p:cNvPr id="2823" name="Google Shape;2823;p108"/>
          <p:cNvSpPr txBox="1"/>
          <p:nvPr/>
        </p:nvSpPr>
        <p:spPr>
          <a:xfrm>
            <a:off x="228600" y="4038600"/>
            <a:ext cx="6413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hl(P)</a:t>
            </a:r>
            <a:endParaRPr/>
          </a:p>
        </p:txBody>
      </p:sp>
      <p:sp>
        <p:nvSpPr>
          <p:cNvPr id="2824" name="Google Shape;2824;p108"/>
          <p:cNvSpPr txBox="1"/>
          <p:nvPr/>
        </p:nvSpPr>
        <p:spPr>
          <a:xfrm>
            <a:off x="2317750" y="4038600"/>
            <a:ext cx="6540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hr(P)</a:t>
            </a:r>
            <a:endParaRPr/>
          </a:p>
        </p:txBody>
      </p:sp>
      <p:sp>
        <p:nvSpPr>
          <p:cNvPr id="2825" name="Google Shape;2825;p108"/>
          <p:cNvSpPr/>
          <p:nvPr/>
        </p:nvSpPr>
        <p:spPr>
          <a:xfrm>
            <a:off x="5486400" y="16906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826" name="Google Shape;2826;p108"/>
          <p:cNvSpPr/>
          <p:nvPr/>
        </p:nvSpPr>
        <p:spPr>
          <a:xfrm>
            <a:off x="5029200" y="22240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827" name="Google Shape;2827;p108"/>
          <p:cNvSpPr/>
          <p:nvPr/>
        </p:nvSpPr>
        <p:spPr>
          <a:xfrm>
            <a:off x="4648200" y="29098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828" name="Google Shape;2828;p108"/>
          <p:cNvSpPr/>
          <p:nvPr/>
        </p:nvSpPr>
        <p:spPr>
          <a:xfrm>
            <a:off x="5334000" y="29098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sp>
        <p:nvSpPr>
          <p:cNvPr id="2829" name="Google Shape;2829;p108"/>
          <p:cNvSpPr/>
          <p:nvPr/>
        </p:nvSpPr>
        <p:spPr>
          <a:xfrm>
            <a:off x="5867400" y="22240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cxnSp>
        <p:nvCxnSpPr>
          <p:cNvPr id="2830" name="Google Shape;2830;p108"/>
          <p:cNvCxnSpPr>
            <a:stCxn id="2825" idx="4"/>
            <a:endCxn id="2826" idx="0"/>
          </p:cNvCxnSpPr>
          <p:nvPr/>
        </p:nvCxnSpPr>
        <p:spPr>
          <a:xfrm flipH="1">
            <a:off x="5219700" y="2071688"/>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831" name="Google Shape;2831;p108"/>
          <p:cNvCxnSpPr>
            <a:stCxn id="2825" idx="4"/>
            <a:endCxn id="2829" idx="0"/>
          </p:cNvCxnSpPr>
          <p:nvPr/>
        </p:nvCxnSpPr>
        <p:spPr>
          <a:xfrm>
            <a:off x="5676900" y="2071688"/>
            <a:ext cx="381000" cy="152400"/>
          </a:xfrm>
          <a:prstGeom prst="straightConnector1">
            <a:avLst/>
          </a:prstGeom>
          <a:noFill/>
          <a:ln cap="flat" cmpd="sng" w="9525">
            <a:solidFill>
              <a:srgbClr val="000000"/>
            </a:solidFill>
            <a:prstDash val="solid"/>
            <a:round/>
            <a:headEnd len="med" w="med" type="none"/>
            <a:tailEnd len="med" w="med" type="none"/>
          </a:ln>
        </p:spPr>
      </p:cxnSp>
      <p:cxnSp>
        <p:nvCxnSpPr>
          <p:cNvPr id="2832" name="Google Shape;2832;p108"/>
          <p:cNvCxnSpPr>
            <a:stCxn id="2826" idx="4"/>
            <a:endCxn id="2827" idx="0"/>
          </p:cNvCxnSpPr>
          <p:nvPr/>
        </p:nvCxnSpPr>
        <p:spPr>
          <a:xfrm flipH="1">
            <a:off x="4838700" y="2605088"/>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833" name="Google Shape;2833;p108"/>
          <p:cNvCxnSpPr>
            <a:stCxn id="2826" idx="4"/>
            <a:endCxn id="2828" idx="0"/>
          </p:cNvCxnSpPr>
          <p:nvPr/>
        </p:nvCxnSpPr>
        <p:spPr>
          <a:xfrm>
            <a:off x="5219700" y="2605088"/>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834" name="Google Shape;2834;p108"/>
          <p:cNvSpPr txBox="1"/>
          <p:nvPr/>
        </p:nvSpPr>
        <p:spPr>
          <a:xfrm>
            <a:off x="5334000" y="3367088"/>
            <a:ext cx="590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(T1)</a:t>
            </a:r>
            <a:endParaRPr/>
          </a:p>
        </p:txBody>
      </p:sp>
      <p:sp>
        <p:nvSpPr>
          <p:cNvPr id="2835" name="Google Shape;2835;p108"/>
          <p:cNvSpPr/>
          <p:nvPr/>
        </p:nvSpPr>
        <p:spPr>
          <a:xfrm>
            <a:off x="7543800" y="2438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836" name="Google Shape;2836;p108"/>
          <p:cNvSpPr/>
          <p:nvPr/>
        </p:nvSpPr>
        <p:spPr>
          <a:xfrm>
            <a:off x="7010400" y="2971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837" name="Google Shape;2837;p108"/>
          <p:cNvSpPr/>
          <p:nvPr/>
        </p:nvSpPr>
        <p:spPr>
          <a:xfrm>
            <a:off x="6705600" y="3657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838" name="Google Shape;2838;p108"/>
          <p:cNvSpPr/>
          <p:nvPr/>
        </p:nvSpPr>
        <p:spPr>
          <a:xfrm>
            <a:off x="7696200" y="3657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839" name="Google Shape;2839;p108"/>
          <p:cNvSpPr/>
          <p:nvPr/>
        </p:nvSpPr>
        <p:spPr>
          <a:xfrm>
            <a:off x="8001000" y="2971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840" name="Google Shape;2840;p108"/>
          <p:cNvSpPr/>
          <p:nvPr/>
        </p:nvSpPr>
        <p:spPr>
          <a:xfrm>
            <a:off x="8305800" y="3657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841" name="Google Shape;2841;p108"/>
          <p:cNvCxnSpPr>
            <a:stCxn id="2835" idx="4"/>
            <a:endCxn id="2836" idx="0"/>
          </p:cNvCxnSpPr>
          <p:nvPr/>
        </p:nvCxnSpPr>
        <p:spPr>
          <a:xfrm flipH="1">
            <a:off x="7200900" y="2819400"/>
            <a:ext cx="533400" cy="152400"/>
          </a:xfrm>
          <a:prstGeom prst="straightConnector1">
            <a:avLst/>
          </a:prstGeom>
          <a:noFill/>
          <a:ln cap="flat" cmpd="sng" w="9525">
            <a:solidFill>
              <a:srgbClr val="000000"/>
            </a:solidFill>
            <a:prstDash val="solid"/>
            <a:round/>
            <a:headEnd len="med" w="med" type="none"/>
            <a:tailEnd len="med" w="med" type="none"/>
          </a:ln>
        </p:spPr>
      </p:cxnSp>
      <p:cxnSp>
        <p:nvCxnSpPr>
          <p:cNvPr id="2842" name="Google Shape;2842;p108"/>
          <p:cNvCxnSpPr>
            <a:stCxn id="2835" idx="4"/>
            <a:endCxn id="2839" idx="0"/>
          </p:cNvCxnSpPr>
          <p:nvPr/>
        </p:nvCxnSpPr>
        <p:spPr>
          <a:xfrm>
            <a:off x="7734300" y="28194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843" name="Google Shape;2843;p108"/>
          <p:cNvCxnSpPr>
            <a:stCxn id="2836" idx="4"/>
            <a:endCxn id="2837" idx="0"/>
          </p:cNvCxnSpPr>
          <p:nvPr/>
        </p:nvCxnSpPr>
        <p:spPr>
          <a:xfrm flipH="1">
            <a:off x="6896100" y="33528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844" name="Google Shape;2844;p108"/>
          <p:cNvCxnSpPr>
            <a:stCxn id="2839" idx="4"/>
            <a:endCxn id="2838" idx="0"/>
          </p:cNvCxnSpPr>
          <p:nvPr/>
        </p:nvCxnSpPr>
        <p:spPr>
          <a:xfrm flipH="1">
            <a:off x="7886700" y="33528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845" name="Google Shape;2845;p108"/>
          <p:cNvCxnSpPr>
            <a:stCxn id="2839" idx="4"/>
            <a:endCxn id="2840" idx="0"/>
          </p:cNvCxnSpPr>
          <p:nvPr/>
        </p:nvCxnSpPr>
        <p:spPr>
          <a:xfrm>
            <a:off x="8191500" y="33528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846" name="Google Shape;2846;p108"/>
          <p:cNvSpPr/>
          <p:nvPr/>
        </p:nvSpPr>
        <p:spPr>
          <a:xfrm>
            <a:off x="7239000" y="3657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cxnSp>
        <p:nvCxnSpPr>
          <p:cNvPr id="2847" name="Google Shape;2847;p108"/>
          <p:cNvCxnSpPr>
            <a:stCxn id="2836" idx="4"/>
            <a:endCxn id="2846" idx="0"/>
          </p:cNvCxnSpPr>
          <p:nvPr/>
        </p:nvCxnSpPr>
        <p:spPr>
          <a:xfrm>
            <a:off x="7200900" y="3352800"/>
            <a:ext cx="228600" cy="304800"/>
          </a:xfrm>
          <a:prstGeom prst="straightConnector1">
            <a:avLst/>
          </a:prstGeom>
          <a:noFill/>
          <a:ln cap="flat" cmpd="sng" w="9525">
            <a:solidFill>
              <a:srgbClr val="000000"/>
            </a:solidFill>
            <a:prstDash val="solid"/>
            <a:round/>
            <a:headEnd len="med" w="med" type="none"/>
            <a:tailEnd len="med" w="med" type="none"/>
          </a:ln>
        </p:spPr>
      </p:cxnSp>
      <p:sp>
        <p:nvSpPr>
          <p:cNvPr id="2848" name="Google Shape;2848;p108"/>
          <p:cNvSpPr txBox="1"/>
          <p:nvPr/>
        </p:nvSpPr>
        <p:spPr>
          <a:xfrm>
            <a:off x="7924800" y="44958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(T3)</a:t>
            </a:r>
            <a:endParaRPr/>
          </a:p>
        </p:txBody>
      </p:sp>
      <p:sp>
        <p:nvSpPr>
          <p:cNvPr id="2849" name="Google Shape;2849;p108"/>
          <p:cNvSpPr/>
          <p:nvPr/>
        </p:nvSpPr>
        <p:spPr>
          <a:xfrm>
            <a:off x="7010400" y="4343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20</a:t>
            </a:r>
            <a:endParaRPr/>
          </a:p>
        </p:txBody>
      </p:sp>
      <p:cxnSp>
        <p:nvCxnSpPr>
          <p:cNvPr id="2850" name="Google Shape;2850;p108"/>
          <p:cNvCxnSpPr>
            <a:stCxn id="2837" idx="4"/>
            <a:endCxn id="2849" idx="0"/>
          </p:cNvCxnSpPr>
          <p:nvPr/>
        </p:nvCxnSpPr>
        <p:spPr>
          <a:xfrm>
            <a:off x="6896100" y="40386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851" name="Google Shape;2851;p108"/>
          <p:cNvSpPr/>
          <p:nvPr/>
        </p:nvSpPr>
        <p:spPr>
          <a:xfrm>
            <a:off x="5638800" y="3962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852" name="Google Shape;2852;p108"/>
          <p:cNvSpPr/>
          <p:nvPr/>
        </p:nvSpPr>
        <p:spPr>
          <a:xfrm>
            <a:off x="5105400" y="4495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853" name="Google Shape;2853;p108"/>
          <p:cNvSpPr/>
          <p:nvPr/>
        </p:nvSpPr>
        <p:spPr>
          <a:xfrm>
            <a:off x="4800600" y="5181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854" name="Google Shape;2854;p108"/>
          <p:cNvSpPr/>
          <p:nvPr/>
        </p:nvSpPr>
        <p:spPr>
          <a:xfrm>
            <a:off x="5791200" y="5181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855" name="Google Shape;2855;p108"/>
          <p:cNvSpPr/>
          <p:nvPr/>
        </p:nvSpPr>
        <p:spPr>
          <a:xfrm>
            <a:off x="6096000" y="4495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856" name="Google Shape;2856;p108"/>
          <p:cNvSpPr/>
          <p:nvPr/>
        </p:nvSpPr>
        <p:spPr>
          <a:xfrm>
            <a:off x="6400800" y="5181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857" name="Google Shape;2857;p108"/>
          <p:cNvCxnSpPr>
            <a:stCxn id="2851" idx="4"/>
            <a:endCxn id="2852" idx="0"/>
          </p:cNvCxnSpPr>
          <p:nvPr/>
        </p:nvCxnSpPr>
        <p:spPr>
          <a:xfrm flipH="1">
            <a:off x="5295900" y="4343400"/>
            <a:ext cx="533400" cy="152400"/>
          </a:xfrm>
          <a:prstGeom prst="straightConnector1">
            <a:avLst/>
          </a:prstGeom>
          <a:noFill/>
          <a:ln cap="flat" cmpd="sng" w="9525">
            <a:solidFill>
              <a:srgbClr val="000000"/>
            </a:solidFill>
            <a:prstDash val="solid"/>
            <a:round/>
            <a:headEnd len="med" w="med" type="none"/>
            <a:tailEnd len="med" w="med" type="none"/>
          </a:ln>
        </p:spPr>
      </p:cxnSp>
      <p:cxnSp>
        <p:nvCxnSpPr>
          <p:cNvPr id="2858" name="Google Shape;2858;p108"/>
          <p:cNvCxnSpPr>
            <a:stCxn id="2851" idx="4"/>
            <a:endCxn id="2855" idx="0"/>
          </p:cNvCxnSpPr>
          <p:nvPr/>
        </p:nvCxnSpPr>
        <p:spPr>
          <a:xfrm>
            <a:off x="5829300" y="43434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859" name="Google Shape;2859;p108"/>
          <p:cNvCxnSpPr>
            <a:stCxn id="2852" idx="4"/>
            <a:endCxn id="2853" idx="0"/>
          </p:cNvCxnSpPr>
          <p:nvPr/>
        </p:nvCxnSpPr>
        <p:spPr>
          <a:xfrm flipH="1">
            <a:off x="4991100" y="48768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860" name="Google Shape;2860;p108"/>
          <p:cNvCxnSpPr>
            <a:stCxn id="2855" idx="4"/>
            <a:endCxn id="2854" idx="0"/>
          </p:cNvCxnSpPr>
          <p:nvPr/>
        </p:nvCxnSpPr>
        <p:spPr>
          <a:xfrm flipH="1">
            <a:off x="5981700" y="48768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861" name="Google Shape;2861;p108"/>
          <p:cNvCxnSpPr>
            <a:stCxn id="2855" idx="4"/>
            <a:endCxn id="2856" idx="0"/>
          </p:cNvCxnSpPr>
          <p:nvPr/>
        </p:nvCxnSpPr>
        <p:spPr>
          <a:xfrm>
            <a:off x="6286500" y="48768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862" name="Google Shape;2862;p108"/>
          <p:cNvSpPr/>
          <p:nvPr/>
        </p:nvSpPr>
        <p:spPr>
          <a:xfrm>
            <a:off x="5334000" y="5181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cxnSp>
        <p:nvCxnSpPr>
          <p:cNvPr id="2863" name="Google Shape;2863;p108"/>
          <p:cNvCxnSpPr>
            <a:stCxn id="2852" idx="4"/>
            <a:endCxn id="2862" idx="0"/>
          </p:cNvCxnSpPr>
          <p:nvPr/>
        </p:nvCxnSpPr>
        <p:spPr>
          <a:xfrm>
            <a:off x="5295900" y="4876800"/>
            <a:ext cx="228600" cy="304800"/>
          </a:xfrm>
          <a:prstGeom prst="straightConnector1">
            <a:avLst/>
          </a:prstGeom>
          <a:noFill/>
          <a:ln cap="flat" cmpd="sng" w="9525">
            <a:solidFill>
              <a:srgbClr val="000000"/>
            </a:solidFill>
            <a:prstDash val="solid"/>
            <a:round/>
            <a:headEnd len="med" w="med" type="none"/>
            <a:tailEnd len="med" w="med" type="none"/>
          </a:ln>
        </p:spPr>
      </p:cxnSp>
      <p:sp>
        <p:nvSpPr>
          <p:cNvPr id="2864" name="Google Shape;2864;p108"/>
          <p:cNvSpPr txBox="1"/>
          <p:nvPr/>
        </p:nvSpPr>
        <p:spPr>
          <a:xfrm>
            <a:off x="6019800" y="60198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(T3)</a:t>
            </a:r>
            <a:endParaRPr/>
          </a:p>
        </p:txBody>
      </p:sp>
      <p:sp>
        <p:nvSpPr>
          <p:cNvPr id="2865" name="Google Shape;2865;p108"/>
          <p:cNvSpPr/>
          <p:nvPr/>
        </p:nvSpPr>
        <p:spPr>
          <a:xfrm>
            <a:off x="51054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20</a:t>
            </a:r>
            <a:endParaRPr/>
          </a:p>
        </p:txBody>
      </p:sp>
      <p:cxnSp>
        <p:nvCxnSpPr>
          <p:cNvPr id="2866" name="Google Shape;2866;p108"/>
          <p:cNvCxnSpPr>
            <a:stCxn id="2853" idx="4"/>
            <a:endCxn id="2865" idx="0"/>
          </p:cNvCxnSpPr>
          <p:nvPr/>
        </p:nvCxnSpPr>
        <p:spPr>
          <a:xfrm>
            <a:off x="4991100" y="55626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867" name="Google Shape;2867;p108"/>
          <p:cNvSpPr/>
          <p:nvPr/>
        </p:nvSpPr>
        <p:spPr>
          <a:xfrm>
            <a:off x="44958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10</a:t>
            </a:r>
            <a:endParaRPr/>
          </a:p>
        </p:txBody>
      </p:sp>
      <p:cxnSp>
        <p:nvCxnSpPr>
          <p:cNvPr id="2868" name="Google Shape;2868;p108"/>
          <p:cNvCxnSpPr>
            <a:stCxn id="2853" idx="4"/>
            <a:endCxn id="2867" idx="0"/>
          </p:cNvCxnSpPr>
          <p:nvPr/>
        </p:nvCxnSpPr>
        <p:spPr>
          <a:xfrm flipH="1">
            <a:off x="4686300" y="5562600"/>
            <a:ext cx="304800" cy="3048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2" name="Shape 2872"/>
        <p:cNvGrpSpPr/>
        <p:nvPr/>
      </p:nvGrpSpPr>
      <p:grpSpPr>
        <a:xfrm>
          <a:off x="0" y="0"/>
          <a:ext cx="0" cy="0"/>
          <a:chOff x="0" y="0"/>
          <a:chExt cx="0" cy="0"/>
        </a:xfrm>
      </p:grpSpPr>
      <p:sp>
        <p:nvSpPr>
          <p:cNvPr id="2873" name="Google Shape;2873;p109"/>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4" name="Google Shape;2874;p10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875" name="Google Shape;2875;p109"/>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Nút p lệch phải</a:t>
            </a:r>
            <a:endParaRPr/>
          </a:p>
        </p:txBody>
      </p:sp>
      <p:sp>
        <p:nvSpPr>
          <p:cNvPr id="2876" name="Google Shape;2876;p109"/>
          <p:cNvSpPr/>
          <p:nvPr/>
        </p:nvSpPr>
        <p:spPr>
          <a:xfrm>
            <a:off x="2286000" y="2362200"/>
            <a:ext cx="685800" cy="381000"/>
          </a:xfrm>
          <a:prstGeom prst="roundRect">
            <a:avLst>
              <a:gd fmla="val 16667" name="adj"/>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P</a:t>
            </a:r>
            <a:endParaRPr/>
          </a:p>
        </p:txBody>
      </p:sp>
      <p:sp>
        <p:nvSpPr>
          <p:cNvPr id="2877" name="Google Shape;2877;p109"/>
          <p:cNvSpPr/>
          <p:nvPr/>
        </p:nvSpPr>
        <p:spPr>
          <a:xfrm>
            <a:off x="3200400" y="3581400"/>
            <a:ext cx="914400" cy="1524000"/>
          </a:xfrm>
          <a:prstGeom prst="triangle">
            <a:avLst>
              <a:gd fmla="val 50000" name="adj"/>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TR</a:t>
            </a:r>
            <a:endParaRPr/>
          </a:p>
        </p:txBody>
      </p:sp>
      <p:sp>
        <p:nvSpPr>
          <p:cNvPr id="2878" name="Google Shape;2878;p109"/>
          <p:cNvSpPr/>
          <p:nvPr/>
        </p:nvSpPr>
        <p:spPr>
          <a:xfrm>
            <a:off x="1143000" y="3581400"/>
            <a:ext cx="914400" cy="1219200"/>
          </a:xfrm>
          <a:prstGeom prst="triangle">
            <a:avLst>
              <a:gd fmla="val 50000" name="adj"/>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TL</a:t>
            </a:r>
            <a:endParaRPr/>
          </a:p>
        </p:txBody>
      </p:sp>
      <p:cxnSp>
        <p:nvCxnSpPr>
          <p:cNvPr id="2879" name="Google Shape;2879;p109"/>
          <p:cNvCxnSpPr>
            <a:stCxn id="2877" idx="0"/>
            <a:endCxn id="2876" idx="2"/>
          </p:cNvCxnSpPr>
          <p:nvPr/>
        </p:nvCxnSpPr>
        <p:spPr>
          <a:xfrm rot="10800000">
            <a:off x="2628900" y="2743200"/>
            <a:ext cx="1028700" cy="838200"/>
          </a:xfrm>
          <a:prstGeom prst="straightConnector1">
            <a:avLst/>
          </a:prstGeom>
          <a:noFill/>
          <a:ln cap="flat" cmpd="sng" w="9525">
            <a:solidFill>
              <a:srgbClr val="000000"/>
            </a:solidFill>
            <a:prstDash val="solid"/>
            <a:round/>
            <a:headEnd len="med" w="med" type="none"/>
            <a:tailEnd len="med" w="med" type="none"/>
          </a:ln>
        </p:spPr>
      </p:cxnSp>
      <p:cxnSp>
        <p:nvCxnSpPr>
          <p:cNvPr id="2880" name="Google Shape;2880;p109"/>
          <p:cNvCxnSpPr>
            <a:stCxn id="2876" idx="2"/>
            <a:endCxn id="2878" idx="0"/>
          </p:cNvCxnSpPr>
          <p:nvPr/>
        </p:nvCxnSpPr>
        <p:spPr>
          <a:xfrm flipH="1">
            <a:off x="1600200" y="2743200"/>
            <a:ext cx="1028700" cy="838200"/>
          </a:xfrm>
          <a:prstGeom prst="straightConnector1">
            <a:avLst/>
          </a:prstGeom>
          <a:noFill/>
          <a:ln cap="flat" cmpd="sng" w="9525">
            <a:solidFill>
              <a:srgbClr val="000000"/>
            </a:solidFill>
            <a:prstDash val="solid"/>
            <a:round/>
            <a:headEnd len="med" w="med" type="none"/>
            <a:tailEnd len="med" w="med" type="none"/>
          </a:ln>
        </p:spPr>
      </p:cxnSp>
      <p:cxnSp>
        <p:nvCxnSpPr>
          <p:cNvPr id="2881" name="Google Shape;2881;p109"/>
          <p:cNvCxnSpPr/>
          <p:nvPr/>
        </p:nvCxnSpPr>
        <p:spPr>
          <a:xfrm>
            <a:off x="228600" y="4800600"/>
            <a:ext cx="2133600" cy="0"/>
          </a:xfrm>
          <a:prstGeom prst="straightConnector1">
            <a:avLst/>
          </a:prstGeom>
          <a:noFill/>
          <a:ln cap="flat" cmpd="sng" w="9525">
            <a:solidFill>
              <a:schemeClr val="lt1"/>
            </a:solidFill>
            <a:prstDash val="dash"/>
            <a:round/>
            <a:headEnd len="med" w="med" type="none"/>
            <a:tailEnd len="med" w="med" type="none"/>
          </a:ln>
        </p:spPr>
      </p:cxnSp>
      <p:cxnSp>
        <p:nvCxnSpPr>
          <p:cNvPr id="2882" name="Google Shape;2882;p109"/>
          <p:cNvCxnSpPr/>
          <p:nvPr/>
        </p:nvCxnSpPr>
        <p:spPr>
          <a:xfrm>
            <a:off x="228600" y="3581400"/>
            <a:ext cx="3733800" cy="0"/>
          </a:xfrm>
          <a:prstGeom prst="straightConnector1">
            <a:avLst/>
          </a:prstGeom>
          <a:noFill/>
          <a:ln cap="flat" cmpd="sng" w="9525">
            <a:solidFill>
              <a:schemeClr val="lt1"/>
            </a:solidFill>
            <a:prstDash val="dash"/>
            <a:round/>
            <a:headEnd len="med" w="med" type="none"/>
            <a:tailEnd len="med" w="med" type="none"/>
          </a:ln>
        </p:spPr>
      </p:cxnSp>
      <p:cxnSp>
        <p:nvCxnSpPr>
          <p:cNvPr id="2883" name="Google Shape;2883;p109"/>
          <p:cNvCxnSpPr/>
          <p:nvPr/>
        </p:nvCxnSpPr>
        <p:spPr>
          <a:xfrm flipH="1">
            <a:off x="2895600" y="3581400"/>
            <a:ext cx="31750" cy="1524000"/>
          </a:xfrm>
          <a:prstGeom prst="straightConnector1">
            <a:avLst/>
          </a:prstGeom>
          <a:noFill/>
          <a:ln cap="flat" cmpd="sng" w="9525">
            <a:solidFill>
              <a:srgbClr val="000000"/>
            </a:solidFill>
            <a:prstDash val="solid"/>
            <a:round/>
            <a:headEnd len="med" w="med" type="triangle"/>
            <a:tailEnd len="med" w="med" type="triangle"/>
          </a:ln>
        </p:spPr>
      </p:cxnSp>
      <p:sp>
        <p:nvSpPr>
          <p:cNvPr id="2884" name="Google Shape;2884;p109"/>
          <p:cNvSpPr txBox="1"/>
          <p:nvPr/>
        </p:nvSpPr>
        <p:spPr>
          <a:xfrm>
            <a:off x="304800" y="5410200"/>
            <a:ext cx="171132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hr(P) = hl(P) + 1</a:t>
            </a:r>
            <a:endParaRPr/>
          </a:p>
        </p:txBody>
      </p:sp>
      <p:cxnSp>
        <p:nvCxnSpPr>
          <p:cNvPr id="2885" name="Google Shape;2885;p109"/>
          <p:cNvCxnSpPr/>
          <p:nvPr/>
        </p:nvCxnSpPr>
        <p:spPr>
          <a:xfrm>
            <a:off x="1752600" y="5105400"/>
            <a:ext cx="2514600" cy="0"/>
          </a:xfrm>
          <a:prstGeom prst="straightConnector1">
            <a:avLst/>
          </a:prstGeom>
          <a:noFill/>
          <a:ln cap="flat" cmpd="sng" w="9525">
            <a:solidFill>
              <a:srgbClr val="000000"/>
            </a:solidFill>
            <a:prstDash val="dash"/>
            <a:round/>
            <a:headEnd len="med" w="med" type="none"/>
            <a:tailEnd len="med" w="med" type="none"/>
          </a:ln>
        </p:spPr>
      </p:cxnSp>
      <p:cxnSp>
        <p:nvCxnSpPr>
          <p:cNvPr id="2886" name="Google Shape;2886;p109"/>
          <p:cNvCxnSpPr/>
          <p:nvPr/>
        </p:nvCxnSpPr>
        <p:spPr>
          <a:xfrm>
            <a:off x="838200" y="3581400"/>
            <a:ext cx="0" cy="1219200"/>
          </a:xfrm>
          <a:prstGeom prst="straightConnector1">
            <a:avLst/>
          </a:prstGeom>
          <a:noFill/>
          <a:ln cap="flat" cmpd="sng" w="9525">
            <a:solidFill>
              <a:srgbClr val="000000"/>
            </a:solidFill>
            <a:prstDash val="solid"/>
            <a:round/>
            <a:headEnd len="med" w="med" type="triangle"/>
            <a:tailEnd len="med" w="med" type="triangle"/>
          </a:ln>
        </p:spPr>
      </p:cxnSp>
      <p:sp>
        <p:nvSpPr>
          <p:cNvPr id="2887" name="Google Shape;2887;p109"/>
          <p:cNvSpPr txBox="1"/>
          <p:nvPr/>
        </p:nvSpPr>
        <p:spPr>
          <a:xfrm>
            <a:off x="228600" y="4038600"/>
            <a:ext cx="6413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hl(P)</a:t>
            </a:r>
            <a:endParaRPr/>
          </a:p>
        </p:txBody>
      </p:sp>
      <p:sp>
        <p:nvSpPr>
          <p:cNvPr id="2888" name="Google Shape;2888;p109"/>
          <p:cNvSpPr txBox="1"/>
          <p:nvPr/>
        </p:nvSpPr>
        <p:spPr>
          <a:xfrm>
            <a:off x="2317750" y="4038600"/>
            <a:ext cx="6540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hr(P)</a:t>
            </a:r>
            <a:endParaRPr/>
          </a:p>
        </p:txBody>
      </p:sp>
      <p:sp>
        <p:nvSpPr>
          <p:cNvPr id="2889" name="Google Shape;2889;p109"/>
          <p:cNvSpPr/>
          <p:nvPr/>
        </p:nvSpPr>
        <p:spPr>
          <a:xfrm>
            <a:off x="5181600" y="1752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890" name="Google Shape;2890;p109"/>
          <p:cNvSpPr/>
          <p:nvPr/>
        </p:nvSpPr>
        <p:spPr>
          <a:xfrm>
            <a:off x="4724400" y="2286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891" name="Google Shape;2891;p109"/>
          <p:cNvSpPr/>
          <p:nvPr/>
        </p:nvSpPr>
        <p:spPr>
          <a:xfrm>
            <a:off x="5181600" y="2971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892" name="Google Shape;2892;p109"/>
          <p:cNvSpPr/>
          <p:nvPr/>
        </p:nvSpPr>
        <p:spPr>
          <a:xfrm>
            <a:off x="5562600" y="2286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893" name="Google Shape;2893;p109"/>
          <p:cNvSpPr/>
          <p:nvPr/>
        </p:nvSpPr>
        <p:spPr>
          <a:xfrm>
            <a:off x="5943600" y="2971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894" name="Google Shape;2894;p109"/>
          <p:cNvCxnSpPr>
            <a:stCxn id="2889" idx="4"/>
            <a:endCxn id="2890" idx="0"/>
          </p:cNvCxnSpPr>
          <p:nvPr/>
        </p:nvCxnSpPr>
        <p:spPr>
          <a:xfrm flipH="1">
            <a:off x="4914900" y="21336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895" name="Google Shape;2895;p109"/>
          <p:cNvCxnSpPr>
            <a:stCxn id="2889" idx="4"/>
            <a:endCxn id="2892" idx="0"/>
          </p:cNvCxnSpPr>
          <p:nvPr/>
        </p:nvCxnSpPr>
        <p:spPr>
          <a:xfrm>
            <a:off x="5372100" y="2133600"/>
            <a:ext cx="381000" cy="152400"/>
          </a:xfrm>
          <a:prstGeom prst="straightConnector1">
            <a:avLst/>
          </a:prstGeom>
          <a:noFill/>
          <a:ln cap="flat" cmpd="sng" w="9525">
            <a:solidFill>
              <a:srgbClr val="000000"/>
            </a:solidFill>
            <a:prstDash val="solid"/>
            <a:round/>
            <a:headEnd len="med" w="med" type="none"/>
            <a:tailEnd len="med" w="med" type="none"/>
          </a:ln>
        </p:spPr>
      </p:cxnSp>
      <p:cxnSp>
        <p:nvCxnSpPr>
          <p:cNvPr id="2896" name="Google Shape;2896;p109"/>
          <p:cNvCxnSpPr>
            <a:stCxn id="2892" idx="4"/>
            <a:endCxn id="2891" idx="0"/>
          </p:cNvCxnSpPr>
          <p:nvPr/>
        </p:nvCxnSpPr>
        <p:spPr>
          <a:xfrm flipH="1">
            <a:off x="5372100" y="2667000"/>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897" name="Google Shape;2897;p109"/>
          <p:cNvCxnSpPr>
            <a:stCxn id="2892" idx="4"/>
            <a:endCxn id="2893" idx="0"/>
          </p:cNvCxnSpPr>
          <p:nvPr/>
        </p:nvCxnSpPr>
        <p:spPr>
          <a:xfrm>
            <a:off x="5753100" y="2667000"/>
            <a:ext cx="381000" cy="304800"/>
          </a:xfrm>
          <a:prstGeom prst="straightConnector1">
            <a:avLst/>
          </a:prstGeom>
          <a:noFill/>
          <a:ln cap="flat" cmpd="sng" w="9525">
            <a:solidFill>
              <a:srgbClr val="000000"/>
            </a:solidFill>
            <a:prstDash val="solid"/>
            <a:round/>
            <a:headEnd len="med" w="med" type="none"/>
            <a:tailEnd len="med" w="med" type="none"/>
          </a:ln>
        </p:spPr>
      </p:cxnSp>
      <p:sp>
        <p:nvSpPr>
          <p:cNvPr id="2898" name="Google Shape;2898;p109"/>
          <p:cNvSpPr txBox="1"/>
          <p:nvPr/>
        </p:nvSpPr>
        <p:spPr>
          <a:xfrm>
            <a:off x="5029200" y="34290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(T1)</a:t>
            </a:r>
            <a:endParaRPr/>
          </a:p>
        </p:txBody>
      </p:sp>
      <p:sp>
        <p:nvSpPr>
          <p:cNvPr id="2899" name="Google Shape;2899;p109"/>
          <p:cNvSpPr/>
          <p:nvPr/>
        </p:nvSpPr>
        <p:spPr>
          <a:xfrm>
            <a:off x="7620000" y="22240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900" name="Google Shape;2900;p109"/>
          <p:cNvSpPr/>
          <p:nvPr/>
        </p:nvSpPr>
        <p:spPr>
          <a:xfrm>
            <a:off x="7086600" y="27574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901" name="Google Shape;2901;p109"/>
          <p:cNvSpPr/>
          <p:nvPr/>
        </p:nvSpPr>
        <p:spPr>
          <a:xfrm>
            <a:off x="6781800" y="34432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902" name="Google Shape;2902;p109"/>
          <p:cNvSpPr/>
          <p:nvPr/>
        </p:nvSpPr>
        <p:spPr>
          <a:xfrm>
            <a:off x="7772400" y="34432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903" name="Google Shape;2903;p109"/>
          <p:cNvSpPr/>
          <p:nvPr/>
        </p:nvSpPr>
        <p:spPr>
          <a:xfrm>
            <a:off x="8077200" y="27574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904" name="Google Shape;2904;p109"/>
          <p:cNvSpPr/>
          <p:nvPr/>
        </p:nvSpPr>
        <p:spPr>
          <a:xfrm>
            <a:off x="8382000" y="34432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905" name="Google Shape;2905;p109"/>
          <p:cNvCxnSpPr>
            <a:stCxn id="2899" idx="4"/>
            <a:endCxn id="2900" idx="0"/>
          </p:cNvCxnSpPr>
          <p:nvPr/>
        </p:nvCxnSpPr>
        <p:spPr>
          <a:xfrm flipH="1">
            <a:off x="7277100" y="2605088"/>
            <a:ext cx="533400" cy="152400"/>
          </a:xfrm>
          <a:prstGeom prst="straightConnector1">
            <a:avLst/>
          </a:prstGeom>
          <a:noFill/>
          <a:ln cap="flat" cmpd="sng" w="9525">
            <a:solidFill>
              <a:srgbClr val="000000"/>
            </a:solidFill>
            <a:prstDash val="solid"/>
            <a:round/>
            <a:headEnd len="med" w="med" type="none"/>
            <a:tailEnd len="med" w="med" type="none"/>
          </a:ln>
        </p:spPr>
      </p:cxnSp>
      <p:cxnSp>
        <p:nvCxnSpPr>
          <p:cNvPr id="2906" name="Google Shape;2906;p109"/>
          <p:cNvCxnSpPr>
            <a:stCxn id="2899" idx="4"/>
            <a:endCxn id="2903" idx="0"/>
          </p:cNvCxnSpPr>
          <p:nvPr/>
        </p:nvCxnSpPr>
        <p:spPr>
          <a:xfrm>
            <a:off x="7810500" y="2605088"/>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907" name="Google Shape;2907;p109"/>
          <p:cNvCxnSpPr>
            <a:stCxn id="2900" idx="4"/>
            <a:endCxn id="2901" idx="0"/>
          </p:cNvCxnSpPr>
          <p:nvPr/>
        </p:nvCxnSpPr>
        <p:spPr>
          <a:xfrm flipH="1">
            <a:off x="6972300" y="3138488"/>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908" name="Google Shape;2908;p109"/>
          <p:cNvCxnSpPr>
            <a:stCxn id="2903" idx="4"/>
            <a:endCxn id="2902" idx="0"/>
          </p:cNvCxnSpPr>
          <p:nvPr/>
        </p:nvCxnSpPr>
        <p:spPr>
          <a:xfrm flipH="1">
            <a:off x="7962900" y="3138488"/>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909" name="Google Shape;2909;p109"/>
          <p:cNvCxnSpPr>
            <a:stCxn id="2903" idx="4"/>
            <a:endCxn id="2904" idx="0"/>
          </p:cNvCxnSpPr>
          <p:nvPr/>
        </p:nvCxnSpPr>
        <p:spPr>
          <a:xfrm>
            <a:off x="8267700" y="3138488"/>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10" name="Google Shape;2910;p109"/>
          <p:cNvSpPr/>
          <p:nvPr/>
        </p:nvSpPr>
        <p:spPr>
          <a:xfrm>
            <a:off x="7315200" y="3443288"/>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27</a:t>
            </a:r>
            <a:endParaRPr/>
          </a:p>
        </p:txBody>
      </p:sp>
      <p:cxnSp>
        <p:nvCxnSpPr>
          <p:cNvPr id="2911" name="Google Shape;2911;p109"/>
          <p:cNvCxnSpPr>
            <a:stCxn id="2900" idx="4"/>
            <a:endCxn id="2910" idx="0"/>
          </p:cNvCxnSpPr>
          <p:nvPr/>
        </p:nvCxnSpPr>
        <p:spPr>
          <a:xfrm>
            <a:off x="7277100" y="3138488"/>
            <a:ext cx="228600" cy="304800"/>
          </a:xfrm>
          <a:prstGeom prst="straightConnector1">
            <a:avLst/>
          </a:prstGeom>
          <a:noFill/>
          <a:ln cap="flat" cmpd="sng" w="9525">
            <a:solidFill>
              <a:srgbClr val="000000"/>
            </a:solidFill>
            <a:prstDash val="solid"/>
            <a:round/>
            <a:headEnd len="med" w="med" type="none"/>
            <a:tailEnd len="med" w="med" type="none"/>
          </a:ln>
        </p:spPr>
      </p:cxnSp>
      <p:sp>
        <p:nvSpPr>
          <p:cNvPr id="2912" name="Google Shape;2912;p109"/>
          <p:cNvSpPr txBox="1"/>
          <p:nvPr/>
        </p:nvSpPr>
        <p:spPr>
          <a:xfrm>
            <a:off x="7467600" y="3900488"/>
            <a:ext cx="590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(T2)</a:t>
            </a:r>
            <a:endParaRPr/>
          </a:p>
        </p:txBody>
      </p:sp>
      <p:sp>
        <p:nvSpPr>
          <p:cNvPr id="2913" name="Google Shape;2913;p109"/>
          <p:cNvSpPr/>
          <p:nvPr/>
        </p:nvSpPr>
        <p:spPr>
          <a:xfrm>
            <a:off x="8153400" y="4114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40</a:t>
            </a:r>
            <a:endParaRPr/>
          </a:p>
        </p:txBody>
      </p:sp>
      <p:cxnSp>
        <p:nvCxnSpPr>
          <p:cNvPr id="2914" name="Google Shape;2914;p109"/>
          <p:cNvCxnSpPr>
            <a:stCxn id="2904" idx="4"/>
            <a:endCxn id="2913" idx="0"/>
          </p:cNvCxnSpPr>
          <p:nvPr/>
        </p:nvCxnSpPr>
        <p:spPr>
          <a:xfrm flipH="1">
            <a:off x="8343900" y="3824288"/>
            <a:ext cx="228600" cy="290400"/>
          </a:xfrm>
          <a:prstGeom prst="straightConnector1">
            <a:avLst/>
          </a:prstGeom>
          <a:noFill/>
          <a:ln cap="flat" cmpd="sng" w="9525">
            <a:solidFill>
              <a:srgbClr val="000000"/>
            </a:solidFill>
            <a:prstDash val="solid"/>
            <a:round/>
            <a:headEnd len="med" w="med" type="none"/>
            <a:tailEnd len="med" w="med" type="none"/>
          </a:ln>
        </p:spPr>
      </p:cxnSp>
      <p:sp>
        <p:nvSpPr>
          <p:cNvPr id="2915" name="Google Shape;2915;p109"/>
          <p:cNvSpPr/>
          <p:nvPr/>
        </p:nvSpPr>
        <p:spPr>
          <a:xfrm>
            <a:off x="6019800" y="4038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30</a:t>
            </a:r>
            <a:endParaRPr/>
          </a:p>
        </p:txBody>
      </p:sp>
      <p:sp>
        <p:nvSpPr>
          <p:cNvPr id="2916" name="Google Shape;2916;p109"/>
          <p:cNvSpPr/>
          <p:nvPr/>
        </p:nvSpPr>
        <p:spPr>
          <a:xfrm>
            <a:off x="5486400" y="4572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25</a:t>
            </a:r>
            <a:endParaRPr/>
          </a:p>
        </p:txBody>
      </p:sp>
      <p:sp>
        <p:nvSpPr>
          <p:cNvPr id="2917" name="Google Shape;2917;p109"/>
          <p:cNvSpPr/>
          <p:nvPr/>
        </p:nvSpPr>
        <p:spPr>
          <a:xfrm>
            <a:off x="5181600" y="5257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15</a:t>
            </a:r>
            <a:endParaRPr/>
          </a:p>
        </p:txBody>
      </p:sp>
      <p:sp>
        <p:nvSpPr>
          <p:cNvPr id="2918" name="Google Shape;2918;p109"/>
          <p:cNvSpPr/>
          <p:nvPr/>
        </p:nvSpPr>
        <p:spPr>
          <a:xfrm>
            <a:off x="6172200" y="5257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32</a:t>
            </a:r>
            <a:endParaRPr/>
          </a:p>
        </p:txBody>
      </p:sp>
      <p:sp>
        <p:nvSpPr>
          <p:cNvPr id="2919" name="Google Shape;2919;p109"/>
          <p:cNvSpPr/>
          <p:nvPr/>
        </p:nvSpPr>
        <p:spPr>
          <a:xfrm>
            <a:off x="6477000" y="4572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35</a:t>
            </a:r>
            <a:endParaRPr/>
          </a:p>
        </p:txBody>
      </p:sp>
      <p:sp>
        <p:nvSpPr>
          <p:cNvPr id="2920" name="Google Shape;2920;p109"/>
          <p:cNvSpPr/>
          <p:nvPr/>
        </p:nvSpPr>
        <p:spPr>
          <a:xfrm>
            <a:off x="6781800" y="5257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54</a:t>
            </a:r>
            <a:endParaRPr/>
          </a:p>
        </p:txBody>
      </p:sp>
      <p:cxnSp>
        <p:nvCxnSpPr>
          <p:cNvPr id="2921" name="Google Shape;2921;p109"/>
          <p:cNvCxnSpPr>
            <a:stCxn id="2915" idx="4"/>
            <a:endCxn id="2916" idx="0"/>
          </p:cNvCxnSpPr>
          <p:nvPr/>
        </p:nvCxnSpPr>
        <p:spPr>
          <a:xfrm flipH="1">
            <a:off x="5676900" y="4419600"/>
            <a:ext cx="533400" cy="152400"/>
          </a:xfrm>
          <a:prstGeom prst="straightConnector1">
            <a:avLst/>
          </a:prstGeom>
          <a:noFill/>
          <a:ln cap="flat" cmpd="sng" w="9525">
            <a:solidFill>
              <a:srgbClr val="000000"/>
            </a:solidFill>
            <a:prstDash val="solid"/>
            <a:round/>
            <a:headEnd len="med" w="med" type="none"/>
            <a:tailEnd len="med" w="med" type="none"/>
          </a:ln>
        </p:spPr>
      </p:cxnSp>
      <p:cxnSp>
        <p:nvCxnSpPr>
          <p:cNvPr id="2922" name="Google Shape;2922;p109"/>
          <p:cNvCxnSpPr>
            <a:stCxn id="2915" idx="4"/>
            <a:endCxn id="2919" idx="0"/>
          </p:cNvCxnSpPr>
          <p:nvPr/>
        </p:nvCxnSpPr>
        <p:spPr>
          <a:xfrm>
            <a:off x="6210300" y="44196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923" name="Google Shape;2923;p109"/>
          <p:cNvCxnSpPr>
            <a:stCxn id="2916" idx="4"/>
            <a:endCxn id="2917" idx="0"/>
          </p:cNvCxnSpPr>
          <p:nvPr/>
        </p:nvCxnSpPr>
        <p:spPr>
          <a:xfrm flipH="1">
            <a:off x="5372100" y="49530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924" name="Google Shape;2924;p109"/>
          <p:cNvCxnSpPr>
            <a:stCxn id="2919" idx="4"/>
            <a:endCxn id="2918" idx="0"/>
          </p:cNvCxnSpPr>
          <p:nvPr/>
        </p:nvCxnSpPr>
        <p:spPr>
          <a:xfrm flipH="1">
            <a:off x="6362700" y="49530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925" name="Google Shape;2925;p109"/>
          <p:cNvCxnSpPr>
            <a:stCxn id="2919" idx="4"/>
            <a:endCxn id="2920" idx="0"/>
          </p:cNvCxnSpPr>
          <p:nvPr/>
        </p:nvCxnSpPr>
        <p:spPr>
          <a:xfrm>
            <a:off x="6667500" y="49530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26" name="Google Shape;2926;p109"/>
          <p:cNvSpPr txBox="1"/>
          <p:nvPr/>
        </p:nvSpPr>
        <p:spPr>
          <a:xfrm>
            <a:off x="5334000" y="61722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CC0000"/>
                </a:solidFill>
                <a:latin typeface="Times New Roman"/>
                <a:ea typeface="Times New Roman"/>
                <a:cs typeface="Times New Roman"/>
                <a:sym typeface="Times New Roman"/>
              </a:rPr>
              <a:t>(T3)</a:t>
            </a:r>
            <a:endParaRPr/>
          </a:p>
        </p:txBody>
      </p:sp>
      <p:sp>
        <p:nvSpPr>
          <p:cNvPr id="2927" name="Google Shape;2927;p109"/>
          <p:cNvSpPr/>
          <p:nvPr/>
        </p:nvSpPr>
        <p:spPr>
          <a:xfrm>
            <a:off x="6553200" y="5929313"/>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40</a:t>
            </a:r>
            <a:endParaRPr/>
          </a:p>
        </p:txBody>
      </p:sp>
      <p:cxnSp>
        <p:nvCxnSpPr>
          <p:cNvPr id="2928" name="Google Shape;2928;p109"/>
          <p:cNvCxnSpPr>
            <a:stCxn id="2920" idx="4"/>
            <a:endCxn id="2927" idx="0"/>
          </p:cNvCxnSpPr>
          <p:nvPr/>
        </p:nvCxnSpPr>
        <p:spPr>
          <a:xfrm flipH="1">
            <a:off x="6743700" y="5638800"/>
            <a:ext cx="228600" cy="290400"/>
          </a:xfrm>
          <a:prstGeom prst="straightConnector1">
            <a:avLst/>
          </a:prstGeom>
          <a:noFill/>
          <a:ln cap="flat" cmpd="sng" w="9525">
            <a:solidFill>
              <a:srgbClr val="000000"/>
            </a:solidFill>
            <a:prstDash val="solid"/>
            <a:round/>
            <a:headEnd len="med" w="med" type="none"/>
            <a:tailEnd len="med" w="med" type="none"/>
          </a:ln>
        </p:spPr>
      </p:cxnSp>
      <p:sp>
        <p:nvSpPr>
          <p:cNvPr id="2929" name="Google Shape;2929;p109"/>
          <p:cNvSpPr/>
          <p:nvPr/>
        </p:nvSpPr>
        <p:spPr>
          <a:xfrm>
            <a:off x="7086600" y="5943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55</a:t>
            </a:r>
            <a:endParaRPr/>
          </a:p>
        </p:txBody>
      </p:sp>
      <p:cxnSp>
        <p:nvCxnSpPr>
          <p:cNvPr id="2930" name="Google Shape;2930;p109"/>
          <p:cNvCxnSpPr>
            <a:stCxn id="2920" idx="4"/>
            <a:endCxn id="2929" idx="0"/>
          </p:cNvCxnSpPr>
          <p:nvPr/>
        </p:nvCxnSpPr>
        <p:spPr>
          <a:xfrm>
            <a:off x="6972300" y="56388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31" name="Google Shape;2931;p109"/>
          <p:cNvSpPr/>
          <p:nvPr/>
        </p:nvSpPr>
        <p:spPr>
          <a:xfrm>
            <a:off x="5791200" y="5867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31</a:t>
            </a:r>
            <a:endParaRPr/>
          </a:p>
        </p:txBody>
      </p:sp>
      <p:cxnSp>
        <p:nvCxnSpPr>
          <p:cNvPr id="2932" name="Google Shape;2932;p109"/>
          <p:cNvCxnSpPr>
            <a:stCxn id="2918" idx="4"/>
            <a:endCxn id="2931" idx="0"/>
          </p:cNvCxnSpPr>
          <p:nvPr/>
        </p:nvCxnSpPr>
        <p:spPr>
          <a:xfrm flipH="1">
            <a:off x="5981700" y="5638800"/>
            <a:ext cx="381000" cy="2286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6" name="Shape 2936"/>
        <p:cNvGrpSpPr/>
        <p:nvPr/>
      </p:nvGrpSpPr>
      <p:grpSpPr>
        <a:xfrm>
          <a:off x="0" y="0"/>
          <a:ext cx="0" cy="0"/>
          <a:chOff x="0" y="0"/>
          <a:chExt cx="0" cy="0"/>
        </a:xfrm>
      </p:grpSpPr>
      <p:sp>
        <p:nvSpPr>
          <p:cNvPr id="2937" name="Google Shape;2937;p110"/>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8" name="Google Shape;2938;p110"/>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939" name="Google Shape;2939;p110"/>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Chỉ số cân bằng </a:t>
            </a:r>
            <a:r>
              <a:rPr lang="en-US">
                <a:solidFill>
                  <a:srgbClr val="FF3300"/>
                </a:solidFill>
              </a:rPr>
              <a:t>bf</a:t>
            </a:r>
            <a:r>
              <a:rPr lang="en-US"/>
              <a:t> (Balance Factor)</a:t>
            </a:r>
            <a:endParaRPr/>
          </a:p>
          <a:p>
            <a:pPr indent="-285750" lvl="1" marL="742950" rtl="0" algn="l">
              <a:spcBef>
                <a:spcPts val="560"/>
              </a:spcBef>
              <a:spcAft>
                <a:spcPts val="0"/>
              </a:spcAft>
              <a:buSzPts val="1680"/>
              <a:buChar char="✓"/>
            </a:pPr>
            <a:r>
              <a:rPr lang="en-US"/>
              <a:t>Hiệu số chiều cao cây con trái với cây con phải</a:t>
            </a:r>
            <a:endParaRPr/>
          </a:p>
          <a:p>
            <a:pPr indent="-285750" lvl="1" marL="742950" rtl="0" algn="l">
              <a:spcBef>
                <a:spcPts val="560"/>
              </a:spcBef>
              <a:spcAft>
                <a:spcPts val="0"/>
              </a:spcAft>
              <a:buSzPts val="1680"/>
              <a:buChar char="✓"/>
            </a:pPr>
            <a:r>
              <a:rPr lang="en-US"/>
              <a:t>Xét một nút p bất kỳ trong cây AVL thì bf</a:t>
            </a:r>
            <a:endParaRPr/>
          </a:p>
          <a:p>
            <a:pPr indent="-228600" lvl="2" marL="1143000" rtl="0" algn="l">
              <a:spcBef>
                <a:spcPts val="480"/>
              </a:spcBef>
              <a:spcAft>
                <a:spcPts val="0"/>
              </a:spcAft>
              <a:buSzPts val="1440"/>
              <a:buChar char="■"/>
            </a:pPr>
            <a:r>
              <a:rPr lang="en-US"/>
              <a:t>bf(p) = 0: hl(p) = hr(p)</a:t>
            </a:r>
            <a:endParaRPr/>
          </a:p>
          <a:p>
            <a:pPr indent="-228600" lvl="2" marL="1143000" rtl="0" algn="l">
              <a:spcBef>
                <a:spcPts val="480"/>
              </a:spcBef>
              <a:spcAft>
                <a:spcPts val="0"/>
              </a:spcAft>
              <a:buSzPts val="1440"/>
              <a:buChar char="■"/>
            </a:pPr>
            <a:r>
              <a:rPr lang="en-US"/>
              <a:t>bf(p) = 1: hl(p) = hr(p) + 1</a:t>
            </a:r>
            <a:endParaRPr/>
          </a:p>
          <a:p>
            <a:pPr indent="-228600" lvl="2" marL="1143000" rtl="0" algn="l">
              <a:spcBef>
                <a:spcPts val="480"/>
              </a:spcBef>
              <a:spcAft>
                <a:spcPts val="0"/>
              </a:spcAft>
              <a:buSzPts val="1440"/>
              <a:buChar char="■"/>
            </a:pPr>
            <a:r>
              <a:rPr lang="en-US"/>
              <a:t>bf(p) = -1:  hr(p) = hl(p) +1</a:t>
            </a:r>
            <a:endParaRPr/>
          </a:p>
          <a:p>
            <a:pPr indent="-179069" lvl="1" marL="742950" rtl="0" algn="l">
              <a:spcBef>
                <a:spcPts val="560"/>
              </a:spcBef>
              <a:spcAft>
                <a:spcPts val="0"/>
              </a:spcAft>
              <a:buSzPts val="1680"/>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3" name="Shape 2943"/>
        <p:cNvGrpSpPr/>
        <p:nvPr/>
      </p:nvGrpSpPr>
      <p:grpSpPr>
        <a:xfrm>
          <a:off x="0" y="0"/>
          <a:ext cx="0" cy="0"/>
          <a:chOff x="0" y="0"/>
          <a:chExt cx="0" cy="0"/>
        </a:xfrm>
      </p:grpSpPr>
      <p:sp>
        <p:nvSpPr>
          <p:cNvPr id="2944" name="Google Shape;2944;p111"/>
          <p:cNvSpPr txBox="1"/>
          <p:nvPr>
            <p:ph idx="12" type="sldNum"/>
          </p:nvPr>
        </p:nvSpPr>
        <p:spPr>
          <a:xfrm>
            <a:off x="6553200" y="6553200"/>
            <a:ext cx="21336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5" name="Google Shape;2945;p111"/>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Cây AVL</a:t>
            </a:r>
            <a:endParaRPr/>
          </a:p>
        </p:txBody>
      </p:sp>
      <p:sp>
        <p:nvSpPr>
          <p:cNvPr id="2946" name="Google Shape;2946;p111"/>
          <p:cNvSpPr txBox="1"/>
          <p:nvPr>
            <p:ph idx="1" type="body"/>
          </p:nvPr>
        </p:nvSpPr>
        <p:spPr>
          <a:xfrm>
            <a:off x="4572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a:t> Minh họa chỉ số                                                                                                                                                                                                                                                                                                                                                                                                                                                                                                                                                                                                                                                                                                                                                                                                                                                                                                                                                                                                        </a:t>
            </a:r>
            <a:endParaRPr/>
          </a:p>
        </p:txBody>
      </p:sp>
      <p:sp>
        <p:nvSpPr>
          <p:cNvPr id="2947" name="Google Shape;2947;p111"/>
          <p:cNvSpPr/>
          <p:nvPr/>
        </p:nvSpPr>
        <p:spPr>
          <a:xfrm>
            <a:off x="1143000" y="2133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48" name="Google Shape;2948;p111"/>
          <p:cNvSpPr/>
          <p:nvPr/>
        </p:nvSpPr>
        <p:spPr>
          <a:xfrm>
            <a:off x="2286000" y="2133600"/>
            <a:ext cx="381000" cy="381000"/>
          </a:xfrm>
          <a:prstGeom prst="ellipse">
            <a:avLst/>
          </a:prstGeom>
          <a:solidFill>
            <a:srgbClr val="FF99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49" name="Google Shape;2949;p111"/>
          <p:cNvSpPr/>
          <p:nvPr/>
        </p:nvSpPr>
        <p:spPr>
          <a:xfrm>
            <a:off x="1828800" y="2667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50" name="Google Shape;2950;p111"/>
          <p:cNvCxnSpPr>
            <a:stCxn id="2948" idx="4"/>
            <a:endCxn id="2949" idx="0"/>
          </p:cNvCxnSpPr>
          <p:nvPr/>
        </p:nvCxnSpPr>
        <p:spPr>
          <a:xfrm flipH="1">
            <a:off x="2019300" y="2514600"/>
            <a:ext cx="457200" cy="152400"/>
          </a:xfrm>
          <a:prstGeom prst="straightConnector1">
            <a:avLst/>
          </a:prstGeom>
          <a:noFill/>
          <a:ln cap="flat" cmpd="sng" w="9525">
            <a:solidFill>
              <a:srgbClr val="000000"/>
            </a:solidFill>
            <a:prstDash val="solid"/>
            <a:round/>
            <a:headEnd len="med" w="med" type="none"/>
            <a:tailEnd len="med" w="med" type="none"/>
          </a:ln>
        </p:spPr>
      </p:cxnSp>
      <p:sp>
        <p:nvSpPr>
          <p:cNvPr id="2951" name="Google Shape;2951;p111"/>
          <p:cNvSpPr/>
          <p:nvPr/>
        </p:nvSpPr>
        <p:spPr>
          <a:xfrm>
            <a:off x="3657600" y="2133600"/>
            <a:ext cx="381000" cy="381000"/>
          </a:xfrm>
          <a:prstGeom prst="ellipse">
            <a:avLst/>
          </a:prstGeom>
          <a:solidFill>
            <a:srgbClr val="FF99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52" name="Google Shape;2952;p111"/>
          <p:cNvSpPr/>
          <p:nvPr/>
        </p:nvSpPr>
        <p:spPr>
          <a:xfrm>
            <a:off x="3200400" y="2667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53" name="Google Shape;2953;p111"/>
          <p:cNvSpPr/>
          <p:nvPr/>
        </p:nvSpPr>
        <p:spPr>
          <a:xfrm>
            <a:off x="2819400" y="3352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54" name="Google Shape;2954;p111"/>
          <p:cNvSpPr/>
          <p:nvPr/>
        </p:nvSpPr>
        <p:spPr>
          <a:xfrm>
            <a:off x="3505200" y="3352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55" name="Google Shape;2955;p111"/>
          <p:cNvSpPr/>
          <p:nvPr/>
        </p:nvSpPr>
        <p:spPr>
          <a:xfrm>
            <a:off x="4038600" y="2667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56" name="Google Shape;2956;p111"/>
          <p:cNvCxnSpPr>
            <a:stCxn id="2951" idx="4"/>
            <a:endCxn id="2952" idx="0"/>
          </p:cNvCxnSpPr>
          <p:nvPr/>
        </p:nvCxnSpPr>
        <p:spPr>
          <a:xfrm flipH="1">
            <a:off x="3390900" y="2514600"/>
            <a:ext cx="457200" cy="152400"/>
          </a:xfrm>
          <a:prstGeom prst="straightConnector1">
            <a:avLst/>
          </a:prstGeom>
          <a:noFill/>
          <a:ln cap="flat" cmpd="sng" w="9525">
            <a:solidFill>
              <a:srgbClr val="000000"/>
            </a:solidFill>
            <a:prstDash val="solid"/>
            <a:round/>
            <a:headEnd len="med" w="med" type="none"/>
            <a:tailEnd len="med" w="med" type="none"/>
          </a:ln>
        </p:spPr>
      </p:cxnSp>
      <p:cxnSp>
        <p:nvCxnSpPr>
          <p:cNvPr id="2957" name="Google Shape;2957;p111"/>
          <p:cNvCxnSpPr>
            <a:stCxn id="2951" idx="4"/>
            <a:endCxn id="2955" idx="0"/>
          </p:cNvCxnSpPr>
          <p:nvPr/>
        </p:nvCxnSpPr>
        <p:spPr>
          <a:xfrm>
            <a:off x="3848100" y="2514600"/>
            <a:ext cx="381000" cy="152400"/>
          </a:xfrm>
          <a:prstGeom prst="straightConnector1">
            <a:avLst/>
          </a:prstGeom>
          <a:noFill/>
          <a:ln cap="flat" cmpd="sng" w="9525">
            <a:solidFill>
              <a:srgbClr val="000000"/>
            </a:solidFill>
            <a:prstDash val="solid"/>
            <a:round/>
            <a:headEnd len="med" w="med" type="none"/>
            <a:tailEnd len="med" w="med" type="none"/>
          </a:ln>
        </p:spPr>
      </p:cxnSp>
      <p:cxnSp>
        <p:nvCxnSpPr>
          <p:cNvPr id="2958" name="Google Shape;2958;p111"/>
          <p:cNvCxnSpPr>
            <a:stCxn id="2952" idx="4"/>
            <a:endCxn id="2953" idx="0"/>
          </p:cNvCxnSpPr>
          <p:nvPr/>
        </p:nvCxnSpPr>
        <p:spPr>
          <a:xfrm flipH="1">
            <a:off x="3009900" y="3048000"/>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959" name="Google Shape;2959;p111"/>
          <p:cNvCxnSpPr>
            <a:stCxn id="2952" idx="4"/>
            <a:endCxn id="2954" idx="0"/>
          </p:cNvCxnSpPr>
          <p:nvPr/>
        </p:nvCxnSpPr>
        <p:spPr>
          <a:xfrm>
            <a:off x="3390900" y="30480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60" name="Google Shape;2960;p111"/>
          <p:cNvSpPr/>
          <p:nvPr/>
        </p:nvSpPr>
        <p:spPr>
          <a:xfrm>
            <a:off x="7315200" y="21336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61" name="Google Shape;2961;p111"/>
          <p:cNvSpPr/>
          <p:nvPr/>
        </p:nvSpPr>
        <p:spPr>
          <a:xfrm>
            <a:off x="6781800" y="26670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62" name="Google Shape;2962;p111"/>
          <p:cNvSpPr/>
          <p:nvPr/>
        </p:nvSpPr>
        <p:spPr>
          <a:xfrm>
            <a:off x="7010400" y="3276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63" name="Google Shape;2963;p111"/>
          <p:cNvSpPr/>
          <p:nvPr/>
        </p:nvSpPr>
        <p:spPr>
          <a:xfrm>
            <a:off x="7620000" y="3352800"/>
            <a:ext cx="381000" cy="381000"/>
          </a:xfrm>
          <a:prstGeom prst="ellipse">
            <a:avLst/>
          </a:prstGeom>
          <a:solidFill>
            <a:srgbClr val="FF99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64" name="Google Shape;2964;p111"/>
          <p:cNvSpPr/>
          <p:nvPr/>
        </p:nvSpPr>
        <p:spPr>
          <a:xfrm>
            <a:off x="7924800" y="2667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65" name="Google Shape;2965;p111"/>
          <p:cNvSpPr/>
          <p:nvPr/>
        </p:nvSpPr>
        <p:spPr>
          <a:xfrm>
            <a:off x="8229600" y="33528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66" name="Google Shape;2966;p111"/>
          <p:cNvCxnSpPr>
            <a:stCxn id="2960" idx="4"/>
            <a:endCxn id="2961" idx="0"/>
          </p:cNvCxnSpPr>
          <p:nvPr/>
        </p:nvCxnSpPr>
        <p:spPr>
          <a:xfrm flipH="1">
            <a:off x="6972300" y="2514600"/>
            <a:ext cx="533400" cy="152400"/>
          </a:xfrm>
          <a:prstGeom prst="straightConnector1">
            <a:avLst/>
          </a:prstGeom>
          <a:noFill/>
          <a:ln cap="flat" cmpd="sng" w="9525">
            <a:solidFill>
              <a:srgbClr val="000000"/>
            </a:solidFill>
            <a:prstDash val="solid"/>
            <a:round/>
            <a:headEnd len="med" w="med" type="none"/>
            <a:tailEnd len="med" w="med" type="none"/>
          </a:ln>
        </p:spPr>
      </p:cxnSp>
      <p:cxnSp>
        <p:nvCxnSpPr>
          <p:cNvPr id="2967" name="Google Shape;2967;p111"/>
          <p:cNvCxnSpPr>
            <a:stCxn id="2960" idx="4"/>
            <a:endCxn id="2964" idx="0"/>
          </p:cNvCxnSpPr>
          <p:nvPr/>
        </p:nvCxnSpPr>
        <p:spPr>
          <a:xfrm>
            <a:off x="7505700" y="2514600"/>
            <a:ext cx="609600" cy="152400"/>
          </a:xfrm>
          <a:prstGeom prst="straightConnector1">
            <a:avLst/>
          </a:prstGeom>
          <a:noFill/>
          <a:ln cap="flat" cmpd="sng" w="9525">
            <a:solidFill>
              <a:srgbClr val="000000"/>
            </a:solidFill>
            <a:prstDash val="solid"/>
            <a:round/>
            <a:headEnd len="med" w="med" type="none"/>
            <a:tailEnd len="med" w="med" type="none"/>
          </a:ln>
        </p:spPr>
      </p:cxnSp>
      <p:cxnSp>
        <p:nvCxnSpPr>
          <p:cNvPr id="2968" name="Google Shape;2968;p111"/>
          <p:cNvCxnSpPr>
            <a:stCxn id="2961" idx="4"/>
            <a:endCxn id="2962" idx="0"/>
          </p:cNvCxnSpPr>
          <p:nvPr/>
        </p:nvCxnSpPr>
        <p:spPr>
          <a:xfrm>
            <a:off x="6972300" y="3048000"/>
            <a:ext cx="228600" cy="228600"/>
          </a:xfrm>
          <a:prstGeom prst="straightConnector1">
            <a:avLst/>
          </a:prstGeom>
          <a:noFill/>
          <a:ln cap="flat" cmpd="sng" w="9525">
            <a:solidFill>
              <a:srgbClr val="000000"/>
            </a:solidFill>
            <a:prstDash val="solid"/>
            <a:round/>
            <a:headEnd len="med" w="med" type="none"/>
            <a:tailEnd len="med" w="med" type="none"/>
          </a:ln>
        </p:spPr>
      </p:cxnSp>
      <p:cxnSp>
        <p:nvCxnSpPr>
          <p:cNvPr id="2969" name="Google Shape;2969;p111"/>
          <p:cNvCxnSpPr>
            <a:stCxn id="2964" idx="4"/>
            <a:endCxn id="2963" idx="0"/>
          </p:cNvCxnSpPr>
          <p:nvPr/>
        </p:nvCxnSpPr>
        <p:spPr>
          <a:xfrm flipH="1">
            <a:off x="7810500" y="30480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970" name="Google Shape;2970;p111"/>
          <p:cNvCxnSpPr>
            <a:stCxn id="2964" idx="4"/>
            <a:endCxn id="2965" idx="0"/>
          </p:cNvCxnSpPr>
          <p:nvPr/>
        </p:nvCxnSpPr>
        <p:spPr>
          <a:xfrm>
            <a:off x="8115300" y="30480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71" name="Google Shape;2971;p111"/>
          <p:cNvSpPr txBox="1"/>
          <p:nvPr/>
        </p:nvSpPr>
        <p:spPr>
          <a:xfrm>
            <a:off x="7620000" y="44958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(T4)</a:t>
            </a:r>
            <a:endParaRPr/>
          </a:p>
        </p:txBody>
      </p:sp>
      <p:sp>
        <p:nvSpPr>
          <p:cNvPr id="2972" name="Google Shape;2972;p111"/>
          <p:cNvSpPr/>
          <p:nvPr/>
        </p:nvSpPr>
        <p:spPr>
          <a:xfrm>
            <a:off x="8001000" y="4024313"/>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73" name="Google Shape;2973;p111"/>
          <p:cNvCxnSpPr>
            <a:stCxn id="2965" idx="4"/>
            <a:endCxn id="2972" idx="0"/>
          </p:cNvCxnSpPr>
          <p:nvPr/>
        </p:nvCxnSpPr>
        <p:spPr>
          <a:xfrm flipH="1">
            <a:off x="8191500" y="3733800"/>
            <a:ext cx="228600" cy="290400"/>
          </a:xfrm>
          <a:prstGeom prst="straightConnector1">
            <a:avLst/>
          </a:prstGeom>
          <a:noFill/>
          <a:ln cap="flat" cmpd="sng" w="9525">
            <a:solidFill>
              <a:srgbClr val="000000"/>
            </a:solidFill>
            <a:prstDash val="solid"/>
            <a:round/>
            <a:headEnd len="med" w="med" type="none"/>
            <a:tailEnd len="med" w="med" type="none"/>
          </a:ln>
        </p:spPr>
      </p:cxnSp>
      <p:sp>
        <p:nvSpPr>
          <p:cNvPr id="2974" name="Google Shape;2974;p111"/>
          <p:cNvSpPr/>
          <p:nvPr/>
        </p:nvSpPr>
        <p:spPr>
          <a:xfrm>
            <a:off x="8534400" y="4038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75" name="Google Shape;2975;p111"/>
          <p:cNvCxnSpPr>
            <a:stCxn id="2965" idx="4"/>
            <a:endCxn id="2974" idx="0"/>
          </p:cNvCxnSpPr>
          <p:nvPr/>
        </p:nvCxnSpPr>
        <p:spPr>
          <a:xfrm>
            <a:off x="8420100" y="37338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76" name="Google Shape;2976;p111"/>
          <p:cNvSpPr/>
          <p:nvPr/>
        </p:nvSpPr>
        <p:spPr>
          <a:xfrm>
            <a:off x="7239000" y="39624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77" name="Google Shape;2977;p111"/>
          <p:cNvCxnSpPr>
            <a:stCxn id="2963" idx="4"/>
            <a:endCxn id="2976" idx="0"/>
          </p:cNvCxnSpPr>
          <p:nvPr/>
        </p:nvCxnSpPr>
        <p:spPr>
          <a:xfrm flipH="1">
            <a:off x="7429500" y="3733800"/>
            <a:ext cx="381000" cy="228600"/>
          </a:xfrm>
          <a:prstGeom prst="straightConnector1">
            <a:avLst/>
          </a:prstGeom>
          <a:noFill/>
          <a:ln cap="flat" cmpd="sng" w="9525">
            <a:solidFill>
              <a:srgbClr val="000000"/>
            </a:solidFill>
            <a:prstDash val="solid"/>
            <a:round/>
            <a:headEnd len="med" w="med" type="none"/>
            <a:tailEnd len="med" w="med" type="none"/>
          </a:ln>
        </p:spPr>
      </p:cxnSp>
      <p:sp>
        <p:nvSpPr>
          <p:cNvPr id="2978" name="Google Shape;2978;p111"/>
          <p:cNvSpPr txBox="1"/>
          <p:nvPr/>
        </p:nvSpPr>
        <p:spPr>
          <a:xfrm>
            <a:off x="914400" y="30480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(T1)</a:t>
            </a:r>
            <a:endParaRPr/>
          </a:p>
        </p:txBody>
      </p:sp>
      <p:sp>
        <p:nvSpPr>
          <p:cNvPr id="2979" name="Google Shape;2979;p111"/>
          <p:cNvSpPr txBox="1"/>
          <p:nvPr/>
        </p:nvSpPr>
        <p:spPr>
          <a:xfrm>
            <a:off x="1905000" y="30480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(T2)</a:t>
            </a:r>
            <a:endParaRPr/>
          </a:p>
        </p:txBody>
      </p:sp>
      <p:sp>
        <p:nvSpPr>
          <p:cNvPr id="2980" name="Google Shape;2980;p111"/>
          <p:cNvSpPr txBox="1"/>
          <p:nvPr/>
        </p:nvSpPr>
        <p:spPr>
          <a:xfrm>
            <a:off x="3429000" y="38862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(T3)</a:t>
            </a:r>
            <a:endParaRPr/>
          </a:p>
        </p:txBody>
      </p:sp>
      <p:sp>
        <p:nvSpPr>
          <p:cNvPr id="2981" name="Google Shape;2981;p111"/>
          <p:cNvSpPr/>
          <p:nvPr/>
        </p:nvSpPr>
        <p:spPr>
          <a:xfrm>
            <a:off x="5257800" y="33528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82" name="Google Shape;2982;p111"/>
          <p:cNvSpPr/>
          <p:nvPr/>
        </p:nvSpPr>
        <p:spPr>
          <a:xfrm>
            <a:off x="4572000" y="40386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83" name="Google Shape;2983;p111"/>
          <p:cNvSpPr/>
          <p:nvPr/>
        </p:nvSpPr>
        <p:spPr>
          <a:xfrm>
            <a:off x="4876800" y="47244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84" name="Google Shape;2984;p111"/>
          <p:cNvSpPr/>
          <p:nvPr/>
        </p:nvSpPr>
        <p:spPr>
          <a:xfrm>
            <a:off x="5638800" y="4724400"/>
            <a:ext cx="381000" cy="381000"/>
          </a:xfrm>
          <a:prstGeom prst="ellipse">
            <a:avLst/>
          </a:prstGeom>
          <a:solidFill>
            <a:srgbClr val="FF99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85" name="Google Shape;2985;p111"/>
          <p:cNvSpPr/>
          <p:nvPr/>
        </p:nvSpPr>
        <p:spPr>
          <a:xfrm>
            <a:off x="6019800" y="40386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sp>
        <p:nvSpPr>
          <p:cNvPr id="2986" name="Google Shape;2986;p111"/>
          <p:cNvSpPr/>
          <p:nvPr/>
        </p:nvSpPr>
        <p:spPr>
          <a:xfrm>
            <a:off x="6324600" y="47244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cxnSp>
        <p:nvCxnSpPr>
          <p:cNvPr id="2987" name="Google Shape;2987;p111"/>
          <p:cNvCxnSpPr>
            <a:stCxn id="2981" idx="4"/>
            <a:endCxn id="2982" idx="0"/>
          </p:cNvCxnSpPr>
          <p:nvPr/>
        </p:nvCxnSpPr>
        <p:spPr>
          <a:xfrm flipH="1">
            <a:off x="4762500" y="3733800"/>
            <a:ext cx="685800" cy="304800"/>
          </a:xfrm>
          <a:prstGeom prst="straightConnector1">
            <a:avLst/>
          </a:prstGeom>
          <a:noFill/>
          <a:ln cap="flat" cmpd="sng" w="9525">
            <a:solidFill>
              <a:srgbClr val="000000"/>
            </a:solidFill>
            <a:prstDash val="solid"/>
            <a:round/>
            <a:headEnd len="med" w="med" type="none"/>
            <a:tailEnd len="med" w="med" type="none"/>
          </a:ln>
        </p:spPr>
      </p:cxnSp>
      <p:cxnSp>
        <p:nvCxnSpPr>
          <p:cNvPr id="2988" name="Google Shape;2988;p111"/>
          <p:cNvCxnSpPr>
            <a:stCxn id="2981" idx="4"/>
            <a:endCxn id="2985" idx="0"/>
          </p:cNvCxnSpPr>
          <p:nvPr/>
        </p:nvCxnSpPr>
        <p:spPr>
          <a:xfrm>
            <a:off x="5448300" y="3733800"/>
            <a:ext cx="762000" cy="304800"/>
          </a:xfrm>
          <a:prstGeom prst="straightConnector1">
            <a:avLst/>
          </a:prstGeom>
          <a:noFill/>
          <a:ln cap="flat" cmpd="sng" w="9525">
            <a:solidFill>
              <a:srgbClr val="000000"/>
            </a:solidFill>
            <a:prstDash val="solid"/>
            <a:round/>
            <a:headEnd len="med" w="med" type="none"/>
            <a:tailEnd len="med" w="med" type="none"/>
          </a:ln>
        </p:spPr>
      </p:cxnSp>
      <p:cxnSp>
        <p:nvCxnSpPr>
          <p:cNvPr id="2989" name="Google Shape;2989;p111"/>
          <p:cNvCxnSpPr>
            <a:stCxn id="2982" idx="4"/>
            <a:endCxn id="2983" idx="0"/>
          </p:cNvCxnSpPr>
          <p:nvPr/>
        </p:nvCxnSpPr>
        <p:spPr>
          <a:xfrm>
            <a:off x="4762500" y="4419600"/>
            <a:ext cx="304800" cy="304800"/>
          </a:xfrm>
          <a:prstGeom prst="straightConnector1">
            <a:avLst/>
          </a:prstGeom>
          <a:noFill/>
          <a:ln cap="flat" cmpd="sng" w="9525">
            <a:solidFill>
              <a:srgbClr val="000000"/>
            </a:solidFill>
            <a:prstDash val="solid"/>
            <a:round/>
            <a:headEnd len="med" w="med" type="none"/>
            <a:tailEnd len="med" w="med" type="none"/>
          </a:ln>
        </p:spPr>
      </p:cxnSp>
      <p:cxnSp>
        <p:nvCxnSpPr>
          <p:cNvPr id="2990" name="Google Shape;2990;p111"/>
          <p:cNvCxnSpPr>
            <a:stCxn id="2985" idx="4"/>
            <a:endCxn id="2984" idx="0"/>
          </p:cNvCxnSpPr>
          <p:nvPr/>
        </p:nvCxnSpPr>
        <p:spPr>
          <a:xfrm flipH="1">
            <a:off x="5829300" y="4419600"/>
            <a:ext cx="381000" cy="304800"/>
          </a:xfrm>
          <a:prstGeom prst="straightConnector1">
            <a:avLst/>
          </a:prstGeom>
          <a:noFill/>
          <a:ln cap="flat" cmpd="sng" w="9525">
            <a:solidFill>
              <a:srgbClr val="000000"/>
            </a:solidFill>
            <a:prstDash val="solid"/>
            <a:round/>
            <a:headEnd len="med" w="med" type="none"/>
            <a:tailEnd len="med" w="med" type="none"/>
          </a:ln>
        </p:spPr>
      </p:cxnSp>
      <p:cxnSp>
        <p:nvCxnSpPr>
          <p:cNvPr id="2991" name="Google Shape;2991;p111"/>
          <p:cNvCxnSpPr>
            <a:stCxn id="2985" idx="4"/>
            <a:endCxn id="2986" idx="0"/>
          </p:cNvCxnSpPr>
          <p:nvPr/>
        </p:nvCxnSpPr>
        <p:spPr>
          <a:xfrm>
            <a:off x="6210300" y="44196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92" name="Google Shape;2992;p111"/>
          <p:cNvSpPr txBox="1"/>
          <p:nvPr/>
        </p:nvSpPr>
        <p:spPr>
          <a:xfrm>
            <a:off x="5638800" y="57912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3300"/>
                </a:solidFill>
                <a:latin typeface="Times New Roman"/>
                <a:ea typeface="Times New Roman"/>
                <a:cs typeface="Times New Roman"/>
                <a:sym typeface="Times New Roman"/>
              </a:rPr>
              <a:t>(T5)</a:t>
            </a:r>
            <a:endParaRPr/>
          </a:p>
        </p:txBody>
      </p:sp>
      <p:sp>
        <p:nvSpPr>
          <p:cNvPr id="2993" name="Google Shape;2993;p111"/>
          <p:cNvSpPr/>
          <p:nvPr/>
        </p:nvSpPr>
        <p:spPr>
          <a:xfrm>
            <a:off x="6096000" y="5410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2994" name="Google Shape;2994;p111"/>
          <p:cNvCxnSpPr>
            <a:stCxn id="2986" idx="4"/>
            <a:endCxn id="2993" idx="0"/>
          </p:cNvCxnSpPr>
          <p:nvPr/>
        </p:nvCxnSpPr>
        <p:spPr>
          <a:xfrm flipH="1">
            <a:off x="6286500" y="5105400"/>
            <a:ext cx="228600" cy="304800"/>
          </a:xfrm>
          <a:prstGeom prst="straightConnector1">
            <a:avLst/>
          </a:prstGeom>
          <a:noFill/>
          <a:ln cap="flat" cmpd="sng" w="9525">
            <a:solidFill>
              <a:srgbClr val="000000"/>
            </a:solidFill>
            <a:prstDash val="solid"/>
            <a:round/>
            <a:headEnd len="med" w="med" type="none"/>
            <a:tailEnd len="med" w="med" type="none"/>
          </a:ln>
        </p:spPr>
      </p:cxnSp>
      <p:sp>
        <p:nvSpPr>
          <p:cNvPr id="2995" name="Google Shape;2995;p111"/>
          <p:cNvSpPr/>
          <p:nvPr/>
        </p:nvSpPr>
        <p:spPr>
          <a:xfrm>
            <a:off x="6629400" y="5410200"/>
            <a:ext cx="381000" cy="381000"/>
          </a:xfrm>
          <a:prstGeom prst="ellipse">
            <a:avLst/>
          </a:prstGeom>
          <a:solidFill>
            <a:srgbClr val="FF99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cxnSp>
        <p:nvCxnSpPr>
          <p:cNvPr id="2996" name="Google Shape;2996;p111"/>
          <p:cNvCxnSpPr>
            <a:stCxn id="2986" idx="4"/>
            <a:endCxn id="2995" idx="0"/>
          </p:cNvCxnSpPr>
          <p:nvPr/>
        </p:nvCxnSpPr>
        <p:spPr>
          <a:xfrm>
            <a:off x="6515100" y="51054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2997" name="Google Shape;2997;p111"/>
          <p:cNvSpPr/>
          <p:nvPr/>
        </p:nvSpPr>
        <p:spPr>
          <a:xfrm>
            <a:off x="5029200" y="5410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sp>
        <p:nvSpPr>
          <p:cNvPr id="2998" name="Google Shape;2998;p111"/>
          <p:cNvSpPr/>
          <p:nvPr/>
        </p:nvSpPr>
        <p:spPr>
          <a:xfrm>
            <a:off x="4267200" y="4724400"/>
            <a:ext cx="381000" cy="381000"/>
          </a:xfrm>
          <a:prstGeom prst="ellipse">
            <a:avLst/>
          </a:prstGeom>
          <a:solidFill>
            <a:srgbClr val="0080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-1</a:t>
            </a:r>
            <a:endParaRPr/>
          </a:p>
        </p:txBody>
      </p:sp>
      <p:cxnSp>
        <p:nvCxnSpPr>
          <p:cNvPr id="2999" name="Google Shape;2999;p111"/>
          <p:cNvCxnSpPr>
            <a:stCxn id="2982" idx="4"/>
            <a:endCxn id="2998" idx="0"/>
          </p:cNvCxnSpPr>
          <p:nvPr/>
        </p:nvCxnSpPr>
        <p:spPr>
          <a:xfrm flipH="1">
            <a:off x="4457700" y="44196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3000" name="Google Shape;3000;p111"/>
          <p:cNvSpPr/>
          <p:nvPr/>
        </p:nvSpPr>
        <p:spPr>
          <a:xfrm>
            <a:off x="4419600" y="5410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3001" name="Google Shape;3001;p111"/>
          <p:cNvCxnSpPr>
            <a:stCxn id="2998" idx="4"/>
            <a:endCxn id="3000" idx="0"/>
          </p:cNvCxnSpPr>
          <p:nvPr/>
        </p:nvCxnSpPr>
        <p:spPr>
          <a:xfrm>
            <a:off x="4457700" y="5105400"/>
            <a:ext cx="152400" cy="304800"/>
          </a:xfrm>
          <a:prstGeom prst="straightConnector1">
            <a:avLst/>
          </a:prstGeom>
          <a:noFill/>
          <a:ln cap="flat" cmpd="sng" w="9525">
            <a:solidFill>
              <a:srgbClr val="000000"/>
            </a:solidFill>
            <a:prstDash val="solid"/>
            <a:round/>
            <a:headEnd len="med" w="med" type="none"/>
            <a:tailEnd len="med" w="med" type="none"/>
          </a:ln>
        </p:spPr>
      </p:cxnSp>
      <p:cxnSp>
        <p:nvCxnSpPr>
          <p:cNvPr id="3002" name="Google Shape;3002;p111"/>
          <p:cNvCxnSpPr>
            <a:stCxn id="2983" idx="4"/>
            <a:endCxn id="2997" idx="0"/>
          </p:cNvCxnSpPr>
          <p:nvPr/>
        </p:nvCxnSpPr>
        <p:spPr>
          <a:xfrm>
            <a:off x="5067300" y="5105400"/>
            <a:ext cx="152400" cy="304800"/>
          </a:xfrm>
          <a:prstGeom prst="straightConnector1">
            <a:avLst/>
          </a:prstGeom>
          <a:noFill/>
          <a:ln cap="flat" cmpd="sng" w="9525">
            <a:solidFill>
              <a:srgbClr val="000000"/>
            </a:solidFill>
            <a:prstDash val="solid"/>
            <a:round/>
            <a:headEnd len="med" w="med" type="none"/>
            <a:tailEnd len="med" w="med" type="none"/>
          </a:ln>
        </p:spPr>
      </p:cxnSp>
      <p:sp>
        <p:nvSpPr>
          <p:cNvPr id="3003" name="Google Shape;3003;p111"/>
          <p:cNvSpPr/>
          <p:nvPr/>
        </p:nvSpPr>
        <p:spPr>
          <a:xfrm>
            <a:off x="6324600" y="60960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3004" name="Google Shape;3004;p111"/>
          <p:cNvCxnSpPr>
            <a:stCxn id="2995" idx="4"/>
            <a:endCxn id="3003" idx="0"/>
          </p:cNvCxnSpPr>
          <p:nvPr/>
        </p:nvCxnSpPr>
        <p:spPr>
          <a:xfrm flipH="1">
            <a:off x="6515100" y="5791200"/>
            <a:ext cx="304800" cy="304800"/>
          </a:xfrm>
          <a:prstGeom prst="straightConnector1">
            <a:avLst/>
          </a:prstGeom>
          <a:noFill/>
          <a:ln cap="flat" cmpd="sng" w="9525">
            <a:solidFill>
              <a:srgbClr val="000000"/>
            </a:solidFill>
            <a:prstDash val="solid"/>
            <a:round/>
            <a:headEnd len="med" w="med" type="none"/>
            <a:tailEnd len="med" w="med" type="none"/>
          </a:ln>
        </p:spPr>
      </p:cxnSp>
      <p:sp>
        <p:nvSpPr>
          <p:cNvPr id="3005" name="Google Shape;3005;p111"/>
          <p:cNvSpPr/>
          <p:nvPr/>
        </p:nvSpPr>
        <p:spPr>
          <a:xfrm>
            <a:off x="5486400" y="5410200"/>
            <a:ext cx="381000" cy="381000"/>
          </a:xfrm>
          <a:prstGeom prst="ellipse">
            <a:avLst/>
          </a:prstGeom>
          <a:solidFill>
            <a:srgbClr val="99336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0</a:t>
            </a:r>
            <a:endParaRPr/>
          </a:p>
        </p:txBody>
      </p:sp>
      <p:cxnSp>
        <p:nvCxnSpPr>
          <p:cNvPr id="3006" name="Google Shape;3006;p111"/>
          <p:cNvCxnSpPr>
            <a:stCxn id="2984" idx="4"/>
            <a:endCxn id="3005" idx="0"/>
          </p:cNvCxnSpPr>
          <p:nvPr/>
        </p:nvCxnSpPr>
        <p:spPr>
          <a:xfrm flipH="1">
            <a:off x="5676900" y="5105400"/>
            <a:ext cx="152400" cy="304800"/>
          </a:xfrm>
          <a:prstGeom prst="straightConnector1">
            <a:avLst/>
          </a:prstGeom>
          <a:noFill/>
          <a:ln cap="flat" cmpd="sng" w="9525">
            <a:solidFill>
              <a:srgbClr val="000000"/>
            </a:solidFill>
            <a:prstDash val="solid"/>
            <a:round/>
            <a:headEnd len="med" w="med" type="none"/>
            <a:tailEnd len="med" w="med" type="none"/>
          </a:ln>
        </p:spPr>
      </p:cxnSp>
      <p:sp>
        <p:nvSpPr>
          <p:cNvPr id="3007" name="Google Shape;3007;p111"/>
          <p:cNvSpPr txBox="1"/>
          <p:nvPr/>
        </p:nvSpPr>
        <p:spPr>
          <a:xfrm>
            <a:off x="762000" y="5181600"/>
            <a:ext cx="2801938" cy="406400"/>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C0000"/>
                </a:solidFill>
                <a:latin typeface="Times New Roman"/>
                <a:ea typeface="Times New Roman"/>
                <a:cs typeface="Times New Roman"/>
                <a:sym typeface="Times New Roman"/>
              </a:rPr>
              <a:t>Độ cao của cây rỗng là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ple">
  <a:themeElements>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