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D5E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672E-2B1B-4C63-9512-DBC49E239F21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FB5A-E048-4C95-9F35-83AA6B7FC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BÀI 1 : TỔNG</a:t>
            </a:r>
            <a:r>
              <a:rPr spc="-12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362200"/>
            <a:ext cx="7620000" cy="288091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27100" lvl="1" indent="-91440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lang="en-US" sz="4000" dirty="0" err="1" smtClean="0">
                <a:solidFill>
                  <a:srgbClr val="0D5EFF"/>
                </a:solidFill>
                <a:latin typeface="Times New Roman"/>
                <a:cs typeface="Times New Roman"/>
              </a:rPr>
              <a:t>Khái</a:t>
            </a:r>
            <a:r>
              <a:rPr lang="en-US" sz="4000" dirty="0" smtClean="0">
                <a:solidFill>
                  <a:srgbClr val="0D5EFF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 err="1" smtClean="0">
                <a:solidFill>
                  <a:srgbClr val="0D5EFF"/>
                </a:solidFill>
                <a:latin typeface="Times New Roman"/>
                <a:cs typeface="Times New Roman"/>
              </a:rPr>
              <a:t>niệm</a:t>
            </a:r>
            <a:r>
              <a:rPr lang="en-US" sz="4000" dirty="0" smtClean="0">
                <a:solidFill>
                  <a:srgbClr val="0D5EFF"/>
                </a:solidFill>
                <a:latin typeface="Times New Roman"/>
                <a:cs typeface="Times New Roman"/>
              </a:rPr>
              <a:t> </a:t>
            </a:r>
            <a:r>
              <a:rPr sz="4000" smtClean="0">
                <a:solidFill>
                  <a:srgbClr val="0D5EFF"/>
                </a:solidFill>
                <a:latin typeface="Times New Roman"/>
                <a:cs typeface="Times New Roman"/>
              </a:rPr>
              <a:t>Hệ </a:t>
            </a:r>
            <a:r>
              <a:rPr sz="4000" dirty="0">
                <a:solidFill>
                  <a:srgbClr val="0D5EFF"/>
                </a:solidFill>
                <a:latin typeface="Times New Roman"/>
                <a:cs typeface="Times New Roman"/>
              </a:rPr>
              <a:t>điều </a:t>
            </a:r>
            <a:r>
              <a:rPr sz="4000" spc="5">
                <a:solidFill>
                  <a:srgbClr val="0D5EFF"/>
                </a:solidFill>
                <a:latin typeface="Times New Roman"/>
                <a:cs typeface="Times New Roman"/>
              </a:rPr>
              <a:t>hành </a:t>
            </a:r>
            <a:endParaRPr sz="4000">
              <a:solidFill>
                <a:srgbClr val="0D5EFF"/>
              </a:solidFill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4000" dirty="0">
                <a:solidFill>
                  <a:srgbClr val="0D5EFF"/>
                </a:solidFill>
                <a:latin typeface="Times New Roman"/>
                <a:cs typeface="Times New Roman"/>
              </a:rPr>
              <a:t>Cấu trúc phần</a:t>
            </a:r>
            <a:r>
              <a:rPr sz="4000" spc="-50" dirty="0">
                <a:solidFill>
                  <a:srgbClr val="0D5E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D5EFF"/>
                </a:solidFill>
                <a:latin typeface="Times New Roman"/>
                <a:cs typeface="Times New Roman"/>
              </a:rPr>
              <a:t>cứng.</a:t>
            </a:r>
            <a:endParaRPr sz="4000">
              <a:solidFill>
                <a:srgbClr val="0D5EFF"/>
              </a:solidFill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4000" dirty="0">
                <a:solidFill>
                  <a:srgbClr val="0D5EFF"/>
                </a:solidFill>
                <a:latin typeface="Times New Roman"/>
                <a:cs typeface="Times New Roman"/>
              </a:rPr>
              <a:t>Đa chương và Chia sẽ thời</a:t>
            </a:r>
            <a:r>
              <a:rPr sz="4000" spc="-75" dirty="0">
                <a:solidFill>
                  <a:srgbClr val="0D5EF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D5EFF"/>
                </a:solidFill>
                <a:latin typeface="Times New Roman"/>
                <a:cs typeface="Times New Roman"/>
              </a:rPr>
              <a:t>gian.</a:t>
            </a:r>
            <a:endParaRPr sz="4000">
              <a:solidFill>
                <a:srgbClr val="0D5EFF"/>
              </a:solidFill>
              <a:latin typeface="Times New Roman"/>
              <a:cs typeface="Times New Roman"/>
            </a:endParaRPr>
          </a:p>
          <a:p>
            <a:pPr marL="927100" lvl="1" indent="-9144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4000" dirty="0">
                <a:solidFill>
                  <a:srgbClr val="0D5EFF"/>
                </a:solidFill>
                <a:latin typeface="Times New Roman"/>
                <a:cs typeface="Times New Roman"/>
              </a:rPr>
              <a:t>Hoạt </a:t>
            </a:r>
            <a:r>
              <a:rPr sz="4000" spc="5" dirty="0">
                <a:solidFill>
                  <a:srgbClr val="0D5EFF"/>
                </a:solidFill>
                <a:latin typeface="Times New Roman"/>
                <a:cs typeface="Times New Roman"/>
              </a:rPr>
              <a:t>động của </a:t>
            </a:r>
            <a:r>
              <a:rPr sz="4000" dirty="0">
                <a:solidFill>
                  <a:srgbClr val="0D5EFF"/>
                </a:solidFill>
                <a:latin typeface="Times New Roman"/>
                <a:cs typeface="Times New Roman"/>
              </a:rPr>
              <a:t>Hệ điều</a:t>
            </a:r>
            <a:r>
              <a:rPr sz="4000" spc="-120" dirty="0">
                <a:solidFill>
                  <a:srgbClr val="0D5EFF"/>
                </a:solidFill>
                <a:latin typeface="Times New Roman"/>
                <a:cs typeface="Times New Roman"/>
              </a:rPr>
              <a:t> </a:t>
            </a:r>
            <a:r>
              <a:rPr sz="4000" spc="5" dirty="0">
                <a:solidFill>
                  <a:srgbClr val="0D5EFF"/>
                </a:solidFill>
                <a:latin typeface="Times New Roman"/>
                <a:cs typeface="Times New Roman"/>
              </a:rPr>
              <a:t>hành.</a:t>
            </a:r>
            <a:endParaRPr sz="4000">
              <a:solidFill>
                <a:srgbClr val="0D5EF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2133"/>
            <a:ext cx="7484109" cy="276101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Đa số </a:t>
            </a:r>
            <a:r>
              <a:rPr sz="3200" spc="-10" dirty="0">
                <a:solidFill>
                  <a:srgbClr val="0070C0"/>
                </a:solidFill>
                <a:latin typeface="Times New Roman"/>
                <a:cs typeface="Times New Roman"/>
              </a:rPr>
              <a:t>là </a:t>
            </a:r>
            <a:r>
              <a:rPr sz="3200" spc="5" dirty="0">
                <a:solidFill>
                  <a:srgbClr val="0070C0"/>
                </a:solidFill>
                <a:latin typeface="Times New Roman"/>
                <a:cs typeface="Times New Roman"/>
              </a:rPr>
              <a:t>hệ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thống một</a:t>
            </a:r>
            <a:r>
              <a:rPr sz="3200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Times New Roman"/>
                <a:cs typeface="Times New Roman"/>
              </a:rPr>
              <a:t>CPU.</a:t>
            </a:r>
            <a:endParaRPr sz="32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Ngoài </a:t>
            </a:r>
            <a:r>
              <a:rPr sz="3200" spc="-5" dirty="0">
                <a:solidFill>
                  <a:srgbClr val="0070C0"/>
                </a:solidFill>
                <a:latin typeface="Times New Roman"/>
                <a:cs typeface="Times New Roman"/>
              </a:rPr>
              <a:t>ra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còn có hệ thống nhiều CPU</a:t>
            </a:r>
            <a:r>
              <a:rPr sz="3200" spc="-10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nhằm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Tăng thông lượng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Tiết kiệm về quy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mô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Tăng độ tin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cậy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9244" y="246075"/>
            <a:ext cx="6366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1.2.1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Bộ xử lý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trung ương</a:t>
            </a:r>
            <a:r>
              <a:rPr sz="3600" spc="-7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(CPU)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857" y="292734"/>
            <a:ext cx="533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Bộ xử lý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trung ương</a:t>
            </a:r>
            <a:r>
              <a:rPr sz="3600" spc="-9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(CPU)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0166"/>
            <a:ext cx="7562850" cy="3162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Chức</a:t>
            </a:r>
            <a:r>
              <a:rPr sz="3200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năng</a:t>
            </a:r>
            <a:endParaRPr sz="32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lang="en-US" sz="2800" spc="-5" dirty="0" err="1" smtClean="0">
                <a:latin typeface="Times New Roman"/>
                <a:cs typeface="Times New Roman"/>
              </a:rPr>
              <a:t>Đi</a:t>
            </a:r>
            <a:r>
              <a:rPr sz="2800" spc="-5" smtClean="0">
                <a:latin typeface="Times New Roman"/>
                <a:cs typeface="Times New Roman"/>
              </a:rPr>
              <a:t>ều </a:t>
            </a:r>
            <a:r>
              <a:rPr sz="2800" spc="-5" dirty="0">
                <a:latin typeface="Times New Roman"/>
                <a:cs typeface="Times New Roman"/>
              </a:rPr>
              <a:t>khiển hoạt động của </a:t>
            </a:r>
            <a:r>
              <a:rPr sz="2800" spc="-15" dirty="0">
                <a:latin typeface="Times New Roman"/>
                <a:cs typeface="Times New Roman"/>
              </a:rPr>
              <a:t>máy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X</a:t>
            </a:r>
            <a:r>
              <a:rPr sz="2800" spc="-5" smtClean="0">
                <a:latin typeface="Times New Roman"/>
                <a:cs typeface="Times New Roman"/>
              </a:rPr>
              <a:t>ử </a:t>
            </a:r>
            <a:r>
              <a:rPr sz="2800" spc="-5" dirty="0">
                <a:latin typeface="Times New Roman"/>
                <a:cs typeface="Times New Roman"/>
              </a:rPr>
              <a:t>lý </a:t>
            </a:r>
            <a:r>
              <a:rPr sz="2800" dirty="0">
                <a:latin typeface="Times New Roman"/>
                <a:cs typeface="Times New Roman"/>
              </a:rPr>
              <a:t>dữ</a:t>
            </a:r>
            <a:r>
              <a:rPr sz="2800" spc="-5" dirty="0">
                <a:latin typeface="Times New Roman"/>
                <a:cs typeface="Times New Roman"/>
              </a:rPr>
              <a:t> liệu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Nguyên tắc hoạt động cơ</a:t>
            </a:r>
            <a:r>
              <a:rPr sz="3200" spc="-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bản:</a:t>
            </a:r>
            <a:endParaRPr sz="32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CPU </a:t>
            </a:r>
            <a:r>
              <a:rPr sz="2800" dirty="0">
                <a:latin typeface="Times New Roman"/>
                <a:cs typeface="Times New Roman"/>
              </a:rPr>
              <a:t>hoạt </a:t>
            </a:r>
            <a:r>
              <a:rPr sz="2800" spc="-5" dirty="0">
                <a:latin typeface="Times New Roman"/>
                <a:cs typeface="Times New Roman"/>
              </a:rPr>
              <a:t>động theo chương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nằm </a:t>
            </a:r>
            <a:r>
              <a:rPr sz="2800" dirty="0">
                <a:latin typeface="Times New Roman"/>
                <a:cs typeface="Times New Roman"/>
              </a:rPr>
              <a:t>trong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bộ  nhớ chính.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788" y="292734"/>
            <a:ext cx="642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sz="3600" spc="-10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524000"/>
            <a:ext cx="82296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2689" y="475234"/>
            <a:ext cx="642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sz="3600" spc="-10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32797"/>
            <a:ext cx="7909559" cy="52190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Đơn </a:t>
            </a: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vị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điều </a:t>
            </a:r>
            <a:r>
              <a:rPr sz="28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khiển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(Control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Unit –</a:t>
            </a:r>
            <a:r>
              <a:rPr sz="2800" spc="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CU):</a:t>
            </a:r>
            <a:endParaRPr sz="28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marR="325120" lvl="1" indent="-286385">
              <a:lnSpc>
                <a:spcPts val="2590"/>
              </a:lnSpc>
              <a:spcBef>
                <a:spcPts val="63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Đ</a:t>
            </a:r>
            <a:r>
              <a:rPr sz="2400" smtClean="0">
                <a:latin typeface="Times New Roman"/>
                <a:cs typeface="Times New Roman"/>
              </a:rPr>
              <a:t>iều </a:t>
            </a:r>
            <a:r>
              <a:rPr sz="2400" dirty="0">
                <a:latin typeface="Times New Roman"/>
                <a:cs typeface="Times New Roman"/>
              </a:rPr>
              <a:t>khiển hoạt động của </a:t>
            </a:r>
            <a:r>
              <a:rPr sz="2400" spc="-10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tính theo chương trình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đã  định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sẵn.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20"/>
              </a:lnSpc>
              <a:spcBef>
                <a:spcPts val="67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Đơn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vị số học và logic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(Arithmetic and Logic Unit –  ALU):</a:t>
            </a:r>
            <a:endParaRPr sz="28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756285" marR="46990" lvl="1" indent="-286385">
              <a:lnSpc>
                <a:spcPts val="259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</a:t>
            </a:r>
            <a:r>
              <a:rPr sz="2400" smtClean="0">
                <a:latin typeface="Times New Roman"/>
                <a:cs typeface="Times New Roman"/>
              </a:rPr>
              <a:t>hực </a:t>
            </a:r>
            <a:r>
              <a:rPr sz="2400" dirty="0">
                <a:latin typeface="Times New Roman"/>
                <a:cs typeface="Times New Roman"/>
              </a:rPr>
              <a:t>hiện các phép toán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học và các phép toán logic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trên  các dữ liệu cụ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thể.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Tập thanh ghi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(Register File -</a:t>
            </a:r>
            <a:r>
              <a:rPr sz="2800" spc="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RF):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74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L</a:t>
            </a:r>
            <a:r>
              <a:rPr sz="2400" smtClean="0">
                <a:latin typeface="Times New Roman"/>
                <a:cs typeface="Times New Roman"/>
              </a:rPr>
              <a:t>ưu </a:t>
            </a:r>
            <a:r>
              <a:rPr sz="2400" dirty="0">
                <a:latin typeface="Times New Roman"/>
                <a:cs typeface="Times New Roman"/>
              </a:rPr>
              <a:t>giữ các thông tin tạm thời phục vụ cho hoạt động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40"/>
              </a:lnSpc>
            </a:pPr>
            <a:r>
              <a:rPr sz="2400" spc="-5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8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Đơn </a:t>
            </a:r>
            <a:r>
              <a:rPr sz="28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vị nối ghép </a:t>
            </a:r>
            <a:r>
              <a:rPr sz="28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bus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(Bus interface Unit -</a:t>
            </a:r>
            <a:r>
              <a:rPr sz="2800" spc="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BIU</a:t>
            </a:r>
            <a:r>
              <a:rPr sz="2800" spc="-5" dirty="0">
                <a:latin typeface="Times New Roman"/>
                <a:cs typeface="Times New Roman"/>
              </a:rPr>
              <a:t>):</a:t>
            </a:r>
            <a:endParaRPr sz="2800">
              <a:latin typeface="Times New Roman"/>
              <a:cs typeface="Times New Roman"/>
            </a:endParaRPr>
          </a:p>
          <a:p>
            <a:pPr marL="756285" marR="306070" lvl="1" indent="-286385">
              <a:lnSpc>
                <a:spcPts val="2590"/>
              </a:lnSpc>
              <a:spcBef>
                <a:spcPts val="630"/>
              </a:spcBef>
              <a:buChar char="–"/>
              <a:tabLst>
                <a:tab pos="756285" algn="l"/>
                <a:tab pos="7569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K</a:t>
            </a:r>
            <a:r>
              <a:rPr sz="2400" smtClean="0">
                <a:latin typeface="Times New Roman"/>
                <a:cs typeface="Times New Roman"/>
              </a:rPr>
              <a:t>ết </a:t>
            </a:r>
            <a:r>
              <a:rPr sz="2400" dirty="0">
                <a:latin typeface="Times New Roman"/>
                <a:cs typeface="Times New Roman"/>
              </a:rPr>
              <a:t>nối và trao đổi thông tin giữa bus bên trong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(internal  bus) và bus bên ngoài (external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28600"/>
            <a:ext cx="86106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371600"/>
            <a:ext cx="7890509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49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Hệ thống nhóm tập hợp nhiều CPU để</a:t>
            </a:r>
            <a:r>
              <a:rPr sz="3200" spc="-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thực  hiện công việc </a:t>
            </a:r>
            <a:r>
              <a:rPr sz="3200" spc="-5" dirty="0">
                <a:solidFill>
                  <a:srgbClr val="0000CC"/>
                </a:solidFill>
                <a:latin typeface="Times New Roman"/>
                <a:cs typeface="Times New Roman"/>
              </a:rPr>
              <a:t>tính</a:t>
            </a:r>
            <a:r>
              <a:rPr sz="32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toán.</a:t>
            </a:r>
            <a:endParaRPr sz="32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3200" spc="-5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3200" dirty="0">
                <a:solidFill>
                  <a:srgbClr val="0000CC"/>
                </a:solidFill>
                <a:latin typeface="Times New Roman"/>
                <a:cs typeface="Times New Roman"/>
              </a:rPr>
              <a:t>dụng để cung cấp các dịch vụ có</a:t>
            </a:r>
            <a:r>
              <a:rPr sz="32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Times New Roman"/>
                <a:cs typeface="Times New Roman"/>
              </a:rPr>
              <a:t>tính  sẵn sàng</a:t>
            </a:r>
            <a:r>
              <a:rPr sz="32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00CC"/>
                </a:solidFill>
                <a:latin typeface="Times New Roman"/>
                <a:cs typeface="Times New Roman"/>
              </a:rPr>
              <a:t>cao.</a:t>
            </a:r>
            <a:endParaRPr sz="320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602" y="246075"/>
            <a:ext cx="7914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1.2.2 </a:t>
            </a:r>
            <a:r>
              <a:rPr sz="3600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 nhóm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(Clustered</a:t>
            </a:r>
            <a:r>
              <a:rPr sz="3600" spc="-4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3581401"/>
            <a:ext cx="70104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219200"/>
            <a:ext cx="8305800" cy="536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Bao gồm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thanh ghi, </a:t>
            </a:r>
            <a:r>
              <a:rPr sz="2800" spc="-5" dirty="0">
                <a:latin typeface="Times New Roman"/>
                <a:cs typeface="Times New Roman"/>
              </a:rPr>
              <a:t>bộ </a:t>
            </a:r>
            <a:r>
              <a:rPr sz="2800" dirty="0">
                <a:latin typeface="Times New Roman"/>
                <a:cs typeface="Times New Roman"/>
              </a:rPr>
              <a:t>nhớ </a:t>
            </a:r>
            <a:r>
              <a:rPr sz="2800" spc="-5" dirty="0">
                <a:latin typeface="Times New Roman"/>
                <a:cs typeface="Times New Roman"/>
              </a:rPr>
              <a:t>chính,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ổ </a:t>
            </a:r>
            <a:r>
              <a:rPr sz="2800" dirty="0">
                <a:latin typeface="Times New Roman"/>
                <a:cs typeface="Times New Roman"/>
              </a:rPr>
              <a:t>đĩa </a:t>
            </a:r>
            <a:r>
              <a:rPr sz="2800" spc="-5" dirty="0">
                <a:latin typeface="Times New Roman"/>
                <a:cs typeface="Times New Roman"/>
              </a:rPr>
              <a:t>từ  tính và còn có thể bao gồm bộ nhớ </a:t>
            </a:r>
            <a:r>
              <a:rPr sz="2800" spc="-10" dirty="0">
                <a:latin typeface="Times New Roman"/>
                <a:cs typeface="Times New Roman"/>
              </a:rPr>
              <a:t>cache, </a:t>
            </a:r>
            <a:r>
              <a:rPr sz="2800" spc="-5" dirty="0">
                <a:latin typeface="Times New Roman"/>
                <a:cs typeface="Times New Roman"/>
              </a:rPr>
              <a:t>CD-ROM,  flash, băng từ</a:t>
            </a:r>
            <a:r>
              <a:rPr sz="2800" spc="-5">
                <a:latin typeface="Times New Roman"/>
                <a:cs typeface="Times New Roman"/>
              </a:rPr>
              <a:t>,</a:t>
            </a:r>
            <a:r>
              <a:rPr sz="2800" spc="-10">
                <a:latin typeface="Times New Roman"/>
                <a:cs typeface="Times New Roman"/>
              </a:rPr>
              <a:t> </a:t>
            </a:r>
            <a:r>
              <a:rPr sz="2800" spc="-5" smtClean="0">
                <a:latin typeface="Times New Roman"/>
                <a:cs typeface="Times New Roman"/>
              </a:rPr>
              <a:t>v.v</a:t>
            </a:r>
            <a:r>
              <a:rPr lang="en-US" sz="2800" spc="-5" dirty="0" smtClean="0"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  <a:p>
            <a:pPr marL="355600" marR="30480" indent="-342900" algn="just">
              <a:lnSpc>
                <a:spcPct val="150000"/>
              </a:lnSpc>
              <a:spcBef>
                <a:spcPts val="675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dirty="0">
                <a:latin typeface="Times New Roman"/>
                <a:cs typeface="Times New Roman"/>
              </a:rPr>
              <a:t>hệ thống </a:t>
            </a:r>
            <a:r>
              <a:rPr sz="2800" spc="-5" dirty="0">
                <a:latin typeface="Times New Roman"/>
                <a:cs typeface="Times New Roman"/>
              </a:rPr>
              <a:t>lưu trữ cung </a:t>
            </a:r>
            <a:r>
              <a:rPr sz="2800" spc="-10" dirty="0">
                <a:latin typeface="Times New Roman"/>
                <a:cs typeface="Times New Roman"/>
              </a:rPr>
              <a:t>cấp các </a:t>
            </a:r>
            <a:r>
              <a:rPr sz="2800" spc="-5" dirty="0">
                <a:latin typeface="Times New Roman"/>
                <a:cs typeface="Times New Roman"/>
              </a:rPr>
              <a:t>chức năng cơ bản  của </a:t>
            </a:r>
            <a:r>
              <a:rPr sz="2800" dirty="0">
                <a:latin typeface="Times New Roman"/>
                <a:cs typeface="Times New Roman"/>
              </a:rPr>
              <a:t>quá trình </a:t>
            </a:r>
            <a:r>
              <a:rPr sz="2800" spc="-5" dirty="0">
                <a:latin typeface="Times New Roman"/>
                <a:cs typeface="Times New Roman"/>
              </a:rPr>
              <a:t>lưu trữ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dữ kiện và giữ dữ kiện đó  cho đến </a:t>
            </a:r>
            <a:r>
              <a:rPr sz="2800" dirty="0">
                <a:latin typeface="Times New Roman"/>
                <a:cs typeface="Times New Roman"/>
              </a:rPr>
              <a:t>khi </a:t>
            </a:r>
            <a:r>
              <a:rPr sz="2800" spc="-5" dirty="0">
                <a:latin typeface="Times New Roman"/>
                <a:cs typeface="Times New Roman"/>
              </a:rPr>
              <a:t>nó được lấy ra </a:t>
            </a:r>
            <a:r>
              <a:rPr sz="2800" spc="-10" dirty="0">
                <a:latin typeface="Times New Roman"/>
                <a:cs typeface="Times New Roman"/>
              </a:rPr>
              <a:t>sau một </a:t>
            </a:r>
            <a:r>
              <a:rPr sz="2800" spc="-5" dirty="0">
                <a:latin typeface="Times New Roman"/>
                <a:cs typeface="Times New Roman"/>
              </a:rPr>
              <a:t>thời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gian.</a:t>
            </a:r>
            <a:endParaRPr sz="2800">
              <a:latin typeface="Times New Roman"/>
              <a:cs typeface="Times New Roman"/>
            </a:endParaRPr>
          </a:p>
          <a:p>
            <a:pPr marL="355600" marR="161290" indent="-342900" algn="just">
              <a:lnSpc>
                <a:spcPct val="150000"/>
              </a:lnSpc>
              <a:spcBef>
                <a:spcPts val="675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Sự khác biệt chính giữa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hệ thống lưu </a:t>
            </a:r>
            <a:r>
              <a:rPr sz="2800" dirty="0">
                <a:latin typeface="Times New Roman"/>
                <a:cs typeface="Times New Roman"/>
              </a:rPr>
              <a:t>trữ </a:t>
            </a:r>
            <a:r>
              <a:rPr sz="2800" spc="-5" dirty="0">
                <a:latin typeface="Times New Roman"/>
                <a:cs typeface="Times New Roman"/>
              </a:rPr>
              <a:t>khác  </a:t>
            </a:r>
            <a:r>
              <a:rPr sz="2800" dirty="0">
                <a:latin typeface="Times New Roman"/>
                <a:cs typeface="Times New Roman"/>
              </a:rPr>
              <a:t>nhau </a:t>
            </a:r>
            <a:r>
              <a:rPr sz="2800" spc="-5" dirty="0">
                <a:latin typeface="Times New Roman"/>
                <a:cs typeface="Times New Roman"/>
              </a:rPr>
              <a:t>nằm ở tốc </a:t>
            </a:r>
            <a:r>
              <a:rPr sz="2800" dirty="0">
                <a:latin typeface="Times New Roman"/>
                <a:cs typeface="Times New Roman"/>
              </a:rPr>
              <a:t>độ, </a:t>
            </a:r>
            <a:r>
              <a:rPr sz="2800" spc="-10" dirty="0">
                <a:latin typeface="Times New Roman"/>
                <a:cs typeface="Times New Roman"/>
              </a:rPr>
              <a:t>chi </a:t>
            </a:r>
            <a:r>
              <a:rPr sz="2800" dirty="0">
                <a:latin typeface="Times New Roman"/>
                <a:cs typeface="Times New Roman"/>
              </a:rPr>
              <a:t>phí, </a:t>
            </a:r>
            <a:r>
              <a:rPr sz="2800">
                <a:latin typeface="Times New Roman"/>
                <a:cs typeface="Times New Roman"/>
              </a:rPr>
              <a:t>quy </a:t>
            </a:r>
            <a:r>
              <a:rPr sz="2800" spc="-15" smtClean="0">
                <a:latin typeface="Times New Roman"/>
                <a:cs typeface="Times New Roman"/>
              </a:rPr>
              <a:t>mô</a:t>
            </a:r>
            <a:r>
              <a:rPr lang="en-US" sz="2800" spc="-15" dirty="0" smtClean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2373" y="246075"/>
            <a:ext cx="8221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1.2.3 Cấu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trúc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lưu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trữ (Storage</a:t>
            </a:r>
            <a:r>
              <a:rPr sz="3600" spc="-2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Structure)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373" y="246075"/>
            <a:ext cx="8221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1.2.3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Cấu trúc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lưu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trữ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(Storage</a:t>
            </a:r>
            <a:r>
              <a:rPr sz="3600" spc="-5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Structure)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1016" y="1371598"/>
            <a:ext cx="6601968" cy="5486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9452"/>
            <a:ext cx="7899400" cy="372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50000"/>
              </a:lnSpc>
              <a:spcBef>
                <a:spcPts val="105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Thiết bị </a:t>
            </a:r>
            <a:r>
              <a:rPr sz="3200" spc="-5" dirty="0">
                <a:latin typeface="Times New Roman"/>
                <a:cs typeface="Times New Roman"/>
              </a:rPr>
              <a:t>lưu </a:t>
            </a:r>
            <a:r>
              <a:rPr sz="3200" dirty="0">
                <a:latin typeface="Times New Roman"/>
                <a:cs typeface="Times New Roman"/>
              </a:rPr>
              <a:t>trữ là một trong nhiều loại thiết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bị  I/O trong máy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tính.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770"/>
              </a:spcBef>
              <a:buFont typeface="Wingdings" pitchFamily="2" charset="2"/>
              <a:buChar char="Ø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Một </a:t>
            </a:r>
            <a:r>
              <a:rPr sz="3200" dirty="0">
                <a:latin typeface="Times New Roman"/>
                <a:cs typeface="Times New Roman"/>
              </a:rPr>
              <a:t>máy </a:t>
            </a:r>
            <a:r>
              <a:rPr sz="3200" spc="-5" dirty="0">
                <a:latin typeface="Times New Roman"/>
                <a:cs typeface="Times New Roman"/>
              </a:rPr>
              <a:t>tính </a:t>
            </a:r>
            <a:r>
              <a:rPr sz="3200" dirty="0">
                <a:latin typeface="Times New Roman"/>
                <a:cs typeface="Times New Roman"/>
              </a:rPr>
              <a:t>thường có nhiều bộ điều khiển  thiết bị - device controller </a:t>
            </a:r>
            <a:r>
              <a:rPr sz="3200" spc="-5" dirty="0">
                <a:latin typeface="Times New Roman"/>
                <a:cs typeface="Times New Roman"/>
              </a:rPr>
              <a:t>(tương </a:t>
            </a:r>
            <a:r>
              <a:rPr sz="3200" dirty="0">
                <a:latin typeface="Times New Roman"/>
                <a:cs typeface="Times New Roman"/>
              </a:rPr>
              <a:t>ứng nhiều  nhiều trình điều khiển thiết bị - device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driver).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657" y="246075"/>
            <a:ext cx="3568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1.2.4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Cấu trúc</a:t>
            </a:r>
            <a:r>
              <a:rPr sz="3600" spc="-8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657" y="246075"/>
            <a:ext cx="3568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1.2.4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Cấu trúc</a:t>
            </a:r>
            <a:r>
              <a:rPr sz="3600" spc="-8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0" y="1600198"/>
            <a:ext cx="6603492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04800"/>
            <a:ext cx="648119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sz="4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4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4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1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sz="4400" spc="-5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 </a:t>
            </a:r>
            <a:r>
              <a:rPr sz="4400" spc="-5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sz="4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operating-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295400"/>
            <a:ext cx="5867401" cy="541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2146757"/>
            <a:ext cx="8229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4000" b="1" spc="-5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1.3</a:t>
            </a:r>
            <a:r>
              <a:rPr lang="en-US" sz="4000" b="1" spc="-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 </a:t>
            </a:r>
            <a:r>
              <a:rPr sz="4000" b="1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 </a:t>
            </a:r>
            <a:r>
              <a:rPr sz="4000" b="1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Chia </a:t>
            </a:r>
            <a:r>
              <a:rPr sz="4000" b="1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 Thời</a:t>
            </a:r>
            <a:r>
              <a:rPr sz="4000" b="1" spc="-2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endParaRPr sz="4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066800"/>
            <a:ext cx="8534400" cy="523579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6985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CPUs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vẫn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sẽ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nhàn rỗi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mỗi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khi chương trình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thực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thi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cần giao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tiếp với thiết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bị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ngoại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</a:t>
            </a:r>
            <a:endParaRPr sz="2400">
              <a:latin typeface="Times New Roman"/>
              <a:cs typeface="Times New Roman"/>
            </a:endParaRPr>
          </a:p>
          <a:p>
            <a:pPr marL="756285" indent="-286385">
              <a:lnSpc>
                <a:spcPts val="2390"/>
              </a:lnSpc>
              <a:spcBef>
                <a:spcPts val="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Đọc dữ </a:t>
            </a:r>
            <a:r>
              <a:rPr sz="2000" spc="-5" dirty="0">
                <a:latin typeface="Times New Roman"/>
                <a:cs typeface="Times New Roman"/>
              </a:rPr>
              <a:t>liệu từ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đĩa</a:t>
            </a:r>
            <a:endParaRPr sz="2000">
              <a:latin typeface="Times New Roman"/>
              <a:cs typeface="Times New Roman"/>
            </a:endParaRPr>
          </a:p>
          <a:p>
            <a:pPr marL="12700" marR="8890">
              <a:lnSpc>
                <a:spcPct val="80000"/>
              </a:lnSpc>
              <a:spcBef>
                <a:spcPts val="570"/>
              </a:spcBef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Hệ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thống đa chương theo lô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(Multiprogrammed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batch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systems)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đời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6385">
              <a:lnSpc>
                <a:spcPct val="8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Nạp nhiều chương </a:t>
            </a:r>
            <a:r>
              <a:rPr sz="2000" spc="-5">
                <a:latin typeface="Times New Roman"/>
                <a:cs typeface="Times New Roman"/>
              </a:rPr>
              <a:t>trình </a:t>
            </a:r>
            <a:r>
              <a:rPr lang="en-US" sz="2000" spc="-5" dirty="0" err="1" smtClean="0">
                <a:latin typeface="Times New Roman"/>
                <a:cs typeface="Times New Roman"/>
              </a:rPr>
              <a:t>bộ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err="1" smtClean="0">
                <a:latin typeface="Times New Roman"/>
                <a:cs typeface="Times New Roman"/>
              </a:rPr>
              <a:t>nhớ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cùng </a:t>
            </a:r>
            <a:r>
              <a:rPr sz="2000" spc="-10" dirty="0">
                <a:latin typeface="Times New Roman"/>
                <a:cs typeface="Times New Roman"/>
              </a:rPr>
              <a:t>một </a:t>
            </a:r>
            <a:r>
              <a:rPr sz="2000" spc="-10">
                <a:latin typeface="Times New Roman"/>
                <a:cs typeface="Times New Roman"/>
              </a:rPr>
              <a:t>thời </a:t>
            </a:r>
            <a:r>
              <a:rPr sz="2000" spc="-5" smtClean="0">
                <a:latin typeface="Times New Roman"/>
                <a:cs typeface="Times New Roman"/>
              </a:rPr>
              <a:t>gian</a:t>
            </a:r>
            <a:endParaRPr sz="2000">
              <a:latin typeface="Times New Roman"/>
              <a:cs typeface="Times New Roman"/>
            </a:endParaRPr>
          </a:p>
          <a:p>
            <a:pPr marL="756285" indent="-286385">
              <a:lnSpc>
                <a:spcPts val="216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Chuyển </a:t>
            </a:r>
            <a:r>
              <a:rPr sz="2000" spc="-5" dirty="0">
                <a:latin typeface="Times New Roman"/>
                <a:cs typeface="Times New Roman"/>
              </a:rPr>
              <a:t>sang </a:t>
            </a:r>
            <a:r>
              <a:rPr sz="2000" dirty="0">
                <a:latin typeface="Times New Roman"/>
                <a:cs typeface="Times New Roman"/>
              </a:rPr>
              <a:t>công việc kế </a:t>
            </a:r>
            <a:r>
              <a:rPr sz="2000" spc="-10" dirty="0">
                <a:latin typeface="Times New Roman"/>
                <a:cs typeface="Times New Roman"/>
              </a:rPr>
              <a:t>tiếp </a:t>
            </a:r>
            <a:r>
              <a:rPr sz="2000" spc="-5" dirty="0">
                <a:latin typeface="Times New Roman"/>
                <a:cs typeface="Times New Roman"/>
              </a:rPr>
              <a:t>nếu công việc hiện thời đang thực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hiện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160"/>
              </a:lnSpc>
            </a:pPr>
            <a:r>
              <a:rPr sz="2000" spc="-5" dirty="0">
                <a:latin typeface="Times New Roman"/>
                <a:cs typeface="Times New Roman"/>
              </a:rPr>
              <a:t>lệnh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endParaRPr sz="20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Thiết bị ngoại vi thường chậm hơn trên đĩa (hay bộ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nhớ)</a:t>
            </a:r>
            <a:endParaRPr sz="2000">
              <a:latin typeface="Times New Roman"/>
              <a:cs typeface="Times New Roman"/>
            </a:endParaRPr>
          </a:p>
          <a:p>
            <a:pPr marL="756285" marR="6350" indent="-286385">
              <a:lnSpc>
                <a:spcPct val="8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  <a:tab pos="1450975" algn="l"/>
                <a:tab pos="1981835" algn="l"/>
                <a:tab pos="2557780" algn="l"/>
                <a:tab pos="3121660" algn="l"/>
                <a:tab pos="3589654" algn="l"/>
                <a:tab pos="4069715" algn="l"/>
                <a:tab pos="4964430" algn="l"/>
                <a:tab pos="5571490" algn="l"/>
                <a:tab pos="6066790" algn="l"/>
                <a:tab pos="6435725" algn="l"/>
                <a:tab pos="6957059" algn="l"/>
                <a:tab pos="7522209" algn="l"/>
              </a:tabLst>
            </a:pPr>
            <a:r>
              <a:rPr sz="2000" spc="-5" dirty="0">
                <a:latin typeface="Times New Roman"/>
                <a:cs typeface="Times New Roman"/>
              </a:rPr>
              <a:t>Đồn</a:t>
            </a:r>
            <a:r>
              <a:rPr sz="2000" dirty="0">
                <a:latin typeface="Times New Roman"/>
                <a:cs typeface="Times New Roman"/>
              </a:rPr>
              <a:t>g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hời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hực	h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ện	I/O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ủa	chương	tr</a:t>
            </a:r>
            <a:r>
              <a:rPr sz="2000" spc="-20" dirty="0">
                <a:latin typeface="Times New Roman"/>
                <a:cs typeface="Times New Roman"/>
              </a:rPr>
              <a:t>ì</a:t>
            </a:r>
            <a:r>
              <a:rPr sz="2000" dirty="0">
                <a:latin typeface="Times New Roman"/>
                <a:cs typeface="Times New Roman"/>
              </a:rPr>
              <a:t>nh	này	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à	t</a:t>
            </a:r>
            <a:r>
              <a:rPr sz="2000" spc="-25" dirty="0">
                <a:latin typeface="Times New Roman"/>
                <a:cs typeface="Times New Roman"/>
              </a:rPr>
              <a:t>í</a:t>
            </a:r>
            <a:r>
              <a:rPr sz="2000" dirty="0">
                <a:latin typeface="Times New Roman"/>
                <a:cs typeface="Times New Roman"/>
              </a:rPr>
              <a:t>nh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oán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ho  chương trình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khác</a:t>
            </a:r>
            <a:endParaRPr sz="20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Thiết bị ngoại vi phải </a:t>
            </a:r>
            <a:r>
              <a:rPr sz="2000" spc="-5" dirty="0">
                <a:latin typeface="Times New Roman"/>
                <a:cs typeface="Times New Roman"/>
              </a:rPr>
              <a:t>là </a:t>
            </a:r>
            <a:r>
              <a:rPr sz="2000" dirty="0">
                <a:latin typeface="Times New Roman"/>
                <a:cs typeface="Times New Roman"/>
              </a:rPr>
              <a:t>bất đồng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bộ</a:t>
            </a:r>
            <a:endParaRPr sz="2000">
              <a:latin typeface="Times New Roman"/>
              <a:cs typeface="Times New Roman"/>
            </a:endParaRPr>
          </a:p>
          <a:p>
            <a:pPr marL="756285" indent="-286385">
              <a:lnSpc>
                <a:spcPts val="239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Phải biết </a:t>
            </a:r>
            <a:r>
              <a:rPr sz="2000" spc="5" dirty="0">
                <a:latin typeface="Times New Roman"/>
                <a:cs typeface="Times New Roman"/>
              </a:rPr>
              <a:t>khi </a:t>
            </a:r>
            <a:r>
              <a:rPr sz="2000" dirty="0">
                <a:latin typeface="Times New Roman"/>
                <a:cs typeface="Times New Roman"/>
              </a:rPr>
              <a:t>nào công việc I/O xong: ngắt vs.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polling</a:t>
            </a:r>
            <a:endParaRPr sz="2000">
              <a:latin typeface="Times New Roman"/>
              <a:cs typeface="Times New Roman"/>
            </a:endParaRPr>
          </a:p>
          <a:p>
            <a:pPr marL="12700" marR="5715">
              <a:lnSpc>
                <a:spcPts val="2300"/>
              </a:lnSpc>
              <a:spcBef>
                <a:spcPts val="55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Tăng khả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năng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phục vụ của hệ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thống,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có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thể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tốn nhiều thời gian  hơn để phản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hồi</a:t>
            </a:r>
            <a:endParaRPr sz="2400">
              <a:latin typeface="Times New Roman"/>
              <a:cs typeface="Times New Roman"/>
            </a:endParaRPr>
          </a:p>
          <a:p>
            <a:pPr marL="756285" indent="-286385">
              <a:lnSpc>
                <a:spcPts val="2160"/>
              </a:lnSpc>
              <a:spcBef>
                <a:spcPts val="40"/>
              </a:spcBef>
              <a:buChar char="–"/>
              <a:tabLst>
                <a:tab pos="756285" algn="l"/>
                <a:tab pos="756920" algn="l"/>
                <a:tab pos="4879340" algn="l"/>
              </a:tabLst>
            </a:pPr>
            <a:r>
              <a:rPr sz="2000" spc="5" dirty="0">
                <a:latin typeface="Times New Roman"/>
                <a:cs typeface="Times New Roman"/>
              </a:rPr>
              <a:t>Khi </a:t>
            </a:r>
            <a:r>
              <a:rPr sz="2000" spc="-5" dirty="0">
                <a:latin typeface="Times New Roman"/>
                <a:cs typeface="Times New Roman"/>
              </a:rPr>
              <a:t>nào </a:t>
            </a:r>
            <a:r>
              <a:rPr sz="2000" spc="-10" dirty="0">
                <a:latin typeface="Times New Roman"/>
                <a:cs typeface="Times New Roman"/>
              </a:rPr>
              <a:t>thì </a:t>
            </a:r>
            <a:r>
              <a:rPr sz="2000" spc="-5" dirty="0">
                <a:latin typeface="Times New Roman"/>
                <a:cs typeface="Times New Roman"/>
              </a:rPr>
              <a:t>tốt cho thời gian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phản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hồi?	</a:t>
            </a:r>
            <a:r>
              <a:rPr sz="2000" spc="-5" dirty="0">
                <a:latin typeface="Times New Roman"/>
                <a:cs typeface="Times New Roman"/>
              </a:rPr>
              <a:t>Khi nào </a:t>
            </a:r>
            <a:r>
              <a:rPr sz="2000" spc="-10" dirty="0">
                <a:latin typeface="Times New Roman"/>
                <a:cs typeface="Times New Roman"/>
              </a:rPr>
              <a:t>thì </a:t>
            </a:r>
            <a:r>
              <a:rPr sz="2000" spc="-5" dirty="0">
                <a:latin typeface="Times New Roman"/>
                <a:cs typeface="Times New Roman"/>
              </a:rPr>
              <a:t>xấu cho </a:t>
            </a:r>
            <a:r>
              <a:rPr sz="2000" dirty="0">
                <a:latin typeface="Times New Roman"/>
                <a:cs typeface="Times New Roman"/>
              </a:rPr>
              <a:t>thời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gian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phản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hồi?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46075"/>
            <a:ext cx="7214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861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 chương 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(Multiprogramming)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19201"/>
            <a:ext cx="8074025" cy="480849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Vấn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đề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marR="5715" lvl="1" indent="-286385" algn="just">
              <a:lnSpc>
                <a:spcPct val="114199"/>
              </a:lnSpc>
              <a:spcBef>
                <a:spcPts val="5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Làm </a:t>
            </a:r>
            <a:r>
              <a:rPr sz="2400" spc="-5" dirty="0">
                <a:latin typeface="Times New Roman"/>
                <a:cs typeface="Times New Roman"/>
              </a:rPr>
              <a:t>sao </a:t>
            </a:r>
            <a:r>
              <a:rPr sz="2400" dirty="0">
                <a:latin typeface="Times New Roman"/>
                <a:cs typeface="Times New Roman"/>
              </a:rPr>
              <a:t>chia </a:t>
            </a:r>
            <a:r>
              <a:rPr sz="2400" spc="-5" dirty="0">
                <a:latin typeface="Times New Roman"/>
                <a:cs typeface="Times New Roman"/>
              </a:rPr>
              <a:t>sẻ </a:t>
            </a:r>
            <a:r>
              <a:rPr sz="2400" dirty="0">
                <a:latin typeface="Times New Roman"/>
                <a:cs typeface="Times New Roman"/>
              </a:rPr>
              <a:t>cùng </a:t>
            </a:r>
            <a:r>
              <a:rPr sz="2400" spc="-10" dirty="0">
                <a:latin typeface="Times New Roman"/>
                <a:cs typeface="Times New Roman"/>
              </a:rPr>
              <a:t>một máy </a:t>
            </a:r>
            <a:r>
              <a:rPr sz="2400" spc="-5">
                <a:latin typeface="Times New Roman"/>
                <a:cs typeface="Times New Roman"/>
              </a:rPr>
              <a:t>tính </a:t>
            </a:r>
            <a:r>
              <a:rPr sz="2400" spc="-10" smtClean="0">
                <a:latin typeface="Times New Roman"/>
                <a:cs typeface="Times New Roman"/>
              </a:rPr>
              <a:t>giữa  </a:t>
            </a:r>
            <a:r>
              <a:rPr sz="2400" dirty="0">
                <a:latin typeface="Times New Roman"/>
                <a:cs typeface="Times New Roman"/>
              </a:rPr>
              <a:t>nhiều người dùng và </a:t>
            </a:r>
            <a:r>
              <a:rPr sz="2400" spc="-5" dirty="0">
                <a:latin typeface="Times New Roman"/>
                <a:cs typeface="Times New Roman"/>
              </a:rPr>
              <a:t>vẫn </a:t>
            </a:r>
            <a:r>
              <a:rPr sz="2400" dirty="0">
                <a:latin typeface="Times New Roman"/>
                <a:cs typeface="Times New Roman"/>
              </a:rPr>
              <a:t>duy trì </a:t>
            </a:r>
            <a:r>
              <a:rPr sz="2400" spc="-5" dirty="0">
                <a:latin typeface="Times New Roman"/>
                <a:cs typeface="Times New Roman"/>
              </a:rPr>
              <a:t>giao diện giao </a:t>
            </a:r>
            <a:r>
              <a:rPr sz="2400" dirty="0">
                <a:latin typeface="Times New Roman"/>
                <a:cs typeface="Times New Roman"/>
              </a:rPr>
              <a:t>tiếp </a:t>
            </a:r>
            <a:r>
              <a:rPr sz="2400" spc="-5" dirty="0">
                <a:latin typeface="Times New Roman"/>
                <a:cs typeface="Times New Roman"/>
              </a:rPr>
              <a:t>với  </a:t>
            </a:r>
            <a:r>
              <a:rPr sz="2400">
                <a:latin typeface="Times New Roman"/>
                <a:cs typeface="Times New Roman"/>
              </a:rPr>
              <a:t>người</a:t>
            </a:r>
            <a:r>
              <a:rPr sz="2400" spc="-5">
                <a:latin typeface="Times New Roman"/>
                <a:cs typeface="Times New Roman"/>
              </a:rPr>
              <a:t> </a:t>
            </a:r>
            <a:r>
              <a:rPr sz="2400" smtClean="0"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Chia sẻ thời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gian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Nối </a:t>
            </a:r>
            <a:r>
              <a:rPr sz="2400" dirty="0">
                <a:latin typeface="Times New Roman"/>
                <a:cs typeface="Times New Roman"/>
              </a:rPr>
              <a:t>nhiều thiết bị đầu cuối đầu cuối đến </a:t>
            </a:r>
            <a:r>
              <a:rPr sz="2400" spc="-10" dirty="0">
                <a:latin typeface="Times New Roman"/>
                <a:cs typeface="Times New Roman"/>
              </a:rPr>
              <a:t>một máy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Điều </a:t>
            </a:r>
            <a:r>
              <a:rPr sz="2400" dirty="0">
                <a:latin typeface="Times New Roman"/>
                <a:cs typeface="Times New Roman"/>
              </a:rPr>
              <a:t>phối sử dụng </a:t>
            </a:r>
            <a:r>
              <a:rPr sz="2400" spc="-10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tính cho nhiều người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113999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Chuyển đổi phục vụ </a:t>
            </a:r>
            <a:r>
              <a:rPr sz="2400" spc="-5" dirty="0">
                <a:latin typeface="Times New Roman"/>
                <a:cs typeface="Times New Roman"/>
              </a:rPr>
              <a:t>giữa </a:t>
            </a:r>
            <a:r>
              <a:rPr sz="2400" dirty="0">
                <a:latin typeface="Times New Roman"/>
                <a:cs typeface="Times New Roman"/>
              </a:rPr>
              <a:t>các chương trình người dùng </a:t>
            </a:r>
            <a:r>
              <a:rPr sz="2400" spc="-5" dirty="0">
                <a:latin typeface="Times New Roman"/>
                <a:cs typeface="Times New Roman"/>
              </a:rPr>
              <a:t>sao  </a:t>
            </a:r>
            <a:r>
              <a:rPr sz="2400" dirty="0">
                <a:latin typeface="Times New Roman"/>
                <a:cs typeface="Times New Roman"/>
              </a:rPr>
              <a:t>cho đủ </a:t>
            </a:r>
            <a:r>
              <a:rPr sz="2400" spc="-5" dirty="0">
                <a:latin typeface="Times New Roman"/>
                <a:cs typeface="Times New Roman"/>
              </a:rPr>
              <a:t>nhanh </a:t>
            </a:r>
            <a:r>
              <a:rPr sz="2400" dirty="0">
                <a:latin typeface="Times New Roman"/>
                <a:cs typeface="Times New Roman"/>
              </a:rPr>
              <a:t>để người sử dụng có thể </a:t>
            </a:r>
            <a:r>
              <a:rPr sz="2400" spc="-5" dirty="0">
                <a:latin typeface="Times New Roman"/>
                <a:cs typeface="Times New Roman"/>
              </a:rPr>
              <a:t>tương </a:t>
            </a:r>
            <a:r>
              <a:rPr sz="2400" dirty="0">
                <a:latin typeface="Times New Roman"/>
                <a:cs typeface="Times New Roman"/>
              </a:rPr>
              <a:t>tác </a:t>
            </a:r>
            <a:r>
              <a:rPr sz="2400" spc="-10" dirty="0">
                <a:latin typeface="Times New Roman"/>
                <a:cs typeface="Times New Roman"/>
              </a:rPr>
              <a:t>với  </a:t>
            </a:r>
            <a:r>
              <a:rPr sz="2400" dirty="0">
                <a:latin typeface="Times New Roman"/>
                <a:cs typeface="Times New Roman"/>
              </a:rPr>
              <a:t>chương </a:t>
            </a:r>
            <a:r>
              <a:rPr sz="2400" spc="-5" dirty="0">
                <a:latin typeface="Times New Roman"/>
                <a:cs typeface="Times New Roman"/>
              </a:rPr>
              <a:t>trình </a:t>
            </a:r>
            <a:r>
              <a:rPr sz="2400" dirty="0">
                <a:latin typeface="Times New Roman"/>
                <a:cs typeface="Times New Roman"/>
              </a:rPr>
              <a:t>trong </a:t>
            </a:r>
            <a:r>
              <a:rPr sz="2400" spc="-5" dirty="0">
                <a:latin typeface="Times New Roman"/>
                <a:cs typeface="Times New Roman"/>
              </a:rPr>
              <a:t>khi </a:t>
            </a:r>
            <a:r>
              <a:rPr sz="2400" dirty="0">
                <a:latin typeface="Times New Roman"/>
                <a:cs typeface="Times New Roman"/>
              </a:rPr>
              <a:t>chúng </a:t>
            </a:r>
            <a:r>
              <a:rPr sz="2400" spc="-5" dirty="0">
                <a:latin typeface="Times New Roman"/>
                <a:cs typeface="Times New Roman"/>
              </a:rPr>
              <a:t>đang </a:t>
            </a:r>
            <a:r>
              <a:rPr sz="2400" dirty="0">
                <a:latin typeface="Times New Roman"/>
                <a:cs typeface="Times New Roman"/>
              </a:rPr>
              <a:t>chạy </a:t>
            </a:r>
            <a:r>
              <a:rPr sz="2400" spc="-5" dirty="0">
                <a:latin typeface="Times New Roman"/>
                <a:cs typeface="Times New Roman"/>
              </a:rPr>
              <a:t>(máy </a:t>
            </a:r>
            <a:r>
              <a:rPr sz="2400" dirty="0">
                <a:latin typeface="Times New Roman"/>
                <a:cs typeface="Times New Roman"/>
              </a:rPr>
              <a:t>phải đủ  nhanh để tạo cảm giác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người dùng đang dùng </a:t>
            </a:r>
            <a:r>
              <a:rPr sz="2400" spc="-10" dirty="0">
                <a:latin typeface="Times New Roman"/>
                <a:cs typeface="Times New Roman"/>
              </a:rPr>
              <a:t>máy  </a:t>
            </a:r>
            <a:r>
              <a:rPr sz="2400" dirty="0">
                <a:latin typeface="Times New Roman"/>
                <a:cs typeface="Times New Roman"/>
              </a:rPr>
              <a:t>riêng của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mình)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0" y="169875"/>
            <a:ext cx="61923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Chia sẻ thời</a:t>
            </a:r>
            <a:r>
              <a:rPr sz="3600" spc="-12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gian 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(Time-Sharing)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066800"/>
            <a:ext cx="7963534" cy="548767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8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Định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thời công việc (job</a:t>
            </a:r>
            <a:r>
              <a:rPr sz="24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scheduling)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9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Quản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lý bộ nhớ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(Memory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Management)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590550" lvl="1" indent="-352425">
              <a:lnSpc>
                <a:spcPct val="100000"/>
              </a:lnSpc>
              <a:spcBef>
                <a:spcPts val="815"/>
              </a:spcBef>
              <a:buFont typeface="Wingdings" pitchFamily="2" charset="2"/>
              <a:buChar char="§"/>
              <a:tabLst>
                <a:tab pos="590550" algn="l"/>
                <a:tab pos="591185" algn="l"/>
              </a:tabLst>
            </a:pPr>
            <a:r>
              <a:rPr sz="1800" dirty="0">
                <a:latin typeface="Times New Roman"/>
                <a:cs typeface="Times New Roman"/>
              </a:rPr>
              <a:t>Các công việc </a:t>
            </a:r>
            <a:r>
              <a:rPr sz="1800" spc="-5" dirty="0">
                <a:latin typeface="Times New Roman"/>
                <a:cs typeface="Times New Roman"/>
              </a:rPr>
              <a:t>được </a:t>
            </a:r>
            <a:r>
              <a:rPr sz="1800" dirty="0">
                <a:latin typeface="Times New Roman"/>
                <a:cs typeface="Times New Roman"/>
              </a:rPr>
              <a:t>hoán chuyển giữa bộ nhớ chính và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đĩa</a:t>
            </a:r>
            <a:endParaRPr sz="1800">
              <a:latin typeface="Times New Roman"/>
              <a:cs typeface="Times New Roman"/>
            </a:endParaRPr>
          </a:p>
          <a:p>
            <a:pPr marL="590550" marR="208915" lvl="1" indent="-352425">
              <a:lnSpc>
                <a:spcPct val="114399"/>
              </a:lnSpc>
              <a:spcBef>
                <a:spcPts val="420"/>
              </a:spcBef>
              <a:buFont typeface="Wingdings" pitchFamily="2" charset="2"/>
              <a:buChar char="§"/>
              <a:tabLst>
                <a:tab pos="590550" algn="l"/>
                <a:tab pos="591185" algn="l"/>
              </a:tabLst>
            </a:pPr>
            <a:r>
              <a:rPr sz="1800" spc="-5" dirty="0">
                <a:latin typeface="Times New Roman"/>
                <a:cs typeface="Times New Roman"/>
              </a:rPr>
              <a:t>Virtual </a:t>
            </a:r>
            <a:r>
              <a:rPr sz="1800" dirty="0">
                <a:latin typeface="Times New Roman"/>
                <a:cs typeface="Times New Roman"/>
              </a:rPr>
              <a:t>memory: cho phép </a:t>
            </a:r>
            <a:r>
              <a:rPr sz="1800" spc="-5" dirty="0">
                <a:latin typeface="Times New Roman"/>
                <a:cs typeface="Times New Roman"/>
              </a:rPr>
              <a:t>một </a:t>
            </a:r>
            <a:r>
              <a:rPr sz="1800" dirty="0">
                <a:latin typeface="Times New Roman"/>
                <a:cs typeface="Times New Roman"/>
              </a:rPr>
              <a:t>công việc có thể </a:t>
            </a:r>
            <a:r>
              <a:rPr sz="1800" spc="-5" dirty="0">
                <a:latin typeface="Times New Roman"/>
                <a:cs typeface="Times New Roman"/>
              </a:rPr>
              <a:t>được </a:t>
            </a:r>
            <a:r>
              <a:rPr sz="1800" dirty="0">
                <a:latin typeface="Times New Roman"/>
                <a:cs typeface="Times New Roman"/>
              </a:rPr>
              <a:t>thực thi </a:t>
            </a:r>
            <a:r>
              <a:rPr sz="1800" spc="-5" dirty="0">
                <a:latin typeface="Times New Roman"/>
                <a:cs typeface="Times New Roman"/>
              </a:rPr>
              <a:t>mà </a:t>
            </a:r>
            <a:r>
              <a:rPr sz="1800" dirty="0">
                <a:latin typeface="Times New Roman"/>
                <a:cs typeface="Times New Roman"/>
              </a:rPr>
              <a:t>không  cần phải nạp hoàn toàn vào bộ nhớ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chính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8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Quản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lý các process (Process</a:t>
            </a:r>
            <a:r>
              <a:rPr sz="24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Management)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590550" lvl="1" indent="-352425">
              <a:lnSpc>
                <a:spcPct val="100000"/>
              </a:lnSpc>
              <a:spcBef>
                <a:spcPts val="819"/>
              </a:spcBef>
              <a:buFont typeface="Wingdings" pitchFamily="2" charset="2"/>
              <a:buChar char="§"/>
              <a:tabLst>
                <a:tab pos="590550" algn="l"/>
                <a:tab pos="591185" algn="l"/>
              </a:tabLst>
            </a:pPr>
            <a:r>
              <a:rPr sz="1800" spc="-5" dirty="0">
                <a:latin typeface="Times New Roman"/>
                <a:cs typeface="Times New Roman"/>
              </a:rPr>
              <a:t>Định </a:t>
            </a:r>
            <a:r>
              <a:rPr sz="1800" dirty="0">
                <a:latin typeface="Times New Roman"/>
                <a:cs typeface="Times New Roman"/>
              </a:rPr>
              <a:t>thời </a:t>
            </a:r>
            <a:r>
              <a:rPr sz="1800" spc="-5" dirty="0">
                <a:latin typeface="Times New Roman"/>
                <a:cs typeface="Times New Roman"/>
              </a:rPr>
              <a:t>CPU </a:t>
            </a:r>
            <a:r>
              <a:rPr sz="1800" dirty="0">
                <a:latin typeface="Times New Roman"/>
                <a:cs typeface="Times New Roman"/>
              </a:rPr>
              <a:t>(CPU</a:t>
            </a:r>
            <a:r>
              <a:rPr sz="1800" spc="-5" dirty="0">
                <a:latin typeface="Times New Roman"/>
                <a:cs typeface="Times New Roman"/>
              </a:rPr>
              <a:t> scheduling)</a:t>
            </a:r>
            <a:endParaRPr sz="1800">
              <a:latin typeface="Times New Roman"/>
              <a:cs typeface="Times New Roman"/>
            </a:endParaRPr>
          </a:p>
          <a:p>
            <a:pPr marL="590550" lvl="1" indent="-352425">
              <a:lnSpc>
                <a:spcPct val="100000"/>
              </a:lnSpc>
              <a:spcBef>
                <a:spcPts val="745"/>
              </a:spcBef>
              <a:buFont typeface="Wingdings" pitchFamily="2" charset="2"/>
              <a:buChar char="§"/>
              <a:tabLst>
                <a:tab pos="590550" algn="l"/>
                <a:tab pos="591185" algn="l"/>
              </a:tabLst>
            </a:pPr>
            <a:r>
              <a:rPr sz="1800" spc="-5" dirty="0">
                <a:latin typeface="Times New Roman"/>
                <a:cs typeface="Times New Roman"/>
              </a:rPr>
              <a:t>Đồng </a:t>
            </a:r>
            <a:r>
              <a:rPr sz="1800" dirty="0">
                <a:latin typeface="Times New Roman"/>
                <a:cs typeface="Times New Roman"/>
              </a:rPr>
              <a:t>bộ các công việc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(synchronization)</a:t>
            </a:r>
            <a:endParaRPr sz="1800">
              <a:latin typeface="Times New Roman"/>
              <a:cs typeface="Times New Roman"/>
            </a:endParaRPr>
          </a:p>
          <a:p>
            <a:pPr marL="590550" lvl="1" indent="-352425">
              <a:lnSpc>
                <a:spcPct val="100000"/>
              </a:lnSpc>
              <a:spcBef>
                <a:spcPts val="730"/>
              </a:spcBef>
              <a:buFont typeface="Wingdings" pitchFamily="2" charset="2"/>
              <a:buChar char="§"/>
              <a:tabLst>
                <a:tab pos="590550" algn="l"/>
                <a:tab pos="591185" algn="l"/>
              </a:tabLst>
            </a:pPr>
            <a:r>
              <a:rPr sz="1800" dirty="0">
                <a:latin typeface="Times New Roman"/>
                <a:cs typeface="Times New Roman"/>
              </a:rPr>
              <a:t>Tương tác giữa các công việc ( process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communication)</a:t>
            </a:r>
            <a:endParaRPr sz="1800">
              <a:latin typeface="Times New Roman"/>
              <a:cs typeface="Times New Roman"/>
            </a:endParaRPr>
          </a:p>
          <a:p>
            <a:pPr marL="590550" lvl="1" indent="-352425">
              <a:lnSpc>
                <a:spcPct val="100000"/>
              </a:lnSpc>
              <a:spcBef>
                <a:spcPts val="735"/>
              </a:spcBef>
              <a:buFont typeface="Wingdings" pitchFamily="2" charset="2"/>
              <a:buChar char="§"/>
              <a:tabLst>
                <a:tab pos="590550" algn="l"/>
                <a:tab pos="591185" algn="l"/>
              </a:tabLst>
            </a:pPr>
            <a:r>
              <a:rPr sz="1800" dirty="0">
                <a:latin typeface="Times New Roman"/>
                <a:cs typeface="Times New Roman"/>
              </a:rPr>
              <a:t>Tránh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Deadlock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9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Quản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lý hệ thống file, hệ thống lưu trữ (disk</a:t>
            </a:r>
            <a:r>
              <a:rPr sz="2400" spc="-1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management)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Phân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bổ các thiết bị tài</a:t>
            </a:r>
            <a:r>
              <a:rPr sz="2400" spc="-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nguyên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8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Cơ chế bảo vệ</a:t>
            </a:r>
            <a:r>
              <a:rPr sz="24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(protection)</a:t>
            </a:r>
            <a:endParaRPr sz="240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169875"/>
            <a:ext cx="64209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Chia sẻ thời</a:t>
            </a:r>
            <a:r>
              <a:rPr sz="3600" spc="-12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gian 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(Time-Sharing)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146757"/>
            <a:ext cx="6994397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1.4</a:t>
            </a:r>
            <a:endParaRPr sz="4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Hoạt </a:t>
            </a:r>
            <a:r>
              <a:rPr sz="4000" b="1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động </a:t>
            </a:r>
            <a:r>
              <a:rPr sz="4000" b="1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 Hệ </a:t>
            </a:r>
            <a:r>
              <a:rPr sz="4000" b="1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sz="4000" b="1" spc="1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sz="40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80370"/>
            <a:ext cx="8075295" cy="4492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114100"/>
              </a:lnSpc>
              <a:spcBef>
                <a:spcPts val="110"/>
              </a:spcBef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Chế độ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hoạt động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kép</a:t>
            </a:r>
            <a:r>
              <a:rPr sz="2800" spc="-5" dirty="0">
                <a:latin typeface="Times New Roman"/>
                <a:cs typeface="Times New Roman"/>
              </a:rPr>
              <a:t>: Để đảm bảo hệ </a:t>
            </a:r>
            <a:r>
              <a:rPr sz="2800" dirty="0">
                <a:latin typeface="Times New Roman"/>
                <a:cs typeface="Times New Roman"/>
              </a:rPr>
              <a:t>điều </a:t>
            </a:r>
            <a:r>
              <a:rPr sz="2800" spc="-5" dirty="0">
                <a:latin typeface="Times New Roman"/>
                <a:cs typeface="Times New Roman"/>
              </a:rPr>
              <a:t>hành chạy  tốt, phải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dirty="0">
                <a:latin typeface="Times New Roman"/>
                <a:cs typeface="Times New Roman"/>
              </a:rPr>
              <a:t>khả </a:t>
            </a:r>
            <a:r>
              <a:rPr sz="2800" spc="-5" dirty="0">
                <a:latin typeface="Times New Roman"/>
                <a:cs typeface="Times New Roman"/>
              </a:rPr>
              <a:t>năng phân </a:t>
            </a:r>
            <a:r>
              <a:rPr sz="2800" spc="-10" dirty="0">
                <a:latin typeface="Times New Roman"/>
                <a:cs typeface="Times New Roman"/>
              </a:rPr>
              <a:t>biệt </a:t>
            </a:r>
            <a:r>
              <a:rPr sz="2800" spc="-5" dirty="0">
                <a:latin typeface="Times New Roman"/>
                <a:cs typeface="Times New Roman"/>
              </a:rPr>
              <a:t>giữa việc thực </a:t>
            </a:r>
            <a:r>
              <a:rPr sz="2800" dirty="0">
                <a:latin typeface="Times New Roman"/>
                <a:cs typeface="Times New Roman"/>
              </a:rPr>
              <a:t>thi </a:t>
            </a:r>
            <a:r>
              <a:rPr sz="2800" spc="-20" dirty="0">
                <a:latin typeface="Times New Roman"/>
                <a:cs typeface="Times New Roman"/>
              </a:rPr>
              <a:t>mã  </a:t>
            </a:r>
            <a:r>
              <a:rPr sz="2800" spc="-5" dirty="0">
                <a:latin typeface="Times New Roman"/>
                <a:cs typeface="Times New Roman"/>
              </a:rPr>
              <a:t>lệnh của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điều </a:t>
            </a:r>
            <a:r>
              <a:rPr sz="2800" spc="-10" dirty="0">
                <a:latin typeface="Times New Roman"/>
                <a:cs typeface="Times New Roman"/>
              </a:rPr>
              <a:t>hành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việc thực thi </a:t>
            </a:r>
            <a:r>
              <a:rPr sz="2800" spc="-15" dirty="0">
                <a:latin typeface="Times New Roman"/>
                <a:cs typeface="Times New Roman"/>
              </a:rPr>
              <a:t>mã </a:t>
            </a:r>
            <a:r>
              <a:rPr sz="2800" spc="-5" dirty="0">
                <a:latin typeface="Times New Roman"/>
                <a:cs typeface="Times New Roman"/>
              </a:rPr>
              <a:t>lệnh </a:t>
            </a:r>
            <a:r>
              <a:rPr sz="2800" dirty="0">
                <a:latin typeface="Times New Roman"/>
                <a:cs typeface="Times New Roman"/>
              </a:rPr>
              <a:t>của  </a:t>
            </a:r>
            <a:r>
              <a:rPr sz="2800" spc="-5" dirty="0">
                <a:latin typeface="Times New Roman"/>
                <a:cs typeface="Times New Roman"/>
              </a:rPr>
              <a:t>người dùng. Do vậy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hai chế độ riêng biệt của hoạt  động: chế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người </a:t>
            </a:r>
            <a:r>
              <a:rPr sz="2800" dirty="0">
                <a:latin typeface="Times New Roman"/>
                <a:cs typeface="Times New Roman"/>
              </a:rPr>
              <a:t>dùng </a:t>
            </a:r>
            <a:r>
              <a:rPr sz="2800" spc="-5" dirty="0">
                <a:latin typeface="Times New Roman"/>
                <a:cs typeface="Times New Roman"/>
              </a:rPr>
              <a:t>(user mode)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chế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hạt  nhân (kernel mode, </a:t>
            </a:r>
            <a:r>
              <a:rPr sz="2800" dirty="0">
                <a:latin typeface="Times New Roman"/>
                <a:cs typeface="Times New Roman"/>
              </a:rPr>
              <a:t>còn gọi </a:t>
            </a:r>
            <a:r>
              <a:rPr sz="2800" spc="-5" dirty="0">
                <a:latin typeface="Times New Roman"/>
                <a:cs typeface="Times New Roman"/>
              </a:rPr>
              <a:t>là chế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giám sát, chế </a:t>
            </a:r>
            <a:r>
              <a:rPr sz="2800" dirty="0">
                <a:latin typeface="Times New Roman"/>
                <a:cs typeface="Times New Roman"/>
              </a:rPr>
              <a:t>độ  hệ thống, </a:t>
            </a:r>
            <a:r>
              <a:rPr sz="2800" spc="-5" dirty="0">
                <a:latin typeface="Times New Roman"/>
                <a:cs typeface="Times New Roman"/>
              </a:rPr>
              <a:t>hoặc chế </a:t>
            </a:r>
            <a:r>
              <a:rPr sz="2800" dirty="0">
                <a:latin typeface="Times New Roman"/>
                <a:cs typeface="Times New Roman"/>
              </a:rPr>
              <a:t>độ </a:t>
            </a:r>
            <a:r>
              <a:rPr sz="2800" spc="-5" dirty="0">
                <a:latin typeface="Times New Roman"/>
                <a:cs typeface="Times New Roman"/>
              </a:rPr>
              <a:t>đặc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quyền).</a:t>
            </a:r>
            <a:endParaRPr sz="28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13900"/>
              </a:lnSpc>
              <a:spcBef>
                <a:spcPts val="675"/>
              </a:spcBef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Timer</a:t>
            </a:r>
            <a:r>
              <a:rPr sz="2800" spc="-5" dirty="0">
                <a:latin typeface="Times New Roman"/>
                <a:cs typeface="Times New Roman"/>
              </a:rPr>
              <a:t>: Bộ đếm thời gian </a:t>
            </a:r>
            <a:r>
              <a:rPr sz="2800" spc="-10" dirty="0">
                <a:latin typeface="Times New Roman"/>
                <a:cs typeface="Times New Roman"/>
              </a:rPr>
              <a:t>được </a:t>
            </a:r>
            <a:r>
              <a:rPr sz="2800" dirty="0">
                <a:latin typeface="Times New Roman"/>
                <a:cs typeface="Times New Roman"/>
              </a:rPr>
              <a:t>dùng để </a:t>
            </a:r>
            <a:r>
              <a:rPr sz="2800" spc="-5" dirty="0">
                <a:latin typeface="Times New Roman"/>
                <a:cs typeface="Times New Roman"/>
              </a:rPr>
              <a:t>ngăn chặn 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chương </a:t>
            </a:r>
            <a:r>
              <a:rPr sz="2800" dirty="0">
                <a:latin typeface="Times New Roman"/>
                <a:cs typeface="Times New Roman"/>
              </a:rPr>
              <a:t>trình </a:t>
            </a:r>
            <a:r>
              <a:rPr sz="2800" spc="-5" dirty="0">
                <a:latin typeface="Times New Roman"/>
                <a:cs typeface="Times New Roman"/>
              </a:rPr>
              <a:t>người </a:t>
            </a:r>
            <a:r>
              <a:rPr sz="2800" dirty="0">
                <a:latin typeface="Times New Roman"/>
                <a:cs typeface="Times New Roman"/>
              </a:rPr>
              <a:t>dùng </a:t>
            </a:r>
            <a:r>
              <a:rPr sz="2800" spc="-5" dirty="0">
                <a:latin typeface="Times New Roman"/>
                <a:cs typeface="Times New Roman"/>
              </a:rPr>
              <a:t>chạy </a:t>
            </a:r>
            <a:r>
              <a:rPr sz="2800" dirty="0">
                <a:latin typeface="Times New Roman"/>
                <a:cs typeface="Times New Roman"/>
              </a:rPr>
              <a:t>quá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lâu.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1769" y="169875"/>
            <a:ext cx="56026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1.4.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Hoạt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động Hệ điều</a:t>
            </a:r>
            <a:r>
              <a:rPr sz="3600" spc="-6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21310"/>
            <a:ext cx="64664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CÂU HỎI </a:t>
            </a:r>
            <a:r>
              <a:rPr i="1" spc="-10" dirty="0">
                <a:solidFill>
                  <a:srgbClr val="FF6600"/>
                </a:solidFill>
                <a:latin typeface="Times New Roman"/>
                <a:cs typeface="Times New Roman"/>
              </a:rPr>
              <a:t>ÔN </a:t>
            </a: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TẬP BÀI</a:t>
            </a:r>
            <a:r>
              <a:rPr i="1" spc="-19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i="1" spc="-5" dirty="0">
                <a:solidFill>
                  <a:srgbClr val="FF6600"/>
                </a:solidFill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4629"/>
            <a:ext cx="7984490" cy="43802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Hãy </a:t>
            </a:r>
            <a:r>
              <a:rPr sz="2800" spc="-5" dirty="0">
                <a:latin typeface="Times New Roman"/>
                <a:cs typeface="Times New Roman"/>
              </a:rPr>
              <a:t>cho biết </a:t>
            </a:r>
            <a:r>
              <a:rPr sz="2800" dirty="0">
                <a:latin typeface="Times New Roman"/>
                <a:cs typeface="Times New Roman"/>
              </a:rPr>
              <a:t>khái </a:t>
            </a:r>
            <a:r>
              <a:rPr sz="2800" spc="-5" dirty="0">
                <a:latin typeface="Times New Roman"/>
                <a:cs typeface="Times New Roman"/>
              </a:rPr>
              <a:t>niệm hệ điều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hành.</a:t>
            </a:r>
            <a:endParaRPr sz="2800">
              <a:latin typeface="Times New Roman"/>
              <a:cs typeface="Times New Roman"/>
            </a:endParaRPr>
          </a:p>
          <a:p>
            <a:pPr marL="527685" marR="43497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Hãy </a:t>
            </a:r>
            <a:r>
              <a:rPr sz="2800" dirty="0">
                <a:latin typeface="Times New Roman"/>
                <a:cs typeface="Times New Roman"/>
              </a:rPr>
              <a:t>vẽ </a:t>
            </a:r>
            <a:r>
              <a:rPr sz="2800" spc="-5" dirty="0">
                <a:latin typeface="Times New Roman"/>
                <a:cs typeface="Times New Roman"/>
              </a:rPr>
              <a:t>sơ đồ và </a:t>
            </a:r>
            <a:r>
              <a:rPr sz="2800" spc="-15" dirty="0">
                <a:latin typeface="Times New Roman"/>
                <a:cs typeface="Times New Roman"/>
              </a:rPr>
              <a:t>mô </a:t>
            </a:r>
            <a:r>
              <a:rPr sz="2800" spc="-5" dirty="0">
                <a:latin typeface="Times New Roman"/>
                <a:cs typeface="Times New Roman"/>
              </a:rPr>
              <a:t>tả 4 thành phần của </a:t>
            </a:r>
            <a:r>
              <a:rPr sz="2800" dirty="0">
                <a:latin typeface="Times New Roman"/>
                <a:cs typeface="Times New Roman"/>
              </a:rPr>
              <a:t>hệ thống  </a:t>
            </a:r>
            <a:r>
              <a:rPr sz="2800" spc="-10" dirty="0">
                <a:latin typeface="Times New Roman"/>
                <a:cs typeface="Times New Roman"/>
              </a:rPr>
              <a:t>máy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tính.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đa chương là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chia sẻ thời gian là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Sự khác nhau giữa 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đa chương và hệ thống  chia sẻ thời gian? Ưu điểm của 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chia sẻ thời  gian so </a:t>
            </a:r>
            <a:r>
              <a:rPr sz="2800" dirty="0">
                <a:latin typeface="Times New Roman"/>
                <a:cs typeface="Times New Roman"/>
              </a:rPr>
              <a:t>với </a:t>
            </a: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đa chương là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Times New Roman"/>
                <a:cs typeface="Times New Roman"/>
              </a:rPr>
              <a:t>Hệ </a:t>
            </a:r>
            <a:r>
              <a:rPr sz="2800" dirty="0">
                <a:latin typeface="Times New Roman"/>
                <a:cs typeface="Times New Roman"/>
              </a:rPr>
              <a:t>thống </a:t>
            </a:r>
            <a:r>
              <a:rPr sz="2800" spc="-5" dirty="0">
                <a:latin typeface="Times New Roman"/>
                <a:cs typeface="Times New Roman"/>
              </a:rPr>
              <a:t>chia sẻ thời gian phải giải quyết được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8680" y="1676400"/>
            <a:ext cx="241935" cy="2361565"/>
          </a:xfrm>
          <a:custGeom>
            <a:avLst/>
            <a:gdLst/>
            <a:ahLst/>
            <a:cxnLst/>
            <a:rect l="l" t="t" r="r" b="b"/>
            <a:pathLst>
              <a:path w="241934" h="2361565">
                <a:moveTo>
                  <a:pt x="181102" y="25908"/>
                </a:moveTo>
                <a:lnTo>
                  <a:pt x="5803" y="25908"/>
                </a:lnTo>
                <a:lnTo>
                  <a:pt x="0" y="31750"/>
                </a:lnTo>
                <a:lnTo>
                  <a:pt x="0" y="2361438"/>
                </a:lnTo>
                <a:lnTo>
                  <a:pt x="25907" y="2361438"/>
                </a:lnTo>
                <a:lnTo>
                  <a:pt x="25907" y="51815"/>
                </a:lnTo>
                <a:lnTo>
                  <a:pt x="12953" y="51815"/>
                </a:lnTo>
                <a:lnTo>
                  <a:pt x="25907" y="38862"/>
                </a:lnTo>
                <a:lnTo>
                  <a:pt x="189737" y="38862"/>
                </a:lnTo>
                <a:lnTo>
                  <a:pt x="181102" y="25908"/>
                </a:lnTo>
                <a:close/>
              </a:path>
              <a:path w="241934" h="2361565">
                <a:moveTo>
                  <a:pt x="189737" y="38862"/>
                </a:moveTo>
                <a:lnTo>
                  <a:pt x="163829" y="77724"/>
                </a:lnTo>
                <a:lnTo>
                  <a:pt x="215646" y="51815"/>
                </a:lnTo>
                <a:lnTo>
                  <a:pt x="189737" y="51815"/>
                </a:lnTo>
                <a:lnTo>
                  <a:pt x="189737" y="38862"/>
                </a:lnTo>
                <a:close/>
              </a:path>
              <a:path w="241934" h="2361565">
                <a:moveTo>
                  <a:pt x="25907" y="38862"/>
                </a:moveTo>
                <a:lnTo>
                  <a:pt x="12953" y="51815"/>
                </a:lnTo>
                <a:lnTo>
                  <a:pt x="25907" y="51815"/>
                </a:lnTo>
                <a:lnTo>
                  <a:pt x="25907" y="38862"/>
                </a:lnTo>
                <a:close/>
              </a:path>
              <a:path w="241934" h="2361565">
                <a:moveTo>
                  <a:pt x="189737" y="38862"/>
                </a:moveTo>
                <a:lnTo>
                  <a:pt x="25907" y="38862"/>
                </a:lnTo>
                <a:lnTo>
                  <a:pt x="25907" y="51815"/>
                </a:lnTo>
                <a:lnTo>
                  <a:pt x="181102" y="51815"/>
                </a:lnTo>
                <a:lnTo>
                  <a:pt x="189737" y="38862"/>
                </a:lnTo>
                <a:close/>
              </a:path>
              <a:path w="241934" h="2361565">
                <a:moveTo>
                  <a:pt x="215646" y="25908"/>
                </a:moveTo>
                <a:lnTo>
                  <a:pt x="189737" y="25908"/>
                </a:lnTo>
                <a:lnTo>
                  <a:pt x="189737" y="51815"/>
                </a:lnTo>
                <a:lnTo>
                  <a:pt x="215646" y="51815"/>
                </a:lnTo>
                <a:lnTo>
                  <a:pt x="241553" y="38862"/>
                </a:lnTo>
                <a:lnTo>
                  <a:pt x="215646" y="25908"/>
                </a:lnTo>
                <a:close/>
              </a:path>
              <a:path w="241934" h="2361565">
                <a:moveTo>
                  <a:pt x="163829" y="0"/>
                </a:moveTo>
                <a:lnTo>
                  <a:pt x="189737" y="38862"/>
                </a:lnTo>
                <a:lnTo>
                  <a:pt x="189737" y="25908"/>
                </a:lnTo>
                <a:lnTo>
                  <a:pt x="215646" y="25908"/>
                </a:lnTo>
                <a:lnTo>
                  <a:pt x="16382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2679" y="1295400"/>
            <a:ext cx="1156335" cy="344170"/>
          </a:xfrm>
          <a:custGeom>
            <a:avLst/>
            <a:gdLst/>
            <a:ahLst/>
            <a:cxnLst/>
            <a:rect l="l" t="t" r="r" b="b"/>
            <a:pathLst>
              <a:path w="1156335" h="344169">
                <a:moveTo>
                  <a:pt x="1095502" y="25908"/>
                </a:moveTo>
                <a:lnTo>
                  <a:pt x="5842" y="25908"/>
                </a:lnTo>
                <a:lnTo>
                  <a:pt x="0" y="31750"/>
                </a:lnTo>
                <a:lnTo>
                  <a:pt x="0" y="343662"/>
                </a:lnTo>
                <a:lnTo>
                  <a:pt x="25907" y="343662"/>
                </a:lnTo>
                <a:lnTo>
                  <a:pt x="25907" y="51815"/>
                </a:lnTo>
                <a:lnTo>
                  <a:pt x="12953" y="51815"/>
                </a:lnTo>
                <a:lnTo>
                  <a:pt x="25907" y="38862"/>
                </a:lnTo>
                <a:lnTo>
                  <a:pt x="1104137" y="38862"/>
                </a:lnTo>
                <a:lnTo>
                  <a:pt x="1095502" y="25908"/>
                </a:lnTo>
                <a:close/>
              </a:path>
              <a:path w="1156335" h="344169">
                <a:moveTo>
                  <a:pt x="1104137" y="38862"/>
                </a:moveTo>
                <a:lnTo>
                  <a:pt x="1078230" y="77724"/>
                </a:lnTo>
                <a:lnTo>
                  <a:pt x="1130046" y="51815"/>
                </a:lnTo>
                <a:lnTo>
                  <a:pt x="1104137" y="51815"/>
                </a:lnTo>
                <a:lnTo>
                  <a:pt x="1104137" y="38862"/>
                </a:lnTo>
                <a:close/>
              </a:path>
              <a:path w="1156335" h="344169">
                <a:moveTo>
                  <a:pt x="25907" y="38862"/>
                </a:moveTo>
                <a:lnTo>
                  <a:pt x="12953" y="51815"/>
                </a:lnTo>
                <a:lnTo>
                  <a:pt x="25907" y="51815"/>
                </a:lnTo>
                <a:lnTo>
                  <a:pt x="25907" y="38862"/>
                </a:lnTo>
                <a:close/>
              </a:path>
              <a:path w="1156335" h="344169">
                <a:moveTo>
                  <a:pt x="1104137" y="38862"/>
                </a:moveTo>
                <a:lnTo>
                  <a:pt x="25907" y="38862"/>
                </a:lnTo>
                <a:lnTo>
                  <a:pt x="25907" y="51815"/>
                </a:lnTo>
                <a:lnTo>
                  <a:pt x="1095502" y="51815"/>
                </a:lnTo>
                <a:lnTo>
                  <a:pt x="1104137" y="38862"/>
                </a:lnTo>
                <a:close/>
              </a:path>
              <a:path w="1156335" h="344169">
                <a:moveTo>
                  <a:pt x="1130046" y="25908"/>
                </a:moveTo>
                <a:lnTo>
                  <a:pt x="1104137" y="25908"/>
                </a:lnTo>
                <a:lnTo>
                  <a:pt x="1104137" y="51815"/>
                </a:lnTo>
                <a:lnTo>
                  <a:pt x="1130046" y="51815"/>
                </a:lnTo>
                <a:lnTo>
                  <a:pt x="1155954" y="38862"/>
                </a:lnTo>
                <a:lnTo>
                  <a:pt x="1130046" y="25908"/>
                </a:lnTo>
                <a:close/>
              </a:path>
              <a:path w="1156335" h="344169">
                <a:moveTo>
                  <a:pt x="1078230" y="0"/>
                </a:moveTo>
                <a:lnTo>
                  <a:pt x="1104137" y="38862"/>
                </a:lnTo>
                <a:lnTo>
                  <a:pt x="1104137" y="25908"/>
                </a:lnTo>
                <a:lnTo>
                  <a:pt x="1130046" y="25908"/>
                </a:lnTo>
                <a:lnTo>
                  <a:pt x="10782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2679" y="1639061"/>
            <a:ext cx="1156335" cy="420370"/>
          </a:xfrm>
          <a:custGeom>
            <a:avLst/>
            <a:gdLst/>
            <a:ahLst/>
            <a:cxnLst/>
            <a:rect l="l" t="t" r="r" b="b"/>
            <a:pathLst>
              <a:path w="1156335" h="420369">
                <a:moveTo>
                  <a:pt x="1104137" y="381000"/>
                </a:moveTo>
                <a:lnTo>
                  <a:pt x="1078230" y="419862"/>
                </a:lnTo>
                <a:lnTo>
                  <a:pt x="1130046" y="393953"/>
                </a:lnTo>
                <a:lnTo>
                  <a:pt x="1104137" y="393953"/>
                </a:lnTo>
                <a:lnTo>
                  <a:pt x="1104137" y="381000"/>
                </a:lnTo>
                <a:close/>
              </a:path>
              <a:path w="1156335" h="420369">
                <a:moveTo>
                  <a:pt x="25907" y="0"/>
                </a:moveTo>
                <a:lnTo>
                  <a:pt x="0" y="0"/>
                </a:lnTo>
                <a:lnTo>
                  <a:pt x="0" y="388112"/>
                </a:lnTo>
                <a:lnTo>
                  <a:pt x="5842" y="393953"/>
                </a:lnTo>
                <a:lnTo>
                  <a:pt x="1095502" y="393953"/>
                </a:lnTo>
                <a:lnTo>
                  <a:pt x="1104137" y="381000"/>
                </a:lnTo>
                <a:lnTo>
                  <a:pt x="25907" y="381000"/>
                </a:lnTo>
                <a:lnTo>
                  <a:pt x="12953" y="368046"/>
                </a:lnTo>
                <a:lnTo>
                  <a:pt x="25907" y="368046"/>
                </a:lnTo>
                <a:lnTo>
                  <a:pt x="25907" y="0"/>
                </a:lnTo>
                <a:close/>
              </a:path>
              <a:path w="1156335" h="420369">
                <a:moveTo>
                  <a:pt x="1130046" y="368046"/>
                </a:moveTo>
                <a:lnTo>
                  <a:pt x="1104137" y="368046"/>
                </a:lnTo>
                <a:lnTo>
                  <a:pt x="1104137" y="393953"/>
                </a:lnTo>
                <a:lnTo>
                  <a:pt x="1130046" y="393953"/>
                </a:lnTo>
                <a:lnTo>
                  <a:pt x="1155954" y="381000"/>
                </a:lnTo>
                <a:lnTo>
                  <a:pt x="1130046" y="368046"/>
                </a:lnTo>
                <a:close/>
              </a:path>
              <a:path w="1156335" h="420369">
                <a:moveTo>
                  <a:pt x="25907" y="368046"/>
                </a:moveTo>
                <a:lnTo>
                  <a:pt x="12953" y="368046"/>
                </a:lnTo>
                <a:lnTo>
                  <a:pt x="25907" y="381000"/>
                </a:lnTo>
                <a:lnTo>
                  <a:pt x="25907" y="368046"/>
                </a:lnTo>
                <a:close/>
              </a:path>
              <a:path w="1156335" h="420369">
                <a:moveTo>
                  <a:pt x="1095502" y="368046"/>
                </a:moveTo>
                <a:lnTo>
                  <a:pt x="25907" y="368046"/>
                </a:lnTo>
                <a:lnTo>
                  <a:pt x="25907" y="381000"/>
                </a:lnTo>
                <a:lnTo>
                  <a:pt x="1104137" y="381000"/>
                </a:lnTo>
                <a:lnTo>
                  <a:pt x="1095502" y="368046"/>
                </a:lnTo>
                <a:close/>
              </a:path>
              <a:path w="1156335" h="420369">
                <a:moveTo>
                  <a:pt x="1078230" y="342138"/>
                </a:moveTo>
                <a:lnTo>
                  <a:pt x="1104137" y="381000"/>
                </a:lnTo>
                <a:lnTo>
                  <a:pt x="1104137" y="368046"/>
                </a:lnTo>
                <a:lnTo>
                  <a:pt x="1130046" y="368046"/>
                </a:lnTo>
                <a:lnTo>
                  <a:pt x="1078230" y="34213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8071" y="1066800"/>
            <a:ext cx="5334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07964" y="1078991"/>
            <a:ext cx="48767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67271" y="1104900"/>
            <a:ext cx="533400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6471" y="1092708"/>
            <a:ext cx="481583" cy="455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02780" y="1104900"/>
            <a:ext cx="4572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8680" y="5868161"/>
            <a:ext cx="1308735" cy="267970"/>
          </a:xfrm>
          <a:custGeom>
            <a:avLst/>
            <a:gdLst/>
            <a:ahLst/>
            <a:cxnLst/>
            <a:rect l="l" t="t" r="r" b="b"/>
            <a:pathLst>
              <a:path w="1308735" h="267970">
                <a:moveTo>
                  <a:pt x="1256538" y="228600"/>
                </a:moveTo>
                <a:lnTo>
                  <a:pt x="1230630" y="267461"/>
                </a:lnTo>
                <a:lnTo>
                  <a:pt x="1282445" y="241553"/>
                </a:lnTo>
                <a:lnTo>
                  <a:pt x="1256538" y="241553"/>
                </a:lnTo>
                <a:lnTo>
                  <a:pt x="1256538" y="228600"/>
                </a:lnTo>
                <a:close/>
              </a:path>
              <a:path w="1308735" h="267970">
                <a:moveTo>
                  <a:pt x="25907" y="0"/>
                </a:moveTo>
                <a:lnTo>
                  <a:pt x="0" y="0"/>
                </a:lnTo>
                <a:lnTo>
                  <a:pt x="0" y="235750"/>
                </a:lnTo>
                <a:lnTo>
                  <a:pt x="5803" y="241553"/>
                </a:lnTo>
                <a:lnTo>
                  <a:pt x="1247902" y="241553"/>
                </a:lnTo>
                <a:lnTo>
                  <a:pt x="1256538" y="228600"/>
                </a:lnTo>
                <a:lnTo>
                  <a:pt x="25907" y="228600"/>
                </a:lnTo>
                <a:lnTo>
                  <a:pt x="12953" y="215645"/>
                </a:lnTo>
                <a:lnTo>
                  <a:pt x="25907" y="215645"/>
                </a:lnTo>
                <a:lnTo>
                  <a:pt x="25907" y="0"/>
                </a:lnTo>
                <a:close/>
              </a:path>
              <a:path w="1308735" h="267970">
                <a:moveTo>
                  <a:pt x="1282445" y="215645"/>
                </a:moveTo>
                <a:lnTo>
                  <a:pt x="1256538" y="215645"/>
                </a:lnTo>
                <a:lnTo>
                  <a:pt x="1256538" y="241553"/>
                </a:lnTo>
                <a:lnTo>
                  <a:pt x="1282445" y="241553"/>
                </a:lnTo>
                <a:lnTo>
                  <a:pt x="1308353" y="228600"/>
                </a:lnTo>
                <a:lnTo>
                  <a:pt x="1282445" y="215645"/>
                </a:lnTo>
                <a:close/>
              </a:path>
              <a:path w="1308735" h="267970">
                <a:moveTo>
                  <a:pt x="25907" y="215645"/>
                </a:moveTo>
                <a:lnTo>
                  <a:pt x="12953" y="215645"/>
                </a:lnTo>
                <a:lnTo>
                  <a:pt x="25907" y="228600"/>
                </a:lnTo>
                <a:lnTo>
                  <a:pt x="25907" y="215645"/>
                </a:lnTo>
                <a:close/>
              </a:path>
              <a:path w="1308735" h="267970">
                <a:moveTo>
                  <a:pt x="1247902" y="215645"/>
                </a:moveTo>
                <a:lnTo>
                  <a:pt x="25907" y="215645"/>
                </a:lnTo>
                <a:lnTo>
                  <a:pt x="25907" y="228600"/>
                </a:lnTo>
                <a:lnTo>
                  <a:pt x="1256538" y="228600"/>
                </a:lnTo>
                <a:lnTo>
                  <a:pt x="1247902" y="215645"/>
                </a:lnTo>
                <a:close/>
              </a:path>
              <a:path w="1308735" h="267970">
                <a:moveTo>
                  <a:pt x="1230630" y="189737"/>
                </a:moveTo>
                <a:lnTo>
                  <a:pt x="1256538" y="228600"/>
                </a:lnTo>
                <a:lnTo>
                  <a:pt x="1256538" y="215645"/>
                </a:lnTo>
                <a:lnTo>
                  <a:pt x="1282445" y="215645"/>
                </a:lnTo>
                <a:lnTo>
                  <a:pt x="1230630" y="18973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9479" y="3695700"/>
            <a:ext cx="1156335" cy="2401570"/>
          </a:xfrm>
          <a:custGeom>
            <a:avLst/>
            <a:gdLst/>
            <a:ahLst/>
            <a:cxnLst/>
            <a:rect l="l" t="t" r="r" b="b"/>
            <a:pathLst>
              <a:path w="1156335" h="2401570">
                <a:moveTo>
                  <a:pt x="1095502" y="25907"/>
                </a:moveTo>
                <a:lnTo>
                  <a:pt x="5842" y="25907"/>
                </a:lnTo>
                <a:lnTo>
                  <a:pt x="0" y="31750"/>
                </a:lnTo>
                <a:lnTo>
                  <a:pt x="0" y="2401062"/>
                </a:lnTo>
                <a:lnTo>
                  <a:pt x="25908" y="2401062"/>
                </a:lnTo>
                <a:lnTo>
                  <a:pt x="25908" y="51816"/>
                </a:lnTo>
                <a:lnTo>
                  <a:pt x="12954" y="51816"/>
                </a:lnTo>
                <a:lnTo>
                  <a:pt x="25908" y="38862"/>
                </a:lnTo>
                <a:lnTo>
                  <a:pt x="1104138" y="38862"/>
                </a:lnTo>
                <a:lnTo>
                  <a:pt x="1095502" y="25907"/>
                </a:lnTo>
                <a:close/>
              </a:path>
              <a:path w="1156335" h="2401570">
                <a:moveTo>
                  <a:pt x="1104138" y="38862"/>
                </a:moveTo>
                <a:lnTo>
                  <a:pt x="1078230" y="77724"/>
                </a:lnTo>
                <a:lnTo>
                  <a:pt x="1130046" y="51816"/>
                </a:lnTo>
                <a:lnTo>
                  <a:pt x="1104138" y="51816"/>
                </a:lnTo>
                <a:lnTo>
                  <a:pt x="1104138" y="38862"/>
                </a:lnTo>
                <a:close/>
              </a:path>
              <a:path w="1156335" h="2401570">
                <a:moveTo>
                  <a:pt x="25908" y="38862"/>
                </a:moveTo>
                <a:lnTo>
                  <a:pt x="12954" y="51816"/>
                </a:lnTo>
                <a:lnTo>
                  <a:pt x="25908" y="51816"/>
                </a:lnTo>
                <a:lnTo>
                  <a:pt x="25908" y="38862"/>
                </a:lnTo>
                <a:close/>
              </a:path>
              <a:path w="1156335" h="2401570">
                <a:moveTo>
                  <a:pt x="1104138" y="38862"/>
                </a:moveTo>
                <a:lnTo>
                  <a:pt x="25908" y="38862"/>
                </a:lnTo>
                <a:lnTo>
                  <a:pt x="25908" y="51816"/>
                </a:lnTo>
                <a:lnTo>
                  <a:pt x="1095502" y="51816"/>
                </a:lnTo>
                <a:lnTo>
                  <a:pt x="1104138" y="38862"/>
                </a:lnTo>
                <a:close/>
              </a:path>
              <a:path w="1156335" h="2401570">
                <a:moveTo>
                  <a:pt x="1130046" y="25907"/>
                </a:moveTo>
                <a:lnTo>
                  <a:pt x="1104138" y="25907"/>
                </a:lnTo>
                <a:lnTo>
                  <a:pt x="1104138" y="51816"/>
                </a:lnTo>
                <a:lnTo>
                  <a:pt x="1130046" y="51816"/>
                </a:lnTo>
                <a:lnTo>
                  <a:pt x="1155954" y="38862"/>
                </a:lnTo>
                <a:lnTo>
                  <a:pt x="1130046" y="25907"/>
                </a:lnTo>
                <a:close/>
              </a:path>
              <a:path w="1156335" h="2401570">
                <a:moveTo>
                  <a:pt x="1078230" y="0"/>
                </a:moveTo>
                <a:lnTo>
                  <a:pt x="1104138" y="38862"/>
                </a:lnTo>
                <a:lnTo>
                  <a:pt x="1104138" y="25907"/>
                </a:lnTo>
                <a:lnTo>
                  <a:pt x="1130046" y="25907"/>
                </a:lnTo>
                <a:lnTo>
                  <a:pt x="107823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9479" y="6096761"/>
            <a:ext cx="1156335" cy="496570"/>
          </a:xfrm>
          <a:custGeom>
            <a:avLst/>
            <a:gdLst/>
            <a:ahLst/>
            <a:cxnLst/>
            <a:rect l="l" t="t" r="r" b="b"/>
            <a:pathLst>
              <a:path w="1156335" h="496570">
                <a:moveTo>
                  <a:pt x="1104138" y="457200"/>
                </a:moveTo>
                <a:lnTo>
                  <a:pt x="1078230" y="496062"/>
                </a:lnTo>
                <a:lnTo>
                  <a:pt x="1130046" y="470153"/>
                </a:lnTo>
                <a:lnTo>
                  <a:pt x="1104138" y="470153"/>
                </a:lnTo>
                <a:lnTo>
                  <a:pt x="1104138" y="457200"/>
                </a:lnTo>
                <a:close/>
              </a:path>
              <a:path w="1156335" h="496570">
                <a:moveTo>
                  <a:pt x="25908" y="0"/>
                </a:moveTo>
                <a:lnTo>
                  <a:pt x="0" y="0"/>
                </a:lnTo>
                <a:lnTo>
                  <a:pt x="0" y="464350"/>
                </a:lnTo>
                <a:lnTo>
                  <a:pt x="5842" y="470153"/>
                </a:lnTo>
                <a:lnTo>
                  <a:pt x="1095502" y="470153"/>
                </a:lnTo>
                <a:lnTo>
                  <a:pt x="1104138" y="457200"/>
                </a:lnTo>
                <a:lnTo>
                  <a:pt x="25908" y="457200"/>
                </a:lnTo>
                <a:lnTo>
                  <a:pt x="12954" y="444245"/>
                </a:lnTo>
                <a:lnTo>
                  <a:pt x="25908" y="444245"/>
                </a:lnTo>
                <a:lnTo>
                  <a:pt x="25908" y="0"/>
                </a:lnTo>
                <a:close/>
              </a:path>
              <a:path w="1156335" h="496570">
                <a:moveTo>
                  <a:pt x="1130046" y="444245"/>
                </a:moveTo>
                <a:lnTo>
                  <a:pt x="1104138" y="444245"/>
                </a:lnTo>
                <a:lnTo>
                  <a:pt x="1104138" y="470153"/>
                </a:lnTo>
                <a:lnTo>
                  <a:pt x="1130046" y="470153"/>
                </a:lnTo>
                <a:lnTo>
                  <a:pt x="1155954" y="457200"/>
                </a:lnTo>
                <a:lnTo>
                  <a:pt x="1130046" y="444245"/>
                </a:lnTo>
                <a:close/>
              </a:path>
              <a:path w="1156335" h="496570">
                <a:moveTo>
                  <a:pt x="25908" y="444245"/>
                </a:moveTo>
                <a:lnTo>
                  <a:pt x="12954" y="444245"/>
                </a:lnTo>
                <a:lnTo>
                  <a:pt x="25908" y="457200"/>
                </a:lnTo>
                <a:lnTo>
                  <a:pt x="25908" y="444245"/>
                </a:lnTo>
                <a:close/>
              </a:path>
              <a:path w="1156335" h="496570">
                <a:moveTo>
                  <a:pt x="1095502" y="444245"/>
                </a:moveTo>
                <a:lnTo>
                  <a:pt x="25908" y="444245"/>
                </a:lnTo>
                <a:lnTo>
                  <a:pt x="25908" y="457200"/>
                </a:lnTo>
                <a:lnTo>
                  <a:pt x="1104138" y="457200"/>
                </a:lnTo>
                <a:lnTo>
                  <a:pt x="1095502" y="444245"/>
                </a:lnTo>
                <a:close/>
              </a:path>
              <a:path w="1156335" h="496570">
                <a:moveTo>
                  <a:pt x="1078230" y="418338"/>
                </a:moveTo>
                <a:lnTo>
                  <a:pt x="1104138" y="457200"/>
                </a:lnTo>
                <a:lnTo>
                  <a:pt x="1104138" y="444245"/>
                </a:lnTo>
                <a:lnTo>
                  <a:pt x="1130046" y="444245"/>
                </a:lnTo>
                <a:lnTo>
                  <a:pt x="1078230" y="41833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75510" y="5865063"/>
            <a:ext cx="429260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cứng</a:t>
            </a:r>
            <a:endParaRPr sz="1800">
              <a:latin typeface="Arial"/>
              <a:cs typeface="Arial"/>
            </a:endParaRPr>
          </a:p>
          <a:p>
            <a:pPr marL="239903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Thiết bị nhập</a:t>
            </a:r>
            <a:r>
              <a:rPr sz="1800" b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liệu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53071" y="4419600"/>
            <a:ext cx="1040892" cy="9113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5890" y="1114298"/>
            <a:ext cx="6762115" cy="104203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R="822960" algn="ctr">
              <a:lnSpc>
                <a:spcPct val="100000"/>
              </a:lnSpc>
              <a:spcBef>
                <a:spcPts val="439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Ứng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endParaRPr sz="1800">
              <a:latin typeface="Arial"/>
              <a:cs typeface="Arial"/>
            </a:endParaRPr>
          </a:p>
          <a:p>
            <a:pPr marL="2430145">
              <a:lnSpc>
                <a:spcPct val="100000"/>
              </a:lnSpc>
              <a:spcBef>
                <a:spcPts val="840"/>
              </a:spcBef>
              <a:tabLst>
                <a:tab pos="4306570" algn="l"/>
              </a:tabLst>
            </a:pPr>
            <a:r>
              <a:rPr sz="2700" b="1" spc="-7" baseline="3086" dirty="0">
                <a:solidFill>
                  <a:srgbClr val="0000FF"/>
                </a:solidFill>
                <a:latin typeface="Arial"/>
                <a:cs typeface="Arial"/>
              </a:rPr>
              <a:t>Hệ</a:t>
            </a:r>
            <a:r>
              <a:rPr sz="2700" b="1" spc="-15" baseline="308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b="1" baseline="3086" dirty="0">
                <a:solidFill>
                  <a:srgbClr val="0000FF"/>
                </a:solidFill>
                <a:latin typeface="Arial"/>
                <a:cs typeface="Arial"/>
              </a:rPr>
              <a:t>thống	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Windows </a:t>
            </a:r>
            <a:r>
              <a:rPr sz="1800" b="1" spc="-80" dirty="0">
                <a:solidFill>
                  <a:srgbClr val="FF0066"/>
                </a:solidFill>
                <a:latin typeface="Arial"/>
                <a:cs typeface="Arial"/>
              </a:rPr>
              <a:t>XP, </a:t>
            </a:r>
            <a:r>
              <a:rPr sz="1800" b="1" spc="-5" dirty="0">
                <a:solidFill>
                  <a:srgbClr val="FF0066"/>
                </a:solidFill>
                <a:latin typeface="Arial"/>
                <a:cs typeface="Arial"/>
              </a:rPr>
              <a:t>7, 8,</a:t>
            </a:r>
            <a:r>
              <a:rPr sz="1800" b="1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72071" y="5867400"/>
            <a:ext cx="1854707" cy="370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2471" y="5943600"/>
            <a:ext cx="438912" cy="233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76871" y="6172200"/>
            <a:ext cx="533400" cy="533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53071" y="2887979"/>
            <a:ext cx="697992" cy="484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08519" y="3479291"/>
            <a:ext cx="792479" cy="4602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3152" y="2819400"/>
            <a:ext cx="841248" cy="6537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584" y="3886200"/>
            <a:ext cx="1999488" cy="20010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91888" y="3532454"/>
            <a:ext cx="1447800" cy="171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Thiết bị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xử</a:t>
            </a:r>
            <a:r>
              <a:rPr sz="18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lý</a:t>
            </a:r>
            <a:endParaRPr sz="18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và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lưu</a:t>
            </a:r>
            <a:r>
              <a:rPr sz="18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trữ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88900" marR="5715" algn="ctr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Thiết bị</a:t>
            </a:r>
            <a:r>
              <a:rPr sz="18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xuất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(monitor)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72434" y="4991861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3000" y="0"/>
                </a:moveTo>
                <a:lnTo>
                  <a:pt x="1143000" y="76200"/>
                </a:lnTo>
                <a:lnTo>
                  <a:pt x="1199388" y="48006"/>
                </a:lnTo>
                <a:lnTo>
                  <a:pt x="1155700" y="48006"/>
                </a:lnTo>
                <a:lnTo>
                  <a:pt x="1155700" y="28193"/>
                </a:lnTo>
                <a:lnTo>
                  <a:pt x="1199388" y="28193"/>
                </a:lnTo>
                <a:lnTo>
                  <a:pt x="1143000" y="0"/>
                </a:lnTo>
                <a:close/>
              </a:path>
              <a:path w="1219200" h="76200">
                <a:moveTo>
                  <a:pt x="1143000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143000" y="48006"/>
                </a:lnTo>
                <a:lnTo>
                  <a:pt x="1143000" y="28193"/>
                </a:lnTo>
                <a:close/>
              </a:path>
              <a:path w="1219200" h="76200">
                <a:moveTo>
                  <a:pt x="1199388" y="28193"/>
                </a:moveTo>
                <a:lnTo>
                  <a:pt x="1155700" y="28193"/>
                </a:lnTo>
                <a:lnTo>
                  <a:pt x="1155700" y="48006"/>
                </a:lnTo>
                <a:lnTo>
                  <a:pt x="1199388" y="48006"/>
                </a:lnTo>
                <a:lnTo>
                  <a:pt x="1219200" y="38100"/>
                </a:lnTo>
                <a:lnTo>
                  <a:pt x="1199388" y="281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1559" y="1568703"/>
            <a:ext cx="3564890" cy="848360"/>
          </a:xfrm>
          <a:custGeom>
            <a:avLst/>
            <a:gdLst/>
            <a:ahLst/>
            <a:cxnLst/>
            <a:rect l="l" t="t" r="r" b="b"/>
            <a:pathLst>
              <a:path w="3564890" h="848360">
                <a:moveTo>
                  <a:pt x="1782064" y="0"/>
                </a:moveTo>
                <a:lnTo>
                  <a:pt x="1601342" y="2540"/>
                </a:lnTo>
                <a:lnTo>
                  <a:pt x="1340485" y="12700"/>
                </a:lnTo>
                <a:lnTo>
                  <a:pt x="1094104" y="31750"/>
                </a:lnTo>
                <a:lnTo>
                  <a:pt x="939291" y="49530"/>
                </a:lnTo>
                <a:lnTo>
                  <a:pt x="793368" y="69850"/>
                </a:lnTo>
                <a:lnTo>
                  <a:pt x="656970" y="92710"/>
                </a:lnTo>
                <a:lnTo>
                  <a:pt x="592709" y="105410"/>
                </a:lnTo>
                <a:lnTo>
                  <a:pt x="530987" y="119380"/>
                </a:lnTo>
                <a:lnTo>
                  <a:pt x="472186" y="133350"/>
                </a:lnTo>
                <a:lnTo>
                  <a:pt x="416432" y="148589"/>
                </a:lnTo>
                <a:lnTo>
                  <a:pt x="363474" y="163830"/>
                </a:lnTo>
                <a:lnTo>
                  <a:pt x="313816" y="180339"/>
                </a:lnTo>
                <a:lnTo>
                  <a:pt x="267207" y="196850"/>
                </a:lnTo>
                <a:lnTo>
                  <a:pt x="224027" y="213360"/>
                </a:lnTo>
                <a:lnTo>
                  <a:pt x="184276" y="232410"/>
                </a:lnTo>
                <a:lnTo>
                  <a:pt x="148081" y="250189"/>
                </a:lnTo>
                <a:lnTo>
                  <a:pt x="86232" y="289560"/>
                </a:lnTo>
                <a:lnTo>
                  <a:pt x="39877" y="331470"/>
                </a:lnTo>
                <a:lnTo>
                  <a:pt x="24256" y="351789"/>
                </a:lnTo>
                <a:lnTo>
                  <a:pt x="23622" y="351789"/>
                </a:lnTo>
                <a:lnTo>
                  <a:pt x="22605" y="353060"/>
                </a:lnTo>
                <a:lnTo>
                  <a:pt x="11556" y="374650"/>
                </a:lnTo>
                <a:lnTo>
                  <a:pt x="10922" y="374650"/>
                </a:lnTo>
                <a:lnTo>
                  <a:pt x="10160" y="377189"/>
                </a:lnTo>
                <a:lnTo>
                  <a:pt x="3301" y="397510"/>
                </a:lnTo>
                <a:lnTo>
                  <a:pt x="2793" y="398780"/>
                </a:lnTo>
                <a:lnTo>
                  <a:pt x="2539" y="400050"/>
                </a:lnTo>
                <a:lnTo>
                  <a:pt x="0" y="424180"/>
                </a:lnTo>
                <a:lnTo>
                  <a:pt x="126" y="426720"/>
                </a:lnTo>
                <a:lnTo>
                  <a:pt x="2539" y="448310"/>
                </a:lnTo>
                <a:lnTo>
                  <a:pt x="2793" y="450850"/>
                </a:lnTo>
                <a:lnTo>
                  <a:pt x="3301" y="450850"/>
                </a:lnTo>
                <a:lnTo>
                  <a:pt x="10160" y="472439"/>
                </a:lnTo>
                <a:lnTo>
                  <a:pt x="10540" y="473710"/>
                </a:lnTo>
                <a:lnTo>
                  <a:pt x="10922" y="473710"/>
                </a:lnTo>
                <a:lnTo>
                  <a:pt x="11556" y="474980"/>
                </a:lnTo>
                <a:lnTo>
                  <a:pt x="22605" y="495300"/>
                </a:lnTo>
                <a:lnTo>
                  <a:pt x="23622" y="497839"/>
                </a:lnTo>
                <a:lnTo>
                  <a:pt x="24256" y="497839"/>
                </a:lnTo>
                <a:lnTo>
                  <a:pt x="41401" y="519430"/>
                </a:lnTo>
                <a:lnTo>
                  <a:pt x="62611" y="541020"/>
                </a:lnTo>
                <a:lnTo>
                  <a:pt x="116459" y="580389"/>
                </a:lnTo>
                <a:lnTo>
                  <a:pt x="185165" y="617220"/>
                </a:lnTo>
                <a:lnTo>
                  <a:pt x="224789" y="635000"/>
                </a:lnTo>
                <a:lnTo>
                  <a:pt x="267842" y="652780"/>
                </a:lnTo>
                <a:lnTo>
                  <a:pt x="314325" y="669289"/>
                </a:lnTo>
                <a:lnTo>
                  <a:pt x="364109" y="685800"/>
                </a:lnTo>
                <a:lnTo>
                  <a:pt x="416813" y="701039"/>
                </a:lnTo>
                <a:lnTo>
                  <a:pt x="531367" y="730250"/>
                </a:lnTo>
                <a:lnTo>
                  <a:pt x="593089" y="742950"/>
                </a:lnTo>
                <a:lnTo>
                  <a:pt x="724280" y="768350"/>
                </a:lnTo>
                <a:lnTo>
                  <a:pt x="793750" y="779780"/>
                </a:lnTo>
                <a:lnTo>
                  <a:pt x="939545" y="800100"/>
                </a:lnTo>
                <a:lnTo>
                  <a:pt x="1016000" y="808989"/>
                </a:lnTo>
                <a:lnTo>
                  <a:pt x="1174623" y="824230"/>
                </a:lnTo>
                <a:lnTo>
                  <a:pt x="1256791" y="830580"/>
                </a:lnTo>
                <a:lnTo>
                  <a:pt x="1426337" y="840739"/>
                </a:lnTo>
                <a:lnTo>
                  <a:pt x="1601724" y="847089"/>
                </a:lnTo>
                <a:lnTo>
                  <a:pt x="1782571" y="848360"/>
                </a:lnTo>
                <a:lnTo>
                  <a:pt x="1963292" y="847089"/>
                </a:lnTo>
                <a:lnTo>
                  <a:pt x="2138680" y="840739"/>
                </a:lnTo>
                <a:lnTo>
                  <a:pt x="2224150" y="835660"/>
                </a:lnTo>
                <a:lnTo>
                  <a:pt x="1782444" y="835660"/>
                </a:lnTo>
                <a:lnTo>
                  <a:pt x="1601977" y="834389"/>
                </a:lnTo>
                <a:lnTo>
                  <a:pt x="1426717" y="828039"/>
                </a:lnTo>
                <a:lnTo>
                  <a:pt x="1257553" y="817880"/>
                </a:lnTo>
                <a:lnTo>
                  <a:pt x="1175512" y="811530"/>
                </a:lnTo>
                <a:lnTo>
                  <a:pt x="1017269" y="796289"/>
                </a:lnTo>
                <a:lnTo>
                  <a:pt x="941069" y="787400"/>
                </a:lnTo>
                <a:lnTo>
                  <a:pt x="795527" y="767080"/>
                </a:lnTo>
                <a:lnTo>
                  <a:pt x="726313" y="755650"/>
                </a:lnTo>
                <a:lnTo>
                  <a:pt x="595502" y="730250"/>
                </a:lnTo>
                <a:lnTo>
                  <a:pt x="534162" y="717550"/>
                </a:lnTo>
                <a:lnTo>
                  <a:pt x="475614" y="703580"/>
                </a:lnTo>
                <a:lnTo>
                  <a:pt x="420115" y="688339"/>
                </a:lnTo>
                <a:lnTo>
                  <a:pt x="367664" y="673100"/>
                </a:lnTo>
                <a:lnTo>
                  <a:pt x="318262" y="657860"/>
                </a:lnTo>
                <a:lnTo>
                  <a:pt x="272161" y="641350"/>
                </a:lnTo>
                <a:lnTo>
                  <a:pt x="229488" y="623570"/>
                </a:lnTo>
                <a:lnTo>
                  <a:pt x="190373" y="605789"/>
                </a:lnTo>
                <a:lnTo>
                  <a:pt x="154812" y="588010"/>
                </a:lnTo>
                <a:lnTo>
                  <a:pt x="94741" y="549910"/>
                </a:lnTo>
                <a:lnTo>
                  <a:pt x="50418" y="510539"/>
                </a:lnTo>
                <a:lnTo>
                  <a:pt x="34289" y="490220"/>
                </a:lnTo>
                <a:lnTo>
                  <a:pt x="33909" y="488950"/>
                </a:lnTo>
                <a:lnTo>
                  <a:pt x="22478" y="468630"/>
                </a:lnTo>
                <a:lnTo>
                  <a:pt x="15366" y="447039"/>
                </a:lnTo>
                <a:lnTo>
                  <a:pt x="15112" y="447039"/>
                </a:lnTo>
                <a:lnTo>
                  <a:pt x="14986" y="445770"/>
                </a:lnTo>
                <a:lnTo>
                  <a:pt x="12700" y="425450"/>
                </a:lnTo>
                <a:lnTo>
                  <a:pt x="12700" y="424180"/>
                </a:lnTo>
                <a:lnTo>
                  <a:pt x="14986" y="402589"/>
                </a:lnTo>
                <a:lnTo>
                  <a:pt x="15366" y="401320"/>
                </a:lnTo>
                <a:lnTo>
                  <a:pt x="22478" y="381000"/>
                </a:lnTo>
                <a:lnTo>
                  <a:pt x="33909" y="359410"/>
                </a:lnTo>
                <a:lnTo>
                  <a:pt x="34289" y="359410"/>
                </a:lnTo>
                <a:lnTo>
                  <a:pt x="49784" y="339089"/>
                </a:lnTo>
                <a:lnTo>
                  <a:pt x="94234" y="298450"/>
                </a:lnTo>
                <a:lnTo>
                  <a:pt x="154431" y="261620"/>
                </a:lnTo>
                <a:lnTo>
                  <a:pt x="190118" y="243839"/>
                </a:lnTo>
                <a:lnTo>
                  <a:pt x="229235" y="226060"/>
                </a:lnTo>
                <a:lnTo>
                  <a:pt x="271906" y="208280"/>
                </a:lnTo>
                <a:lnTo>
                  <a:pt x="318135" y="191770"/>
                </a:lnTo>
                <a:lnTo>
                  <a:pt x="367411" y="176530"/>
                </a:lnTo>
                <a:lnTo>
                  <a:pt x="419988" y="161289"/>
                </a:lnTo>
                <a:lnTo>
                  <a:pt x="475488" y="146050"/>
                </a:lnTo>
                <a:lnTo>
                  <a:pt x="534035" y="132080"/>
                </a:lnTo>
                <a:lnTo>
                  <a:pt x="595376" y="118110"/>
                </a:lnTo>
                <a:lnTo>
                  <a:pt x="659511" y="105410"/>
                </a:lnTo>
                <a:lnTo>
                  <a:pt x="867028" y="71120"/>
                </a:lnTo>
                <a:lnTo>
                  <a:pt x="1095375" y="44450"/>
                </a:lnTo>
                <a:lnTo>
                  <a:pt x="1175512" y="38100"/>
                </a:lnTo>
                <a:lnTo>
                  <a:pt x="1257427" y="30479"/>
                </a:lnTo>
                <a:lnTo>
                  <a:pt x="1341247" y="25400"/>
                </a:lnTo>
                <a:lnTo>
                  <a:pt x="1601851" y="15240"/>
                </a:lnTo>
                <a:lnTo>
                  <a:pt x="1782190" y="12700"/>
                </a:lnTo>
                <a:lnTo>
                  <a:pt x="2224023" y="12700"/>
                </a:lnTo>
                <a:lnTo>
                  <a:pt x="1962785" y="2540"/>
                </a:lnTo>
                <a:lnTo>
                  <a:pt x="1782064" y="0"/>
                </a:lnTo>
                <a:close/>
              </a:path>
              <a:path w="3564890" h="848360">
                <a:moveTo>
                  <a:pt x="2224023" y="12700"/>
                </a:moveTo>
                <a:lnTo>
                  <a:pt x="1782190" y="12700"/>
                </a:lnTo>
                <a:lnTo>
                  <a:pt x="1962658" y="15240"/>
                </a:lnTo>
                <a:lnTo>
                  <a:pt x="2223262" y="25400"/>
                </a:lnTo>
                <a:lnTo>
                  <a:pt x="2307082" y="30479"/>
                </a:lnTo>
                <a:lnTo>
                  <a:pt x="2389123" y="38100"/>
                </a:lnTo>
                <a:lnTo>
                  <a:pt x="2469261" y="44450"/>
                </a:lnTo>
                <a:lnTo>
                  <a:pt x="2697480" y="71120"/>
                </a:lnTo>
                <a:lnTo>
                  <a:pt x="2904997" y="105410"/>
                </a:lnTo>
                <a:lnTo>
                  <a:pt x="2969133" y="118110"/>
                </a:lnTo>
                <a:lnTo>
                  <a:pt x="3030473" y="132080"/>
                </a:lnTo>
                <a:lnTo>
                  <a:pt x="3089020" y="146050"/>
                </a:lnTo>
                <a:lnTo>
                  <a:pt x="3144646" y="160020"/>
                </a:lnTo>
                <a:lnTo>
                  <a:pt x="3246373" y="191770"/>
                </a:lnTo>
                <a:lnTo>
                  <a:pt x="3292474" y="208280"/>
                </a:lnTo>
                <a:lnTo>
                  <a:pt x="3374390" y="242570"/>
                </a:lnTo>
                <a:lnTo>
                  <a:pt x="3409822" y="261620"/>
                </a:lnTo>
                <a:lnTo>
                  <a:pt x="3469893" y="298450"/>
                </a:lnTo>
                <a:lnTo>
                  <a:pt x="3514216" y="337820"/>
                </a:lnTo>
                <a:lnTo>
                  <a:pt x="3530345" y="359410"/>
                </a:lnTo>
                <a:lnTo>
                  <a:pt x="3530726" y="359410"/>
                </a:lnTo>
                <a:lnTo>
                  <a:pt x="3542157" y="381000"/>
                </a:lnTo>
                <a:lnTo>
                  <a:pt x="3549268" y="401320"/>
                </a:lnTo>
                <a:lnTo>
                  <a:pt x="3549522" y="402589"/>
                </a:lnTo>
                <a:lnTo>
                  <a:pt x="3551936" y="424180"/>
                </a:lnTo>
                <a:lnTo>
                  <a:pt x="3551936" y="425450"/>
                </a:lnTo>
                <a:lnTo>
                  <a:pt x="3549649" y="445770"/>
                </a:lnTo>
                <a:lnTo>
                  <a:pt x="3549522" y="447039"/>
                </a:lnTo>
                <a:lnTo>
                  <a:pt x="3549268" y="447039"/>
                </a:lnTo>
                <a:lnTo>
                  <a:pt x="3542157" y="468630"/>
                </a:lnTo>
                <a:lnTo>
                  <a:pt x="3530726" y="488950"/>
                </a:lnTo>
                <a:lnTo>
                  <a:pt x="3530472" y="490220"/>
                </a:lnTo>
                <a:lnTo>
                  <a:pt x="3514724" y="510539"/>
                </a:lnTo>
                <a:lnTo>
                  <a:pt x="3470274" y="549910"/>
                </a:lnTo>
                <a:lnTo>
                  <a:pt x="3410204" y="588010"/>
                </a:lnTo>
                <a:lnTo>
                  <a:pt x="3374643" y="605789"/>
                </a:lnTo>
                <a:lnTo>
                  <a:pt x="3335400" y="623570"/>
                </a:lnTo>
                <a:lnTo>
                  <a:pt x="3292729" y="641350"/>
                </a:lnTo>
                <a:lnTo>
                  <a:pt x="3246500" y="657860"/>
                </a:lnTo>
                <a:lnTo>
                  <a:pt x="3197224" y="673100"/>
                </a:lnTo>
                <a:lnTo>
                  <a:pt x="3144773" y="688339"/>
                </a:lnTo>
                <a:lnTo>
                  <a:pt x="3089147" y="703580"/>
                </a:lnTo>
                <a:lnTo>
                  <a:pt x="3030600" y="717550"/>
                </a:lnTo>
                <a:lnTo>
                  <a:pt x="2969260" y="730250"/>
                </a:lnTo>
                <a:lnTo>
                  <a:pt x="2838449" y="755650"/>
                </a:lnTo>
                <a:lnTo>
                  <a:pt x="2769235" y="767080"/>
                </a:lnTo>
                <a:lnTo>
                  <a:pt x="2623692" y="787400"/>
                </a:lnTo>
                <a:lnTo>
                  <a:pt x="2547492" y="796289"/>
                </a:lnTo>
                <a:lnTo>
                  <a:pt x="2389123" y="811530"/>
                </a:lnTo>
                <a:lnTo>
                  <a:pt x="2307209" y="817880"/>
                </a:lnTo>
                <a:lnTo>
                  <a:pt x="2138044" y="828039"/>
                </a:lnTo>
                <a:lnTo>
                  <a:pt x="1962785" y="834389"/>
                </a:lnTo>
                <a:lnTo>
                  <a:pt x="1782444" y="835660"/>
                </a:lnTo>
                <a:lnTo>
                  <a:pt x="2224150" y="835660"/>
                </a:lnTo>
                <a:lnTo>
                  <a:pt x="2308097" y="830580"/>
                </a:lnTo>
                <a:lnTo>
                  <a:pt x="2390266" y="824230"/>
                </a:lnTo>
                <a:lnTo>
                  <a:pt x="2549016" y="808989"/>
                </a:lnTo>
                <a:lnTo>
                  <a:pt x="2625343" y="800100"/>
                </a:lnTo>
                <a:lnTo>
                  <a:pt x="2771266" y="779780"/>
                </a:lnTo>
                <a:lnTo>
                  <a:pt x="2840736" y="768350"/>
                </a:lnTo>
                <a:lnTo>
                  <a:pt x="2971926" y="742950"/>
                </a:lnTo>
                <a:lnTo>
                  <a:pt x="3033648" y="730250"/>
                </a:lnTo>
                <a:lnTo>
                  <a:pt x="3148330" y="701039"/>
                </a:lnTo>
                <a:lnTo>
                  <a:pt x="3201162" y="685800"/>
                </a:lnTo>
                <a:lnTo>
                  <a:pt x="3250818" y="669289"/>
                </a:lnTo>
                <a:lnTo>
                  <a:pt x="3297428" y="652780"/>
                </a:lnTo>
                <a:lnTo>
                  <a:pt x="3340608" y="635000"/>
                </a:lnTo>
                <a:lnTo>
                  <a:pt x="3380359" y="617220"/>
                </a:lnTo>
                <a:lnTo>
                  <a:pt x="3416554" y="599439"/>
                </a:lnTo>
                <a:lnTo>
                  <a:pt x="3478403" y="560070"/>
                </a:lnTo>
                <a:lnTo>
                  <a:pt x="3524758" y="518160"/>
                </a:lnTo>
                <a:lnTo>
                  <a:pt x="3540379" y="497839"/>
                </a:lnTo>
                <a:lnTo>
                  <a:pt x="3541014" y="497839"/>
                </a:lnTo>
                <a:lnTo>
                  <a:pt x="3542030" y="495300"/>
                </a:lnTo>
                <a:lnTo>
                  <a:pt x="3553079" y="474980"/>
                </a:lnTo>
                <a:lnTo>
                  <a:pt x="3553714" y="473710"/>
                </a:lnTo>
                <a:lnTo>
                  <a:pt x="3554094" y="473710"/>
                </a:lnTo>
                <a:lnTo>
                  <a:pt x="3554475" y="472439"/>
                </a:lnTo>
                <a:lnTo>
                  <a:pt x="3561334" y="450850"/>
                </a:lnTo>
                <a:lnTo>
                  <a:pt x="3561841" y="450850"/>
                </a:lnTo>
                <a:lnTo>
                  <a:pt x="3562095" y="448310"/>
                </a:lnTo>
                <a:lnTo>
                  <a:pt x="3564509" y="426720"/>
                </a:lnTo>
                <a:lnTo>
                  <a:pt x="3564636" y="424180"/>
                </a:lnTo>
                <a:lnTo>
                  <a:pt x="3562095" y="400050"/>
                </a:lnTo>
                <a:lnTo>
                  <a:pt x="3561841" y="398780"/>
                </a:lnTo>
                <a:lnTo>
                  <a:pt x="3561334" y="397510"/>
                </a:lnTo>
                <a:lnTo>
                  <a:pt x="3554475" y="377189"/>
                </a:lnTo>
                <a:lnTo>
                  <a:pt x="3553714" y="374650"/>
                </a:lnTo>
                <a:lnTo>
                  <a:pt x="3553079" y="374650"/>
                </a:lnTo>
                <a:lnTo>
                  <a:pt x="3542030" y="353060"/>
                </a:lnTo>
                <a:lnTo>
                  <a:pt x="3541014" y="351789"/>
                </a:lnTo>
                <a:lnTo>
                  <a:pt x="3540379" y="351789"/>
                </a:lnTo>
                <a:lnTo>
                  <a:pt x="3523234" y="328930"/>
                </a:lnTo>
                <a:lnTo>
                  <a:pt x="3477006" y="288289"/>
                </a:lnTo>
                <a:lnTo>
                  <a:pt x="3415665" y="250189"/>
                </a:lnTo>
                <a:lnTo>
                  <a:pt x="3379596" y="231139"/>
                </a:lnTo>
                <a:lnTo>
                  <a:pt x="3339845" y="213360"/>
                </a:lnTo>
                <a:lnTo>
                  <a:pt x="3296666" y="196850"/>
                </a:lnTo>
                <a:lnTo>
                  <a:pt x="3250311" y="180339"/>
                </a:lnTo>
                <a:lnTo>
                  <a:pt x="3200654" y="163830"/>
                </a:lnTo>
                <a:lnTo>
                  <a:pt x="3147821" y="148589"/>
                </a:lnTo>
                <a:lnTo>
                  <a:pt x="3091941" y="133350"/>
                </a:lnTo>
                <a:lnTo>
                  <a:pt x="3033267" y="119380"/>
                </a:lnTo>
                <a:lnTo>
                  <a:pt x="2971672" y="105410"/>
                </a:lnTo>
                <a:lnTo>
                  <a:pt x="2907284" y="92710"/>
                </a:lnTo>
                <a:lnTo>
                  <a:pt x="2699131" y="58420"/>
                </a:lnTo>
                <a:lnTo>
                  <a:pt x="2470404" y="31750"/>
                </a:lnTo>
                <a:lnTo>
                  <a:pt x="2224023" y="12700"/>
                </a:lnTo>
                <a:close/>
              </a:path>
              <a:path w="3564890" h="848360">
                <a:moveTo>
                  <a:pt x="1782444" y="25400"/>
                </a:moveTo>
                <a:lnTo>
                  <a:pt x="1602231" y="27940"/>
                </a:lnTo>
                <a:lnTo>
                  <a:pt x="1342136" y="38100"/>
                </a:lnTo>
                <a:lnTo>
                  <a:pt x="1258442" y="43180"/>
                </a:lnTo>
                <a:lnTo>
                  <a:pt x="1176654" y="49530"/>
                </a:lnTo>
                <a:lnTo>
                  <a:pt x="1096644" y="57150"/>
                </a:lnTo>
                <a:lnTo>
                  <a:pt x="868934" y="83820"/>
                </a:lnTo>
                <a:lnTo>
                  <a:pt x="797560" y="95250"/>
                </a:lnTo>
                <a:lnTo>
                  <a:pt x="728472" y="105410"/>
                </a:lnTo>
                <a:lnTo>
                  <a:pt x="662051" y="118110"/>
                </a:lnTo>
                <a:lnTo>
                  <a:pt x="536955" y="143510"/>
                </a:lnTo>
                <a:lnTo>
                  <a:pt x="423544" y="172720"/>
                </a:lnTo>
                <a:lnTo>
                  <a:pt x="371348" y="187960"/>
                </a:lnTo>
                <a:lnTo>
                  <a:pt x="276732" y="219710"/>
                </a:lnTo>
                <a:lnTo>
                  <a:pt x="195834" y="254000"/>
                </a:lnTo>
                <a:lnTo>
                  <a:pt x="160781" y="271780"/>
                </a:lnTo>
                <a:lnTo>
                  <a:pt x="102235" y="308610"/>
                </a:lnTo>
                <a:lnTo>
                  <a:pt x="59816" y="346710"/>
                </a:lnTo>
                <a:lnTo>
                  <a:pt x="34036" y="386080"/>
                </a:lnTo>
                <a:lnTo>
                  <a:pt x="25400" y="424180"/>
                </a:lnTo>
                <a:lnTo>
                  <a:pt x="27559" y="444500"/>
                </a:lnTo>
                <a:lnTo>
                  <a:pt x="44703" y="482600"/>
                </a:lnTo>
                <a:lnTo>
                  <a:pt x="78612" y="520700"/>
                </a:lnTo>
                <a:lnTo>
                  <a:pt x="129159" y="558800"/>
                </a:lnTo>
                <a:lnTo>
                  <a:pt x="195579" y="594360"/>
                </a:lnTo>
                <a:lnTo>
                  <a:pt x="234187" y="612139"/>
                </a:lnTo>
                <a:lnTo>
                  <a:pt x="276478" y="628650"/>
                </a:lnTo>
                <a:lnTo>
                  <a:pt x="322199" y="645160"/>
                </a:lnTo>
                <a:lnTo>
                  <a:pt x="423417" y="676910"/>
                </a:lnTo>
                <a:lnTo>
                  <a:pt x="478536" y="690880"/>
                </a:lnTo>
                <a:lnTo>
                  <a:pt x="536828" y="704850"/>
                </a:lnTo>
                <a:lnTo>
                  <a:pt x="597915" y="718820"/>
                </a:lnTo>
                <a:lnTo>
                  <a:pt x="661924" y="731520"/>
                </a:lnTo>
                <a:lnTo>
                  <a:pt x="797432" y="754380"/>
                </a:lnTo>
                <a:lnTo>
                  <a:pt x="942593" y="774700"/>
                </a:lnTo>
                <a:lnTo>
                  <a:pt x="1018539" y="783589"/>
                </a:lnTo>
                <a:lnTo>
                  <a:pt x="1176527" y="798830"/>
                </a:lnTo>
                <a:lnTo>
                  <a:pt x="1258315" y="805180"/>
                </a:lnTo>
                <a:lnTo>
                  <a:pt x="1427099" y="815339"/>
                </a:lnTo>
                <a:lnTo>
                  <a:pt x="1602104" y="821689"/>
                </a:lnTo>
                <a:lnTo>
                  <a:pt x="1782190" y="822960"/>
                </a:lnTo>
                <a:lnTo>
                  <a:pt x="1962404" y="821689"/>
                </a:lnTo>
                <a:lnTo>
                  <a:pt x="2137410" y="815339"/>
                </a:lnTo>
                <a:lnTo>
                  <a:pt x="2222499" y="810260"/>
                </a:lnTo>
                <a:lnTo>
                  <a:pt x="1782064" y="810260"/>
                </a:lnTo>
                <a:lnTo>
                  <a:pt x="1602231" y="808989"/>
                </a:lnTo>
                <a:lnTo>
                  <a:pt x="1427606" y="802639"/>
                </a:lnTo>
                <a:lnTo>
                  <a:pt x="1259204" y="792480"/>
                </a:lnTo>
                <a:lnTo>
                  <a:pt x="1177543" y="786130"/>
                </a:lnTo>
                <a:lnTo>
                  <a:pt x="1019937" y="770889"/>
                </a:lnTo>
                <a:lnTo>
                  <a:pt x="944117" y="762000"/>
                </a:lnTo>
                <a:lnTo>
                  <a:pt x="799211" y="741680"/>
                </a:lnTo>
                <a:lnTo>
                  <a:pt x="664210" y="718820"/>
                </a:lnTo>
                <a:lnTo>
                  <a:pt x="600455" y="706120"/>
                </a:lnTo>
                <a:lnTo>
                  <a:pt x="539623" y="692150"/>
                </a:lnTo>
                <a:lnTo>
                  <a:pt x="481584" y="678180"/>
                </a:lnTo>
                <a:lnTo>
                  <a:pt x="426719" y="664210"/>
                </a:lnTo>
                <a:lnTo>
                  <a:pt x="374650" y="648970"/>
                </a:lnTo>
                <a:lnTo>
                  <a:pt x="280797" y="617220"/>
                </a:lnTo>
                <a:lnTo>
                  <a:pt x="238887" y="600710"/>
                </a:lnTo>
                <a:lnTo>
                  <a:pt x="200787" y="582930"/>
                </a:lnTo>
                <a:lnTo>
                  <a:pt x="166242" y="565150"/>
                </a:lnTo>
                <a:lnTo>
                  <a:pt x="108965" y="529589"/>
                </a:lnTo>
                <a:lnTo>
                  <a:pt x="68325" y="492760"/>
                </a:lnTo>
                <a:lnTo>
                  <a:pt x="45719" y="458470"/>
                </a:lnTo>
                <a:lnTo>
                  <a:pt x="38226" y="424180"/>
                </a:lnTo>
                <a:lnTo>
                  <a:pt x="40004" y="407670"/>
                </a:lnTo>
                <a:lnTo>
                  <a:pt x="69850" y="354330"/>
                </a:lnTo>
                <a:lnTo>
                  <a:pt x="110236" y="318770"/>
                </a:lnTo>
                <a:lnTo>
                  <a:pt x="167259" y="283210"/>
                </a:lnTo>
                <a:lnTo>
                  <a:pt x="201675" y="265430"/>
                </a:lnTo>
                <a:lnTo>
                  <a:pt x="239649" y="248920"/>
                </a:lnTo>
                <a:lnTo>
                  <a:pt x="281431" y="232410"/>
                </a:lnTo>
                <a:lnTo>
                  <a:pt x="326643" y="215900"/>
                </a:lnTo>
                <a:lnTo>
                  <a:pt x="375285" y="200660"/>
                </a:lnTo>
                <a:lnTo>
                  <a:pt x="427100" y="185420"/>
                </a:lnTo>
                <a:lnTo>
                  <a:pt x="481964" y="170180"/>
                </a:lnTo>
                <a:lnTo>
                  <a:pt x="540003" y="156210"/>
                </a:lnTo>
                <a:lnTo>
                  <a:pt x="664463" y="130810"/>
                </a:lnTo>
                <a:lnTo>
                  <a:pt x="730757" y="118110"/>
                </a:lnTo>
                <a:lnTo>
                  <a:pt x="799591" y="106680"/>
                </a:lnTo>
                <a:lnTo>
                  <a:pt x="944372" y="86360"/>
                </a:lnTo>
                <a:lnTo>
                  <a:pt x="1020190" y="78739"/>
                </a:lnTo>
                <a:lnTo>
                  <a:pt x="1098041" y="69850"/>
                </a:lnTo>
                <a:lnTo>
                  <a:pt x="1177798" y="62230"/>
                </a:lnTo>
                <a:lnTo>
                  <a:pt x="1259459" y="55880"/>
                </a:lnTo>
                <a:lnTo>
                  <a:pt x="1342898" y="50800"/>
                </a:lnTo>
                <a:lnTo>
                  <a:pt x="1602613" y="40639"/>
                </a:lnTo>
                <a:lnTo>
                  <a:pt x="1782571" y="38100"/>
                </a:lnTo>
                <a:lnTo>
                  <a:pt x="2222626" y="38100"/>
                </a:lnTo>
                <a:lnTo>
                  <a:pt x="1962531" y="27940"/>
                </a:lnTo>
                <a:lnTo>
                  <a:pt x="1782444" y="25400"/>
                </a:lnTo>
                <a:close/>
              </a:path>
              <a:path w="3564890" h="848360">
                <a:moveTo>
                  <a:pt x="2222626" y="38100"/>
                </a:moveTo>
                <a:lnTo>
                  <a:pt x="1782571" y="38100"/>
                </a:lnTo>
                <a:lnTo>
                  <a:pt x="1962404" y="40639"/>
                </a:lnTo>
                <a:lnTo>
                  <a:pt x="2221865" y="50800"/>
                </a:lnTo>
                <a:lnTo>
                  <a:pt x="2305431" y="55880"/>
                </a:lnTo>
                <a:lnTo>
                  <a:pt x="2387091" y="62230"/>
                </a:lnTo>
                <a:lnTo>
                  <a:pt x="2466974" y="69850"/>
                </a:lnTo>
                <a:lnTo>
                  <a:pt x="2544825" y="78739"/>
                </a:lnTo>
                <a:lnTo>
                  <a:pt x="2620517" y="86360"/>
                </a:lnTo>
                <a:lnTo>
                  <a:pt x="2694178" y="96520"/>
                </a:lnTo>
                <a:lnTo>
                  <a:pt x="2765424" y="107950"/>
                </a:lnTo>
                <a:lnTo>
                  <a:pt x="2834259" y="118110"/>
                </a:lnTo>
                <a:lnTo>
                  <a:pt x="2900553" y="130810"/>
                </a:lnTo>
                <a:lnTo>
                  <a:pt x="3025013" y="156210"/>
                </a:lnTo>
                <a:lnTo>
                  <a:pt x="3083051" y="170180"/>
                </a:lnTo>
                <a:lnTo>
                  <a:pt x="3138042" y="185420"/>
                </a:lnTo>
                <a:lnTo>
                  <a:pt x="3189859" y="200660"/>
                </a:lnTo>
                <a:lnTo>
                  <a:pt x="3238499" y="215900"/>
                </a:lnTo>
                <a:lnTo>
                  <a:pt x="3283966" y="232410"/>
                </a:lnTo>
                <a:lnTo>
                  <a:pt x="3325748" y="248920"/>
                </a:lnTo>
                <a:lnTo>
                  <a:pt x="3363975" y="266700"/>
                </a:lnTo>
                <a:lnTo>
                  <a:pt x="3398392" y="283210"/>
                </a:lnTo>
                <a:lnTo>
                  <a:pt x="3455669" y="320039"/>
                </a:lnTo>
                <a:lnTo>
                  <a:pt x="3496310" y="356870"/>
                </a:lnTo>
                <a:lnTo>
                  <a:pt x="3518916" y="391160"/>
                </a:lnTo>
                <a:lnTo>
                  <a:pt x="3526409" y="424180"/>
                </a:lnTo>
                <a:lnTo>
                  <a:pt x="3524631" y="441960"/>
                </a:lnTo>
                <a:lnTo>
                  <a:pt x="3494659" y="495300"/>
                </a:lnTo>
                <a:lnTo>
                  <a:pt x="3454272" y="530860"/>
                </a:lnTo>
                <a:lnTo>
                  <a:pt x="3397376" y="566420"/>
                </a:lnTo>
                <a:lnTo>
                  <a:pt x="3324987" y="600710"/>
                </a:lnTo>
                <a:lnTo>
                  <a:pt x="3283204" y="617220"/>
                </a:lnTo>
                <a:lnTo>
                  <a:pt x="3237991" y="633730"/>
                </a:lnTo>
                <a:lnTo>
                  <a:pt x="3189350" y="648970"/>
                </a:lnTo>
                <a:lnTo>
                  <a:pt x="3137662" y="664210"/>
                </a:lnTo>
                <a:lnTo>
                  <a:pt x="3082670" y="679450"/>
                </a:lnTo>
                <a:lnTo>
                  <a:pt x="3024632" y="692150"/>
                </a:lnTo>
                <a:lnTo>
                  <a:pt x="2963798" y="706120"/>
                </a:lnTo>
                <a:lnTo>
                  <a:pt x="2900171" y="718820"/>
                </a:lnTo>
                <a:lnTo>
                  <a:pt x="2693796" y="753110"/>
                </a:lnTo>
                <a:lnTo>
                  <a:pt x="2544571" y="770889"/>
                </a:lnTo>
                <a:lnTo>
                  <a:pt x="2386838" y="786130"/>
                </a:lnTo>
                <a:lnTo>
                  <a:pt x="2305176" y="792480"/>
                </a:lnTo>
                <a:lnTo>
                  <a:pt x="2136647" y="802639"/>
                </a:lnTo>
                <a:lnTo>
                  <a:pt x="1962022" y="808989"/>
                </a:lnTo>
                <a:lnTo>
                  <a:pt x="1782064" y="810260"/>
                </a:lnTo>
                <a:lnTo>
                  <a:pt x="2222499" y="810260"/>
                </a:lnTo>
                <a:lnTo>
                  <a:pt x="2306192" y="805180"/>
                </a:lnTo>
                <a:lnTo>
                  <a:pt x="2387981" y="798830"/>
                </a:lnTo>
                <a:lnTo>
                  <a:pt x="2546095" y="783589"/>
                </a:lnTo>
                <a:lnTo>
                  <a:pt x="2621915" y="774700"/>
                </a:lnTo>
                <a:lnTo>
                  <a:pt x="2767075" y="754380"/>
                </a:lnTo>
                <a:lnTo>
                  <a:pt x="2902712" y="731520"/>
                </a:lnTo>
                <a:lnTo>
                  <a:pt x="2966592" y="718820"/>
                </a:lnTo>
                <a:lnTo>
                  <a:pt x="3027680" y="704850"/>
                </a:lnTo>
                <a:lnTo>
                  <a:pt x="3085845" y="690880"/>
                </a:lnTo>
                <a:lnTo>
                  <a:pt x="3141217" y="676910"/>
                </a:lnTo>
                <a:lnTo>
                  <a:pt x="3193288" y="661670"/>
                </a:lnTo>
                <a:lnTo>
                  <a:pt x="3242310" y="645160"/>
                </a:lnTo>
                <a:lnTo>
                  <a:pt x="3287903" y="628650"/>
                </a:lnTo>
                <a:lnTo>
                  <a:pt x="3330193" y="612139"/>
                </a:lnTo>
                <a:lnTo>
                  <a:pt x="3368929" y="594360"/>
                </a:lnTo>
                <a:lnTo>
                  <a:pt x="3403854" y="576580"/>
                </a:lnTo>
                <a:lnTo>
                  <a:pt x="3462273" y="539750"/>
                </a:lnTo>
                <a:lnTo>
                  <a:pt x="3504691" y="502920"/>
                </a:lnTo>
                <a:lnTo>
                  <a:pt x="3530599" y="463550"/>
                </a:lnTo>
                <a:lnTo>
                  <a:pt x="3539236" y="424180"/>
                </a:lnTo>
                <a:lnTo>
                  <a:pt x="3537076" y="405130"/>
                </a:lnTo>
                <a:lnTo>
                  <a:pt x="3519932" y="365760"/>
                </a:lnTo>
                <a:lnTo>
                  <a:pt x="3486022" y="327660"/>
                </a:lnTo>
                <a:lnTo>
                  <a:pt x="3435476" y="290830"/>
                </a:lnTo>
                <a:lnTo>
                  <a:pt x="3369183" y="254000"/>
                </a:lnTo>
                <a:lnTo>
                  <a:pt x="3288157" y="219710"/>
                </a:lnTo>
                <a:lnTo>
                  <a:pt x="3193415" y="187960"/>
                </a:lnTo>
                <a:lnTo>
                  <a:pt x="3141344" y="172720"/>
                </a:lnTo>
                <a:lnTo>
                  <a:pt x="3027807" y="143510"/>
                </a:lnTo>
                <a:lnTo>
                  <a:pt x="2902712" y="118110"/>
                </a:lnTo>
                <a:lnTo>
                  <a:pt x="2836291" y="105410"/>
                </a:lnTo>
                <a:lnTo>
                  <a:pt x="2767203" y="95250"/>
                </a:lnTo>
                <a:lnTo>
                  <a:pt x="2695829" y="83820"/>
                </a:lnTo>
                <a:lnTo>
                  <a:pt x="2468117" y="57150"/>
                </a:lnTo>
                <a:lnTo>
                  <a:pt x="2388108" y="49530"/>
                </a:lnTo>
                <a:lnTo>
                  <a:pt x="2306319" y="43180"/>
                </a:lnTo>
                <a:lnTo>
                  <a:pt x="2222626" y="381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2489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sz="3600" spc="-5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 </a:t>
            </a:r>
            <a:r>
              <a:rPr sz="36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sz="3600" spc="-8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977"/>
            <a:ext cx="7625715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Hệ điều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hành</a:t>
            </a:r>
            <a:endParaRPr sz="28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806450" lvl="1" indent="-450850">
              <a:lnSpc>
                <a:spcPct val="100000"/>
              </a:lnSpc>
              <a:spcBef>
                <a:spcPts val="5"/>
              </a:spcBef>
              <a:buFont typeface="Times New Roman"/>
              <a:buChar char="−"/>
              <a:tabLst>
                <a:tab pos="806450" algn="l"/>
                <a:tab pos="80708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Là 1 chương trình </a:t>
            </a:r>
            <a:r>
              <a:rPr sz="2800" spc="-5" dirty="0">
                <a:latin typeface="Times New Roman"/>
                <a:cs typeface="Times New Roman"/>
              </a:rPr>
              <a:t>quản lý phần cứng </a:t>
            </a:r>
            <a:r>
              <a:rPr sz="2800" spc="-10" dirty="0">
                <a:latin typeface="Times New Roman"/>
                <a:cs typeface="Times New Roman"/>
              </a:rPr>
              <a:t>máy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marL="806450" marR="5080" lvl="1" indent="-450850">
              <a:lnSpc>
                <a:spcPct val="100000"/>
              </a:lnSpc>
              <a:buFont typeface="Times New Roman"/>
              <a:buChar char="−"/>
              <a:tabLst>
                <a:tab pos="806450" algn="l"/>
                <a:tab pos="80708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Trung gian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giữa người </a:t>
            </a:r>
            <a:r>
              <a:rPr sz="2800" dirty="0">
                <a:latin typeface="Times New Roman"/>
                <a:cs typeface="Times New Roman"/>
              </a:rPr>
              <a:t>dùng và </a:t>
            </a:r>
            <a:r>
              <a:rPr sz="2800" spc="-5" dirty="0">
                <a:latin typeface="Times New Roman"/>
                <a:cs typeface="Times New Roman"/>
              </a:rPr>
              <a:t>phần cứng </a:t>
            </a:r>
            <a:r>
              <a:rPr sz="2800" spc="-10" dirty="0">
                <a:latin typeface="Times New Roman"/>
                <a:cs typeface="Times New Roman"/>
              </a:rPr>
              <a:t>máy  </a:t>
            </a:r>
            <a:r>
              <a:rPr sz="2800" spc="-5" dirty="0">
                <a:latin typeface="Times New Roman"/>
                <a:cs typeface="Times New Roman"/>
              </a:rPr>
              <a:t>tính</a:t>
            </a:r>
            <a:endParaRPr sz="2800">
              <a:latin typeface="Times New Roman"/>
              <a:cs typeface="Times New Roman"/>
            </a:endParaRPr>
          </a:p>
          <a:p>
            <a:pPr marL="806450" marR="291465" lvl="1" indent="-450850">
              <a:lnSpc>
                <a:spcPct val="100000"/>
              </a:lnSpc>
              <a:buFont typeface="Times New Roman"/>
              <a:buChar char="−"/>
              <a:tabLst>
                <a:tab pos="806450" algn="l"/>
                <a:tab pos="80708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Cung cấp môi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trường </a:t>
            </a:r>
            <a:r>
              <a:rPr sz="2800" spc="-5" dirty="0">
                <a:latin typeface="Times New Roman"/>
                <a:cs typeface="Times New Roman"/>
              </a:rPr>
              <a:t>cho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ứng </a:t>
            </a:r>
            <a:r>
              <a:rPr sz="2800" dirty="0">
                <a:latin typeface="Times New Roman"/>
                <a:cs typeface="Times New Roman"/>
              </a:rPr>
              <a:t>dụng khác  </a:t>
            </a:r>
            <a:r>
              <a:rPr sz="2800" spc="-5" dirty="0">
                <a:latin typeface="Times New Roman"/>
                <a:cs typeface="Times New Roman"/>
              </a:rPr>
              <a:t>thực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Hệ điều hành</a:t>
            </a:r>
            <a:r>
              <a:rPr sz="2800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mạng</a:t>
            </a:r>
            <a:endParaRPr sz="28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762635" lvl="1" indent="-407034">
              <a:lnSpc>
                <a:spcPct val="100000"/>
              </a:lnSpc>
              <a:buChar char="−"/>
              <a:tabLst>
                <a:tab pos="762635" algn="l"/>
                <a:tab pos="763270" algn="l"/>
              </a:tabLst>
            </a:pPr>
            <a:r>
              <a:rPr sz="2800" spc="-5" dirty="0">
                <a:latin typeface="Times New Roman"/>
                <a:cs typeface="Times New Roman"/>
              </a:rPr>
              <a:t>Là 1 </a:t>
            </a:r>
            <a:r>
              <a:rPr sz="2800" dirty="0">
                <a:latin typeface="Times New Roman"/>
                <a:cs typeface="Times New Roman"/>
              </a:rPr>
              <a:t>hệ </a:t>
            </a:r>
            <a:r>
              <a:rPr sz="2800" spc="-5" dirty="0">
                <a:latin typeface="Times New Roman"/>
                <a:cs typeface="Times New Roman"/>
              </a:rPr>
              <a:t>điều hành</a:t>
            </a:r>
            <a:endParaRPr sz="2800">
              <a:latin typeface="Times New Roman"/>
              <a:cs typeface="Times New Roman"/>
            </a:endParaRPr>
          </a:p>
          <a:p>
            <a:pPr marL="762635" marR="338455" lvl="1" indent="-407034">
              <a:lnSpc>
                <a:spcPct val="100000"/>
              </a:lnSpc>
              <a:spcBef>
                <a:spcPts val="5"/>
              </a:spcBef>
              <a:buChar char="−"/>
              <a:tabLst>
                <a:tab pos="762635" algn="l"/>
                <a:tab pos="763270" algn="l"/>
              </a:tabLst>
            </a:pPr>
            <a:r>
              <a:rPr sz="2800" spc="-5" dirty="0">
                <a:latin typeface="Times New Roman"/>
                <a:cs typeface="Times New Roman"/>
              </a:rPr>
              <a:t>Cung </a:t>
            </a:r>
            <a:r>
              <a:rPr sz="2800" spc="-10" dirty="0">
                <a:latin typeface="Times New Roman"/>
                <a:cs typeface="Times New Roman"/>
              </a:rPr>
              <a:t>cấp </a:t>
            </a:r>
            <a:r>
              <a:rPr sz="2800" dirty="0">
                <a:latin typeface="Times New Roman"/>
                <a:cs typeface="Times New Roman"/>
              </a:rPr>
              <a:t>những khả </a:t>
            </a:r>
            <a:r>
              <a:rPr sz="2800" spc="-5" dirty="0">
                <a:latin typeface="Times New Roman"/>
                <a:cs typeface="Times New Roman"/>
              </a:rPr>
              <a:t>năng </a:t>
            </a:r>
            <a:r>
              <a:rPr sz="2800" spc="-10" dirty="0">
                <a:latin typeface="Times New Roman"/>
                <a:cs typeface="Times New Roman"/>
              </a:rPr>
              <a:t>cần </a:t>
            </a:r>
            <a:r>
              <a:rPr sz="2800" spc="-5" dirty="0">
                <a:latin typeface="Times New Roman"/>
                <a:cs typeface="Times New Roman"/>
              </a:rPr>
              <a:t>thiết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5" dirty="0">
                <a:latin typeface="Times New Roman"/>
                <a:cs typeface="Times New Roman"/>
              </a:rPr>
              <a:t>kết </a:t>
            </a:r>
            <a:r>
              <a:rPr sz="2800" dirty="0">
                <a:latin typeface="Times New Roman"/>
                <a:cs typeface="Times New Roman"/>
              </a:rPr>
              <a:t>nối  </a:t>
            </a:r>
            <a:r>
              <a:rPr sz="2800" spc="-10" dirty="0">
                <a:latin typeface="Times New Roman"/>
                <a:cs typeface="Times New Roman"/>
              </a:rPr>
              <a:t>mạng</a:t>
            </a:r>
            <a:endParaRPr sz="2800">
              <a:latin typeface="Times New Roman"/>
              <a:cs typeface="Times New Roman"/>
            </a:endParaRPr>
          </a:p>
          <a:p>
            <a:pPr marL="762635" lvl="1" indent="-407034">
              <a:lnSpc>
                <a:spcPct val="100000"/>
              </a:lnSpc>
              <a:buChar char="−"/>
              <a:tabLst>
                <a:tab pos="762635" algn="l"/>
                <a:tab pos="763270" algn="l"/>
              </a:tabLst>
            </a:pPr>
            <a:r>
              <a:rPr sz="2800" spc="-5" dirty="0">
                <a:latin typeface="Times New Roman"/>
                <a:cs typeface="Times New Roman"/>
              </a:rPr>
              <a:t>VD: WinXP, Win 2000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457200"/>
            <a:ext cx="2489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sz="3600" b="1" spc="-5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 </a:t>
            </a:r>
            <a:r>
              <a:rPr sz="36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sz="3600" b="1" spc="-8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3600" b="1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340" y="1592220"/>
            <a:ext cx="6193790" cy="43510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Tiến trình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(Process)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Chương </a:t>
            </a:r>
            <a:r>
              <a:rPr sz="2400" dirty="0">
                <a:latin typeface="Times New Roman"/>
                <a:cs typeface="Times New Roman"/>
              </a:rPr>
              <a:t>trình đang thực thi trên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máy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VD: </a:t>
            </a:r>
            <a:r>
              <a:rPr sz="2400" spc="-10" dirty="0">
                <a:latin typeface="Times New Roman"/>
                <a:cs typeface="Times New Roman"/>
              </a:rPr>
              <a:t>mở </a:t>
            </a:r>
            <a:r>
              <a:rPr sz="2400" dirty="0">
                <a:latin typeface="Times New Roman"/>
                <a:cs typeface="Times New Roman"/>
              </a:rPr>
              <a:t>1 file </a:t>
            </a:r>
            <a:r>
              <a:rPr sz="2400" spc="-5" dirty="0">
                <a:latin typeface="Times New Roman"/>
                <a:cs typeface="Times New Roman"/>
              </a:rPr>
              <a:t>word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tạo ra 1 tiến trình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W</a:t>
            </a:r>
            <a:endParaRPr sz="2400" baseline="-20833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1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Tiểu trình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(thread)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dòng xử lý trong 1 tiến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tiến trình có 1 hay nhiều tiểu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VD: </a:t>
            </a:r>
            <a:r>
              <a:rPr sz="2400" dirty="0">
                <a:latin typeface="Times New Roman"/>
                <a:cs typeface="Times New Roman"/>
              </a:rPr>
              <a:t>trong tiến trình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W</a:t>
            </a:r>
            <a:endParaRPr sz="2400" baseline="-20833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Luồng nhận thao tác của người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dùng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Luồng kiểm tra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lỗi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51091" y="2267711"/>
            <a:ext cx="2705100" cy="3272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34808" y="1771904"/>
            <a:ext cx="1668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45" dirty="0">
                <a:latin typeface="Verdana"/>
                <a:cs typeface="Verdana"/>
              </a:rPr>
              <a:t>Process</a:t>
            </a:r>
            <a:r>
              <a:rPr sz="2800" i="1" spc="-165" dirty="0">
                <a:latin typeface="Verdana"/>
                <a:cs typeface="Verdana"/>
              </a:rPr>
              <a:t> </a:t>
            </a:r>
            <a:r>
              <a:rPr sz="2800" i="1" spc="10" dirty="0">
                <a:latin typeface="Verdana"/>
                <a:cs typeface="Verdana"/>
              </a:rPr>
              <a:t>P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608" y="4740020"/>
            <a:ext cx="75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int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a;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0008" y="2834766"/>
            <a:ext cx="37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66"/>
                </a:solidFill>
                <a:latin typeface="Comic Sans MS"/>
                <a:cs typeface="Comic Sans MS"/>
              </a:rPr>
              <a:t>T1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8208" y="2682366"/>
            <a:ext cx="419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FF33"/>
                </a:solidFill>
                <a:latin typeface="Comic Sans MS"/>
                <a:cs typeface="Comic Sans MS"/>
              </a:rPr>
              <a:t>T2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7808" y="2990215"/>
            <a:ext cx="233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CCFF"/>
                </a:solidFill>
                <a:latin typeface="Comic Sans MS"/>
                <a:cs typeface="Comic Sans MS"/>
              </a:rPr>
              <a:t>T  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2489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sz="3600" spc="-5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 </a:t>
            </a:r>
            <a:r>
              <a:rPr sz="36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7020"/>
            <a:ext cx="8074025" cy="391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13799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0D5EFF"/>
                </a:solidFill>
                <a:latin typeface="Times New Roman"/>
                <a:cs typeface="Times New Roman"/>
              </a:rPr>
              <a:t>Hệ </a:t>
            </a:r>
            <a:r>
              <a:rPr sz="3200" spc="-5" dirty="0">
                <a:solidFill>
                  <a:srgbClr val="0D5EFF"/>
                </a:solidFill>
                <a:latin typeface="Times New Roman"/>
                <a:cs typeface="Times New Roman"/>
              </a:rPr>
              <a:t>thống </a:t>
            </a:r>
            <a:r>
              <a:rPr sz="3200" dirty="0">
                <a:solidFill>
                  <a:srgbClr val="0D5EFF"/>
                </a:solidFill>
                <a:latin typeface="Times New Roman"/>
                <a:cs typeface="Times New Roman"/>
              </a:rPr>
              <a:t>máy </a:t>
            </a:r>
            <a:r>
              <a:rPr sz="3200" spc="-5" dirty="0">
                <a:solidFill>
                  <a:srgbClr val="0D5EFF"/>
                </a:solidFill>
                <a:latin typeface="Times New Roman"/>
                <a:cs typeface="Times New Roman"/>
              </a:rPr>
              <a:t>tính có thể </a:t>
            </a:r>
            <a:r>
              <a:rPr sz="3200" dirty="0">
                <a:solidFill>
                  <a:srgbClr val="0D5EFF"/>
                </a:solidFill>
                <a:latin typeface="Times New Roman"/>
                <a:cs typeface="Times New Roman"/>
              </a:rPr>
              <a:t>được </a:t>
            </a:r>
            <a:r>
              <a:rPr sz="3200" spc="-5" dirty="0">
                <a:solidFill>
                  <a:srgbClr val="0D5EFF"/>
                </a:solidFill>
                <a:latin typeface="Times New Roman"/>
                <a:cs typeface="Times New Roman"/>
              </a:rPr>
              <a:t>chia </a:t>
            </a:r>
            <a:r>
              <a:rPr sz="3200" dirty="0">
                <a:solidFill>
                  <a:srgbClr val="0D5EFF"/>
                </a:solidFill>
                <a:latin typeface="Times New Roman"/>
                <a:cs typeface="Times New Roman"/>
              </a:rPr>
              <a:t>thành bốn  </a:t>
            </a:r>
            <a:r>
              <a:rPr sz="3200">
                <a:solidFill>
                  <a:srgbClr val="0D5EFF"/>
                </a:solidFill>
                <a:latin typeface="Times New Roman"/>
                <a:cs typeface="Times New Roman"/>
              </a:rPr>
              <a:t>thành</a:t>
            </a:r>
            <a:r>
              <a:rPr sz="3200" spc="-30">
                <a:solidFill>
                  <a:srgbClr val="0D5EFF"/>
                </a:solidFill>
                <a:latin typeface="Times New Roman"/>
                <a:cs typeface="Times New Roman"/>
              </a:rPr>
              <a:t> </a:t>
            </a:r>
            <a:r>
              <a:rPr sz="3200" spc="5" smtClean="0">
                <a:solidFill>
                  <a:srgbClr val="0D5EFF"/>
                </a:solidFill>
                <a:latin typeface="Times New Roman"/>
                <a:cs typeface="Times New Roman"/>
              </a:rPr>
              <a:t>phần</a:t>
            </a:r>
            <a:endParaRPr sz="3200">
              <a:solidFill>
                <a:srgbClr val="0D5EFF"/>
              </a:solidFill>
              <a:latin typeface="Times New Roman"/>
              <a:cs typeface="Times New Roman"/>
            </a:endParaRPr>
          </a:p>
          <a:p>
            <a:pPr marL="806450" lvl="1" indent="-450850">
              <a:lnSpc>
                <a:spcPct val="100000"/>
              </a:lnSpc>
              <a:spcBef>
                <a:spcPts val="1205"/>
              </a:spcBef>
              <a:buFont typeface="Wingdings" pitchFamily="2" charset="2"/>
              <a:buChar char="Ø"/>
              <a:tabLst>
                <a:tab pos="806450" algn="l"/>
                <a:tab pos="807085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hần</a:t>
            </a:r>
            <a:r>
              <a:rPr sz="2800" spc="-2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cứng,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06450" lvl="1" indent="-450850">
              <a:lnSpc>
                <a:spcPct val="100000"/>
              </a:lnSpc>
              <a:spcBef>
                <a:spcPts val="1140"/>
              </a:spcBef>
              <a:buFont typeface="Wingdings" pitchFamily="2" charset="2"/>
              <a:buChar char="Ø"/>
              <a:tabLst>
                <a:tab pos="806450" algn="l"/>
                <a:tab pos="807085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ệ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điều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hành,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06450" marR="5080" lvl="1" indent="-450850">
              <a:lnSpc>
                <a:spcPct val="114300"/>
              </a:lnSpc>
              <a:spcBef>
                <a:spcPts val="660"/>
              </a:spcBef>
              <a:buFont typeface="Wingdings" pitchFamily="2" charset="2"/>
              <a:buChar char="Ø"/>
              <a:tabLst>
                <a:tab pos="806450" algn="l"/>
                <a:tab pos="807085" algn="l"/>
                <a:tab pos="1448435" algn="l"/>
                <a:tab pos="2690495" algn="l"/>
                <a:tab pos="3533140" algn="l"/>
                <a:tab pos="4253230" algn="l"/>
                <a:tab pos="5133975" algn="l"/>
                <a:tab pos="5640070" algn="l"/>
                <a:tab pos="6880859" algn="l"/>
                <a:tab pos="7723505" algn="l"/>
              </a:tabLst>
            </a:pPr>
            <a:r>
              <a:rPr lang="en-US" sz="28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hương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tr</a:t>
            </a:r>
            <a:r>
              <a:rPr sz="2800" smtClean="0">
                <a:solidFill>
                  <a:srgbClr val="FF0000"/>
                </a:solidFill>
                <a:latin typeface="Times New Roman"/>
                <a:cs typeface="Times New Roman"/>
              </a:rPr>
              <a:t>ì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nh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ứng</a:t>
            </a:r>
            <a:r>
              <a:rPr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smtClean="0">
                <a:solidFill>
                  <a:srgbClr val="FF0000"/>
                </a:solidFill>
                <a:latin typeface="Times New Roman"/>
                <a:cs typeface="Times New Roman"/>
              </a:rPr>
              <a:t>ụ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à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chươ</a:t>
            </a:r>
            <a:r>
              <a:rPr sz="2800" spc="-2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tr</a:t>
            </a:r>
            <a:r>
              <a:rPr sz="2800" smtClean="0">
                <a:solidFill>
                  <a:srgbClr val="FF0000"/>
                </a:solidFill>
                <a:latin typeface="Times New Roman"/>
                <a:cs typeface="Times New Roman"/>
              </a:rPr>
              <a:t>ì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nh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hệ  thống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ngoài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hệ </a:t>
            </a:r>
            <a:r>
              <a:rPr sz="2800" spc="-5">
                <a:solidFill>
                  <a:srgbClr val="FF0000"/>
                </a:solidFill>
                <a:latin typeface="Times New Roman"/>
                <a:cs typeface="Times New Roman"/>
              </a:rPr>
              <a:t>điều</a:t>
            </a:r>
            <a:r>
              <a:rPr sz="2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hành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06450" lvl="1" indent="-450850">
              <a:lnSpc>
                <a:spcPct val="100000"/>
              </a:lnSpc>
              <a:spcBef>
                <a:spcPts val="1145"/>
              </a:spcBef>
              <a:buFont typeface="Wingdings" pitchFamily="2" charset="2"/>
              <a:buChar char="Ø"/>
              <a:tabLst>
                <a:tab pos="806450" algn="l"/>
                <a:tab pos="807085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5" smtClean="0">
                <a:solidFill>
                  <a:srgbClr val="FF0000"/>
                </a:solidFill>
                <a:latin typeface="Times New Roman"/>
                <a:cs typeface="Times New Roman"/>
              </a:rPr>
              <a:t>gười</a:t>
            </a:r>
            <a:r>
              <a:rPr sz="2800" spc="-25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dùng.</a:t>
            </a:r>
            <a:endParaRPr sz="28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672" y="246075"/>
            <a:ext cx="6376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 T</a:t>
            </a:r>
            <a:r>
              <a:rPr sz="3600" spc="-5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 </a:t>
            </a:r>
            <a:r>
              <a:rPr sz="3600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 máy</a:t>
            </a:r>
            <a:r>
              <a:rPr sz="3600" spc="-3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672" y="246075"/>
            <a:ext cx="6376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4. T</a:t>
            </a:r>
            <a:r>
              <a:rPr sz="3600" spc="-5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 </a:t>
            </a:r>
            <a:r>
              <a:rPr sz="3600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sz="36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 máy</a:t>
            </a:r>
            <a:r>
              <a:rPr sz="3600" spc="-3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1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sz="36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4816" y="1312162"/>
            <a:ext cx="6754368" cy="552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288" y="246075"/>
            <a:ext cx="55537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Khái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niệm </a:t>
            </a:r>
            <a:r>
              <a:rPr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spc="-8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endParaRPr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74025" cy="45942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14399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646555" algn="l"/>
                <a:tab pos="2471420" algn="l"/>
                <a:tab pos="3543935" algn="l"/>
                <a:tab pos="6040755" algn="l"/>
              </a:tabLst>
            </a:pP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Hệ</a:t>
            </a:r>
            <a:r>
              <a:rPr sz="2800" spc="3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điều	hành	là</a:t>
            </a:r>
            <a:r>
              <a:rPr sz="2800" spc="3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một	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bộ</a:t>
            </a:r>
            <a:r>
              <a:rPr sz="2800" spc="3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chương</a:t>
            </a:r>
            <a:r>
              <a:rPr sz="2800" spc="3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trình	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liên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quan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mật 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thiết đến phần cứng,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có các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chức năng chủ yếu sau</a:t>
            </a:r>
            <a:r>
              <a:rPr sz="2800" spc="4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806450" marR="5080" lvl="1" indent="-450850" algn="just">
              <a:lnSpc>
                <a:spcPct val="113999"/>
              </a:lnSpc>
              <a:spcBef>
                <a:spcPts val="635"/>
              </a:spcBef>
              <a:buChar char="−"/>
              <a:tabLst>
                <a:tab pos="807085" algn="l"/>
              </a:tabLst>
            </a:pPr>
            <a:r>
              <a:rPr sz="2400" dirty="0">
                <a:latin typeface="Times New Roman"/>
                <a:cs typeface="Times New Roman"/>
              </a:rPr>
              <a:t>Cung cấp môi trường làm việc cho phép người dùng thực  hiện </a:t>
            </a:r>
            <a:r>
              <a:rPr sz="2400" spc="-10" dirty="0">
                <a:latin typeface="Times New Roman"/>
                <a:cs typeface="Times New Roman"/>
              </a:rPr>
              <a:t>và </a:t>
            </a:r>
            <a:r>
              <a:rPr sz="2400" spc="-5" dirty="0">
                <a:latin typeface="Times New Roman"/>
                <a:cs typeface="Times New Roman"/>
              </a:rPr>
              <a:t>phát </a:t>
            </a:r>
            <a:r>
              <a:rPr sz="2400" dirty="0">
                <a:latin typeface="Times New Roman"/>
                <a:cs typeface="Times New Roman"/>
              </a:rPr>
              <a:t>triển các chương </a:t>
            </a:r>
            <a:r>
              <a:rPr sz="2400" spc="-5" dirty="0">
                <a:latin typeface="Times New Roman"/>
                <a:cs typeface="Times New Roman"/>
              </a:rPr>
              <a:t>trình </a:t>
            </a:r>
            <a:r>
              <a:rPr sz="2400" spc="-10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tính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cách  thuận tiện, hiệu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quả.</a:t>
            </a:r>
            <a:endParaRPr sz="2400">
              <a:latin typeface="Times New Roman"/>
              <a:cs typeface="Times New Roman"/>
            </a:endParaRPr>
          </a:p>
          <a:p>
            <a:pPr marL="806450" marR="5080" lvl="1" indent="-450850" algn="just">
              <a:lnSpc>
                <a:spcPct val="114199"/>
              </a:lnSpc>
              <a:spcBef>
                <a:spcPts val="565"/>
              </a:spcBef>
              <a:buChar char="−"/>
              <a:tabLst>
                <a:tab pos="807085" algn="l"/>
              </a:tabLst>
            </a:pPr>
            <a:r>
              <a:rPr sz="2400" dirty="0">
                <a:latin typeface="Times New Roman"/>
                <a:cs typeface="Times New Roman"/>
              </a:rPr>
              <a:t>Phân bổ tài nguyên </a:t>
            </a:r>
            <a:r>
              <a:rPr sz="2400" spc="-5" dirty="0">
                <a:latin typeface="Times New Roman"/>
                <a:cs typeface="Times New Roman"/>
              </a:rPr>
              <a:t>máy </a:t>
            </a:r>
            <a:r>
              <a:rPr sz="2400" dirty="0">
                <a:latin typeface="Times New Roman"/>
                <a:cs typeface="Times New Roman"/>
              </a:rPr>
              <a:t>tính cho các </a:t>
            </a:r>
            <a:r>
              <a:rPr sz="2400" spc="-5" dirty="0">
                <a:latin typeface="Times New Roman"/>
                <a:cs typeface="Times New Roman"/>
              </a:rPr>
              <a:t>chương </a:t>
            </a:r>
            <a:r>
              <a:rPr sz="2400" dirty="0">
                <a:latin typeface="Times New Roman"/>
                <a:cs typeface="Times New Roman"/>
              </a:rPr>
              <a:t>trình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  người dùng đang </a:t>
            </a:r>
            <a:r>
              <a:rPr sz="2400" spc="-5" dirty="0">
                <a:latin typeface="Times New Roman"/>
                <a:cs typeface="Times New Roman"/>
              </a:rPr>
              <a:t>hoạt </a:t>
            </a:r>
            <a:r>
              <a:rPr sz="2400" dirty="0">
                <a:latin typeface="Times New Roman"/>
                <a:cs typeface="Times New Roman"/>
              </a:rPr>
              <a:t>động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cách công </a:t>
            </a:r>
            <a:r>
              <a:rPr sz="2400" spc="-10" dirty="0">
                <a:latin typeface="Times New Roman"/>
                <a:cs typeface="Times New Roman"/>
              </a:rPr>
              <a:t>bằng </a:t>
            </a:r>
            <a:r>
              <a:rPr sz="2400" dirty="0">
                <a:latin typeface="Times New Roman"/>
                <a:cs typeface="Times New Roman"/>
              </a:rPr>
              <a:t>và </a:t>
            </a:r>
            <a:r>
              <a:rPr sz="2400" spc="-5" dirty="0">
                <a:latin typeface="Times New Roman"/>
                <a:cs typeface="Times New Roman"/>
              </a:rPr>
              <a:t>hiệu  quả </a:t>
            </a:r>
            <a:r>
              <a:rPr sz="2400" dirty="0">
                <a:latin typeface="Times New Roman"/>
                <a:cs typeface="Times New Roman"/>
              </a:rPr>
              <a:t>nhất.</a:t>
            </a:r>
            <a:endParaRPr sz="2400">
              <a:latin typeface="Times New Roman"/>
              <a:cs typeface="Times New Roman"/>
            </a:endParaRPr>
          </a:p>
          <a:p>
            <a:pPr marL="806450" marR="6985" lvl="1" indent="-450850" algn="just">
              <a:lnSpc>
                <a:spcPct val="114199"/>
              </a:lnSpc>
              <a:spcBef>
                <a:spcPts val="565"/>
              </a:spcBef>
              <a:buChar char="−"/>
              <a:tabLst>
                <a:tab pos="807085" algn="l"/>
              </a:tabLst>
            </a:pPr>
            <a:r>
              <a:rPr sz="2400" spc="-5" dirty="0">
                <a:latin typeface="Times New Roman"/>
                <a:cs typeface="Times New Roman"/>
              </a:rPr>
              <a:t>Điều khiển, </a:t>
            </a:r>
            <a:r>
              <a:rPr sz="2400" dirty="0">
                <a:latin typeface="Times New Roman"/>
                <a:cs typeface="Times New Roman"/>
              </a:rPr>
              <a:t>giám </a:t>
            </a:r>
            <a:r>
              <a:rPr sz="2400" spc="-5" dirty="0">
                <a:latin typeface="Times New Roman"/>
                <a:cs typeface="Times New Roman"/>
              </a:rPr>
              <a:t>sát </a:t>
            </a:r>
            <a:r>
              <a:rPr sz="2400" spc="-10" dirty="0">
                <a:latin typeface="Times New Roman"/>
                <a:cs typeface="Times New Roman"/>
              </a:rPr>
              <a:t>các </a:t>
            </a:r>
            <a:r>
              <a:rPr sz="2400" spc="-5" dirty="0">
                <a:latin typeface="Times New Roman"/>
                <a:cs typeface="Times New Roman"/>
              </a:rPr>
              <a:t>thiết </a:t>
            </a:r>
            <a:r>
              <a:rPr sz="2400" dirty="0">
                <a:latin typeface="Times New Roman"/>
                <a:cs typeface="Times New Roman"/>
              </a:rPr>
              <a:t>bị </a:t>
            </a:r>
            <a:r>
              <a:rPr sz="2400" spc="-10" dirty="0">
                <a:latin typeface="Times New Roman"/>
                <a:cs typeface="Times New Roman"/>
              </a:rPr>
              <a:t>I/O </a:t>
            </a:r>
            <a:r>
              <a:rPr sz="2400" dirty="0">
                <a:latin typeface="Times New Roman"/>
                <a:cs typeface="Times New Roman"/>
              </a:rPr>
              <a:t>và các </a:t>
            </a:r>
            <a:r>
              <a:rPr sz="2400" spc="-5" dirty="0">
                <a:latin typeface="Times New Roman"/>
                <a:cs typeface="Times New Roman"/>
              </a:rPr>
              <a:t>chương </a:t>
            </a:r>
            <a:r>
              <a:rPr sz="2400" dirty="0">
                <a:latin typeface="Times New Roman"/>
                <a:cs typeface="Times New Roman"/>
              </a:rPr>
              <a:t>trình  người dùng, đảm bảo an ninh hệ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thống.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81000"/>
            <a:ext cx="5688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1.2 Cấu </a:t>
            </a:r>
            <a:r>
              <a:rPr sz="4400" spc="-5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trúc </a:t>
            </a:r>
            <a:r>
              <a:rPr lang="en-US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440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hần</a:t>
            </a:r>
            <a:r>
              <a:rPr sz="4400" spc="-9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endParaRPr sz="44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447800"/>
            <a:ext cx="8686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1217</Words>
  <Application>Microsoft Office PowerPoint</Application>
  <PresentationFormat>On-screen Show (4:3)</PresentationFormat>
  <Paragraphs>137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BÀI 1 : TỔNG QUAN</vt:lpstr>
      <vt:lpstr>1.1 Khái niệm Hệ điều hành</vt:lpstr>
      <vt:lpstr>1. Giới thiệu </vt:lpstr>
      <vt:lpstr>2. Giới thiệu </vt:lpstr>
      <vt:lpstr>3. Giới thiệu</vt:lpstr>
      <vt:lpstr>4. Thành phần Hệ thống máy tính</vt:lpstr>
      <vt:lpstr>4. Thành phần Hệ thống máy tính</vt:lpstr>
      <vt:lpstr>Khái niệm Hệ điều hành</vt:lpstr>
      <vt:lpstr>1.2 Cấu trúc phần cứng</vt:lpstr>
      <vt:lpstr>1.2.1 Bộ xử lý trung ương (CPU)</vt:lpstr>
      <vt:lpstr>Bộ xử lý trung ương (CPU)</vt:lpstr>
      <vt:lpstr>Các thành phần cơ bản của CPU</vt:lpstr>
      <vt:lpstr>Các thành phần cơ bản của CPU</vt:lpstr>
      <vt:lpstr>Slide 14</vt:lpstr>
      <vt:lpstr>1.2.2 Hệ thống nhóm (Clustered System)</vt:lpstr>
      <vt:lpstr>1.2.3 Cấu trúc lưu trữ (Storage Structure)</vt:lpstr>
      <vt:lpstr>1.2.3 Cấu trúc lưu trữ (Storage Structure)</vt:lpstr>
      <vt:lpstr>1.2.4 Cấu trúc I/O</vt:lpstr>
      <vt:lpstr>1.2.4 Cấu trúc I/O</vt:lpstr>
      <vt:lpstr>Slide 20</vt:lpstr>
      <vt:lpstr>Đa chương  (Multiprogramming)</vt:lpstr>
      <vt:lpstr>Chia sẻ thời gian  (Time-Sharing)</vt:lpstr>
      <vt:lpstr>Chia sẻ thời gian  (Time-Sharing)</vt:lpstr>
      <vt:lpstr>Slide 24</vt:lpstr>
      <vt:lpstr>1.4. Hoạt động Hệ điều hành</vt:lpstr>
      <vt:lpstr>CÂU HỎI ÔN TẬP BÀI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 : TỔNG QUAN</dc:title>
  <dc:creator>Windows User</dc:creator>
  <cp:lastModifiedBy>Windows User</cp:lastModifiedBy>
  <cp:revision>17</cp:revision>
  <dcterms:created xsi:type="dcterms:W3CDTF">2018-10-16T03:49:28Z</dcterms:created>
  <dcterms:modified xsi:type="dcterms:W3CDTF">2018-11-06T02:26:44Z</dcterms:modified>
</cp:coreProperties>
</file>