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1B9C-651F-4F90-8897-09190BF0CF3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77AD-64DF-4677-B1DD-57000AE8B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9154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BÀI 2 : 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 HỆ 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spc="-7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81200"/>
            <a:ext cx="6248400" cy="431720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27100" lvl="1" indent="-91440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Các dịch vụ</a:t>
            </a:r>
            <a:r>
              <a:rPr sz="4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lõi</a:t>
            </a:r>
            <a:endParaRPr sz="4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</a:t>
            </a: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diện người</a:t>
            </a:r>
            <a:r>
              <a:rPr sz="4000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endParaRPr sz="4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Lời gọi hệ</a:t>
            </a:r>
            <a:r>
              <a:rPr sz="40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thống</a:t>
            </a:r>
            <a:endParaRPr sz="4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Các kiểu cấu trúc</a:t>
            </a:r>
            <a:r>
              <a:rPr sz="4000" spc="-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HĐH</a:t>
            </a:r>
            <a:endParaRPr sz="4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Máy </a:t>
            </a: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ảo</a:t>
            </a:r>
            <a:endParaRPr sz="4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Khởi </a:t>
            </a: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động </a:t>
            </a:r>
            <a:r>
              <a:rPr sz="4000" spc="-5" dirty="0">
                <a:solidFill>
                  <a:srgbClr val="0000CC"/>
                </a:solidFill>
                <a:latin typeface="Times New Roman"/>
                <a:cs typeface="Times New Roman"/>
              </a:rPr>
              <a:t>Hệ</a:t>
            </a:r>
            <a:r>
              <a:rPr sz="40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CC"/>
                </a:solidFill>
                <a:latin typeface="Times New Roman"/>
                <a:cs typeface="Times New Roman"/>
              </a:rPr>
              <a:t>thống</a:t>
            </a:r>
            <a:endParaRPr sz="400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diện người</a:t>
            </a:r>
            <a:r>
              <a:rPr spc="-7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727950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4795" indent="-3429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Giao </a:t>
            </a:r>
            <a:r>
              <a:rPr sz="3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diện dòng </a:t>
            </a: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lệnh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(CLI – command</a:t>
            </a:r>
            <a:r>
              <a:rPr sz="3200" spc="-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line  interface)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5" dirty="0">
                <a:latin typeface="Times New Roman"/>
                <a:cs typeface="Times New Roman"/>
              </a:rPr>
              <a:t>còn </a:t>
            </a:r>
            <a:r>
              <a:rPr sz="3200" dirty="0">
                <a:latin typeface="Times New Roman"/>
                <a:cs typeface="Times New Roman"/>
              </a:rPr>
              <a:t>gọi là bộ thông dịch lệnh  (command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interpreter).</a:t>
            </a:r>
            <a:endParaRPr sz="3200">
              <a:latin typeface="Times New Roman"/>
              <a:cs typeface="Times New Roman"/>
            </a:endParaRPr>
          </a:p>
          <a:p>
            <a:pPr marL="355600" marR="828675" indent="-342900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Giao </a:t>
            </a:r>
            <a:r>
              <a:rPr sz="3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diện </a:t>
            </a: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đồ họa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(GUI - graphical</a:t>
            </a:r>
            <a:r>
              <a:rPr sz="3200" spc="-1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user  interface)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phổ biến nhất hiện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nay.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Giao </a:t>
            </a:r>
            <a:r>
              <a:rPr sz="3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diện nhóm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(batch interface) </a:t>
            </a:r>
            <a:r>
              <a:rPr sz="3200" dirty="0">
                <a:latin typeface="Times New Roman"/>
                <a:cs typeface="Times New Roman"/>
              </a:rPr>
              <a:t>: Thường  được thể hiện dưới dạng một tập </a:t>
            </a:r>
            <a:r>
              <a:rPr sz="3200" spc="-5" dirty="0">
                <a:latin typeface="Times New Roman"/>
                <a:cs typeface="Times New Roman"/>
              </a:rPr>
              <a:t>tin </a:t>
            </a:r>
            <a:r>
              <a:rPr sz="3200" dirty="0">
                <a:latin typeface="Times New Roman"/>
                <a:cs typeface="Times New Roman"/>
              </a:rPr>
              <a:t>văn bản  mà mỗi dòng là một lệnh (và tham </a:t>
            </a:r>
            <a:r>
              <a:rPr sz="3200" spc="-5" dirty="0">
                <a:latin typeface="Times New Roman"/>
                <a:cs typeface="Times New Roman"/>
              </a:rPr>
              <a:t>số) </a:t>
            </a:r>
            <a:r>
              <a:rPr sz="3200" dirty="0">
                <a:latin typeface="Times New Roman"/>
                <a:cs typeface="Times New Roman"/>
              </a:rPr>
              <a:t>của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hệ  điều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hành.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2.3. Lời gọi hệ</a:t>
            </a:r>
            <a:r>
              <a:rPr sz="4400" spc="-59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sz="4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44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(System</a:t>
            </a:r>
            <a:r>
              <a:rPr sz="4400" b="0" spc="-1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Call)</a:t>
            </a:r>
            <a:endParaRPr sz="4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480185"/>
            <a:ext cx="7923530" cy="4931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2900" algn="just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  <a:tabLst>
                <a:tab pos="356235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Lời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gọi hệ thống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lệnh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do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Hệ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Điều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Hành cung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cấp 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dùng để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tiếp giữa tiến trình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Hệ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Điều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Hành.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 pitchFamily="2" charset="2"/>
              <a:buChar char="Ø"/>
              <a:tabLst>
                <a:tab pos="356235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Lời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gọi hệ thống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cung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cấp một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diện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cho </a:t>
            </a:r>
            <a:r>
              <a:rPr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400" spc="6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dịch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vụ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được cung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cấp bởi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hệ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điều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hành.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chương trình người dùng sử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dịch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vụ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400" spc="15" dirty="0">
                <a:solidFill>
                  <a:srgbClr val="0000CC"/>
                </a:solidFill>
                <a:latin typeface="Times New Roman"/>
                <a:cs typeface="Times New Roman"/>
              </a:rPr>
              <a:t>hệ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điều hành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thông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qua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diện là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lời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gọi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hệ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thống.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lời gọi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hệ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thống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được viết bằng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C,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 </a:t>
            </a:r>
            <a:r>
              <a:rPr sz="2400" spc="15" baseline="25525" dirty="0">
                <a:solidFill>
                  <a:srgbClr val="0000CC"/>
                </a:solidFill>
                <a:latin typeface="Times New Roman"/>
                <a:cs typeface="Times New Roman"/>
              </a:rPr>
              <a:t>+ + </a:t>
            </a:r>
            <a:r>
              <a:rPr sz="24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hoặc hợp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ngữ</a:t>
            </a:r>
            <a:r>
              <a:rPr sz="24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(Assembler).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150000"/>
              </a:lnSpc>
              <a:spcBef>
                <a:spcPts val="5"/>
              </a:spcBef>
              <a:buFont typeface="Wingdings" pitchFamily="2" charset="2"/>
              <a:buChar char="Ø"/>
              <a:tabLst>
                <a:tab pos="356235" algn="l"/>
              </a:tabLst>
            </a:pP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VD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chuỗi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lời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gọi hệ thống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được thực hiện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sao  chép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nội dung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tập tin sang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tập tin</a:t>
            </a:r>
            <a:r>
              <a:rPr sz="2400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khác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Lời gọi hệ</a:t>
            </a:r>
            <a:r>
              <a:rPr spc="-5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Lời gọi hệ</a:t>
            </a:r>
            <a:r>
              <a:rPr spc="-5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</a:p>
        </p:txBody>
      </p:sp>
      <p:sp>
        <p:nvSpPr>
          <p:cNvPr id="3" name="object 3"/>
          <p:cNvSpPr/>
          <p:nvPr/>
        </p:nvSpPr>
        <p:spPr>
          <a:xfrm>
            <a:off x="1050036" y="1371600"/>
            <a:ext cx="7740396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1936" y="6584950"/>
            <a:ext cx="7816850" cy="0"/>
          </a:xfrm>
          <a:custGeom>
            <a:avLst/>
            <a:gdLst/>
            <a:ahLst/>
            <a:cxnLst/>
            <a:rect l="l" t="t" r="r" b="b"/>
            <a:pathLst>
              <a:path w="7816850">
                <a:moveTo>
                  <a:pt x="0" y="0"/>
                </a:moveTo>
                <a:lnTo>
                  <a:pt x="781659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8286" y="1346200"/>
            <a:ext cx="0" cy="5232400"/>
          </a:xfrm>
          <a:custGeom>
            <a:avLst/>
            <a:gdLst/>
            <a:ahLst/>
            <a:cxnLst/>
            <a:rect l="l" t="t" r="r" b="b"/>
            <a:pathLst>
              <a:path h="5232400">
                <a:moveTo>
                  <a:pt x="0" y="0"/>
                </a:moveTo>
                <a:lnTo>
                  <a:pt x="0" y="52324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1936" y="1339850"/>
            <a:ext cx="7816850" cy="0"/>
          </a:xfrm>
          <a:custGeom>
            <a:avLst/>
            <a:gdLst/>
            <a:ahLst/>
            <a:cxnLst/>
            <a:rect l="l" t="t" r="r" b="b"/>
            <a:pathLst>
              <a:path w="7816850">
                <a:moveTo>
                  <a:pt x="0" y="0"/>
                </a:moveTo>
                <a:lnTo>
                  <a:pt x="781659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2181" y="1346200"/>
            <a:ext cx="0" cy="5232400"/>
          </a:xfrm>
          <a:custGeom>
            <a:avLst/>
            <a:gdLst/>
            <a:ahLst/>
            <a:cxnLst/>
            <a:rect l="l" t="t" r="r" b="b"/>
            <a:pathLst>
              <a:path h="5232400">
                <a:moveTo>
                  <a:pt x="0" y="0"/>
                </a:moveTo>
                <a:lnTo>
                  <a:pt x="0" y="52324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7336" y="6559550"/>
            <a:ext cx="7766050" cy="0"/>
          </a:xfrm>
          <a:custGeom>
            <a:avLst/>
            <a:gdLst/>
            <a:ahLst/>
            <a:cxnLst/>
            <a:rect l="l" t="t" r="r" b="b"/>
            <a:pathLst>
              <a:path w="7766050">
                <a:moveTo>
                  <a:pt x="0" y="0"/>
                </a:moveTo>
                <a:lnTo>
                  <a:pt x="776579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686" y="1371600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336" y="1365250"/>
            <a:ext cx="7766050" cy="0"/>
          </a:xfrm>
          <a:custGeom>
            <a:avLst/>
            <a:gdLst/>
            <a:ahLst/>
            <a:cxnLst/>
            <a:rect l="l" t="t" r="r" b="b"/>
            <a:pathLst>
              <a:path w="7766050">
                <a:moveTo>
                  <a:pt x="0" y="0"/>
                </a:moveTo>
                <a:lnTo>
                  <a:pt x="776579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6781" y="1371600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212850"/>
            <a:ext cx="7997825" cy="547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Thông thường, chương trình người dùng không gọi trực </a:t>
            </a:r>
            <a:r>
              <a:rPr sz="2400" spc="-5" dirty="0">
                <a:latin typeface="Times New Roman"/>
                <a:cs typeface="Times New Roman"/>
              </a:rPr>
              <a:t>tiếp  </a:t>
            </a:r>
            <a:r>
              <a:rPr sz="2400" dirty="0">
                <a:latin typeface="Times New Roman"/>
                <a:cs typeface="Times New Roman"/>
              </a:rPr>
              <a:t>các lời gọi hệ thống của hệ điều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hành.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điều </a:t>
            </a:r>
            <a:r>
              <a:rPr sz="2400" spc="-5" dirty="0">
                <a:latin typeface="Times New Roman"/>
                <a:cs typeface="Times New Roman"/>
              </a:rPr>
              <a:t>hành </a:t>
            </a:r>
            <a:r>
              <a:rPr sz="2400" dirty="0">
                <a:latin typeface="Times New Roman"/>
                <a:cs typeface="Times New Roman"/>
              </a:rPr>
              <a:t>thường </a:t>
            </a:r>
            <a:r>
              <a:rPr sz="2400" spc="-5" dirty="0">
                <a:latin typeface="Times New Roman"/>
                <a:cs typeface="Times New Roman"/>
              </a:rPr>
              <a:t>cung </a:t>
            </a:r>
            <a:r>
              <a:rPr sz="2400" dirty="0">
                <a:latin typeface="Times New Roman"/>
                <a:cs typeface="Times New Roman"/>
              </a:rPr>
              <a:t>cấp bộ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thư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viện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các hàm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lập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trình</a:t>
            </a:r>
            <a:r>
              <a:rPr sz="2400" spc="-5" dirty="0">
                <a:latin typeface="Times New Roman"/>
                <a:cs typeface="Times New Roman"/>
              </a:rPr>
              <a:t>,  </a:t>
            </a:r>
            <a:r>
              <a:rPr sz="2400" dirty="0">
                <a:latin typeface="Times New Roman"/>
                <a:cs typeface="Times New Roman"/>
              </a:rPr>
              <a:t>chẳng hạn </a:t>
            </a:r>
            <a:r>
              <a:rPr sz="2400" spc="-5" dirty="0">
                <a:latin typeface="Times New Roman"/>
                <a:cs typeface="Times New Roman"/>
              </a:rPr>
              <a:t>Win32 API, POSIX API (application programming  interface), giúp việc </a:t>
            </a:r>
            <a:r>
              <a:rPr sz="2400" dirty="0">
                <a:latin typeface="Times New Roman"/>
                <a:cs typeface="Times New Roman"/>
              </a:rPr>
              <a:t>lập trình dễ </a:t>
            </a:r>
            <a:r>
              <a:rPr sz="2400" spc="-5" dirty="0">
                <a:latin typeface="Times New Roman"/>
                <a:cs typeface="Times New Roman"/>
              </a:rPr>
              <a:t>dàng </a:t>
            </a:r>
            <a:r>
              <a:rPr sz="2400" dirty="0">
                <a:latin typeface="Times New Roman"/>
                <a:cs typeface="Times New Roman"/>
              </a:rPr>
              <a:t>hơn phải dùng các lời  </a:t>
            </a:r>
            <a:r>
              <a:rPr sz="2400" spc="-5" dirty="0">
                <a:latin typeface="Times New Roman"/>
                <a:cs typeface="Times New Roman"/>
              </a:rPr>
              <a:t>gọi hệ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Tuy nhiên, thông thường người lập trình thường dùng các  hàm thư viện của các ngôn ngữ lập trình </a:t>
            </a:r>
            <a:r>
              <a:rPr sz="2400" spc="-5" dirty="0">
                <a:latin typeface="Times New Roman"/>
                <a:cs typeface="Times New Roman"/>
              </a:rPr>
              <a:t>như </a:t>
            </a:r>
            <a:r>
              <a:rPr sz="2400" dirty="0">
                <a:latin typeface="Times New Roman"/>
                <a:cs typeface="Times New Roman"/>
              </a:rPr>
              <a:t>thư viện </a:t>
            </a:r>
            <a:r>
              <a:rPr sz="2400" spc="-5" dirty="0">
                <a:latin typeface="Times New Roman"/>
                <a:cs typeface="Times New Roman"/>
              </a:rPr>
              <a:t>C,  </a:t>
            </a:r>
            <a:r>
              <a:rPr sz="2400" dirty="0">
                <a:latin typeface="Times New Roman"/>
                <a:cs typeface="Times New Roman"/>
              </a:rPr>
              <a:t>Java,… (do dễ sử dụng hơn các hàm thư viện của hệ </a:t>
            </a:r>
            <a:r>
              <a:rPr sz="2400" spc="-5" dirty="0">
                <a:latin typeface="Times New Roman"/>
                <a:cs typeface="Times New Roman"/>
              </a:rPr>
              <a:t>điều  </a:t>
            </a:r>
            <a:r>
              <a:rPr sz="2400" dirty="0">
                <a:latin typeface="Times New Roman"/>
                <a:cs typeface="Times New Roman"/>
              </a:rPr>
              <a:t>hành).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1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Cho dù </a:t>
            </a:r>
            <a:r>
              <a:rPr sz="2400" spc="-5" dirty="0">
                <a:latin typeface="Times New Roman"/>
                <a:cs typeface="Times New Roman"/>
              </a:rPr>
              <a:t>là sử </a:t>
            </a:r>
            <a:r>
              <a:rPr sz="2400" dirty="0">
                <a:latin typeface="Times New Roman"/>
                <a:cs typeface="Times New Roman"/>
              </a:rPr>
              <a:t>dụng hàm ngôn ngữ lập trình hay hàm thư </a:t>
            </a:r>
            <a:r>
              <a:rPr sz="2400" spc="-5" dirty="0">
                <a:latin typeface="Times New Roman"/>
                <a:cs typeface="Times New Roman"/>
              </a:rPr>
              <a:t>viện  </a:t>
            </a: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điều hành thì cuối cùng </a:t>
            </a:r>
            <a:r>
              <a:rPr sz="2400" dirty="0">
                <a:latin typeface="Times New Roman"/>
                <a:cs typeface="Times New Roman"/>
              </a:rPr>
              <a:t>cũng sẽ chuyển thành các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lời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gọi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hệ thống </a:t>
            </a:r>
            <a:r>
              <a:rPr sz="2400" dirty="0">
                <a:latin typeface="Times New Roman"/>
                <a:cs typeface="Times New Roman"/>
              </a:rPr>
              <a:t>tương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ứng.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Hàm thư viện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371600"/>
            <a:ext cx="5410200" cy="1700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0700" y="3103879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7050" y="1346200"/>
            <a:ext cx="0" cy="1751330"/>
          </a:xfrm>
          <a:custGeom>
            <a:avLst/>
            <a:gdLst/>
            <a:ahLst/>
            <a:cxnLst/>
            <a:rect l="l" t="t" r="r" b="b"/>
            <a:pathLst>
              <a:path h="1751330">
                <a:moveTo>
                  <a:pt x="0" y="0"/>
                </a:moveTo>
                <a:lnTo>
                  <a:pt x="0" y="175132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0700" y="133985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70750" y="1346200"/>
            <a:ext cx="0" cy="1751964"/>
          </a:xfrm>
          <a:custGeom>
            <a:avLst/>
            <a:gdLst/>
            <a:ahLst/>
            <a:cxnLst/>
            <a:rect l="l" t="t" r="r" b="b"/>
            <a:pathLst>
              <a:path h="1751964">
                <a:moveTo>
                  <a:pt x="0" y="0"/>
                </a:moveTo>
                <a:lnTo>
                  <a:pt x="0" y="175158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3078479"/>
            <a:ext cx="5435600" cy="0"/>
          </a:xfrm>
          <a:custGeom>
            <a:avLst/>
            <a:gdLst/>
            <a:ahLst/>
            <a:cxnLst/>
            <a:rect l="l" t="t" r="r" b="b"/>
            <a:pathLst>
              <a:path w="5435600">
                <a:moveTo>
                  <a:pt x="0" y="0"/>
                </a:moveTo>
                <a:lnTo>
                  <a:pt x="5435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2450" y="1371600"/>
            <a:ext cx="0" cy="1700530"/>
          </a:xfrm>
          <a:custGeom>
            <a:avLst/>
            <a:gdLst/>
            <a:ahLst/>
            <a:cxnLst/>
            <a:rect l="l" t="t" r="r" b="b"/>
            <a:pathLst>
              <a:path h="1700530">
                <a:moveTo>
                  <a:pt x="0" y="0"/>
                </a:moveTo>
                <a:lnTo>
                  <a:pt x="0" y="170052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100" y="1365250"/>
            <a:ext cx="5435600" cy="0"/>
          </a:xfrm>
          <a:custGeom>
            <a:avLst/>
            <a:gdLst/>
            <a:ahLst/>
            <a:cxnLst/>
            <a:rect l="l" t="t" r="r" b="b"/>
            <a:pathLst>
              <a:path w="5435600">
                <a:moveTo>
                  <a:pt x="0" y="0"/>
                </a:moveTo>
                <a:lnTo>
                  <a:pt x="54356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5350" y="1371600"/>
            <a:ext cx="0" cy="1701164"/>
          </a:xfrm>
          <a:custGeom>
            <a:avLst/>
            <a:gdLst/>
            <a:ahLst/>
            <a:cxnLst/>
            <a:rect l="l" t="t" r="r" b="b"/>
            <a:pathLst>
              <a:path h="1701164">
                <a:moveTo>
                  <a:pt x="0" y="0"/>
                </a:moveTo>
                <a:lnTo>
                  <a:pt x="0" y="170078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3229355"/>
            <a:ext cx="5562600" cy="340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7400" y="3874008"/>
            <a:ext cx="121920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ReadFile(…)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600" y="5288279"/>
            <a:ext cx="685800" cy="274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Arial"/>
                <a:cs typeface="Arial"/>
              </a:rPr>
              <a:t>read()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3202" y="5685840"/>
            <a:ext cx="433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read()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API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Lời gọi hệ</a:t>
            </a:r>
            <a:r>
              <a:rPr spc="-2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2764" y="1524000"/>
            <a:ext cx="4555236" cy="513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4664" y="6686550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4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1014" y="1498600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4664" y="1492250"/>
            <a:ext cx="4631690" cy="0"/>
          </a:xfrm>
          <a:custGeom>
            <a:avLst/>
            <a:gdLst/>
            <a:ahLst/>
            <a:cxnLst/>
            <a:rect l="l" t="t" r="r" b="b"/>
            <a:pathLst>
              <a:path w="4631690">
                <a:moveTo>
                  <a:pt x="0" y="0"/>
                </a:moveTo>
                <a:lnTo>
                  <a:pt x="46314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9750" y="1498600"/>
            <a:ext cx="0" cy="5182235"/>
          </a:xfrm>
          <a:custGeom>
            <a:avLst/>
            <a:gdLst/>
            <a:ahLst/>
            <a:cxnLst/>
            <a:rect l="l" t="t" r="r" b="b"/>
            <a:pathLst>
              <a:path h="5182234">
                <a:moveTo>
                  <a:pt x="0" y="0"/>
                </a:moveTo>
                <a:lnTo>
                  <a:pt x="0" y="518210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0064" y="6661150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6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6414" y="1524000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51308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0064" y="1517650"/>
            <a:ext cx="4580890" cy="0"/>
          </a:xfrm>
          <a:custGeom>
            <a:avLst/>
            <a:gdLst/>
            <a:ahLst/>
            <a:cxnLst/>
            <a:rect l="l" t="t" r="r" b="b"/>
            <a:pathLst>
              <a:path w="4580890">
                <a:moveTo>
                  <a:pt x="0" y="0"/>
                </a:moveTo>
                <a:lnTo>
                  <a:pt x="458063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4350" y="1524000"/>
            <a:ext cx="0" cy="5131435"/>
          </a:xfrm>
          <a:custGeom>
            <a:avLst/>
            <a:gdLst/>
            <a:ahLst/>
            <a:cxnLst/>
            <a:rect l="l" t="t" r="r" b="b"/>
            <a:pathLst>
              <a:path h="5131434">
                <a:moveTo>
                  <a:pt x="0" y="0"/>
                </a:moveTo>
                <a:lnTo>
                  <a:pt x="0" y="513130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95"/>
              </a:spcBef>
              <a:tabLst>
                <a:tab pos="3748404" algn="l"/>
              </a:tabLst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spc="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spc="1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r>
              <a:rPr spc="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ệ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  Lời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gọi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spc="-4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1545797"/>
            <a:ext cx="4340556" cy="4168449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803275" indent="-790575">
              <a:lnSpc>
                <a:spcPct val="100000"/>
              </a:lnSpc>
              <a:spcBef>
                <a:spcPts val="1905"/>
              </a:spcBef>
              <a:buFont typeface="Wingdings" pitchFamily="2" charset="2"/>
              <a:buChar char="Ø"/>
              <a:tabLst>
                <a:tab pos="512763" algn="l"/>
                <a:tab pos="692150" algn="l"/>
              </a:tabLst>
            </a:pPr>
            <a:r>
              <a:rPr sz="3000" spc="-5" dirty="0">
                <a:solidFill>
                  <a:srgbClr val="0000CC"/>
                </a:solidFill>
                <a:latin typeface="Times New Roman"/>
                <a:cs typeface="Times New Roman"/>
              </a:rPr>
              <a:t>Điều khiển </a:t>
            </a:r>
            <a:r>
              <a:rPr sz="3000" spc="-5">
                <a:solidFill>
                  <a:srgbClr val="0000CC"/>
                </a:solidFill>
                <a:latin typeface="Times New Roman"/>
                <a:cs typeface="Times New Roman"/>
              </a:rPr>
              <a:t>tiến</a:t>
            </a:r>
            <a:r>
              <a:rPr sz="30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smtClean="0">
                <a:solidFill>
                  <a:srgbClr val="0000CC"/>
                </a:solidFill>
                <a:latin typeface="Times New Roman"/>
                <a:cs typeface="Times New Roman"/>
              </a:rPr>
              <a:t>trình</a:t>
            </a:r>
            <a:endParaRPr sz="3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803275" indent="-790575">
              <a:lnSpc>
                <a:spcPct val="100000"/>
              </a:lnSpc>
              <a:spcBef>
                <a:spcPts val="1805"/>
              </a:spcBef>
              <a:buFont typeface="Wingdings" pitchFamily="2" charset="2"/>
              <a:buChar char="Ø"/>
              <a:tabLst>
                <a:tab pos="512763" algn="l"/>
                <a:tab pos="692150" algn="l"/>
              </a:tabLst>
            </a:pPr>
            <a:r>
              <a:rPr sz="30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Quản lý </a:t>
            </a:r>
            <a:r>
              <a:rPr sz="3000">
                <a:solidFill>
                  <a:srgbClr val="0000CC"/>
                </a:solidFill>
                <a:latin typeface="Times New Roman"/>
                <a:cs typeface="Times New Roman"/>
              </a:rPr>
              <a:t>tập </a:t>
            </a:r>
            <a:r>
              <a:rPr sz="3000" spc="-5" smtClean="0">
                <a:solidFill>
                  <a:srgbClr val="0000CC"/>
                </a:solidFill>
                <a:latin typeface="Times New Roman"/>
                <a:cs typeface="Times New Roman"/>
              </a:rPr>
              <a:t>tin</a:t>
            </a:r>
            <a:endParaRPr sz="3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803275" indent="-79057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  <a:tabLst>
                <a:tab pos="512763" algn="l"/>
                <a:tab pos="692150" algn="l"/>
              </a:tabLst>
            </a:pPr>
            <a:r>
              <a:rPr sz="30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Quản lý </a:t>
            </a:r>
            <a:r>
              <a:rPr sz="3000" spc="-5">
                <a:solidFill>
                  <a:srgbClr val="0000CC"/>
                </a:solidFill>
                <a:latin typeface="Times New Roman"/>
                <a:cs typeface="Times New Roman"/>
              </a:rPr>
              <a:t>thiết</a:t>
            </a:r>
            <a:r>
              <a:rPr sz="3000" spc="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smtClean="0">
                <a:solidFill>
                  <a:srgbClr val="0000CC"/>
                </a:solidFill>
                <a:latin typeface="Times New Roman"/>
                <a:cs typeface="Times New Roman"/>
              </a:rPr>
              <a:t>bị</a:t>
            </a:r>
            <a:endParaRPr sz="3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803275" indent="-79057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  <a:tabLst>
                <a:tab pos="512763" algn="l"/>
                <a:tab pos="692150" algn="l"/>
              </a:tabLst>
            </a:pPr>
            <a:r>
              <a:rPr sz="3000" dirty="0">
                <a:solidFill>
                  <a:srgbClr val="0000CC"/>
                </a:solidFill>
                <a:latin typeface="Times New Roman"/>
                <a:cs typeface="Times New Roman"/>
              </a:rPr>
              <a:t>Bảo </a:t>
            </a:r>
            <a:r>
              <a:rPr sz="3000" spc="-5" dirty="0">
                <a:solidFill>
                  <a:srgbClr val="0000CC"/>
                </a:solidFill>
                <a:latin typeface="Times New Roman"/>
                <a:cs typeface="Times New Roman"/>
              </a:rPr>
              <a:t>trì </a:t>
            </a:r>
            <a:r>
              <a:rPr sz="3000">
                <a:solidFill>
                  <a:srgbClr val="0000CC"/>
                </a:solidFill>
                <a:latin typeface="Times New Roman"/>
                <a:cs typeface="Times New Roman"/>
              </a:rPr>
              <a:t>thông</a:t>
            </a:r>
            <a:r>
              <a:rPr sz="3000" spc="-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smtClean="0">
                <a:solidFill>
                  <a:srgbClr val="0000CC"/>
                </a:solidFill>
                <a:latin typeface="Times New Roman"/>
                <a:cs typeface="Times New Roman"/>
              </a:rPr>
              <a:t>tin</a:t>
            </a:r>
            <a:endParaRPr sz="3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803275" indent="-79057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  <a:tabLst>
                <a:tab pos="512763" algn="l"/>
                <a:tab pos="692150" algn="l"/>
              </a:tabLst>
            </a:pPr>
            <a:r>
              <a:rPr sz="3000">
                <a:solidFill>
                  <a:srgbClr val="0000CC"/>
                </a:solidFill>
                <a:latin typeface="Times New Roman"/>
                <a:cs typeface="Times New Roman"/>
              </a:rPr>
              <a:t>Truyền</a:t>
            </a:r>
            <a:r>
              <a:rPr sz="3000" spc="-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smtClean="0">
                <a:solidFill>
                  <a:srgbClr val="0000CC"/>
                </a:solidFill>
                <a:latin typeface="Times New Roman"/>
                <a:cs typeface="Times New Roman"/>
              </a:rPr>
              <a:t>thông</a:t>
            </a:r>
            <a:endParaRPr sz="30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803275" indent="-79057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  <a:tabLst>
                <a:tab pos="512763" algn="l"/>
                <a:tab pos="692150" algn="l"/>
              </a:tabLst>
            </a:pPr>
            <a:r>
              <a:rPr sz="3000">
                <a:solidFill>
                  <a:srgbClr val="0000CC"/>
                </a:solidFill>
                <a:latin typeface="Times New Roman"/>
                <a:cs typeface="Times New Roman"/>
              </a:rPr>
              <a:t>Bảo </a:t>
            </a:r>
            <a:r>
              <a:rPr sz="3000" smtClean="0">
                <a:solidFill>
                  <a:srgbClr val="0000CC"/>
                </a:solidFill>
                <a:latin typeface="Times New Roman"/>
                <a:cs typeface="Times New Roman"/>
              </a:rPr>
              <a:t>vệ</a:t>
            </a:r>
            <a:endParaRPr sz="300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loại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Lời gọi hệ</a:t>
            </a:r>
            <a:r>
              <a:rPr spc="-4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Lời gọi hệ 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(system</a:t>
            </a:r>
            <a:r>
              <a:rPr spc="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666"/>
            <a:ext cx="7705090" cy="190436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Times New Roman"/>
                <a:cs typeface="Times New Roman"/>
              </a:rPr>
              <a:t>Có ba phương </a:t>
            </a:r>
            <a:r>
              <a:rPr sz="2800" dirty="0">
                <a:latin typeface="Times New Roman"/>
                <a:cs typeface="Times New Roman"/>
              </a:rPr>
              <a:t>pháp </a:t>
            </a:r>
            <a:r>
              <a:rPr sz="2800" spc="-5" dirty="0">
                <a:latin typeface="Times New Roman"/>
                <a:cs typeface="Times New Roman"/>
              </a:rPr>
              <a:t>để chuyển tham số cho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HĐH: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+ Chuyển tham số vào thanh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ghi.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+ Lưu trữ tham số trong khối hoặc bảng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nhớ.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+ </a:t>
            </a:r>
            <a:r>
              <a:rPr sz="2800" dirty="0">
                <a:latin typeface="Times New Roman"/>
                <a:cs typeface="Times New Roman"/>
              </a:rPr>
              <a:t>Dùng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sz="3600" spc="-8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dụ: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6270142"/>
            <a:ext cx="8039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UNIX/Win32 API (Application Programming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66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143000"/>
            <a:ext cx="8534400" cy="481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2.1 </a:t>
            </a:r>
            <a:r>
              <a:rPr spc="-1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 vụ</a:t>
            </a:r>
            <a:r>
              <a:rPr spc="-5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lõi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 marR="5080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Các dịch vụ lõi nằm ở hạt nhân của hệ</a:t>
            </a:r>
            <a:r>
              <a:rPr lang="vi-VN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điều  hành. Bao</a:t>
            </a:r>
            <a:r>
              <a:rPr lang="vi-VN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gồm:</a:t>
            </a:r>
          </a:p>
          <a:p>
            <a:pPr marL="756285" lvl="1" indent="-286385">
              <a:spcBef>
                <a:spcPts val="680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Thực 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thi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chương</a:t>
            </a:r>
            <a:r>
              <a:rPr lang="vi-VN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trình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0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Hoạt động</a:t>
            </a:r>
            <a:r>
              <a:rPr lang="vi-V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I/O.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5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Thao tác hệ thống tập</a:t>
            </a:r>
            <a:r>
              <a:rPr lang="vi-VN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tin.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0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Truyền</a:t>
            </a:r>
            <a:r>
              <a:rPr lang="vi-VN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thông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5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Phát hiện</a:t>
            </a:r>
            <a:r>
              <a:rPr lang="vi-VN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lỗi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5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Phân bổ tài</a:t>
            </a:r>
            <a:r>
              <a:rPr lang="vi-VN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nguyên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0"/>
              </a:spcBef>
              <a:tabLst>
                <a:tab pos="756920" algn="l"/>
              </a:tabLst>
            </a:pP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Kế</a:t>
            </a:r>
            <a:r>
              <a:rPr lang="vi-VN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toán</a:t>
            </a:r>
            <a:r>
              <a:rPr lang="en-US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(</a:t>
            </a:r>
            <a:r>
              <a:rPr lang="en-US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thống</a:t>
            </a:r>
            <a:r>
              <a:rPr lang="en-US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kê</a:t>
            </a:r>
            <a:r>
              <a:rPr lang="en-US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vi-V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75"/>
              </a:spcBef>
              <a:tabLst>
                <a:tab pos="756920" algn="l"/>
              </a:tabLst>
            </a:pPr>
            <a:r>
              <a:rPr lang="vi-VN" spc="-10" dirty="0">
                <a:solidFill>
                  <a:srgbClr val="FF0000"/>
                </a:solidFill>
                <a:latin typeface="Times New Roman"/>
                <a:cs typeface="Times New Roman"/>
              </a:rPr>
              <a:t>Bảo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vệ </a:t>
            </a:r>
            <a:r>
              <a:rPr lang="vi-VN" spc="-1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lang="vi-VN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ninh.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2.4. Các </a:t>
            </a:r>
            <a:r>
              <a:rPr sz="44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kiểu kiến trúc</a:t>
            </a:r>
            <a:r>
              <a:rPr sz="4400" spc="-57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HĐH</a:t>
            </a:r>
            <a:endParaRPr sz="4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276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45720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2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1600" y="2590800"/>
            <a:ext cx="1752600" cy="1066800"/>
          </a:xfrm>
          <a:custGeom>
            <a:avLst/>
            <a:gdLst/>
            <a:ahLst/>
            <a:cxnLst/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1400" y="28194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0"/>
                </a:moveTo>
                <a:lnTo>
                  <a:pt x="762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600" y="27432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0" y="914400"/>
                </a:moveTo>
                <a:lnTo>
                  <a:pt x="762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3800" y="2667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514600"/>
            <a:ext cx="2133600" cy="1143000"/>
          </a:xfrm>
          <a:custGeom>
            <a:avLst/>
            <a:gdLst/>
            <a:ahLst/>
            <a:cxnLst/>
            <a:rect l="l" t="t" r="r" b="b"/>
            <a:pathLst>
              <a:path w="2133600" h="1143000">
                <a:moveTo>
                  <a:pt x="0" y="0"/>
                </a:moveTo>
                <a:lnTo>
                  <a:pt x="2133600" y="1143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41910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60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0"/>
                </a:moveTo>
                <a:lnTo>
                  <a:pt x="99060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7800" y="39624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4600" y="4038600"/>
            <a:ext cx="2209800" cy="914400"/>
          </a:xfrm>
          <a:custGeom>
            <a:avLst/>
            <a:gdLst/>
            <a:ahLst/>
            <a:cxnLst/>
            <a:rect l="l" t="t" r="r" b="b"/>
            <a:pathLst>
              <a:path w="2209800" h="914400">
                <a:moveTo>
                  <a:pt x="0" y="914400"/>
                </a:moveTo>
                <a:lnTo>
                  <a:pt x="2209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600" y="4114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838200"/>
                </a:moveTo>
                <a:lnTo>
                  <a:pt x="2133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3600" y="41910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64553" y="2424811"/>
            <a:ext cx="1691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Thủ tục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chính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9409" y="3760089"/>
            <a:ext cx="189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Thủ tục dịch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3209" y="5055184"/>
            <a:ext cx="1902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Thủ tục tiện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ích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82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74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74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52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2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657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657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4200" y="213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24200" y="213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đơn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sz="3600" spc="-6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(1/2)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8975" y="1579394"/>
            <a:ext cx="4120515" cy="41167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B1B1B1"/>
              </a:buClr>
              <a:buSzPct val="590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Ví </a:t>
            </a:r>
            <a:r>
              <a:rPr sz="2200" dirty="0">
                <a:latin typeface="Times New Roman"/>
                <a:cs typeface="Times New Roman"/>
              </a:rPr>
              <a:t>dụ </a:t>
            </a:r>
            <a:r>
              <a:rPr sz="2200" spc="-5" dirty="0">
                <a:latin typeface="Times New Roman"/>
                <a:cs typeface="Times New Roman"/>
              </a:rPr>
              <a:t>điển </a:t>
            </a:r>
            <a:r>
              <a:rPr sz="2200" dirty="0">
                <a:latin typeface="Times New Roman"/>
                <a:cs typeface="Times New Roman"/>
              </a:rPr>
              <a:t>hình: </a:t>
            </a:r>
            <a:r>
              <a:rPr sz="2200" spc="-10" dirty="0">
                <a:latin typeface="Times New Roman"/>
                <a:cs typeface="Times New Roman"/>
              </a:rPr>
              <a:t>HĐH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MS-DOS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Clr>
                <a:srgbClr val="B1B1B1"/>
              </a:buClr>
              <a:buSzPct val="590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HĐH chỉ làm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số </a:t>
            </a:r>
            <a:r>
              <a:rPr sz="2200" dirty="0">
                <a:latin typeface="Times New Roman"/>
                <a:cs typeface="Times New Roman"/>
              </a:rPr>
              <a:t>nhiệm </a:t>
            </a:r>
            <a:r>
              <a:rPr sz="2200" spc="-5" dirty="0">
                <a:latin typeface="Times New Roman"/>
                <a:cs typeface="Times New Roman"/>
              </a:rPr>
              <a:t>vụ  quản lý khá đơn giản </a:t>
            </a:r>
            <a:r>
              <a:rPr sz="2200" dirty="0">
                <a:latin typeface="Times New Roman"/>
                <a:cs typeface="Times New Roman"/>
              </a:rPr>
              <a:t>và </a:t>
            </a:r>
            <a:r>
              <a:rPr sz="2200" spc="-5" dirty="0">
                <a:latin typeface="Times New Roman"/>
                <a:cs typeface="Times New Roman"/>
              </a:rPr>
              <a:t>cung </a:t>
            </a:r>
            <a:r>
              <a:rPr sz="2200" spc="-10" dirty="0">
                <a:latin typeface="Times New Roman"/>
                <a:cs typeface="Times New Roman"/>
              </a:rPr>
              <a:t>cấp  </a:t>
            </a:r>
            <a:r>
              <a:rPr sz="2200" spc="-5" dirty="0">
                <a:latin typeface="Times New Roman"/>
                <a:cs typeface="Times New Roman"/>
              </a:rPr>
              <a:t>thêm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số dịch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vụ.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B1B1B1"/>
              </a:buClr>
              <a:buSzPct val="590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10" dirty="0">
                <a:latin typeface="Times New Roman"/>
                <a:cs typeface="Times New Roman"/>
              </a:rPr>
              <a:t>HĐH </a:t>
            </a:r>
            <a:r>
              <a:rPr sz="2200" spc="-5" dirty="0">
                <a:latin typeface="Times New Roman"/>
                <a:cs typeface="Times New Roman"/>
              </a:rPr>
              <a:t>= Thư viện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hàm.</a:t>
            </a:r>
            <a:endParaRPr sz="2200">
              <a:latin typeface="Times New Roman"/>
              <a:cs typeface="Times New Roman"/>
            </a:endParaRPr>
          </a:p>
          <a:p>
            <a:pPr marL="355600" marR="14604" indent="-342900">
              <a:lnSpc>
                <a:spcPct val="100000"/>
              </a:lnSpc>
              <a:spcBef>
                <a:spcPts val="530"/>
              </a:spcBef>
              <a:buClr>
                <a:srgbClr val="B1B1B1"/>
              </a:buClr>
              <a:buSzPct val="590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Ứng dụng của </a:t>
            </a:r>
            <a:r>
              <a:rPr sz="2200" dirty="0">
                <a:latin typeface="Times New Roman"/>
                <a:cs typeface="Times New Roman"/>
              </a:rPr>
              <a:t>người dùng </a:t>
            </a:r>
            <a:r>
              <a:rPr sz="2200" spc="-5" dirty="0">
                <a:latin typeface="Times New Roman"/>
                <a:cs typeface="Times New Roman"/>
              </a:rPr>
              <a:t>vẫn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có  </a:t>
            </a:r>
            <a:r>
              <a:rPr sz="2200" spc="-5" dirty="0">
                <a:latin typeface="Times New Roman"/>
                <a:cs typeface="Times New Roman"/>
              </a:rPr>
              <a:t>thể truy cập trực tiếp phần cứng  thông qua BIOS, cổng phần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cứng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B1B1B1"/>
              </a:buClr>
              <a:buSzPct val="590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Không hỗ trợ đa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nhiệm.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B1B1B1"/>
              </a:buClr>
              <a:buSzPct val="590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Đánh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giá: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khi chương trình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treo?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3657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3962400"/>
            <a:ext cx="26670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Hệ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điều hành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(DOS)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953000"/>
            <a:ext cx="35814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Phần cứng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(BIOS,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port)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500" y="2133600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31750" y="1752600"/>
                </a:moveTo>
                <a:lnTo>
                  <a:pt x="0" y="1752600"/>
                </a:lnTo>
                <a:lnTo>
                  <a:pt x="38100" y="1828800"/>
                </a:lnTo>
                <a:lnTo>
                  <a:pt x="69850" y="1765300"/>
                </a:lnTo>
                <a:lnTo>
                  <a:pt x="31750" y="1765300"/>
                </a:lnTo>
                <a:lnTo>
                  <a:pt x="31750" y="1752600"/>
                </a:lnTo>
                <a:close/>
              </a:path>
              <a:path w="76200" h="1828800">
                <a:moveTo>
                  <a:pt x="44450" y="0"/>
                </a:moveTo>
                <a:lnTo>
                  <a:pt x="31750" y="0"/>
                </a:lnTo>
                <a:lnTo>
                  <a:pt x="31750" y="1765300"/>
                </a:lnTo>
                <a:lnTo>
                  <a:pt x="44450" y="1765300"/>
                </a:lnTo>
                <a:lnTo>
                  <a:pt x="44450" y="0"/>
                </a:lnTo>
                <a:close/>
              </a:path>
              <a:path w="76200" h="1828800">
                <a:moveTo>
                  <a:pt x="76200" y="1752600"/>
                </a:moveTo>
                <a:lnTo>
                  <a:pt x="44450" y="1752600"/>
                </a:lnTo>
                <a:lnTo>
                  <a:pt x="44450" y="1765300"/>
                </a:lnTo>
                <a:lnTo>
                  <a:pt x="69850" y="1765300"/>
                </a:lnTo>
                <a:lnTo>
                  <a:pt x="76200" y="175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00" y="44196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6700" y="2133600"/>
            <a:ext cx="76200" cy="2819400"/>
          </a:xfrm>
          <a:custGeom>
            <a:avLst/>
            <a:gdLst/>
            <a:ahLst/>
            <a:cxnLst/>
            <a:rect l="l" t="t" r="r" b="b"/>
            <a:pathLst>
              <a:path w="76200" h="2819400">
                <a:moveTo>
                  <a:pt x="31750" y="2743200"/>
                </a:moveTo>
                <a:lnTo>
                  <a:pt x="0" y="2743200"/>
                </a:lnTo>
                <a:lnTo>
                  <a:pt x="38100" y="2819400"/>
                </a:lnTo>
                <a:lnTo>
                  <a:pt x="69850" y="2755900"/>
                </a:lnTo>
                <a:lnTo>
                  <a:pt x="31750" y="2755900"/>
                </a:lnTo>
                <a:lnTo>
                  <a:pt x="31750" y="2743200"/>
                </a:lnTo>
                <a:close/>
              </a:path>
              <a:path w="76200" h="2819400">
                <a:moveTo>
                  <a:pt x="44450" y="0"/>
                </a:moveTo>
                <a:lnTo>
                  <a:pt x="31750" y="0"/>
                </a:lnTo>
                <a:lnTo>
                  <a:pt x="31750" y="2755900"/>
                </a:lnTo>
                <a:lnTo>
                  <a:pt x="44450" y="2755900"/>
                </a:lnTo>
                <a:lnTo>
                  <a:pt x="44450" y="0"/>
                </a:lnTo>
                <a:close/>
              </a:path>
              <a:path w="76200" h="2819400">
                <a:moveTo>
                  <a:pt x="76200" y="2743200"/>
                </a:moveTo>
                <a:lnTo>
                  <a:pt x="44450" y="2743200"/>
                </a:lnTo>
                <a:lnTo>
                  <a:pt x="44450" y="2755900"/>
                </a:lnTo>
                <a:lnTo>
                  <a:pt x="69850" y="2755900"/>
                </a:lnTo>
                <a:lnTo>
                  <a:pt x="76200" y="274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2300" y="44196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2819400"/>
            <a:ext cx="3276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Tiện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ích thường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trú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500" y="2133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w="76200" h="6858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500" y="3276600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31750" y="1600200"/>
                </a:moveTo>
                <a:lnTo>
                  <a:pt x="0" y="1600200"/>
                </a:lnTo>
                <a:lnTo>
                  <a:pt x="38100" y="1676400"/>
                </a:lnTo>
                <a:lnTo>
                  <a:pt x="69850" y="1612900"/>
                </a:lnTo>
                <a:lnTo>
                  <a:pt x="31750" y="1612900"/>
                </a:lnTo>
                <a:lnTo>
                  <a:pt x="31750" y="1600200"/>
                </a:lnTo>
                <a:close/>
              </a:path>
              <a:path w="76200" h="1676400">
                <a:moveTo>
                  <a:pt x="44450" y="0"/>
                </a:moveTo>
                <a:lnTo>
                  <a:pt x="31750" y="0"/>
                </a:lnTo>
                <a:lnTo>
                  <a:pt x="31750" y="1612900"/>
                </a:lnTo>
                <a:lnTo>
                  <a:pt x="44450" y="1612900"/>
                </a:lnTo>
                <a:lnTo>
                  <a:pt x="44450" y="0"/>
                </a:lnTo>
                <a:close/>
              </a:path>
              <a:path w="76200" h="1676400">
                <a:moveTo>
                  <a:pt x="76200" y="1600200"/>
                </a:moveTo>
                <a:lnTo>
                  <a:pt x="44450" y="1600200"/>
                </a:lnTo>
                <a:lnTo>
                  <a:pt x="44450" y="1612900"/>
                </a:lnTo>
                <a:lnTo>
                  <a:pt x="69850" y="1612900"/>
                </a:lnTo>
                <a:lnTo>
                  <a:pt x="76200" y="1600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6116" y="5628843"/>
            <a:ext cx="2282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Ví </a:t>
            </a:r>
            <a:r>
              <a:rPr sz="2000" spc="-5" dirty="0">
                <a:latin typeface="Arial"/>
                <a:cs typeface="Arial"/>
              </a:rPr>
              <a:t>dụ </a:t>
            </a:r>
            <a:r>
              <a:rPr sz="2000" dirty="0">
                <a:latin typeface="Arial"/>
                <a:cs typeface="Arial"/>
              </a:rPr>
              <a:t>với HĐH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sz="3600" spc="-4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giản(2/2)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63" y="1905000"/>
            <a:ext cx="4157472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21529" y="1698701"/>
            <a:ext cx="3684904" cy="229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HĐH </a:t>
            </a:r>
            <a:r>
              <a:rPr sz="2400" dirty="0">
                <a:latin typeface="Times New Roman"/>
                <a:cs typeface="Times New Roman"/>
              </a:rPr>
              <a:t>phân thành nhiều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lớp.  </a:t>
            </a:r>
            <a:r>
              <a:rPr sz="2400" spc="-5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lớp phụ trách 1 chức  năng đặc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thù.</a:t>
            </a:r>
            <a:endParaRPr sz="2400">
              <a:latin typeface="Times New Roman"/>
              <a:cs typeface="Times New Roman"/>
            </a:endParaRPr>
          </a:p>
          <a:p>
            <a:pPr marL="285115" marR="114300" indent="-272415">
              <a:lnSpc>
                <a:spcPct val="100000"/>
              </a:lnSpc>
              <a:spcBef>
                <a:spcPts val="605"/>
              </a:spcBef>
              <a:buClr>
                <a:srgbClr val="00CC99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Lớp bên trên </a:t>
            </a: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chức  năng do các lớp bên </a:t>
            </a:r>
            <a:r>
              <a:rPr sz="2400" spc="-5" dirty="0">
                <a:latin typeface="Times New Roman"/>
                <a:cs typeface="Times New Roman"/>
              </a:rPr>
              <a:t>dưới  </a:t>
            </a:r>
            <a:r>
              <a:rPr sz="2400" dirty="0">
                <a:latin typeface="Times New Roman"/>
                <a:cs typeface="Times New Roman"/>
              </a:rPr>
              <a:t>cung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cấp.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5650" y="4772609"/>
            <a:ext cx="428625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Lớp </a:t>
            </a:r>
            <a:r>
              <a:rPr sz="2000" spc="5" dirty="0">
                <a:latin typeface="Times New Roman"/>
                <a:cs typeface="Times New Roman"/>
              </a:rPr>
              <a:t>5: </a:t>
            </a:r>
            <a:r>
              <a:rPr sz="2000" dirty="0">
                <a:latin typeface="Times New Roman"/>
                <a:cs typeface="Times New Roman"/>
              </a:rPr>
              <a:t>Chương </a:t>
            </a:r>
            <a:r>
              <a:rPr sz="2000" spc="-5" dirty="0">
                <a:latin typeface="Times New Roman"/>
                <a:cs typeface="Times New Roman"/>
              </a:rPr>
              <a:t>trình </a:t>
            </a:r>
            <a:r>
              <a:rPr sz="2000" spc="5" dirty="0">
                <a:latin typeface="Times New Roman"/>
                <a:cs typeface="Times New Roman"/>
              </a:rPr>
              <a:t>ứng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dụng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Lớp 4: Quản </a:t>
            </a:r>
            <a:r>
              <a:rPr sz="2000" spc="-5" dirty="0">
                <a:latin typeface="Times New Roman"/>
                <a:cs typeface="Times New Roman"/>
              </a:rPr>
              <a:t>lý </a:t>
            </a:r>
            <a:r>
              <a:rPr sz="2000" dirty="0">
                <a:latin typeface="Times New Roman"/>
                <a:cs typeface="Times New Roman"/>
              </a:rPr>
              <a:t>bộ đệm cho </a:t>
            </a:r>
            <a:r>
              <a:rPr sz="2000" spc="-5" dirty="0">
                <a:latin typeface="Times New Roman"/>
                <a:cs typeface="Times New Roman"/>
              </a:rPr>
              <a:t>t/bị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nhập  Lớp </a:t>
            </a:r>
            <a:r>
              <a:rPr sz="2000" spc="-10" dirty="0">
                <a:latin typeface="Times New Roman"/>
                <a:cs typeface="Times New Roman"/>
              </a:rPr>
              <a:t>3:Trình </a:t>
            </a:r>
            <a:r>
              <a:rPr sz="2000" dirty="0">
                <a:latin typeface="Times New Roman"/>
                <a:cs typeface="Times New Roman"/>
              </a:rPr>
              <a:t>quản lý thao </a:t>
            </a:r>
            <a:r>
              <a:rPr sz="2000" spc="-5" dirty="0">
                <a:latin typeface="Times New Roman"/>
                <a:cs typeface="Times New Roman"/>
              </a:rPr>
              <a:t>tác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endParaRPr sz="2000">
              <a:latin typeface="Times New Roman"/>
              <a:cs typeface="Times New Roman"/>
            </a:endParaRPr>
          </a:p>
          <a:p>
            <a:pPr marL="12700" marR="194056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Lớp 2: Quản </a:t>
            </a:r>
            <a:r>
              <a:rPr sz="2000" spc="-5" dirty="0">
                <a:latin typeface="Times New Roman"/>
                <a:cs typeface="Times New Roman"/>
              </a:rPr>
              <a:t>lý </a:t>
            </a:r>
            <a:r>
              <a:rPr sz="2000" dirty="0">
                <a:latin typeface="Times New Roman"/>
                <a:cs typeface="Times New Roman"/>
              </a:rPr>
              <a:t>bộ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nhớ  </a:t>
            </a:r>
            <a:r>
              <a:rPr sz="2000" dirty="0">
                <a:latin typeface="Times New Roman"/>
                <a:cs typeface="Times New Roman"/>
              </a:rPr>
              <a:t>Lớp 1: </a:t>
            </a:r>
            <a:r>
              <a:rPr sz="2000" spc="-5" dirty="0">
                <a:latin typeface="Times New Roman"/>
                <a:cs typeface="Times New Roman"/>
              </a:rPr>
              <a:t>Điều </a:t>
            </a:r>
            <a:r>
              <a:rPr sz="2000" dirty="0">
                <a:latin typeface="Times New Roman"/>
                <a:cs typeface="Times New Roman"/>
              </a:rPr>
              <a:t>phối CPU  Lớp </a:t>
            </a:r>
            <a:r>
              <a:rPr sz="2000" spc="5" dirty="0">
                <a:latin typeface="Times New Roman"/>
                <a:cs typeface="Times New Roman"/>
              </a:rPr>
              <a:t>0: </a:t>
            </a:r>
            <a:r>
              <a:rPr sz="2000" spc="-5" dirty="0">
                <a:latin typeface="Times New Roman"/>
                <a:cs typeface="Times New Roman"/>
              </a:rPr>
              <a:t>Phần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cứng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trúc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 lớp</a:t>
            </a:r>
            <a:r>
              <a:rPr sz="3600" spc="-7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(1/3)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trúc phân lớp</a:t>
            </a:r>
            <a:r>
              <a:rPr sz="3600" spc="-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(2/3)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477" y="1849373"/>
            <a:ext cx="7490459" cy="4676140"/>
          </a:xfrm>
          <a:custGeom>
            <a:avLst/>
            <a:gdLst/>
            <a:ahLst/>
            <a:cxnLst/>
            <a:rect l="l" t="t" r="r" b="b"/>
            <a:pathLst>
              <a:path w="7490459" h="4676140">
                <a:moveTo>
                  <a:pt x="0" y="4675632"/>
                </a:moveTo>
                <a:lnTo>
                  <a:pt x="7490459" y="4675632"/>
                </a:lnTo>
                <a:lnTo>
                  <a:pt x="7490459" y="0"/>
                </a:lnTo>
                <a:lnTo>
                  <a:pt x="0" y="0"/>
                </a:lnTo>
                <a:lnTo>
                  <a:pt x="0" y="4675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477" y="1849373"/>
            <a:ext cx="7490459" cy="4676140"/>
          </a:xfrm>
          <a:custGeom>
            <a:avLst/>
            <a:gdLst/>
            <a:ahLst/>
            <a:cxnLst/>
            <a:rect l="l" t="t" r="r" b="b"/>
            <a:pathLst>
              <a:path w="7490459" h="4676140">
                <a:moveTo>
                  <a:pt x="0" y="4675632"/>
                </a:moveTo>
                <a:lnTo>
                  <a:pt x="7490459" y="4675632"/>
                </a:lnTo>
                <a:lnTo>
                  <a:pt x="7490459" y="0"/>
                </a:lnTo>
                <a:lnTo>
                  <a:pt x="0" y="0"/>
                </a:lnTo>
                <a:lnTo>
                  <a:pt x="0" y="467563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68" y="5657088"/>
            <a:ext cx="1714500" cy="675640"/>
          </a:xfrm>
          <a:custGeom>
            <a:avLst/>
            <a:gdLst/>
            <a:ahLst/>
            <a:cxnLst/>
            <a:rect l="l" t="t" r="r" b="b"/>
            <a:pathLst>
              <a:path w="1714500" h="675639">
                <a:moveTo>
                  <a:pt x="0" y="675132"/>
                </a:moveTo>
                <a:lnTo>
                  <a:pt x="1714500" y="675132"/>
                </a:lnTo>
                <a:lnTo>
                  <a:pt x="1714500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0268" y="5657088"/>
            <a:ext cx="1714500" cy="675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15"/>
              </a:spcBef>
            </a:pPr>
            <a:r>
              <a:rPr sz="2200" spc="-10" dirty="0">
                <a:latin typeface="Tahoma"/>
                <a:cs typeface="Tahoma"/>
              </a:rPr>
              <a:t>Device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Driver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931" y="2042160"/>
            <a:ext cx="4693920" cy="673735"/>
          </a:xfrm>
          <a:custGeom>
            <a:avLst/>
            <a:gdLst/>
            <a:ahLst/>
            <a:cxnLst/>
            <a:rect l="l" t="t" r="r" b="b"/>
            <a:pathLst>
              <a:path w="4693920" h="673735">
                <a:moveTo>
                  <a:pt x="0" y="673608"/>
                </a:moveTo>
                <a:lnTo>
                  <a:pt x="4693920" y="673608"/>
                </a:lnTo>
                <a:lnTo>
                  <a:pt x="4693920" y="0"/>
                </a:lnTo>
                <a:lnTo>
                  <a:pt x="0" y="0"/>
                </a:lnTo>
                <a:lnTo>
                  <a:pt x="0" y="673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931" y="2042160"/>
            <a:ext cx="4693920" cy="37766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05"/>
              </a:spcBef>
            </a:pPr>
            <a:r>
              <a:rPr sz="2200" spc="-10">
                <a:latin typeface="Tahoma"/>
                <a:cs typeface="Tahoma"/>
              </a:rPr>
              <a:t>Giao </a:t>
            </a:r>
            <a:r>
              <a:rPr sz="2200" spc="-270" smtClean="0">
                <a:latin typeface="Tahoma"/>
                <a:cs typeface="Tahoma"/>
              </a:rPr>
              <a:t>t</a:t>
            </a:r>
            <a:r>
              <a:rPr lang="en-US" sz="2200" spc="-270" dirty="0" smtClean="0">
                <a:latin typeface="Tahoma"/>
                <a:cs typeface="Tahoma"/>
              </a:rPr>
              <a:t> </a:t>
            </a:r>
            <a:r>
              <a:rPr sz="2200" spc="-270" smtClean="0">
                <a:latin typeface="Tahoma"/>
                <a:cs typeface="Tahoma"/>
              </a:rPr>
              <a:t>i</a:t>
            </a:r>
            <a:r>
              <a:rPr lang="en-US" sz="2200" spc="-270" dirty="0" smtClean="0">
                <a:latin typeface="Tahoma"/>
                <a:cs typeface="Tahoma"/>
              </a:rPr>
              <a:t> </a:t>
            </a:r>
            <a:r>
              <a:rPr sz="2200" spc="-270" smtClean="0">
                <a:latin typeface="Tahoma"/>
                <a:cs typeface="Tahoma"/>
              </a:rPr>
              <a:t>ế</a:t>
            </a:r>
            <a:r>
              <a:rPr lang="en-US" sz="2200" spc="-270" dirty="0" smtClean="0">
                <a:latin typeface="Tahoma"/>
                <a:cs typeface="Tahoma"/>
              </a:rPr>
              <a:t> </a:t>
            </a:r>
            <a:r>
              <a:rPr sz="2200" spc="-270" smtClean="0">
                <a:latin typeface="Tahoma"/>
                <a:cs typeface="Tahoma"/>
              </a:rPr>
              <a:t>p </a:t>
            </a:r>
            <a:r>
              <a:rPr sz="2200" spc="-330" dirty="0">
                <a:latin typeface="Tahoma"/>
                <a:cs typeface="Tahoma"/>
              </a:rPr>
              <a:t>với </a:t>
            </a:r>
            <a:r>
              <a:rPr sz="2200" spc="-315" dirty="0">
                <a:latin typeface="Tahoma"/>
                <a:cs typeface="Tahoma"/>
              </a:rPr>
              <a:t>chương </a:t>
            </a:r>
            <a:r>
              <a:rPr sz="2200" spc="-10" dirty="0">
                <a:latin typeface="Tahoma"/>
                <a:cs typeface="Tahoma"/>
              </a:rPr>
              <a:t>trình </a:t>
            </a:r>
            <a:r>
              <a:rPr sz="2200" spc="-295" dirty="0">
                <a:latin typeface="Tahoma"/>
                <a:cs typeface="Tahoma"/>
              </a:rPr>
              <a:t>ứng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-250" dirty="0">
                <a:latin typeface="Tahoma"/>
                <a:cs typeface="Tahoma"/>
              </a:rPr>
              <a:t>dụng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4959" y="2042160"/>
            <a:ext cx="2315210" cy="673735"/>
          </a:xfrm>
          <a:custGeom>
            <a:avLst/>
            <a:gdLst/>
            <a:ahLst/>
            <a:cxnLst/>
            <a:rect l="l" t="t" r="r" b="b"/>
            <a:pathLst>
              <a:path w="2315209" h="673735">
                <a:moveTo>
                  <a:pt x="0" y="673608"/>
                </a:moveTo>
                <a:lnTo>
                  <a:pt x="2314956" y="673608"/>
                </a:lnTo>
                <a:lnTo>
                  <a:pt x="2314956" y="0"/>
                </a:lnTo>
                <a:lnTo>
                  <a:pt x="0" y="0"/>
                </a:lnTo>
                <a:lnTo>
                  <a:pt x="0" y="673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4959" y="2042160"/>
            <a:ext cx="2315210" cy="37766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305"/>
              </a:spcBef>
            </a:pPr>
            <a:r>
              <a:rPr sz="2200" spc="-484" smtClean="0">
                <a:latin typeface="Tahoma"/>
                <a:cs typeface="Tahoma"/>
              </a:rPr>
              <a:t>M</a:t>
            </a:r>
            <a:r>
              <a:rPr lang="en-US" sz="2200" spc="-484" dirty="0" smtClean="0">
                <a:latin typeface="Tahoma"/>
                <a:cs typeface="Tahoma"/>
              </a:rPr>
              <a:t> </a:t>
            </a:r>
            <a:r>
              <a:rPr sz="2200" spc="-484" smtClean="0">
                <a:latin typeface="Tahoma"/>
                <a:cs typeface="Tahoma"/>
              </a:rPr>
              <a:t>ở </a:t>
            </a:r>
            <a:r>
              <a:rPr lang="en-US" sz="2200" spc="-484" dirty="0" smtClean="0">
                <a:latin typeface="Tahoma"/>
                <a:cs typeface="Tahoma"/>
              </a:rPr>
              <a:t> </a:t>
            </a:r>
            <a:r>
              <a:rPr sz="2200" spc="-260" smtClean="0">
                <a:latin typeface="Tahoma"/>
                <a:cs typeface="Tahoma"/>
              </a:rPr>
              <a:t>rộng</a:t>
            </a:r>
            <a:r>
              <a:rPr sz="2200" spc="-140" smtClean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API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4959" y="2855976"/>
            <a:ext cx="2315210" cy="675640"/>
          </a:xfrm>
          <a:custGeom>
            <a:avLst/>
            <a:gdLst/>
            <a:ahLst/>
            <a:cxnLst/>
            <a:rect l="l" t="t" r="r" b="b"/>
            <a:pathLst>
              <a:path w="2315209" h="675639">
                <a:moveTo>
                  <a:pt x="0" y="675132"/>
                </a:moveTo>
                <a:lnTo>
                  <a:pt x="2314956" y="675132"/>
                </a:lnTo>
                <a:lnTo>
                  <a:pt x="2314956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4959" y="2855976"/>
            <a:ext cx="2315210" cy="3789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15"/>
              </a:spcBef>
            </a:pPr>
            <a:r>
              <a:rPr sz="2200" spc="-530" smtClean="0">
                <a:latin typeface="Tahoma"/>
                <a:cs typeface="Tahoma"/>
              </a:rPr>
              <a:t>H</a:t>
            </a:r>
            <a:r>
              <a:rPr lang="en-US" sz="2200" spc="-530" dirty="0" smtClean="0">
                <a:latin typeface="Tahoma"/>
                <a:cs typeface="Tahoma"/>
              </a:rPr>
              <a:t> </a:t>
            </a:r>
            <a:r>
              <a:rPr sz="2200" spc="-530" smtClean="0">
                <a:latin typeface="Tahoma"/>
                <a:cs typeface="Tahoma"/>
              </a:rPr>
              <a:t>ệ</a:t>
            </a:r>
            <a:r>
              <a:rPr lang="en-US" sz="2200" spc="-530" dirty="0" smtClean="0">
                <a:latin typeface="Tahoma"/>
                <a:cs typeface="Tahoma"/>
              </a:rPr>
              <a:t> </a:t>
            </a:r>
            <a:r>
              <a:rPr sz="2200" spc="-530" smtClean="0">
                <a:latin typeface="Tahoma"/>
                <a:cs typeface="Tahoma"/>
              </a:rPr>
              <a:t> </a:t>
            </a:r>
            <a:r>
              <a:rPr sz="2200" spc="-210" dirty="0">
                <a:latin typeface="Tahoma"/>
                <a:cs typeface="Tahoma"/>
              </a:rPr>
              <a:t>thống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7039" y="2855976"/>
            <a:ext cx="2315210" cy="675640"/>
          </a:xfrm>
          <a:custGeom>
            <a:avLst/>
            <a:gdLst/>
            <a:ahLst/>
            <a:cxnLst/>
            <a:rect l="l" t="t" r="r" b="b"/>
            <a:pathLst>
              <a:path w="2315210" h="675639">
                <a:moveTo>
                  <a:pt x="0" y="675132"/>
                </a:moveTo>
                <a:lnTo>
                  <a:pt x="2314956" y="675132"/>
                </a:lnTo>
                <a:lnTo>
                  <a:pt x="2314956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87039" y="2855976"/>
            <a:ext cx="2315210" cy="3789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15"/>
              </a:spcBef>
            </a:pPr>
            <a:r>
              <a:rPr sz="2200" spc="-530">
                <a:latin typeface="Tahoma"/>
                <a:cs typeface="Tahoma"/>
              </a:rPr>
              <a:t>Hệ </a:t>
            </a:r>
            <a:r>
              <a:rPr lang="en-US" sz="2200" spc="-530" dirty="0" smtClean="0">
                <a:latin typeface="Tahoma"/>
                <a:cs typeface="Tahoma"/>
              </a:rPr>
              <a:t> </a:t>
            </a:r>
            <a:r>
              <a:rPr sz="2200" spc="-210" smtClean="0">
                <a:latin typeface="Tahoma"/>
                <a:cs typeface="Tahoma"/>
              </a:rPr>
              <a:t>thống</a:t>
            </a:r>
            <a:r>
              <a:rPr sz="2200" spc="-100" smtClean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931" y="2855976"/>
            <a:ext cx="2315210" cy="675640"/>
          </a:xfrm>
          <a:custGeom>
            <a:avLst/>
            <a:gdLst/>
            <a:ahLst/>
            <a:cxnLst/>
            <a:rect l="l" t="t" r="r" b="b"/>
            <a:pathLst>
              <a:path w="2315210" h="675639">
                <a:moveTo>
                  <a:pt x="0" y="675132"/>
                </a:moveTo>
                <a:lnTo>
                  <a:pt x="2314956" y="675132"/>
                </a:lnTo>
                <a:lnTo>
                  <a:pt x="2314956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8931" y="2855976"/>
            <a:ext cx="2315210" cy="3789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15"/>
              </a:spcBef>
            </a:pPr>
            <a:r>
              <a:rPr sz="2200" spc="-530">
                <a:latin typeface="Tahoma"/>
                <a:cs typeface="Tahoma"/>
              </a:rPr>
              <a:t>Hệ </a:t>
            </a:r>
            <a:r>
              <a:rPr lang="en-US" sz="2200" spc="-530" dirty="0" smtClean="0">
                <a:latin typeface="Tahoma"/>
                <a:cs typeface="Tahoma"/>
              </a:rPr>
              <a:t> </a:t>
            </a:r>
            <a:r>
              <a:rPr sz="2200" spc="-210" smtClean="0">
                <a:latin typeface="Tahoma"/>
                <a:cs typeface="Tahoma"/>
              </a:rPr>
              <a:t>thống</a:t>
            </a:r>
            <a:r>
              <a:rPr sz="2200" spc="-100" smtClean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8931" y="3656076"/>
            <a:ext cx="7101840" cy="1880870"/>
          </a:xfrm>
          <a:custGeom>
            <a:avLst/>
            <a:gdLst/>
            <a:ahLst/>
            <a:cxnLst/>
            <a:rect l="l" t="t" r="r" b="b"/>
            <a:pathLst>
              <a:path w="7101840" h="1880870">
                <a:moveTo>
                  <a:pt x="0" y="1880615"/>
                </a:moveTo>
                <a:lnTo>
                  <a:pt x="7101840" y="1880615"/>
                </a:lnTo>
                <a:lnTo>
                  <a:pt x="7101840" y="0"/>
                </a:lnTo>
                <a:lnTo>
                  <a:pt x="0" y="0"/>
                </a:lnTo>
                <a:lnTo>
                  <a:pt x="0" y="1880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931" y="3656076"/>
            <a:ext cx="7101840" cy="1880870"/>
          </a:xfrm>
          <a:custGeom>
            <a:avLst/>
            <a:gdLst/>
            <a:ahLst/>
            <a:cxnLst/>
            <a:rect l="l" t="t" r="r" b="b"/>
            <a:pathLst>
              <a:path w="7101840" h="1880870">
                <a:moveTo>
                  <a:pt x="0" y="1880615"/>
                </a:moveTo>
                <a:lnTo>
                  <a:pt x="7101840" y="1880615"/>
                </a:lnTo>
                <a:lnTo>
                  <a:pt x="7101840" y="0"/>
                </a:lnTo>
                <a:lnTo>
                  <a:pt x="0" y="0"/>
                </a:lnTo>
                <a:lnTo>
                  <a:pt x="0" y="18806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5971" y="4024122"/>
            <a:ext cx="1142365" cy="69442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4604" marR="5080" indent="-15240">
              <a:lnSpc>
                <a:spcPts val="2600"/>
              </a:lnSpc>
              <a:spcBef>
                <a:spcPts val="215"/>
              </a:spcBef>
            </a:pPr>
            <a:r>
              <a:rPr sz="2200" spc="-355" smtClean="0">
                <a:latin typeface="Tahoma"/>
                <a:cs typeface="Tahoma"/>
              </a:rPr>
              <a:t>H</a:t>
            </a:r>
            <a:r>
              <a:rPr lang="en-US" sz="2200" spc="-355" dirty="0" smtClean="0">
                <a:latin typeface="Tahoma"/>
                <a:cs typeface="Tahoma"/>
              </a:rPr>
              <a:t> </a:t>
            </a:r>
            <a:r>
              <a:rPr sz="2200" spc="-355" smtClean="0">
                <a:latin typeface="Tahoma"/>
                <a:cs typeface="Tahoma"/>
              </a:rPr>
              <a:t>ạ</a:t>
            </a:r>
            <a:r>
              <a:rPr lang="en-US" sz="2200" spc="-355" dirty="0" smtClean="0">
                <a:latin typeface="Tahoma"/>
                <a:cs typeface="Tahoma"/>
              </a:rPr>
              <a:t> </a:t>
            </a:r>
            <a:r>
              <a:rPr sz="2200" spc="-355" smtClean="0">
                <a:latin typeface="Tahoma"/>
                <a:cs typeface="Tahoma"/>
              </a:rPr>
              <a:t>t</a:t>
            </a:r>
            <a:r>
              <a:rPr lang="en-US" sz="2200" spc="-355" dirty="0" smtClean="0">
                <a:latin typeface="Tahoma"/>
                <a:cs typeface="Tahoma"/>
              </a:rPr>
              <a:t>  </a:t>
            </a:r>
            <a:r>
              <a:rPr sz="2200" spc="-355" smtClean="0">
                <a:latin typeface="Tahoma"/>
                <a:cs typeface="Tahoma"/>
              </a:rPr>
              <a:t> </a:t>
            </a:r>
            <a:r>
              <a:rPr sz="2200" spc="-5">
                <a:latin typeface="Tahoma"/>
                <a:cs typeface="Tahoma"/>
              </a:rPr>
              <a:t>nhân  </a:t>
            </a:r>
            <a:r>
              <a:rPr sz="2200" spc="-525" smtClean="0">
                <a:latin typeface="Tahoma"/>
                <a:cs typeface="Tahoma"/>
              </a:rPr>
              <a:t>hệ</a:t>
            </a:r>
            <a:r>
              <a:rPr lang="en-US" sz="2200" spc="-525" dirty="0" smtClean="0">
                <a:latin typeface="Tahoma"/>
                <a:cs typeface="Tahoma"/>
              </a:rPr>
              <a:t>  </a:t>
            </a:r>
            <a:r>
              <a:rPr sz="2200" spc="-400" smtClean="0">
                <a:latin typeface="Tahoma"/>
                <a:cs typeface="Tahoma"/>
              </a:rPr>
              <a:t> </a:t>
            </a:r>
            <a:r>
              <a:rPr sz="2200" spc="-210" dirty="0">
                <a:latin typeface="Tahoma"/>
                <a:cs typeface="Tahoma"/>
              </a:rPr>
              <a:t>thống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73040" y="4177284"/>
            <a:ext cx="2313940" cy="1181100"/>
          </a:xfrm>
          <a:custGeom>
            <a:avLst/>
            <a:gdLst/>
            <a:ahLst/>
            <a:cxnLst/>
            <a:rect l="l" t="t" r="r" b="b"/>
            <a:pathLst>
              <a:path w="2313940" h="1181100">
                <a:moveTo>
                  <a:pt x="0" y="1181099"/>
                </a:moveTo>
                <a:lnTo>
                  <a:pt x="2313432" y="1181099"/>
                </a:lnTo>
                <a:lnTo>
                  <a:pt x="2313432" y="0"/>
                </a:lnTo>
                <a:lnTo>
                  <a:pt x="0" y="0"/>
                </a:lnTo>
                <a:lnTo>
                  <a:pt x="0" y="1181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83352" y="4163695"/>
            <a:ext cx="1908175" cy="10267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" marR="5080" indent="-1905" algn="just">
              <a:lnSpc>
                <a:spcPct val="99400"/>
              </a:lnSpc>
              <a:spcBef>
                <a:spcPts val="110"/>
              </a:spcBef>
            </a:pPr>
            <a:r>
              <a:rPr sz="2200" spc="-270" smtClean="0">
                <a:latin typeface="Tahoma"/>
                <a:cs typeface="Tahoma"/>
              </a:rPr>
              <a:t>Qu</a:t>
            </a:r>
            <a:r>
              <a:rPr lang="en-US" sz="2200" spc="-270" dirty="0" smtClean="0">
                <a:latin typeface="Tahoma"/>
                <a:cs typeface="Tahoma"/>
              </a:rPr>
              <a:t> </a:t>
            </a:r>
            <a:r>
              <a:rPr sz="2200" spc="-270" smtClean="0">
                <a:latin typeface="Tahoma"/>
                <a:cs typeface="Tahoma"/>
              </a:rPr>
              <a:t>n </a:t>
            </a:r>
            <a:r>
              <a:rPr sz="2200" spc="-5">
                <a:latin typeface="Tahoma"/>
                <a:cs typeface="Tahoma"/>
              </a:rPr>
              <a:t>lý </a:t>
            </a:r>
            <a:r>
              <a:rPr sz="2200" spc="-509" smtClean="0">
                <a:latin typeface="Tahoma"/>
                <a:cs typeface="Tahoma"/>
              </a:rPr>
              <a:t>b</a:t>
            </a:r>
            <a:r>
              <a:rPr lang="en-US" sz="2200" spc="-509" dirty="0" smtClean="0">
                <a:latin typeface="Tahoma"/>
                <a:cs typeface="Tahoma"/>
              </a:rPr>
              <a:t> </a:t>
            </a:r>
            <a:r>
              <a:rPr sz="2200" spc="-509" smtClean="0">
                <a:latin typeface="Tahoma"/>
                <a:cs typeface="Tahoma"/>
              </a:rPr>
              <a:t>ộ </a:t>
            </a:r>
            <a:r>
              <a:rPr sz="2200" spc="-325" dirty="0">
                <a:latin typeface="Tahoma"/>
                <a:cs typeface="Tahoma"/>
              </a:rPr>
              <a:t>nhớ  Gởi </a:t>
            </a:r>
            <a:r>
              <a:rPr sz="2200" spc="-10" dirty="0">
                <a:latin typeface="Tahoma"/>
                <a:cs typeface="Tahoma"/>
              </a:rPr>
              <a:t>các </a:t>
            </a:r>
            <a:r>
              <a:rPr sz="2200" spc="-5" dirty="0">
                <a:latin typeface="Tahoma"/>
                <a:cs typeface="Tahoma"/>
              </a:rPr>
              <a:t>tác </a:t>
            </a:r>
            <a:r>
              <a:rPr sz="2200" spc="-495">
                <a:latin typeface="Tahoma"/>
                <a:cs typeface="Tahoma"/>
              </a:rPr>
              <a:t>vụ  </a:t>
            </a:r>
            <a:r>
              <a:rPr sz="2200" spc="-270" smtClean="0">
                <a:latin typeface="Tahoma"/>
                <a:cs typeface="Tahoma"/>
              </a:rPr>
              <a:t>Quả</a:t>
            </a:r>
            <a:r>
              <a:rPr lang="en-US" sz="2200" spc="-270" dirty="0">
                <a:latin typeface="Tahoma"/>
                <a:cs typeface="Tahoma"/>
              </a:rPr>
              <a:t>n</a:t>
            </a:r>
            <a:r>
              <a:rPr sz="2200" spc="-270" smtClean="0">
                <a:latin typeface="Tahoma"/>
                <a:cs typeface="Tahoma"/>
              </a:rPr>
              <a:t> </a:t>
            </a:r>
            <a:r>
              <a:rPr sz="2200" spc="-5">
                <a:latin typeface="Tahoma"/>
                <a:cs typeface="Tahoma"/>
              </a:rPr>
              <a:t>lý </a:t>
            </a:r>
            <a:r>
              <a:rPr sz="2200" spc="-215" smtClean="0">
                <a:latin typeface="Tahoma"/>
                <a:cs typeface="Tahoma"/>
              </a:rPr>
              <a:t>thiế</a:t>
            </a:r>
            <a:r>
              <a:rPr lang="en-US" sz="2200" spc="-215" dirty="0" smtClean="0">
                <a:latin typeface="Tahoma"/>
                <a:cs typeface="Tahoma"/>
              </a:rPr>
              <a:t> </a:t>
            </a:r>
            <a:r>
              <a:rPr sz="2200" spc="-215" smtClean="0">
                <a:latin typeface="Tahoma"/>
                <a:cs typeface="Tahoma"/>
              </a:rPr>
              <a:t>t</a:t>
            </a:r>
            <a:r>
              <a:rPr sz="2200" spc="-190" smtClean="0">
                <a:latin typeface="Tahoma"/>
                <a:cs typeface="Tahoma"/>
              </a:rPr>
              <a:t> </a:t>
            </a:r>
            <a:r>
              <a:rPr sz="2200" spc="-855" smtClean="0">
                <a:latin typeface="Tahoma"/>
                <a:cs typeface="Tahoma"/>
              </a:rPr>
              <a:t>bị</a:t>
            </a:r>
            <a:r>
              <a:rPr lang="en-US" sz="2200" spc="-855" dirty="0" smtClean="0">
                <a:latin typeface="Tahoma"/>
                <a:cs typeface="Tahoma"/>
              </a:rPr>
              <a:t> </a:t>
            </a:r>
            <a:r>
              <a:rPr lang="en-US" sz="2200" spc="-855" dirty="0" smtClean="0">
                <a:latin typeface="Tahoma"/>
                <a:cs typeface="Tahoma"/>
              </a:rPr>
              <a:t>   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4959" y="981455"/>
            <a:ext cx="2315210" cy="67564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345"/>
              </a:spcBef>
            </a:pPr>
            <a:r>
              <a:rPr sz="2200" spc="-215" dirty="0">
                <a:latin typeface="Tahoma"/>
                <a:cs typeface="Tahoma"/>
              </a:rPr>
              <a:t>Ứng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50" dirty="0">
                <a:latin typeface="Tahoma"/>
                <a:cs typeface="Tahoma"/>
              </a:rPr>
              <a:t>dụng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039" y="981455"/>
            <a:ext cx="2315210" cy="67564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345"/>
              </a:spcBef>
            </a:pPr>
            <a:r>
              <a:rPr sz="2200" spc="-215" dirty="0">
                <a:latin typeface="Tahoma"/>
                <a:cs typeface="Tahoma"/>
              </a:rPr>
              <a:t>Ứng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50" dirty="0">
                <a:latin typeface="Tahoma"/>
                <a:cs typeface="Tahoma"/>
              </a:rPr>
              <a:t>dụng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931" y="981455"/>
            <a:ext cx="2315210" cy="67564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305"/>
              </a:spcBef>
            </a:pPr>
            <a:r>
              <a:rPr sz="2200" spc="-215" dirty="0">
                <a:latin typeface="Tahoma"/>
                <a:cs typeface="Tahoma"/>
              </a:rPr>
              <a:t>Ứng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50" dirty="0">
                <a:latin typeface="Tahoma"/>
                <a:cs typeface="Tahoma"/>
              </a:rPr>
              <a:t>dụng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15539" y="5657088"/>
            <a:ext cx="1714500" cy="675640"/>
          </a:xfrm>
          <a:custGeom>
            <a:avLst/>
            <a:gdLst/>
            <a:ahLst/>
            <a:cxnLst/>
            <a:rect l="l" t="t" r="r" b="b"/>
            <a:pathLst>
              <a:path w="1714500" h="675639">
                <a:moveTo>
                  <a:pt x="0" y="675132"/>
                </a:moveTo>
                <a:lnTo>
                  <a:pt x="1714500" y="675132"/>
                </a:lnTo>
                <a:lnTo>
                  <a:pt x="1714500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15539" y="5657088"/>
            <a:ext cx="1714500" cy="675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15"/>
              </a:spcBef>
            </a:pPr>
            <a:r>
              <a:rPr sz="2200" spc="-10" dirty="0">
                <a:latin typeface="Tahoma"/>
                <a:cs typeface="Tahoma"/>
              </a:rPr>
              <a:t>Device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Driver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5657088"/>
            <a:ext cx="1714500" cy="675640"/>
          </a:xfrm>
          <a:custGeom>
            <a:avLst/>
            <a:gdLst/>
            <a:ahLst/>
            <a:cxnLst/>
            <a:rect l="l" t="t" r="r" b="b"/>
            <a:pathLst>
              <a:path w="1714500" h="675639">
                <a:moveTo>
                  <a:pt x="0" y="675132"/>
                </a:moveTo>
                <a:lnTo>
                  <a:pt x="1714500" y="675132"/>
                </a:lnTo>
                <a:lnTo>
                  <a:pt x="1714500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91000" y="5657088"/>
            <a:ext cx="1714500" cy="675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15"/>
              </a:spcBef>
            </a:pPr>
            <a:r>
              <a:rPr sz="2200" spc="-10" dirty="0">
                <a:latin typeface="Tahoma"/>
                <a:cs typeface="Tahoma"/>
              </a:rPr>
              <a:t>Device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Driver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87796" y="5657088"/>
            <a:ext cx="1713230" cy="675640"/>
          </a:xfrm>
          <a:custGeom>
            <a:avLst/>
            <a:gdLst/>
            <a:ahLst/>
            <a:cxnLst/>
            <a:rect l="l" t="t" r="r" b="b"/>
            <a:pathLst>
              <a:path w="1713229" h="675639">
                <a:moveTo>
                  <a:pt x="0" y="675132"/>
                </a:moveTo>
                <a:lnTo>
                  <a:pt x="1712976" y="675132"/>
                </a:lnTo>
                <a:lnTo>
                  <a:pt x="1712976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87796" y="5657088"/>
            <a:ext cx="1713230" cy="675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315"/>
              </a:spcBef>
            </a:pPr>
            <a:r>
              <a:rPr sz="2200" spc="-5" dirty="0">
                <a:latin typeface="Tahoma"/>
                <a:cs typeface="Tahoma"/>
              </a:rPr>
              <a:t>Device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Driver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8408"/>
            <a:ext cx="7500620" cy="39814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10"/>
              </a:spcBef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Ưu điểm:</a:t>
            </a:r>
            <a:endParaRPr sz="28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040"/>
              </a:spcBef>
              <a:buChar char="•"/>
              <a:tabLst>
                <a:tab pos="6985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Đ</a:t>
            </a:r>
            <a:r>
              <a:rPr sz="2400" smtClean="0">
                <a:latin typeface="Times New Roman"/>
                <a:cs typeface="Times New Roman"/>
              </a:rPr>
              <a:t>ơn </a:t>
            </a:r>
            <a:r>
              <a:rPr sz="2400" dirty="0">
                <a:latin typeface="Times New Roman"/>
                <a:cs typeface="Times New Roman"/>
              </a:rPr>
              <a:t>giản việc tìm lỗi và kiểm chứng hệ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8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Đơn </a:t>
            </a:r>
            <a:r>
              <a:rPr sz="2400" dirty="0">
                <a:latin typeface="Times New Roman"/>
                <a:cs typeface="Times New Roman"/>
              </a:rPr>
              <a:t>giản trong việc thiết kế và cài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đặt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90"/>
              </a:spcBef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Khuyết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điểm:</a:t>
            </a:r>
            <a:endParaRPr sz="28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04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Bao nhiêu lớp là đủ ?, thứ tự </a:t>
            </a:r>
            <a:r>
              <a:rPr sz="2400" spc="-5" dirty="0">
                <a:latin typeface="Times New Roman"/>
                <a:cs typeface="Times New Roman"/>
              </a:rPr>
              <a:t>sắp </a:t>
            </a:r>
            <a:r>
              <a:rPr sz="2400" dirty="0">
                <a:latin typeface="Times New Roman"/>
                <a:cs typeface="Times New Roman"/>
              </a:rPr>
              <a:t>xếp các lớp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ct val="114199"/>
              </a:lnSpc>
              <a:spcBef>
                <a:spcPts val="56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Kém </a:t>
            </a:r>
            <a:r>
              <a:rPr sz="2400" dirty="0">
                <a:latin typeface="Times New Roman"/>
                <a:cs typeface="Times New Roman"/>
              </a:rPr>
              <a:t>hiệu quả do 1 lời gọi thủ tục có thể kích hoạt lan  truyền các thủ tục ở các lớp bên trong =&gt; chi phí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truyền  thông </a:t>
            </a:r>
            <a:r>
              <a:rPr sz="2400" spc="-5" dirty="0">
                <a:latin typeface="Times New Roman"/>
                <a:cs typeface="Times New Roman"/>
              </a:rPr>
              <a:t>số, </a:t>
            </a:r>
            <a:r>
              <a:rPr sz="2400" dirty="0">
                <a:latin typeface="Times New Roman"/>
                <a:cs typeface="Times New Roman"/>
              </a:rPr>
              <a:t>chuyển đổi ngữ cảnh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tăng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trúc phân</a:t>
            </a:r>
            <a:r>
              <a:rPr spc="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lớp(3/3)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408" y="1435608"/>
            <a:ext cx="8484108" cy="429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269" y="3429761"/>
            <a:ext cx="1234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Core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Solaris  kernel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5219" y="1532890"/>
            <a:ext cx="110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Sched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ng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888" y="1816684"/>
            <a:ext cx="11245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bus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drivers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412" y="3335273"/>
            <a:ext cx="140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ous  modules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994" y="5042153"/>
            <a:ext cx="100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6041" y="4946650"/>
            <a:ext cx="110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Exe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uta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  formats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0306" y="3335273"/>
            <a:ext cx="1176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7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Loadable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2389" y="1859026"/>
            <a:ext cx="1200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798" y="6044895"/>
            <a:ext cx="502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Ví dụ kiến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trúc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HĐH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Solaris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trúc</a:t>
            </a:r>
            <a:r>
              <a:rPr spc="-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Kiến 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HĐH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Solaris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912734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Đ</a:t>
            </a:r>
            <a:r>
              <a:rPr sz="3200" smtClean="0">
                <a:latin typeface="Times New Roman"/>
                <a:cs typeface="Times New Roman"/>
              </a:rPr>
              <a:t>ược </a:t>
            </a:r>
            <a:r>
              <a:rPr sz="3200" dirty="0">
                <a:latin typeface="Times New Roman"/>
                <a:cs typeface="Times New Roman"/>
              </a:rPr>
              <a:t>tổ chức xung quanh một hạt nhân nòng  </a:t>
            </a:r>
            <a:r>
              <a:rPr sz="3200" spc="5" dirty="0">
                <a:latin typeface="Times New Roman"/>
                <a:cs typeface="Times New Roman"/>
              </a:rPr>
              <a:t>cốt </a:t>
            </a:r>
            <a:r>
              <a:rPr sz="3200" dirty="0">
                <a:latin typeface="Times New Roman"/>
                <a:cs typeface="Times New Roman"/>
              </a:rPr>
              <a:t>với bảy loại của mô-đun hạt nhân khả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nạp:</a:t>
            </a:r>
            <a:endParaRPr sz="32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lớp điều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phối</a:t>
            </a:r>
            <a:endParaRPr sz="28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tập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lời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khả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nạp</a:t>
            </a:r>
            <a:endParaRPr sz="28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định </a:t>
            </a:r>
            <a:r>
              <a:rPr sz="2800" spc="-5" dirty="0">
                <a:latin typeface="Times New Roman"/>
                <a:cs typeface="Times New Roman"/>
              </a:rPr>
              <a:t>dạng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5" dirty="0">
                <a:latin typeface="Times New Roman"/>
                <a:cs typeface="Times New Roman"/>
              </a:rPr>
              <a:t>hành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được</a:t>
            </a:r>
            <a:endParaRPr sz="28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mô-đun</a:t>
            </a:r>
            <a:r>
              <a:rPr sz="2800" dirty="0">
                <a:latin typeface="Times New Roman"/>
                <a:cs typeface="Times New Roman"/>
              </a:rPr>
              <a:t> dòng</a:t>
            </a:r>
            <a:endParaRPr sz="28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mô-đun </a:t>
            </a:r>
            <a:r>
              <a:rPr sz="2800" dirty="0">
                <a:latin typeface="Times New Roman"/>
                <a:cs typeface="Times New Roman"/>
              </a:rPr>
              <a:t>hỗn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hợp</a:t>
            </a:r>
            <a:endParaRPr sz="2800">
              <a:latin typeface="Times New Roman"/>
              <a:cs typeface="Times New Roman"/>
            </a:endParaRPr>
          </a:p>
          <a:p>
            <a:pPr marL="984885" lvl="1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điều khiển thiết bị và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  <a:tabLst>
                <a:tab pos="918844" algn="l"/>
              </a:tabLst>
            </a:pP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2.5	Máy</a:t>
            </a:r>
            <a:r>
              <a:rPr sz="4400" spc="-2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ảo</a:t>
            </a:r>
            <a:endParaRPr sz="4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(Virtual</a:t>
            </a:r>
            <a:r>
              <a:rPr b="0" spc="-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Machine)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011681"/>
            <a:ext cx="8610600" cy="5621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spc="-10" dirty="0">
                <a:latin typeface="Times New Roman"/>
                <a:cs typeface="Times New Roman"/>
              </a:rPr>
              <a:t>Do mục </a:t>
            </a:r>
            <a:r>
              <a:rPr sz="2600" spc="-5" dirty="0">
                <a:latin typeface="Times New Roman"/>
                <a:cs typeface="Times New Roman"/>
              </a:rPr>
              <a:t>tiêu của HĐH là chạy được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nhiều chương  trình</a:t>
            </a:r>
            <a:r>
              <a:rPr sz="26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đồng thời trên </a:t>
            </a:r>
            <a:r>
              <a:rPr sz="2600" spc="-10" dirty="0">
                <a:solidFill>
                  <a:srgbClr val="00B050"/>
                </a:solidFill>
                <a:latin typeface="Times New Roman"/>
                <a:cs typeface="Times New Roman"/>
              </a:rPr>
              <a:t>một máy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tính </a:t>
            </a:r>
            <a:r>
              <a:rPr sz="2600" spc="-5" dirty="0">
                <a:latin typeface="Times New Roman"/>
                <a:cs typeface="Times New Roman"/>
              </a:rPr>
              <a:t>nên </a:t>
            </a:r>
            <a:r>
              <a:rPr sz="2600" spc="-15" dirty="0">
                <a:latin typeface="Times New Roman"/>
                <a:cs typeface="Times New Roman"/>
              </a:rPr>
              <a:t>cách </a:t>
            </a:r>
            <a:r>
              <a:rPr sz="2600" dirty="0">
                <a:latin typeface="Times New Roman"/>
                <a:cs typeface="Times New Roman"/>
              </a:rPr>
              <a:t>tốt </a:t>
            </a:r>
            <a:r>
              <a:rPr sz="2600" spc="-5" dirty="0">
                <a:latin typeface="Times New Roman"/>
                <a:cs typeface="Times New Roman"/>
              </a:rPr>
              <a:t>nhất là  tạo ra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nhiều </a:t>
            </a:r>
            <a:r>
              <a:rPr sz="2600" spc="-10" dirty="0">
                <a:solidFill>
                  <a:srgbClr val="00B050"/>
                </a:solidFill>
                <a:latin typeface="Times New Roman"/>
                <a:cs typeface="Times New Roman"/>
              </a:rPr>
              <a:t>máy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tính </a:t>
            </a:r>
            <a:r>
              <a:rPr sz="2600" spc="-10" dirty="0">
                <a:solidFill>
                  <a:srgbClr val="00B050"/>
                </a:solidFill>
                <a:latin typeface="Times New Roman"/>
                <a:cs typeface="Times New Roman"/>
              </a:rPr>
              <a:t>ảo </a:t>
            </a:r>
            <a:r>
              <a:rPr sz="2600" spc="-5" dirty="0">
                <a:latin typeface="Times New Roman"/>
                <a:cs typeface="Times New Roman"/>
              </a:rPr>
              <a:t>từ </a:t>
            </a:r>
            <a:r>
              <a:rPr sz="2600" spc="-10" dirty="0">
                <a:latin typeface="Times New Roman"/>
                <a:cs typeface="Times New Roman"/>
              </a:rPr>
              <a:t>một máy </a:t>
            </a:r>
            <a:r>
              <a:rPr sz="2600" dirty="0">
                <a:latin typeface="Times New Roman"/>
                <a:cs typeface="Times New Roman"/>
              </a:rPr>
              <a:t>tính </a:t>
            </a:r>
            <a:r>
              <a:rPr sz="2600" spc="-5" dirty="0">
                <a:latin typeface="Times New Roman"/>
                <a:cs typeface="Times New Roman"/>
              </a:rPr>
              <a:t>thật để </a:t>
            </a:r>
            <a:r>
              <a:rPr sz="2600" spc="-15" dirty="0">
                <a:latin typeface="Times New Roman"/>
                <a:cs typeface="Times New Roman"/>
              </a:rPr>
              <a:t>các </a:t>
            </a:r>
            <a:r>
              <a:rPr sz="2600" spc="6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chương trình chạy riêng trên </a:t>
            </a:r>
            <a:r>
              <a:rPr sz="2600" spc="-10" dirty="0">
                <a:latin typeface="Times New Roman"/>
                <a:cs typeface="Times New Roman"/>
              </a:rPr>
              <a:t>các máy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ảo.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Về </a:t>
            </a:r>
            <a:r>
              <a:rPr sz="2600" dirty="0">
                <a:latin typeface="Times New Roman"/>
                <a:cs typeface="Times New Roman"/>
              </a:rPr>
              <a:t>nguyên </a:t>
            </a:r>
            <a:r>
              <a:rPr sz="2600" spc="-5" dirty="0">
                <a:latin typeface="Times New Roman"/>
                <a:cs typeface="Times New Roman"/>
              </a:rPr>
              <a:t>tắc </a:t>
            </a:r>
            <a:r>
              <a:rPr sz="2600" spc="-10" dirty="0">
                <a:latin typeface="Times New Roman"/>
                <a:cs typeface="Times New Roman"/>
              </a:rPr>
              <a:t>các </a:t>
            </a:r>
            <a:r>
              <a:rPr sz="2600" spc="-5" dirty="0">
                <a:latin typeface="Times New Roman"/>
                <a:cs typeface="Times New Roman"/>
              </a:rPr>
              <a:t>chương trình không biết mình  đang chạy trên </a:t>
            </a:r>
            <a:r>
              <a:rPr sz="2600" spc="-10" dirty="0">
                <a:latin typeface="Times New Roman"/>
                <a:cs typeface="Times New Roman"/>
              </a:rPr>
              <a:t>máy </a:t>
            </a:r>
            <a:r>
              <a:rPr sz="2600" dirty="0">
                <a:latin typeface="Times New Roman"/>
                <a:cs typeface="Times New Roman"/>
              </a:rPr>
              <a:t>ảo (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trong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suốt với chương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trình</a:t>
            </a:r>
            <a:r>
              <a:rPr sz="2600" dirty="0">
                <a:latin typeface="Times New Roman"/>
                <a:cs typeface="Times New Roman"/>
              </a:rPr>
              <a:t>),  </a:t>
            </a:r>
            <a:r>
              <a:rPr sz="2600" spc="-5" dirty="0">
                <a:latin typeface="Times New Roman"/>
                <a:cs typeface="Times New Roman"/>
              </a:rPr>
              <a:t>cũng không </a:t>
            </a:r>
            <a:r>
              <a:rPr sz="2600" spc="-10" dirty="0">
                <a:latin typeface="Times New Roman"/>
                <a:cs typeface="Times New Roman"/>
              </a:rPr>
              <a:t>biết </a:t>
            </a:r>
            <a:r>
              <a:rPr sz="2600" spc="-5" dirty="0">
                <a:latin typeface="Times New Roman"/>
                <a:cs typeface="Times New Roman"/>
              </a:rPr>
              <a:t>mình đang phải chia sẻ tài nguyên  với </a:t>
            </a:r>
            <a:r>
              <a:rPr sz="2600" spc="-10" dirty="0">
                <a:latin typeface="Times New Roman"/>
                <a:cs typeface="Times New Roman"/>
              </a:rPr>
              <a:t>các </a:t>
            </a:r>
            <a:r>
              <a:rPr sz="2600" spc="-5" dirty="0">
                <a:latin typeface="Times New Roman"/>
                <a:cs typeface="Times New Roman"/>
              </a:rPr>
              <a:t>chương trình khác. Ví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dụ: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§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CPU </a:t>
            </a:r>
            <a:r>
              <a:rPr sz="2600" dirty="0">
                <a:latin typeface="Times New Roman"/>
                <a:cs typeface="Times New Roman"/>
              </a:rPr>
              <a:t>ảo: </a:t>
            </a:r>
            <a:r>
              <a:rPr sz="2600" spc="-10" dirty="0">
                <a:latin typeface="Times New Roman"/>
                <a:cs typeface="Times New Roman"/>
              </a:rPr>
              <a:t>mỗi </a:t>
            </a:r>
            <a:r>
              <a:rPr sz="2600" dirty="0">
                <a:latin typeface="Times New Roman"/>
                <a:cs typeface="Times New Roman"/>
              </a:rPr>
              <a:t>chương trình sở hữu </a:t>
            </a:r>
            <a:r>
              <a:rPr sz="2600" spc="-10" dirty="0">
                <a:latin typeface="Times New Roman"/>
                <a:cs typeface="Times New Roman"/>
              </a:rPr>
              <a:t>một </a:t>
            </a:r>
            <a:r>
              <a:rPr sz="2600" spc="-5" dirty="0">
                <a:latin typeface="Times New Roman"/>
                <a:cs typeface="Times New Roman"/>
              </a:rPr>
              <a:t>CPU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ảo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875"/>
              </a:lnSpc>
              <a:buFont typeface="Wingdings" pitchFamily="2" charset="2"/>
              <a:buChar char="§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Bộ nhớ ảo: </a:t>
            </a:r>
            <a:r>
              <a:rPr sz="2600" spc="-10" dirty="0">
                <a:latin typeface="Times New Roman"/>
                <a:cs typeface="Times New Roman"/>
              </a:rPr>
              <a:t>mỗi </a:t>
            </a:r>
            <a:r>
              <a:rPr sz="2600" dirty="0">
                <a:latin typeface="Times New Roman"/>
                <a:cs typeface="Times New Roman"/>
              </a:rPr>
              <a:t>chương trình </a:t>
            </a:r>
            <a:r>
              <a:rPr sz="2600" spc="-10" dirty="0">
                <a:latin typeface="Times New Roman"/>
                <a:cs typeface="Times New Roman"/>
              </a:rPr>
              <a:t>một </a:t>
            </a:r>
            <a:r>
              <a:rPr sz="2600" spc="-5" dirty="0">
                <a:latin typeface="Times New Roman"/>
                <a:cs typeface="Times New Roman"/>
              </a:rPr>
              <a:t>không </a:t>
            </a:r>
            <a:r>
              <a:rPr sz="2600" dirty="0">
                <a:latin typeface="Times New Roman"/>
                <a:cs typeface="Times New Roman"/>
              </a:rPr>
              <a:t>gian </a:t>
            </a:r>
            <a:r>
              <a:rPr sz="2600" spc="-5" dirty="0">
                <a:latin typeface="Times New Roman"/>
                <a:cs typeface="Times New Roman"/>
              </a:rPr>
              <a:t>nhớ </a:t>
            </a:r>
            <a:r>
              <a:rPr sz="2600" dirty="0">
                <a:latin typeface="Times New Roman"/>
                <a:cs typeface="Times New Roman"/>
              </a:rPr>
              <a:t>riêng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ts val="3354"/>
              </a:lnSpc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Đa nhiệm </a:t>
            </a:r>
            <a:r>
              <a:rPr sz="2600" dirty="0">
                <a:latin typeface="Times New Roman"/>
                <a:cs typeface="Times New Roman"/>
              </a:rPr>
              <a:t>và </a:t>
            </a:r>
            <a:r>
              <a:rPr sz="2600" spc="-5" dirty="0">
                <a:latin typeface="Times New Roman"/>
                <a:cs typeface="Times New Roman"/>
              </a:rPr>
              <a:t>phân chia thời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gian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Phân tách 2 chức năng của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hđh: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§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Cung cấp đa chương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(multiprogramming)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 pitchFamily="2" charset="2"/>
              <a:buChar char="§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Cung </a:t>
            </a:r>
            <a:r>
              <a:rPr sz="2600" dirty="0">
                <a:latin typeface="Times New Roman"/>
                <a:cs typeface="Times New Roman"/>
              </a:rPr>
              <a:t>cấp 1 </a:t>
            </a:r>
            <a:r>
              <a:rPr sz="2600" spc="-10" dirty="0">
                <a:latin typeface="Times New Roman"/>
                <a:cs typeface="Times New Roman"/>
              </a:rPr>
              <a:t>máy </a:t>
            </a:r>
            <a:r>
              <a:rPr sz="2600" dirty="0">
                <a:latin typeface="Times New Roman"/>
                <a:cs typeface="Times New Roman"/>
              </a:rPr>
              <a:t>tính </a:t>
            </a:r>
            <a:r>
              <a:rPr sz="2600" spc="-15" dirty="0">
                <a:latin typeface="Times New Roman"/>
                <a:cs typeface="Times New Roman"/>
              </a:rPr>
              <a:t>mở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rộng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 trúc máy ảo</a:t>
            </a:r>
            <a:r>
              <a:rPr spc="-3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 vụ</a:t>
            </a:r>
            <a:r>
              <a:rPr spc="-5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lõi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355600" marR="561975">
              <a:spcBef>
                <a:spcPts val="10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vi-VN" spc="-5" dirty="0">
                <a:solidFill>
                  <a:srgbClr val="0000CC"/>
                </a:solidFill>
                <a:latin typeface="Times New Roman"/>
                <a:cs typeface="Times New Roman"/>
              </a:rPr>
              <a:t>Sáu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nhóm dịch vụ đầu nhằm </a:t>
            </a:r>
            <a:r>
              <a:rPr lang="vi-VN" spc="5" dirty="0">
                <a:solidFill>
                  <a:srgbClr val="0000CC"/>
                </a:solidFill>
                <a:latin typeface="Times New Roman"/>
                <a:cs typeface="Times New Roman"/>
              </a:rPr>
              <a:t>cung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cấp môi  trường làm việc thuận tiện </a:t>
            </a:r>
            <a:r>
              <a:rPr lang="vi-VN" spc="5" dirty="0">
                <a:solidFill>
                  <a:srgbClr val="0000CC"/>
                </a:solidFill>
                <a:latin typeface="Times New Roman"/>
                <a:cs typeface="Times New Roman"/>
              </a:rPr>
              <a:t>cho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người</a:t>
            </a:r>
            <a:r>
              <a:rPr lang="vi-VN" spc="-1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dùng.</a:t>
            </a:r>
          </a:p>
          <a:p>
            <a:pPr marL="355600" marR="5080">
              <a:spcBef>
                <a:spcPts val="77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dirty="0" smtClean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lang="vi-VN" dirty="0" smtClean="0">
                <a:solidFill>
                  <a:srgbClr val="0000CC"/>
                </a:solidFill>
                <a:latin typeface="Times New Roman"/>
                <a:cs typeface="Times New Roman"/>
              </a:rPr>
              <a:t>hóm </a:t>
            </a:r>
            <a:r>
              <a:rPr lang="vi-VN" spc="-5" dirty="0">
                <a:solidFill>
                  <a:srgbClr val="0000CC"/>
                </a:solidFill>
                <a:latin typeface="Times New Roman"/>
                <a:cs typeface="Times New Roman"/>
              </a:rPr>
              <a:t>sau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nhằm đảm bảo </a:t>
            </a:r>
            <a:r>
              <a:rPr lang="vi-VN" spc="-5" dirty="0">
                <a:solidFill>
                  <a:srgbClr val="0000CC"/>
                </a:solidFill>
                <a:latin typeface="Times New Roman"/>
                <a:cs typeface="Times New Roman"/>
              </a:rPr>
              <a:t>sự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hoạt động</a:t>
            </a:r>
            <a:r>
              <a:rPr lang="vi-VN" spc="-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hiệu  quả, an toàn của chính hệ</a:t>
            </a:r>
            <a:r>
              <a:rPr lang="vi-VN" spc="-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vi-VN" dirty="0">
                <a:solidFill>
                  <a:srgbClr val="0000CC"/>
                </a:solidFill>
                <a:latin typeface="Times New Roman"/>
                <a:cs typeface="Times New Roman"/>
              </a:rPr>
              <a:t>thống.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371600" y="4828032"/>
            <a:ext cx="3209925" cy="0"/>
          </a:xfrm>
          <a:custGeom>
            <a:avLst/>
            <a:gdLst/>
            <a:ahLst/>
            <a:cxnLst/>
            <a:rect l="l" t="t" r="r" b="b"/>
            <a:pathLst>
              <a:path w="3209925">
                <a:moveTo>
                  <a:pt x="0" y="0"/>
                </a:moveTo>
                <a:lnTo>
                  <a:pt x="32095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8655" y="3663696"/>
            <a:ext cx="807720" cy="599440"/>
          </a:xfrm>
          <a:prstGeom prst="rect">
            <a:avLst/>
          </a:prstGeom>
          <a:solidFill>
            <a:srgbClr val="FFFFFF"/>
          </a:solidFill>
          <a:ln w="12191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19"/>
              </a:spcBef>
            </a:pPr>
            <a:r>
              <a:rPr sz="2000" i="1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7895" y="3657600"/>
            <a:ext cx="1198245" cy="59944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sz="2000" i="1" spc="-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7172" y="4302252"/>
            <a:ext cx="0" cy="541020"/>
          </a:xfrm>
          <a:custGeom>
            <a:avLst/>
            <a:gdLst/>
            <a:ahLst/>
            <a:cxnLst/>
            <a:rect l="l" t="t" r="r" b="b"/>
            <a:pathLst>
              <a:path h="541020">
                <a:moveTo>
                  <a:pt x="0" y="0"/>
                </a:moveTo>
                <a:lnTo>
                  <a:pt x="0" y="5410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7684" y="4271771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0"/>
                </a:moveTo>
                <a:lnTo>
                  <a:pt x="0" y="5562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0360" y="5553455"/>
            <a:ext cx="2571115" cy="0"/>
          </a:xfrm>
          <a:custGeom>
            <a:avLst/>
            <a:gdLst/>
            <a:ahLst/>
            <a:cxnLst/>
            <a:rect l="l" t="t" r="r" b="b"/>
            <a:pathLst>
              <a:path w="2571115">
                <a:moveTo>
                  <a:pt x="0" y="0"/>
                </a:moveTo>
                <a:lnTo>
                  <a:pt x="25709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20" y="4828032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06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87495" y="4401134"/>
            <a:ext cx="1428115" cy="97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Arial"/>
                <a:cs typeface="Arial"/>
              </a:rPr>
              <a:t>memory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Arial"/>
                <a:cs typeface="Arial"/>
              </a:rPr>
              <a:t>I/O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3947" y="5931408"/>
            <a:ext cx="675640" cy="167640"/>
          </a:xfrm>
          <a:custGeom>
            <a:avLst/>
            <a:gdLst/>
            <a:ahLst/>
            <a:cxnLst/>
            <a:rect l="l" t="t" r="r" b="b"/>
            <a:pathLst>
              <a:path w="675639" h="167639">
                <a:moveTo>
                  <a:pt x="337565" y="0"/>
                </a:moveTo>
                <a:lnTo>
                  <a:pt x="269533" y="1702"/>
                </a:lnTo>
                <a:lnTo>
                  <a:pt x="206168" y="6587"/>
                </a:lnTo>
                <a:lnTo>
                  <a:pt x="148828" y="14315"/>
                </a:lnTo>
                <a:lnTo>
                  <a:pt x="98869" y="24550"/>
                </a:lnTo>
                <a:lnTo>
                  <a:pt x="57650" y="36955"/>
                </a:lnTo>
                <a:lnTo>
                  <a:pt x="6858" y="66927"/>
                </a:lnTo>
                <a:lnTo>
                  <a:pt x="0" y="83819"/>
                </a:lnTo>
                <a:lnTo>
                  <a:pt x="6858" y="100712"/>
                </a:lnTo>
                <a:lnTo>
                  <a:pt x="57650" y="130684"/>
                </a:lnTo>
                <a:lnTo>
                  <a:pt x="98869" y="143089"/>
                </a:lnTo>
                <a:lnTo>
                  <a:pt x="148828" y="153324"/>
                </a:lnTo>
                <a:lnTo>
                  <a:pt x="206168" y="161052"/>
                </a:lnTo>
                <a:lnTo>
                  <a:pt x="269533" y="165937"/>
                </a:lnTo>
                <a:lnTo>
                  <a:pt x="337565" y="167639"/>
                </a:lnTo>
                <a:lnTo>
                  <a:pt x="405598" y="165937"/>
                </a:lnTo>
                <a:lnTo>
                  <a:pt x="468963" y="161052"/>
                </a:lnTo>
                <a:lnTo>
                  <a:pt x="526303" y="153324"/>
                </a:lnTo>
                <a:lnTo>
                  <a:pt x="576262" y="143089"/>
                </a:lnTo>
                <a:lnTo>
                  <a:pt x="617481" y="130684"/>
                </a:lnTo>
                <a:lnTo>
                  <a:pt x="668273" y="100712"/>
                </a:lnTo>
                <a:lnTo>
                  <a:pt x="675131" y="83819"/>
                </a:lnTo>
                <a:lnTo>
                  <a:pt x="668273" y="66927"/>
                </a:lnTo>
                <a:lnTo>
                  <a:pt x="617481" y="36955"/>
                </a:lnTo>
                <a:lnTo>
                  <a:pt x="576262" y="24550"/>
                </a:lnTo>
                <a:lnTo>
                  <a:pt x="526303" y="14315"/>
                </a:lnTo>
                <a:lnTo>
                  <a:pt x="468963" y="6587"/>
                </a:lnTo>
                <a:lnTo>
                  <a:pt x="405598" y="1702"/>
                </a:lnTo>
                <a:lnTo>
                  <a:pt x="337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3947" y="5931408"/>
            <a:ext cx="675640" cy="167640"/>
          </a:xfrm>
          <a:custGeom>
            <a:avLst/>
            <a:gdLst/>
            <a:ahLst/>
            <a:cxnLst/>
            <a:rect l="l" t="t" r="r" b="b"/>
            <a:pathLst>
              <a:path w="675639" h="167639">
                <a:moveTo>
                  <a:pt x="0" y="83819"/>
                </a:moveTo>
                <a:lnTo>
                  <a:pt x="26527" y="51193"/>
                </a:lnTo>
                <a:lnTo>
                  <a:pt x="98869" y="24550"/>
                </a:lnTo>
                <a:lnTo>
                  <a:pt x="148828" y="14315"/>
                </a:lnTo>
                <a:lnTo>
                  <a:pt x="206168" y="6587"/>
                </a:lnTo>
                <a:lnTo>
                  <a:pt x="269533" y="1702"/>
                </a:lnTo>
                <a:lnTo>
                  <a:pt x="337565" y="0"/>
                </a:lnTo>
                <a:lnTo>
                  <a:pt x="405598" y="1702"/>
                </a:lnTo>
                <a:lnTo>
                  <a:pt x="468963" y="6587"/>
                </a:lnTo>
                <a:lnTo>
                  <a:pt x="526303" y="14315"/>
                </a:lnTo>
                <a:lnTo>
                  <a:pt x="576262" y="24550"/>
                </a:lnTo>
                <a:lnTo>
                  <a:pt x="617481" y="36955"/>
                </a:lnTo>
                <a:lnTo>
                  <a:pt x="668273" y="66927"/>
                </a:lnTo>
                <a:lnTo>
                  <a:pt x="675131" y="83819"/>
                </a:lnTo>
                <a:lnTo>
                  <a:pt x="668273" y="100712"/>
                </a:lnTo>
                <a:lnTo>
                  <a:pt x="617481" y="130684"/>
                </a:lnTo>
                <a:lnTo>
                  <a:pt x="576262" y="143089"/>
                </a:lnTo>
                <a:lnTo>
                  <a:pt x="526303" y="153324"/>
                </a:lnTo>
                <a:lnTo>
                  <a:pt x="468963" y="161052"/>
                </a:lnTo>
                <a:lnTo>
                  <a:pt x="405598" y="165937"/>
                </a:lnTo>
                <a:lnTo>
                  <a:pt x="337565" y="167639"/>
                </a:lnTo>
                <a:lnTo>
                  <a:pt x="269533" y="165937"/>
                </a:lnTo>
                <a:lnTo>
                  <a:pt x="206168" y="161052"/>
                </a:lnTo>
                <a:lnTo>
                  <a:pt x="148828" y="153324"/>
                </a:lnTo>
                <a:lnTo>
                  <a:pt x="98869" y="143089"/>
                </a:lnTo>
                <a:lnTo>
                  <a:pt x="57650" y="130684"/>
                </a:lnTo>
                <a:lnTo>
                  <a:pt x="6858" y="100712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5888" y="55686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6328" y="6015228"/>
            <a:ext cx="0" cy="650875"/>
          </a:xfrm>
          <a:custGeom>
            <a:avLst/>
            <a:gdLst/>
            <a:ahLst/>
            <a:cxnLst/>
            <a:rect l="l" t="t" r="r" b="b"/>
            <a:pathLst>
              <a:path h="650875">
                <a:moveTo>
                  <a:pt x="0" y="0"/>
                </a:moveTo>
                <a:lnTo>
                  <a:pt x="0" y="650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4135" y="6664452"/>
            <a:ext cx="713740" cy="1905"/>
          </a:xfrm>
          <a:custGeom>
            <a:avLst/>
            <a:gdLst/>
            <a:ahLst/>
            <a:cxnLst/>
            <a:rect l="l" t="t" r="r" b="b"/>
            <a:pathLst>
              <a:path w="713739" h="1904">
                <a:moveTo>
                  <a:pt x="0" y="1524"/>
                </a:moveTo>
                <a:lnTo>
                  <a:pt x="7132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2984" y="6045708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26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59860" y="6190284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7676" y="5568696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2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74108" y="6042659"/>
            <a:ext cx="1553210" cy="59944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265"/>
              </a:spcBef>
            </a:pPr>
            <a:r>
              <a:rPr sz="2000" i="1" dirty="0">
                <a:latin typeface="Arial"/>
                <a:cs typeface="Arial"/>
              </a:rPr>
              <a:t>Net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24015" y="6326123"/>
            <a:ext cx="1170940" cy="326390"/>
          </a:xfrm>
          <a:custGeom>
            <a:avLst/>
            <a:gdLst/>
            <a:ahLst/>
            <a:cxnLst/>
            <a:rect l="l" t="t" r="r" b="b"/>
            <a:pathLst>
              <a:path w="1170940" h="326390">
                <a:moveTo>
                  <a:pt x="0" y="0"/>
                </a:moveTo>
                <a:lnTo>
                  <a:pt x="71301" y="595"/>
                </a:lnTo>
                <a:lnTo>
                  <a:pt x="141472" y="2358"/>
                </a:lnTo>
                <a:lnTo>
                  <a:pt x="210391" y="5254"/>
                </a:lnTo>
                <a:lnTo>
                  <a:pt x="277935" y="9250"/>
                </a:lnTo>
                <a:lnTo>
                  <a:pt x="343982" y="14311"/>
                </a:lnTo>
                <a:lnTo>
                  <a:pt x="408409" y="20403"/>
                </a:lnTo>
                <a:lnTo>
                  <a:pt x="471093" y="27492"/>
                </a:lnTo>
                <a:lnTo>
                  <a:pt x="531914" y="35545"/>
                </a:lnTo>
                <a:lnTo>
                  <a:pt x="590747" y="44526"/>
                </a:lnTo>
                <a:lnTo>
                  <a:pt x="647471" y="54402"/>
                </a:lnTo>
                <a:lnTo>
                  <a:pt x="701963" y="65138"/>
                </a:lnTo>
                <a:lnTo>
                  <a:pt x="754101" y="76701"/>
                </a:lnTo>
                <a:lnTo>
                  <a:pt x="803763" y="89057"/>
                </a:lnTo>
                <a:lnTo>
                  <a:pt x="850825" y="102171"/>
                </a:lnTo>
                <a:lnTo>
                  <a:pt x="895167" y="116009"/>
                </a:lnTo>
                <a:lnTo>
                  <a:pt x="936664" y="130537"/>
                </a:lnTo>
                <a:lnTo>
                  <a:pt x="975195" y="145721"/>
                </a:lnTo>
                <a:lnTo>
                  <a:pt x="1010637" y="161527"/>
                </a:lnTo>
                <a:lnTo>
                  <a:pt x="1071766" y="194868"/>
                </a:lnTo>
                <a:lnTo>
                  <a:pt x="1119072" y="230287"/>
                </a:lnTo>
                <a:lnTo>
                  <a:pt x="1151575" y="267511"/>
                </a:lnTo>
                <a:lnTo>
                  <a:pt x="1168296" y="306268"/>
                </a:lnTo>
                <a:lnTo>
                  <a:pt x="1170432" y="32613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539" y="6283248"/>
            <a:ext cx="2279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CCFF"/>
                </a:solidFill>
                <a:latin typeface="Comic Sans MS"/>
                <a:cs typeface="Comic Sans MS"/>
              </a:rPr>
              <a:t>Non-virtual</a:t>
            </a:r>
            <a:r>
              <a:rPr sz="1800" b="1" spc="-60" dirty="0">
                <a:solidFill>
                  <a:srgbClr val="CCCCFF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CCCCFF"/>
                </a:solidFill>
                <a:latin typeface="Comic Sans MS"/>
                <a:cs typeface="Comic Sans MS"/>
              </a:rPr>
              <a:t>Machine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405" y="6272580"/>
            <a:ext cx="175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Virtual</a:t>
            </a:r>
            <a:r>
              <a:rPr sz="1800" b="1" spc="-8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Machine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600200"/>
            <a:ext cx="8229600" cy="45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6240779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781" y="1536700"/>
            <a:ext cx="0" cy="4697730"/>
          </a:xfrm>
          <a:custGeom>
            <a:avLst/>
            <a:gdLst/>
            <a:ahLst/>
            <a:cxnLst/>
            <a:rect l="l" t="t" r="r" b="b"/>
            <a:pathLst>
              <a:path h="4697730">
                <a:moveTo>
                  <a:pt x="0" y="0"/>
                </a:moveTo>
                <a:lnTo>
                  <a:pt x="0" y="4697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431" y="153035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4081" y="1536700"/>
            <a:ext cx="0" cy="4697730"/>
          </a:xfrm>
          <a:custGeom>
            <a:avLst/>
            <a:gdLst/>
            <a:ahLst/>
            <a:cxnLst/>
            <a:rect l="l" t="t" r="r" b="b"/>
            <a:pathLst>
              <a:path h="4697730">
                <a:moveTo>
                  <a:pt x="0" y="0"/>
                </a:moveTo>
                <a:lnTo>
                  <a:pt x="0" y="4697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831" y="6209029"/>
            <a:ext cx="8331200" cy="0"/>
          </a:xfrm>
          <a:custGeom>
            <a:avLst/>
            <a:gdLst/>
            <a:ahLst/>
            <a:cxnLst/>
            <a:rect l="l" t="t" r="r" b="b"/>
            <a:pathLst>
              <a:path w="8331200">
                <a:moveTo>
                  <a:pt x="0" y="0"/>
                </a:moveTo>
                <a:lnTo>
                  <a:pt x="8331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531" y="1574800"/>
            <a:ext cx="0" cy="4621530"/>
          </a:xfrm>
          <a:custGeom>
            <a:avLst/>
            <a:gdLst/>
            <a:ahLst/>
            <a:cxnLst/>
            <a:rect l="l" t="t" r="r" b="b"/>
            <a:pathLst>
              <a:path h="4621530">
                <a:moveTo>
                  <a:pt x="0" y="0"/>
                </a:moveTo>
                <a:lnTo>
                  <a:pt x="0" y="46215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831" y="1562100"/>
            <a:ext cx="8331200" cy="0"/>
          </a:xfrm>
          <a:custGeom>
            <a:avLst/>
            <a:gdLst/>
            <a:ahLst/>
            <a:cxnLst/>
            <a:rect l="l" t="t" r="r" b="b"/>
            <a:pathLst>
              <a:path w="8331200">
                <a:moveTo>
                  <a:pt x="0" y="0"/>
                </a:moveTo>
                <a:lnTo>
                  <a:pt x="8331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2331" y="1574800"/>
            <a:ext cx="0" cy="4621530"/>
          </a:xfrm>
          <a:custGeom>
            <a:avLst/>
            <a:gdLst/>
            <a:ahLst/>
            <a:cxnLst/>
            <a:rect l="l" t="t" r="r" b="b"/>
            <a:pathLst>
              <a:path h="4621530">
                <a:moveTo>
                  <a:pt x="0" y="0"/>
                </a:moveTo>
                <a:lnTo>
                  <a:pt x="0" y="46212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931" y="6177279"/>
            <a:ext cx="8255000" cy="0"/>
          </a:xfrm>
          <a:custGeom>
            <a:avLst/>
            <a:gdLst/>
            <a:ahLst/>
            <a:cxnLst/>
            <a:rect l="l" t="t" r="r" b="b"/>
            <a:pathLst>
              <a:path w="8255000">
                <a:moveTo>
                  <a:pt x="0" y="0"/>
                </a:moveTo>
                <a:lnTo>
                  <a:pt x="825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281" y="1600200"/>
            <a:ext cx="0" cy="4570730"/>
          </a:xfrm>
          <a:custGeom>
            <a:avLst/>
            <a:gdLst/>
            <a:ahLst/>
            <a:cxnLst/>
            <a:rect l="l" t="t" r="r" b="b"/>
            <a:pathLst>
              <a:path h="4570730">
                <a:moveTo>
                  <a:pt x="0" y="0"/>
                </a:moveTo>
                <a:lnTo>
                  <a:pt x="0" y="4570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931" y="1593850"/>
            <a:ext cx="8255000" cy="0"/>
          </a:xfrm>
          <a:custGeom>
            <a:avLst/>
            <a:gdLst/>
            <a:ahLst/>
            <a:cxnLst/>
            <a:rect l="l" t="t" r="r" b="b"/>
            <a:pathLst>
              <a:path w="8255000">
                <a:moveTo>
                  <a:pt x="0" y="0"/>
                </a:moveTo>
                <a:lnTo>
                  <a:pt x="825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20581" y="1600200"/>
            <a:ext cx="0" cy="4570730"/>
          </a:xfrm>
          <a:custGeom>
            <a:avLst/>
            <a:gdLst/>
            <a:ahLst/>
            <a:cxnLst/>
            <a:rect l="l" t="t" r="r" b="b"/>
            <a:pathLst>
              <a:path h="4570730">
                <a:moveTo>
                  <a:pt x="0" y="0"/>
                </a:moveTo>
                <a:lnTo>
                  <a:pt x="0" y="4570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Cấu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trúc </a:t>
            </a:r>
            <a:r>
              <a:rPr sz="36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sz="3600" spc="-6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ảo(2/4)</a:t>
            </a:r>
            <a:endParaRPr sz="3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667000"/>
            <a:ext cx="1143000" cy="1329055"/>
          </a:xfrm>
          <a:custGeom>
            <a:avLst/>
            <a:gdLst/>
            <a:ahLst/>
            <a:cxnLst/>
            <a:rect l="l" t="t" r="r" b="b"/>
            <a:pathLst>
              <a:path w="1143000" h="1329054">
                <a:moveTo>
                  <a:pt x="0" y="1328927"/>
                </a:moveTo>
                <a:lnTo>
                  <a:pt x="1143000" y="1328927"/>
                </a:lnTo>
                <a:lnTo>
                  <a:pt x="1143000" y="0"/>
                </a:lnTo>
                <a:lnTo>
                  <a:pt x="0" y="0"/>
                </a:lnTo>
                <a:lnTo>
                  <a:pt x="0" y="13289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2667000"/>
            <a:ext cx="1143000" cy="1371600"/>
          </a:xfrm>
          <a:custGeom>
            <a:avLst/>
            <a:gdLst/>
            <a:ahLst/>
            <a:cxnLst/>
            <a:rect l="l" t="t" r="r" b="b"/>
            <a:pathLst>
              <a:path w="1143000" h="1371600">
                <a:moveTo>
                  <a:pt x="0" y="1371600"/>
                </a:moveTo>
                <a:lnTo>
                  <a:pt x="1143000" y="1371600"/>
                </a:lnTo>
                <a:lnTo>
                  <a:pt x="1143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172" y="3180714"/>
            <a:ext cx="1134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Arial"/>
                <a:cs typeface="Arial"/>
              </a:rPr>
              <a:t>TTrình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40386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685800"/>
                </a:moveTo>
                <a:lnTo>
                  <a:pt x="1143000" y="685800"/>
                </a:lnTo>
                <a:lnTo>
                  <a:pt x="1143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172" y="4053840"/>
            <a:ext cx="1134110" cy="66611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16891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Arial"/>
                <a:cs typeface="Arial"/>
              </a:rPr>
              <a:t>HĐH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47244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685800"/>
                </a:moveTo>
                <a:lnTo>
                  <a:pt x="1143000" y="685800"/>
                </a:lnTo>
                <a:lnTo>
                  <a:pt x="1143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47244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685800"/>
                </a:moveTo>
                <a:lnTo>
                  <a:pt x="1143000" y="685800"/>
                </a:lnTo>
                <a:lnTo>
                  <a:pt x="1143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6998" y="4895163"/>
            <a:ext cx="1270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cứng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3995928"/>
            <a:ext cx="1143000" cy="58419"/>
          </a:xfrm>
          <a:custGeom>
            <a:avLst/>
            <a:gdLst/>
            <a:ahLst/>
            <a:cxnLst/>
            <a:rect l="l" t="t" r="r" b="b"/>
            <a:pathLst>
              <a:path w="1143000" h="58420">
                <a:moveTo>
                  <a:pt x="0" y="57912"/>
                </a:moveTo>
                <a:lnTo>
                  <a:pt x="1143000" y="57912"/>
                </a:lnTo>
                <a:lnTo>
                  <a:pt x="1143000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53028" y="2662427"/>
          <a:ext cx="46482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685800"/>
                <a:gridCol w="1143000"/>
                <a:gridCol w="533400"/>
                <a:gridCol w="1143000"/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TTrình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TTrình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TTrình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HĐH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HĐH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HĐH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Máy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ảo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85800">
                <a:tc gridSpan="5"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Phần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cứng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983994" y="2083435"/>
            <a:ext cx="2101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Giao </a:t>
            </a:r>
            <a:r>
              <a:rPr sz="2000" spc="-5" dirty="0">
                <a:latin typeface="Arial"/>
                <a:cs typeface="Arial"/>
              </a:rPr>
              <a:t>diện lập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6364" y="2359405"/>
            <a:ext cx="776605" cy="1603375"/>
          </a:xfrm>
          <a:custGeom>
            <a:avLst/>
            <a:gdLst/>
            <a:ahLst/>
            <a:cxnLst/>
            <a:rect l="l" t="t" r="r" b="b"/>
            <a:pathLst>
              <a:path w="776605" h="1603375">
                <a:moveTo>
                  <a:pt x="9652" y="1497076"/>
                </a:moveTo>
                <a:lnTo>
                  <a:pt x="6096" y="1497457"/>
                </a:lnTo>
                <a:lnTo>
                  <a:pt x="2667" y="1497711"/>
                </a:lnTo>
                <a:lnTo>
                  <a:pt x="0" y="1500759"/>
                </a:lnTo>
                <a:lnTo>
                  <a:pt x="381" y="1504315"/>
                </a:lnTo>
                <a:lnTo>
                  <a:pt x="8636" y="1602994"/>
                </a:lnTo>
                <a:lnTo>
                  <a:pt x="21324" y="1594358"/>
                </a:lnTo>
                <a:lnTo>
                  <a:pt x="19812" y="1594358"/>
                </a:lnTo>
                <a:lnTo>
                  <a:pt x="8255" y="1588897"/>
                </a:lnTo>
                <a:lnTo>
                  <a:pt x="18360" y="1567676"/>
                </a:lnTo>
                <a:lnTo>
                  <a:pt x="12954" y="1503172"/>
                </a:lnTo>
                <a:lnTo>
                  <a:pt x="12700" y="1499743"/>
                </a:lnTo>
                <a:lnTo>
                  <a:pt x="9652" y="1497076"/>
                </a:lnTo>
                <a:close/>
              </a:path>
              <a:path w="776605" h="1603375">
                <a:moveTo>
                  <a:pt x="18360" y="1567676"/>
                </a:moveTo>
                <a:lnTo>
                  <a:pt x="8255" y="1588897"/>
                </a:lnTo>
                <a:lnTo>
                  <a:pt x="19812" y="1594358"/>
                </a:lnTo>
                <a:lnTo>
                  <a:pt x="21384" y="1591056"/>
                </a:lnTo>
                <a:lnTo>
                  <a:pt x="20319" y="1591056"/>
                </a:lnTo>
                <a:lnTo>
                  <a:pt x="10413" y="1586357"/>
                </a:lnTo>
                <a:lnTo>
                  <a:pt x="19412" y="1580227"/>
                </a:lnTo>
                <a:lnTo>
                  <a:pt x="18360" y="1567676"/>
                </a:lnTo>
                <a:close/>
              </a:path>
              <a:path w="776605" h="1603375">
                <a:moveTo>
                  <a:pt x="86233" y="1534795"/>
                </a:moveTo>
                <a:lnTo>
                  <a:pt x="83312" y="1536700"/>
                </a:lnTo>
                <a:lnTo>
                  <a:pt x="29961" y="1573041"/>
                </a:lnTo>
                <a:lnTo>
                  <a:pt x="19812" y="1594358"/>
                </a:lnTo>
                <a:lnTo>
                  <a:pt x="21324" y="1594358"/>
                </a:lnTo>
                <a:lnTo>
                  <a:pt x="90550" y="1547241"/>
                </a:lnTo>
                <a:lnTo>
                  <a:pt x="93344" y="1545209"/>
                </a:lnTo>
                <a:lnTo>
                  <a:pt x="94106" y="1541272"/>
                </a:lnTo>
                <a:lnTo>
                  <a:pt x="92202" y="1538351"/>
                </a:lnTo>
                <a:lnTo>
                  <a:pt x="90169" y="1535430"/>
                </a:lnTo>
                <a:lnTo>
                  <a:pt x="86233" y="1534795"/>
                </a:lnTo>
                <a:close/>
              </a:path>
              <a:path w="776605" h="1603375">
                <a:moveTo>
                  <a:pt x="19412" y="1580227"/>
                </a:moveTo>
                <a:lnTo>
                  <a:pt x="10413" y="1586357"/>
                </a:lnTo>
                <a:lnTo>
                  <a:pt x="20319" y="1591056"/>
                </a:lnTo>
                <a:lnTo>
                  <a:pt x="19412" y="1580227"/>
                </a:lnTo>
                <a:close/>
              </a:path>
              <a:path w="776605" h="1603375">
                <a:moveTo>
                  <a:pt x="29961" y="1573041"/>
                </a:moveTo>
                <a:lnTo>
                  <a:pt x="19412" y="1580227"/>
                </a:lnTo>
                <a:lnTo>
                  <a:pt x="20319" y="1591056"/>
                </a:lnTo>
                <a:lnTo>
                  <a:pt x="21384" y="1591056"/>
                </a:lnTo>
                <a:lnTo>
                  <a:pt x="29961" y="1573041"/>
                </a:lnTo>
                <a:close/>
              </a:path>
              <a:path w="776605" h="1603375">
                <a:moveTo>
                  <a:pt x="764921" y="0"/>
                </a:moveTo>
                <a:lnTo>
                  <a:pt x="18360" y="1567676"/>
                </a:lnTo>
                <a:lnTo>
                  <a:pt x="19412" y="1580227"/>
                </a:lnTo>
                <a:lnTo>
                  <a:pt x="29961" y="1573041"/>
                </a:lnTo>
                <a:lnTo>
                  <a:pt x="776351" y="5461"/>
                </a:lnTo>
                <a:lnTo>
                  <a:pt x="764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0773" y="2358008"/>
            <a:ext cx="1071880" cy="1223645"/>
          </a:xfrm>
          <a:custGeom>
            <a:avLst/>
            <a:gdLst/>
            <a:ahLst/>
            <a:cxnLst/>
            <a:rect l="l" t="t" r="r" b="b"/>
            <a:pathLst>
              <a:path w="1071879" h="1223645">
                <a:moveTo>
                  <a:pt x="978408" y="1178687"/>
                </a:moveTo>
                <a:lnTo>
                  <a:pt x="974851" y="1180464"/>
                </a:lnTo>
                <a:lnTo>
                  <a:pt x="973709" y="1183893"/>
                </a:lnTo>
                <a:lnTo>
                  <a:pt x="972565" y="1187195"/>
                </a:lnTo>
                <a:lnTo>
                  <a:pt x="974343" y="1190752"/>
                </a:lnTo>
                <a:lnTo>
                  <a:pt x="977646" y="1191894"/>
                </a:lnTo>
                <a:lnTo>
                  <a:pt x="1071626" y="1223390"/>
                </a:lnTo>
                <a:lnTo>
                  <a:pt x="1070595" y="1218056"/>
                </a:lnTo>
                <a:lnTo>
                  <a:pt x="1058545" y="1218056"/>
                </a:lnTo>
                <a:lnTo>
                  <a:pt x="1043113" y="1200421"/>
                </a:lnTo>
                <a:lnTo>
                  <a:pt x="981710" y="1179829"/>
                </a:lnTo>
                <a:lnTo>
                  <a:pt x="978408" y="1178687"/>
                </a:lnTo>
                <a:close/>
              </a:path>
              <a:path w="1071879" h="1223645">
                <a:moveTo>
                  <a:pt x="1043113" y="1200421"/>
                </a:moveTo>
                <a:lnTo>
                  <a:pt x="1058545" y="1218056"/>
                </a:lnTo>
                <a:lnTo>
                  <a:pt x="1061915" y="1215136"/>
                </a:lnTo>
                <a:lnTo>
                  <a:pt x="1057148" y="1215136"/>
                </a:lnTo>
                <a:lnTo>
                  <a:pt x="1055076" y="1204433"/>
                </a:lnTo>
                <a:lnTo>
                  <a:pt x="1043113" y="1200421"/>
                </a:lnTo>
                <a:close/>
              </a:path>
              <a:path w="1071879" h="1223645">
                <a:moveTo>
                  <a:pt x="1048892" y="1120393"/>
                </a:moveTo>
                <a:lnTo>
                  <a:pt x="1045463" y="1121028"/>
                </a:lnTo>
                <a:lnTo>
                  <a:pt x="1042035" y="1121790"/>
                </a:lnTo>
                <a:lnTo>
                  <a:pt x="1039749" y="1125092"/>
                </a:lnTo>
                <a:lnTo>
                  <a:pt x="1040384" y="1128521"/>
                </a:lnTo>
                <a:lnTo>
                  <a:pt x="1052719" y="1192256"/>
                </a:lnTo>
                <a:lnTo>
                  <a:pt x="1068070" y="1209802"/>
                </a:lnTo>
                <a:lnTo>
                  <a:pt x="1058545" y="1218056"/>
                </a:lnTo>
                <a:lnTo>
                  <a:pt x="1070595" y="1218056"/>
                </a:lnTo>
                <a:lnTo>
                  <a:pt x="1052829" y="1126108"/>
                </a:lnTo>
                <a:lnTo>
                  <a:pt x="1052195" y="1122679"/>
                </a:lnTo>
                <a:lnTo>
                  <a:pt x="1048892" y="1120393"/>
                </a:lnTo>
                <a:close/>
              </a:path>
              <a:path w="1071879" h="1223645">
                <a:moveTo>
                  <a:pt x="1055076" y="1204433"/>
                </a:moveTo>
                <a:lnTo>
                  <a:pt x="1057148" y="1215136"/>
                </a:lnTo>
                <a:lnTo>
                  <a:pt x="1065402" y="1207896"/>
                </a:lnTo>
                <a:lnTo>
                  <a:pt x="1055076" y="1204433"/>
                </a:lnTo>
                <a:close/>
              </a:path>
              <a:path w="1071879" h="1223645">
                <a:moveTo>
                  <a:pt x="1052719" y="1192256"/>
                </a:moveTo>
                <a:lnTo>
                  <a:pt x="1055076" y="1204433"/>
                </a:lnTo>
                <a:lnTo>
                  <a:pt x="1065402" y="1207896"/>
                </a:lnTo>
                <a:lnTo>
                  <a:pt x="1057148" y="1215136"/>
                </a:lnTo>
                <a:lnTo>
                  <a:pt x="1061915" y="1215136"/>
                </a:lnTo>
                <a:lnTo>
                  <a:pt x="1068070" y="1209802"/>
                </a:lnTo>
                <a:lnTo>
                  <a:pt x="1052719" y="1192256"/>
                </a:lnTo>
                <a:close/>
              </a:path>
              <a:path w="1071879" h="1223645">
                <a:moveTo>
                  <a:pt x="9651" y="0"/>
                </a:moveTo>
                <a:lnTo>
                  <a:pt x="0" y="8381"/>
                </a:lnTo>
                <a:lnTo>
                  <a:pt x="1043113" y="1200421"/>
                </a:lnTo>
                <a:lnTo>
                  <a:pt x="1055076" y="1204433"/>
                </a:lnTo>
                <a:lnTo>
                  <a:pt x="1052719" y="1192256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Cấu trúc máy</a:t>
            </a:r>
            <a:r>
              <a:rPr spc="-40" dirty="0"/>
              <a:t> </a:t>
            </a:r>
            <a:r>
              <a:rPr dirty="0"/>
              <a:t>ảo(3/4)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4860035"/>
            <a:ext cx="3200400" cy="199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500521"/>
            <a:ext cx="7454265" cy="41179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300"/>
              </a:spcBef>
              <a:buClr>
                <a:srgbClr val="00CC99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-5" dirty="0">
                <a:latin typeface="Times New Roman"/>
                <a:cs typeface="Times New Roman"/>
              </a:rPr>
              <a:t>Ưu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điểm:</a:t>
            </a:r>
            <a:endParaRPr sz="28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spcBef>
                <a:spcPts val="1040"/>
              </a:spcBef>
              <a:buClr>
                <a:srgbClr val="00CC99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Times New Roman"/>
                <a:cs typeface="Times New Roman"/>
              </a:rPr>
              <a:t>Môi </a:t>
            </a:r>
            <a:r>
              <a:rPr sz="2400" dirty="0">
                <a:latin typeface="Times New Roman"/>
                <a:cs typeface="Times New Roman"/>
              </a:rPr>
              <a:t>trường thuận lợi cho </a:t>
            </a:r>
            <a:r>
              <a:rPr sz="2400" spc="-5" dirty="0">
                <a:latin typeface="Times New Roman"/>
                <a:cs typeface="Times New Roman"/>
              </a:rPr>
              <a:t>sự </a:t>
            </a:r>
            <a:r>
              <a:rPr sz="2400" dirty="0">
                <a:latin typeface="Times New Roman"/>
                <a:cs typeface="Times New Roman"/>
              </a:rPr>
              <a:t>tương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thích</a:t>
            </a:r>
            <a:endParaRPr sz="24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spcBef>
                <a:spcPts val="980"/>
              </a:spcBef>
              <a:buClr>
                <a:srgbClr val="00CC99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Times New Roman"/>
                <a:cs typeface="Times New Roman"/>
              </a:rPr>
              <a:t>Tăng tính an toàn cho hệ thống do các </a:t>
            </a:r>
            <a:r>
              <a:rPr sz="2400" spc="-5" dirty="0">
                <a:latin typeface="Times New Roman"/>
                <a:cs typeface="Times New Roman"/>
              </a:rPr>
              <a:t>VM </a:t>
            </a:r>
            <a:r>
              <a:rPr sz="2400" dirty="0">
                <a:latin typeface="Times New Roman"/>
                <a:cs typeface="Times New Roman"/>
              </a:rPr>
              <a:t>độc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lập</a:t>
            </a:r>
            <a:endParaRPr sz="24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spcBef>
                <a:spcPts val="990"/>
              </a:spcBef>
              <a:buClr>
                <a:srgbClr val="00CC99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Times New Roman"/>
                <a:cs typeface="Times New Roman"/>
              </a:rPr>
              <a:t>Dễ </a:t>
            </a:r>
            <a:r>
              <a:rPr sz="2400" dirty="0">
                <a:latin typeface="Times New Roman"/>
                <a:cs typeface="Times New Roman"/>
              </a:rPr>
              <a:t>phát triển các </a:t>
            </a:r>
            <a:r>
              <a:rPr sz="2400" spc="-5" dirty="0">
                <a:latin typeface="Times New Roman"/>
                <a:cs typeface="Times New Roman"/>
              </a:rPr>
              <a:t>HĐH </a:t>
            </a:r>
            <a:r>
              <a:rPr sz="2400" dirty="0">
                <a:latin typeface="Times New Roman"/>
                <a:cs typeface="Times New Roman"/>
              </a:rPr>
              <a:t>đơn nhiệm cho các </a:t>
            </a:r>
            <a:r>
              <a:rPr sz="2400" spc="-5" dirty="0">
                <a:latin typeface="Times New Roman"/>
                <a:cs typeface="Times New Roman"/>
              </a:rPr>
              <a:t>VM </a:t>
            </a:r>
            <a:r>
              <a:rPr sz="2400" dirty="0">
                <a:latin typeface="Times New Roman"/>
                <a:cs typeface="Times New Roman"/>
              </a:rPr>
              <a:t>độc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lập.</a:t>
            </a:r>
            <a:endParaRPr sz="24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spcBef>
                <a:spcPts val="969"/>
              </a:spcBef>
              <a:buClr>
                <a:srgbClr val="00CC99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Times New Roman"/>
                <a:cs typeface="Times New Roman"/>
              </a:rPr>
              <a:t>Tài nguyên hệ thống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bảo vệ hoàn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toàn</a:t>
            </a:r>
            <a:endParaRPr sz="24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spcBef>
                <a:spcPts val="985"/>
              </a:spcBef>
              <a:buClr>
                <a:srgbClr val="00CC99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Times New Roman"/>
                <a:cs typeface="Times New Roman"/>
              </a:rPr>
              <a:t>Phân </a:t>
            </a:r>
            <a:r>
              <a:rPr sz="2400" dirty="0">
                <a:latin typeface="Times New Roman"/>
                <a:cs typeface="Times New Roman"/>
              </a:rPr>
              <a:t>tách đa chương và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</a:t>
            </a:r>
            <a:r>
              <a:rPr sz="2400" spc="-15" dirty="0">
                <a:latin typeface="Times New Roman"/>
                <a:cs typeface="Times New Roman"/>
              </a:rPr>
              <a:t>mở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rộng</a:t>
            </a:r>
            <a:endParaRPr sz="24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1020"/>
              </a:spcBef>
              <a:buClr>
                <a:srgbClr val="00CC99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-5" dirty="0">
                <a:latin typeface="Times New Roman"/>
                <a:cs typeface="Times New Roman"/>
              </a:rPr>
              <a:t>Khuyết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điểm</a:t>
            </a:r>
            <a:endParaRPr sz="28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spcBef>
                <a:spcPts val="1035"/>
              </a:spcBef>
              <a:buClr>
                <a:srgbClr val="00CC99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Times New Roman"/>
                <a:cs typeface="Times New Roman"/>
              </a:rPr>
              <a:t>Phức </a:t>
            </a:r>
            <a:r>
              <a:rPr sz="2400" dirty="0">
                <a:latin typeface="Times New Roman"/>
                <a:cs typeface="Times New Roman"/>
              </a:rPr>
              <a:t>tạp trong việc giả lập phần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cứng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Cấu trúc máy ảo</a:t>
            </a:r>
            <a:r>
              <a:rPr spc="-3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4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2.6	</a:t>
            </a:r>
            <a:r>
              <a:rPr sz="44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Khởi động </a:t>
            </a:r>
            <a:r>
              <a:rPr sz="4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sz="4400" spc="-4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sz="4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(System</a:t>
            </a:r>
            <a:r>
              <a:rPr b="0" spc="-1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Boot)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307335"/>
            <a:ext cx="829056" cy="82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0561" y="26128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181100" y="0"/>
                </a:moveTo>
                <a:lnTo>
                  <a:pt x="1181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181100" y="171450"/>
                </a:lnTo>
                <a:lnTo>
                  <a:pt x="1181100" y="228600"/>
                </a:lnTo>
                <a:lnTo>
                  <a:pt x="1295400" y="114300"/>
                </a:lnTo>
                <a:lnTo>
                  <a:pt x="11811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561" y="26128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57150"/>
                </a:moveTo>
                <a:lnTo>
                  <a:pt x="1181100" y="57150"/>
                </a:lnTo>
                <a:lnTo>
                  <a:pt x="1181100" y="0"/>
                </a:lnTo>
                <a:lnTo>
                  <a:pt x="1295400" y="114300"/>
                </a:lnTo>
                <a:lnTo>
                  <a:pt x="1181100" y="228600"/>
                </a:lnTo>
                <a:lnTo>
                  <a:pt x="1181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9896" y="2567939"/>
            <a:ext cx="1828800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855" y="3277361"/>
            <a:ext cx="7761605" cy="127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 marR="61569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Power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Reboot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latin typeface="Arial"/>
                <a:cs typeface="Arial"/>
              </a:rPr>
              <a:t>Khởi </a:t>
            </a:r>
            <a:r>
              <a:rPr sz="2000" spc="-5" dirty="0">
                <a:latin typeface="Arial"/>
                <a:cs typeface="Arial"/>
              </a:rPr>
              <a:t>tạo hệ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CPU, device </a:t>
            </a:r>
            <a:r>
              <a:rPr sz="2000" spc="-15" dirty="0">
                <a:latin typeface="Arial"/>
                <a:cs typeface="Arial"/>
              </a:rPr>
              <a:t>controller, </a:t>
            </a:r>
            <a:r>
              <a:rPr sz="2000" dirty="0">
                <a:latin typeface="Arial"/>
                <a:cs typeface="Arial"/>
              </a:rPr>
              <a:t>main </a:t>
            </a:r>
            <a:r>
              <a:rPr sz="2000" spc="-20" dirty="0">
                <a:latin typeface="Arial"/>
                <a:cs typeface="Arial"/>
              </a:rPr>
              <a:t>memory, </a:t>
            </a:r>
            <a:r>
              <a:rPr sz="2000" spc="-5" dirty="0">
                <a:latin typeface="Arial"/>
                <a:cs typeface="Arial"/>
              </a:rPr>
              <a:t>load đoạn </a:t>
            </a:r>
            <a:r>
              <a:rPr sz="2000" dirty="0">
                <a:latin typeface="Arial"/>
                <a:cs typeface="Arial"/>
              </a:rPr>
              <a:t>code khởi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hđh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7019" y="2993135"/>
            <a:ext cx="103505" cy="895350"/>
          </a:xfrm>
          <a:custGeom>
            <a:avLst/>
            <a:gdLst/>
            <a:ahLst/>
            <a:cxnLst/>
            <a:rect l="l" t="t" r="r" b="b"/>
            <a:pathLst>
              <a:path w="103504" h="895350">
                <a:moveTo>
                  <a:pt x="51313" y="25212"/>
                </a:moveTo>
                <a:lnTo>
                  <a:pt x="45082" y="36022"/>
                </a:lnTo>
                <a:lnTo>
                  <a:pt x="49656" y="895350"/>
                </a:lnTo>
                <a:lnTo>
                  <a:pt x="62356" y="895350"/>
                </a:lnTo>
                <a:lnTo>
                  <a:pt x="57783" y="36160"/>
                </a:lnTo>
                <a:lnTo>
                  <a:pt x="51313" y="25212"/>
                </a:lnTo>
                <a:close/>
              </a:path>
              <a:path w="103504" h="895350">
                <a:moveTo>
                  <a:pt x="51180" y="0"/>
                </a:moveTo>
                <a:lnTo>
                  <a:pt x="1650" y="85851"/>
                </a:lnTo>
                <a:lnTo>
                  <a:pt x="0" y="88900"/>
                </a:lnTo>
                <a:lnTo>
                  <a:pt x="1015" y="92710"/>
                </a:lnTo>
                <a:lnTo>
                  <a:pt x="7111" y="96265"/>
                </a:lnTo>
                <a:lnTo>
                  <a:pt x="10921" y="95250"/>
                </a:lnTo>
                <a:lnTo>
                  <a:pt x="12700" y="92201"/>
                </a:lnTo>
                <a:lnTo>
                  <a:pt x="45002" y="36160"/>
                </a:lnTo>
                <a:lnTo>
                  <a:pt x="44957" y="12573"/>
                </a:lnTo>
                <a:lnTo>
                  <a:pt x="58608" y="12573"/>
                </a:lnTo>
                <a:lnTo>
                  <a:pt x="51180" y="0"/>
                </a:lnTo>
                <a:close/>
              </a:path>
              <a:path w="103504" h="895350">
                <a:moveTo>
                  <a:pt x="58608" y="12573"/>
                </a:moveTo>
                <a:lnTo>
                  <a:pt x="57657" y="12573"/>
                </a:lnTo>
                <a:lnTo>
                  <a:pt x="57783" y="36160"/>
                </a:lnTo>
                <a:lnTo>
                  <a:pt x="90677" y="91821"/>
                </a:lnTo>
                <a:lnTo>
                  <a:pt x="92455" y="94741"/>
                </a:lnTo>
                <a:lnTo>
                  <a:pt x="96265" y="95758"/>
                </a:lnTo>
                <a:lnTo>
                  <a:pt x="102361" y="92201"/>
                </a:lnTo>
                <a:lnTo>
                  <a:pt x="103377" y="88264"/>
                </a:lnTo>
                <a:lnTo>
                  <a:pt x="101600" y="85343"/>
                </a:lnTo>
                <a:lnTo>
                  <a:pt x="58608" y="12573"/>
                </a:lnTo>
                <a:close/>
              </a:path>
              <a:path w="103504" h="895350">
                <a:moveTo>
                  <a:pt x="57674" y="15748"/>
                </a:moveTo>
                <a:lnTo>
                  <a:pt x="56768" y="15748"/>
                </a:lnTo>
                <a:lnTo>
                  <a:pt x="51313" y="25212"/>
                </a:lnTo>
                <a:lnTo>
                  <a:pt x="57783" y="36160"/>
                </a:lnTo>
                <a:lnTo>
                  <a:pt x="57674" y="15748"/>
                </a:lnTo>
                <a:close/>
              </a:path>
              <a:path w="103504" h="895350">
                <a:moveTo>
                  <a:pt x="57657" y="12573"/>
                </a:moveTo>
                <a:lnTo>
                  <a:pt x="44957" y="12573"/>
                </a:lnTo>
                <a:lnTo>
                  <a:pt x="45082" y="36022"/>
                </a:lnTo>
                <a:lnTo>
                  <a:pt x="51313" y="25212"/>
                </a:lnTo>
                <a:lnTo>
                  <a:pt x="45719" y="15748"/>
                </a:lnTo>
                <a:lnTo>
                  <a:pt x="57674" y="15748"/>
                </a:lnTo>
                <a:lnTo>
                  <a:pt x="57657" y="12573"/>
                </a:lnTo>
                <a:close/>
              </a:path>
              <a:path w="103504" h="895350">
                <a:moveTo>
                  <a:pt x="56768" y="15748"/>
                </a:moveTo>
                <a:lnTo>
                  <a:pt x="45719" y="15748"/>
                </a:lnTo>
                <a:lnTo>
                  <a:pt x="51313" y="25212"/>
                </a:lnTo>
                <a:lnTo>
                  <a:pt x="56768" y="15748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9561" y="26128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181099" y="0"/>
                </a:moveTo>
                <a:lnTo>
                  <a:pt x="1181099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181099" y="171450"/>
                </a:lnTo>
                <a:lnTo>
                  <a:pt x="1181099" y="228600"/>
                </a:lnTo>
                <a:lnTo>
                  <a:pt x="1295399" y="114300"/>
                </a:lnTo>
                <a:lnTo>
                  <a:pt x="118109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9561" y="26128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57150"/>
                </a:moveTo>
                <a:lnTo>
                  <a:pt x="1181099" y="57150"/>
                </a:lnTo>
                <a:lnTo>
                  <a:pt x="1181099" y="0"/>
                </a:lnTo>
                <a:lnTo>
                  <a:pt x="1295399" y="114300"/>
                </a:lnTo>
                <a:lnTo>
                  <a:pt x="1181099" y="228600"/>
                </a:lnTo>
                <a:lnTo>
                  <a:pt x="1181099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9168" y="2583179"/>
            <a:ext cx="585216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pc="-4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8897"/>
            <a:ext cx="8074659" cy="44824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điều hành nằm ở đâu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Làm </a:t>
            </a:r>
            <a:r>
              <a:rPr sz="2400" spc="-5" dirty="0">
                <a:latin typeface="Times New Roman"/>
                <a:cs typeface="Times New Roman"/>
              </a:rPr>
              <a:t>sao </a:t>
            </a:r>
            <a:r>
              <a:rPr sz="2400" dirty="0">
                <a:latin typeface="Times New Roman"/>
                <a:cs typeface="Times New Roman"/>
              </a:rPr>
              <a:t>để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nạp và chạy </a:t>
            </a:r>
            <a:r>
              <a:rPr sz="2400" spc="-10" dirty="0">
                <a:latin typeface="Times New Roman"/>
                <a:cs typeface="Times New Roman"/>
              </a:rPr>
              <a:t>HĐH </a:t>
            </a:r>
            <a:r>
              <a:rPr sz="2400" dirty="0">
                <a:latin typeface="Times New Roman"/>
                <a:cs typeface="Times New Roman"/>
              </a:rPr>
              <a:t>lúc khởi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động?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latin typeface="Times New Roman"/>
                <a:cs typeface="Times New Roman"/>
              </a:rPr>
              <a:t>Quá </a:t>
            </a:r>
            <a:r>
              <a:rPr sz="2000" dirty="0">
                <a:latin typeface="Times New Roman"/>
                <a:cs typeface="Times New Roman"/>
              </a:rPr>
              <a:t>trình để khởi </a:t>
            </a:r>
            <a:r>
              <a:rPr sz="2000" spc="5" dirty="0">
                <a:latin typeface="Times New Roman"/>
                <a:cs typeface="Times New Roman"/>
              </a:rPr>
              <a:t>động </a:t>
            </a:r>
            <a:r>
              <a:rPr sz="2000" dirty="0">
                <a:latin typeface="Times New Roman"/>
                <a:cs typeface="Times New Roman"/>
              </a:rPr>
              <a:t>HĐH </a:t>
            </a:r>
            <a:r>
              <a:rPr sz="2000" spc="5" dirty="0">
                <a:latin typeface="Times New Roman"/>
                <a:cs typeface="Times New Roman"/>
              </a:rPr>
              <a:t>gọi </a:t>
            </a:r>
            <a:r>
              <a:rPr sz="2000" spc="-5" dirty="0">
                <a:latin typeface="Times New Roman"/>
                <a:cs typeface="Times New Roman"/>
              </a:rPr>
              <a:t>là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booting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trình khởi động của các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hiện đại gồm 3 giai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đoạn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CPU thực thi lệnh </a:t>
            </a:r>
            <a:r>
              <a:rPr sz="2000" spc="-5" dirty="0">
                <a:latin typeface="Times New Roman"/>
                <a:cs typeface="Times New Roman"/>
              </a:rPr>
              <a:t>từ </a:t>
            </a:r>
            <a:r>
              <a:rPr sz="2000" dirty="0">
                <a:latin typeface="Times New Roman"/>
                <a:cs typeface="Times New Roman"/>
              </a:rPr>
              <a:t>địa chỉ </a:t>
            </a:r>
            <a:r>
              <a:rPr sz="2000" spc="-5" dirty="0">
                <a:latin typeface="Times New Roman"/>
                <a:cs typeface="Times New Roman"/>
              </a:rPr>
              <a:t>cố </a:t>
            </a:r>
            <a:r>
              <a:rPr sz="2000" dirty="0">
                <a:latin typeface="Times New Roman"/>
                <a:cs typeface="Times New Roman"/>
              </a:rPr>
              <a:t>định biết trước (boot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ROM)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Firmware </a:t>
            </a:r>
            <a:r>
              <a:rPr sz="2000" dirty="0">
                <a:latin typeface="Times New Roman"/>
                <a:cs typeface="Times New Roman"/>
              </a:rPr>
              <a:t>nạp </a:t>
            </a:r>
            <a:r>
              <a:rPr sz="2000" spc="5" dirty="0">
                <a:latin typeface="Times New Roman"/>
                <a:cs typeface="Times New Roman"/>
              </a:rPr>
              <a:t>boot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loader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Boot loader nạp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HĐH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(1)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thực thi lệnh từ địa chỉ biết trước trong bộ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nhớ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  <a:tab pos="7540625" algn="l"/>
              </a:tabLst>
            </a:pPr>
            <a:r>
              <a:rPr sz="2000" spc="-5" dirty="0">
                <a:latin typeface="Times New Roman"/>
                <a:cs typeface="Times New Roman"/>
              </a:rPr>
              <a:t>Đị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hỉ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vùng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nhớ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này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ư</a:t>
            </a:r>
            <a:r>
              <a:rPr sz="2000" dirty="0">
                <a:latin typeface="Times New Roman"/>
                <a:cs typeface="Times New Roman"/>
              </a:rPr>
              <a:t>ờ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rỏ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tớ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vùng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nhớ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ỉ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đọc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(ROM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	re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memory)</a:t>
            </a:r>
            <a:endParaRPr sz="2000">
              <a:latin typeface="Times New Roman"/>
              <a:cs typeface="Times New Roman"/>
            </a:endParaRPr>
          </a:p>
          <a:p>
            <a:pPr marL="756285" marR="6350" lvl="1" indent="-286385">
              <a:lnSpc>
                <a:spcPct val="113999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Với x86, địa chỉ </a:t>
            </a:r>
            <a:r>
              <a:rPr sz="2000" dirty="0">
                <a:latin typeface="Times New Roman"/>
                <a:cs typeface="Times New Roman"/>
              </a:rPr>
              <a:t>này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dirty="0">
                <a:latin typeface="Times New Roman"/>
                <a:cs typeface="Times New Roman"/>
              </a:rPr>
              <a:t>0xFFFF0, </a:t>
            </a:r>
            <a:r>
              <a:rPr sz="2000" spc="-10" dirty="0">
                <a:latin typeface="Times New Roman"/>
                <a:cs typeface="Times New Roman"/>
              </a:rPr>
              <a:t>trỏ </a:t>
            </a:r>
            <a:r>
              <a:rPr sz="2000" spc="-5" dirty="0">
                <a:latin typeface="Times New Roman"/>
                <a:cs typeface="Times New Roman"/>
              </a:rPr>
              <a:t>tới </a:t>
            </a:r>
            <a:r>
              <a:rPr sz="2000" dirty="0">
                <a:latin typeface="Times New Roman"/>
                <a:cs typeface="Times New Roman"/>
              </a:rPr>
              <a:t>địa </a:t>
            </a:r>
            <a:r>
              <a:rPr sz="2000" spc="-5" dirty="0">
                <a:latin typeface="Times New Roman"/>
                <a:cs typeface="Times New Roman"/>
              </a:rPr>
              <a:t>chỉ chương trình BIOS  </a:t>
            </a:r>
            <a:r>
              <a:rPr sz="2000" dirty="0">
                <a:latin typeface="Times New Roman"/>
                <a:cs typeface="Times New Roman"/>
              </a:rPr>
              <a:t>(basic </a:t>
            </a:r>
            <a:r>
              <a:rPr sz="2000" spc="-5" dirty="0">
                <a:latin typeface="Times New Roman"/>
                <a:cs typeface="Times New Roman"/>
              </a:rPr>
              <a:t>input-output system) </a:t>
            </a:r>
            <a:r>
              <a:rPr sz="2000" dirty="0">
                <a:latin typeface="Times New Roman"/>
                <a:cs typeface="Times New Roman"/>
              </a:rPr>
              <a:t>trong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 trình </a:t>
            </a:r>
            <a:r>
              <a:rPr spc="-1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khởi </a:t>
            </a: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động máy</a:t>
            </a:r>
            <a:r>
              <a:rPr spc="4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9405"/>
            <a:ext cx="563562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(2) </a:t>
            </a:r>
            <a:r>
              <a:rPr sz="2400" spc="-5" dirty="0">
                <a:latin typeface="Times New Roman"/>
                <a:cs typeface="Times New Roman"/>
              </a:rPr>
              <a:t>ROM </a:t>
            </a:r>
            <a:r>
              <a:rPr sz="2400" dirty="0">
                <a:latin typeface="Times New Roman"/>
                <a:cs typeface="Times New Roman"/>
              </a:rPr>
              <a:t>chứa </a:t>
            </a:r>
            <a:r>
              <a:rPr sz="2400" spc="-10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“boot”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Loại phần </a:t>
            </a:r>
            <a:r>
              <a:rPr sz="2000" spc="-10" dirty="0">
                <a:latin typeface="Times New Roman"/>
                <a:cs typeface="Times New Roman"/>
              </a:rPr>
              <a:t>mềm </a:t>
            </a:r>
            <a:r>
              <a:rPr sz="2000" dirty="0">
                <a:latin typeface="Times New Roman"/>
                <a:cs typeface="Times New Roman"/>
              </a:rPr>
              <a:t>chỉ </a:t>
            </a:r>
            <a:r>
              <a:rPr sz="2000" spc="5" dirty="0">
                <a:latin typeface="Times New Roman"/>
                <a:cs typeface="Times New Roman"/>
              </a:rPr>
              <a:t>đọc </a:t>
            </a:r>
            <a:r>
              <a:rPr sz="2000" dirty="0">
                <a:latin typeface="Times New Roman"/>
                <a:cs typeface="Times New Roman"/>
              </a:rPr>
              <a:t>này </a:t>
            </a:r>
            <a:r>
              <a:rPr sz="2000" spc="5" dirty="0">
                <a:latin typeface="Times New Roman"/>
                <a:cs typeface="Times New Roman"/>
              </a:rPr>
              <a:t>gọi </a:t>
            </a:r>
            <a:r>
              <a:rPr sz="2000" spc="-5" dirty="0">
                <a:latin typeface="Times New Roman"/>
                <a:cs typeface="Times New Roman"/>
              </a:rPr>
              <a:t>là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firmware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Với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x86,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chương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trình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BIOS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thực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hiện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lần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lượt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công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việc: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371470"/>
            <a:ext cx="3682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8870" algn="l"/>
                <a:tab pos="1701164" algn="l"/>
                <a:tab pos="2368550" algn="l"/>
                <a:tab pos="3135630" algn="l"/>
              </a:tabLst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Kiể</a:t>
            </a:r>
            <a:r>
              <a:rPr sz="2000" dirty="0">
                <a:latin typeface="Times New Roman"/>
                <a:cs typeface="Times New Roman"/>
              </a:rPr>
              <a:t>m	tra	</a:t>
            </a:r>
            <a:r>
              <a:rPr sz="2000" spc="-5" dirty="0">
                <a:latin typeface="Times New Roman"/>
                <a:cs typeface="Times New Roman"/>
              </a:rPr>
              <a:t>cấ</a:t>
            </a:r>
            <a:r>
              <a:rPr sz="2000" dirty="0">
                <a:latin typeface="Times New Roman"/>
                <a:cs typeface="Times New Roman"/>
              </a:rPr>
              <a:t>u	h</a:t>
            </a:r>
            <a:r>
              <a:rPr sz="2000" spc="-15" dirty="0">
                <a:latin typeface="Times New Roman"/>
                <a:cs typeface="Times New Roman"/>
              </a:rPr>
              <a:t>ì</a:t>
            </a:r>
            <a:r>
              <a:rPr sz="2000" dirty="0">
                <a:latin typeface="Times New Roman"/>
                <a:cs typeface="Times New Roman"/>
              </a:rPr>
              <a:t>nh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ro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9496" y="2371470"/>
            <a:ext cx="7461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ox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2676270"/>
            <a:ext cx="30867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512060" algn="l"/>
              </a:tabLst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al  semiconductor)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285566"/>
            <a:ext cx="517715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Nạp </a:t>
            </a:r>
            <a:r>
              <a:rPr sz="2000" spc="-5" dirty="0">
                <a:latin typeface="Times New Roman"/>
                <a:cs typeface="Times New Roman"/>
              </a:rPr>
              <a:t>trình quản </a:t>
            </a:r>
            <a:r>
              <a:rPr sz="2000" spc="-10" dirty="0">
                <a:latin typeface="Times New Roman"/>
                <a:cs typeface="Times New Roman"/>
              </a:rPr>
              <a:t>lý </a:t>
            </a:r>
            <a:r>
              <a:rPr sz="2000" dirty="0">
                <a:latin typeface="Times New Roman"/>
                <a:cs typeface="Times New Roman"/>
              </a:rPr>
              <a:t>ngắt </a:t>
            </a:r>
            <a:r>
              <a:rPr sz="2000" spc="-5" dirty="0">
                <a:latin typeface="Times New Roman"/>
                <a:cs typeface="Times New Roman"/>
              </a:rPr>
              <a:t>(interrupt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handler)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và 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trình điều khiển thiết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bị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0000"/>
              </a:lnSpc>
              <a:buFont typeface="Courier New"/>
              <a:buChar char="o"/>
              <a:tabLst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các thanh </a:t>
            </a:r>
            <a:r>
              <a:rPr sz="2000" dirty="0">
                <a:latin typeface="Times New Roman"/>
                <a:cs typeface="Times New Roman"/>
              </a:rPr>
              <a:t>ghi và quản </a:t>
            </a:r>
            <a:r>
              <a:rPr sz="2000" spc="-10" dirty="0">
                <a:latin typeface="Times New Roman"/>
                <a:cs typeface="Times New Roman"/>
              </a:rPr>
              <a:t>lý </a:t>
            </a:r>
            <a:r>
              <a:rPr sz="2000" spc="-5" dirty="0">
                <a:latin typeface="Times New Roman"/>
                <a:cs typeface="Times New Roman"/>
              </a:rPr>
              <a:t>nguồn  </a:t>
            </a:r>
            <a:r>
              <a:rPr sz="2000" dirty="0">
                <a:latin typeface="Times New Roman"/>
                <a:cs typeface="Times New Roman"/>
              </a:rPr>
              <a:t>cung </a:t>
            </a:r>
            <a:r>
              <a:rPr sz="2000" spc="-5" dirty="0">
                <a:latin typeface="Times New Roman"/>
                <a:cs typeface="Times New Roman"/>
              </a:rPr>
              <a:t>cấp </a:t>
            </a:r>
            <a:r>
              <a:rPr sz="2000" dirty="0">
                <a:latin typeface="Times New Roman"/>
                <a:cs typeface="Times New Roman"/>
              </a:rPr>
              <a:t>(power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management)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0000"/>
              </a:lnSpc>
              <a:buFont typeface="Courier New"/>
              <a:buChar char="o"/>
              <a:tabLst>
                <a:tab pos="699135" algn="l"/>
                <a:tab pos="4659630" algn="l"/>
              </a:tabLst>
            </a:pPr>
            <a:r>
              <a:rPr sz="2000" dirty="0">
                <a:latin typeface="Times New Roman"/>
                <a:cs typeface="Times New Roman"/>
              </a:rPr>
              <a:t>Th</a:t>
            </a:r>
            <a:r>
              <a:rPr sz="2000" spc="10" dirty="0">
                <a:latin typeface="Times New Roman"/>
                <a:cs typeface="Times New Roman"/>
              </a:rPr>
              <a:t>ự</a:t>
            </a:r>
            <a:r>
              <a:rPr sz="2000" dirty="0">
                <a:latin typeface="Times New Roman"/>
                <a:cs typeface="Times New Roman"/>
              </a:rPr>
              <a:t>c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ện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quá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ì</a:t>
            </a:r>
            <a:r>
              <a:rPr sz="2000" dirty="0">
                <a:latin typeface="Times New Roman"/>
                <a:cs typeface="Times New Roman"/>
              </a:rPr>
              <a:t>nh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kiểm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</a:t>
            </a:r>
            <a:r>
              <a:rPr sz="2000" spc="-15" dirty="0">
                <a:latin typeface="Times New Roman"/>
                <a:cs typeface="Times New Roman"/>
              </a:rPr>
              <a:t>ầ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ứng  (POST – power-on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self-test)</a:t>
            </a:r>
            <a:endParaRPr sz="20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Courier New"/>
              <a:buChar char="o"/>
              <a:tabLst>
                <a:tab pos="699135" algn="l"/>
              </a:tabLst>
            </a:pPr>
            <a:r>
              <a:rPr sz="2000" spc="-5" dirty="0">
                <a:latin typeface="Times New Roman"/>
                <a:cs typeface="Times New Roman"/>
              </a:rPr>
              <a:t>Hiển </a:t>
            </a:r>
            <a:r>
              <a:rPr sz="2000" dirty="0">
                <a:latin typeface="Times New Roman"/>
                <a:cs typeface="Times New Roman"/>
              </a:rPr>
              <a:t>thị 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thiết </a:t>
            </a:r>
            <a:r>
              <a:rPr sz="2000" spc="-5" dirty="0">
                <a:latin typeface="Times New Roman"/>
                <a:cs typeface="Times New Roman"/>
              </a:rPr>
              <a:t>lập </a:t>
            </a:r>
            <a:r>
              <a:rPr sz="2000" dirty="0">
                <a:latin typeface="Times New Roman"/>
                <a:cs typeface="Times New Roman"/>
              </a:rPr>
              <a:t>hệ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thống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699135" algn="l"/>
                <a:tab pos="1240790" algn="l"/>
                <a:tab pos="1826260" algn="l"/>
                <a:tab pos="2294255" algn="l"/>
                <a:tab pos="2876550" algn="l"/>
                <a:tab pos="3207385" algn="l"/>
                <a:tab pos="3577590" algn="l"/>
                <a:tab pos="4077970" algn="l"/>
                <a:tab pos="4702810" algn="l"/>
              </a:tabLst>
            </a:pPr>
            <a:r>
              <a:rPr sz="2000" dirty="0">
                <a:latin typeface="Times New Roman"/>
                <a:cs typeface="Times New Roman"/>
              </a:rPr>
              <a:t>Xác	đ</a:t>
            </a:r>
            <a:r>
              <a:rPr sz="2000" spc="-15" dirty="0">
                <a:latin typeface="Times New Roman"/>
                <a:cs typeface="Times New Roman"/>
              </a:rPr>
              <a:t>ị</a:t>
            </a:r>
            <a:r>
              <a:rPr sz="2000" dirty="0">
                <a:latin typeface="Times New Roman"/>
                <a:cs typeface="Times New Roman"/>
              </a:rPr>
              <a:t>nh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ác	thiết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ị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ó	khả	n</a:t>
            </a:r>
            <a:r>
              <a:rPr sz="2000" spc="-10" dirty="0">
                <a:latin typeface="Times New Roman"/>
                <a:cs typeface="Times New Roman"/>
              </a:rPr>
              <a:t>ă</a:t>
            </a:r>
            <a:r>
              <a:rPr sz="2000" dirty="0">
                <a:latin typeface="Times New Roman"/>
                <a:cs typeface="Times New Roman"/>
              </a:rPr>
              <a:t>ng	k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ởi  </a:t>
            </a:r>
            <a:r>
              <a:rPr sz="2000" spc="5" dirty="0">
                <a:latin typeface="Times New Roman"/>
                <a:cs typeface="Times New Roman"/>
              </a:rPr>
              <a:t>động</a:t>
            </a:r>
            <a:endParaRPr sz="20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Courier New"/>
              <a:buChar char="o"/>
              <a:tabLst>
                <a:tab pos="699135" algn="l"/>
              </a:tabLst>
            </a:pPr>
            <a:r>
              <a:rPr sz="2000" spc="-5" dirty="0">
                <a:latin typeface="Times New Roman"/>
                <a:cs typeface="Times New Roman"/>
              </a:rPr>
              <a:t>Tiếp </a:t>
            </a:r>
            <a:r>
              <a:rPr sz="2000" dirty="0">
                <a:latin typeface="Times New Roman"/>
                <a:cs typeface="Times New Roman"/>
              </a:rPr>
              <a:t>tục </a:t>
            </a:r>
            <a:r>
              <a:rPr sz="2000" spc="5" dirty="0">
                <a:latin typeface="Times New Roman"/>
                <a:cs typeface="Times New Roman"/>
              </a:rPr>
              <a:t>quá </a:t>
            </a:r>
            <a:r>
              <a:rPr sz="2000" dirty="0">
                <a:latin typeface="Times New Roman"/>
                <a:cs typeface="Times New Roman"/>
              </a:rPr>
              <a:t>trình khởi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động</a:t>
            </a:r>
            <a:endParaRPr sz="2000">
              <a:latin typeface="Times New Roman"/>
              <a:cs typeface="Times New Roman"/>
            </a:endParaRPr>
          </a:p>
          <a:p>
            <a:pPr marR="638175" algn="ctr">
              <a:lnSpc>
                <a:spcPct val="100000"/>
              </a:lnSpc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−	</a:t>
            </a:r>
            <a:r>
              <a:rPr sz="2000" spc="-5" dirty="0">
                <a:latin typeface="Times New Roman"/>
                <a:cs typeface="Times New Roman"/>
              </a:rPr>
              <a:t>Nạp </a:t>
            </a:r>
            <a:r>
              <a:rPr sz="2000" dirty="0">
                <a:latin typeface="Times New Roman"/>
                <a:cs typeface="Times New Roman"/>
              </a:rPr>
              <a:t>và thực thi chương trình </a:t>
            </a:r>
            <a:r>
              <a:rPr sz="2000" spc="5" dirty="0">
                <a:latin typeface="Times New Roman"/>
                <a:cs typeface="Times New Roman"/>
              </a:rPr>
              <a:t>boot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1700" y="1905000"/>
            <a:ext cx="3008376" cy="2386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 trình </a:t>
            </a:r>
            <a:r>
              <a:rPr sz="36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khởi động máy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sz="3600" spc="-6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  <a:endParaRPr sz="3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1" y="1371600"/>
            <a:ext cx="5923788" cy="369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8400" y="3124198"/>
            <a:ext cx="5939028" cy="3697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 thi</a:t>
            </a:r>
            <a:r>
              <a:rPr spc="-3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66824"/>
            <a:ext cx="8530590" cy="2060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 algn="just">
              <a:lnSpc>
                <a:spcPct val="113900"/>
              </a:lnSpc>
              <a:spcBef>
                <a:spcPts val="9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(3)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Boot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loader </a:t>
            </a:r>
            <a:r>
              <a:rPr sz="3200" dirty="0">
                <a:latin typeface="Times New Roman"/>
                <a:cs typeface="Times New Roman"/>
              </a:rPr>
              <a:t>sau </a:t>
            </a:r>
            <a:r>
              <a:rPr sz="3200" spc="-5" dirty="0">
                <a:latin typeface="Times New Roman"/>
                <a:cs typeface="Times New Roman"/>
              </a:rPr>
              <a:t>đó </a:t>
            </a:r>
            <a:r>
              <a:rPr sz="3200" dirty="0">
                <a:latin typeface="Times New Roman"/>
                <a:cs typeface="Times New Roman"/>
              </a:rPr>
              <a:t>nạp phần còn lại của  HĐH. Chú ý </a:t>
            </a:r>
            <a:r>
              <a:rPr sz="3200" spc="-5" dirty="0">
                <a:latin typeface="Times New Roman"/>
                <a:cs typeface="Times New Roman"/>
              </a:rPr>
              <a:t>rằng </a:t>
            </a:r>
            <a:r>
              <a:rPr sz="3200" dirty="0">
                <a:latin typeface="Times New Roman"/>
                <a:cs typeface="Times New Roman"/>
              </a:rPr>
              <a:t>tại </a:t>
            </a:r>
            <a:r>
              <a:rPr sz="3200" spc="-5" dirty="0">
                <a:latin typeface="Times New Roman"/>
                <a:cs typeface="Times New Roman"/>
              </a:rPr>
              <a:t>thời </a:t>
            </a:r>
            <a:r>
              <a:rPr sz="3200" dirty="0">
                <a:latin typeface="Times New Roman"/>
                <a:cs typeface="Times New Roman"/>
              </a:rPr>
              <a:t>điểm này </a:t>
            </a:r>
            <a:r>
              <a:rPr sz="3200" spc="-5" dirty="0">
                <a:latin typeface="Times New Roman"/>
                <a:cs typeface="Times New Roman"/>
              </a:rPr>
              <a:t>HĐH </a:t>
            </a:r>
            <a:r>
              <a:rPr sz="3200" dirty="0">
                <a:latin typeface="Times New Roman"/>
                <a:cs typeface="Times New Roman"/>
              </a:rPr>
              <a:t>vẫn  </a:t>
            </a:r>
            <a:r>
              <a:rPr sz="3200" spc="5" dirty="0">
                <a:latin typeface="Times New Roman"/>
                <a:cs typeface="Times New Roman"/>
              </a:rPr>
              <a:t>chưa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chạy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Boot loader hiểu được nhiều hệ điều hành khác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nhau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257" y="3584093"/>
            <a:ext cx="247269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dirty="0">
                <a:latin typeface="Times New Roman"/>
                <a:cs typeface="Times New Roman"/>
              </a:rPr>
              <a:t>khác nhau của </a:t>
            </a:r>
            <a:r>
              <a:rPr sz="2000" spc="-5" dirty="0">
                <a:latin typeface="Times New Roman"/>
                <a:cs typeface="Times New Roman"/>
              </a:rPr>
              <a:t>các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HĐH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3584093"/>
            <a:ext cx="423926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–	Boot loader hiểu được nhiều phiên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bản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–	Đã bao giờ </a:t>
            </a:r>
            <a:r>
              <a:rPr sz="2000" spc="5" dirty="0">
                <a:latin typeface="Times New Roman"/>
                <a:cs typeface="Times New Roman"/>
              </a:rPr>
              <a:t>nghe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dual boot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619498"/>
            <a:ext cx="4841748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3622547"/>
            <a:ext cx="4800599" cy="3235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 trình </a:t>
            </a:r>
            <a:r>
              <a:rPr sz="36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khởi động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máy tính</a:t>
            </a:r>
            <a:r>
              <a:rPr sz="3600" spc="-11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  <a:endParaRPr sz="3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1828800"/>
            <a:ext cx="6134099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Nạp Hệ Điều</a:t>
            </a:r>
            <a:r>
              <a:rPr sz="3600" spc="-7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sz="36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69030"/>
            <a:ext cx="7716520" cy="171713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 pitchFamily="2" charset="2"/>
              <a:buChar char="ü"/>
              <a:tabLst>
                <a:tab pos="355600" algn="l"/>
                <a:tab pos="356235" algn="l"/>
              </a:tabLst>
            </a:pPr>
            <a:r>
              <a:rPr sz="2400" smtClean="0">
                <a:latin typeface="Times New Roman"/>
                <a:cs typeface="Times New Roman"/>
              </a:rPr>
              <a:t>Tiến trình là chương trình đang thực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thi.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ü"/>
              <a:tabLst>
                <a:tab pos="355600" algn="l"/>
                <a:tab pos="356235" algn="l"/>
              </a:tabLst>
            </a:pPr>
            <a:r>
              <a:rPr sz="2400" spc="-5" smtClean="0">
                <a:latin typeface="Times New Roman"/>
                <a:cs typeface="Times New Roman"/>
              </a:rPr>
              <a:t>Một </a:t>
            </a:r>
            <a:r>
              <a:rPr sz="2400" smtClean="0">
                <a:latin typeface="Times New Roman"/>
                <a:cs typeface="Times New Roman"/>
              </a:rPr>
              <a:t>tiến trình cần </a:t>
            </a:r>
            <a:r>
              <a:rPr sz="2400" spc="-5" smtClean="0">
                <a:latin typeface="Times New Roman"/>
                <a:cs typeface="Times New Roman"/>
              </a:rPr>
              <a:t>sử </a:t>
            </a:r>
            <a:r>
              <a:rPr sz="2400" smtClean="0">
                <a:latin typeface="Times New Roman"/>
                <a:cs typeface="Times New Roman"/>
              </a:rPr>
              <a:t>dụng các tài nguyên: </a:t>
            </a:r>
            <a:r>
              <a:rPr sz="2400" spc="-5" smtClean="0">
                <a:latin typeface="Times New Roman"/>
                <a:cs typeface="Times New Roman"/>
              </a:rPr>
              <a:t>CPU, </a:t>
            </a:r>
            <a:r>
              <a:rPr sz="2400" smtClean="0">
                <a:latin typeface="Times New Roman"/>
                <a:cs typeface="Times New Roman"/>
              </a:rPr>
              <a:t>bộ nhớ,</a:t>
            </a:r>
            <a:r>
              <a:rPr sz="2400" spc="-13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tập</a:t>
            </a:r>
          </a:p>
          <a:p>
            <a:pPr marL="355600">
              <a:lnSpc>
                <a:spcPct val="100000"/>
              </a:lnSpc>
            </a:pPr>
            <a:r>
              <a:rPr sz="2400" smtClean="0">
                <a:latin typeface="Times New Roman"/>
                <a:cs typeface="Times New Roman"/>
              </a:rPr>
              <a:t>tin, thiết bị nhập xuất để hoàn tất </a:t>
            </a:r>
            <a:r>
              <a:rPr lang="en-US" sz="2400" dirty="0" err="1" smtClean="0">
                <a:latin typeface="Times New Roman"/>
                <a:cs typeface="Times New Roman"/>
              </a:rPr>
              <a:t>tác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vụ</a:t>
            </a:r>
            <a:endParaRPr sz="240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ü"/>
              <a:tabLst>
                <a:tab pos="355600" algn="l"/>
                <a:tab pos="356235" algn="l"/>
              </a:tabLst>
            </a:pPr>
            <a:r>
              <a:rPr sz="2400" spc="-5" smtClean="0">
                <a:latin typeface="Times New Roman"/>
                <a:cs typeface="Times New Roman"/>
              </a:rPr>
              <a:t>Hệ </a:t>
            </a:r>
            <a:r>
              <a:rPr sz="2400" smtClean="0">
                <a:latin typeface="Times New Roman"/>
                <a:cs typeface="Times New Roman"/>
              </a:rPr>
              <a:t>thống đa chương: </a:t>
            </a:r>
            <a:r>
              <a:rPr sz="2400" spc="-5" smtClean="0">
                <a:latin typeface="Times New Roman"/>
                <a:cs typeface="Times New Roman"/>
              </a:rPr>
              <a:t>sẽ </a:t>
            </a:r>
            <a:r>
              <a:rPr sz="2400" smtClean="0">
                <a:latin typeface="Times New Roman"/>
                <a:cs typeface="Times New Roman"/>
              </a:rPr>
              <a:t>có nhiều tiến trình chạy cùng</a:t>
            </a:r>
            <a:r>
              <a:rPr sz="2400" spc="-1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lúc.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997651"/>
            <a:ext cx="7726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lượng tài nguyên &lt;&lt;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lượng tiến trình chạy cùng lúc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!!!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Tranh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chấp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3429000"/>
            <a:ext cx="4281853" cy="2438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 lý tiến</a:t>
            </a:r>
            <a:r>
              <a:rPr spc="-2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CÂU HỎI </a:t>
            </a:r>
            <a:r>
              <a:rPr i="1" spc="-1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ÔN </a:t>
            </a:r>
            <a:r>
              <a:rPr i="1" spc="-5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TẬP BÀI</a:t>
            </a:r>
            <a:r>
              <a:rPr i="1" spc="-195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i="1" spc="-5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7071995" cy="36112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Vẽ sơ đồ và </a:t>
            </a:r>
            <a:r>
              <a:rPr sz="2800" spc="-15" dirty="0">
                <a:latin typeface="Times New Roman"/>
                <a:cs typeface="Times New Roman"/>
              </a:rPr>
              <a:t>mô </a:t>
            </a:r>
            <a:r>
              <a:rPr sz="2800" spc="-5" dirty="0">
                <a:latin typeface="Times New Roman"/>
                <a:cs typeface="Times New Roman"/>
              </a:rPr>
              <a:t>tả 3 thành </a:t>
            </a:r>
            <a:r>
              <a:rPr sz="2800" dirty="0">
                <a:latin typeface="Times New Roman"/>
                <a:cs typeface="Times New Roman"/>
              </a:rPr>
              <a:t>phần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HĐH?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Liệt kê 3 loại giao diện người dùng của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HĐH.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Liệt kê dịch vụ lõi chính của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HĐH.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Lời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là gì? Vẽ sơ đồ </a:t>
            </a:r>
            <a:r>
              <a:rPr sz="2800" dirty="0">
                <a:latin typeface="Times New Roman"/>
                <a:cs typeface="Times New Roman"/>
              </a:rPr>
              <a:t>hoạt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động?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kiểu </a:t>
            </a:r>
            <a:r>
              <a:rPr sz="2800" spc="-10" dirty="0">
                <a:latin typeface="Times New Roman"/>
                <a:cs typeface="Times New Roman"/>
              </a:rPr>
              <a:t>cấu </a:t>
            </a:r>
            <a:r>
              <a:rPr sz="2800" spc="-5" dirty="0">
                <a:latin typeface="Times New Roman"/>
                <a:cs typeface="Times New Roman"/>
              </a:rPr>
              <a:t>trúc</a:t>
            </a:r>
            <a:r>
              <a:rPr sz="2800" spc="-10" dirty="0">
                <a:latin typeface="Times New Roman"/>
                <a:cs typeface="Times New Roman"/>
              </a:rPr>
              <a:t> HĐH?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Máy ảo </a:t>
            </a:r>
            <a:r>
              <a:rPr sz="2800" spc="-5" dirty="0">
                <a:latin typeface="Times New Roman"/>
                <a:cs typeface="Times New Roman"/>
              </a:rPr>
              <a:t>là gì? Lợi ích của </a:t>
            </a:r>
            <a:r>
              <a:rPr sz="2800" spc="-15" dirty="0">
                <a:latin typeface="Times New Roman"/>
                <a:cs typeface="Times New Roman"/>
              </a:rPr>
              <a:t>mô </a:t>
            </a:r>
            <a:r>
              <a:rPr sz="2800" spc="-5" dirty="0">
                <a:latin typeface="Times New Roman"/>
                <a:cs typeface="Times New Roman"/>
              </a:rPr>
              <a:t>hình </a:t>
            </a:r>
            <a:r>
              <a:rPr sz="2800" spc="-10" dirty="0">
                <a:latin typeface="Times New Roman"/>
                <a:cs typeface="Times New Roman"/>
              </a:rPr>
              <a:t>máy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ảo?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Trình bày quá </a:t>
            </a:r>
            <a:r>
              <a:rPr sz="2800" dirty="0">
                <a:latin typeface="Times New Roman"/>
                <a:cs typeface="Times New Roman"/>
              </a:rPr>
              <a:t>trình khởi động </a:t>
            </a:r>
            <a:r>
              <a:rPr sz="2800" spc="-10" dirty="0">
                <a:latin typeface="Times New Roman"/>
                <a:cs typeface="Times New Roman"/>
              </a:rPr>
              <a:t>máy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08634"/>
            <a:ext cx="4592320" cy="538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8275" indent="-342900">
              <a:lnSpc>
                <a:spcPct val="114199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Vai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trò của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HĐH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trong việc</a:t>
            </a:r>
            <a:r>
              <a:rPr sz="2400" spc="-11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quản  lý tiến</a:t>
            </a:r>
            <a:r>
              <a:rPr sz="24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trình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marR="78740" lvl="1" indent="-286385">
              <a:lnSpc>
                <a:spcPct val="113999"/>
              </a:lnSpc>
              <a:spcBef>
                <a:spcPts val="5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Tạo, hủy, </a:t>
            </a:r>
            <a:r>
              <a:rPr sz="2000" spc="-5" dirty="0">
                <a:latin typeface="Times New Roman"/>
                <a:cs typeface="Times New Roman"/>
              </a:rPr>
              <a:t>tạm </a:t>
            </a:r>
            <a:r>
              <a:rPr sz="2000" dirty="0">
                <a:latin typeface="Times New Roman"/>
                <a:cs typeface="Times New Roman"/>
              </a:rPr>
              <a:t>dừng và thực hiện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tiếp  tiến trình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Quản lý trạng thái các </a:t>
            </a:r>
            <a:r>
              <a:rPr sz="2000" spc="-5" dirty="0">
                <a:latin typeface="Times New Roman"/>
                <a:cs typeface="Times New Roman"/>
              </a:rPr>
              <a:t>tiến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trình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Điều </a:t>
            </a:r>
            <a:r>
              <a:rPr sz="2000" dirty="0">
                <a:latin typeface="Times New Roman"/>
                <a:cs typeface="Times New Roman"/>
              </a:rPr>
              <a:t>phối </a:t>
            </a:r>
            <a:r>
              <a:rPr sz="2000" spc="-5" dirty="0">
                <a:latin typeface="Times New Roman"/>
                <a:cs typeface="Times New Roman"/>
              </a:rPr>
              <a:t>tiến </a:t>
            </a:r>
            <a:r>
              <a:rPr sz="2000" dirty="0">
                <a:latin typeface="Times New Roman"/>
                <a:cs typeface="Times New Roman"/>
              </a:rPr>
              <a:t>trình: </a:t>
            </a:r>
            <a:r>
              <a:rPr sz="2000" spc="-5" dirty="0">
                <a:latin typeface="Times New Roman"/>
                <a:cs typeface="Times New Roman"/>
              </a:rPr>
              <a:t>FIFO,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Round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Robin, </a:t>
            </a:r>
            <a:r>
              <a:rPr sz="2000" spc="-5" dirty="0">
                <a:latin typeface="Times New Roman"/>
                <a:cs typeface="Times New Roman"/>
              </a:rPr>
              <a:t>SJF,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Cung cấp cơ chế đồng bộ </a:t>
            </a:r>
            <a:r>
              <a:rPr sz="2000" spc="-5" dirty="0">
                <a:latin typeface="Times New Roman"/>
                <a:cs typeface="Times New Roman"/>
              </a:rPr>
              <a:t>tiến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trình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Độc quyền truy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Phối hợp hoạt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động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Cung cấp cơ chế kiểm soát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deadlock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13999"/>
              </a:lnSpc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Cung cấp cách thức trao </a:t>
            </a:r>
            <a:r>
              <a:rPr sz="2000" spc="5" dirty="0">
                <a:latin typeface="Times New Roman"/>
                <a:cs typeface="Times New Roman"/>
              </a:rPr>
              <a:t>đổi </a:t>
            </a:r>
            <a:r>
              <a:rPr sz="2000" dirty="0">
                <a:latin typeface="Times New Roman"/>
                <a:cs typeface="Times New Roman"/>
              </a:rPr>
              <a:t>thông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tin  </a:t>
            </a:r>
            <a:r>
              <a:rPr sz="2000" dirty="0">
                <a:latin typeface="Times New Roman"/>
                <a:cs typeface="Times New Roman"/>
              </a:rPr>
              <a:t>giữa các </a:t>
            </a:r>
            <a:r>
              <a:rPr sz="2000" spc="-5" dirty="0">
                <a:latin typeface="Times New Roman"/>
                <a:cs typeface="Times New Roman"/>
              </a:rPr>
              <a:t>tiến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trình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Chia </a:t>
            </a:r>
            <a:r>
              <a:rPr sz="2000" spc="-5" dirty="0">
                <a:latin typeface="Times New Roman"/>
                <a:cs typeface="Times New Roman"/>
              </a:rPr>
              <a:t>sẻ tài </a:t>
            </a:r>
            <a:r>
              <a:rPr sz="2000" dirty="0">
                <a:latin typeface="Times New Roman"/>
                <a:cs typeface="Times New Roman"/>
              </a:rPr>
              <a:t>nguyên dùng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chung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Trao </a:t>
            </a:r>
            <a:r>
              <a:rPr sz="2000" spc="5" dirty="0">
                <a:latin typeface="Times New Roman"/>
                <a:cs typeface="Times New Roman"/>
              </a:rPr>
              <a:t>đổi </a:t>
            </a:r>
            <a:r>
              <a:rPr sz="2000" dirty="0">
                <a:latin typeface="Times New Roman"/>
                <a:cs typeface="Times New Roman"/>
              </a:rPr>
              <a:t>thông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điệp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7488" y="4142232"/>
            <a:ext cx="4087367" cy="142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1848611"/>
            <a:ext cx="4114799" cy="2266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 lý </a:t>
            </a:r>
            <a:r>
              <a:rPr spc="-5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spc="-35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437234"/>
            <a:ext cx="6040120" cy="451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1315" indent="-342900">
              <a:lnSpc>
                <a:spcPct val="114199"/>
              </a:lnSpc>
              <a:spcBef>
                <a:spcPts val="95"/>
              </a:spcBef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Mọi chương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trình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(mã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nguồn + dữ liệu)</a:t>
            </a:r>
            <a:r>
              <a:rPr sz="2400" spc="-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cần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nạp vào bộ nhớ chính để thi</a:t>
            </a:r>
            <a:r>
              <a:rPr sz="2400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hành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marR="48260" indent="-342900">
              <a:lnSpc>
                <a:spcPts val="3290"/>
              </a:lnSpc>
              <a:spcBef>
                <a:spcPts val="165"/>
              </a:spcBef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tiến trình chạy đồng thời </a:t>
            </a:r>
            <a:r>
              <a:rPr sz="2400" dirty="0">
                <a:solidFill>
                  <a:srgbClr val="0000CC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lý</a:t>
            </a:r>
            <a:r>
              <a:rPr sz="2400" spc="-1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bộ  nhớ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sao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cho tối ưu việc tận dụng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và đáp  ứng kịp thời cho người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</a:t>
            </a:r>
            <a:r>
              <a:rPr sz="24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Vai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trò của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HĐH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trong việc quản lý bộ</a:t>
            </a:r>
            <a:r>
              <a:rPr sz="2400" spc="-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nhớ: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Tổ chức cấp phát, thu </a:t>
            </a:r>
            <a:r>
              <a:rPr sz="2000" spc="5" dirty="0">
                <a:latin typeface="Times New Roman"/>
                <a:cs typeface="Times New Roman"/>
              </a:rPr>
              <a:t>hồi </a:t>
            </a:r>
            <a:r>
              <a:rPr sz="2000" dirty="0">
                <a:latin typeface="Times New Roman"/>
                <a:cs typeface="Times New Roman"/>
              </a:rPr>
              <a:t>bộ </a:t>
            </a:r>
            <a:r>
              <a:rPr sz="2000" spc="5" dirty="0">
                <a:latin typeface="Times New Roman"/>
                <a:cs typeface="Times New Roman"/>
              </a:rPr>
              <a:t>nhớ khi </a:t>
            </a:r>
            <a:r>
              <a:rPr sz="2000" dirty="0">
                <a:latin typeface="Times New Roman"/>
                <a:cs typeface="Times New Roman"/>
              </a:rPr>
              <a:t>cần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thiết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0"/>
              </a:spcBef>
              <a:buFont typeface="Courier New"/>
              <a:buChar char="o"/>
              <a:tabLst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Mô </a:t>
            </a:r>
            <a:r>
              <a:rPr sz="1800" dirty="0">
                <a:latin typeface="Times New Roman"/>
                <a:cs typeface="Times New Roman"/>
              </a:rPr>
              <a:t>hình cấp phát (liên tục, không liên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tục)</a:t>
            </a:r>
            <a:endParaRPr sz="1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Quản </a:t>
            </a:r>
            <a:r>
              <a:rPr sz="1800" dirty="0">
                <a:latin typeface="Times New Roman"/>
                <a:cs typeface="Times New Roman"/>
              </a:rPr>
              <a:t>lý không gian địa chỉ của tiến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trình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Quản lý bộ nhớ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ảo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Quyết định chương trình/ </a:t>
            </a:r>
            <a:r>
              <a:rPr sz="1800" spc="-5" dirty="0">
                <a:latin typeface="Times New Roman"/>
                <a:cs typeface="Times New Roman"/>
              </a:rPr>
              <a:t>một </a:t>
            </a:r>
            <a:r>
              <a:rPr sz="1800" dirty="0">
                <a:latin typeface="Times New Roman"/>
                <a:cs typeface="Times New Roman"/>
              </a:rPr>
              <a:t>phần chương trình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nào</a:t>
            </a:r>
            <a:endParaRPr sz="18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Times New Roman"/>
                <a:cs typeface="Times New Roman"/>
              </a:rPr>
              <a:t>được </a:t>
            </a:r>
            <a:r>
              <a:rPr sz="1800" dirty="0">
                <a:latin typeface="Times New Roman"/>
                <a:cs typeface="Times New Roman"/>
              </a:rPr>
              <a:t>nạp vào/ ra bộ nhớ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như thế</a:t>
            </a:r>
            <a:r>
              <a:rPr sz="18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nào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64223" y="1706879"/>
            <a:ext cx="2743200" cy="515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 lý bộ</a:t>
            </a:r>
            <a:r>
              <a:rPr spc="-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2273"/>
            <a:ext cx="8027034" cy="480086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Hệ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thống quản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nhập xuất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chịu trách</a:t>
            </a:r>
            <a:r>
              <a:rPr sz="2800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nhiệm:</a:t>
            </a:r>
            <a:endParaRPr sz="28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Char char="−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Tạo </a:t>
            </a:r>
            <a:r>
              <a:rPr sz="2800" spc="-10" dirty="0">
                <a:latin typeface="Times New Roman"/>
                <a:cs typeface="Times New Roman"/>
              </a:rPr>
              <a:t>môi </a:t>
            </a:r>
            <a:r>
              <a:rPr sz="2800" dirty="0">
                <a:latin typeface="Times New Roman"/>
                <a:cs typeface="Times New Roman"/>
              </a:rPr>
              <a:t>trường giao </a:t>
            </a:r>
            <a:r>
              <a:rPr sz="2800" spc="-5" dirty="0">
                <a:latin typeface="Times New Roman"/>
                <a:cs typeface="Times New Roman"/>
              </a:rPr>
              <a:t>tiếp </a:t>
            </a:r>
            <a:r>
              <a:rPr sz="2800" dirty="0">
                <a:latin typeface="Times New Roman"/>
                <a:cs typeface="Times New Roman"/>
              </a:rPr>
              <a:t>đơn giản, đồng nhất với các thiết bị nhập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xuất</a:t>
            </a:r>
            <a:endParaRPr sz="2800">
              <a:latin typeface="Times New Roman"/>
              <a:cs typeface="Times New Roman"/>
            </a:endParaRPr>
          </a:p>
          <a:p>
            <a:pPr marL="1155700" marR="315595" lvl="2" indent="-228600">
              <a:lnSpc>
                <a:spcPct val="113999"/>
              </a:lnSpc>
              <a:buFont typeface="Courier New"/>
              <a:buChar char="o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Trình điều khiển thiết bị: che đi đặc thù phức </a:t>
            </a:r>
            <a:r>
              <a:rPr sz="2800" spc="-5" dirty="0">
                <a:latin typeface="Times New Roman"/>
                <a:cs typeface="Times New Roman"/>
              </a:rPr>
              <a:t>tạp </a:t>
            </a:r>
            <a:r>
              <a:rPr sz="2800" dirty="0">
                <a:latin typeface="Times New Roman"/>
                <a:cs typeface="Times New Roman"/>
              </a:rPr>
              <a:t>của các thiết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bị  nhập xuất </a:t>
            </a:r>
            <a:r>
              <a:rPr sz="2800" spc="5" dirty="0">
                <a:latin typeface="Times New Roman"/>
                <a:cs typeface="Times New Roman"/>
              </a:rPr>
              <a:t>đối </a:t>
            </a:r>
            <a:r>
              <a:rPr sz="2800" dirty="0">
                <a:latin typeface="Times New Roman"/>
                <a:cs typeface="Times New Roman"/>
              </a:rPr>
              <a:t>với người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−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Quản lý hiệu </a:t>
            </a:r>
            <a:r>
              <a:rPr sz="2800" spc="5" dirty="0">
                <a:latin typeface="Times New Roman"/>
                <a:cs typeface="Times New Roman"/>
              </a:rPr>
              <a:t>quả </a:t>
            </a:r>
            <a:r>
              <a:rPr sz="2800" dirty="0">
                <a:latin typeface="Times New Roman"/>
                <a:cs typeface="Times New Roman"/>
              </a:rPr>
              <a:t>nhập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xuất: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Điều </a:t>
            </a:r>
            <a:r>
              <a:rPr sz="2800" dirty="0">
                <a:latin typeface="Times New Roman"/>
                <a:cs typeface="Times New Roman"/>
              </a:rPr>
              <a:t>phối </a:t>
            </a:r>
            <a:r>
              <a:rPr sz="2800" spc="-5" dirty="0">
                <a:latin typeface="Times New Roman"/>
                <a:cs typeface="Times New Roman"/>
              </a:rPr>
              <a:t>yêu </a:t>
            </a:r>
            <a:r>
              <a:rPr sz="2800" dirty="0">
                <a:latin typeface="Times New Roman"/>
                <a:cs typeface="Times New Roman"/>
              </a:rPr>
              <a:t>cầu nhập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xuất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Tổ chức lưu trữ đệm </a:t>
            </a:r>
            <a:r>
              <a:rPr sz="2800" spc="-5" dirty="0">
                <a:latin typeface="Times New Roman"/>
                <a:cs typeface="Times New Roman"/>
              </a:rPr>
              <a:t>(buffering,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spooling,…)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Quản lý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lỗi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 lý nhập</a:t>
            </a:r>
            <a:r>
              <a:rPr spc="-4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37234"/>
            <a:ext cx="5939790" cy="476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3999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35560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loại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bị lưu trữ đa dạng về tốc độ  truy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xuất, đơn vị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lưu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trữ, phương thức truy 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xuất (đĩa cứng,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USB,</a:t>
            </a:r>
            <a:r>
              <a:rPr sz="24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CD,…)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14199"/>
              </a:lnSpc>
              <a:buFont typeface="Wingdings" pitchFamily="2" charset="2"/>
              <a:buChar char="ü"/>
              <a:tabLst>
                <a:tab pos="355600" algn="l"/>
              </a:tabLst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HĐH cung cấp cái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nhìn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logic và đồng nhất  về việc lưu trữ thông tin – tập</a:t>
            </a:r>
            <a:r>
              <a:rPr sz="2400" spc="-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CC"/>
                </a:solidFill>
                <a:latin typeface="Times New Roman"/>
                <a:cs typeface="Times New Roman"/>
              </a:rPr>
              <a:t>tin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290"/>
              </a:lnSpc>
              <a:spcBef>
                <a:spcPts val="165"/>
              </a:spcBef>
              <a:buFont typeface="Wingdings" pitchFamily="2" charset="2"/>
              <a:buChar char="ü"/>
              <a:tabLst>
                <a:tab pos="355600" algn="l"/>
              </a:tabLst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Tập tin thường được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tổ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chức trong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thư 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Vai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trò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HĐH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trong việc quản lý tập</a:t>
            </a:r>
            <a:r>
              <a:rPr sz="24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tin: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Tổ </a:t>
            </a:r>
            <a:r>
              <a:rPr sz="2000" dirty="0">
                <a:latin typeface="Times New Roman"/>
                <a:cs typeface="Times New Roman"/>
              </a:rPr>
              <a:t>chức </a:t>
            </a:r>
            <a:r>
              <a:rPr sz="2000" spc="-5" dirty="0">
                <a:latin typeface="Times New Roman"/>
                <a:cs typeface="Times New Roman"/>
              </a:rPr>
              <a:t>tập tin, </a:t>
            </a:r>
            <a:r>
              <a:rPr sz="2000" dirty="0">
                <a:latin typeface="Times New Roman"/>
                <a:cs typeface="Times New Roman"/>
              </a:rPr>
              <a:t>thư </a:t>
            </a:r>
            <a:r>
              <a:rPr sz="2000" spc="-10" dirty="0">
                <a:latin typeface="Times New Roman"/>
                <a:cs typeface="Times New Roman"/>
              </a:rPr>
              <a:t>mục </a:t>
            </a:r>
            <a:r>
              <a:rPr sz="2000" dirty="0">
                <a:latin typeface="Times New Roman"/>
                <a:cs typeface="Times New Roman"/>
              </a:rPr>
              <a:t>trên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đĩa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Hỗ trợ 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thao tác trên </a:t>
            </a:r>
            <a:r>
              <a:rPr sz="2000" spc="-5" dirty="0">
                <a:latin typeface="Times New Roman"/>
                <a:cs typeface="Times New Roman"/>
              </a:rPr>
              <a:t>tập tin </a:t>
            </a:r>
            <a:r>
              <a:rPr sz="2000" dirty="0">
                <a:latin typeface="Times New Roman"/>
                <a:cs typeface="Times New Roman"/>
              </a:rPr>
              <a:t>và thư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mục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Quản </a:t>
            </a:r>
            <a:r>
              <a:rPr sz="2000" spc="-5" dirty="0">
                <a:latin typeface="Times New Roman"/>
                <a:cs typeface="Times New Roman"/>
              </a:rPr>
              <a:t>lý </a:t>
            </a:r>
            <a:r>
              <a:rPr sz="2000" dirty="0">
                <a:latin typeface="Times New Roman"/>
                <a:cs typeface="Times New Roman"/>
              </a:rPr>
              <a:t>quyền truy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cập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−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Sao lưu dự </a:t>
            </a:r>
            <a:r>
              <a:rPr sz="2000" spc="5" dirty="0">
                <a:latin typeface="Times New Roman"/>
                <a:cs typeface="Times New Roman"/>
              </a:rPr>
              <a:t>phòng </a:t>
            </a:r>
            <a:r>
              <a:rPr sz="2000" spc="-5" dirty="0">
                <a:latin typeface="Times New Roman"/>
                <a:cs typeface="Times New Roman"/>
              </a:rPr>
              <a:t>tập tin </a:t>
            </a:r>
            <a:r>
              <a:rPr sz="2000" dirty="0">
                <a:latin typeface="Times New Roman"/>
                <a:cs typeface="Times New Roman"/>
              </a:rPr>
              <a:t>trên 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thiết bị lưu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trữ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600" y="1600200"/>
            <a:ext cx="254812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 lý tập</a:t>
            </a:r>
            <a:r>
              <a:rPr spc="-3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Bảo vệ &amp; Bảo</a:t>
            </a:r>
            <a:r>
              <a:rPr spc="-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3949"/>
            <a:ext cx="7701280" cy="409892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0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0000CC"/>
                </a:solidFill>
                <a:latin typeface="Times New Roman"/>
                <a:cs typeface="Times New Roman"/>
              </a:rPr>
              <a:t>Hệ thống 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máy </a:t>
            </a:r>
            <a:r>
              <a:rPr sz="2200" spc="-5" dirty="0">
                <a:solidFill>
                  <a:srgbClr val="0000CC"/>
                </a:solidFill>
                <a:latin typeface="Times New Roman"/>
                <a:cs typeface="Times New Roman"/>
              </a:rPr>
              <a:t>tính luôn đứng trước 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mối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nguy</a:t>
            </a:r>
            <a:r>
              <a:rPr sz="22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CC"/>
                </a:solidFill>
                <a:latin typeface="Times New Roman"/>
                <a:cs typeface="Times New Roman"/>
              </a:rPr>
              <a:t>cơ:</a:t>
            </a:r>
            <a:endParaRPr sz="22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10"/>
              </a:spcBef>
              <a:buChar char="−"/>
              <a:tabLst>
                <a:tab pos="756285" algn="l"/>
                <a:tab pos="756920" algn="l"/>
              </a:tabLst>
            </a:pPr>
            <a:r>
              <a:rPr sz="1900" spc="-10" dirty="0">
                <a:latin typeface="Times New Roman"/>
                <a:cs typeface="Times New Roman"/>
              </a:rPr>
              <a:t>Khách </a:t>
            </a:r>
            <a:r>
              <a:rPr sz="1900" spc="-5" dirty="0">
                <a:latin typeface="Times New Roman"/>
                <a:cs typeface="Times New Roman"/>
              </a:rPr>
              <a:t>quan: thiên tai, lỗi </a:t>
            </a:r>
            <a:r>
              <a:rPr sz="1900" spc="-10" dirty="0">
                <a:latin typeface="Times New Roman"/>
                <a:cs typeface="Times New Roman"/>
              </a:rPr>
              <a:t>sử </a:t>
            </a:r>
            <a:r>
              <a:rPr sz="1900" spc="-5" dirty="0">
                <a:latin typeface="Times New Roman"/>
                <a:cs typeface="Times New Roman"/>
              </a:rPr>
              <a:t>dụng, lỗi phần cứng, phần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mềm.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45"/>
              </a:spcBef>
              <a:buChar char="−"/>
              <a:tabLst>
                <a:tab pos="756285" algn="l"/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Chủ quan:</a:t>
            </a:r>
            <a:endParaRPr sz="19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1156335" algn="l"/>
              </a:tabLst>
            </a:pPr>
            <a:r>
              <a:rPr sz="1900" spc="-5" dirty="0">
                <a:latin typeface="Times New Roman"/>
                <a:cs typeface="Times New Roman"/>
              </a:rPr>
              <a:t>Tấn công phá hoại: virus, </a:t>
            </a:r>
            <a:r>
              <a:rPr sz="1900" spc="-10" dirty="0">
                <a:latin typeface="Times New Roman"/>
                <a:cs typeface="Times New Roman"/>
              </a:rPr>
              <a:t>worm, </a:t>
            </a:r>
            <a:r>
              <a:rPr sz="1900" spc="-5" dirty="0">
                <a:latin typeface="Times New Roman"/>
                <a:cs typeface="Times New Roman"/>
              </a:rPr>
              <a:t>DoS,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1156335" algn="l"/>
              </a:tabLst>
            </a:pPr>
            <a:r>
              <a:rPr sz="1900" spc="-5" dirty="0">
                <a:latin typeface="Times New Roman"/>
                <a:cs typeface="Times New Roman"/>
              </a:rPr>
              <a:t>Ăn </a:t>
            </a:r>
            <a:r>
              <a:rPr sz="1900" spc="-10" dirty="0">
                <a:latin typeface="Times New Roman"/>
                <a:cs typeface="Times New Roman"/>
              </a:rPr>
              <a:t>cắp </a:t>
            </a:r>
            <a:r>
              <a:rPr sz="1900" spc="-5" dirty="0">
                <a:latin typeface="Times New Roman"/>
                <a:cs typeface="Times New Roman"/>
              </a:rPr>
              <a:t>tài nguyên: </a:t>
            </a:r>
            <a:r>
              <a:rPr sz="1900" dirty="0">
                <a:latin typeface="Times New Roman"/>
                <a:cs typeface="Times New Roman"/>
              </a:rPr>
              <a:t>trojan </a:t>
            </a:r>
            <a:r>
              <a:rPr sz="1900" spc="-5" dirty="0">
                <a:latin typeface="Times New Roman"/>
                <a:cs typeface="Times New Roman"/>
              </a:rPr>
              <a:t>horses, trap doors, Man-in-the-middle,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  <a:p>
            <a:pPr marL="222885" indent="-172085">
              <a:lnSpc>
                <a:spcPct val="100000"/>
              </a:lnSpc>
              <a:spcBef>
                <a:spcPts val="1595"/>
              </a:spcBef>
              <a:buFont typeface="Wingdings" pitchFamily="2" charset="2"/>
              <a:buChar char="Ø"/>
              <a:tabLst>
                <a:tab pos="223520" algn="l"/>
              </a:tabLst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Bảo vệ (protection) và Bảo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mật</a:t>
            </a:r>
            <a:r>
              <a:rPr sz="24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(security</a:t>
            </a:r>
            <a:r>
              <a:rPr sz="2400" spc="-5" dirty="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Kiểm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soát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quá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trình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tài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nguyên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của </a:t>
            </a:r>
            <a:r>
              <a:rPr sz="2000" spc="-5" dirty="0">
                <a:latin typeface="Times New Roman"/>
                <a:cs typeface="Times New Roman"/>
              </a:rPr>
              <a:t>tiến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trình/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người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dùng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Phòng thủ, chống </a:t>
            </a:r>
            <a:r>
              <a:rPr sz="2000" spc="-5" dirty="0">
                <a:latin typeface="Times New Roman"/>
                <a:cs typeface="Times New Roman"/>
              </a:rPr>
              <a:t>lại </a:t>
            </a:r>
            <a:r>
              <a:rPr sz="2000" dirty="0">
                <a:latin typeface="Times New Roman"/>
                <a:cs typeface="Times New Roman"/>
              </a:rPr>
              <a:t>các </a:t>
            </a:r>
            <a:r>
              <a:rPr sz="2000" spc="-5" dirty="0">
                <a:latin typeface="Times New Roman"/>
                <a:cs typeface="Times New Roman"/>
              </a:rPr>
              <a:t>tấn </a:t>
            </a:r>
            <a:r>
              <a:rPr sz="2000" dirty="0">
                <a:latin typeface="Times New Roman"/>
                <a:cs typeface="Times New Roman"/>
              </a:rPr>
              <a:t>công</a:t>
            </a:r>
            <a:endParaRPr sz="2000">
              <a:latin typeface="Times New Roman"/>
              <a:cs typeface="Times New Roman"/>
            </a:endParaRPr>
          </a:p>
          <a:p>
            <a:pPr marL="222885" indent="-172085">
              <a:lnSpc>
                <a:spcPct val="100000"/>
              </a:lnSpc>
              <a:spcBef>
                <a:spcPts val="125"/>
              </a:spcBef>
              <a:buFont typeface="Wingdings" pitchFamily="2" charset="2"/>
              <a:buChar char="Ø"/>
              <a:tabLst>
                <a:tab pos="22352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Một số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cơ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chế: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963699"/>
            <a:ext cx="4622165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Times New Roman"/>
                <a:cs typeface="Times New Roman"/>
              </a:rPr>
              <a:t>− Hoạt động ở 2 chế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độ</a:t>
            </a:r>
            <a:endParaRPr sz="20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(kernel </a:t>
            </a:r>
            <a:r>
              <a:rPr sz="2000" spc="-5" dirty="0">
                <a:latin typeface="Times New Roman"/>
                <a:cs typeface="Times New Roman"/>
              </a:rPr>
              <a:t>mode </a:t>
            </a:r>
            <a:r>
              <a:rPr sz="2000" dirty="0">
                <a:latin typeface="Times New Roman"/>
                <a:cs typeface="Times New Roman"/>
              </a:rPr>
              <a:t>vs. user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− </a:t>
            </a:r>
            <a:r>
              <a:rPr sz="2000" spc="-5" dirty="0">
                <a:latin typeface="Times New Roman"/>
                <a:cs typeface="Times New Roman"/>
              </a:rPr>
              <a:t>Sao lưu </a:t>
            </a:r>
            <a:r>
              <a:rPr sz="2000" dirty="0">
                <a:latin typeface="Times New Roman"/>
                <a:cs typeface="Times New Roman"/>
              </a:rPr>
              <a:t>dự </a:t>
            </a:r>
            <a:r>
              <a:rPr sz="2000" spc="5" dirty="0">
                <a:latin typeface="Times New Roman"/>
                <a:cs typeface="Times New Roman"/>
              </a:rPr>
              <a:t>phòng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(Backup)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Xác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thực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người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dùng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(User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Authentication)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4128" y="5000142"/>
            <a:ext cx="324929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56845" indent="-17272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− Phân quyền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(Authorization),  </a:t>
            </a:r>
            <a:r>
              <a:rPr sz="2000" dirty="0">
                <a:latin typeface="Times New Roman"/>
                <a:cs typeface="Times New Roman"/>
              </a:rPr>
              <a:t>chính </a:t>
            </a:r>
            <a:r>
              <a:rPr sz="2000" spc="-5" dirty="0">
                <a:latin typeface="Times New Roman"/>
                <a:cs typeface="Times New Roman"/>
              </a:rPr>
              <a:t>sách </a:t>
            </a:r>
            <a:r>
              <a:rPr sz="2000" dirty="0">
                <a:latin typeface="Times New Roman"/>
                <a:cs typeface="Times New Roman"/>
              </a:rPr>
              <a:t>bảo </a:t>
            </a:r>
            <a:r>
              <a:rPr sz="2000" spc="-10" dirty="0">
                <a:latin typeface="Times New Roman"/>
                <a:cs typeface="Times New Roman"/>
              </a:rPr>
              <a:t>mật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(Policy)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Kiểm </a:t>
            </a:r>
            <a:r>
              <a:rPr sz="2000" dirty="0">
                <a:latin typeface="Times New Roman"/>
                <a:cs typeface="Times New Roman"/>
              </a:rPr>
              <a:t>soát nhật ký (Audit log)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2239</Words>
  <Application>Microsoft Office PowerPoint</Application>
  <PresentationFormat>On-screen Show (4:3)</PresentationFormat>
  <Paragraphs>282</Paragraphs>
  <Slides>40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BÀI 2 : CẤU TRÚC HỆ ĐIỀU HÀNH</vt:lpstr>
      <vt:lpstr>2.1 Các dịch vụ lõi</vt:lpstr>
      <vt:lpstr>Các dịch vụ lõi</vt:lpstr>
      <vt:lpstr>Quản lý tiến trình</vt:lpstr>
      <vt:lpstr>Quản lý tiến trình</vt:lpstr>
      <vt:lpstr>Quản lý bộ nhớ</vt:lpstr>
      <vt:lpstr>Quản lý nhập xuất</vt:lpstr>
      <vt:lpstr>Quản lý tập tin</vt:lpstr>
      <vt:lpstr>Bảo vệ &amp; Bảo mật</vt:lpstr>
      <vt:lpstr>2.2 Giao diện người dùng</vt:lpstr>
      <vt:lpstr>2.3. Lời gọi hệ thống (System Call)</vt:lpstr>
      <vt:lpstr>Lời gọi hệ thống</vt:lpstr>
      <vt:lpstr>Lời gọi hệ thống</vt:lpstr>
      <vt:lpstr>Hàm thư viện lập trình</vt:lpstr>
      <vt:lpstr>API và Lời gọi hệ thống</vt:lpstr>
      <vt:lpstr>Hàm thư viện C và  Lời gọi hệ thống</vt:lpstr>
      <vt:lpstr>Các loại Lời gọi hệ thống</vt:lpstr>
      <vt:lpstr>Lời gọi hệ thống (system call)</vt:lpstr>
      <vt:lpstr>Ví dụ:</vt:lpstr>
      <vt:lpstr>2.4. Các kiểu kiến trúc HĐH</vt:lpstr>
      <vt:lpstr>Kiến trúc đơn giản (1/2)</vt:lpstr>
      <vt:lpstr>Kiến trúc đơn giản(2/2)</vt:lpstr>
      <vt:lpstr>Kiến trúc phân lớp (1/3)</vt:lpstr>
      <vt:lpstr>Kiến trúc phân lớp (2/3)</vt:lpstr>
      <vt:lpstr>Kiến trúc phân lớp(3/3)</vt:lpstr>
      <vt:lpstr>Kiến trúc modules</vt:lpstr>
      <vt:lpstr>Kiến trúc HĐH Solaris</vt:lpstr>
      <vt:lpstr>2.5 Máy ảo (Virtual Machine)</vt:lpstr>
      <vt:lpstr>Cấu trúc máy ảo (1/4)</vt:lpstr>
      <vt:lpstr>Cấu trúc máy ảo(2/4)</vt:lpstr>
      <vt:lpstr>Cấu trúc máy ảo(3/4)</vt:lpstr>
      <vt:lpstr>Cấu trúc máy ảo (4/4)</vt:lpstr>
      <vt:lpstr>2.6 Khởi động Hệ thống (System Boot)</vt:lpstr>
      <vt:lpstr>System boot</vt:lpstr>
      <vt:lpstr>Quá trình khởi động máy tính</vt:lpstr>
      <vt:lpstr>Quá trình khởi động máy tính (tt)</vt:lpstr>
      <vt:lpstr>Thực thi firmware</vt:lpstr>
      <vt:lpstr>Quá trình khởi động máy tính (tt)</vt:lpstr>
      <vt:lpstr>Nạp Hệ Điều Hành</vt:lpstr>
      <vt:lpstr>CÂU HỎI ÔN TẬP BÀI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 : CẤU TRÚC HỆ ĐIỀU HÀNH</dc:title>
  <dc:creator>Windows User</dc:creator>
  <cp:lastModifiedBy>Windows User</cp:lastModifiedBy>
  <cp:revision>18</cp:revision>
  <dcterms:created xsi:type="dcterms:W3CDTF">2018-10-16T04:05:08Z</dcterms:created>
  <dcterms:modified xsi:type="dcterms:W3CDTF">2018-11-12T04:17:18Z</dcterms:modified>
</cp:coreProperties>
</file>