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9" r:id="rId47"/>
    <p:sldId id="300" r:id="rId48"/>
    <p:sldId id="301" r:id="rId49"/>
    <p:sldId id="302" r:id="rId50"/>
    <p:sldId id="303" r:id="rId51"/>
    <p:sldId id="340" r:id="rId52"/>
    <p:sldId id="341" r:id="rId53"/>
    <p:sldId id="304" r:id="rId54"/>
    <p:sldId id="342" r:id="rId55"/>
    <p:sldId id="305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57E8-99E0-484C-967B-51166A9CDCE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FAC1-122D-4502-98DE-381FEDA15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964" y="321310"/>
            <a:ext cx="58521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785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Điều phối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73961"/>
            <a:ext cx="4988560" cy="339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44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Các </a:t>
            </a:r>
            <a:r>
              <a:rPr sz="3200" spc="5" dirty="0">
                <a:latin typeface="Times New Roman"/>
                <a:cs typeface="Times New Roman"/>
              </a:rPr>
              <a:t>khái </a:t>
            </a:r>
            <a:r>
              <a:rPr sz="3200" dirty="0">
                <a:latin typeface="Times New Roman"/>
                <a:cs typeface="Times New Roman"/>
              </a:rPr>
              <a:t>niệm cơ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bản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Các tiêu </a:t>
            </a:r>
            <a:r>
              <a:rPr sz="3200" spc="5" dirty="0">
                <a:latin typeface="Times New Roman"/>
                <a:cs typeface="Times New Roman"/>
              </a:rPr>
              <a:t>chuẩn </a:t>
            </a:r>
            <a:r>
              <a:rPr sz="3200" dirty="0">
                <a:latin typeface="Times New Roman"/>
                <a:cs typeface="Times New Roman"/>
              </a:rPr>
              <a:t>điều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phối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Các giải thuật điều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phối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đa bộ xử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lý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165058"/>
            <a:ext cx="7691120" cy="512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4310" indent="-342900">
              <a:lnSpc>
                <a:spcPct val="110100"/>
              </a:lnSpc>
              <a:spcBef>
                <a:spcPts val="95"/>
              </a:spcBef>
              <a:buClr>
                <a:srgbClr val="CCCCF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Bộ định </a:t>
            </a:r>
            <a:r>
              <a:rPr sz="2400" b="1" dirty="0">
                <a:latin typeface="Times New Roman"/>
                <a:cs typeface="Times New Roman"/>
              </a:rPr>
              <a:t>thời </a:t>
            </a:r>
            <a:r>
              <a:rPr sz="2400" b="1" spc="-5" dirty="0">
                <a:latin typeface="Times New Roman"/>
                <a:cs typeface="Times New Roman"/>
              </a:rPr>
              <a:t>dài </a:t>
            </a:r>
            <a:r>
              <a:rPr sz="2400" dirty="0">
                <a:latin typeface="Times New Roman"/>
                <a:cs typeface="Times New Roman"/>
              </a:rPr>
              <a:t>(long-term scheduler) hay </a:t>
            </a:r>
            <a:r>
              <a:rPr sz="2400" b="1" spc="-5" dirty="0">
                <a:latin typeface="Times New Roman"/>
                <a:cs typeface="Times New Roman"/>
              </a:rPr>
              <a:t>bộ định </a:t>
            </a:r>
            <a:r>
              <a:rPr sz="2400" b="1" dirty="0">
                <a:latin typeface="Times New Roman"/>
                <a:cs typeface="Times New Roman"/>
              </a:rPr>
              <a:t>thời  công việc </a:t>
            </a:r>
            <a:r>
              <a:rPr sz="2400" dirty="0">
                <a:latin typeface="Times New Roman"/>
                <a:cs typeface="Times New Roman"/>
              </a:rPr>
              <a:t>(job scheduler): chọn các tiến trình từ </a:t>
            </a:r>
            <a:r>
              <a:rPr sz="2400" spc="-5" dirty="0">
                <a:latin typeface="Times New Roman"/>
                <a:cs typeface="Times New Roman"/>
              </a:rPr>
              <a:t>vùng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đệm  (đĩa) và nạp chúng vào bộ nhớ để thực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75"/>
              </a:spcBef>
              <a:buClr>
                <a:srgbClr val="CCCCFF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Bộ định </a:t>
            </a:r>
            <a:r>
              <a:rPr sz="2400" b="1" dirty="0">
                <a:latin typeface="Times New Roman"/>
                <a:cs typeface="Times New Roman"/>
              </a:rPr>
              <a:t>thời </a:t>
            </a:r>
            <a:r>
              <a:rPr sz="2400" b="1" spc="-5" dirty="0">
                <a:latin typeface="Times New Roman"/>
                <a:cs typeface="Times New Roman"/>
              </a:rPr>
              <a:t>ngắn </a:t>
            </a:r>
            <a:r>
              <a:rPr sz="2400" dirty="0">
                <a:latin typeface="Times New Roman"/>
                <a:cs typeface="Times New Roman"/>
              </a:rPr>
              <a:t>(short-term scheduler) hay </a:t>
            </a:r>
            <a:r>
              <a:rPr sz="2400" b="1" spc="-5" dirty="0">
                <a:latin typeface="Times New Roman"/>
                <a:cs typeface="Times New Roman"/>
              </a:rPr>
              <a:t>bộ định </a:t>
            </a:r>
            <a:r>
              <a:rPr sz="2400" b="1" dirty="0">
                <a:latin typeface="Times New Roman"/>
                <a:cs typeface="Times New Roman"/>
              </a:rPr>
              <a:t>thời  </a:t>
            </a:r>
            <a:r>
              <a:rPr sz="2400" b="1" spc="-5" dirty="0">
                <a:latin typeface="Times New Roman"/>
                <a:cs typeface="Times New Roman"/>
              </a:rPr>
              <a:t>CPU: </a:t>
            </a:r>
            <a:r>
              <a:rPr sz="2400" dirty="0">
                <a:latin typeface="Times New Roman"/>
                <a:cs typeface="Times New Roman"/>
              </a:rPr>
              <a:t>chọn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từ các tiến trình sẵn sàng thực thi 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cấp phát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cho tiến trình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Sự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khác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nhau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85725" indent="-342900" algn="just">
              <a:lnSpc>
                <a:spcPct val="11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Bộ định thời CPU chọn </a:t>
            </a:r>
            <a:r>
              <a:rPr sz="2000" spc="-5" dirty="0">
                <a:latin typeface="Times New Roman"/>
                <a:cs typeface="Times New Roman"/>
              </a:rPr>
              <a:t>tiến trình </a:t>
            </a:r>
            <a:r>
              <a:rPr sz="2000" spc="-10" dirty="0">
                <a:latin typeface="Times New Roman"/>
                <a:cs typeface="Times New Roman"/>
              </a:rPr>
              <a:t>mới </a:t>
            </a:r>
            <a:r>
              <a:rPr sz="2000" dirty="0">
                <a:latin typeface="Times New Roman"/>
                <a:cs typeface="Times New Roman"/>
              </a:rPr>
              <a:t>cho CPU thường xuyên. Thường  thực thi ít nhất 1 </a:t>
            </a:r>
            <a:r>
              <a:rPr sz="2000" spc="-5" dirty="0">
                <a:latin typeface="Times New Roman"/>
                <a:cs typeface="Times New Roman"/>
              </a:rPr>
              <a:t>lần </a:t>
            </a:r>
            <a:r>
              <a:rPr sz="2000" dirty="0">
                <a:latin typeface="Times New Roman"/>
                <a:cs typeface="Times New Roman"/>
              </a:rPr>
              <a:t>trong </a:t>
            </a:r>
            <a:r>
              <a:rPr sz="2000" spc="-10" dirty="0">
                <a:latin typeface="Times New Roman"/>
                <a:cs typeface="Times New Roman"/>
              </a:rPr>
              <a:t>mỗi </a:t>
            </a:r>
            <a:r>
              <a:rPr sz="2000" spc="5" dirty="0">
                <a:latin typeface="Times New Roman"/>
                <a:cs typeface="Times New Roman"/>
              </a:rPr>
              <a:t>100 </a:t>
            </a:r>
            <a:r>
              <a:rPr sz="2000" spc="-10" dirty="0">
                <a:latin typeface="Times New Roman"/>
                <a:cs typeface="Times New Roman"/>
              </a:rPr>
              <a:t>mili </a:t>
            </a:r>
            <a:r>
              <a:rPr sz="2000" spc="-5" dirty="0">
                <a:latin typeface="Times New Roman"/>
                <a:cs typeface="Times New Roman"/>
              </a:rPr>
              <a:t>giây, </a:t>
            </a:r>
            <a:r>
              <a:rPr sz="2000" spc="-10" dirty="0">
                <a:latin typeface="Times New Roman"/>
                <a:cs typeface="Times New Roman"/>
              </a:rPr>
              <a:t>mất </a:t>
            </a: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10" dirty="0">
                <a:latin typeface="Times New Roman"/>
                <a:cs typeface="Times New Roman"/>
              </a:rPr>
              <a:t>mili </a:t>
            </a:r>
            <a:r>
              <a:rPr sz="2000" dirty="0">
                <a:latin typeface="Times New Roman"/>
                <a:cs typeface="Times New Roman"/>
              </a:rPr>
              <a:t>giây để quyết  định việc thực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thi.</a:t>
            </a:r>
            <a:endParaRPr sz="2000">
              <a:latin typeface="Times New Roman"/>
              <a:cs typeface="Times New Roman"/>
            </a:endParaRPr>
          </a:p>
          <a:p>
            <a:pPr marL="355600" marR="163195" indent="-342900">
              <a:lnSpc>
                <a:spcPct val="11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Bộ định thời công việc thực thi ít thường xuyên hơn. Có vài phút giữa  việc </a:t>
            </a:r>
            <a:r>
              <a:rPr sz="2000" spc="-5" dirty="0">
                <a:latin typeface="Times New Roman"/>
                <a:cs typeface="Times New Roman"/>
              </a:rPr>
              <a:t>tạo các tiến trình </a:t>
            </a:r>
            <a:r>
              <a:rPr sz="2000" spc="-10" dirty="0">
                <a:latin typeface="Times New Roman"/>
                <a:cs typeface="Times New Roman"/>
              </a:rPr>
              <a:t>mới </a:t>
            </a:r>
            <a:r>
              <a:rPr sz="2000" dirty="0">
                <a:latin typeface="Times New Roman"/>
                <a:cs typeface="Times New Roman"/>
              </a:rPr>
              <a:t>trong hệ thống. </a:t>
            </a:r>
            <a:r>
              <a:rPr sz="2000" spc="-5" dirty="0">
                <a:latin typeface="Times New Roman"/>
                <a:cs typeface="Times New Roman"/>
              </a:rPr>
              <a:t>Nó </a:t>
            </a:r>
            <a:r>
              <a:rPr sz="2000" dirty="0">
                <a:latin typeface="Times New Roman"/>
                <a:cs typeface="Times New Roman"/>
              </a:rPr>
              <a:t>điều khiển </a:t>
            </a:r>
            <a:r>
              <a:rPr sz="2000" spc="-10" dirty="0">
                <a:latin typeface="Times New Roman"/>
                <a:cs typeface="Times New Roman"/>
              </a:rPr>
              <a:t>mức </a:t>
            </a:r>
            <a:r>
              <a:rPr sz="2000" dirty="0">
                <a:latin typeface="Times New Roman"/>
                <a:cs typeface="Times New Roman"/>
              </a:rPr>
              <a:t>độ đa  chương – (tốc độ </a:t>
            </a:r>
            <a:r>
              <a:rPr sz="2000" spc="-5" dirty="0">
                <a:latin typeface="Times New Roman"/>
                <a:cs typeface="Times New Roman"/>
              </a:rPr>
              <a:t>tạo tiến trình </a:t>
            </a:r>
            <a:r>
              <a:rPr sz="2000" dirty="0">
                <a:latin typeface="Times New Roman"/>
                <a:cs typeface="Times New Roman"/>
              </a:rPr>
              <a:t>bằng với tốc độ </a:t>
            </a:r>
            <a:r>
              <a:rPr sz="2000" spc="-5" dirty="0">
                <a:latin typeface="Times New Roman"/>
                <a:cs typeface="Times New Roman"/>
              </a:rPr>
              <a:t>tiến trình </a:t>
            </a:r>
            <a:r>
              <a:rPr sz="2000" dirty="0">
                <a:latin typeface="Times New Roman"/>
                <a:cs typeface="Times New Roman"/>
              </a:rPr>
              <a:t>rời hệ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bộ điều</a:t>
            </a:r>
            <a:r>
              <a:rPr spc="-30" dirty="0"/>
              <a:t> </a:t>
            </a:r>
            <a:r>
              <a:rPr spc="-5" dirty="0"/>
              <a:t>phối(2/5)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5988" y="3270503"/>
            <a:ext cx="1854708" cy="850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05884" y="3352800"/>
            <a:ext cx="1842515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5884" y="3352800"/>
            <a:ext cx="1842770" cy="838200"/>
          </a:xfrm>
          <a:custGeom>
            <a:avLst/>
            <a:gdLst/>
            <a:ahLst/>
            <a:cxnLst/>
            <a:rect l="l" t="t" r="r" b="b"/>
            <a:pathLst>
              <a:path w="1842770" h="838200">
                <a:moveTo>
                  <a:pt x="0" y="419100"/>
                </a:moveTo>
                <a:lnTo>
                  <a:pt x="9149" y="359794"/>
                </a:lnTo>
                <a:lnTo>
                  <a:pt x="35765" y="303049"/>
                </a:lnTo>
                <a:lnTo>
                  <a:pt x="78600" y="249430"/>
                </a:lnTo>
                <a:lnTo>
                  <a:pt x="136407" y="199505"/>
                </a:lnTo>
                <a:lnTo>
                  <a:pt x="170535" y="176105"/>
                </a:lnTo>
                <a:lnTo>
                  <a:pt x="207938" y="153841"/>
                </a:lnTo>
                <a:lnTo>
                  <a:pt x="248461" y="132783"/>
                </a:lnTo>
                <a:lnTo>
                  <a:pt x="291946" y="113003"/>
                </a:lnTo>
                <a:lnTo>
                  <a:pt x="338239" y="94572"/>
                </a:lnTo>
                <a:lnTo>
                  <a:pt x="387183" y="77559"/>
                </a:lnTo>
                <a:lnTo>
                  <a:pt x="438622" y="62037"/>
                </a:lnTo>
                <a:lnTo>
                  <a:pt x="492401" y="48075"/>
                </a:lnTo>
                <a:lnTo>
                  <a:pt x="548363" y="35745"/>
                </a:lnTo>
                <a:lnTo>
                  <a:pt x="606353" y="25118"/>
                </a:lnTo>
                <a:lnTo>
                  <a:pt x="666215" y="16264"/>
                </a:lnTo>
                <a:lnTo>
                  <a:pt x="727792" y="9255"/>
                </a:lnTo>
                <a:lnTo>
                  <a:pt x="790929" y="4160"/>
                </a:lnTo>
                <a:lnTo>
                  <a:pt x="855469" y="1051"/>
                </a:lnTo>
                <a:lnTo>
                  <a:pt x="921257" y="0"/>
                </a:lnTo>
                <a:lnTo>
                  <a:pt x="987046" y="1051"/>
                </a:lnTo>
                <a:lnTo>
                  <a:pt x="1051586" y="4160"/>
                </a:lnTo>
                <a:lnTo>
                  <a:pt x="1114723" y="9255"/>
                </a:lnTo>
                <a:lnTo>
                  <a:pt x="1176300" y="16264"/>
                </a:lnTo>
                <a:lnTo>
                  <a:pt x="1236162" y="25118"/>
                </a:lnTo>
                <a:lnTo>
                  <a:pt x="1294152" y="35745"/>
                </a:lnTo>
                <a:lnTo>
                  <a:pt x="1350114" y="48075"/>
                </a:lnTo>
                <a:lnTo>
                  <a:pt x="1403893" y="62037"/>
                </a:lnTo>
                <a:lnTo>
                  <a:pt x="1455332" y="77559"/>
                </a:lnTo>
                <a:lnTo>
                  <a:pt x="1504276" y="94572"/>
                </a:lnTo>
                <a:lnTo>
                  <a:pt x="1550569" y="113003"/>
                </a:lnTo>
                <a:lnTo>
                  <a:pt x="1594054" y="132783"/>
                </a:lnTo>
                <a:lnTo>
                  <a:pt x="1634577" y="153841"/>
                </a:lnTo>
                <a:lnTo>
                  <a:pt x="1671980" y="176105"/>
                </a:lnTo>
                <a:lnTo>
                  <a:pt x="1706108" y="199505"/>
                </a:lnTo>
                <a:lnTo>
                  <a:pt x="1736805" y="223971"/>
                </a:lnTo>
                <a:lnTo>
                  <a:pt x="1787282" y="275813"/>
                </a:lnTo>
                <a:lnTo>
                  <a:pt x="1822164" y="331066"/>
                </a:lnTo>
                <a:lnTo>
                  <a:pt x="1840202" y="389162"/>
                </a:lnTo>
                <a:lnTo>
                  <a:pt x="1842515" y="419100"/>
                </a:lnTo>
                <a:lnTo>
                  <a:pt x="1840202" y="449037"/>
                </a:lnTo>
                <a:lnTo>
                  <a:pt x="1822164" y="507133"/>
                </a:lnTo>
                <a:lnTo>
                  <a:pt x="1787282" y="562386"/>
                </a:lnTo>
                <a:lnTo>
                  <a:pt x="1736805" y="614228"/>
                </a:lnTo>
                <a:lnTo>
                  <a:pt x="1706108" y="638694"/>
                </a:lnTo>
                <a:lnTo>
                  <a:pt x="1671980" y="662094"/>
                </a:lnTo>
                <a:lnTo>
                  <a:pt x="1634577" y="684358"/>
                </a:lnTo>
                <a:lnTo>
                  <a:pt x="1594054" y="705416"/>
                </a:lnTo>
                <a:lnTo>
                  <a:pt x="1550569" y="725196"/>
                </a:lnTo>
                <a:lnTo>
                  <a:pt x="1504276" y="743627"/>
                </a:lnTo>
                <a:lnTo>
                  <a:pt x="1455332" y="760640"/>
                </a:lnTo>
                <a:lnTo>
                  <a:pt x="1403893" y="776162"/>
                </a:lnTo>
                <a:lnTo>
                  <a:pt x="1350114" y="790124"/>
                </a:lnTo>
                <a:lnTo>
                  <a:pt x="1294152" y="802454"/>
                </a:lnTo>
                <a:lnTo>
                  <a:pt x="1236162" y="813081"/>
                </a:lnTo>
                <a:lnTo>
                  <a:pt x="1176300" y="821935"/>
                </a:lnTo>
                <a:lnTo>
                  <a:pt x="1114723" y="828944"/>
                </a:lnTo>
                <a:lnTo>
                  <a:pt x="1051586" y="834039"/>
                </a:lnTo>
                <a:lnTo>
                  <a:pt x="987046" y="837148"/>
                </a:lnTo>
                <a:lnTo>
                  <a:pt x="921257" y="838200"/>
                </a:lnTo>
                <a:lnTo>
                  <a:pt x="855469" y="837148"/>
                </a:lnTo>
                <a:lnTo>
                  <a:pt x="790929" y="834039"/>
                </a:lnTo>
                <a:lnTo>
                  <a:pt x="727792" y="828944"/>
                </a:lnTo>
                <a:lnTo>
                  <a:pt x="666215" y="821935"/>
                </a:lnTo>
                <a:lnTo>
                  <a:pt x="606353" y="813081"/>
                </a:lnTo>
                <a:lnTo>
                  <a:pt x="548363" y="802454"/>
                </a:lnTo>
                <a:lnTo>
                  <a:pt x="492401" y="790124"/>
                </a:lnTo>
                <a:lnTo>
                  <a:pt x="438622" y="776162"/>
                </a:lnTo>
                <a:lnTo>
                  <a:pt x="387183" y="760640"/>
                </a:lnTo>
                <a:lnTo>
                  <a:pt x="338239" y="743627"/>
                </a:lnTo>
                <a:lnTo>
                  <a:pt x="291946" y="725196"/>
                </a:lnTo>
                <a:lnTo>
                  <a:pt x="248461" y="705416"/>
                </a:lnTo>
                <a:lnTo>
                  <a:pt x="207938" y="684358"/>
                </a:lnTo>
                <a:lnTo>
                  <a:pt x="170535" y="662094"/>
                </a:lnTo>
                <a:lnTo>
                  <a:pt x="136407" y="638694"/>
                </a:lnTo>
                <a:lnTo>
                  <a:pt x="105710" y="614228"/>
                </a:lnTo>
                <a:lnTo>
                  <a:pt x="55233" y="562386"/>
                </a:lnTo>
                <a:lnTo>
                  <a:pt x="20351" y="507133"/>
                </a:lnTo>
                <a:lnTo>
                  <a:pt x="2313" y="449037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4626" y="3616832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1588" y="4459223"/>
            <a:ext cx="1549907" cy="728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4468" y="4616196"/>
            <a:ext cx="1036320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1483" y="4541520"/>
            <a:ext cx="153771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1483" y="4541520"/>
            <a:ext cx="1537970" cy="716280"/>
          </a:xfrm>
          <a:custGeom>
            <a:avLst/>
            <a:gdLst/>
            <a:ahLst/>
            <a:cxnLst/>
            <a:rect l="l" t="t" r="r" b="b"/>
            <a:pathLst>
              <a:path w="1537970" h="716279">
                <a:moveTo>
                  <a:pt x="0" y="358139"/>
                </a:moveTo>
                <a:lnTo>
                  <a:pt x="10061" y="300061"/>
                </a:lnTo>
                <a:lnTo>
                  <a:pt x="39191" y="244961"/>
                </a:lnTo>
                <a:lnTo>
                  <a:pt x="85807" y="193578"/>
                </a:lnTo>
                <a:lnTo>
                  <a:pt x="148327" y="146651"/>
                </a:lnTo>
                <a:lnTo>
                  <a:pt x="185057" y="125089"/>
                </a:lnTo>
                <a:lnTo>
                  <a:pt x="225171" y="104917"/>
                </a:lnTo>
                <a:lnTo>
                  <a:pt x="268469" y="86229"/>
                </a:lnTo>
                <a:lnTo>
                  <a:pt x="314754" y="69116"/>
                </a:lnTo>
                <a:lnTo>
                  <a:pt x="363830" y="53671"/>
                </a:lnTo>
                <a:lnTo>
                  <a:pt x="415497" y="39985"/>
                </a:lnTo>
                <a:lnTo>
                  <a:pt x="469558" y="28152"/>
                </a:lnTo>
                <a:lnTo>
                  <a:pt x="525816" y="18263"/>
                </a:lnTo>
                <a:lnTo>
                  <a:pt x="584073" y="10411"/>
                </a:lnTo>
                <a:lnTo>
                  <a:pt x="644130" y="4688"/>
                </a:lnTo>
                <a:lnTo>
                  <a:pt x="705791" y="1187"/>
                </a:lnTo>
                <a:lnTo>
                  <a:pt x="768858" y="0"/>
                </a:lnTo>
                <a:lnTo>
                  <a:pt x="831924" y="1187"/>
                </a:lnTo>
                <a:lnTo>
                  <a:pt x="893585" y="4688"/>
                </a:lnTo>
                <a:lnTo>
                  <a:pt x="953642" y="10411"/>
                </a:lnTo>
                <a:lnTo>
                  <a:pt x="1011899" y="18263"/>
                </a:lnTo>
                <a:lnTo>
                  <a:pt x="1068157" y="28152"/>
                </a:lnTo>
                <a:lnTo>
                  <a:pt x="1122218" y="39985"/>
                </a:lnTo>
                <a:lnTo>
                  <a:pt x="1173885" y="53671"/>
                </a:lnTo>
                <a:lnTo>
                  <a:pt x="1222961" y="69116"/>
                </a:lnTo>
                <a:lnTo>
                  <a:pt x="1269246" y="86229"/>
                </a:lnTo>
                <a:lnTo>
                  <a:pt x="1312545" y="104917"/>
                </a:lnTo>
                <a:lnTo>
                  <a:pt x="1352658" y="125089"/>
                </a:lnTo>
                <a:lnTo>
                  <a:pt x="1389388" y="146651"/>
                </a:lnTo>
                <a:lnTo>
                  <a:pt x="1422537" y="169512"/>
                </a:lnTo>
                <a:lnTo>
                  <a:pt x="1477303" y="218759"/>
                </a:lnTo>
                <a:lnTo>
                  <a:pt x="1515374" y="272093"/>
                </a:lnTo>
                <a:lnTo>
                  <a:pt x="1535167" y="328774"/>
                </a:lnTo>
                <a:lnTo>
                  <a:pt x="1537716" y="358139"/>
                </a:lnTo>
                <a:lnTo>
                  <a:pt x="1535167" y="387505"/>
                </a:lnTo>
                <a:lnTo>
                  <a:pt x="1515374" y="444186"/>
                </a:lnTo>
                <a:lnTo>
                  <a:pt x="1477303" y="497520"/>
                </a:lnTo>
                <a:lnTo>
                  <a:pt x="1422537" y="546767"/>
                </a:lnTo>
                <a:lnTo>
                  <a:pt x="1389388" y="569628"/>
                </a:lnTo>
                <a:lnTo>
                  <a:pt x="1352658" y="591190"/>
                </a:lnTo>
                <a:lnTo>
                  <a:pt x="1312545" y="611362"/>
                </a:lnTo>
                <a:lnTo>
                  <a:pt x="1269246" y="630050"/>
                </a:lnTo>
                <a:lnTo>
                  <a:pt x="1222961" y="647163"/>
                </a:lnTo>
                <a:lnTo>
                  <a:pt x="1173885" y="662608"/>
                </a:lnTo>
                <a:lnTo>
                  <a:pt x="1122218" y="676294"/>
                </a:lnTo>
                <a:lnTo>
                  <a:pt x="1068157" y="688127"/>
                </a:lnTo>
                <a:lnTo>
                  <a:pt x="1011899" y="698016"/>
                </a:lnTo>
                <a:lnTo>
                  <a:pt x="953642" y="705868"/>
                </a:lnTo>
                <a:lnTo>
                  <a:pt x="893585" y="711591"/>
                </a:lnTo>
                <a:lnTo>
                  <a:pt x="831924" y="715092"/>
                </a:lnTo>
                <a:lnTo>
                  <a:pt x="768858" y="716279"/>
                </a:lnTo>
                <a:lnTo>
                  <a:pt x="705791" y="715092"/>
                </a:lnTo>
                <a:lnTo>
                  <a:pt x="644130" y="711591"/>
                </a:lnTo>
                <a:lnTo>
                  <a:pt x="584073" y="705868"/>
                </a:lnTo>
                <a:lnTo>
                  <a:pt x="525816" y="698016"/>
                </a:lnTo>
                <a:lnTo>
                  <a:pt x="469558" y="688127"/>
                </a:lnTo>
                <a:lnTo>
                  <a:pt x="415497" y="676294"/>
                </a:lnTo>
                <a:lnTo>
                  <a:pt x="363830" y="662608"/>
                </a:lnTo>
                <a:lnTo>
                  <a:pt x="314754" y="647163"/>
                </a:lnTo>
                <a:lnTo>
                  <a:pt x="268469" y="630050"/>
                </a:lnTo>
                <a:lnTo>
                  <a:pt x="225171" y="611362"/>
                </a:lnTo>
                <a:lnTo>
                  <a:pt x="185057" y="591190"/>
                </a:lnTo>
                <a:lnTo>
                  <a:pt x="148327" y="569628"/>
                </a:lnTo>
                <a:lnTo>
                  <a:pt x="115178" y="546767"/>
                </a:lnTo>
                <a:lnTo>
                  <a:pt x="60412" y="497520"/>
                </a:lnTo>
                <a:lnTo>
                  <a:pt x="22341" y="444186"/>
                </a:lnTo>
                <a:lnTo>
                  <a:pt x="2548" y="387505"/>
                </a:lnTo>
                <a:lnTo>
                  <a:pt x="0" y="3581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6030" y="4744973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103" y="3296411"/>
            <a:ext cx="1764792" cy="803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988" y="3354323"/>
            <a:ext cx="1391412" cy="757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3378708"/>
            <a:ext cx="1752600" cy="790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378708"/>
            <a:ext cx="1752600" cy="791210"/>
          </a:xfrm>
          <a:custGeom>
            <a:avLst/>
            <a:gdLst/>
            <a:ahLst/>
            <a:cxnLst/>
            <a:rect l="l" t="t" r="r" b="b"/>
            <a:pathLst>
              <a:path w="1752600" h="791210">
                <a:moveTo>
                  <a:pt x="0" y="395477"/>
                </a:moveTo>
                <a:lnTo>
                  <a:pt x="9501" y="337031"/>
                </a:lnTo>
                <a:lnTo>
                  <a:pt x="37101" y="281250"/>
                </a:lnTo>
                <a:lnTo>
                  <a:pt x="81444" y="228744"/>
                </a:lnTo>
                <a:lnTo>
                  <a:pt x="141176" y="180125"/>
                </a:lnTo>
                <a:lnTo>
                  <a:pt x="176388" y="157465"/>
                </a:lnTo>
                <a:lnTo>
                  <a:pt x="214940" y="136005"/>
                </a:lnTo>
                <a:lnTo>
                  <a:pt x="256660" y="115823"/>
                </a:lnTo>
                <a:lnTo>
                  <a:pt x="301381" y="96996"/>
                </a:lnTo>
                <a:lnTo>
                  <a:pt x="348931" y="79598"/>
                </a:lnTo>
                <a:lnTo>
                  <a:pt x="399143" y="63708"/>
                </a:lnTo>
                <a:lnTo>
                  <a:pt x="451846" y="49400"/>
                </a:lnTo>
                <a:lnTo>
                  <a:pt x="506872" y="36752"/>
                </a:lnTo>
                <a:lnTo>
                  <a:pt x="564050" y="25841"/>
                </a:lnTo>
                <a:lnTo>
                  <a:pt x="623211" y="16742"/>
                </a:lnTo>
                <a:lnTo>
                  <a:pt x="684186" y="9532"/>
                </a:lnTo>
                <a:lnTo>
                  <a:pt x="746805" y="4287"/>
                </a:lnTo>
                <a:lnTo>
                  <a:pt x="810900" y="1084"/>
                </a:lnTo>
                <a:lnTo>
                  <a:pt x="876300" y="0"/>
                </a:lnTo>
                <a:lnTo>
                  <a:pt x="941703" y="1084"/>
                </a:lnTo>
                <a:lnTo>
                  <a:pt x="1005799" y="4287"/>
                </a:lnTo>
                <a:lnTo>
                  <a:pt x="1068421" y="9532"/>
                </a:lnTo>
                <a:lnTo>
                  <a:pt x="1129397" y="16742"/>
                </a:lnTo>
                <a:lnTo>
                  <a:pt x="1188560" y="25841"/>
                </a:lnTo>
                <a:lnTo>
                  <a:pt x="1245738" y="36752"/>
                </a:lnTo>
                <a:lnTo>
                  <a:pt x="1300764" y="49400"/>
                </a:lnTo>
                <a:lnTo>
                  <a:pt x="1353467" y="63708"/>
                </a:lnTo>
                <a:lnTo>
                  <a:pt x="1403679" y="79598"/>
                </a:lnTo>
                <a:lnTo>
                  <a:pt x="1451229" y="96996"/>
                </a:lnTo>
                <a:lnTo>
                  <a:pt x="1495948" y="115823"/>
                </a:lnTo>
                <a:lnTo>
                  <a:pt x="1537668" y="136005"/>
                </a:lnTo>
                <a:lnTo>
                  <a:pt x="1576218" y="157465"/>
                </a:lnTo>
                <a:lnTo>
                  <a:pt x="1611430" y="180125"/>
                </a:lnTo>
                <a:lnTo>
                  <a:pt x="1643133" y="203910"/>
                </a:lnTo>
                <a:lnTo>
                  <a:pt x="1695338" y="254549"/>
                </a:lnTo>
                <a:lnTo>
                  <a:pt x="1731477" y="308769"/>
                </a:lnTo>
                <a:lnTo>
                  <a:pt x="1750196" y="365960"/>
                </a:lnTo>
                <a:lnTo>
                  <a:pt x="1752600" y="395477"/>
                </a:lnTo>
                <a:lnTo>
                  <a:pt x="1750196" y="424995"/>
                </a:lnTo>
                <a:lnTo>
                  <a:pt x="1731477" y="482186"/>
                </a:lnTo>
                <a:lnTo>
                  <a:pt x="1695338" y="536406"/>
                </a:lnTo>
                <a:lnTo>
                  <a:pt x="1643133" y="587045"/>
                </a:lnTo>
                <a:lnTo>
                  <a:pt x="1611430" y="610830"/>
                </a:lnTo>
                <a:lnTo>
                  <a:pt x="1576218" y="633490"/>
                </a:lnTo>
                <a:lnTo>
                  <a:pt x="1537668" y="654950"/>
                </a:lnTo>
                <a:lnTo>
                  <a:pt x="1495948" y="675132"/>
                </a:lnTo>
                <a:lnTo>
                  <a:pt x="1451229" y="693959"/>
                </a:lnTo>
                <a:lnTo>
                  <a:pt x="1403679" y="711357"/>
                </a:lnTo>
                <a:lnTo>
                  <a:pt x="1353467" y="727247"/>
                </a:lnTo>
                <a:lnTo>
                  <a:pt x="1300764" y="741555"/>
                </a:lnTo>
                <a:lnTo>
                  <a:pt x="1245738" y="754203"/>
                </a:lnTo>
                <a:lnTo>
                  <a:pt x="1188560" y="765114"/>
                </a:lnTo>
                <a:lnTo>
                  <a:pt x="1129397" y="774213"/>
                </a:lnTo>
                <a:lnTo>
                  <a:pt x="1068421" y="781423"/>
                </a:lnTo>
                <a:lnTo>
                  <a:pt x="1005799" y="786668"/>
                </a:lnTo>
                <a:lnTo>
                  <a:pt x="941703" y="789871"/>
                </a:lnTo>
                <a:lnTo>
                  <a:pt x="876300" y="790955"/>
                </a:lnTo>
                <a:lnTo>
                  <a:pt x="810900" y="789871"/>
                </a:lnTo>
                <a:lnTo>
                  <a:pt x="746805" y="786668"/>
                </a:lnTo>
                <a:lnTo>
                  <a:pt x="684186" y="781423"/>
                </a:lnTo>
                <a:lnTo>
                  <a:pt x="623211" y="774213"/>
                </a:lnTo>
                <a:lnTo>
                  <a:pt x="564050" y="765114"/>
                </a:lnTo>
                <a:lnTo>
                  <a:pt x="506872" y="754203"/>
                </a:lnTo>
                <a:lnTo>
                  <a:pt x="451846" y="741555"/>
                </a:lnTo>
                <a:lnTo>
                  <a:pt x="399143" y="727247"/>
                </a:lnTo>
                <a:lnTo>
                  <a:pt x="348931" y="711357"/>
                </a:lnTo>
                <a:lnTo>
                  <a:pt x="301381" y="693959"/>
                </a:lnTo>
                <a:lnTo>
                  <a:pt x="256660" y="675131"/>
                </a:lnTo>
                <a:lnTo>
                  <a:pt x="214940" y="654950"/>
                </a:lnTo>
                <a:lnTo>
                  <a:pt x="176388" y="633490"/>
                </a:lnTo>
                <a:lnTo>
                  <a:pt x="141176" y="610830"/>
                </a:lnTo>
                <a:lnTo>
                  <a:pt x="109471" y="587045"/>
                </a:lnTo>
                <a:lnTo>
                  <a:pt x="57264" y="536406"/>
                </a:lnTo>
                <a:lnTo>
                  <a:pt x="21123" y="482186"/>
                </a:lnTo>
                <a:lnTo>
                  <a:pt x="2403" y="424995"/>
                </a:lnTo>
                <a:lnTo>
                  <a:pt x="0" y="3954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7686" y="3481832"/>
            <a:ext cx="1140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sus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5904" y="5747003"/>
            <a:ext cx="1917192" cy="795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3647" y="5800344"/>
            <a:ext cx="1458467" cy="7574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5829300"/>
            <a:ext cx="1905000" cy="783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5829300"/>
            <a:ext cx="1905000" cy="783590"/>
          </a:xfrm>
          <a:custGeom>
            <a:avLst/>
            <a:gdLst/>
            <a:ahLst/>
            <a:cxnLst/>
            <a:rect l="l" t="t" r="r" b="b"/>
            <a:pathLst>
              <a:path w="1905000" h="783590">
                <a:moveTo>
                  <a:pt x="0" y="391668"/>
                </a:moveTo>
                <a:lnTo>
                  <a:pt x="8695" y="338519"/>
                </a:lnTo>
                <a:lnTo>
                  <a:pt x="34024" y="287544"/>
                </a:lnTo>
                <a:lnTo>
                  <a:pt x="74852" y="239210"/>
                </a:lnTo>
                <a:lnTo>
                  <a:pt x="130045" y="193982"/>
                </a:lnTo>
                <a:lnTo>
                  <a:pt x="162673" y="172679"/>
                </a:lnTo>
                <a:lnTo>
                  <a:pt x="198466" y="152328"/>
                </a:lnTo>
                <a:lnTo>
                  <a:pt x="237283" y="132987"/>
                </a:lnTo>
                <a:lnTo>
                  <a:pt x="278982" y="114714"/>
                </a:lnTo>
                <a:lnTo>
                  <a:pt x="323421" y="97568"/>
                </a:lnTo>
                <a:lnTo>
                  <a:pt x="370457" y="81606"/>
                </a:lnTo>
                <a:lnTo>
                  <a:pt x="419950" y="66888"/>
                </a:lnTo>
                <a:lnTo>
                  <a:pt x="471757" y="53472"/>
                </a:lnTo>
                <a:lnTo>
                  <a:pt x="525736" y="41416"/>
                </a:lnTo>
                <a:lnTo>
                  <a:pt x="581745" y="30778"/>
                </a:lnTo>
                <a:lnTo>
                  <a:pt x="639644" y="21616"/>
                </a:lnTo>
                <a:lnTo>
                  <a:pt x="699289" y="13990"/>
                </a:lnTo>
                <a:lnTo>
                  <a:pt x="760539" y="7957"/>
                </a:lnTo>
                <a:lnTo>
                  <a:pt x="823252" y="3575"/>
                </a:lnTo>
                <a:lnTo>
                  <a:pt x="887286" y="903"/>
                </a:lnTo>
                <a:lnTo>
                  <a:pt x="952500" y="0"/>
                </a:lnTo>
                <a:lnTo>
                  <a:pt x="1017712" y="903"/>
                </a:lnTo>
                <a:lnTo>
                  <a:pt x="1081744" y="3575"/>
                </a:lnTo>
                <a:lnTo>
                  <a:pt x="1144457" y="7957"/>
                </a:lnTo>
                <a:lnTo>
                  <a:pt x="1205706" y="13990"/>
                </a:lnTo>
                <a:lnTo>
                  <a:pt x="1265350" y="21616"/>
                </a:lnTo>
                <a:lnTo>
                  <a:pt x="1323248" y="30778"/>
                </a:lnTo>
                <a:lnTo>
                  <a:pt x="1379258" y="41416"/>
                </a:lnTo>
                <a:lnTo>
                  <a:pt x="1433237" y="53472"/>
                </a:lnTo>
                <a:lnTo>
                  <a:pt x="1485044" y="66888"/>
                </a:lnTo>
                <a:lnTo>
                  <a:pt x="1534537" y="81606"/>
                </a:lnTo>
                <a:lnTo>
                  <a:pt x="1581573" y="97568"/>
                </a:lnTo>
                <a:lnTo>
                  <a:pt x="1626012" y="114714"/>
                </a:lnTo>
                <a:lnTo>
                  <a:pt x="1667711" y="132987"/>
                </a:lnTo>
                <a:lnTo>
                  <a:pt x="1706529" y="152328"/>
                </a:lnTo>
                <a:lnTo>
                  <a:pt x="1742323" y="172679"/>
                </a:lnTo>
                <a:lnTo>
                  <a:pt x="1774952" y="193982"/>
                </a:lnTo>
                <a:lnTo>
                  <a:pt x="1830145" y="239210"/>
                </a:lnTo>
                <a:lnTo>
                  <a:pt x="1870974" y="287544"/>
                </a:lnTo>
                <a:lnTo>
                  <a:pt x="1896304" y="338519"/>
                </a:lnTo>
                <a:lnTo>
                  <a:pt x="1905000" y="391668"/>
                </a:lnTo>
                <a:lnTo>
                  <a:pt x="1902802" y="418483"/>
                </a:lnTo>
                <a:lnTo>
                  <a:pt x="1885647" y="470601"/>
                </a:lnTo>
                <a:lnTo>
                  <a:pt x="1852426" y="520312"/>
                </a:lnTo>
                <a:lnTo>
                  <a:pt x="1804273" y="567151"/>
                </a:lnTo>
                <a:lnTo>
                  <a:pt x="1742323" y="610650"/>
                </a:lnTo>
                <a:lnTo>
                  <a:pt x="1706529" y="631002"/>
                </a:lnTo>
                <a:lnTo>
                  <a:pt x="1667711" y="650343"/>
                </a:lnTo>
                <a:lnTo>
                  <a:pt x="1626012" y="668616"/>
                </a:lnTo>
                <a:lnTo>
                  <a:pt x="1581573" y="685763"/>
                </a:lnTo>
                <a:lnTo>
                  <a:pt x="1534537" y="701725"/>
                </a:lnTo>
                <a:lnTo>
                  <a:pt x="1485044" y="716443"/>
                </a:lnTo>
                <a:lnTo>
                  <a:pt x="1433237" y="729860"/>
                </a:lnTo>
                <a:lnTo>
                  <a:pt x="1379258" y="741917"/>
                </a:lnTo>
                <a:lnTo>
                  <a:pt x="1323248" y="752555"/>
                </a:lnTo>
                <a:lnTo>
                  <a:pt x="1265350" y="761717"/>
                </a:lnTo>
                <a:lnTo>
                  <a:pt x="1205706" y="769344"/>
                </a:lnTo>
                <a:lnTo>
                  <a:pt x="1144457" y="775378"/>
                </a:lnTo>
                <a:lnTo>
                  <a:pt x="1081744" y="779760"/>
                </a:lnTo>
                <a:lnTo>
                  <a:pt x="1017712" y="782432"/>
                </a:lnTo>
                <a:lnTo>
                  <a:pt x="952500" y="783336"/>
                </a:lnTo>
                <a:lnTo>
                  <a:pt x="887286" y="782432"/>
                </a:lnTo>
                <a:lnTo>
                  <a:pt x="823252" y="779760"/>
                </a:lnTo>
                <a:lnTo>
                  <a:pt x="760539" y="775378"/>
                </a:lnTo>
                <a:lnTo>
                  <a:pt x="699289" y="769344"/>
                </a:lnTo>
                <a:lnTo>
                  <a:pt x="639644" y="761717"/>
                </a:lnTo>
                <a:lnTo>
                  <a:pt x="581745" y="752555"/>
                </a:lnTo>
                <a:lnTo>
                  <a:pt x="525736" y="741917"/>
                </a:lnTo>
                <a:lnTo>
                  <a:pt x="471757" y="729860"/>
                </a:lnTo>
                <a:lnTo>
                  <a:pt x="419950" y="716443"/>
                </a:lnTo>
                <a:lnTo>
                  <a:pt x="370457" y="701725"/>
                </a:lnTo>
                <a:lnTo>
                  <a:pt x="323421" y="685763"/>
                </a:lnTo>
                <a:lnTo>
                  <a:pt x="278982" y="668616"/>
                </a:lnTo>
                <a:lnTo>
                  <a:pt x="237283" y="650343"/>
                </a:lnTo>
                <a:lnTo>
                  <a:pt x="198466" y="631002"/>
                </a:lnTo>
                <a:lnTo>
                  <a:pt x="162673" y="610650"/>
                </a:lnTo>
                <a:lnTo>
                  <a:pt x="130045" y="589347"/>
                </a:lnTo>
                <a:lnTo>
                  <a:pt x="74852" y="544120"/>
                </a:lnTo>
                <a:lnTo>
                  <a:pt x="34024" y="495786"/>
                </a:lnTo>
                <a:lnTo>
                  <a:pt x="8695" y="444813"/>
                </a:lnTo>
                <a:lnTo>
                  <a:pt x="0" y="391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3736" y="5928766"/>
            <a:ext cx="1140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sus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  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9504" y="1441703"/>
            <a:ext cx="1307592" cy="774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9400" y="1524000"/>
            <a:ext cx="1295400" cy="762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9400" y="1524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381000"/>
                </a:moveTo>
                <a:lnTo>
                  <a:pt x="10433" y="312509"/>
                </a:lnTo>
                <a:lnTo>
                  <a:pt x="40516" y="248049"/>
                </a:lnTo>
                <a:lnTo>
                  <a:pt x="88420" y="188693"/>
                </a:lnTo>
                <a:lnTo>
                  <a:pt x="118483" y="161266"/>
                </a:lnTo>
                <a:lnTo>
                  <a:pt x="152316" y="135518"/>
                </a:lnTo>
                <a:lnTo>
                  <a:pt x="189690" y="111585"/>
                </a:lnTo>
                <a:lnTo>
                  <a:pt x="230376" y="89600"/>
                </a:lnTo>
                <a:lnTo>
                  <a:pt x="274147" y="69698"/>
                </a:lnTo>
                <a:lnTo>
                  <a:pt x="320773" y="52013"/>
                </a:lnTo>
                <a:lnTo>
                  <a:pt x="370026" y="36680"/>
                </a:lnTo>
                <a:lnTo>
                  <a:pt x="421678" y="23834"/>
                </a:lnTo>
                <a:lnTo>
                  <a:pt x="475500" y="13608"/>
                </a:lnTo>
                <a:lnTo>
                  <a:pt x="531263" y="6137"/>
                </a:lnTo>
                <a:lnTo>
                  <a:pt x="588739" y="1556"/>
                </a:lnTo>
                <a:lnTo>
                  <a:pt x="647700" y="0"/>
                </a:lnTo>
                <a:lnTo>
                  <a:pt x="706660" y="1556"/>
                </a:lnTo>
                <a:lnTo>
                  <a:pt x="764136" y="6137"/>
                </a:lnTo>
                <a:lnTo>
                  <a:pt x="819899" y="13608"/>
                </a:lnTo>
                <a:lnTo>
                  <a:pt x="873721" y="23834"/>
                </a:lnTo>
                <a:lnTo>
                  <a:pt x="925373" y="36680"/>
                </a:lnTo>
                <a:lnTo>
                  <a:pt x="974626" y="52013"/>
                </a:lnTo>
                <a:lnTo>
                  <a:pt x="1021252" y="69698"/>
                </a:lnTo>
                <a:lnTo>
                  <a:pt x="1065023" y="89600"/>
                </a:lnTo>
                <a:lnTo>
                  <a:pt x="1105709" y="111585"/>
                </a:lnTo>
                <a:lnTo>
                  <a:pt x="1143083" y="135518"/>
                </a:lnTo>
                <a:lnTo>
                  <a:pt x="1176916" y="161266"/>
                </a:lnTo>
                <a:lnTo>
                  <a:pt x="1206979" y="188693"/>
                </a:lnTo>
                <a:lnTo>
                  <a:pt x="1233044" y="217666"/>
                </a:lnTo>
                <a:lnTo>
                  <a:pt x="1272266" y="279708"/>
                </a:lnTo>
                <a:lnTo>
                  <a:pt x="1292753" y="346318"/>
                </a:lnTo>
                <a:lnTo>
                  <a:pt x="1295400" y="381000"/>
                </a:lnTo>
                <a:lnTo>
                  <a:pt x="1292753" y="415681"/>
                </a:lnTo>
                <a:lnTo>
                  <a:pt x="1272266" y="482291"/>
                </a:lnTo>
                <a:lnTo>
                  <a:pt x="1233044" y="544333"/>
                </a:lnTo>
                <a:lnTo>
                  <a:pt x="1206979" y="573306"/>
                </a:lnTo>
                <a:lnTo>
                  <a:pt x="1176916" y="600733"/>
                </a:lnTo>
                <a:lnTo>
                  <a:pt x="1143083" y="626481"/>
                </a:lnTo>
                <a:lnTo>
                  <a:pt x="1105709" y="650414"/>
                </a:lnTo>
                <a:lnTo>
                  <a:pt x="1065023" y="672399"/>
                </a:lnTo>
                <a:lnTo>
                  <a:pt x="1021252" y="692301"/>
                </a:lnTo>
                <a:lnTo>
                  <a:pt x="974626" y="709986"/>
                </a:lnTo>
                <a:lnTo>
                  <a:pt x="925373" y="725319"/>
                </a:lnTo>
                <a:lnTo>
                  <a:pt x="873721" y="738165"/>
                </a:lnTo>
                <a:lnTo>
                  <a:pt x="819899" y="748391"/>
                </a:lnTo>
                <a:lnTo>
                  <a:pt x="764136" y="755862"/>
                </a:lnTo>
                <a:lnTo>
                  <a:pt x="706660" y="760443"/>
                </a:lnTo>
                <a:lnTo>
                  <a:pt x="647700" y="762000"/>
                </a:lnTo>
                <a:lnTo>
                  <a:pt x="588739" y="760443"/>
                </a:lnTo>
                <a:lnTo>
                  <a:pt x="531263" y="755862"/>
                </a:lnTo>
                <a:lnTo>
                  <a:pt x="475500" y="748391"/>
                </a:lnTo>
                <a:lnTo>
                  <a:pt x="421678" y="738165"/>
                </a:lnTo>
                <a:lnTo>
                  <a:pt x="370026" y="725319"/>
                </a:lnTo>
                <a:lnTo>
                  <a:pt x="320773" y="709986"/>
                </a:lnTo>
                <a:lnTo>
                  <a:pt x="274147" y="692301"/>
                </a:lnTo>
                <a:lnTo>
                  <a:pt x="230376" y="672399"/>
                </a:lnTo>
                <a:lnTo>
                  <a:pt x="189690" y="650414"/>
                </a:lnTo>
                <a:lnTo>
                  <a:pt x="152316" y="626481"/>
                </a:lnTo>
                <a:lnTo>
                  <a:pt x="118483" y="600733"/>
                </a:lnTo>
                <a:lnTo>
                  <a:pt x="88420" y="573306"/>
                </a:lnTo>
                <a:lnTo>
                  <a:pt x="62355" y="544333"/>
                </a:lnTo>
                <a:lnTo>
                  <a:pt x="23133" y="482291"/>
                </a:lnTo>
                <a:lnTo>
                  <a:pt x="2646" y="415681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385" y="1749297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18203" y="2165604"/>
            <a:ext cx="1410335" cy="1188085"/>
          </a:xfrm>
          <a:custGeom>
            <a:avLst/>
            <a:gdLst/>
            <a:ahLst/>
            <a:cxnLst/>
            <a:rect l="l" t="t" r="r" b="b"/>
            <a:pathLst>
              <a:path w="1410335" h="1188085">
                <a:moveTo>
                  <a:pt x="1334347" y="1141047"/>
                </a:moveTo>
                <a:lnTo>
                  <a:pt x="1269238" y="1154049"/>
                </a:lnTo>
                <a:lnTo>
                  <a:pt x="1410081" y="1187831"/>
                </a:lnTo>
                <a:lnTo>
                  <a:pt x="1392755" y="1147699"/>
                </a:lnTo>
                <a:lnTo>
                  <a:pt x="1342263" y="1147699"/>
                </a:lnTo>
                <a:lnTo>
                  <a:pt x="1334347" y="1141047"/>
                </a:lnTo>
                <a:close/>
              </a:path>
              <a:path w="1410335" h="1188085">
                <a:moveTo>
                  <a:pt x="1350644" y="1137793"/>
                </a:moveTo>
                <a:lnTo>
                  <a:pt x="1334347" y="1141047"/>
                </a:lnTo>
                <a:lnTo>
                  <a:pt x="1342263" y="1147699"/>
                </a:lnTo>
                <a:lnTo>
                  <a:pt x="1350644" y="1137793"/>
                </a:lnTo>
                <a:close/>
              </a:path>
              <a:path w="1410335" h="1188085">
                <a:moveTo>
                  <a:pt x="1352677" y="1054862"/>
                </a:moveTo>
                <a:lnTo>
                  <a:pt x="1351051" y="1121185"/>
                </a:lnTo>
                <a:lnTo>
                  <a:pt x="1359027" y="1127887"/>
                </a:lnTo>
                <a:lnTo>
                  <a:pt x="1342263" y="1147699"/>
                </a:lnTo>
                <a:lnTo>
                  <a:pt x="1392755" y="1147699"/>
                </a:lnTo>
                <a:lnTo>
                  <a:pt x="1352677" y="1054862"/>
                </a:lnTo>
                <a:close/>
              </a:path>
              <a:path w="1410335" h="1188085">
                <a:moveTo>
                  <a:pt x="16763" y="0"/>
                </a:moveTo>
                <a:lnTo>
                  <a:pt x="0" y="19812"/>
                </a:lnTo>
                <a:lnTo>
                  <a:pt x="1334347" y="1141047"/>
                </a:lnTo>
                <a:lnTo>
                  <a:pt x="1350645" y="1137793"/>
                </a:lnTo>
                <a:lnTo>
                  <a:pt x="1351051" y="1121185"/>
                </a:lnTo>
                <a:lnTo>
                  <a:pt x="16763" y="0"/>
                </a:lnTo>
                <a:close/>
              </a:path>
              <a:path w="1410335" h="1188085">
                <a:moveTo>
                  <a:pt x="1351051" y="1121185"/>
                </a:moveTo>
                <a:lnTo>
                  <a:pt x="1350645" y="1137793"/>
                </a:lnTo>
                <a:lnTo>
                  <a:pt x="1359027" y="1127887"/>
                </a:lnTo>
                <a:lnTo>
                  <a:pt x="1351051" y="112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0104" y="5861303"/>
            <a:ext cx="1453896" cy="774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60792" y="6041135"/>
            <a:ext cx="1283207" cy="483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0000" y="5943600"/>
            <a:ext cx="1447800" cy="762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0" y="59436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381000"/>
                </a:moveTo>
                <a:lnTo>
                  <a:pt x="10483" y="316026"/>
                </a:lnTo>
                <a:lnTo>
                  <a:pt x="40776" y="254617"/>
                </a:lnTo>
                <a:lnTo>
                  <a:pt x="89139" y="197688"/>
                </a:lnTo>
                <a:lnTo>
                  <a:pt x="119553" y="171188"/>
                </a:lnTo>
                <a:lnTo>
                  <a:pt x="153833" y="146152"/>
                </a:lnTo>
                <a:lnTo>
                  <a:pt x="191762" y="122692"/>
                </a:lnTo>
                <a:lnTo>
                  <a:pt x="233121" y="100924"/>
                </a:lnTo>
                <a:lnTo>
                  <a:pt x="277694" y="80962"/>
                </a:lnTo>
                <a:lnTo>
                  <a:pt x="325264" y="62920"/>
                </a:lnTo>
                <a:lnTo>
                  <a:pt x="375613" y="46913"/>
                </a:lnTo>
                <a:lnTo>
                  <a:pt x="428524" y="33055"/>
                </a:lnTo>
                <a:lnTo>
                  <a:pt x="483779" y="21460"/>
                </a:lnTo>
                <a:lnTo>
                  <a:pt x="541161" y="12243"/>
                </a:lnTo>
                <a:lnTo>
                  <a:pt x="600454" y="5517"/>
                </a:lnTo>
                <a:lnTo>
                  <a:pt x="661439" y="1398"/>
                </a:lnTo>
                <a:lnTo>
                  <a:pt x="723900" y="0"/>
                </a:lnTo>
                <a:lnTo>
                  <a:pt x="786360" y="1398"/>
                </a:lnTo>
                <a:lnTo>
                  <a:pt x="847345" y="5517"/>
                </a:lnTo>
                <a:lnTo>
                  <a:pt x="906638" y="12243"/>
                </a:lnTo>
                <a:lnTo>
                  <a:pt x="964020" y="21460"/>
                </a:lnTo>
                <a:lnTo>
                  <a:pt x="1019275" y="33055"/>
                </a:lnTo>
                <a:lnTo>
                  <a:pt x="1072186" y="46913"/>
                </a:lnTo>
                <a:lnTo>
                  <a:pt x="1122535" y="62920"/>
                </a:lnTo>
                <a:lnTo>
                  <a:pt x="1170105" y="80962"/>
                </a:lnTo>
                <a:lnTo>
                  <a:pt x="1214678" y="100924"/>
                </a:lnTo>
                <a:lnTo>
                  <a:pt x="1256037" y="122692"/>
                </a:lnTo>
                <a:lnTo>
                  <a:pt x="1293966" y="146152"/>
                </a:lnTo>
                <a:lnTo>
                  <a:pt x="1328246" y="171188"/>
                </a:lnTo>
                <a:lnTo>
                  <a:pt x="1358660" y="197688"/>
                </a:lnTo>
                <a:lnTo>
                  <a:pt x="1384992" y="225535"/>
                </a:lnTo>
                <a:lnTo>
                  <a:pt x="1424537" y="284819"/>
                </a:lnTo>
                <a:lnTo>
                  <a:pt x="1445142" y="348125"/>
                </a:lnTo>
                <a:lnTo>
                  <a:pt x="1447800" y="381000"/>
                </a:lnTo>
                <a:lnTo>
                  <a:pt x="1445142" y="413873"/>
                </a:lnTo>
                <a:lnTo>
                  <a:pt x="1424537" y="477176"/>
                </a:lnTo>
                <a:lnTo>
                  <a:pt x="1384992" y="536458"/>
                </a:lnTo>
                <a:lnTo>
                  <a:pt x="1358660" y="564306"/>
                </a:lnTo>
                <a:lnTo>
                  <a:pt x="1328246" y="590805"/>
                </a:lnTo>
                <a:lnTo>
                  <a:pt x="1293966" y="615842"/>
                </a:lnTo>
                <a:lnTo>
                  <a:pt x="1256037" y="639302"/>
                </a:lnTo>
                <a:lnTo>
                  <a:pt x="1214678" y="661070"/>
                </a:lnTo>
                <a:lnTo>
                  <a:pt x="1170105" y="681033"/>
                </a:lnTo>
                <a:lnTo>
                  <a:pt x="1122535" y="699075"/>
                </a:lnTo>
                <a:lnTo>
                  <a:pt x="1072186" y="715083"/>
                </a:lnTo>
                <a:lnTo>
                  <a:pt x="1019275" y="728942"/>
                </a:lnTo>
                <a:lnTo>
                  <a:pt x="964020" y="740538"/>
                </a:lnTo>
                <a:lnTo>
                  <a:pt x="906638" y="749756"/>
                </a:lnTo>
                <a:lnTo>
                  <a:pt x="847345" y="756482"/>
                </a:lnTo>
                <a:lnTo>
                  <a:pt x="786360" y="760601"/>
                </a:lnTo>
                <a:lnTo>
                  <a:pt x="723900" y="762000"/>
                </a:lnTo>
                <a:lnTo>
                  <a:pt x="661439" y="760601"/>
                </a:lnTo>
                <a:lnTo>
                  <a:pt x="600454" y="756482"/>
                </a:lnTo>
                <a:lnTo>
                  <a:pt x="541161" y="749756"/>
                </a:lnTo>
                <a:lnTo>
                  <a:pt x="483779" y="740538"/>
                </a:lnTo>
                <a:lnTo>
                  <a:pt x="428524" y="728942"/>
                </a:lnTo>
                <a:lnTo>
                  <a:pt x="375613" y="715083"/>
                </a:lnTo>
                <a:lnTo>
                  <a:pt x="325264" y="699075"/>
                </a:lnTo>
                <a:lnTo>
                  <a:pt x="277694" y="681033"/>
                </a:lnTo>
                <a:lnTo>
                  <a:pt x="233121" y="661070"/>
                </a:lnTo>
                <a:lnTo>
                  <a:pt x="191762" y="639302"/>
                </a:lnTo>
                <a:lnTo>
                  <a:pt x="153833" y="615842"/>
                </a:lnTo>
                <a:lnTo>
                  <a:pt x="119553" y="590805"/>
                </a:lnTo>
                <a:lnTo>
                  <a:pt x="89139" y="564306"/>
                </a:lnTo>
                <a:lnTo>
                  <a:pt x="62807" y="536458"/>
                </a:lnTo>
                <a:lnTo>
                  <a:pt x="23262" y="477176"/>
                </a:lnTo>
                <a:lnTo>
                  <a:pt x="2657" y="413873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12100" y="6169863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terminated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71866" y="5258561"/>
            <a:ext cx="273050" cy="685800"/>
          </a:xfrm>
          <a:custGeom>
            <a:avLst/>
            <a:gdLst/>
            <a:ahLst/>
            <a:cxnLst/>
            <a:rect l="l" t="t" r="r" b="b"/>
            <a:pathLst>
              <a:path w="273050" h="685800">
                <a:moveTo>
                  <a:pt x="0" y="0"/>
                </a:moveTo>
                <a:lnTo>
                  <a:pt x="273050" y="68580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1796" y="3761994"/>
            <a:ext cx="1285240" cy="885825"/>
          </a:xfrm>
          <a:custGeom>
            <a:avLst/>
            <a:gdLst/>
            <a:ahLst/>
            <a:cxnLst/>
            <a:rect l="l" t="t" r="r" b="b"/>
            <a:pathLst>
              <a:path w="1285240" h="885825">
                <a:moveTo>
                  <a:pt x="1205307" y="846312"/>
                </a:moveTo>
                <a:lnTo>
                  <a:pt x="1141856" y="865631"/>
                </a:lnTo>
                <a:lnTo>
                  <a:pt x="1285239" y="885316"/>
                </a:lnTo>
                <a:lnTo>
                  <a:pt x="1266836" y="852169"/>
                </a:lnTo>
                <a:lnTo>
                  <a:pt x="1213865" y="852169"/>
                </a:lnTo>
                <a:lnTo>
                  <a:pt x="1205307" y="846312"/>
                </a:lnTo>
                <a:close/>
              </a:path>
              <a:path w="1285240" h="885825">
                <a:moveTo>
                  <a:pt x="1219885" y="824956"/>
                </a:moveTo>
                <a:lnTo>
                  <a:pt x="1221104" y="841501"/>
                </a:lnTo>
                <a:lnTo>
                  <a:pt x="1205307" y="846312"/>
                </a:lnTo>
                <a:lnTo>
                  <a:pt x="1213865" y="852169"/>
                </a:lnTo>
                <a:lnTo>
                  <a:pt x="1228471" y="830833"/>
                </a:lnTo>
                <a:lnTo>
                  <a:pt x="1219885" y="824956"/>
                </a:lnTo>
                <a:close/>
              </a:path>
              <a:path w="1285240" h="885825">
                <a:moveTo>
                  <a:pt x="1215008" y="758824"/>
                </a:moveTo>
                <a:lnTo>
                  <a:pt x="1219885" y="824956"/>
                </a:lnTo>
                <a:lnTo>
                  <a:pt x="1228471" y="830833"/>
                </a:lnTo>
                <a:lnTo>
                  <a:pt x="1213865" y="852169"/>
                </a:lnTo>
                <a:lnTo>
                  <a:pt x="1266836" y="852169"/>
                </a:lnTo>
                <a:lnTo>
                  <a:pt x="1215008" y="758824"/>
                </a:lnTo>
                <a:close/>
              </a:path>
              <a:path w="1285240" h="885825">
                <a:moveTo>
                  <a:pt x="14731" y="0"/>
                </a:moveTo>
                <a:lnTo>
                  <a:pt x="0" y="21335"/>
                </a:lnTo>
                <a:lnTo>
                  <a:pt x="1205307" y="846312"/>
                </a:lnTo>
                <a:lnTo>
                  <a:pt x="1221104" y="841501"/>
                </a:lnTo>
                <a:lnTo>
                  <a:pt x="1219885" y="824956"/>
                </a:lnTo>
                <a:lnTo>
                  <a:pt x="14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903" y="5708903"/>
            <a:ext cx="1688592" cy="865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5791200"/>
            <a:ext cx="1676400" cy="8534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5791200"/>
            <a:ext cx="1676400" cy="853440"/>
          </a:xfrm>
          <a:custGeom>
            <a:avLst/>
            <a:gdLst/>
            <a:ahLst/>
            <a:cxnLst/>
            <a:rect l="l" t="t" r="r" b="b"/>
            <a:pathLst>
              <a:path w="1676400" h="853440">
                <a:moveTo>
                  <a:pt x="0" y="426720"/>
                </a:moveTo>
                <a:lnTo>
                  <a:pt x="9088" y="363661"/>
                </a:lnTo>
                <a:lnTo>
                  <a:pt x="35489" y="303476"/>
                </a:lnTo>
                <a:lnTo>
                  <a:pt x="77906" y="246824"/>
                </a:lnTo>
                <a:lnTo>
                  <a:pt x="135041" y="194365"/>
                </a:lnTo>
                <a:lnTo>
                  <a:pt x="168723" y="169914"/>
                </a:lnTo>
                <a:lnTo>
                  <a:pt x="205599" y="146759"/>
                </a:lnTo>
                <a:lnTo>
                  <a:pt x="245506" y="124982"/>
                </a:lnTo>
                <a:lnTo>
                  <a:pt x="288283" y="104666"/>
                </a:lnTo>
                <a:lnTo>
                  <a:pt x="333766" y="85893"/>
                </a:lnTo>
                <a:lnTo>
                  <a:pt x="381795" y="68746"/>
                </a:lnTo>
                <a:lnTo>
                  <a:pt x="432207" y="53307"/>
                </a:lnTo>
                <a:lnTo>
                  <a:pt x="484840" y="39659"/>
                </a:lnTo>
                <a:lnTo>
                  <a:pt x="539532" y="27885"/>
                </a:lnTo>
                <a:lnTo>
                  <a:pt x="596120" y="18066"/>
                </a:lnTo>
                <a:lnTo>
                  <a:pt x="654443" y="10286"/>
                </a:lnTo>
                <a:lnTo>
                  <a:pt x="714339" y="4626"/>
                </a:lnTo>
                <a:lnTo>
                  <a:pt x="775645" y="1170"/>
                </a:lnTo>
                <a:lnTo>
                  <a:pt x="838200" y="0"/>
                </a:lnTo>
                <a:lnTo>
                  <a:pt x="900754" y="1170"/>
                </a:lnTo>
                <a:lnTo>
                  <a:pt x="962060" y="4626"/>
                </a:lnTo>
                <a:lnTo>
                  <a:pt x="1021956" y="10286"/>
                </a:lnTo>
                <a:lnTo>
                  <a:pt x="1080279" y="18066"/>
                </a:lnTo>
                <a:lnTo>
                  <a:pt x="1136867" y="27885"/>
                </a:lnTo>
                <a:lnTo>
                  <a:pt x="1191559" y="39659"/>
                </a:lnTo>
                <a:lnTo>
                  <a:pt x="1244192" y="53307"/>
                </a:lnTo>
                <a:lnTo>
                  <a:pt x="1294604" y="68746"/>
                </a:lnTo>
                <a:lnTo>
                  <a:pt x="1342633" y="85893"/>
                </a:lnTo>
                <a:lnTo>
                  <a:pt x="1388116" y="104666"/>
                </a:lnTo>
                <a:lnTo>
                  <a:pt x="1430893" y="124982"/>
                </a:lnTo>
                <a:lnTo>
                  <a:pt x="1470800" y="146759"/>
                </a:lnTo>
                <a:lnTo>
                  <a:pt x="1507676" y="169914"/>
                </a:lnTo>
                <a:lnTo>
                  <a:pt x="1541358" y="194365"/>
                </a:lnTo>
                <a:lnTo>
                  <a:pt x="1571684" y="220029"/>
                </a:lnTo>
                <a:lnTo>
                  <a:pt x="1621623" y="274667"/>
                </a:lnTo>
                <a:lnTo>
                  <a:pt x="1656194" y="333168"/>
                </a:lnTo>
                <a:lnTo>
                  <a:pt x="1674100" y="394873"/>
                </a:lnTo>
                <a:lnTo>
                  <a:pt x="1676400" y="426720"/>
                </a:lnTo>
                <a:lnTo>
                  <a:pt x="1674100" y="458566"/>
                </a:lnTo>
                <a:lnTo>
                  <a:pt x="1656194" y="520271"/>
                </a:lnTo>
                <a:lnTo>
                  <a:pt x="1621623" y="578772"/>
                </a:lnTo>
                <a:lnTo>
                  <a:pt x="1571684" y="633410"/>
                </a:lnTo>
                <a:lnTo>
                  <a:pt x="1541358" y="659074"/>
                </a:lnTo>
                <a:lnTo>
                  <a:pt x="1507676" y="683525"/>
                </a:lnTo>
                <a:lnTo>
                  <a:pt x="1470800" y="706680"/>
                </a:lnTo>
                <a:lnTo>
                  <a:pt x="1430893" y="728457"/>
                </a:lnTo>
                <a:lnTo>
                  <a:pt x="1388116" y="748773"/>
                </a:lnTo>
                <a:lnTo>
                  <a:pt x="1342633" y="767546"/>
                </a:lnTo>
                <a:lnTo>
                  <a:pt x="1294604" y="784693"/>
                </a:lnTo>
                <a:lnTo>
                  <a:pt x="1244192" y="800132"/>
                </a:lnTo>
                <a:lnTo>
                  <a:pt x="1191559" y="813780"/>
                </a:lnTo>
                <a:lnTo>
                  <a:pt x="1136867" y="825554"/>
                </a:lnTo>
                <a:lnTo>
                  <a:pt x="1080279" y="835373"/>
                </a:lnTo>
                <a:lnTo>
                  <a:pt x="1021956" y="843153"/>
                </a:lnTo>
                <a:lnTo>
                  <a:pt x="962060" y="848813"/>
                </a:lnTo>
                <a:lnTo>
                  <a:pt x="900754" y="852269"/>
                </a:lnTo>
                <a:lnTo>
                  <a:pt x="838200" y="853440"/>
                </a:lnTo>
                <a:lnTo>
                  <a:pt x="775645" y="852269"/>
                </a:lnTo>
                <a:lnTo>
                  <a:pt x="714339" y="848813"/>
                </a:lnTo>
                <a:lnTo>
                  <a:pt x="654443" y="843153"/>
                </a:lnTo>
                <a:lnTo>
                  <a:pt x="596120" y="835373"/>
                </a:lnTo>
                <a:lnTo>
                  <a:pt x="539532" y="825554"/>
                </a:lnTo>
                <a:lnTo>
                  <a:pt x="484840" y="813780"/>
                </a:lnTo>
                <a:lnTo>
                  <a:pt x="432207" y="800132"/>
                </a:lnTo>
                <a:lnTo>
                  <a:pt x="381795" y="784693"/>
                </a:lnTo>
                <a:lnTo>
                  <a:pt x="333766" y="767546"/>
                </a:lnTo>
                <a:lnTo>
                  <a:pt x="288283" y="748773"/>
                </a:lnTo>
                <a:lnTo>
                  <a:pt x="245506" y="728457"/>
                </a:lnTo>
                <a:lnTo>
                  <a:pt x="205599" y="706680"/>
                </a:lnTo>
                <a:lnTo>
                  <a:pt x="168723" y="683525"/>
                </a:lnTo>
                <a:lnTo>
                  <a:pt x="135041" y="659074"/>
                </a:lnTo>
                <a:lnTo>
                  <a:pt x="104715" y="633410"/>
                </a:lnTo>
                <a:lnTo>
                  <a:pt x="54776" y="578772"/>
                </a:lnTo>
                <a:lnTo>
                  <a:pt x="20205" y="520271"/>
                </a:lnTo>
                <a:lnTo>
                  <a:pt x="2299" y="458566"/>
                </a:lnTo>
                <a:lnTo>
                  <a:pt x="0" y="426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20792" y="6063488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ock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39061" y="4170426"/>
            <a:ext cx="0" cy="1659255"/>
          </a:xfrm>
          <a:custGeom>
            <a:avLst/>
            <a:gdLst/>
            <a:ahLst/>
            <a:cxnLst/>
            <a:rect l="l" t="t" r="r" b="b"/>
            <a:pathLst>
              <a:path h="1659254">
                <a:moveTo>
                  <a:pt x="0" y="1658937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9061" y="2165730"/>
            <a:ext cx="1378585" cy="1213485"/>
          </a:xfrm>
          <a:custGeom>
            <a:avLst/>
            <a:gdLst/>
            <a:ahLst/>
            <a:cxnLst/>
            <a:rect l="l" t="t" r="r" b="b"/>
            <a:pathLst>
              <a:path w="1378585" h="1213485">
                <a:moveTo>
                  <a:pt x="54610" y="1078992"/>
                </a:moveTo>
                <a:lnTo>
                  <a:pt x="0" y="1213104"/>
                </a:lnTo>
                <a:lnTo>
                  <a:pt x="140081" y="1176274"/>
                </a:lnTo>
                <a:lnTo>
                  <a:pt x="113576" y="1171575"/>
                </a:lnTo>
                <a:lnTo>
                  <a:pt x="66929" y="1171575"/>
                </a:lnTo>
                <a:lnTo>
                  <a:pt x="49783" y="1152017"/>
                </a:lnTo>
                <a:lnTo>
                  <a:pt x="57652" y="1145106"/>
                </a:lnTo>
                <a:lnTo>
                  <a:pt x="54610" y="1078992"/>
                </a:lnTo>
                <a:close/>
              </a:path>
              <a:path w="1378585" h="1213485">
                <a:moveTo>
                  <a:pt x="57652" y="1145106"/>
                </a:moveTo>
                <a:lnTo>
                  <a:pt x="49783" y="1152017"/>
                </a:lnTo>
                <a:lnTo>
                  <a:pt x="66929" y="1171575"/>
                </a:lnTo>
                <a:lnTo>
                  <a:pt x="74763" y="1164693"/>
                </a:lnTo>
                <a:lnTo>
                  <a:pt x="58419" y="1161796"/>
                </a:lnTo>
                <a:lnTo>
                  <a:pt x="57652" y="1145106"/>
                </a:lnTo>
                <a:close/>
              </a:path>
              <a:path w="1378585" h="1213485">
                <a:moveTo>
                  <a:pt x="74763" y="1164693"/>
                </a:moveTo>
                <a:lnTo>
                  <a:pt x="66929" y="1171575"/>
                </a:lnTo>
                <a:lnTo>
                  <a:pt x="113576" y="1171575"/>
                </a:lnTo>
                <a:lnTo>
                  <a:pt x="74763" y="1164693"/>
                </a:lnTo>
                <a:close/>
              </a:path>
              <a:path w="1378585" h="1213485">
                <a:moveTo>
                  <a:pt x="1361439" y="0"/>
                </a:moveTo>
                <a:lnTo>
                  <a:pt x="57652" y="1145106"/>
                </a:lnTo>
                <a:lnTo>
                  <a:pt x="58419" y="1161796"/>
                </a:lnTo>
                <a:lnTo>
                  <a:pt x="74763" y="1164693"/>
                </a:lnTo>
                <a:lnTo>
                  <a:pt x="1378585" y="19558"/>
                </a:lnTo>
                <a:lnTo>
                  <a:pt x="136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7244" y="2006549"/>
            <a:ext cx="13684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Long-term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schedul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1628" y="2006549"/>
            <a:ext cx="13684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Long-term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schedul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28665" y="4191761"/>
            <a:ext cx="6350" cy="1600200"/>
          </a:xfrm>
          <a:custGeom>
            <a:avLst/>
            <a:gdLst/>
            <a:ahLst/>
            <a:cxnLst/>
            <a:rect l="l" t="t" r="r" b="b"/>
            <a:pathLst>
              <a:path w="6350" h="1600200">
                <a:moveTo>
                  <a:pt x="6350" y="160020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1561" y="6154127"/>
            <a:ext cx="1905000" cy="129539"/>
          </a:xfrm>
          <a:custGeom>
            <a:avLst/>
            <a:gdLst/>
            <a:ahLst/>
            <a:cxnLst/>
            <a:rect l="l" t="t" r="r" b="b"/>
            <a:pathLst>
              <a:path w="1905000" h="129539">
                <a:moveTo>
                  <a:pt x="1879234" y="51727"/>
                </a:moveTo>
                <a:lnTo>
                  <a:pt x="1827276" y="51727"/>
                </a:lnTo>
                <a:lnTo>
                  <a:pt x="1827276" y="77635"/>
                </a:lnTo>
                <a:lnTo>
                  <a:pt x="1816938" y="77652"/>
                </a:lnTo>
                <a:lnTo>
                  <a:pt x="1775587" y="129540"/>
                </a:lnTo>
                <a:lnTo>
                  <a:pt x="1905000" y="64554"/>
                </a:lnTo>
                <a:lnTo>
                  <a:pt x="1879234" y="51727"/>
                </a:lnTo>
                <a:close/>
              </a:path>
              <a:path w="1905000" h="129539">
                <a:moveTo>
                  <a:pt x="1816887" y="51744"/>
                </a:moveTo>
                <a:lnTo>
                  <a:pt x="0" y="54775"/>
                </a:lnTo>
                <a:lnTo>
                  <a:pt x="0" y="80683"/>
                </a:lnTo>
                <a:lnTo>
                  <a:pt x="1816938" y="77652"/>
                </a:lnTo>
                <a:lnTo>
                  <a:pt x="1827276" y="64681"/>
                </a:lnTo>
                <a:lnTo>
                  <a:pt x="1816887" y="51744"/>
                </a:lnTo>
                <a:close/>
              </a:path>
              <a:path w="1905000" h="129539">
                <a:moveTo>
                  <a:pt x="1827276" y="64681"/>
                </a:moveTo>
                <a:lnTo>
                  <a:pt x="1816938" y="77652"/>
                </a:lnTo>
                <a:lnTo>
                  <a:pt x="1827276" y="77635"/>
                </a:lnTo>
                <a:lnTo>
                  <a:pt x="1827276" y="64681"/>
                </a:lnTo>
                <a:close/>
              </a:path>
              <a:path w="1905000" h="129539">
                <a:moveTo>
                  <a:pt x="1827276" y="51727"/>
                </a:moveTo>
                <a:lnTo>
                  <a:pt x="1816887" y="51744"/>
                </a:lnTo>
                <a:lnTo>
                  <a:pt x="1827276" y="64681"/>
                </a:lnTo>
                <a:lnTo>
                  <a:pt x="1827276" y="51727"/>
                </a:lnTo>
                <a:close/>
              </a:path>
              <a:path w="1905000" h="129539">
                <a:moveTo>
                  <a:pt x="1775333" y="0"/>
                </a:moveTo>
                <a:lnTo>
                  <a:pt x="1816887" y="51744"/>
                </a:lnTo>
                <a:lnTo>
                  <a:pt x="1879234" y="51727"/>
                </a:lnTo>
                <a:lnTo>
                  <a:pt x="177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5361" y="3693540"/>
            <a:ext cx="1891030" cy="158750"/>
          </a:xfrm>
          <a:custGeom>
            <a:avLst/>
            <a:gdLst/>
            <a:ahLst/>
            <a:cxnLst/>
            <a:rect l="l" t="t" r="r" b="b"/>
            <a:pathLst>
              <a:path w="1891029" h="158750">
                <a:moveTo>
                  <a:pt x="1875173" y="66166"/>
                </a:moveTo>
                <a:lnTo>
                  <a:pt x="1870455" y="66166"/>
                </a:lnTo>
                <a:lnTo>
                  <a:pt x="1870583" y="92074"/>
                </a:lnTo>
                <a:lnTo>
                  <a:pt x="1834796" y="92135"/>
                </a:lnTo>
                <a:lnTo>
                  <a:pt x="1779142" y="138683"/>
                </a:lnTo>
                <a:lnTo>
                  <a:pt x="1778380" y="146938"/>
                </a:lnTo>
                <a:lnTo>
                  <a:pt x="1787525" y="157860"/>
                </a:lnTo>
                <a:lnTo>
                  <a:pt x="1795652" y="158622"/>
                </a:lnTo>
                <a:lnTo>
                  <a:pt x="1801240" y="154050"/>
                </a:lnTo>
                <a:lnTo>
                  <a:pt x="1890776" y="79120"/>
                </a:lnTo>
                <a:lnTo>
                  <a:pt x="1875173" y="66166"/>
                </a:lnTo>
                <a:close/>
              </a:path>
              <a:path w="1891029" h="158750">
                <a:moveTo>
                  <a:pt x="1834590" y="66227"/>
                </a:moveTo>
                <a:lnTo>
                  <a:pt x="0" y="69341"/>
                </a:lnTo>
                <a:lnTo>
                  <a:pt x="0" y="95249"/>
                </a:lnTo>
                <a:lnTo>
                  <a:pt x="1834796" y="92135"/>
                </a:lnTo>
                <a:lnTo>
                  <a:pt x="1850238" y="79220"/>
                </a:lnTo>
                <a:lnTo>
                  <a:pt x="1834590" y="66227"/>
                </a:lnTo>
                <a:close/>
              </a:path>
              <a:path w="1891029" h="158750">
                <a:moveTo>
                  <a:pt x="1850238" y="79220"/>
                </a:moveTo>
                <a:lnTo>
                  <a:pt x="1834796" y="92135"/>
                </a:lnTo>
                <a:lnTo>
                  <a:pt x="1870583" y="92074"/>
                </a:lnTo>
                <a:lnTo>
                  <a:pt x="1870568" y="89153"/>
                </a:lnTo>
                <a:lnTo>
                  <a:pt x="1862201" y="89153"/>
                </a:lnTo>
                <a:lnTo>
                  <a:pt x="1850238" y="79220"/>
                </a:lnTo>
                <a:close/>
              </a:path>
              <a:path w="1891029" h="158750">
                <a:moveTo>
                  <a:pt x="1862201" y="69214"/>
                </a:moveTo>
                <a:lnTo>
                  <a:pt x="1850238" y="79220"/>
                </a:lnTo>
                <a:lnTo>
                  <a:pt x="1862201" y="89153"/>
                </a:lnTo>
                <a:lnTo>
                  <a:pt x="1862201" y="69214"/>
                </a:lnTo>
                <a:close/>
              </a:path>
              <a:path w="1891029" h="158750">
                <a:moveTo>
                  <a:pt x="1870470" y="69214"/>
                </a:moveTo>
                <a:lnTo>
                  <a:pt x="1862201" y="69214"/>
                </a:lnTo>
                <a:lnTo>
                  <a:pt x="1862201" y="89153"/>
                </a:lnTo>
                <a:lnTo>
                  <a:pt x="1870568" y="89153"/>
                </a:lnTo>
                <a:lnTo>
                  <a:pt x="1870470" y="69214"/>
                </a:lnTo>
                <a:close/>
              </a:path>
              <a:path w="1891029" h="158750">
                <a:moveTo>
                  <a:pt x="1870455" y="66166"/>
                </a:moveTo>
                <a:lnTo>
                  <a:pt x="1834590" y="66227"/>
                </a:lnTo>
                <a:lnTo>
                  <a:pt x="1850238" y="79220"/>
                </a:lnTo>
                <a:lnTo>
                  <a:pt x="1862201" y="69214"/>
                </a:lnTo>
                <a:lnTo>
                  <a:pt x="1870470" y="69214"/>
                </a:lnTo>
                <a:lnTo>
                  <a:pt x="1870455" y="66166"/>
                </a:lnTo>
                <a:close/>
              </a:path>
              <a:path w="1891029" h="158750">
                <a:moveTo>
                  <a:pt x="1795399" y="0"/>
                </a:moveTo>
                <a:lnTo>
                  <a:pt x="1787271" y="761"/>
                </a:lnTo>
                <a:lnTo>
                  <a:pt x="1778127" y="11683"/>
                </a:lnTo>
                <a:lnTo>
                  <a:pt x="1778889" y="19938"/>
                </a:lnTo>
                <a:lnTo>
                  <a:pt x="1834590" y="66227"/>
                </a:lnTo>
                <a:lnTo>
                  <a:pt x="1875173" y="66166"/>
                </a:lnTo>
                <a:lnTo>
                  <a:pt x="1800987" y="4571"/>
                </a:lnTo>
                <a:lnTo>
                  <a:pt x="1795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46045" y="3058160"/>
            <a:ext cx="1623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Mediu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-term  scheduling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01798" y="5484367"/>
            <a:ext cx="1623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Mediu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-term  scheduling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02932" y="3454730"/>
            <a:ext cx="1368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Short-term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schedul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27597" y="5153405"/>
            <a:ext cx="1600200" cy="763905"/>
          </a:xfrm>
          <a:custGeom>
            <a:avLst/>
            <a:gdLst/>
            <a:ahLst/>
            <a:cxnLst/>
            <a:rect l="l" t="t" r="r" b="b"/>
            <a:pathLst>
              <a:path w="1600200" h="763904">
                <a:moveTo>
                  <a:pt x="0" y="763587"/>
                </a:moveTo>
                <a:lnTo>
                  <a:pt x="1600200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9061" y="4170426"/>
            <a:ext cx="5662930" cy="730250"/>
          </a:xfrm>
          <a:custGeom>
            <a:avLst/>
            <a:gdLst/>
            <a:ahLst/>
            <a:cxnLst/>
            <a:rect l="l" t="t" r="r" b="b"/>
            <a:pathLst>
              <a:path w="5662930" h="730250">
                <a:moveTo>
                  <a:pt x="0" y="0"/>
                </a:moveTo>
                <a:lnTo>
                  <a:pt x="14785" y="45997"/>
                </a:lnTo>
                <a:lnTo>
                  <a:pt x="47360" y="82685"/>
                </a:lnTo>
                <a:lnTo>
                  <a:pt x="83470" y="110083"/>
                </a:lnTo>
                <a:lnTo>
                  <a:pt x="129288" y="137341"/>
                </a:lnTo>
                <a:lnTo>
                  <a:pt x="165092" y="155417"/>
                </a:lnTo>
                <a:lnTo>
                  <a:pt x="205009" y="173405"/>
                </a:lnTo>
                <a:lnTo>
                  <a:pt x="248958" y="191294"/>
                </a:lnTo>
                <a:lnTo>
                  <a:pt x="296859" y="209074"/>
                </a:lnTo>
                <a:lnTo>
                  <a:pt x="348632" y="226735"/>
                </a:lnTo>
                <a:lnTo>
                  <a:pt x="404194" y="244265"/>
                </a:lnTo>
                <a:lnTo>
                  <a:pt x="463467" y="261655"/>
                </a:lnTo>
                <a:lnTo>
                  <a:pt x="526368" y="278894"/>
                </a:lnTo>
                <a:lnTo>
                  <a:pt x="592818" y="295972"/>
                </a:lnTo>
                <a:lnTo>
                  <a:pt x="662736" y="312879"/>
                </a:lnTo>
                <a:lnTo>
                  <a:pt x="736041" y="329603"/>
                </a:lnTo>
                <a:lnTo>
                  <a:pt x="773938" y="337894"/>
                </a:lnTo>
                <a:lnTo>
                  <a:pt x="812652" y="346135"/>
                </a:lnTo>
                <a:lnTo>
                  <a:pt x="852172" y="354326"/>
                </a:lnTo>
                <a:lnTo>
                  <a:pt x="892489" y="362464"/>
                </a:lnTo>
                <a:lnTo>
                  <a:pt x="933592" y="370550"/>
                </a:lnTo>
                <a:lnTo>
                  <a:pt x="975471" y="378580"/>
                </a:lnTo>
                <a:lnTo>
                  <a:pt x="1018117" y="386555"/>
                </a:lnTo>
                <a:lnTo>
                  <a:pt x="1061518" y="394473"/>
                </a:lnTo>
                <a:lnTo>
                  <a:pt x="1105666" y="402332"/>
                </a:lnTo>
                <a:lnTo>
                  <a:pt x="1150549" y="410131"/>
                </a:lnTo>
                <a:lnTo>
                  <a:pt x="1196158" y="417869"/>
                </a:lnTo>
                <a:lnTo>
                  <a:pt x="1242483" y="425545"/>
                </a:lnTo>
                <a:lnTo>
                  <a:pt x="1289513" y="433157"/>
                </a:lnTo>
                <a:lnTo>
                  <a:pt x="1337240" y="440704"/>
                </a:lnTo>
                <a:lnTo>
                  <a:pt x="1385651" y="448185"/>
                </a:lnTo>
                <a:lnTo>
                  <a:pt x="1434738" y="455598"/>
                </a:lnTo>
                <a:lnTo>
                  <a:pt x="1484490" y="462943"/>
                </a:lnTo>
                <a:lnTo>
                  <a:pt x="1534898" y="470217"/>
                </a:lnTo>
                <a:lnTo>
                  <a:pt x="1585950" y="477419"/>
                </a:lnTo>
                <a:lnTo>
                  <a:pt x="1637638" y="484549"/>
                </a:lnTo>
                <a:lnTo>
                  <a:pt x="1689951" y="491605"/>
                </a:lnTo>
                <a:lnTo>
                  <a:pt x="1742879" y="498585"/>
                </a:lnTo>
                <a:lnTo>
                  <a:pt x="1796411" y="505488"/>
                </a:lnTo>
                <a:lnTo>
                  <a:pt x="1850538" y="512314"/>
                </a:lnTo>
                <a:lnTo>
                  <a:pt x="1905250" y="519060"/>
                </a:lnTo>
                <a:lnTo>
                  <a:pt x="1960537" y="525726"/>
                </a:lnTo>
                <a:lnTo>
                  <a:pt x="2016388" y="532310"/>
                </a:lnTo>
                <a:lnTo>
                  <a:pt x="2072793" y="538810"/>
                </a:lnTo>
                <a:lnTo>
                  <a:pt x="2129743" y="545226"/>
                </a:lnTo>
                <a:lnTo>
                  <a:pt x="2187227" y="551557"/>
                </a:lnTo>
                <a:lnTo>
                  <a:pt x="2245235" y="557800"/>
                </a:lnTo>
                <a:lnTo>
                  <a:pt x="2303757" y="563955"/>
                </a:lnTo>
                <a:lnTo>
                  <a:pt x="2362784" y="570020"/>
                </a:lnTo>
                <a:lnTo>
                  <a:pt x="2422304" y="575994"/>
                </a:lnTo>
                <a:lnTo>
                  <a:pt x="2482308" y="581875"/>
                </a:lnTo>
                <a:lnTo>
                  <a:pt x="2542786" y="587664"/>
                </a:lnTo>
                <a:lnTo>
                  <a:pt x="2603728" y="593357"/>
                </a:lnTo>
                <a:lnTo>
                  <a:pt x="2665123" y="598954"/>
                </a:lnTo>
                <a:lnTo>
                  <a:pt x="2726961" y="604453"/>
                </a:lnTo>
                <a:lnTo>
                  <a:pt x="2789234" y="609854"/>
                </a:lnTo>
                <a:lnTo>
                  <a:pt x="2851929" y="615155"/>
                </a:lnTo>
                <a:lnTo>
                  <a:pt x="2915038" y="620354"/>
                </a:lnTo>
                <a:lnTo>
                  <a:pt x="2978550" y="625451"/>
                </a:lnTo>
                <a:lnTo>
                  <a:pt x="3042455" y="630443"/>
                </a:lnTo>
                <a:lnTo>
                  <a:pt x="3106743" y="635330"/>
                </a:lnTo>
                <a:lnTo>
                  <a:pt x="3171404" y="640111"/>
                </a:lnTo>
                <a:lnTo>
                  <a:pt x="3236428" y="644784"/>
                </a:lnTo>
                <a:lnTo>
                  <a:pt x="3301805" y="649347"/>
                </a:lnTo>
                <a:lnTo>
                  <a:pt x="3367525" y="653800"/>
                </a:lnTo>
                <a:lnTo>
                  <a:pt x="3433577" y="658141"/>
                </a:lnTo>
                <a:lnTo>
                  <a:pt x="3499951" y="662370"/>
                </a:lnTo>
                <a:lnTo>
                  <a:pt x="3566639" y="666483"/>
                </a:lnTo>
                <a:lnTo>
                  <a:pt x="3633628" y="670481"/>
                </a:lnTo>
                <a:lnTo>
                  <a:pt x="3700910" y="674362"/>
                </a:lnTo>
                <a:lnTo>
                  <a:pt x="3768474" y="678125"/>
                </a:lnTo>
                <a:lnTo>
                  <a:pt x="3836310" y="681768"/>
                </a:lnTo>
                <a:lnTo>
                  <a:pt x="3904409" y="685290"/>
                </a:lnTo>
                <a:lnTo>
                  <a:pt x="3972759" y="688690"/>
                </a:lnTo>
                <a:lnTo>
                  <a:pt x="4041351" y="691967"/>
                </a:lnTo>
                <a:lnTo>
                  <a:pt x="4110175" y="695118"/>
                </a:lnTo>
                <a:lnTo>
                  <a:pt x="4179221" y="698144"/>
                </a:lnTo>
                <a:lnTo>
                  <a:pt x="4248478" y="701042"/>
                </a:lnTo>
                <a:lnTo>
                  <a:pt x="4317937" y="703812"/>
                </a:lnTo>
                <a:lnTo>
                  <a:pt x="4387588" y="706451"/>
                </a:lnTo>
                <a:lnTo>
                  <a:pt x="4457420" y="708959"/>
                </a:lnTo>
                <a:lnTo>
                  <a:pt x="4527423" y="711335"/>
                </a:lnTo>
                <a:lnTo>
                  <a:pt x="4597587" y="713577"/>
                </a:lnTo>
                <a:lnTo>
                  <a:pt x="4667903" y="715683"/>
                </a:lnTo>
                <a:lnTo>
                  <a:pt x="4738360" y="717653"/>
                </a:lnTo>
                <a:lnTo>
                  <a:pt x="4808947" y="719485"/>
                </a:lnTo>
                <a:lnTo>
                  <a:pt x="4879656" y="721178"/>
                </a:lnTo>
                <a:lnTo>
                  <a:pt x="4950475" y="722731"/>
                </a:lnTo>
                <a:lnTo>
                  <a:pt x="5021396" y="724142"/>
                </a:lnTo>
                <a:lnTo>
                  <a:pt x="5092407" y="725410"/>
                </a:lnTo>
                <a:lnTo>
                  <a:pt x="5163498" y="726534"/>
                </a:lnTo>
                <a:lnTo>
                  <a:pt x="5234660" y="727512"/>
                </a:lnTo>
                <a:lnTo>
                  <a:pt x="5305883" y="728343"/>
                </a:lnTo>
                <a:lnTo>
                  <a:pt x="5377155" y="729026"/>
                </a:lnTo>
                <a:lnTo>
                  <a:pt x="5448468" y="729559"/>
                </a:lnTo>
                <a:lnTo>
                  <a:pt x="5519812" y="729942"/>
                </a:lnTo>
                <a:lnTo>
                  <a:pt x="5591175" y="730172"/>
                </a:lnTo>
                <a:lnTo>
                  <a:pt x="5662548" y="73025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bộ điều</a:t>
            </a:r>
            <a:r>
              <a:rPr spc="-25" dirty="0"/>
              <a:t> </a:t>
            </a:r>
            <a:r>
              <a:rPr spc="-5" dirty="0"/>
              <a:t>phối(3/5)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1507239"/>
            <a:ext cx="8075295" cy="44545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Long-term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scheduling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Xác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định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chương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trình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nào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được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chấp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nhận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nạp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vào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hệ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thống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để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thực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thi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Điều </a:t>
            </a:r>
            <a:r>
              <a:rPr sz="2000" dirty="0">
                <a:latin typeface="Times New Roman"/>
                <a:cs typeface="Times New Roman"/>
              </a:rPr>
              <a:t>khiển </a:t>
            </a:r>
            <a:r>
              <a:rPr sz="2000" spc="-10" dirty="0">
                <a:latin typeface="Times New Roman"/>
                <a:cs typeface="Times New Roman"/>
              </a:rPr>
              <a:t>mức </a:t>
            </a:r>
            <a:r>
              <a:rPr sz="2000" dirty="0">
                <a:latin typeface="Times New Roman"/>
                <a:cs typeface="Times New Roman"/>
              </a:rPr>
              <a:t>độ </a:t>
            </a:r>
            <a:r>
              <a:rPr sz="2000" spc="-5" dirty="0">
                <a:latin typeface="Times New Roman"/>
                <a:cs typeface="Times New Roman"/>
              </a:rPr>
              <a:t>multiprogramming </a:t>
            </a:r>
            <a:r>
              <a:rPr sz="2000" dirty="0">
                <a:latin typeface="Times New Roman"/>
                <a:cs typeface="Times New Roman"/>
              </a:rPr>
              <a:t>của hệ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Long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thường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cố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gắng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duy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xen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lẫn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CPU-bound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và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I/O-bound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Medium-term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scheduling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13999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Process nào </a:t>
            </a:r>
            <a:r>
              <a:rPr sz="2000" dirty="0">
                <a:latin typeface="Times New Roman"/>
                <a:cs typeface="Times New Roman"/>
              </a:rPr>
              <a:t>được </a:t>
            </a:r>
            <a:r>
              <a:rPr sz="2000" spc="5" dirty="0">
                <a:latin typeface="Times New Roman"/>
                <a:cs typeface="Times New Roman"/>
              </a:rPr>
              <a:t>đưa </a:t>
            </a:r>
            <a:r>
              <a:rPr sz="2000" spc="-5" dirty="0">
                <a:latin typeface="Times New Roman"/>
                <a:cs typeface="Times New Roman"/>
              </a:rPr>
              <a:t>vào (swap in), </a:t>
            </a:r>
            <a:r>
              <a:rPr sz="2000" spc="5" dirty="0">
                <a:latin typeface="Times New Roman"/>
                <a:cs typeface="Times New Roman"/>
              </a:rPr>
              <a:t>đưa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khỏi </a:t>
            </a:r>
            <a:r>
              <a:rPr sz="2000" dirty="0">
                <a:latin typeface="Times New Roman"/>
                <a:cs typeface="Times New Roman"/>
              </a:rPr>
              <a:t>(swap out) bộ nhớ  chính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Được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thực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hiện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bởi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phần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quản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lý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bộ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nhớ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và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được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thảo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luận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ở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phần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quản </a:t>
            </a:r>
            <a:r>
              <a:rPr sz="2000" spc="-5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bộ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nhớ.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bộ điều</a:t>
            </a:r>
            <a:r>
              <a:rPr spc="-30" dirty="0"/>
              <a:t> </a:t>
            </a:r>
            <a:r>
              <a:rPr spc="-5" dirty="0"/>
              <a:t>phối(4/5)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49" y="1263444"/>
            <a:ext cx="7733665" cy="17887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Short term</a:t>
            </a:r>
            <a:r>
              <a:rPr sz="32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scheduling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Xác </a:t>
            </a:r>
            <a:r>
              <a:rPr sz="2400" dirty="0">
                <a:latin typeface="Times New Roman"/>
                <a:cs typeface="Times New Roman"/>
              </a:rPr>
              <a:t>định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nào trong ready queue sẽ được chiếm 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để </a:t>
            </a:r>
            <a:r>
              <a:rPr sz="2400" spc="-5" dirty="0">
                <a:latin typeface="Times New Roman"/>
                <a:cs typeface="Times New Roman"/>
              </a:rPr>
              <a:t>thực </a:t>
            </a:r>
            <a:r>
              <a:rPr sz="2400" dirty="0">
                <a:latin typeface="Times New Roman"/>
                <a:cs typeface="Times New Roman"/>
              </a:rPr>
              <a:t>thi kế tiếp (còn được gọi là </a:t>
            </a: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dirty="0">
                <a:latin typeface="Times New Roman"/>
                <a:cs typeface="Times New Roman"/>
              </a:rPr>
              <a:t>thời </a:t>
            </a:r>
            <a:r>
              <a:rPr sz="2400" spc="-5" dirty="0">
                <a:latin typeface="Times New Roman"/>
                <a:cs typeface="Times New Roman"/>
              </a:rPr>
              <a:t>CPU,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49" y="3099942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235075" algn="l"/>
              </a:tabLst>
            </a:pPr>
            <a:r>
              <a:rPr sz="2400" dirty="0">
                <a:latin typeface="Times New Roman"/>
                <a:cs typeface="Times New Roman"/>
              </a:rPr>
              <a:t>Short	term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717" y="3099942"/>
            <a:ext cx="5730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270" algn="l"/>
                <a:tab pos="2058035" algn="l"/>
                <a:tab pos="2890520" algn="l"/>
                <a:tab pos="3498215" algn="l"/>
                <a:tab pos="4116070" algn="l"/>
                <a:tab pos="4707255" algn="l"/>
                <a:tab pos="5499735" algn="l"/>
              </a:tabLst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che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ler	còn	được	gọi	với	tên	kh</a:t>
            </a:r>
            <a:r>
              <a:rPr sz="2400" spc="-10" dirty="0">
                <a:latin typeface="Times New Roman"/>
                <a:cs typeface="Times New Roman"/>
              </a:rPr>
              <a:t>á</a:t>
            </a: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10" dirty="0">
                <a:latin typeface="Times New Roman"/>
                <a:cs typeface="Times New Roman"/>
              </a:rPr>
              <a:t>là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49" y="3392551"/>
            <a:ext cx="7731759" cy="2734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400" i="1" dirty="0">
                <a:latin typeface="Times New Roman"/>
                <a:cs typeface="Times New Roman"/>
              </a:rPr>
              <a:t>dispatcher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Bộ </a:t>
            </a:r>
            <a:r>
              <a:rPr sz="2400" dirty="0">
                <a:latin typeface="Times New Roman"/>
                <a:cs typeface="Times New Roman"/>
              </a:rPr>
              <a:t>định thời </a:t>
            </a:r>
            <a:r>
              <a:rPr sz="2400" spc="-5" dirty="0">
                <a:latin typeface="Times New Roman"/>
                <a:cs typeface="Times New Roman"/>
              </a:rPr>
              <a:t>short-term </a:t>
            </a:r>
            <a:r>
              <a:rPr sz="2400" dirty="0">
                <a:latin typeface="Times New Roman"/>
                <a:cs typeface="Times New Roman"/>
              </a:rPr>
              <a:t>được gọi </a:t>
            </a:r>
            <a:r>
              <a:rPr sz="2400" spc="-5" dirty="0">
                <a:latin typeface="Times New Roman"/>
                <a:cs typeface="Times New Roman"/>
              </a:rPr>
              <a:t>mỗi khi </a:t>
            </a: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các  </a:t>
            </a:r>
            <a:r>
              <a:rPr sz="2400" dirty="0">
                <a:latin typeface="Times New Roman"/>
                <a:cs typeface="Times New Roman"/>
              </a:rPr>
              <a:t>sự kiện/interrupt </a:t>
            </a:r>
            <a:r>
              <a:rPr sz="2400" spc="-5" dirty="0">
                <a:latin typeface="Times New Roman"/>
                <a:cs typeface="Times New Roman"/>
              </a:rPr>
              <a:t>sau </a:t>
            </a:r>
            <a:r>
              <a:rPr sz="2400" dirty="0">
                <a:latin typeface="Times New Roman"/>
                <a:cs typeface="Times New Roman"/>
              </a:rPr>
              <a:t>xảy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ra:</a:t>
            </a:r>
            <a:endParaRPr sz="24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50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Ngắt thời gian (clock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interrupt)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48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Ngắt ngoại vi (I/O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interrupt)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48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Lời </a:t>
            </a:r>
            <a:r>
              <a:rPr sz="2000" spc="5" dirty="0">
                <a:latin typeface="Times New Roman"/>
                <a:cs typeface="Times New Roman"/>
              </a:rPr>
              <a:t>gọi </a:t>
            </a:r>
            <a:r>
              <a:rPr sz="2000" dirty="0">
                <a:latin typeface="Times New Roman"/>
                <a:cs typeface="Times New Roman"/>
              </a:rPr>
              <a:t>hệ thống (operating system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call)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48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54" y="6202079"/>
            <a:ext cx="14414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23" y="6248400"/>
            <a:ext cx="8280400" cy="40132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000" b="1" i="1" spc="-5" dirty="0">
                <a:solidFill>
                  <a:srgbClr val="FF3300"/>
                </a:solidFill>
                <a:latin typeface="Arial"/>
                <a:cs typeface="Arial"/>
              </a:rPr>
              <a:t>Chương </a:t>
            </a:r>
            <a:r>
              <a:rPr sz="2000" b="1" i="1" dirty="0">
                <a:solidFill>
                  <a:srgbClr val="FF3300"/>
                </a:solidFill>
                <a:latin typeface="Arial"/>
                <a:cs typeface="Arial"/>
              </a:rPr>
              <a:t>này tập trung </a:t>
            </a:r>
            <a:r>
              <a:rPr sz="2000" b="1" i="1" spc="-5" dirty="0">
                <a:latin typeface="Arial"/>
                <a:cs typeface="Arial"/>
              </a:rPr>
              <a:t>bộ </a:t>
            </a:r>
            <a:r>
              <a:rPr sz="2000" b="1" i="1" dirty="0">
                <a:latin typeface="Arial"/>
                <a:cs typeface="Arial"/>
              </a:rPr>
              <a:t>lập </a:t>
            </a:r>
            <a:r>
              <a:rPr sz="2000" b="1" i="1" spc="-5" dirty="0">
                <a:latin typeface="Arial"/>
                <a:cs typeface="Arial"/>
              </a:rPr>
              <a:t>lịch </a:t>
            </a:r>
            <a:r>
              <a:rPr sz="2000" b="1" i="1" dirty="0">
                <a:latin typeface="Arial"/>
                <a:cs typeface="Arial"/>
              </a:rPr>
              <a:t>ngắn hạn </a:t>
            </a:r>
            <a:r>
              <a:rPr sz="2000" spc="-5" dirty="0">
                <a:latin typeface="Arial"/>
                <a:cs typeface="Arial"/>
              </a:rPr>
              <a:t>(Short-Time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Scheduling)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bộ điều</a:t>
            </a:r>
            <a:r>
              <a:rPr spc="-25" dirty="0"/>
              <a:t> </a:t>
            </a:r>
            <a:r>
              <a:rPr spc="-5" dirty="0"/>
              <a:t>phối(5/5)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0" y="3366515"/>
            <a:ext cx="4648200" cy="2971800"/>
          </a:xfrm>
          <a:custGeom>
            <a:avLst/>
            <a:gdLst/>
            <a:ahLst/>
            <a:cxnLst/>
            <a:rect l="l" t="t" r="r" b="b"/>
            <a:pathLst>
              <a:path w="4648200" h="2971800">
                <a:moveTo>
                  <a:pt x="0" y="2971800"/>
                </a:moveTo>
                <a:lnTo>
                  <a:pt x="4648200" y="2971800"/>
                </a:lnTo>
                <a:lnTo>
                  <a:pt x="4648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C2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1728" y="3823715"/>
            <a:ext cx="4462780" cy="2677795"/>
          </a:xfrm>
          <a:custGeom>
            <a:avLst/>
            <a:gdLst/>
            <a:ahLst/>
            <a:cxnLst/>
            <a:rect l="l" t="t" r="r" b="b"/>
            <a:pathLst>
              <a:path w="4462780" h="2677795">
                <a:moveTo>
                  <a:pt x="0" y="2677668"/>
                </a:moveTo>
                <a:lnTo>
                  <a:pt x="4462272" y="2677668"/>
                </a:lnTo>
                <a:lnTo>
                  <a:pt x="4462272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solidFill>
            <a:srgbClr val="C2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1357" y="3400425"/>
            <a:ext cx="3356610" cy="8331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độc</a:t>
            </a:r>
            <a:r>
              <a:rPr sz="24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quyền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Comic Sans MS"/>
                <a:cs typeface="Comic Sans MS"/>
              </a:rPr>
              <a:t>while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b="1" spc="-5" dirty="0">
                <a:latin typeface="Comic Sans MS"/>
                <a:cs typeface="Comic Sans MS"/>
              </a:rPr>
              <a:t>true</a:t>
            </a:r>
            <a:r>
              <a:rPr sz="2400" spc="-5" dirty="0">
                <a:latin typeface="Comic Sans MS"/>
                <a:cs typeface="Comic Sans MS"/>
              </a:rPr>
              <a:t>)</a:t>
            </a:r>
            <a:r>
              <a:rPr sz="2400" spc="2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5009" y="4207840"/>
            <a:ext cx="1343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interrupt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493" y="4282897"/>
            <a:ext cx="495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3888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1600" b="1" spc="-15" dirty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sz="1600" b="1" spc="-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009" y="4574285"/>
            <a:ext cx="156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save</a:t>
            </a:r>
            <a:r>
              <a:rPr sz="2400" b="1" spc="-1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state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457" y="4648961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" baseline="13888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1600" b="1" spc="-15" dirty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sz="1600" b="1" spc="-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009" y="4941570"/>
            <a:ext cx="3894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2950" algn="l"/>
              </a:tabLst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chedul</a:t>
            </a:r>
            <a:r>
              <a:rPr sz="2400" b="1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sz="2400" b="1" dirty="0">
                <a:latin typeface="Comic Sans MS"/>
                <a:cs typeface="Comic Sans MS"/>
              </a:rPr>
              <a:t>.</a:t>
            </a:r>
            <a:r>
              <a:rPr sz="2400" b="1" spc="10" dirty="0">
                <a:latin typeface="Comic Sans MS"/>
                <a:cs typeface="Comic Sans MS"/>
              </a:rPr>
              <a:t>N</a:t>
            </a:r>
            <a:r>
              <a:rPr sz="2400" b="1" spc="-5" dirty="0">
                <a:latin typeface="Comic Sans MS"/>
                <a:cs typeface="Comic Sans MS"/>
              </a:rPr>
              <a:t>e</a:t>
            </a:r>
            <a:r>
              <a:rPr sz="2400" b="1" dirty="0">
                <a:latin typeface="Comic Sans MS"/>
                <a:cs typeface="Comic Sans MS"/>
              </a:rPr>
              <a:t>x</a:t>
            </a:r>
            <a:r>
              <a:rPr sz="2400" b="1" spc="-5" dirty="0">
                <a:latin typeface="Comic Sans MS"/>
                <a:cs typeface="Comic Sans MS"/>
              </a:rPr>
              <a:t>t</a:t>
            </a:r>
            <a:r>
              <a:rPr sz="2400" b="1" spc="-15" dirty="0">
                <a:latin typeface="Comic Sans MS"/>
                <a:cs typeface="Comic Sans MS"/>
              </a:rPr>
              <a:t>P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275" dirty="0"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80008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2400" b="1" spc="-7" baseline="-20833" dirty="0">
                <a:solidFill>
                  <a:srgbClr val="800080"/>
                </a:solidFill>
                <a:latin typeface="Comic Sans MS"/>
                <a:cs typeface="Comic Sans MS"/>
              </a:rPr>
              <a:t>n</a:t>
            </a:r>
            <a:r>
              <a:rPr sz="2400" b="1" spc="-15" baseline="-20833" dirty="0">
                <a:solidFill>
                  <a:srgbClr val="800080"/>
                </a:solidFill>
                <a:latin typeface="Comic Sans MS"/>
                <a:cs typeface="Comic Sans MS"/>
              </a:rPr>
              <a:t>ext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5009" y="5305755"/>
            <a:ext cx="1525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load</a:t>
            </a:r>
            <a:r>
              <a:rPr sz="2400" b="1" spc="-9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state  resume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2309" y="5380431"/>
            <a:ext cx="680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3600" b="1" spc="-7" baseline="13888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800080"/>
                </a:solidFill>
                <a:latin typeface="Comic Sans MS"/>
                <a:cs typeface="Comic Sans MS"/>
              </a:rPr>
              <a:t>next  </a:t>
            </a:r>
            <a:r>
              <a:rPr sz="3600" b="1" baseline="13888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1600" b="1" spc="-10" dirty="0">
                <a:solidFill>
                  <a:srgbClr val="800080"/>
                </a:solidFill>
                <a:latin typeface="Comic Sans MS"/>
                <a:cs typeface="Comic Sans MS"/>
              </a:rPr>
              <a:t>next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1357" y="6037579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819" y="1524000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0" y="2971800"/>
                </a:moveTo>
                <a:lnTo>
                  <a:pt x="4495800" y="2971800"/>
                </a:lnTo>
                <a:lnTo>
                  <a:pt x="44958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C2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79" y="2057400"/>
            <a:ext cx="4320540" cy="2677795"/>
          </a:xfrm>
          <a:custGeom>
            <a:avLst/>
            <a:gdLst/>
            <a:ahLst/>
            <a:cxnLst/>
            <a:rect l="l" t="t" r="r" b="b"/>
            <a:pathLst>
              <a:path w="4320540" h="2677795">
                <a:moveTo>
                  <a:pt x="0" y="2677668"/>
                </a:moveTo>
                <a:lnTo>
                  <a:pt x="4320540" y="2677668"/>
                </a:lnTo>
                <a:lnTo>
                  <a:pt x="432054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solidFill>
            <a:srgbClr val="C2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429" y="1480692"/>
            <a:ext cx="2825115" cy="9867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173480">
              <a:lnSpc>
                <a:spcPct val="100000"/>
              </a:lnSpc>
              <a:spcBef>
                <a:spcPts val="1000"/>
              </a:spcBef>
              <a:tabLst>
                <a:tab pos="191833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Đ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ộ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	qu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ền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spc="-5" dirty="0">
                <a:latin typeface="Comic Sans MS"/>
                <a:cs typeface="Comic Sans MS"/>
              </a:rPr>
              <a:t>while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b="1" spc="-5" dirty="0">
                <a:latin typeface="Comic Sans MS"/>
                <a:cs typeface="Comic Sans MS"/>
              </a:rPr>
              <a:t>true</a:t>
            </a:r>
            <a:r>
              <a:rPr sz="2400" spc="-5" dirty="0">
                <a:latin typeface="Comic Sans MS"/>
                <a:cs typeface="Comic Sans MS"/>
              </a:rPr>
              <a:t>)</a:t>
            </a:r>
            <a:r>
              <a:rPr sz="2400" spc="2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081" y="2441575"/>
            <a:ext cx="156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save</a:t>
            </a:r>
            <a:r>
              <a:rPr sz="2400" b="1" spc="-1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state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0429" y="2516251"/>
            <a:ext cx="495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" baseline="13888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mic Sans MS"/>
                <a:cs typeface="Comic Sans MS"/>
              </a:rPr>
              <a:t>cur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081" y="2808859"/>
            <a:ext cx="389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3585" algn="l"/>
              </a:tabLst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chedul</a:t>
            </a:r>
            <a:r>
              <a:rPr sz="2400" b="1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sz="2400" b="1" dirty="0">
                <a:latin typeface="Comic Sans MS"/>
                <a:cs typeface="Comic Sans MS"/>
              </a:rPr>
              <a:t>.</a:t>
            </a:r>
            <a:r>
              <a:rPr sz="2400" b="1" spc="5" dirty="0">
                <a:latin typeface="Comic Sans MS"/>
                <a:cs typeface="Comic Sans MS"/>
              </a:rPr>
              <a:t>N</a:t>
            </a:r>
            <a:r>
              <a:rPr sz="2400" b="1" spc="-5" dirty="0">
                <a:latin typeface="Comic Sans MS"/>
                <a:cs typeface="Comic Sans MS"/>
              </a:rPr>
              <a:t>extP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275" dirty="0"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B1B1B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B1B1B1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2400" b="1" spc="-7" baseline="-20833" dirty="0">
                <a:solidFill>
                  <a:srgbClr val="800080"/>
                </a:solidFill>
                <a:latin typeface="Comic Sans MS"/>
                <a:cs typeface="Comic Sans MS"/>
              </a:rPr>
              <a:t>n</a:t>
            </a:r>
            <a:r>
              <a:rPr sz="2400" b="1" spc="-15" baseline="-20833" dirty="0">
                <a:solidFill>
                  <a:srgbClr val="800080"/>
                </a:solidFill>
                <a:latin typeface="Comic Sans MS"/>
                <a:cs typeface="Comic Sans MS"/>
              </a:rPr>
              <a:t>ext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933" y="3173095"/>
            <a:ext cx="1566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load</a:t>
            </a:r>
            <a:r>
              <a:rPr sz="2400" b="1" spc="-9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state  resume  wait</a:t>
            </a:r>
            <a:r>
              <a:rPr sz="2400" b="1" spc="-4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1557" y="3247771"/>
            <a:ext cx="758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3600" b="1" spc="-7" baseline="13888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800080"/>
                </a:solidFill>
                <a:latin typeface="Comic Sans MS"/>
                <a:cs typeface="Comic Sans MS"/>
              </a:rPr>
              <a:t>next  </a:t>
            </a:r>
            <a:r>
              <a:rPr sz="3600" b="1" spc="-7" baseline="13888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800080"/>
                </a:solidFill>
                <a:latin typeface="Comic Sans MS"/>
                <a:cs typeface="Comic Sans MS"/>
              </a:rPr>
              <a:t>next  </a:t>
            </a:r>
            <a:r>
              <a:rPr sz="3600" b="1" spc="-7" baseline="13888" dirty="0">
                <a:solidFill>
                  <a:srgbClr val="800080"/>
                </a:solidFill>
                <a:latin typeface="Comic Sans MS"/>
                <a:cs typeface="Comic Sans MS"/>
              </a:rPr>
              <a:t>P</a:t>
            </a:r>
            <a:r>
              <a:rPr sz="1600" b="1" spc="-5" dirty="0">
                <a:solidFill>
                  <a:srgbClr val="800080"/>
                </a:solidFill>
                <a:latin typeface="Comic Sans MS"/>
                <a:cs typeface="Comic Sans MS"/>
              </a:rPr>
              <a:t>next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429" y="4270629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103370" y="168351"/>
            <a:ext cx="3680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Cơ </a:t>
            </a:r>
            <a:r>
              <a:rPr spc="-5" dirty="0"/>
              <a:t>chế điều</a:t>
            </a:r>
            <a:r>
              <a:rPr spc="-30" dirty="0"/>
              <a:t> </a:t>
            </a:r>
            <a:r>
              <a:rPr spc="-10" dirty="0"/>
              <a:t>phối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68"/>
            <a:ext cx="8074025" cy="524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Preemptive (không độc quyền)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Công việc  đang </a:t>
            </a:r>
            <a:r>
              <a:rPr sz="3200" spc="-5" dirty="0">
                <a:latin typeface="Times New Roman"/>
                <a:cs typeface="Times New Roman"/>
              </a:rPr>
              <a:t>thực </a:t>
            </a:r>
            <a:r>
              <a:rPr sz="3200" dirty="0">
                <a:latin typeface="Times New Roman"/>
                <a:cs typeface="Times New Roman"/>
              </a:rPr>
              <a:t>thi </a:t>
            </a:r>
            <a:r>
              <a:rPr sz="3200" spc="-5" dirty="0">
                <a:latin typeface="Times New Roman"/>
                <a:cs typeface="Times New Roman"/>
              </a:rPr>
              <a:t>có </a:t>
            </a:r>
            <a:r>
              <a:rPr sz="3200" dirty="0">
                <a:latin typeface="Times New Roman"/>
                <a:cs typeface="Times New Roman"/>
              </a:rPr>
              <a:t>thể </a:t>
            </a:r>
            <a:r>
              <a:rPr sz="3200" spc="-5" dirty="0">
                <a:latin typeface="Times New Roman"/>
                <a:cs typeface="Times New Roman"/>
              </a:rPr>
              <a:t>bị </a:t>
            </a:r>
            <a:r>
              <a:rPr sz="3200" dirty="0">
                <a:latin typeface="Times New Roman"/>
                <a:cs typeface="Times New Roman"/>
              </a:rPr>
              <a:t>ngắt và chuyển vào  trạng thái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Ready.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Non-preemptive (độc </a:t>
            </a:r>
            <a:r>
              <a:rPr sz="3200" b="1" spc="-10" dirty="0">
                <a:latin typeface="Times New Roman"/>
                <a:cs typeface="Times New Roman"/>
              </a:rPr>
              <a:t>quyền)</a:t>
            </a:r>
            <a:r>
              <a:rPr sz="3200" spc="-10" dirty="0">
                <a:latin typeface="Times New Roman"/>
                <a:cs typeface="Times New Roman"/>
              </a:rPr>
              <a:t>: </a:t>
            </a:r>
            <a:r>
              <a:rPr sz="3200" spc="5" dirty="0">
                <a:latin typeface="Times New Roman"/>
                <a:cs typeface="Times New Roman"/>
              </a:rPr>
              <a:t>một </a:t>
            </a:r>
            <a:r>
              <a:rPr sz="3200" dirty="0">
                <a:latin typeface="Times New Roman"/>
                <a:cs typeface="Times New Roman"/>
              </a:rPr>
              <a:t>khi </a:t>
            </a:r>
            <a:r>
              <a:rPr sz="3200" spc="-5" dirty="0">
                <a:latin typeface="Times New Roman"/>
                <a:cs typeface="Times New Roman"/>
              </a:rPr>
              <a:t>tiến  trình </a:t>
            </a:r>
            <a:r>
              <a:rPr sz="3200" dirty="0">
                <a:latin typeface="Times New Roman"/>
                <a:cs typeface="Times New Roman"/>
              </a:rPr>
              <a:t>ở </a:t>
            </a:r>
            <a:r>
              <a:rPr sz="3200" spc="-5" dirty="0">
                <a:latin typeface="Times New Roman"/>
                <a:cs typeface="Times New Roman"/>
              </a:rPr>
              <a:t>trong </a:t>
            </a:r>
            <a:r>
              <a:rPr sz="3200" spc="-10" dirty="0">
                <a:latin typeface="Times New Roman"/>
                <a:cs typeface="Times New Roman"/>
              </a:rPr>
              <a:t>trạng </a:t>
            </a:r>
            <a:r>
              <a:rPr sz="3200" spc="-5" dirty="0">
                <a:latin typeface="Times New Roman"/>
                <a:cs typeface="Times New Roman"/>
              </a:rPr>
              <a:t>thái Running, </a:t>
            </a:r>
            <a:r>
              <a:rPr sz="3200" dirty="0">
                <a:latin typeface="Times New Roman"/>
                <a:cs typeface="Times New Roman"/>
              </a:rPr>
              <a:t>nó sẽ </a:t>
            </a:r>
            <a:r>
              <a:rPr sz="3200" spc="-5" dirty="0">
                <a:latin typeface="Times New Roman"/>
                <a:cs typeface="Times New Roman"/>
              </a:rPr>
              <a:t>tiếp tục  </a:t>
            </a:r>
            <a:r>
              <a:rPr sz="3200" dirty="0">
                <a:latin typeface="Times New Roman"/>
                <a:cs typeface="Times New Roman"/>
              </a:rPr>
              <a:t>thực </a:t>
            </a:r>
            <a:r>
              <a:rPr sz="3200" spc="-10" dirty="0">
                <a:latin typeface="Times New Roman"/>
                <a:cs typeface="Times New Roman"/>
              </a:rPr>
              <a:t>thi </a:t>
            </a:r>
            <a:r>
              <a:rPr sz="3200" dirty="0">
                <a:latin typeface="Times New Roman"/>
                <a:cs typeface="Times New Roman"/>
              </a:rPr>
              <a:t>cho đến </a:t>
            </a:r>
            <a:r>
              <a:rPr sz="3200" spc="5" dirty="0">
                <a:latin typeface="Times New Roman"/>
                <a:cs typeface="Times New Roman"/>
              </a:rPr>
              <a:t>khi kết </a:t>
            </a:r>
            <a:r>
              <a:rPr sz="3200" spc="-5" dirty="0">
                <a:latin typeface="Times New Roman"/>
                <a:cs typeface="Times New Roman"/>
              </a:rPr>
              <a:t>thúc </a:t>
            </a:r>
            <a:r>
              <a:rPr sz="3200" dirty="0">
                <a:latin typeface="Times New Roman"/>
                <a:cs typeface="Times New Roman"/>
              </a:rPr>
              <a:t>hoặc bị block </a:t>
            </a:r>
            <a:r>
              <a:rPr sz="3200" spc="-5" dirty="0">
                <a:latin typeface="Times New Roman"/>
                <a:cs typeface="Times New Roman"/>
              </a:rPr>
              <a:t>vì  </a:t>
            </a:r>
            <a:r>
              <a:rPr sz="3200" dirty="0">
                <a:latin typeface="Times New Roman"/>
                <a:cs typeface="Times New Roman"/>
              </a:rPr>
              <a:t>I/O hay các dịch vụ của hệ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thống.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9594" y="168351"/>
            <a:ext cx="4670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Cơ </a:t>
            </a:r>
            <a:r>
              <a:rPr spc="-5" dirty="0"/>
              <a:t>chế điều</a:t>
            </a:r>
            <a:r>
              <a:rPr spc="-15" dirty="0"/>
              <a:t> </a:t>
            </a:r>
            <a:r>
              <a:rPr spc="-5" dirty="0"/>
              <a:t>phối(2/2)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33" y="2755214"/>
            <a:ext cx="7871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FF"/>
                </a:solidFill>
              </a:rPr>
              <a:t>4.2 – Các tiêu chuẩn </a:t>
            </a:r>
            <a:r>
              <a:rPr sz="4800" spc="-5" dirty="0">
                <a:solidFill>
                  <a:srgbClr val="0000FF"/>
                </a:solidFill>
              </a:rPr>
              <a:t>điều</a:t>
            </a:r>
            <a:r>
              <a:rPr sz="4800" spc="-8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phối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348227"/>
            <a:ext cx="7315200" cy="5270674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Hiệu </a:t>
            </a:r>
            <a:r>
              <a:rPr sz="3200" dirty="0">
                <a:latin typeface="Times New Roman"/>
                <a:cs typeface="Times New Roman"/>
              </a:rPr>
              <a:t>quả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(Efficiency)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60"/>
              </a:spcBef>
              <a:buFont typeface="Times New Roman"/>
              <a:buChar char="−"/>
              <a:tabLst>
                <a:tab pos="756920" algn="l"/>
              </a:tabLst>
            </a:pPr>
            <a:r>
              <a:rPr sz="2800" spc="-75" smtClean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Thời gian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985"/>
              </a:spcBef>
              <a:tabLst>
                <a:tab pos="1156335" algn="l"/>
              </a:tabLst>
            </a:pPr>
            <a:r>
              <a:rPr sz="2000" spc="380" dirty="0">
                <a:latin typeface="Arial"/>
                <a:cs typeface="Arial"/>
              </a:rPr>
              <a:t> </a:t>
            </a:r>
            <a:r>
              <a:rPr sz="2000" spc="-5" dirty="0">
                <a:latin typeface="Times New Roman"/>
                <a:cs typeface="Times New Roman"/>
              </a:rPr>
              <a:t>Đáp </a:t>
            </a:r>
            <a:r>
              <a:rPr sz="2000" spc="5" dirty="0">
                <a:latin typeface="Times New Roman"/>
                <a:cs typeface="Times New Roman"/>
              </a:rPr>
              <a:t>ứng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(Response </a:t>
            </a:r>
            <a:r>
              <a:rPr sz="2000" spc="-10" dirty="0">
                <a:latin typeface="Times New Roman"/>
                <a:cs typeface="Times New Roman"/>
              </a:rPr>
              <a:t>time)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960"/>
              </a:spcBef>
              <a:tabLst>
                <a:tab pos="1156335" algn="l"/>
              </a:tabLst>
            </a:pPr>
            <a:r>
              <a:rPr sz="2000" spc="380" dirty="0">
                <a:latin typeface="Arial"/>
                <a:cs typeface="Arial"/>
              </a:rPr>
              <a:t>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Hoàn </a:t>
            </a:r>
            <a:r>
              <a:rPr sz="2000" spc="-5" dirty="0">
                <a:latin typeface="Times New Roman"/>
                <a:cs typeface="Times New Roman"/>
              </a:rPr>
              <a:t>tất </a:t>
            </a:r>
            <a:r>
              <a:rPr sz="2000" dirty="0">
                <a:latin typeface="Times New Roman"/>
                <a:cs typeface="Times New Roman"/>
              </a:rPr>
              <a:t>(Turnaround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= Tquit -Tarrive):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960"/>
              </a:spcBef>
              <a:tabLst>
                <a:tab pos="1156335" algn="l"/>
              </a:tabLst>
            </a:pPr>
            <a:r>
              <a:rPr sz="2000" spc="380" dirty="0">
                <a:latin typeface="Arial"/>
                <a:cs typeface="Arial"/>
              </a:rPr>
              <a:t>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Chờ </a:t>
            </a:r>
            <a:r>
              <a:rPr sz="2000" spc="-5" dirty="0">
                <a:latin typeface="Times New Roman"/>
                <a:cs typeface="Times New Roman"/>
              </a:rPr>
              <a:t>(Waiting Time </a:t>
            </a:r>
            <a:r>
              <a:rPr sz="2000" dirty="0">
                <a:latin typeface="Times New Roman"/>
                <a:cs typeface="Times New Roman"/>
              </a:rPr>
              <a:t>= T in Ready ) 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25"/>
              </a:spcBef>
              <a:buFont typeface="Times New Roman"/>
              <a:buChar char="−"/>
              <a:tabLst>
                <a:tab pos="756920" algn="l"/>
              </a:tabLst>
            </a:pPr>
            <a:r>
              <a:rPr sz="2800" spc="-55" smtClean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Thông lượng (Throughput = # jobs/s )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980"/>
              </a:spcBef>
              <a:tabLst>
                <a:tab pos="1156335" algn="l"/>
              </a:tabLst>
            </a:pPr>
            <a:r>
              <a:rPr sz="2000" spc="380" dirty="0">
                <a:latin typeface="Arial"/>
                <a:cs typeface="Arial"/>
              </a:rPr>
              <a:t>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Hiệu </a:t>
            </a:r>
            <a:r>
              <a:rPr sz="2000" dirty="0">
                <a:latin typeface="Times New Roman"/>
                <a:cs typeface="Times New Roman"/>
              </a:rPr>
              <a:t>suất Tài nguyên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960"/>
              </a:spcBef>
              <a:tabLst>
                <a:tab pos="1156335" algn="l"/>
              </a:tabLst>
            </a:pPr>
            <a:r>
              <a:rPr sz="2000" spc="380" dirty="0">
                <a:latin typeface="Arial"/>
                <a:cs typeface="Arial"/>
              </a:rPr>
              <a:t>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Chi </a:t>
            </a:r>
            <a:r>
              <a:rPr sz="2000" spc="5" dirty="0">
                <a:latin typeface="Times New Roman"/>
                <a:cs typeface="Times New Roman"/>
              </a:rPr>
              <a:t>phí </a:t>
            </a:r>
            <a:r>
              <a:rPr sz="2000" dirty="0">
                <a:latin typeface="Times New Roman"/>
                <a:cs typeface="Times New Roman"/>
              </a:rPr>
              <a:t>chuyển </a:t>
            </a:r>
            <a:r>
              <a:rPr sz="2000" spc="5" dirty="0">
                <a:latin typeface="Times New Roman"/>
                <a:cs typeface="Times New Roman"/>
              </a:rPr>
              <a:t>đổi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Công </a:t>
            </a:r>
            <a:r>
              <a:rPr sz="3200" spc="5" dirty="0">
                <a:latin typeface="Times New Roman"/>
                <a:cs typeface="Times New Roman"/>
              </a:rPr>
              <a:t>bằng </a:t>
            </a:r>
            <a:r>
              <a:rPr sz="3200" dirty="0">
                <a:latin typeface="Times New Roman"/>
                <a:cs typeface="Times New Roman"/>
              </a:rPr>
              <a:t>(Fairness): Tất cả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dirty="0">
                <a:latin typeface="Times New Roman"/>
                <a:cs typeface="Times New Roman"/>
              </a:rPr>
              <a:t>tiến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  </a:t>
            </a:r>
            <a:r>
              <a:rPr sz="3200" spc="5" dirty="0">
                <a:latin typeface="Times New Roman"/>
                <a:cs typeface="Times New Roman"/>
              </a:rPr>
              <a:t>đều </a:t>
            </a:r>
            <a:r>
              <a:rPr sz="3200" dirty="0">
                <a:latin typeface="Times New Roman"/>
                <a:cs typeface="Times New Roman"/>
              </a:rPr>
              <a:t>có cơ </a:t>
            </a:r>
            <a:r>
              <a:rPr sz="3200" spc="5" dirty="0">
                <a:latin typeface="Times New Roman"/>
                <a:cs typeface="Times New Roman"/>
              </a:rPr>
              <a:t>hội nhận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CPU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736" y="168351"/>
            <a:ext cx="54250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Mục tiêu điều</a:t>
            </a:r>
            <a:r>
              <a:rPr spc="-20" dirty="0"/>
              <a:t> </a:t>
            </a:r>
            <a:r>
              <a:rPr spc="-10" dirty="0"/>
              <a:t>phối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7800975" cy="5005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114100"/>
              </a:lnSpc>
              <a:spcBef>
                <a:spcPts val="11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giải thuật </a:t>
            </a:r>
            <a:r>
              <a:rPr sz="2800" spc="-5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phối khác </a:t>
            </a:r>
            <a:r>
              <a:rPr sz="2800" spc="-5" dirty="0">
                <a:latin typeface="Times New Roman"/>
                <a:cs typeface="Times New Roman"/>
              </a:rPr>
              <a:t>nhau có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thuộc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tính  </a:t>
            </a:r>
            <a:r>
              <a:rPr sz="2800" spc="-5" dirty="0">
                <a:latin typeface="Times New Roman"/>
                <a:cs typeface="Times New Roman"/>
              </a:rPr>
              <a:t>khác nhau và có xu hướng thiên vị cho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loại tiến  </a:t>
            </a:r>
            <a:r>
              <a:rPr sz="2800" dirty="0">
                <a:latin typeface="Times New Roman"/>
                <a:cs typeface="Times New Roman"/>
              </a:rPr>
              <a:t>trình. </a:t>
            </a:r>
            <a:r>
              <a:rPr sz="2800" spc="-10" dirty="0">
                <a:latin typeface="Times New Roman"/>
                <a:cs typeface="Times New Roman"/>
              </a:rPr>
              <a:t>Nhiều </a:t>
            </a:r>
            <a:r>
              <a:rPr sz="2800" spc="-5" dirty="0">
                <a:latin typeface="Times New Roman"/>
                <a:cs typeface="Times New Roman"/>
              </a:rPr>
              <a:t>tiêu chuẩn được đề nghị để so </a:t>
            </a:r>
            <a:r>
              <a:rPr sz="2800" spc="-10" dirty="0">
                <a:latin typeface="Times New Roman"/>
                <a:cs typeface="Times New Roman"/>
              </a:rPr>
              <a:t>sánh các  </a:t>
            </a:r>
            <a:r>
              <a:rPr sz="2800" spc="-5" dirty="0">
                <a:latin typeface="Times New Roman"/>
                <a:cs typeface="Times New Roman"/>
              </a:rPr>
              <a:t>giải </a:t>
            </a:r>
            <a:r>
              <a:rPr sz="2800" dirty="0">
                <a:latin typeface="Times New Roman"/>
                <a:cs typeface="Times New Roman"/>
              </a:rPr>
              <a:t>thuật </a:t>
            </a:r>
            <a:r>
              <a:rPr sz="2800" spc="-5" dirty="0">
                <a:latin typeface="Times New Roman"/>
                <a:cs typeface="Times New Roman"/>
              </a:rPr>
              <a:t>điều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phối.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tiêu chuẩn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Việc </a:t>
            </a:r>
            <a:r>
              <a:rPr sz="2400" dirty="0">
                <a:latin typeface="Times New Roman"/>
                <a:cs typeface="Times New Roman"/>
              </a:rPr>
              <a:t>sử dụng</a:t>
            </a:r>
            <a:r>
              <a:rPr sz="2400" spc="-5" dirty="0">
                <a:latin typeface="Times New Roman"/>
                <a:cs typeface="Times New Roman"/>
              </a:rPr>
              <a:t> CPU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5"/>
              </a:spcBef>
              <a:buChar char="−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lượng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75"/>
              </a:spcBef>
              <a:buChar char="−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hoàn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0"/>
              </a:spcBef>
              <a:buChar char="−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chờ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5"/>
              </a:spcBef>
              <a:buChar char="−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đáp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ứng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042" y="168351"/>
            <a:ext cx="70094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</a:t>
            </a:r>
            <a:r>
              <a:rPr dirty="0"/>
              <a:t>tiêu </a:t>
            </a:r>
            <a:r>
              <a:rPr spc="-5" dirty="0"/>
              <a:t>chuẩn điều</a:t>
            </a:r>
            <a:r>
              <a:rPr spc="-35" dirty="0"/>
              <a:t> </a:t>
            </a:r>
            <a:r>
              <a:rPr spc="-10" dirty="0"/>
              <a:t>phối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4104"/>
            <a:ext cx="8074025" cy="32518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Chúng ta muốn giữ CPU bận </a:t>
            </a:r>
            <a:r>
              <a:rPr sz="2800" dirty="0">
                <a:latin typeface="Times New Roman"/>
                <a:cs typeface="Times New Roman"/>
              </a:rPr>
              <a:t>nhiều nhất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Việc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CPU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từ </a:t>
            </a:r>
            <a:r>
              <a:rPr sz="2800" spc="-5" dirty="0">
                <a:latin typeface="Times New Roman"/>
                <a:cs typeface="Times New Roman"/>
              </a:rPr>
              <a:t>0 đến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100%.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5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Trong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 </a:t>
            </a:r>
            <a:r>
              <a:rPr sz="2800" spc="-10" dirty="0">
                <a:latin typeface="Times New Roman"/>
                <a:cs typeface="Times New Roman"/>
              </a:rPr>
              <a:t>thực,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nên </a:t>
            </a:r>
            <a:r>
              <a:rPr sz="2800" dirty="0">
                <a:latin typeface="Times New Roman"/>
                <a:cs typeface="Times New Roman"/>
              </a:rPr>
              <a:t>nằm trong </a:t>
            </a:r>
            <a:r>
              <a:rPr sz="2800" spc="-5" dirty="0">
                <a:latin typeface="Times New Roman"/>
                <a:cs typeface="Times New Roman"/>
              </a:rPr>
              <a:t>khoảng </a:t>
            </a:r>
            <a:r>
              <a:rPr sz="2800" dirty="0">
                <a:latin typeface="Times New Roman"/>
                <a:cs typeface="Times New Roman"/>
              </a:rPr>
              <a:t>từ  </a:t>
            </a:r>
            <a:r>
              <a:rPr sz="2800" spc="-5" dirty="0">
                <a:latin typeface="Times New Roman"/>
                <a:cs typeface="Times New Roman"/>
              </a:rPr>
              <a:t>40% (cho hệ thống được nạp </a:t>
            </a:r>
            <a:r>
              <a:rPr sz="2800" spc="-10" dirty="0">
                <a:latin typeface="Times New Roman"/>
                <a:cs typeface="Times New Roman"/>
              </a:rPr>
              <a:t>tải </a:t>
            </a:r>
            <a:r>
              <a:rPr sz="2800" spc="-5" dirty="0">
                <a:latin typeface="Times New Roman"/>
                <a:cs typeface="Times New Roman"/>
              </a:rPr>
              <a:t>nhẹ) </a:t>
            </a:r>
            <a:r>
              <a:rPr sz="2800" spc="-10" dirty="0">
                <a:latin typeface="Times New Roman"/>
                <a:cs typeface="Times New Roman"/>
              </a:rPr>
              <a:t>tới </a:t>
            </a:r>
            <a:r>
              <a:rPr sz="2800" spc="-5" dirty="0">
                <a:latin typeface="Times New Roman"/>
                <a:cs typeface="Times New Roman"/>
              </a:rPr>
              <a:t>90% (cho </a:t>
            </a:r>
            <a:r>
              <a:rPr sz="2800" dirty="0">
                <a:latin typeface="Times New Roman"/>
                <a:cs typeface="Times New Roman"/>
              </a:rPr>
              <a:t>hệ  thống </a:t>
            </a:r>
            <a:r>
              <a:rPr sz="2800" spc="-5" dirty="0">
                <a:latin typeface="Times New Roman"/>
                <a:cs typeface="Times New Roman"/>
              </a:rPr>
              <a:t>được nạp tải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nặng).</a:t>
            </a:r>
            <a:endParaRPr sz="2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Tối ưu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hóa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CPU</a:t>
            </a:r>
            <a:r>
              <a:rPr sz="28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(Efficient)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7921" y="168351"/>
            <a:ext cx="3992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Việc </a:t>
            </a:r>
            <a:r>
              <a:rPr spc="-5" dirty="0"/>
              <a:t>sử dụng</a:t>
            </a:r>
            <a:r>
              <a:rPr spc="-10" dirty="0"/>
              <a:t> </a:t>
            </a:r>
            <a:r>
              <a:rPr spc="-15" dirty="0"/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2603119"/>
            <a:ext cx="705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4800" dirty="0">
                <a:solidFill>
                  <a:srgbClr val="0000FF"/>
                </a:solidFill>
              </a:rPr>
              <a:t>4.1</a:t>
            </a:r>
            <a:r>
              <a:rPr sz="4800" spc="-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00FF"/>
                </a:solidFill>
              </a:rPr>
              <a:t>–	</a:t>
            </a:r>
            <a:r>
              <a:rPr sz="4800" spc="-5" dirty="0">
                <a:solidFill>
                  <a:srgbClr val="0000FF"/>
                </a:solidFill>
              </a:rPr>
              <a:t>Các khái niệm </a:t>
            </a:r>
            <a:r>
              <a:rPr sz="4800" dirty="0">
                <a:solidFill>
                  <a:srgbClr val="0000FF"/>
                </a:solidFill>
              </a:rPr>
              <a:t>cơ</a:t>
            </a:r>
            <a:r>
              <a:rPr sz="4800" spc="-4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bản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4025" cy="407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399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CPU </a:t>
            </a:r>
            <a:r>
              <a:rPr sz="2800" spc="-5" dirty="0">
                <a:latin typeface="Times New Roman"/>
                <a:cs typeface="Times New Roman"/>
              </a:rPr>
              <a:t>bận thực thi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thì </a:t>
            </a:r>
            <a:r>
              <a:rPr sz="2800" spc="-5" dirty="0">
                <a:latin typeface="Times New Roman"/>
                <a:cs typeface="Times New Roman"/>
              </a:rPr>
              <a:t>công </a:t>
            </a:r>
            <a:r>
              <a:rPr sz="2800" spc="-10" dirty="0">
                <a:latin typeface="Times New Roman"/>
                <a:cs typeface="Times New Roman"/>
              </a:rPr>
              <a:t>việc  </a:t>
            </a:r>
            <a:r>
              <a:rPr sz="2800" spc="-5" dirty="0">
                <a:latin typeface="Times New Roman"/>
                <a:cs typeface="Times New Roman"/>
              </a:rPr>
              <a:t>đang được thực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hiện.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13999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Thước </a:t>
            </a:r>
            <a:r>
              <a:rPr sz="2800" dirty="0">
                <a:latin typeface="Times New Roman"/>
                <a:cs typeface="Times New Roman"/>
              </a:rPr>
              <a:t>đo </a:t>
            </a:r>
            <a:r>
              <a:rPr sz="2800" spc="-5" dirty="0">
                <a:latin typeface="Times New Roman"/>
                <a:cs typeface="Times New Roman"/>
              </a:rPr>
              <a:t>của công việc </a:t>
            </a:r>
            <a:r>
              <a:rPr sz="2800" dirty="0">
                <a:latin typeface="Times New Roman"/>
                <a:cs typeface="Times New Roman"/>
              </a:rPr>
              <a:t>là </a:t>
            </a:r>
            <a:r>
              <a:rPr sz="2800" spc="-5" dirty="0">
                <a:latin typeface="Times New Roman"/>
                <a:cs typeface="Times New Roman"/>
              </a:rPr>
              <a:t>số lượng tiến trình </a:t>
            </a:r>
            <a:r>
              <a:rPr sz="2800" spc="-10" dirty="0">
                <a:latin typeface="Times New Roman"/>
                <a:cs typeface="Times New Roman"/>
              </a:rPr>
              <a:t>được  </a:t>
            </a:r>
            <a:r>
              <a:rPr sz="2800" dirty="0">
                <a:latin typeface="Times New Roman"/>
                <a:cs typeface="Times New Roman"/>
              </a:rPr>
              <a:t>hoàn </a:t>
            </a:r>
            <a:r>
              <a:rPr sz="2800" spc="-5" dirty="0">
                <a:latin typeface="Times New Roman"/>
                <a:cs typeface="Times New Roman"/>
              </a:rPr>
              <a:t>thành </a:t>
            </a:r>
            <a:r>
              <a:rPr sz="2800" dirty="0">
                <a:latin typeface="Times New Roman"/>
                <a:cs typeface="Times New Roman"/>
              </a:rPr>
              <a:t>trên </a:t>
            </a:r>
            <a:r>
              <a:rPr sz="2800" spc="-5" dirty="0">
                <a:latin typeface="Times New Roman"/>
                <a:cs typeface="Times New Roman"/>
              </a:rPr>
              <a:t>một đơn vị thời gian gọi là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thông  lượng </a:t>
            </a:r>
            <a:r>
              <a:rPr sz="2800" dirty="0">
                <a:latin typeface="Times New Roman"/>
                <a:cs typeface="Times New Roman"/>
              </a:rPr>
              <a:t>(throughput)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tối đa</a:t>
            </a:r>
            <a:r>
              <a:rPr sz="2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hóa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14199"/>
              </a:lnSpc>
              <a:spcBef>
                <a:spcPts val="59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dài, tỉ lệ này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là 1 </a:t>
            </a:r>
            <a:r>
              <a:rPr sz="2800" spc="-10" dirty="0">
                <a:latin typeface="Times New Roman"/>
                <a:cs typeface="Times New Roman"/>
              </a:rPr>
              <a:t>tiến 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trên 1 giờ; đối 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giao dịch </a:t>
            </a:r>
            <a:r>
              <a:rPr sz="2800" dirty="0">
                <a:latin typeface="Times New Roman"/>
                <a:cs typeface="Times New Roman"/>
              </a:rPr>
              <a:t>ngắn, </a:t>
            </a:r>
            <a:r>
              <a:rPr sz="2800" spc="-5" dirty="0">
                <a:latin typeface="Times New Roman"/>
                <a:cs typeface="Times New Roman"/>
              </a:rPr>
              <a:t>thông  lượng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tiến trình trên giây.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7554" y="168351"/>
            <a:ext cx="39998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Thông</a:t>
            </a:r>
            <a:r>
              <a:rPr spc="-60" dirty="0"/>
              <a:t> </a:t>
            </a:r>
            <a:r>
              <a:rPr spc="-5" dirty="0"/>
              <a:t>lượng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28266"/>
            <a:ext cx="7848600" cy="539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399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chuẩn quan </a:t>
            </a:r>
            <a:r>
              <a:rPr sz="2800" dirty="0">
                <a:latin typeface="Times New Roman"/>
                <a:cs typeface="Times New Roman"/>
              </a:rPr>
              <a:t>trọng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mất </a:t>
            </a:r>
            <a:r>
              <a:rPr sz="2800" spc="-5" dirty="0">
                <a:latin typeface="Times New Roman"/>
                <a:cs typeface="Times New Roman"/>
              </a:rPr>
              <a:t>bao lâu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thực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  <a:p>
            <a:pPr marL="355600" marR="71120" indent="-342900" algn="just">
              <a:lnSpc>
                <a:spcPct val="113900"/>
              </a:lnSpc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Khoảng thời gian từ thời điểm khởi tạo tiến trình tới 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tiến trình hoàn thành 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thời gian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hoàn  thành </a:t>
            </a:r>
            <a:r>
              <a:rPr sz="2800" dirty="0">
                <a:latin typeface="Times New Roman"/>
                <a:cs typeface="Times New Roman"/>
              </a:rPr>
              <a:t>(turnaround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Thời gian hoàn thành là tổng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thời gian chờ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đưa</a:t>
            </a:r>
            <a:endParaRPr sz="2800">
              <a:latin typeface="Times New Roman"/>
              <a:cs typeface="Times New Roman"/>
            </a:endParaRPr>
          </a:p>
          <a:p>
            <a:pPr marL="355600" marR="99060">
              <a:lnSpc>
                <a:spcPct val="1139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tiến trình vào </a:t>
            </a:r>
            <a:r>
              <a:rPr sz="2800" dirty="0">
                <a:latin typeface="Times New Roman"/>
                <a:cs typeface="Times New Roman"/>
              </a:rPr>
              <a:t>bộ </a:t>
            </a:r>
            <a:r>
              <a:rPr sz="2800" spc="-5" dirty="0">
                <a:latin typeface="Times New Roman"/>
                <a:cs typeface="Times New Roman"/>
              </a:rPr>
              <a:t>nhớ, chờ ở hàng đợi </a:t>
            </a:r>
            <a:r>
              <a:rPr sz="2800" spc="-10" dirty="0">
                <a:latin typeface="Times New Roman"/>
                <a:cs typeface="Times New Roman"/>
              </a:rPr>
              <a:t>sẵn </a:t>
            </a:r>
            <a:r>
              <a:rPr sz="2800" dirty="0">
                <a:latin typeface="Times New Roman"/>
                <a:cs typeface="Times New Roman"/>
              </a:rPr>
              <a:t>sàng, </a:t>
            </a:r>
            <a:r>
              <a:rPr sz="2800" spc="-5" dirty="0">
                <a:latin typeface="Times New Roman"/>
                <a:cs typeface="Times New Roman"/>
              </a:rPr>
              <a:t>thực  thi CPU và </a:t>
            </a:r>
            <a:r>
              <a:rPr sz="2800" dirty="0">
                <a:latin typeface="Times New Roman"/>
                <a:cs typeface="Times New Roman"/>
              </a:rPr>
              <a:t>thực </a:t>
            </a:r>
            <a:r>
              <a:rPr sz="2800" spc="-5" dirty="0">
                <a:latin typeface="Times New Roman"/>
                <a:cs typeface="Times New Roman"/>
              </a:rPr>
              <a:t>hiện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nhập/xuất.</a:t>
            </a:r>
            <a:endParaRPr sz="2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47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Tối thiểu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hóa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thời gian lưu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lại trong hệ</a:t>
            </a:r>
            <a:r>
              <a:rPr sz="28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465"/>
              </a:spcBef>
            </a:pPr>
            <a:r>
              <a:rPr sz="2800" dirty="0">
                <a:latin typeface="Times New Roman"/>
                <a:cs typeface="Times New Roman"/>
              </a:rPr>
              <a:t>(turn around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50"/>
              </a:spcBef>
              <a:tabLst>
                <a:tab pos="756285" algn="l"/>
              </a:tabLst>
            </a:pPr>
            <a:r>
              <a:rPr sz="3600" baseline="13888" dirty="0">
                <a:latin typeface="Times New Roman"/>
                <a:cs typeface="Times New Roman"/>
              </a:rPr>
              <a:t>–	</a:t>
            </a:r>
            <a:r>
              <a:rPr sz="3600" i="1" spc="-7" baseline="13888" dirty="0">
                <a:latin typeface="Times New Roman"/>
                <a:cs typeface="Times New Roman"/>
              </a:rPr>
              <a:t>T</a:t>
            </a:r>
            <a:r>
              <a:rPr sz="1600" i="1" spc="-5" dirty="0">
                <a:latin typeface="Times New Roman"/>
                <a:cs typeface="Times New Roman"/>
              </a:rPr>
              <a:t>turn around </a:t>
            </a:r>
            <a:r>
              <a:rPr sz="3600" i="1" baseline="13888" dirty="0">
                <a:latin typeface="Times New Roman"/>
                <a:cs typeface="Times New Roman"/>
              </a:rPr>
              <a:t>= </a:t>
            </a:r>
            <a:r>
              <a:rPr sz="3600" i="1" spc="-7" baseline="13888" dirty="0">
                <a:latin typeface="Times New Roman"/>
                <a:cs typeface="Times New Roman"/>
              </a:rPr>
              <a:t>T</a:t>
            </a:r>
            <a:r>
              <a:rPr sz="1600" i="1" spc="-5" dirty="0">
                <a:latin typeface="Times New Roman"/>
                <a:cs typeface="Times New Roman"/>
              </a:rPr>
              <a:t>kết thúc </a:t>
            </a:r>
            <a:r>
              <a:rPr sz="3600" i="1" baseline="13888" dirty="0">
                <a:latin typeface="Times New Roman"/>
                <a:cs typeface="Times New Roman"/>
              </a:rPr>
              <a:t>– T</a:t>
            </a:r>
            <a:r>
              <a:rPr sz="1600" i="1" dirty="0">
                <a:latin typeface="Times New Roman"/>
                <a:cs typeface="Times New Roman"/>
              </a:rPr>
              <a:t>bắt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đầu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8861" y="168351"/>
            <a:ext cx="58783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Thời gian hoàn</a:t>
            </a:r>
            <a:r>
              <a:rPr spc="-40" dirty="0"/>
              <a:t> </a:t>
            </a:r>
            <a:r>
              <a:rPr spc="-5" dirty="0"/>
              <a:t>thành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067" y="30480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7" y="29428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7675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2475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3372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1220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3827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8627" y="30495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9523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6515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9123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923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4820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2667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5276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0076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0971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0344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2952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7752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8647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6495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9104" y="3051048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3904" y="29428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3943" y="29428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37219" y="29428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300" y="1978151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31750" y="365760"/>
                </a:moveTo>
                <a:lnTo>
                  <a:pt x="0" y="365760"/>
                </a:lnTo>
                <a:lnTo>
                  <a:pt x="38100" y="441960"/>
                </a:lnTo>
                <a:lnTo>
                  <a:pt x="69850" y="378460"/>
                </a:lnTo>
                <a:lnTo>
                  <a:pt x="31750" y="378460"/>
                </a:lnTo>
                <a:lnTo>
                  <a:pt x="31750" y="365760"/>
                </a:lnTo>
                <a:close/>
              </a:path>
              <a:path w="76200" h="441960">
                <a:moveTo>
                  <a:pt x="44450" y="0"/>
                </a:moveTo>
                <a:lnTo>
                  <a:pt x="31750" y="0"/>
                </a:lnTo>
                <a:lnTo>
                  <a:pt x="31750" y="378460"/>
                </a:lnTo>
                <a:lnTo>
                  <a:pt x="44450" y="378460"/>
                </a:lnTo>
                <a:lnTo>
                  <a:pt x="44450" y="0"/>
                </a:lnTo>
                <a:close/>
              </a:path>
              <a:path w="76200" h="441960">
                <a:moveTo>
                  <a:pt x="76200" y="365760"/>
                </a:moveTo>
                <a:lnTo>
                  <a:pt x="44450" y="365760"/>
                </a:lnTo>
                <a:lnTo>
                  <a:pt x="44450" y="378460"/>
                </a:lnTo>
                <a:lnTo>
                  <a:pt x="69850" y="378460"/>
                </a:lnTo>
                <a:lnTo>
                  <a:pt x="7620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7139" y="1281176"/>
            <a:ext cx="7727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1  arri</a:t>
            </a:r>
            <a:r>
              <a:rPr sz="2000" spc="-2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8376" y="3051048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44450" y="63500"/>
                </a:moveTo>
                <a:lnTo>
                  <a:pt x="31750" y="63500"/>
                </a:lnTo>
                <a:lnTo>
                  <a:pt x="31750" y="441960"/>
                </a:lnTo>
                <a:lnTo>
                  <a:pt x="44450" y="441960"/>
                </a:lnTo>
                <a:lnTo>
                  <a:pt x="44450" y="63500"/>
                </a:lnTo>
                <a:close/>
              </a:path>
              <a:path w="76200" h="4419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419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64866" y="3394709"/>
            <a:ext cx="628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70733" y="3699509"/>
            <a:ext cx="1215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5067" y="2458211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5067" y="23530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7675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2475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3372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3827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8627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9523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6515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59123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3923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74820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2667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75276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0076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90971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0344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2952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97752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8647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16495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09104" y="23530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3904" y="23530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33943" y="23530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7219" y="23530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3544" y="2458211"/>
            <a:ext cx="2121535" cy="591820"/>
          </a:xfrm>
          <a:custGeom>
            <a:avLst/>
            <a:gdLst/>
            <a:ahLst/>
            <a:cxnLst/>
            <a:rect l="l" t="t" r="r" b="b"/>
            <a:pathLst>
              <a:path w="2121535" h="591819">
                <a:moveTo>
                  <a:pt x="0" y="591312"/>
                </a:moveTo>
                <a:lnTo>
                  <a:pt x="2121408" y="591312"/>
                </a:lnTo>
                <a:lnTo>
                  <a:pt x="2121408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660651" y="2557017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Job1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44951" y="2458211"/>
            <a:ext cx="4270375" cy="593090"/>
          </a:xfrm>
          <a:custGeom>
            <a:avLst/>
            <a:gdLst/>
            <a:ahLst/>
            <a:cxnLst/>
            <a:rect l="l" t="t" r="r" b="b"/>
            <a:pathLst>
              <a:path w="4270375" h="593089">
                <a:moveTo>
                  <a:pt x="0" y="592836"/>
                </a:moveTo>
                <a:lnTo>
                  <a:pt x="4270248" y="592836"/>
                </a:lnTo>
                <a:lnTo>
                  <a:pt x="4270248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856479" y="2557348"/>
            <a:ext cx="65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Job2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16723" y="2458211"/>
            <a:ext cx="925068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408291" y="2557017"/>
            <a:ext cx="75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Jo</a:t>
            </a:r>
            <a:r>
              <a:rPr sz="2400" b="1" spc="-10" dirty="0">
                <a:latin typeface="Tahoma"/>
                <a:cs typeface="Tahoma"/>
              </a:rPr>
              <a:t>b</a:t>
            </a: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269480" y="3052572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44450" y="63500"/>
                </a:moveTo>
                <a:lnTo>
                  <a:pt x="31750" y="63500"/>
                </a:lnTo>
                <a:lnTo>
                  <a:pt x="31750" y="441960"/>
                </a:lnTo>
                <a:lnTo>
                  <a:pt x="44450" y="441960"/>
                </a:lnTo>
                <a:lnTo>
                  <a:pt x="44450" y="63500"/>
                </a:lnTo>
                <a:close/>
              </a:path>
              <a:path w="76200" h="4419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419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62242" y="3394709"/>
            <a:ext cx="12153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2  </a:t>
            </a:r>
            <a:r>
              <a:rPr sz="2000" spc="-5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05470" y="3394709"/>
            <a:ext cx="12153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3  </a:t>
            </a:r>
            <a:r>
              <a:rPr sz="2000" spc="-5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85404" y="3029711"/>
            <a:ext cx="76200" cy="440690"/>
          </a:xfrm>
          <a:custGeom>
            <a:avLst/>
            <a:gdLst/>
            <a:ahLst/>
            <a:cxnLst/>
            <a:rect l="l" t="t" r="r" b="b"/>
            <a:pathLst>
              <a:path w="76200" h="440689">
                <a:moveTo>
                  <a:pt x="44450" y="63500"/>
                </a:moveTo>
                <a:lnTo>
                  <a:pt x="31750" y="63500"/>
                </a:lnTo>
                <a:lnTo>
                  <a:pt x="31750" y="440436"/>
                </a:lnTo>
                <a:lnTo>
                  <a:pt x="44450" y="440436"/>
                </a:lnTo>
                <a:lnTo>
                  <a:pt x="44450" y="63500"/>
                </a:lnTo>
                <a:close/>
              </a:path>
              <a:path w="76200" h="4406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406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77110" y="2025142"/>
            <a:ext cx="1331595" cy="438150"/>
          </a:xfrm>
          <a:custGeom>
            <a:avLst/>
            <a:gdLst/>
            <a:ahLst/>
            <a:cxnLst/>
            <a:rect l="l" t="t" r="r" b="b"/>
            <a:pathLst>
              <a:path w="1331595" h="438150">
                <a:moveTo>
                  <a:pt x="1204340" y="310642"/>
                </a:moveTo>
                <a:lnTo>
                  <a:pt x="1267840" y="437642"/>
                </a:lnTo>
                <a:lnTo>
                  <a:pt x="1305940" y="361442"/>
                </a:lnTo>
                <a:lnTo>
                  <a:pt x="1261490" y="361442"/>
                </a:lnTo>
                <a:lnTo>
                  <a:pt x="1261490" y="356362"/>
                </a:lnTo>
                <a:lnTo>
                  <a:pt x="1204340" y="310642"/>
                </a:lnTo>
                <a:close/>
              </a:path>
              <a:path w="1331595" h="438150">
                <a:moveTo>
                  <a:pt x="7112" y="330454"/>
                </a:moveTo>
                <a:lnTo>
                  <a:pt x="1015" y="334010"/>
                </a:lnTo>
                <a:lnTo>
                  <a:pt x="0" y="337947"/>
                </a:lnTo>
                <a:lnTo>
                  <a:pt x="1777" y="340868"/>
                </a:lnTo>
                <a:lnTo>
                  <a:pt x="51688" y="426593"/>
                </a:lnTo>
                <a:lnTo>
                  <a:pt x="59083" y="413893"/>
                </a:lnTo>
                <a:lnTo>
                  <a:pt x="45338" y="413893"/>
                </a:lnTo>
                <a:lnTo>
                  <a:pt x="45338" y="390470"/>
                </a:lnTo>
                <a:lnTo>
                  <a:pt x="10921" y="331470"/>
                </a:lnTo>
                <a:lnTo>
                  <a:pt x="7112" y="330454"/>
                </a:lnTo>
                <a:close/>
              </a:path>
              <a:path w="1331595" h="438150">
                <a:moveTo>
                  <a:pt x="45338" y="390470"/>
                </a:moveTo>
                <a:lnTo>
                  <a:pt x="45338" y="413893"/>
                </a:lnTo>
                <a:lnTo>
                  <a:pt x="58038" y="413893"/>
                </a:lnTo>
                <a:lnTo>
                  <a:pt x="58038" y="410718"/>
                </a:lnTo>
                <a:lnTo>
                  <a:pt x="46227" y="410718"/>
                </a:lnTo>
                <a:lnTo>
                  <a:pt x="51688" y="401356"/>
                </a:lnTo>
                <a:lnTo>
                  <a:pt x="45338" y="390470"/>
                </a:lnTo>
                <a:close/>
              </a:path>
              <a:path w="1331595" h="438150">
                <a:moveTo>
                  <a:pt x="96265" y="330454"/>
                </a:moveTo>
                <a:lnTo>
                  <a:pt x="92456" y="331470"/>
                </a:lnTo>
                <a:lnTo>
                  <a:pt x="58038" y="390470"/>
                </a:lnTo>
                <a:lnTo>
                  <a:pt x="58038" y="413893"/>
                </a:lnTo>
                <a:lnTo>
                  <a:pt x="59083" y="413893"/>
                </a:lnTo>
                <a:lnTo>
                  <a:pt x="101600" y="340868"/>
                </a:lnTo>
                <a:lnTo>
                  <a:pt x="103377" y="337947"/>
                </a:lnTo>
                <a:lnTo>
                  <a:pt x="102362" y="334010"/>
                </a:lnTo>
                <a:lnTo>
                  <a:pt x="96265" y="330454"/>
                </a:lnTo>
                <a:close/>
              </a:path>
              <a:path w="1331595" h="438150">
                <a:moveTo>
                  <a:pt x="51688" y="401356"/>
                </a:moveTo>
                <a:lnTo>
                  <a:pt x="46227" y="410718"/>
                </a:lnTo>
                <a:lnTo>
                  <a:pt x="57150" y="410718"/>
                </a:lnTo>
                <a:lnTo>
                  <a:pt x="51688" y="401356"/>
                </a:lnTo>
                <a:close/>
              </a:path>
              <a:path w="1331595" h="438150">
                <a:moveTo>
                  <a:pt x="58038" y="390470"/>
                </a:moveTo>
                <a:lnTo>
                  <a:pt x="51688" y="401356"/>
                </a:lnTo>
                <a:lnTo>
                  <a:pt x="57150" y="410718"/>
                </a:lnTo>
                <a:lnTo>
                  <a:pt x="58038" y="410718"/>
                </a:lnTo>
                <a:lnTo>
                  <a:pt x="58038" y="390470"/>
                </a:lnTo>
                <a:close/>
              </a:path>
              <a:path w="1331595" h="438150">
                <a:moveTo>
                  <a:pt x="1271396" y="0"/>
                </a:moveTo>
                <a:lnTo>
                  <a:pt x="48132" y="0"/>
                </a:lnTo>
                <a:lnTo>
                  <a:pt x="45338" y="2794"/>
                </a:lnTo>
                <a:lnTo>
                  <a:pt x="45338" y="390470"/>
                </a:lnTo>
                <a:lnTo>
                  <a:pt x="51688" y="401356"/>
                </a:lnTo>
                <a:lnTo>
                  <a:pt x="58038" y="390470"/>
                </a:lnTo>
                <a:lnTo>
                  <a:pt x="58038" y="12700"/>
                </a:lnTo>
                <a:lnTo>
                  <a:pt x="51688" y="12700"/>
                </a:lnTo>
                <a:lnTo>
                  <a:pt x="58038" y="6350"/>
                </a:lnTo>
                <a:lnTo>
                  <a:pt x="1274190" y="6350"/>
                </a:lnTo>
                <a:lnTo>
                  <a:pt x="1274190" y="2794"/>
                </a:lnTo>
                <a:lnTo>
                  <a:pt x="1271396" y="0"/>
                </a:lnTo>
                <a:close/>
              </a:path>
              <a:path w="1331595" h="438150">
                <a:moveTo>
                  <a:pt x="1261490" y="356362"/>
                </a:moveTo>
                <a:lnTo>
                  <a:pt x="1261490" y="361442"/>
                </a:lnTo>
                <a:lnTo>
                  <a:pt x="1267840" y="361442"/>
                </a:lnTo>
                <a:lnTo>
                  <a:pt x="1261490" y="356362"/>
                </a:lnTo>
                <a:close/>
              </a:path>
              <a:path w="1331595" h="438150">
                <a:moveTo>
                  <a:pt x="1261490" y="6350"/>
                </a:moveTo>
                <a:lnTo>
                  <a:pt x="1261490" y="356362"/>
                </a:lnTo>
                <a:lnTo>
                  <a:pt x="1267840" y="361442"/>
                </a:lnTo>
                <a:lnTo>
                  <a:pt x="1274190" y="356362"/>
                </a:lnTo>
                <a:lnTo>
                  <a:pt x="1274190" y="12700"/>
                </a:lnTo>
                <a:lnTo>
                  <a:pt x="1267840" y="12700"/>
                </a:lnTo>
                <a:lnTo>
                  <a:pt x="1261490" y="6350"/>
                </a:lnTo>
                <a:close/>
              </a:path>
              <a:path w="1331595" h="438150">
                <a:moveTo>
                  <a:pt x="1274190" y="356362"/>
                </a:moveTo>
                <a:lnTo>
                  <a:pt x="1267840" y="361442"/>
                </a:lnTo>
                <a:lnTo>
                  <a:pt x="1274190" y="361442"/>
                </a:lnTo>
                <a:lnTo>
                  <a:pt x="1274190" y="356362"/>
                </a:lnTo>
                <a:close/>
              </a:path>
              <a:path w="1331595" h="438150">
                <a:moveTo>
                  <a:pt x="1331340" y="310642"/>
                </a:moveTo>
                <a:lnTo>
                  <a:pt x="1274190" y="356362"/>
                </a:lnTo>
                <a:lnTo>
                  <a:pt x="1274190" y="361442"/>
                </a:lnTo>
                <a:lnTo>
                  <a:pt x="1305940" y="361442"/>
                </a:lnTo>
                <a:lnTo>
                  <a:pt x="1331340" y="310642"/>
                </a:lnTo>
                <a:close/>
              </a:path>
              <a:path w="1331595" h="438150">
                <a:moveTo>
                  <a:pt x="58038" y="6350"/>
                </a:moveTo>
                <a:lnTo>
                  <a:pt x="51688" y="12700"/>
                </a:lnTo>
                <a:lnTo>
                  <a:pt x="58038" y="12700"/>
                </a:lnTo>
                <a:lnTo>
                  <a:pt x="58038" y="6350"/>
                </a:lnTo>
                <a:close/>
              </a:path>
              <a:path w="1331595" h="438150">
                <a:moveTo>
                  <a:pt x="1261490" y="6350"/>
                </a:moveTo>
                <a:lnTo>
                  <a:pt x="58038" y="6350"/>
                </a:lnTo>
                <a:lnTo>
                  <a:pt x="58038" y="12700"/>
                </a:lnTo>
                <a:lnTo>
                  <a:pt x="1261490" y="12700"/>
                </a:lnTo>
                <a:lnTo>
                  <a:pt x="1261490" y="6350"/>
                </a:lnTo>
                <a:close/>
              </a:path>
              <a:path w="1331595" h="438150">
                <a:moveTo>
                  <a:pt x="1274190" y="6350"/>
                </a:moveTo>
                <a:lnTo>
                  <a:pt x="1261490" y="6350"/>
                </a:lnTo>
                <a:lnTo>
                  <a:pt x="1267840" y="12700"/>
                </a:lnTo>
                <a:lnTo>
                  <a:pt x="1274190" y="12700"/>
                </a:lnTo>
                <a:lnTo>
                  <a:pt x="127419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444244" y="1281176"/>
            <a:ext cx="7727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2  arri</a:t>
            </a:r>
            <a:r>
              <a:rPr sz="2000" spc="-2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82367" y="1973326"/>
            <a:ext cx="4687570" cy="436245"/>
          </a:xfrm>
          <a:custGeom>
            <a:avLst/>
            <a:gdLst/>
            <a:ahLst/>
            <a:cxnLst/>
            <a:rect l="l" t="t" r="r" b="b"/>
            <a:pathLst>
              <a:path w="4687570" h="436244">
                <a:moveTo>
                  <a:pt x="4560188" y="309118"/>
                </a:moveTo>
                <a:lnTo>
                  <a:pt x="4623688" y="436118"/>
                </a:lnTo>
                <a:lnTo>
                  <a:pt x="4661788" y="359918"/>
                </a:lnTo>
                <a:lnTo>
                  <a:pt x="4617338" y="359918"/>
                </a:lnTo>
                <a:lnTo>
                  <a:pt x="4617338" y="354838"/>
                </a:lnTo>
                <a:lnTo>
                  <a:pt x="4560188" y="309118"/>
                </a:lnTo>
                <a:close/>
              </a:path>
              <a:path w="4687570" h="436244">
                <a:moveTo>
                  <a:pt x="7112" y="328929"/>
                </a:moveTo>
                <a:lnTo>
                  <a:pt x="1015" y="332486"/>
                </a:lnTo>
                <a:lnTo>
                  <a:pt x="0" y="336423"/>
                </a:lnTo>
                <a:lnTo>
                  <a:pt x="51688" y="425069"/>
                </a:lnTo>
                <a:lnTo>
                  <a:pt x="59020" y="412496"/>
                </a:lnTo>
                <a:lnTo>
                  <a:pt x="45338" y="412496"/>
                </a:lnTo>
                <a:lnTo>
                  <a:pt x="45338" y="388946"/>
                </a:lnTo>
                <a:lnTo>
                  <a:pt x="12700" y="332994"/>
                </a:lnTo>
                <a:lnTo>
                  <a:pt x="10921" y="330073"/>
                </a:lnTo>
                <a:lnTo>
                  <a:pt x="7112" y="328929"/>
                </a:lnTo>
                <a:close/>
              </a:path>
              <a:path w="4687570" h="436244">
                <a:moveTo>
                  <a:pt x="45338" y="388946"/>
                </a:moveTo>
                <a:lnTo>
                  <a:pt x="45338" y="412496"/>
                </a:lnTo>
                <a:lnTo>
                  <a:pt x="58038" y="412496"/>
                </a:lnTo>
                <a:lnTo>
                  <a:pt x="58038" y="409194"/>
                </a:lnTo>
                <a:lnTo>
                  <a:pt x="46227" y="409194"/>
                </a:lnTo>
                <a:lnTo>
                  <a:pt x="51688" y="399832"/>
                </a:lnTo>
                <a:lnTo>
                  <a:pt x="45338" y="388946"/>
                </a:lnTo>
                <a:close/>
              </a:path>
              <a:path w="4687570" h="436244">
                <a:moveTo>
                  <a:pt x="96265" y="328929"/>
                </a:moveTo>
                <a:lnTo>
                  <a:pt x="92456" y="330073"/>
                </a:lnTo>
                <a:lnTo>
                  <a:pt x="90677" y="332994"/>
                </a:lnTo>
                <a:lnTo>
                  <a:pt x="58038" y="388946"/>
                </a:lnTo>
                <a:lnTo>
                  <a:pt x="58038" y="412496"/>
                </a:lnTo>
                <a:lnTo>
                  <a:pt x="59020" y="412496"/>
                </a:lnTo>
                <a:lnTo>
                  <a:pt x="103377" y="336423"/>
                </a:lnTo>
                <a:lnTo>
                  <a:pt x="102362" y="332486"/>
                </a:lnTo>
                <a:lnTo>
                  <a:pt x="96265" y="328929"/>
                </a:lnTo>
                <a:close/>
              </a:path>
              <a:path w="4687570" h="436244">
                <a:moveTo>
                  <a:pt x="51688" y="399832"/>
                </a:moveTo>
                <a:lnTo>
                  <a:pt x="46227" y="409194"/>
                </a:lnTo>
                <a:lnTo>
                  <a:pt x="57150" y="409194"/>
                </a:lnTo>
                <a:lnTo>
                  <a:pt x="51688" y="399832"/>
                </a:lnTo>
                <a:close/>
              </a:path>
              <a:path w="4687570" h="436244">
                <a:moveTo>
                  <a:pt x="58038" y="388946"/>
                </a:moveTo>
                <a:lnTo>
                  <a:pt x="51688" y="399832"/>
                </a:lnTo>
                <a:lnTo>
                  <a:pt x="57150" y="409194"/>
                </a:lnTo>
                <a:lnTo>
                  <a:pt x="58038" y="409194"/>
                </a:lnTo>
                <a:lnTo>
                  <a:pt x="58038" y="388946"/>
                </a:lnTo>
                <a:close/>
              </a:path>
              <a:path w="4687570" h="436244">
                <a:moveTo>
                  <a:pt x="4627244" y="0"/>
                </a:moveTo>
                <a:lnTo>
                  <a:pt x="48132" y="0"/>
                </a:lnTo>
                <a:lnTo>
                  <a:pt x="45338" y="2794"/>
                </a:lnTo>
                <a:lnTo>
                  <a:pt x="45338" y="388946"/>
                </a:lnTo>
                <a:lnTo>
                  <a:pt x="51688" y="399832"/>
                </a:lnTo>
                <a:lnTo>
                  <a:pt x="58038" y="388946"/>
                </a:lnTo>
                <a:lnTo>
                  <a:pt x="58038" y="12700"/>
                </a:lnTo>
                <a:lnTo>
                  <a:pt x="51688" y="12700"/>
                </a:lnTo>
                <a:lnTo>
                  <a:pt x="58038" y="6350"/>
                </a:lnTo>
                <a:lnTo>
                  <a:pt x="4630038" y="6350"/>
                </a:lnTo>
                <a:lnTo>
                  <a:pt x="4630038" y="2794"/>
                </a:lnTo>
                <a:lnTo>
                  <a:pt x="4627244" y="0"/>
                </a:lnTo>
                <a:close/>
              </a:path>
              <a:path w="4687570" h="436244">
                <a:moveTo>
                  <a:pt x="4617338" y="354838"/>
                </a:moveTo>
                <a:lnTo>
                  <a:pt x="4617338" y="359918"/>
                </a:lnTo>
                <a:lnTo>
                  <a:pt x="4623688" y="359918"/>
                </a:lnTo>
                <a:lnTo>
                  <a:pt x="4617338" y="354838"/>
                </a:lnTo>
                <a:close/>
              </a:path>
              <a:path w="4687570" h="436244">
                <a:moveTo>
                  <a:pt x="4617338" y="6350"/>
                </a:moveTo>
                <a:lnTo>
                  <a:pt x="4617338" y="354838"/>
                </a:lnTo>
                <a:lnTo>
                  <a:pt x="4623688" y="359918"/>
                </a:lnTo>
                <a:lnTo>
                  <a:pt x="4630038" y="354838"/>
                </a:lnTo>
                <a:lnTo>
                  <a:pt x="4630038" y="12700"/>
                </a:lnTo>
                <a:lnTo>
                  <a:pt x="4623688" y="12700"/>
                </a:lnTo>
                <a:lnTo>
                  <a:pt x="4617338" y="6350"/>
                </a:lnTo>
                <a:close/>
              </a:path>
              <a:path w="4687570" h="436244">
                <a:moveTo>
                  <a:pt x="4630038" y="354838"/>
                </a:moveTo>
                <a:lnTo>
                  <a:pt x="4623688" y="359918"/>
                </a:lnTo>
                <a:lnTo>
                  <a:pt x="4630038" y="359918"/>
                </a:lnTo>
                <a:lnTo>
                  <a:pt x="4630038" y="354838"/>
                </a:lnTo>
                <a:close/>
              </a:path>
              <a:path w="4687570" h="436244">
                <a:moveTo>
                  <a:pt x="4687188" y="309118"/>
                </a:moveTo>
                <a:lnTo>
                  <a:pt x="4630038" y="354838"/>
                </a:lnTo>
                <a:lnTo>
                  <a:pt x="4630038" y="359918"/>
                </a:lnTo>
                <a:lnTo>
                  <a:pt x="4661788" y="359918"/>
                </a:lnTo>
                <a:lnTo>
                  <a:pt x="4687188" y="309118"/>
                </a:lnTo>
                <a:close/>
              </a:path>
              <a:path w="4687570" h="436244">
                <a:moveTo>
                  <a:pt x="58038" y="6350"/>
                </a:moveTo>
                <a:lnTo>
                  <a:pt x="51688" y="12700"/>
                </a:lnTo>
                <a:lnTo>
                  <a:pt x="58038" y="12700"/>
                </a:lnTo>
                <a:lnTo>
                  <a:pt x="58038" y="6350"/>
                </a:lnTo>
                <a:close/>
              </a:path>
              <a:path w="4687570" h="436244">
                <a:moveTo>
                  <a:pt x="4617338" y="6350"/>
                </a:moveTo>
                <a:lnTo>
                  <a:pt x="58038" y="6350"/>
                </a:lnTo>
                <a:lnTo>
                  <a:pt x="58038" y="12700"/>
                </a:lnTo>
                <a:lnTo>
                  <a:pt x="4617338" y="12700"/>
                </a:lnTo>
                <a:lnTo>
                  <a:pt x="4617338" y="6350"/>
                </a:lnTo>
                <a:close/>
              </a:path>
              <a:path w="4687570" h="436244">
                <a:moveTo>
                  <a:pt x="4630038" y="6350"/>
                </a:moveTo>
                <a:lnTo>
                  <a:pt x="4617338" y="6350"/>
                </a:lnTo>
                <a:lnTo>
                  <a:pt x="4623688" y="12700"/>
                </a:lnTo>
                <a:lnTo>
                  <a:pt x="4630038" y="12700"/>
                </a:lnTo>
                <a:lnTo>
                  <a:pt x="4630038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479294" y="1281176"/>
            <a:ext cx="7727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3  arri</a:t>
            </a:r>
            <a:r>
              <a:rPr sz="2000" spc="-2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14400" y="1903476"/>
            <a:ext cx="0" cy="4531360"/>
          </a:xfrm>
          <a:custGeom>
            <a:avLst/>
            <a:gdLst/>
            <a:ahLst/>
            <a:cxnLst/>
            <a:rect l="l" t="t" r="r" b="b"/>
            <a:pathLst>
              <a:path h="4531360">
                <a:moveTo>
                  <a:pt x="0" y="0"/>
                </a:moveTo>
                <a:lnTo>
                  <a:pt x="0" y="4530852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30323" y="2034539"/>
            <a:ext cx="0" cy="2824480"/>
          </a:xfrm>
          <a:custGeom>
            <a:avLst/>
            <a:gdLst/>
            <a:ahLst/>
            <a:cxnLst/>
            <a:rect l="l" t="t" r="r" b="b"/>
            <a:pathLst>
              <a:path h="2824479">
                <a:moveTo>
                  <a:pt x="0" y="0"/>
                </a:moveTo>
                <a:lnTo>
                  <a:pt x="0" y="2823972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30323" y="5140452"/>
            <a:ext cx="0" cy="1424940"/>
          </a:xfrm>
          <a:custGeom>
            <a:avLst/>
            <a:gdLst/>
            <a:ahLst/>
            <a:cxnLst/>
            <a:rect l="l" t="t" r="r" b="b"/>
            <a:pathLst>
              <a:path h="1424940">
                <a:moveTo>
                  <a:pt x="0" y="0"/>
                </a:moveTo>
                <a:lnTo>
                  <a:pt x="0" y="1424940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34055" y="2066544"/>
            <a:ext cx="0" cy="2792095"/>
          </a:xfrm>
          <a:custGeom>
            <a:avLst/>
            <a:gdLst/>
            <a:ahLst/>
            <a:cxnLst/>
            <a:rect l="l" t="t" r="r" b="b"/>
            <a:pathLst>
              <a:path h="2792095">
                <a:moveTo>
                  <a:pt x="0" y="0"/>
                </a:moveTo>
                <a:lnTo>
                  <a:pt x="0" y="2791967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34055" y="5449823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79">
                <a:moveTo>
                  <a:pt x="0" y="0"/>
                </a:moveTo>
                <a:lnTo>
                  <a:pt x="0" y="1147572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5067" y="544830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4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5067" y="53431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17675" y="54498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2475" y="54498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33372" y="53431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41220" y="54498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33827" y="54498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38627" y="5343144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49523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66515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59123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3923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74820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82667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5276" y="543763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80076" y="54498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90971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00344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2952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97752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08647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16495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09104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13904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33943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37219" y="545439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25067" y="4858511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5067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17675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2475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33372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41220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33827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38627" y="47533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49523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66515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59123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3923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74820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82667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5276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80076" y="475335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90971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00344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92952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97752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08647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16495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09104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13904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33943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37219" y="4753355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25067" y="4858511"/>
            <a:ext cx="906780" cy="591820"/>
          </a:xfrm>
          <a:custGeom>
            <a:avLst/>
            <a:gdLst/>
            <a:ahLst/>
            <a:cxnLst/>
            <a:rect l="l" t="t" r="r" b="b"/>
            <a:pathLst>
              <a:path w="906780" h="591820">
                <a:moveTo>
                  <a:pt x="0" y="591312"/>
                </a:moveTo>
                <a:lnTo>
                  <a:pt x="906780" y="591312"/>
                </a:lnTo>
                <a:lnTo>
                  <a:pt x="90678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054100" y="4957698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Job1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831848" y="5137403"/>
            <a:ext cx="906780" cy="312420"/>
          </a:xfrm>
          <a:custGeom>
            <a:avLst/>
            <a:gdLst/>
            <a:ahLst/>
            <a:cxnLst/>
            <a:rect l="l" t="t" r="r" b="b"/>
            <a:pathLst>
              <a:path w="906780" h="312420">
                <a:moveTo>
                  <a:pt x="0" y="312420"/>
                </a:moveTo>
                <a:lnTo>
                  <a:pt x="906780" y="312420"/>
                </a:lnTo>
                <a:lnTo>
                  <a:pt x="906780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21179" y="4858511"/>
            <a:ext cx="923925" cy="281940"/>
          </a:xfrm>
          <a:custGeom>
            <a:avLst/>
            <a:gdLst/>
            <a:ahLst/>
            <a:cxnLst/>
            <a:rect l="l" t="t" r="r" b="b"/>
            <a:pathLst>
              <a:path w="923925" h="281939">
                <a:moveTo>
                  <a:pt x="0" y="281939"/>
                </a:moveTo>
                <a:lnTo>
                  <a:pt x="923544" y="281939"/>
                </a:lnTo>
                <a:lnTo>
                  <a:pt x="923544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37104" y="5266944"/>
            <a:ext cx="2281555" cy="170815"/>
          </a:xfrm>
          <a:custGeom>
            <a:avLst/>
            <a:gdLst/>
            <a:ahLst/>
            <a:cxnLst/>
            <a:rect l="l" t="t" r="r" b="b"/>
            <a:pathLst>
              <a:path w="2281554" h="170814">
                <a:moveTo>
                  <a:pt x="0" y="170687"/>
                </a:moveTo>
                <a:lnTo>
                  <a:pt x="2281427" y="170687"/>
                </a:lnTo>
                <a:lnTo>
                  <a:pt x="2281427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44723" y="5073396"/>
            <a:ext cx="2278380" cy="192405"/>
          </a:xfrm>
          <a:custGeom>
            <a:avLst/>
            <a:gdLst/>
            <a:ahLst/>
            <a:cxnLst/>
            <a:rect l="l" t="t" r="r" b="b"/>
            <a:pathLst>
              <a:path w="2278379" h="192404">
                <a:moveTo>
                  <a:pt x="0" y="192023"/>
                </a:moveTo>
                <a:lnTo>
                  <a:pt x="2278379" y="192023"/>
                </a:lnTo>
                <a:lnTo>
                  <a:pt x="2278379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46248" y="4846320"/>
            <a:ext cx="2279904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571747" y="4798898"/>
            <a:ext cx="634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Jo</a:t>
            </a:r>
            <a:r>
              <a:rPr sz="2000" b="1" spc="5" dirty="0">
                <a:latin typeface="Tahoma"/>
                <a:cs typeface="Tahoma"/>
              </a:rPr>
              <a:t>b</a:t>
            </a:r>
            <a:r>
              <a:rPr sz="2000" b="1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017008" y="5148071"/>
            <a:ext cx="257810" cy="302260"/>
          </a:xfrm>
          <a:custGeom>
            <a:avLst/>
            <a:gdLst/>
            <a:ahLst/>
            <a:cxnLst/>
            <a:rect l="l" t="t" r="r" b="b"/>
            <a:pathLst>
              <a:path w="257810" h="302260">
                <a:moveTo>
                  <a:pt x="0" y="301751"/>
                </a:moveTo>
                <a:lnTo>
                  <a:pt x="257555" y="301751"/>
                </a:lnTo>
                <a:lnTo>
                  <a:pt x="257555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74564" y="4861559"/>
            <a:ext cx="2967355" cy="593090"/>
          </a:xfrm>
          <a:custGeom>
            <a:avLst/>
            <a:gdLst/>
            <a:ahLst/>
            <a:cxnLst/>
            <a:rect l="l" t="t" r="r" b="b"/>
            <a:pathLst>
              <a:path w="2967354" h="593089">
                <a:moveTo>
                  <a:pt x="0" y="592835"/>
                </a:moveTo>
                <a:lnTo>
                  <a:pt x="2967228" y="592835"/>
                </a:lnTo>
                <a:lnTo>
                  <a:pt x="2967228" y="0"/>
                </a:lnTo>
                <a:lnTo>
                  <a:pt x="0" y="0"/>
                </a:lnTo>
                <a:lnTo>
                  <a:pt x="0" y="592835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292977" y="4964938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Jo</a:t>
            </a:r>
            <a:r>
              <a:rPr sz="2400" dirty="0">
                <a:latin typeface="Tahoma"/>
                <a:cs typeface="Tahoma"/>
              </a:rPr>
              <a:t>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017008" y="4858511"/>
            <a:ext cx="280415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8491" y="4430267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31750" y="365759"/>
                </a:moveTo>
                <a:lnTo>
                  <a:pt x="0" y="365759"/>
                </a:lnTo>
                <a:lnTo>
                  <a:pt x="38100" y="441959"/>
                </a:lnTo>
                <a:lnTo>
                  <a:pt x="69850" y="378459"/>
                </a:lnTo>
                <a:lnTo>
                  <a:pt x="31750" y="378459"/>
                </a:lnTo>
                <a:lnTo>
                  <a:pt x="31750" y="365759"/>
                </a:lnTo>
                <a:close/>
              </a:path>
              <a:path w="76200" h="441960">
                <a:moveTo>
                  <a:pt x="44450" y="0"/>
                </a:moveTo>
                <a:lnTo>
                  <a:pt x="31750" y="0"/>
                </a:lnTo>
                <a:lnTo>
                  <a:pt x="31750" y="378459"/>
                </a:lnTo>
                <a:lnTo>
                  <a:pt x="44450" y="378459"/>
                </a:lnTo>
                <a:lnTo>
                  <a:pt x="44450" y="0"/>
                </a:lnTo>
                <a:close/>
              </a:path>
              <a:path w="76200" h="441960">
                <a:moveTo>
                  <a:pt x="76200" y="365759"/>
                </a:moveTo>
                <a:lnTo>
                  <a:pt x="44450" y="365759"/>
                </a:lnTo>
                <a:lnTo>
                  <a:pt x="44450" y="378459"/>
                </a:lnTo>
                <a:lnTo>
                  <a:pt x="69850" y="378459"/>
                </a:lnTo>
                <a:lnTo>
                  <a:pt x="7620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95272" y="4389120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31750" y="365759"/>
                </a:moveTo>
                <a:lnTo>
                  <a:pt x="0" y="365759"/>
                </a:lnTo>
                <a:lnTo>
                  <a:pt x="38100" y="441959"/>
                </a:lnTo>
                <a:lnTo>
                  <a:pt x="69850" y="378459"/>
                </a:lnTo>
                <a:lnTo>
                  <a:pt x="31750" y="378459"/>
                </a:lnTo>
                <a:lnTo>
                  <a:pt x="31750" y="365759"/>
                </a:lnTo>
                <a:close/>
              </a:path>
              <a:path w="76200" h="441960">
                <a:moveTo>
                  <a:pt x="44450" y="0"/>
                </a:moveTo>
                <a:lnTo>
                  <a:pt x="31750" y="0"/>
                </a:lnTo>
                <a:lnTo>
                  <a:pt x="31750" y="378459"/>
                </a:lnTo>
                <a:lnTo>
                  <a:pt x="44450" y="378459"/>
                </a:lnTo>
                <a:lnTo>
                  <a:pt x="44450" y="0"/>
                </a:lnTo>
                <a:close/>
              </a:path>
              <a:path w="76200" h="441960">
                <a:moveTo>
                  <a:pt x="76200" y="365759"/>
                </a:moveTo>
                <a:lnTo>
                  <a:pt x="44450" y="365759"/>
                </a:lnTo>
                <a:lnTo>
                  <a:pt x="44450" y="378459"/>
                </a:lnTo>
                <a:lnTo>
                  <a:pt x="69850" y="378459"/>
                </a:lnTo>
                <a:lnTo>
                  <a:pt x="7620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00527" y="4424171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31750" y="365759"/>
                </a:moveTo>
                <a:lnTo>
                  <a:pt x="0" y="365759"/>
                </a:lnTo>
                <a:lnTo>
                  <a:pt x="38100" y="441959"/>
                </a:lnTo>
                <a:lnTo>
                  <a:pt x="69850" y="378459"/>
                </a:lnTo>
                <a:lnTo>
                  <a:pt x="31750" y="378459"/>
                </a:lnTo>
                <a:lnTo>
                  <a:pt x="31750" y="365759"/>
                </a:lnTo>
                <a:close/>
              </a:path>
              <a:path w="76200" h="441960">
                <a:moveTo>
                  <a:pt x="44450" y="0"/>
                </a:moveTo>
                <a:lnTo>
                  <a:pt x="31750" y="0"/>
                </a:lnTo>
                <a:lnTo>
                  <a:pt x="31750" y="378459"/>
                </a:lnTo>
                <a:lnTo>
                  <a:pt x="44450" y="378459"/>
                </a:lnTo>
                <a:lnTo>
                  <a:pt x="44450" y="0"/>
                </a:lnTo>
                <a:close/>
              </a:path>
              <a:path w="76200" h="441960">
                <a:moveTo>
                  <a:pt x="76200" y="365759"/>
                </a:moveTo>
                <a:lnTo>
                  <a:pt x="44450" y="365759"/>
                </a:lnTo>
                <a:lnTo>
                  <a:pt x="44450" y="378459"/>
                </a:lnTo>
                <a:lnTo>
                  <a:pt x="69850" y="378459"/>
                </a:lnTo>
                <a:lnTo>
                  <a:pt x="7620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80432" y="5446776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44450" y="63500"/>
                </a:moveTo>
                <a:lnTo>
                  <a:pt x="31750" y="63500"/>
                </a:lnTo>
                <a:lnTo>
                  <a:pt x="31750" y="441960"/>
                </a:lnTo>
                <a:lnTo>
                  <a:pt x="44450" y="441960"/>
                </a:lnTo>
                <a:lnTo>
                  <a:pt x="44450" y="63500"/>
                </a:lnTo>
                <a:close/>
              </a:path>
              <a:path w="76200" h="4419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419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084957" y="5682183"/>
            <a:ext cx="1898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Job 1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156961" y="5769965"/>
            <a:ext cx="1215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Job 3  </a:t>
            </a:r>
            <a:r>
              <a:rPr sz="2000" spc="-5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196071" y="5458967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44450" y="63499"/>
                </a:moveTo>
                <a:lnTo>
                  <a:pt x="31750" y="63499"/>
                </a:lnTo>
                <a:lnTo>
                  <a:pt x="31750" y="441959"/>
                </a:lnTo>
                <a:lnTo>
                  <a:pt x="44450" y="441959"/>
                </a:lnTo>
                <a:lnTo>
                  <a:pt x="44450" y="63499"/>
                </a:lnTo>
                <a:close/>
              </a:path>
              <a:path w="76200" h="44196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4196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7168642" y="5799398"/>
            <a:ext cx="1897380" cy="7137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latin typeface="Tahoma"/>
                <a:cs typeface="Tahoma"/>
              </a:rPr>
              <a:t>Job 2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  <a:p>
            <a:pPr marL="1129030">
              <a:lnSpc>
                <a:spcPct val="100000"/>
              </a:lnSpc>
              <a:spcBef>
                <a:spcPts val="550"/>
              </a:spcBef>
            </a:pPr>
            <a:r>
              <a:rPr sz="1400" dirty="0">
                <a:latin typeface="Arial"/>
                <a:cs typeface="Arial"/>
              </a:rPr>
              <a:t>146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231891" y="5463540"/>
            <a:ext cx="412115" cy="335280"/>
          </a:xfrm>
          <a:custGeom>
            <a:avLst/>
            <a:gdLst/>
            <a:ahLst/>
            <a:cxnLst/>
            <a:rect l="l" t="t" r="r" b="b"/>
            <a:pathLst>
              <a:path w="412114" h="335279">
                <a:moveTo>
                  <a:pt x="399034" y="238404"/>
                </a:moveTo>
                <a:lnTo>
                  <a:pt x="399034" y="335280"/>
                </a:lnTo>
                <a:lnTo>
                  <a:pt x="411734" y="335280"/>
                </a:lnTo>
                <a:lnTo>
                  <a:pt x="411734" y="244754"/>
                </a:lnTo>
                <a:lnTo>
                  <a:pt x="405384" y="244754"/>
                </a:lnTo>
                <a:lnTo>
                  <a:pt x="399034" y="238404"/>
                </a:lnTo>
                <a:close/>
              </a:path>
              <a:path w="412114" h="335279">
                <a:moveTo>
                  <a:pt x="44450" y="63500"/>
                </a:moveTo>
                <a:lnTo>
                  <a:pt x="31750" y="63500"/>
                </a:lnTo>
                <a:lnTo>
                  <a:pt x="31750" y="241922"/>
                </a:lnTo>
                <a:lnTo>
                  <a:pt x="34544" y="244754"/>
                </a:lnTo>
                <a:lnTo>
                  <a:pt x="399034" y="244754"/>
                </a:lnTo>
                <a:lnTo>
                  <a:pt x="399034" y="238404"/>
                </a:lnTo>
                <a:lnTo>
                  <a:pt x="44450" y="238404"/>
                </a:lnTo>
                <a:lnTo>
                  <a:pt x="38100" y="232054"/>
                </a:lnTo>
                <a:lnTo>
                  <a:pt x="44450" y="232054"/>
                </a:lnTo>
                <a:lnTo>
                  <a:pt x="44450" y="63500"/>
                </a:lnTo>
                <a:close/>
              </a:path>
              <a:path w="412114" h="335279">
                <a:moveTo>
                  <a:pt x="408940" y="232054"/>
                </a:moveTo>
                <a:lnTo>
                  <a:pt x="44450" y="232054"/>
                </a:lnTo>
                <a:lnTo>
                  <a:pt x="44450" y="238404"/>
                </a:lnTo>
                <a:lnTo>
                  <a:pt x="399034" y="238404"/>
                </a:lnTo>
                <a:lnTo>
                  <a:pt x="405384" y="244754"/>
                </a:lnTo>
                <a:lnTo>
                  <a:pt x="411734" y="244754"/>
                </a:lnTo>
                <a:lnTo>
                  <a:pt x="411734" y="234899"/>
                </a:lnTo>
                <a:lnTo>
                  <a:pt x="408940" y="232054"/>
                </a:lnTo>
                <a:close/>
              </a:path>
              <a:path w="412114" h="335279">
                <a:moveTo>
                  <a:pt x="44450" y="232054"/>
                </a:moveTo>
                <a:lnTo>
                  <a:pt x="38100" y="232054"/>
                </a:lnTo>
                <a:lnTo>
                  <a:pt x="44450" y="238404"/>
                </a:lnTo>
                <a:lnTo>
                  <a:pt x="44450" y="232054"/>
                </a:lnTo>
                <a:close/>
              </a:path>
              <a:path w="412114" h="3352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412114" h="3352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>
            <a:spLocks noGrp="1"/>
          </p:cNvSpPr>
          <p:nvPr>
            <p:ph type="title"/>
          </p:nvPr>
        </p:nvSpPr>
        <p:spPr>
          <a:xfrm>
            <a:off x="3998214" y="168351"/>
            <a:ext cx="3891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Turn </a:t>
            </a:r>
            <a:r>
              <a:rPr spc="-15" dirty="0"/>
              <a:t>around</a:t>
            </a:r>
            <a:r>
              <a:rPr spc="40" dirty="0"/>
              <a:t> </a:t>
            </a:r>
            <a:r>
              <a:rPr spc="-5" dirty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13999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000" spc="-5" dirty="0"/>
              <a:t>Giải </a:t>
            </a:r>
            <a:r>
              <a:rPr sz="3000" dirty="0"/>
              <a:t>thuật điều phối </a:t>
            </a:r>
            <a:r>
              <a:rPr sz="3000" spc="-5" dirty="0"/>
              <a:t>CPU không ảnh </a:t>
            </a:r>
            <a:r>
              <a:rPr sz="3000" dirty="0"/>
              <a:t>hưởng lượng  thời gian tiến trình thực thi hay </a:t>
            </a:r>
            <a:r>
              <a:rPr sz="3000" spc="-5" dirty="0"/>
              <a:t>thực </a:t>
            </a:r>
            <a:r>
              <a:rPr sz="3000" dirty="0"/>
              <a:t>hiện  nhập/xuất; nó chỉ ảnh </a:t>
            </a:r>
            <a:r>
              <a:rPr sz="3000" spc="-5" dirty="0"/>
              <a:t>hưởng lượng </a:t>
            </a:r>
            <a:r>
              <a:rPr sz="3000" dirty="0"/>
              <a:t>thời gian một  </a:t>
            </a:r>
            <a:r>
              <a:rPr sz="3000" spc="-5" dirty="0"/>
              <a:t>tiến trình phải chờ trong hàng </a:t>
            </a:r>
            <a:r>
              <a:rPr sz="3000" dirty="0"/>
              <a:t>đợi </a:t>
            </a:r>
            <a:r>
              <a:rPr sz="3000" spc="-5" dirty="0"/>
              <a:t>sẵn</a:t>
            </a:r>
            <a:r>
              <a:rPr sz="3000" spc="80" dirty="0"/>
              <a:t> </a:t>
            </a:r>
            <a:r>
              <a:rPr sz="3000" spc="-5" dirty="0"/>
              <a:t>sàng.</a:t>
            </a:r>
            <a:endParaRPr sz="3000"/>
          </a:p>
          <a:p>
            <a:pPr marL="355600" marR="5080" indent="-342900" algn="just">
              <a:lnSpc>
                <a:spcPct val="113999"/>
              </a:lnSpc>
              <a:spcBef>
                <a:spcPts val="120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Thời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gian chờ </a:t>
            </a:r>
            <a:r>
              <a:rPr sz="3000" dirty="0"/>
              <a:t>(waiting time) </a:t>
            </a:r>
            <a:r>
              <a:rPr sz="3000" spc="-5" dirty="0"/>
              <a:t>là </a:t>
            </a:r>
            <a:r>
              <a:rPr sz="3000" dirty="0"/>
              <a:t>tổng thời gian chờ  </a:t>
            </a:r>
            <a:r>
              <a:rPr sz="3000" spc="-5" dirty="0"/>
              <a:t>trong </a:t>
            </a:r>
            <a:r>
              <a:rPr sz="3000" dirty="0"/>
              <a:t>hàng đợi </a:t>
            </a:r>
            <a:r>
              <a:rPr sz="3000" spc="-5" dirty="0"/>
              <a:t>sẵn</a:t>
            </a:r>
            <a:r>
              <a:rPr sz="3000" spc="15" dirty="0"/>
              <a:t> </a:t>
            </a:r>
            <a:r>
              <a:rPr sz="3000" spc="-5" dirty="0"/>
              <a:t>sàng.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8992" y="168351"/>
            <a:ext cx="40379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Thời gian</a:t>
            </a:r>
            <a:r>
              <a:rPr spc="-60" dirty="0"/>
              <a:t> </a:t>
            </a:r>
            <a:r>
              <a:rPr spc="-5" dirty="0"/>
              <a:t>chờ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2755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14399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Một thước đo </a:t>
            </a:r>
            <a:r>
              <a:rPr sz="2800" dirty="0">
                <a:latin typeface="Times New Roman"/>
                <a:cs typeface="Times New Roman"/>
              </a:rPr>
              <a:t>khác </a:t>
            </a:r>
            <a:r>
              <a:rPr sz="2800" spc="-10" dirty="0">
                <a:latin typeface="Times New Roman"/>
                <a:cs typeface="Times New Roman"/>
              </a:rPr>
              <a:t>là </a:t>
            </a:r>
            <a:r>
              <a:rPr sz="2800" spc="-5" dirty="0">
                <a:latin typeface="Times New Roman"/>
                <a:cs typeface="Times New Roman"/>
              </a:rPr>
              <a:t>thời gian từ lúc gởi 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cho  tới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đáp ứng đầu tiên được tạo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39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Thước </a:t>
            </a:r>
            <a:r>
              <a:rPr sz="2800" dirty="0">
                <a:latin typeface="Times New Roman"/>
                <a:cs typeface="Times New Roman"/>
              </a:rPr>
              <a:t>đo </a:t>
            </a:r>
            <a:r>
              <a:rPr sz="2800" spc="-5" dirty="0">
                <a:latin typeface="Times New Roman"/>
                <a:cs typeface="Times New Roman"/>
              </a:rPr>
              <a:t>này 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thời gian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đáp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ứng 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(response </a:t>
            </a:r>
            <a:r>
              <a:rPr sz="2800" spc="-5" dirty="0">
                <a:latin typeface="Times New Roman"/>
                <a:cs typeface="Times New Roman"/>
              </a:rPr>
              <a:t>time), là lượng thời gian </a:t>
            </a:r>
            <a:r>
              <a:rPr sz="2800" spc="-10" dirty="0">
                <a:latin typeface="Times New Roman"/>
                <a:cs typeface="Times New Roman"/>
              </a:rPr>
              <a:t>mất </a:t>
            </a:r>
            <a:r>
              <a:rPr sz="2800" spc="-5" dirty="0">
                <a:latin typeface="Times New Roman"/>
                <a:cs typeface="Times New Roman"/>
              </a:rPr>
              <a:t>đi từ lúc bắt  đầu đáp ứng nhưng không là thời gian </a:t>
            </a:r>
            <a:r>
              <a:rPr sz="2800" spc="-10" dirty="0">
                <a:latin typeface="Times New Roman"/>
                <a:cs typeface="Times New Roman"/>
              </a:rPr>
              <a:t>mất </a:t>
            </a:r>
            <a:r>
              <a:rPr sz="2800" dirty="0">
                <a:latin typeface="Times New Roman"/>
                <a:cs typeface="Times New Roman"/>
              </a:rPr>
              <a:t>đi để </a:t>
            </a:r>
            <a:r>
              <a:rPr sz="2800" spc="-10" dirty="0">
                <a:latin typeface="Times New Roman"/>
                <a:cs typeface="Times New Roman"/>
              </a:rPr>
              <a:t>xuất  </a:t>
            </a:r>
            <a:r>
              <a:rPr sz="2800" spc="-5" dirty="0">
                <a:latin typeface="Times New Roman"/>
                <a:cs typeface="Times New Roman"/>
              </a:rPr>
              <a:t>ra đáp ứng </a:t>
            </a:r>
            <a:r>
              <a:rPr sz="2800" dirty="0"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1150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Tối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thiểu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hóa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thời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gian phản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hồi </a:t>
            </a:r>
            <a:r>
              <a:rPr sz="2800" dirty="0">
                <a:latin typeface="Times New Roman"/>
                <a:cs typeface="Times New Roman"/>
              </a:rPr>
              <a:t>(response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926" y="214290"/>
            <a:ext cx="503638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Thời gian đáp</a:t>
            </a:r>
            <a:r>
              <a:rPr spc="-60" dirty="0"/>
              <a:t> </a:t>
            </a:r>
            <a:r>
              <a:rPr spc="-10" dirty="0"/>
              <a:t>ứng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10" y="2755214"/>
            <a:ext cx="76333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4.3 </a:t>
            </a:r>
            <a:r>
              <a:rPr sz="4800" dirty="0">
                <a:solidFill>
                  <a:srgbClr val="0000FF"/>
                </a:solidFill>
              </a:rPr>
              <a:t>– Các giải </a:t>
            </a:r>
            <a:r>
              <a:rPr sz="4800" spc="-5" dirty="0">
                <a:solidFill>
                  <a:srgbClr val="0000FF"/>
                </a:solidFill>
              </a:rPr>
              <a:t>thuật điều</a:t>
            </a:r>
            <a:r>
              <a:rPr sz="4800" spc="-45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phối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7200" y="1357298"/>
            <a:ext cx="8229600" cy="5342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14399"/>
              </a:lnSpc>
              <a:spcBef>
                <a:spcPts val="100"/>
              </a:spcBef>
              <a:buFont typeface="+mj-lt"/>
              <a:buAutoNum type="arabicPeriod"/>
              <a:tabLst>
                <a:tab pos="355600" algn="l"/>
                <a:tab pos="356235" algn="l"/>
                <a:tab pos="1109980" algn="l"/>
                <a:tab pos="2028825" algn="l"/>
                <a:tab pos="2884170" algn="l"/>
                <a:tab pos="3403600" algn="l"/>
                <a:tab pos="4321810" algn="l"/>
                <a:tab pos="5177790" algn="l"/>
                <a:tab pos="6109335" algn="l"/>
                <a:tab pos="6848475" algn="l"/>
                <a:tab pos="7940040" algn="l"/>
              </a:tabLst>
            </a:pPr>
            <a:r>
              <a:rPr spc="-10" smtClean="0"/>
              <a:t>Đ</a:t>
            </a:r>
            <a:r>
              <a:rPr spc="-20" smtClean="0"/>
              <a:t>ế</a:t>
            </a:r>
            <a:r>
              <a:rPr spc="-5" smtClean="0"/>
              <a:t>n</a:t>
            </a:r>
            <a:r>
              <a:rPr lang="en-US" spc="-5" dirty="0" smtClean="0"/>
              <a:t> </a:t>
            </a:r>
            <a:r>
              <a:rPr spc="-5" smtClean="0"/>
              <a:t>trước</a:t>
            </a:r>
            <a:r>
              <a:rPr lang="en-US" spc="-5" dirty="0" smtClean="0"/>
              <a:t> </a:t>
            </a:r>
            <a:r>
              <a:rPr smtClean="0"/>
              <a:t>phụ</a:t>
            </a:r>
            <a:r>
              <a:rPr spc="-5" smtClean="0"/>
              <a:t>c</a:t>
            </a:r>
            <a:r>
              <a:rPr lang="en-US" spc="-5" dirty="0" smtClean="0"/>
              <a:t> </a:t>
            </a:r>
            <a:r>
              <a:rPr spc="-5" smtClean="0"/>
              <a:t>vụ</a:t>
            </a:r>
            <a:r>
              <a:rPr lang="en-US" spc="-5" dirty="0" smtClean="0"/>
              <a:t> </a:t>
            </a:r>
            <a:r>
              <a:rPr spc="-5" smtClean="0"/>
              <a:t>trước</a:t>
            </a:r>
            <a:r>
              <a:rPr lang="en-US" spc="-5" dirty="0" smtClean="0"/>
              <a:t> </a:t>
            </a:r>
            <a:r>
              <a:rPr spc="-5" smtClean="0"/>
              <a:t>(fi</a:t>
            </a:r>
            <a:r>
              <a:rPr smtClean="0"/>
              <a:t>r</a:t>
            </a:r>
            <a:r>
              <a:rPr spc="-5" smtClean="0"/>
              <a:t>st</a:t>
            </a:r>
            <a:r>
              <a:rPr lang="en-US" spc="-5" dirty="0" smtClean="0"/>
              <a:t> </a:t>
            </a:r>
            <a:r>
              <a:rPr spc="-5" smtClean="0"/>
              <a:t>co</a:t>
            </a:r>
            <a:r>
              <a:rPr spc="-25" smtClean="0"/>
              <a:t>m</a:t>
            </a:r>
            <a:r>
              <a:rPr spc="-5" smtClean="0"/>
              <a:t>e</a:t>
            </a:r>
            <a:r>
              <a:rPr lang="en-US" spc="-5" dirty="0" smtClean="0"/>
              <a:t> </a:t>
            </a:r>
            <a:r>
              <a:rPr spc="-5" smtClean="0"/>
              <a:t>fi</a:t>
            </a:r>
            <a:r>
              <a:rPr spc="10" smtClean="0"/>
              <a:t>r</a:t>
            </a:r>
            <a:r>
              <a:rPr spc="-5" smtClean="0"/>
              <a:t>st</a:t>
            </a:r>
            <a:r>
              <a:rPr lang="en-US" spc="-5" dirty="0" smtClean="0"/>
              <a:t> </a:t>
            </a:r>
            <a:r>
              <a:rPr spc="-5" smtClean="0"/>
              <a:t>served</a:t>
            </a:r>
            <a:r>
              <a:rPr lang="en-US" spc="-5" dirty="0" smtClean="0"/>
              <a:t> </a:t>
            </a:r>
            <a:r>
              <a:rPr spc="-5" smtClean="0"/>
              <a:t>- FCFS</a:t>
            </a:r>
            <a:r>
              <a:rPr spc="-5" dirty="0"/>
              <a:t>)</a:t>
            </a:r>
          </a:p>
          <a:p>
            <a:pPr marL="527050" indent="-514350">
              <a:lnSpc>
                <a:spcPct val="100000"/>
              </a:lnSpc>
              <a:spcBef>
                <a:spcPts val="1140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pc="-5" dirty="0"/>
              <a:t>Ưu tiên công việc ngắn nhất (shortest </a:t>
            </a:r>
            <a:r>
              <a:rPr dirty="0"/>
              <a:t>job </a:t>
            </a:r>
            <a:r>
              <a:rPr spc="-5" dirty="0"/>
              <a:t>first -</a:t>
            </a:r>
            <a:r>
              <a:rPr spc="25" dirty="0"/>
              <a:t> </a:t>
            </a:r>
            <a:r>
              <a:rPr dirty="0"/>
              <a:t>SJF)</a:t>
            </a:r>
          </a:p>
          <a:p>
            <a:pPr marL="527050" indent="-514350">
              <a:lnSpc>
                <a:spcPct val="100000"/>
              </a:lnSpc>
              <a:spcBef>
                <a:spcPts val="1140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pc="-10" dirty="0"/>
              <a:t>Điều </a:t>
            </a:r>
            <a:r>
              <a:rPr spc="-5" dirty="0"/>
              <a:t>phối theo độ ưu tiên</a:t>
            </a:r>
            <a:r>
              <a:rPr spc="-10" dirty="0"/>
              <a:t> </a:t>
            </a:r>
            <a:r>
              <a:rPr dirty="0"/>
              <a:t>(priority-scheduling)</a:t>
            </a:r>
          </a:p>
          <a:p>
            <a:pPr marL="527050" indent="-514350">
              <a:lnSpc>
                <a:spcPct val="100000"/>
              </a:lnSpc>
              <a:spcBef>
                <a:spcPts val="114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pc="-10" dirty="0"/>
              <a:t>Điều </a:t>
            </a:r>
            <a:r>
              <a:rPr dirty="0"/>
              <a:t>phối </a:t>
            </a:r>
            <a:r>
              <a:rPr spc="-5" dirty="0"/>
              <a:t>luân phiên (round </a:t>
            </a:r>
            <a:r>
              <a:rPr dirty="0"/>
              <a:t>robin </a:t>
            </a:r>
            <a:r>
              <a:rPr spc="-5" dirty="0"/>
              <a:t>-</a:t>
            </a:r>
            <a:r>
              <a:rPr dirty="0"/>
              <a:t> </a:t>
            </a:r>
            <a:r>
              <a:rPr spc="-10" dirty="0"/>
              <a:t>RR)</a:t>
            </a:r>
          </a:p>
          <a:p>
            <a:pPr marL="527050" indent="-514350">
              <a:lnSpc>
                <a:spcPct val="100000"/>
              </a:lnSpc>
              <a:spcBef>
                <a:spcPts val="1140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pc="-5" dirty="0"/>
              <a:t>Hàng đợi nhiều </a:t>
            </a:r>
            <a:r>
              <a:rPr spc="-10" dirty="0"/>
              <a:t>cấp </a:t>
            </a:r>
            <a:r>
              <a:rPr spc="-5" dirty="0"/>
              <a:t>(multilevel</a:t>
            </a:r>
            <a:r>
              <a:rPr spc="15" dirty="0"/>
              <a:t> </a:t>
            </a:r>
            <a:r>
              <a:rPr spc="-5" dirty="0"/>
              <a:t>queue)</a:t>
            </a:r>
          </a:p>
          <a:p>
            <a:pPr marL="527050" marR="5715" indent="-514350">
              <a:lnSpc>
                <a:spcPct val="113999"/>
              </a:lnSpc>
              <a:spcBef>
                <a:spcPts val="680"/>
              </a:spcBef>
              <a:buFont typeface="+mj-lt"/>
              <a:buAutoNum type="arabicPeriod"/>
              <a:tabLst>
                <a:tab pos="355600" algn="l"/>
                <a:tab pos="356235" algn="l"/>
                <a:tab pos="1361440" algn="l"/>
                <a:tab pos="2062480" algn="l"/>
                <a:tab pos="2990850" algn="l"/>
                <a:tab pos="3681095" algn="l"/>
                <a:tab pos="4253230" algn="l"/>
                <a:tab pos="4981575" algn="l"/>
                <a:tab pos="6777355" algn="l"/>
              </a:tabLst>
            </a:pPr>
            <a:r>
              <a:rPr spc="-5" smtClean="0"/>
              <a:t>H</a:t>
            </a:r>
            <a:r>
              <a:rPr spc="-20" smtClean="0"/>
              <a:t>à</a:t>
            </a:r>
            <a:r>
              <a:rPr spc="-5" smtClean="0"/>
              <a:t>ng</a:t>
            </a:r>
            <a:r>
              <a:rPr lang="en-US" spc="-5" dirty="0" smtClean="0"/>
              <a:t> </a:t>
            </a:r>
            <a:r>
              <a:rPr spc="-5" smtClean="0"/>
              <a:t>đợi</a:t>
            </a:r>
            <a:r>
              <a:rPr dirty="0"/>
              <a:t>	</a:t>
            </a:r>
            <a:r>
              <a:rPr spc="-5" dirty="0"/>
              <a:t>p</a:t>
            </a:r>
            <a:r>
              <a:rPr spc="5" dirty="0"/>
              <a:t>h</a:t>
            </a:r>
            <a:r>
              <a:rPr spc="-5" dirty="0"/>
              <a:t>ản</a:t>
            </a:r>
            <a:r>
              <a:rPr/>
              <a:t>	</a:t>
            </a:r>
            <a:r>
              <a:rPr spc="-5" smtClean="0"/>
              <a:t>hồi</a:t>
            </a:r>
            <a:r>
              <a:rPr lang="en-US" spc="-5" dirty="0" smtClean="0"/>
              <a:t> </a:t>
            </a:r>
            <a:r>
              <a:rPr spc="-5" smtClean="0"/>
              <a:t>đa</a:t>
            </a:r>
            <a:r>
              <a:rPr lang="en-US" spc="-5" dirty="0" smtClean="0"/>
              <a:t> </a:t>
            </a:r>
            <a:r>
              <a:rPr spc="-15" smtClean="0"/>
              <a:t>cấ</a:t>
            </a:r>
            <a:r>
              <a:rPr spc="-5" smtClean="0"/>
              <a:t>p</a:t>
            </a:r>
            <a:r>
              <a:rPr lang="en-US" spc="-5" dirty="0" smtClean="0"/>
              <a:t> </a:t>
            </a:r>
            <a:r>
              <a:rPr spc="5" smtClean="0"/>
              <a:t>(</a:t>
            </a:r>
            <a:r>
              <a:rPr spc="-25" smtClean="0"/>
              <a:t>m</a:t>
            </a:r>
            <a:r>
              <a:rPr spc="-5" smtClean="0"/>
              <a:t>ul</a:t>
            </a:r>
            <a:r>
              <a:rPr smtClean="0"/>
              <a:t>t</a:t>
            </a:r>
            <a:r>
              <a:rPr spc="-5" smtClean="0"/>
              <a:t>ile</a:t>
            </a:r>
            <a:r>
              <a:rPr spc="-15" smtClean="0"/>
              <a:t>v</a:t>
            </a:r>
            <a:r>
              <a:rPr spc="-5" smtClean="0"/>
              <a:t>el</a:t>
            </a:r>
            <a:r>
              <a:rPr lang="en-US" spc="-5" dirty="0" smtClean="0"/>
              <a:t> </a:t>
            </a:r>
            <a:r>
              <a:rPr spc="-5" smtClean="0"/>
              <a:t>fe</a:t>
            </a:r>
            <a:r>
              <a:rPr spc="-15" smtClean="0"/>
              <a:t>e</a:t>
            </a:r>
            <a:r>
              <a:rPr spc="-5" smtClean="0"/>
              <a:t>d</a:t>
            </a:r>
            <a:r>
              <a:rPr smtClean="0"/>
              <a:t>b</a:t>
            </a:r>
            <a:r>
              <a:rPr spc="-5" smtClean="0"/>
              <a:t>a</a:t>
            </a:r>
            <a:r>
              <a:rPr spc="-20" smtClean="0"/>
              <a:t>c</a:t>
            </a:r>
            <a:r>
              <a:rPr spc="-5" smtClean="0"/>
              <a:t>k  </a:t>
            </a:r>
            <a:r>
              <a:rPr spc="-5" dirty="0"/>
              <a:t>queue)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900" y="168351"/>
            <a:ext cx="3074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giải</a:t>
            </a:r>
            <a:r>
              <a:rPr spc="-50" dirty="0"/>
              <a:t> </a:t>
            </a:r>
            <a:r>
              <a:rPr spc="-5" dirty="0"/>
              <a:t>thuật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4983"/>
            <a:ext cx="8073390" cy="49383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Lập </a:t>
            </a:r>
            <a:r>
              <a:rPr sz="2600" spc="-5" dirty="0">
                <a:latin typeface="Times New Roman"/>
                <a:cs typeface="Times New Roman"/>
              </a:rPr>
              <a:t>lịch các </a:t>
            </a:r>
            <a:r>
              <a:rPr sz="2600" dirty="0">
                <a:latin typeface="Times New Roman"/>
                <a:cs typeface="Times New Roman"/>
              </a:rPr>
              <a:t>công việc theo thứ tự xuất hiện của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chúng.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20000"/>
              </a:lnSpc>
              <a:spcBef>
                <a:spcPts val="35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Off-line FCFS </a:t>
            </a:r>
            <a:r>
              <a:rPr sz="2400" dirty="0">
                <a:latin typeface="Times New Roman"/>
                <a:cs typeface="Times New Roman"/>
              </a:rPr>
              <a:t>lập lịch theo thứ tự xuất </a:t>
            </a:r>
            <a:r>
              <a:rPr sz="2400" spc="-5" dirty="0">
                <a:latin typeface="Times New Roman"/>
                <a:cs typeface="Times New Roman"/>
              </a:rPr>
              <a:t>hiện </a:t>
            </a:r>
            <a:r>
              <a:rPr sz="2400" dirty="0">
                <a:latin typeface="Times New Roman"/>
                <a:cs typeface="Times New Roman"/>
              </a:rPr>
              <a:t>trong dữ </a:t>
            </a:r>
            <a:r>
              <a:rPr sz="2400" spc="-5" dirty="0">
                <a:latin typeface="Times New Roman"/>
                <a:cs typeface="Times New Roman"/>
              </a:rPr>
              <a:t>liệu  </a:t>
            </a:r>
            <a:r>
              <a:rPr sz="2400" dirty="0">
                <a:latin typeface="Times New Roman"/>
                <a:cs typeface="Times New Roman"/>
              </a:rPr>
              <a:t>đầu vào của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nó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Thi hành </a:t>
            </a:r>
            <a:r>
              <a:rPr sz="2600" spc="-5" dirty="0">
                <a:latin typeface="Times New Roman"/>
                <a:cs typeface="Times New Roman"/>
              </a:rPr>
              <a:t>lần </a:t>
            </a:r>
            <a:r>
              <a:rPr sz="2600" dirty="0">
                <a:latin typeface="Times New Roman"/>
                <a:cs typeface="Times New Roman"/>
              </a:rPr>
              <a:t>lượt </a:t>
            </a:r>
            <a:r>
              <a:rPr sz="2600" spc="-5" dirty="0">
                <a:latin typeface="Times New Roman"/>
                <a:cs typeface="Times New Roman"/>
              </a:rPr>
              <a:t>mỗi </a:t>
            </a:r>
            <a:r>
              <a:rPr sz="2600" dirty="0">
                <a:latin typeface="Times New Roman"/>
                <a:cs typeface="Times New Roman"/>
              </a:rPr>
              <a:t>công việc cho đến </a:t>
            </a:r>
            <a:r>
              <a:rPr sz="2600" spc="5" dirty="0">
                <a:latin typeface="Times New Roman"/>
                <a:cs typeface="Times New Roman"/>
              </a:rPr>
              <a:t>khi </a:t>
            </a:r>
            <a:r>
              <a:rPr sz="2600" dirty="0">
                <a:latin typeface="Times New Roman"/>
                <a:cs typeface="Times New Roman"/>
              </a:rPr>
              <a:t>hoàn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thành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thủy: hoàn thành </a:t>
            </a:r>
            <a:r>
              <a:rPr sz="2400" spc="-5" dirty="0">
                <a:latin typeface="Times New Roman"/>
                <a:cs typeface="Times New Roman"/>
              </a:rPr>
              <a:t>kể </a:t>
            </a:r>
            <a:r>
              <a:rPr sz="2400" dirty="0">
                <a:latin typeface="Times New Roman"/>
                <a:cs typeface="Times New Roman"/>
              </a:rPr>
              <a:t>cả tính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Hiện </a:t>
            </a:r>
            <a:r>
              <a:rPr sz="2400" dirty="0">
                <a:latin typeface="Times New Roman"/>
                <a:cs typeface="Times New Roman"/>
              </a:rPr>
              <a:t>đại: dừng lại khi bị block (gặp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Có </a:t>
            </a:r>
            <a:r>
              <a:rPr sz="2600" spc="-5" dirty="0">
                <a:latin typeface="Times New Roman"/>
                <a:cs typeface="Times New Roman"/>
              </a:rPr>
              <a:t>cả </a:t>
            </a:r>
            <a:r>
              <a:rPr sz="2600" dirty="0">
                <a:latin typeface="Times New Roman"/>
                <a:cs typeface="Times New Roman"/>
              </a:rPr>
              <a:t>on-line </a:t>
            </a:r>
            <a:r>
              <a:rPr sz="2600" spc="-5" dirty="0">
                <a:latin typeface="Times New Roman"/>
                <a:cs typeface="Times New Roman"/>
              </a:rPr>
              <a:t>lẫn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off-line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750"/>
              </a:lnSpc>
              <a:spcBef>
                <a:spcPts val="22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Đơn </a:t>
            </a:r>
            <a:r>
              <a:rPr sz="2600" dirty="0">
                <a:latin typeface="Times New Roman"/>
                <a:cs typeface="Times New Roman"/>
              </a:rPr>
              <a:t>giản, </a:t>
            </a:r>
            <a:r>
              <a:rPr sz="2600" spc="-5" dirty="0">
                <a:latin typeface="Times New Roman"/>
                <a:cs typeface="Times New Roman"/>
              </a:rPr>
              <a:t>dùng làm </a:t>
            </a:r>
            <a:r>
              <a:rPr sz="2600" dirty="0">
                <a:latin typeface="Times New Roman"/>
                <a:cs typeface="Times New Roman"/>
              </a:rPr>
              <a:t>cơ </a:t>
            </a:r>
            <a:r>
              <a:rPr sz="2600" spc="-5" dirty="0">
                <a:latin typeface="Times New Roman"/>
                <a:cs typeface="Times New Roman"/>
              </a:rPr>
              <a:t>sở </a:t>
            </a:r>
            <a:r>
              <a:rPr sz="2600" spc="5" dirty="0">
                <a:latin typeface="Times New Roman"/>
                <a:cs typeface="Times New Roman"/>
              </a:rPr>
              <a:t>để </a:t>
            </a:r>
            <a:r>
              <a:rPr sz="2600" dirty="0">
                <a:latin typeface="Times New Roman"/>
                <a:cs typeface="Times New Roman"/>
              </a:rPr>
              <a:t>phân </a:t>
            </a:r>
            <a:r>
              <a:rPr sz="2600" spc="-5" dirty="0">
                <a:latin typeface="Times New Roman"/>
                <a:cs typeface="Times New Roman"/>
              </a:rPr>
              <a:t>tích các </a:t>
            </a:r>
            <a:r>
              <a:rPr sz="2600" dirty="0">
                <a:latin typeface="Times New Roman"/>
                <a:cs typeface="Times New Roman"/>
              </a:rPr>
              <a:t>phương </a:t>
            </a:r>
            <a:r>
              <a:rPr sz="2600" spc="-10" dirty="0">
                <a:latin typeface="Times New Roman"/>
                <a:cs typeface="Times New Roman"/>
              </a:rPr>
              <a:t>pháp  </a:t>
            </a:r>
            <a:r>
              <a:rPr sz="2600" dirty="0">
                <a:latin typeface="Times New Roman"/>
                <a:cs typeface="Times New Roman"/>
              </a:rPr>
              <a:t>khác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Thời gian phản </a:t>
            </a:r>
            <a:r>
              <a:rPr sz="2600" spc="5" dirty="0">
                <a:latin typeface="Times New Roman"/>
                <a:cs typeface="Times New Roman"/>
              </a:rPr>
              <a:t>hồi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kém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"/>
                <a:cs typeface="Arial"/>
              </a:rPr>
              <a:t>151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572" y="169875"/>
            <a:ext cx="6339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/>
                <a:cs typeface="Times New Roman"/>
              </a:rPr>
              <a:t>First-Come, </a:t>
            </a:r>
            <a:r>
              <a:rPr sz="3600" i="1" dirty="0">
                <a:latin typeface="Times New Roman"/>
                <a:cs typeface="Times New Roman"/>
              </a:rPr>
              <a:t>First-Served</a:t>
            </a:r>
            <a:r>
              <a:rPr sz="3600" i="1" spc="-3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(FCFS)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42327" y="697084"/>
            <a:ext cx="1725688" cy="1865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144" y="1286332"/>
            <a:ext cx="1139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Ví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71011" y="1377069"/>
          <a:ext cx="2626995" cy="1348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498600"/>
              </a:tblGrid>
              <a:tr h="316865">
                <a:tc>
                  <a:txBody>
                    <a:bodyPr/>
                    <a:lstStyle/>
                    <a:p>
                      <a:pPr marR="281305" algn="ctr">
                        <a:lnSpc>
                          <a:spcPts val="2190"/>
                        </a:lnSpc>
                      </a:pPr>
                      <a:r>
                        <a:rPr sz="20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 algn="ctr">
                        <a:lnSpc>
                          <a:spcPts val="2190"/>
                        </a:lnSpc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000" u="sng" spc="-8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R="2806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i="1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895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/>
                </a:tc>
              </a:tr>
              <a:tr h="335280">
                <a:tc>
                  <a:txBody>
                    <a:bodyPr/>
                    <a:lstStyle/>
                    <a:p>
                      <a:pPr marR="219710" algn="ctr">
                        <a:lnSpc>
                          <a:spcPts val="2225"/>
                        </a:lnSpc>
                      </a:pP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i="1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 algn="ctr">
                        <a:lnSpc>
                          <a:spcPts val="222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0200">
                <a:tc>
                  <a:txBody>
                    <a:bodyPr/>
                    <a:lstStyle/>
                    <a:p>
                      <a:pPr marR="216535" algn="ctr">
                        <a:lnSpc>
                          <a:spcPts val="2225"/>
                        </a:lnSpc>
                      </a:pP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i="1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 algn="ctr">
                        <a:lnSpc>
                          <a:spcPts val="222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1344" y="2665664"/>
            <a:ext cx="5711825" cy="6959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VD: 3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vào hàng đợi theo thứ tự: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Sơ đồ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Gantt: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144" y="5415178"/>
            <a:ext cx="7366634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Thời gian hoàn thành trung bình: (24 + 27 + 30)/3 =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27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Điểm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yếu: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Các tiến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trình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có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thời gian CPU ngắn vào sau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tiến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0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có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thời gian CPU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dài.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55620" y="3518915"/>
          <a:ext cx="5257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  <a:gridCol w="914400"/>
                <a:gridCol w="990600"/>
              </a:tblGrid>
              <a:tr h="609600">
                <a:tc>
                  <a:txBody>
                    <a:bodyPr/>
                    <a:lstStyle/>
                    <a:p>
                      <a:pPr marR="32131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65290" y="4313377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9944" y="4313377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344" y="4313377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344" y="4313377"/>
            <a:ext cx="511365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396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475"/>
              </a:spcBef>
              <a:tabLst>
                <a:tab pos="2155190" algn="l"/>
                <a:tab pos="2988945" algn="l"/>
              </a:tabLst>
            </a:pPr>
            <a:r>
              <a:rPr sz="2000" dirty="0">
                <a:latin typeface="Times New Roman"/>
                <a:cs typeface="Times New Roman"/>
              </a:rPr>
              <a:t>Thời gian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chờ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1	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2	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24; </a:t>
            </a: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Thời gian chờ trung bình: (0 + 24 + 27)/3 =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02200" y="169875"/>
            <a:ext cx="2197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FCFS</a:t>
            </a:r>
            <a:r>
              <a:rPr sz="3600" i="1" spc="-8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(2/3)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628885"/>
            <a:ext cx="4998085" cy="10179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Điểm </a:t>
            </a:r>
            <a:r>
              <a:rPr sz="2200" dirty="0">
                <a:latin typeface="Times New Roman"/>
                <a:cs typeface="Times New Roman"/>
              </a:rPr>
              <a:t>yếu: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165"/>
              </a:lnSpc>
              <a:spcBef>
                <a:spcPts val="390"/>
              </a:spcBef>
              <a:tabLst>
                <a:tab pos="756285" algn="l"/>
              </a:tabLst>
            </a:pPr>
            <a:r>
              <a:rPr sz="1900" spc="-5" dirty="0">
                <a:latin typeface="Times New Roman"/>
                <a:cs typeface="Times New Roman"/>
              </a:rPr>
              <a:t>–	</a:t>
            </a:r>
            <a:r>
              <a:rPr sz="1900" spc="-10" dirty="0">
                <a:latin typeface="Times New Roman"/>
                <a:cs typeface="Times New Roman"/>
              </a:rPr>
              <a:t>Giả sử </a:t>
            </a:r>
            <a:r>
              <a:rPr sz="1900" spc="-5" dirty="0">
                <a:latin typeface="Times New Roman"/>
                <a:cs typeface="Times New Roman"/>
              </a:rPr>
              <a:t>vào hàng đợi theo thứ tự: </a:t>
            </a:r>
            <a:r>
              <a:rPr sz="1900" i="1" spc="5" dirty="0">
                <a:latin typeface="Times New Roman"/>
                <a:cs typeface="Times New Roman"/>
              </a:rPr>
              <a:t>P</a:t>
            </a:r>
            <a:r>
              <a:rPr sz="1875" i="1" spc="7" baseline="-20000" dirty="0">
                <a:latin typeface="Times New Roman"/>
                <a:cs typeface="Times New Roman"/>
              </a:rPr>
              <a:t>2 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P</a:t>
            </a:r>
            <a:r>
              <a:rPr sz="1875" i="1" spc="7" baseline="-20000" dirty="0">
                <a:latin typeface="Times New Roman"/>
                <a:cs typeface="Times New Roman"/>
              </a:rPr>
              <a:t>3 </a:t>
            </a:r>
            <a:r>
              <a:rPr sz="1900" spc="-5" dirty="0">
                <a:latin typeface="Times New Roman"/>
                <a:cs typeface="Times New Roman"/>
              </a:rPr>
              <a:t>,</a:t>
            </a:r>
            <a:r>
              <a:rPr sz="1900" spc="-305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P</a:t>
            </a:r>
            <a:r>
              <a:rPr sz="1875" i="1" spc="7" baseline="-20000" dirty="0">
                <a:latin typeface="Times New Roman"/>
                <a:cs typeface="Times New Roman"/>
              </a:rPr>
              <a:t>1</a:t>
            </a:r>
            <a:endParaRPr sz="1875" baseline="-20000">
              <a:latin typeface="Times New Roman"/>
              <a:cs typeface="Times New Roman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Times New Roman"/>
                <a:cs typeface="Times New Roman"/>
              </a:rPr>
              <a:t>Sơ đồ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Gantt: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631799"/>
            <a:ext cx="5593080" cy="10934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Trường hợp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2: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Thời gian chờ trung bình tốt hơn (3 &lt;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17)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70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Thời gian hoàn thành trung bình tốt hơn (13 &lt;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27)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91027" y="2738627"/>
          <a:ext cx="5257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14400"/>
                <a:gridCol w="3352800"/>
              </a:tblGrid>
              <a:tr h="60960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5242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961121" y="353339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742" y="3685413"/>
            <a:ext cx="5403215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ts val="1375"/>
              </a:lnSpc>
              <a:spcBef>
                <a:spcPts val="95"/>
              </a:spcBef>
              <a:buChar char="–"/>
              <a:tabLst>
                <a:tab pos="299085" algn="l"/>
                <a:tab pos="299720" algn="l"/>
                <a:tab pos="1978660" algn="l"/>
                <a:tab pos="2929890" algn="l"/>
              </a:tabLst>
            </a:pPr>
            <a:r>
              <a:rPr sz="1900" spc="-5" dirty="0">
                <a:latin typeface="Times New Roman"/>
                <a:cs typeface="Times New Roman"/>
              </a:rPr>
              <a:t>Thời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gian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chờ</a:t>
            </a:r>
            <a:r>
              <a:rPr sz="2700" spc="52" baseline="40123" dirty="0">
                <a:latin typeface="Arial"/>
                <a:cs typeface="Arial"/>
              </a:rPr>
              <a:t>0	</a:t>
            </a:r>
            <a:r>
              <a:rPr sz="1900" i="1" spc="-5" dirty="0">
                <a:latin typeface="Times New Roman"/>
                <a:cs typeface="Times New Roman"/>
              </a:rPr>
              <a:t>= </a:t>
            </a:r>
            <a:r>
              <a:rPr sz="1900" spc="-5" dirty="0">
                <a:latin typeface="Times New Roman"/>
                <a:cs typeface="Times New Roman"/>
              </a:rPr>
              <a:t>6</a:t>
            </a:r>
            <a:r>
              <a:rPr sz="1900" i="1" spc="-5" dirty="0">
                <a:latin typeface="Times New Roman"/>
                <a:cs typeface="Times New Roman"/>
              </a:rPr>
              <a:t>;</a:t>
            </a:r>
            <a:r>
              <a:rPr sz="1900" i="1" spc="-14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P</a:t>
            </a:r>
            <a:r>
              <a:rPr sz="1900" i="1" spc="135" dirty="0">
                <a:latin typeface="Times New Roman"/>
                <a:cs typeface="Times New Roman"/>
              </a:rPr>
              <a:t> </a:t>
            </a:r>
            <a:r>
              <a:rPr sz="2700" spc="-7" baseline="40123" dirty="0">
                <a:latin typeface="Arial"/>
                <a:cs typeface="Arial"/>
              </a:rPr>
              <a:t>3	</a:t>
            </a:r>
            <a:r>
              <a:rPr sz="1900" spc="-5" dirty="0">
                <a:latin typeface="Times New Roman"/>
                <a:cs typeface="Times New Roman"/>
              </a:rPr>
              <a:t>0 </a:t>
            </a:r>
            <a:r>
              <a:rPr sz="1900" i="1" spc="-5" dirty="0">
                <a:latin typeface="Times New Roman"/>
                <a:cs typeface="Times New Roman"/>
              </a:rPr>
              <a:t>P</a:t>
            </a:r>
            <a:r>
              <a:rPr sz="1900" i="1" spc="265" dirty="0">
                <a:latin typeface="Times New Roman"/>
                <a:cs typeface="Times New Roman"/>
              </a:rPr>
              <a:t> </a:t>
            </a:r>
            <a:r>
              <a:rPr sz="1900" i="1" spc="20" dirty="0">
                <a:latin typeface="Times New Roman"/>
                <a:cs typeface="Times New Roman"/>
              </a:rPr>
              <a:t>=</a:t>
            </a:r>
            <a:r>
              <a:rPr sz="2700" spc="30" baseline="40123" dirty="0">
                <a:latin typeface="Arial"/>
                <a:cs typeface="Arial"/>
              </a:rPr>
              <a:t>6</a:t>
            </a:r>
            <a:endParaRPr sz="2700" baseline="40123">
              <a:latin typeface="Arial"/>
              <a:cs typeface="Arial"/>
            </a:endParaRPr>
          </a:p>
          <a:p>
            <a:pPr marL="65405" algn="ctr">
              <a:lnSpc>
                <a:spcPts val="1325"/>
              </a:lnSpc>
              <a:tabLst>
                <a:tab pos="946150" algn="l"/>
                <a:tab pos="1405255" algn="l"/>
                <a:tab pos="1647189" algn="l"/>
                <a:tab pos="1991995" algn="l"/>
              </a:tabLst>
            </a:pPr>
            <a:r>
              <a:rPr sz="2850" i="1" spc="7" baseline="13157" dirty="0">
                <a:latin typeface="Times New Roman"/>
                <a:cs typeface="Times New Roman"/>
              </a:rPr>
              <a:t>P</a:t>
            </a:r>
            <a:r>
              <a:rPr sz="1250" i="1" spc="5" dirty="0">
                <a:latin typeface="Times New Roman"/>
                <a:cs typeface="Times New Roman"/>
              </a:rPr>
              <a:t>1	</a:t>
            </a:r>
            <a:r>
              <a:rPr sz="1250" i="1" spc="10" dirty="0">
                <a:latin typeface="Times New Roman"/>
                <a:cs typeface="Times New Roman"/>
              </a:rPr>
              <a:t>2</a:t>
            </a:r>
            <a:r>
              <a:rPr sz="1250" i="1" spc="165" dirty="0">
                <a:latin typeface="Times New Roman"/>
                <a:cs typeface="Times New Roman"/>
              </a:rPr>
              <a:t> </a:t>
            </a:r>
            <a:r>
              <a:rPr sz="2850" spc="-7" baseline="13157" dirty="0">
                <a:latin typeface="Times New Roman"/>
                <a:cs typeface="Times New Roman"/>
              </a:rPr>
              <a:t>=	</a:t>
            </a:r>
            <a:r>
              <a:rPr sz="1250" i="1" spc="5" dirty="0">
                <a:latin typeface="Times New Roman"/>
                <a:cs typeface="Times New Roman"/>
              </a:rPr>
              <a:t>;	</a:t>
            </a:r>
            <a:r>
              <a:rPr sz="1250" i="1" spc="10" dirty="0">
                <a:latin typeface="Times New Roman"/>
                <a:cs typeface="Times New Roman"/>
              </a:rPr>
              <a:t>3	</a:t>
            </a:r>
            <a:r>
              <a:rPr sz="2850" spc="-7" baseline="13157" dirty="0">
                <a:latin typeface="Times New Roman"/>
                <a:cs typeface="Times New Roman"/>
              </a:rPr>
              <a:t>3</a:t>
            </a:r>
            <a:endParaRPr sz="2850" baseline="13157">
              <a:latin typeface="Times New Roman"/>
              <a:cs typeface="Times New Roman"/>
            </a:endParaRPr>
          </a:p>
          <a:p>
            <a:pPr marL="299085" indent="-286385">
              <a:lnSpc>
                <a:spcPts val="2230"/>
              </a:lnSpc>
              <a:buChar char="–"/>
              <a:tabLst>
                <a:tab pos="299085" algn="l"/>
                <a:tab pos="299720" algn="l"/>
                <a:tab pos="2957195" algn="l"/>
              </a:tabLst>
            </a:pPr>
            <a:r>
              <a:rPr sz="1900" spc="-5" dirty="0">
                <a:latin typeface="Times New Roman"/>
                <a:cs typeface="Times New Roman"/>
              </a:rPr>
              <a:t>Thời gian chờ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trung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bình:	</a:t>
            </a:r>
            <a:r>
              <a:rPr sz="1900" dirty="0">
                <a:latin typeface="Times New Roman"/>
                <a:cs typeface="Times New Roman"/>
              </a:rPr>
              <a:t>(6 </a:t>
            </a:r>
            <a:r>
              <a:rPr sz="1900" spc="-5" dirty="0">
                <a:latin typeface="Times New Roman"/>
                <a:cs typeface="Times New Roman"/>
              </a:rPr>
              <a:t>+ 0 + 3)/3 =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370"/>
              </a:spcBef>
              <a:buChar char="–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Thời gian hoàn thành trung bình: (3 + 6 + 30)/3 =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02200" y="169875"/>
            <a:ext cx="2197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FCFS</a:t>
            </a:r>
            <a:r>
              <a:rPr sz="3600" i="1" spc="-8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(3/3)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525" y="4208526"/>
            <a:ext cx="7084059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Trạng thái của </a:t>
            </a:r>
            <a:r>
              <a:rPr sz="2600" b="1" i="1" spc="-5" dirty="0">
                <a:latin typeface="Times New Roman"/>
                <a:cs typeface="Times New Roman"/>
              </a:rPr>
              <a:t>tiến</a:t>
            </a:r>
            <a:r>
              <a:rPr sz="2600" b="1" i="1" spc="-2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trình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  <a:tabLst>
                <a:tab pos="756285" algn="l"/>
                <a:tab pos="756920" algn="l"/>
                <a:tab pos="1454150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200" spc="-5" dirty="0">
                <a:latin typeface="Times New Roman"/>
                <a:cs typeface="Times New Roman"/>
              </a:rPr>
              <a:t>:	Tiến trình vừa được tạo (chạy chương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trình)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  <a:tab pos="1656714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2200" spc="-5" dirty="0">
                <a:latin typeface="Times New Roman"/>
                <a:cs typeface="Times New Roman"/>
              </a:rPr>
              <a:t>:	Tiến </a:t>
            </a:r>
            <a:r>
              <a:rPr sz="2200" dirty="0">
                <a:latin typeface="Times New Roman"/>
                <a:cs typeface="Times New Roman"/>
              </a:rPr>
              <a:t>trình </a:t>
            </a:r>
            <a:r>
              <a:rPr sz="2200" spc="-10" dirty="0">
                <a:latin typeface="Times New Roman"/>
                <a:cs typeface="Times New Roman"/>
              </a:rPr>
              <a:t>sẵn </a:t>
            </a:r>
            <a:r>
              <a:rPr sz="2200" spc="-5" dirty="0">
                <a:latin typeface="Times New Roman"/>
                <a:cs typeface="Times New Roman"/>
              </a:rPr>
              <a:t>sàng </a:t>
            </a:r>
            <a:r>
              <a:rPr sz="2200" dirty="0">
                <a:latin typeface="Times New Roman"/>
                <a:cs typeface="Times New Roman"/>
              </a:rPr>
              <a:t>để </a:t>
            </a:r>
            <a:r>
              <a:rPr sz="2200" spc="-5" dirty="0">
                <a:latin typeface="Times New Roman"/>
                <a:cs typeface="Times New Roman"/>
              </a:rPr>
              <a:t>chạy (đang chờ </a:t>
            </a:r>
            <a:r>
              <a:rPr sz="2200" spc="-10" dirty="0">
                <a:latin typeface="Times New Roman"/>
                <a:cs typeface="Times New Roman"/>
              </a:rPr>
              <a:t>cấp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CPU)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  <a:tab pos="1937385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2200" spc="-5" dirty="0">
                <a:latin typeface="Times New Roman"/>
                <a:cs typeface="Times New Roman"/>
              </a:rPr>
              <a:t>:	Tiến trình đang chạy (thi hành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lệnh)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  <a:tab pos="1859914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waiting</a:t>
            </a:r>
            <a:r>
              <a:rPr sz="2200" spc="-5" dirty="0">
                <a:latin typeface="Times New Roman"/>
                <a:cs typeface="Times New Roman"/>
              </a:rPr>
              <a:t>:	Tiến trình chờ đợi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sự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kiện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  <a:tab pos="2294255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terminated</a:t>
            </a:r>
            <a:r>
              <a:rPr sz="2200" spc="-5" dirty="0">
                <a:latin typeface="Times New Roman"/>
                <a:cs typeface="Times New Roman"/>
              </a:rPr>
              <a:t>:	Tiến trình kết thúc thi hành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lệnh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405127"/>
            <a:ext cx="6553200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399415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650" y="1379219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5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1372869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0350" y="1379727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0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2700" y="3968750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9050" y="1404619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7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2700" y="1398269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4950" y="1405127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2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66113" y="93675"/>
            <a:ext cx="6271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Lưu </a:t>
            </a:r>
            <a:r>
              <a:rPr sz="3600" dirty="0"/>
              <a:t>đồ trạng </a:t>
            </a:r>
            <a:r>
              <a:rPr sz="3600" spc="-5" dirty="0"/>
              <a:t>thái </a:t>
            </a:r>
            <a:r>
              <a:rPr sz="3600" dirty="0"/>
              <a:t>của tiến</a:t>
            </a:r>
            <a:r>
              <a:rPr sz="3600" spc="-8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9044" y="4130040"/>
            <a:ext cx="4270375" cy="388620"/>
          </a:xfrm>
          <a:custGeom>
            <a:avLst/>
            <a:gdLst/>
            <a:ahLst/>
            <a:cxnLst/>
            <a:rect l="l" t="t" r="r" b="b"/>
            <a:pathLst>
              <a:path w="4270375" h="388620">
                <a:moveTo>
                  <a:pt x="0" y="388619"/>
                </a:moveTo>
                <a:lnTo>
                  <a:pt x="4270248" y="388619"/>
                </a:lnTo>
                <a:lnTo>
                  <a:pt x="4270248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6547" y="2828544"/>
            <a:ext cx="2121535" cy="411480"/>
          </a:xfrm>
          <a:custGeom>
            <a:avLst/>
            <a:gdLst/>
            <a:ahLst/>
            <a:cxnLst/>
            <a:rect l="l" t="t" r="r" b="b"/>
            <a:pathLst>
              <a:path w="2121534" h="411480">
                <a:moveTo>
                  <a:pt x="0" y="411479"/>
                </a:moveTo>
                <a:lnTo>
                  <a:pt x="2121407" y="411479"/>
                </a:lnTo>
                <a:lnTo>
                  <a:pt x="2121407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596" y="1406779"/>
            <a:ext cx="7009765" cy="18243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Công việc có thời gian ít nhất sẽ được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5" dirty="0">
                <a:latin typeface="Times New Roman"/>
                <a:cs typeface="Times New Roman"/>
              </a:rPr>
              <a:t>hành  trước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Độ </a:t>
            </a:r>
            <a:r>
              <a:rPr sz="2800" dirty="0">
                <a:latin typeface="Times New Roman"/>
                <a:cs typeface="Times New Roman"/>
              </a:rPr>
              <a:t>đo </a:t>
            </a:r>
            <a:r>
              <a:rPr sz="2800" spc="-5" dirty="0">
                <a:latin typeface="Times New Roman"/>
                <a:cs typeface="Times New Roman"/>
              </a:rPr>
              <a:t>thời gian phản </a:t>
            </a:r>
            <a:r>
              <a:rPr sz="2800" dirty="0">
                <a:latin typeface="Times New Roman"/>
                <a:cs typeface="Times New Roman"/>
              </a:rPr>
              <a:t>hồi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dirty="0">
                <a:latin typeface="Times New Roman"/>
                <a:cs typeface="Times New Roman"/>
              </a:rPr>
              <a:t>tốt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1758950">
              <a:lnSpc>
                <a:spcPct val="100000"/>
              </a:lnSpc>
              <a:spcBef>
                <a:spcPts val="1880"/>
              </a:spcBef>
              <a:tabLst>
                <a:tab pos="5119370" algn="l"/>
              </a:tabLst>
            </a:pPr>
            <a:r>
              <a:rPr sz="2400" dirty="0">
                <a:latin typeface="Tahoma"/>
                <a:cs typeface="Tahoma"/>
              </a:rPr>
              <a:t>Long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job	Short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6479" y="3282696"/>
            <a:ext cx="205740" cy="399415"/>
          </a:xfrm>
          <a:custGeom>
            <a:avLst/>
            <a:gdLst/>
            <a:ahLst/>
            <a:cxnLst/>
            <a:rect l="l" t="t" r="r" b="b"/>
            <a:pathLst>
              <a:path w="205739" h="399414">
                <a:moveTo>
                  <a:pt x="102870" y="0"/>
                </a:moveTo>
                <a:lnTo>
                  <a:pt x="0" y="399287"/>
                </a:lnTo>
                <a:lnTo>
                  <a:pt x="205740" y="399287"/>
                </a:lnTo>
                <a:lnTo>
                  <a:pt x="10287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6479" y="3282696"/>
            <a:ext cx="205740" cy="399415"/>
          </a:xfrm>
          <a:custGeom>
            <a:avLst/>
            <a:gdLst/>
            <a:ahLst/>
            <a:cxnLst/>
            <a:rect l="l" t="t" r="r" b="b"/>
            <a:pathLst>
              <a:path w="205739" h="399414">
                <a:moveTo>
                  <a:pt x="0" y="399287"/>
                </a:moveTo>
                <a:lnTo>
                  <a:pt x="102870" y="0"/>
                </a:lnTo>
                <a:lnTo>
                  <a:pt x="205740" y="399287"/>
                </a:lnTo>
                <a:lnTo>
                  <a:pt x="0" y="3992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3291" y="4555235"/>
            <a:ext cx="207645" cy="398145"/>
          </a:xfrm>
          <a:custGeom>
            <a:avLst/>
            <a:gdLst/>
            <a:ahLst/>
            <a:cxnLst/>
            <a:rect l="l" t="t" r="r" b="b"/>
            <a:pathLst>
              <a:path w="207645" h="398145">
                <a:moveTo>
                  <a:pt x="103632" y="0"/>
                </a:moveTo>
                <a:lnTo>
                  <a:pt x="0" y="397763"/>
                </a:lnTo>
                <a:lnTo>
                  <a:pt x="207263" y="397763"/>
                </a:lnTo>
                <a:lnTo>
                  <a:pt x="10363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291" y="4555235"/>
            <a:ext cx="207645" cy="398145"/>
          </a:xfrm>
          <a:custGeom>
            <a:avLst/>
            <a:gdLst/>
            <a:ahLst/>
            <a:cxnLst/>
            <a:rect l="l" t="t" r="r" b="b"/>
            <a:pathLst>
              <a:path w="207645" h="398145">
                <a:moveTo>
                  <a:pt x="0" y="397763"/>
                </a:moveTo>
                <a:lnTo>
                  <a:pt x="103632" y="0"/>
                </a:lnTo>
                <a:lnTo>
                  <a:pt x="207263" y="397763"/>
                </a:lnTo>
                <a:lnTo>
                  <a:pt x="0" y="3977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140" y="4127703"/>
            <a:ext cx="7386320" cy="2047239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60"/>
              </a:spcBef>
              <a:tabLst>
                <a:tab pos="3956685" algn="l"/>
              </a:tabLst>
            </a:pPr>
            <a:r>
              <a:rPr sz="2400" spc="-5" dirty="0">
                <a:latin typeface="Tahoma"/>
                <a:cs typeface="Tahoma"/>
              </a:rPr>
              <a:t>Short	</a:t>
            </a:r>
            <a:r>
              <a:rPr sz="3600" baseline="1157" dirty="0">
                <a:latin typeface="Tahoma"/>
                <a:cs typeface="Tahoma"/>
              </a:rPr>
              <a:t>Long</a:t>
            </a:r>
            <a:r>
              <a:rPr sz="3600" spc="-30" baseline="1157" dirty="0">
                <a:latin typeface="Tahoma"/>
                <a:cs typeface="Tahoma"/>
              </a:rPr>
              <a:t> </a:t>
            </a:r>
            <a:r>
              <a:rPr sz="3600" baseline="1157" dirty="0">
                <a:latin typeface="Tahoma"/>
                <a:cs typeface="Tahoma"/>
              </a:rPr>
              <a:t>job</a:t>
            </a:r>
            <a:endParaRPr sz="3600" baseline="1157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2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Chỉ </a:t>
            </a:r>
            <a:r>
              <a:rPr sz="2800" spc="-10" dirty="0">
                <a:latin typeface="Times New Roman"/>
                <a:cs typeface="Times New Roman"/>
              </a:rPr>
              <a:t>có</a:t>
            </a:r>
            <a:r>
              <a:rPr sz="2800" spc="-5" dirty="0">
                <a:latin typeface="Times New Roman"/>
                <a:cs typeface="Times New Roman"/>
              </a:rPr>
              <a:t> off-line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Tất </a:t>
            </a:r>
            <a:r>
              <a:rPr sz="2800" spc="-5" dirty="0">
                <a:latin typeface="Times New Roman"/>
                <a:cs typeface="Times New Roman"/>
              </a:rPr>
              <a:t>cả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công việc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thời gian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5" dirty="0">
                <a:latin typeface="Times New Roman"/>
                <a:cs typeface="Times New Roman"/>
              </a:rPr>
              <a:t>hành phải  được biết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trước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43350" y="169875"/>
            <a:ext cx="4612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Shortest Job </a:t>
            </a:r>
            <a:r>
              <a:rPr sz="3600" i="1" spc="-5" dirty="0">
                <a:latin typeface="Times New Roman"/>
                <a:cs typeface="Times New Roman"/>
              </a:rPr>
              <a:t>First</a:t>
            </a:r>
            <a:r>
              <a:rPr sz="3600" i="1" spc="-7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(SJF)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3450" y="1723517"/>
          <a:ext cx="3893184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670"/>
                <a:gridCol w="2342514"/>
              </a:tblGrid>
              <a:tr h="68580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30" dirty="0">
                          <a:latin typeface="Arial"/>
                          <a:cs typeface="Arial"/>
                        </a:rPr>
                        <a:t>Tiến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trình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Thời gian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xử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lý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28600" y="5105400"/>
            <a:ext cx="8776716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1846" y="169875"/>
            <a:ext cx="440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Shortest </a:t>
            </a:r>
            <a:r>
              <a:rPr sz="3600" i="1" spc="-5" dirty="0">
                <a:latin typeface="Times New Roman"/>
                <a:cs typeface="Times New Roman"/>
              </a:rPr>
              <a:t>Job </a:t>
            </a:r>
            <a:r>
              <a:rPr sz="3600" i="1" dirty="0">
                <a:latin typeface="Times New Roman"/>
                <a:cs typeface="Times New Roman"/>
              </a:rPr>
              <a:t>First</a:t>
            </a:r>
            <a:r>
              <a:rPr sz="3600" i="1" spc="-8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(2/3)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65250" y="1517650"/>
          <a:ext cx="622871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670"/>
                <a:gridCol w="2335530"/>
                <a:gridCol w="2342515"/>
              </a:tblGrid>
              <a:tr h="685800"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30" dirty="0">
                          <a:latin typeface="Arial"/>
                          <a:cs typeface="Arial"/>
                        </a:rPr>
                        <a:t>Tiến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trình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3876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Thời gian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đến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Thời gian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xử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lý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90600" y="5257800"/>
            <a:ext cx="7456932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458" y="169875"/>
            <a:ext cx="440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Shortest Job </a:t>
            </a:r>
            <a:r>
              <a:rPr sz="3600" i="1" spc="-5" dirty="0">
                <a:latin typeface="Times New Roman"/>
                <a:cs typeface="Times New Roman"/>
              </a:rPr>
              <a:t>First</a:t>
            </a:r>
            <a:r>
              <a:rPr sz="3600" i="1" spc="-7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(3/3)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4666"/>
            <a:ext cx="8073390" cy="48672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Biết: thời gian thi hành công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việc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5600" algn="l"/>
                <a:tab pos="356235" algn="l"/>
                <a:tab pos="1463675" algn="l"/>
                <a:tab pos="2235200" algn="l"/>
                <a:tab pos="2937510" algn="l"/>
                <a:tab pos="3784600" algn="l"/>
                <a:tab pos="4615815" algn="l"/>
                <a:tab pos="5345430" algn="l"/>
                <a:tab pos="5918835" algn="l"/>
                <a:tab pos="6572884" algn="l"/>
                <a:tab pos="7545070" algn="l"/>
              </a:tabLst>
            </a:pPr>
            <a:r>
              <a:rPr sz="2800" spc="-5" dirty="0">
                <a:latin typeface="Times New Roman"/>
                <a:cs typeface="Times New Roman"/>
              </a:rPr>
              <a:t>Kh</a:t>
            </a:r>
            <a:r>
              <a:rPr sz="2800" dirty="0">
                <a:latin typeface="Times New Roman"/>
                <a:cs typeface="Times New Roman"/>
              </a:rPr>
              <a:t>ô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ết: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ời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đ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ể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ệc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bắt</a:t>
            </a:r>
            <a:r>
              <a:rPr sz="2800" dirty="0">
                <a:latin typeface="Times New Roman"/>
                <a:cs typeface="Times New Roman"/>
              </a:rPr>
              <a:t>	đ</a:t>
            </a:r>
            <a:r>
              <a:rPr sz="2800" spc="-5" dirty="0">
                <a:latin typeface="Times New Roman"/>
                <a:cs typeface="Times New Roman"/>
              </a:rPr>
              <a:t>ầu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(được</a:t>
            </a:r>
            <a:r>
              <a:rPr sz="2800" dirty="0">
                <a:latin typeface="Times New Roman"/>
                <a:cs typeface="Times New Roman"/>
              </a:rPr>
              <a:t>	nạp  </a:t>
            </a:r>
            <a:r>
              <a:rPr sz="2800" spc="-5" dirty="0">
                <a:latin typeface="Times New Roman"/>
                <a:cs typeface="Times New Roman"/>
              </a:rPr>
              <a:t>vào hàng đợi)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Khi </a:t>
            </a:r>
            <a:r>
              <a:rPr sz="2800" spc="-10" dirty="0">
                <a:latin typeface="Times New Roman"/>
                <a:cs typeface="Times New Roman"/>
              </a:rPr>
              <a:t>có một </a:t>
            </a:r>
            <a:r>
              <a:rPr sz="2800" spc="-5" dirty="0">
                <a:latin typeface="Times New Roman"/>
                <a:cs typeface="Times New Roman"/>
              </a:rPr>
              <a:t>công việc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mới: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  <a:spcBef>
                <a:spcPts val="305"/>
              </a:spcBef>
            </a:pPr>
            <a:r>
              <a:rPr sz="2400" b="1" spc="-5" dirty="0">
                <a:latin typeface="Times New Roman"/>
                <a:cs typeface="Times New Roman"/>
              </a:rPr>
              <a:t>Nếu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hành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nó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nhỏ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hành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còn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lại của công việc đang được thi hành hiện tại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thì:</a:t>
            </a:r>
            <a:endParaRPr sz="2400">
              <a:latin typeface="Times New Roman"/>
              <a:cs typeface="Times New Roman"/>
            </a:endParaRPr>
          </a:p>
          <a:p>
            <a:pPr marL="756285" marR="508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cưỡng chế </a:t>
            </a:r>
            <a:r>
              <a:rPr sz="2400" spc="-5" dirty="0">
                <a:latin typeface="Times New Roman"/>
                <a:cs typeface="Times New Roman"/>
              </a:rPr>
              <a:t>dừng </a:t>
            </a:r>
            <a:r>
              <a:rPr sz="2400" dirty="0">
                <a:latin typeface="Times New Roman"/>
                <a:cs typeface="Times New Roman"/>
              </a:rPr>
              <a:t>công </a:t>
            </a:r>
            <a:r>
              <a:rPr sz="2400" spc="-5" dirty="0">
                <a:latin typeface="Times New Roman"/>
                <a:cs typeface="Times New Roman"/>
              </a:rPr>
              <a:t>việc đang </a:t>
            </a:r>
            <a:r>
              <a:rPr sz="2400" dirty="0">
                <a:latin typeface="Times New Roman"/>
                <a:cs typeface="Times New Roman"/>
              </a:rPr>
              <a:t>thi hành </a:t>
            </a:r>
            <a:r>
              <a:rPr sz="2400" spc="-5" dirty="0">
                <a:latin typeface="Times New Roman"/>
                <a:cs typeface="Times New Roman"/>
              </a:rPr>
              <a:t>hiện </a:t>
            </a:r>
            <a:r>
              <a:rPr sz="2400" dirty="0">
                <a:latin typeface="Times New Roman"/>
                <a:cs typeface="Times New Roman"/>
              </a:rPr>
              <a:t>tại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lập </a:t>
            </a:r>
            <a:r>
              <a:rPr sz="2400" spc="-5" dirty="0">
                <a:latin typeface="Times New Roman"/>
                <a:cs typeface="Times New Roman"/>
              </a:rPr>
              <a:t>lịch  </a:t>
            </a:r>
            <a:r>
              <a:rPr sz="2400" dirty="0">
                <a:latin typeface="Times New Roman"/>
                <a:cs typeface="Times New Roman"/>
              </a:rPr>
              <a:t>cho công việc vừa được tạo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40"/>
              </a:lnSpc>
              <a:spcBef>
                <a:spcPts val="250"/>
              </a:spcBef>
            </a:pPr>
            <a:r>
              <a:rPr sz="2400" b="1" spc="-5" dirty="0">
                <a:latin typeface="Times New Roman"/>
                <a:cs typeface="Times New Roman"/>
              </a:rPr>
              <a:t>Ngược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lại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tiếp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tục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việc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hiện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tại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và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chèn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công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việc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mới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vào hàng đợi theo thứ tự thời gian còn lại phải thi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20"/>
              </a:lnSpc>
              <a:spcBef>
                <a:spcPts val="70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Khi công việc hiện tại kết thúc, chọn công việc </a:t>
            </a:r>
            <a:r>
              <a:rPr sz="2800" dirty="0">
                <a:latin typeface="Times New Roman"/>
                <a:cs typeface="Times New Roman"/>
              </a:rPr>
              <a:t>nằm </a:t>
            </a:r>
            <a:r>
              <a:rPr sz="2800" spc="-5" dirty="0">
                <a:latin typeface="Times New Roman"/>
                <a:cs typeface="Times New Roman"/>
              </a:rPr>
              <a:t>ở  đầu hàng đợi </a:t>
            </a:r>
            <a:r>
              <a:rPr sz="2800" dirty="0">
                <a:latin typeface="Times New Roman"/>
                <a:cs typeface="Times New Roman"/>
              </a:rPr>
              <a:t>để thi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1373" y="169875"/>
            <a:ext cx="69856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Shortest </a:t>
            </a:r>
            <a:r>
              <a:rPr sz="3600" i="1" spc="-5" dirty="0">
                <a:latin typeface="Times New Roman"/>
                <a:cs typeface="Times New Roman"/>
              </a:rPr>
              <a:t>Remaining Time </a:t>
            </a:r>
            <a:r>
              <a:rPr sz="3600" i="1" dirty="0">
                <a:latin typeface="Times New Roman"/>
                <a:cs typeface="Times New Roman"/>
              </a:rPr>
              <a:t>first</a:t>
            </a:r>
            <a:r>
              <a:rPr sz="3600" i="1" spc="-2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(SRT)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556715"/>
            <a:ext cx="7730490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Độ ưu </a:t>
            </a:r>
            <a:r>
              <a:rPr sz="2800" dirty="0">
                <a:latin typeface="Times New Roman"/>
                <a:cs typeface="Times New Roman"/>
              </a:rPr>
              <a:t>tiên </a:t>
            </a:r>
            <a:r>
              <a:rPr sz="2800" spc="-5" dirty="0">
                <a:latin typeface="Times New Roman"/>
                <a:cs typeface="Times New Roman"/>
              </a:rPr>
              <a:t>được gán với </a:t>
            </a: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và CPU 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tới 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tiên </a:t>
            </a:r>
            <a:r>
              <a:rPr sz="2800" spc="-10" dirty="0">
                <a:latin typeface="Times New Roman"/>
                <a:cs typeface="Times New Roman"/>
              </a:rPr>
              <a:t>cao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tiên </a:t>
            </a:r>
            <a:r>
              <a:rPr sz="2800" dirty="0">
                <a:latin typeface="Times New Roman"/>
                <a:cs typeface="Times New Roman"/>
              </a:rPr>
              <a:t>bằng </a:t>
            </a:r>
            <a:r>
              <a:rPr sz="2800" spc="-5" dirty="0">
                <a:latin typeface="Times New Roman"/>
                <a:cs typeface="Times New Roman"/>
              </a:rPr>
              <a:t>nhau được điều  </a:t>
            </a:r>
            <a:r>
              <a:rPr sz="2800" dirty="0">
                <a:latin typeface="Times New Roman"/>
                <a:cs typeface="Times New Roman"/>
              </a:rPr>
              <a:t>phối theo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FCFS.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Giải </a:t>
            </a:r>
            <a:r>
              <a:rPr sz="2800" dirty="0">
                <a:latin typeface="Times New Roman"/>
                <a:cs typeface="Times New Roman"/>
              </a:rPr>
              <a:t>thuật </a:t>
            </a:r>
            <a:r>
              <a:rPr sz="2800" spc="-5" dirty="0">
                <a:latin typeface="Times New Roman"/>
                <a:cs typeface="Times New Roman"/>
              </a:rPr>
              <a:t>SJF là giải thuật </a:t>
            </a:r>
            <a:r>
              <a:rPr sz="2800" spc="-15" dirty="0">
                <a:latin typeface="Times New Roman"/>
                <a:cs typeface="Times New Roman"/>
              </a:rPr>
              <a:t>ưu </a:t>
            </a:r>
            <a:r>
              <a:rPr sz="2800" spc="-5" dirty="0">
                <a:latin typeface="Times New Roman"/>
                <a:cs typeface="Times New Roman"/>
              </a:rPr>
              <a:t>tiên đơn giản ở </a:t>
            </a:r>
            <a:r>
              <a:rPr sz="2800" spc="-15" dirty="0">
                <a:latin typeface="Times New Roman"/>
                <a:cs typeface="Times New Roman"/>
              </a:rPr>
              <a:t>đó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</a:t>
            </a:r>
            <a:r>
              <a:rPr sz="2800" spc="-10" dirty="0">
                <a:latin typeface="Times New Roman"/>
                <a:cs typeface="Times New Roman"/>
              </a:rPr>
              <a:t>tiên </a:t>
            </a:r>
            <a:r>
              <a:rPr sz="2800" spc="-5" dirty="0">
                <a:latin typeface="Times New Roman"/>
                <a:cs typeface="Times New Roman"/>
              </a:rPr>
              <a:t>là nghịch đảo </a:t>
            </a:r>
            <a:r>
              <a:rPr sz="2800" spc="-10" dirty="0">
                <a:latin typeface="Times New Roman"/>
                <a:cs typeface="Times New Roman"/>
              </a:rPr>
              <a:t>với </a:t>
            </a:r>
            <a:r>
              <a:rPr sz="2800" spc="-5" dirty="0">
                <a:latin typeface="Times New Roman"/>
                <a:cs typeface="Times New Roman"/>
              </a:rPr>
              <a:t>chu </a:t>
            </a:r>
            <a:r>
              <a:rPr sz="2800" dirty="0">
                <a:latin typeface="Times New Roman"/>
                <a:cs typeface="Times New Roman"/>
              </a:rPr>
              <a:t>kỳ </a:t>
            </a:r>
            <a:r>
              <a:rPr sz="2800" spc="-5" dirty="0">
                <a:latin typeface="Times New Roman"/>
                <a:cs typeface="Times New Roman"/>
              </a:rPr>
              <a:t>CPU được  đoán tiếp theo. Chu </a:t>
            </a:r>
            <a:r>
              <a:rPr sz="2800" dirty="0">
                <a:latin typeface="Times New Roman"/>
                <a:cs typeface="Times New Roman"/>
              </a:rPr>
              <a:t>kỳ </a:t>
            </a:r>
            <a:r>
              <a:rPr sz="2800" spc="-5" dirty="0">
                <a:latin typeface="Times New Roman"/>
                <a:cs typeface="Times New Roman"/>
              </a:rPr>
              <a:t>CPU lớn hơn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tiên  thấp hơn và ngược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lại.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1805" y="189357"/>
            <a:ext cx="486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/>
                <a:cs typeface="Times New Roman"/>
              </a:rPr>
              <a:t>Điều </a:t>
            </a:r>
            <a:r>
              <a:rPr sz="3600" i="1" dirty="0">
                <a:latin typeface="Times New Roman"/>
                <a:cs typeface="Times New Roman"/>
              </a:rPr>
              <a:t>phối theo độ </a:t>
            </a:r>
            <a:r>
              <a:rPr sz="3600" i="1" spc="-5" dirty="0">
                <a:latin typeface="Times New Roman"/>
                <a:cs typeface="Times New Roman"/>
              </a:rPr>
              <a:t>ưu</a:t>
            </a:r>
            <a:r>
              <a:rPr sz="3600" i="1" spc="-8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tiên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7650" y="1670050"/>
          <a:ext cx="5665469" cy="3288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865"/>
                <a:gridCol w="2342515"/>
                <a:gridCol w="1736089"/>
              </a:tblGrid>
              <a:tr h="548005"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30" dirty="0">
                          <a:latin typeface="Arial"/>
                          <a:cs typeface="Arial"/>
                        </a:rPr>
                        <a:t>Tiến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trình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Thời gian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xử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lý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Độ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ưu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tiên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3939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P5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" y="5181600"/>
            <a:ext cx="8685276" cy="123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1805" y="189357"/>
            <a:ext cx="486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/>
                <a:cs typeface="Times New Roman"/>
              </a:rPr>
              <a:t>Điều </a:t>
            </a:r>
            <a:r>
              <a:rPr sz="3600" i="1" dirty="0">
                <a:latin typeface="Times New Roman"/>
                <a:cs typeface="Times New Roman"/>
              </a:rPr>
              <a:t>phối theo độ </a:t>
            </a:r>
            <a:r>
              <a:rPr sz="3600" i="1" spc="-5" dirty="0">
                <a:latin typeface="Times New Roman"/>
                <a:cs typeface="Times New Roman"/>
              </a:rPr>
              <a:t>ưu</a:t>
            </a:r>
            <a:r>
              <a:rPr sz="3600" i="1" spc="-8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tiên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5462" y="174688"/>
          <a:ext cx="8148319" cy="229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105"/>
                <a:gridCol w="2519680"/>
                <a:gridCol w="1729105"/>
                <a:gridCol w="2170429"/>
              </a:tblGrid>
              <a:tr h="64770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Tiến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trình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điểm v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ào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RL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Độ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ưu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tiên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Thời gian xử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lý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39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2732912"/>
            <a:ext cx="68205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Sử </a:t>
            </a:r>
            <a:r>
              <a:rPr sz="2200" b="0" dirty="0">
                <a:solidFill>
                  <a:srgbClr val="000000"/>
                </a:solidFill>
                <a:latin typeface="Times New Roman"/>
                <a:cs typeface="Times New Roman"/>
              </a:rPr>
              <a:t>dụng </a:t>
            </a:r>
            <a:r>
              <a:rPr sz="2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thuật giải độc </a:t>
            </a:r>
            <a:r>
              <a:rPr sz="2200" b="0" dirty="0">
                <a:solidFill>
                  <a:srgbClr val="000000"/>
                </a:solidFill>
                <a:latin typeface="Times New Roman"/>
                <a:cs typeface="Times New Roman"/>
              </a:rPr>
              <a:t>quyền, </a:t>
            </a:r>
            <a:r>
              <a:rPr sz="2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thứ tự cấp phát CPU như </a:t>
            </a:r>
            <a:r>
              <a:rPr sz="22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sau</a:t>
            </a:r>
            <a:r>
              <a:rPr sz="22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2325" y="3495611"/>
          <a:ext cx="4537075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0"/>
                <a:gridCol w="1514475"/>
                <a:gridCol w="1511300"/>
              </a:tblGrid>
              <a:tr h="51879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P3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016635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27	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57325" y="5511800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9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825" y="5511800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9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8801" y="5511800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9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" y="5943282"/>
            <a:ext cx="4834255" cy="0"/>
          </a:xfrm>
          <a:custGeom>
            <a:avLst/>
            <a:gdLst/>
            <a:ahLst/>
            <a:cxnLst/>
            <a:rect l="l" t="t" r="r" b="b"/>
            <a:pathLst>
              <a:path w="4834255">
                <a:moveTo>
                  <a:pt x="0" y="0"/>
                </a:moveTo>
                <a:lnTo>
                  <a:pt x="48339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825" y="5511800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9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5301" y="5511800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9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062" y="5516626"/>
            <a:ext cx="4834255" cy="0"/>
          </a:xfrm>
          <a:custGeom>
            <a:avLst/>
            <a:gdLst/>
            <a:ahLst/>
            <a:cxnLst/>
            <a:rect l="l" t="t" r="r" b="b"/>
            <a:pathLst>
              <a:path w="4834255">
                <a:moveTo>
                  <a:pt x="0" y="0"/>
                </a:moveTo>
                <a:lnTo>
                  <a:pt x="48339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062" y="6370002"/>
            <a:ext cx="4834255" cy="0"/>
          </a:xfrm>
          <a:custGeom>
            <a:avLst/>
            <a:gdLst/>
            <a:ahLst/>
            <a:cxnLst/>
            <a:rect l="l" t="t" r="r" b="b"/>
            <a:pathLst>
              <a:path w="4834255">
                <a:moveTo>
                  <a:pt x="0" y="0"/>
                </a:moveTo>
                <a:lnTo>
                  <a:pt x="48339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9590" y="5969914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051" y="5451144"/>
            <a:ext cx="2780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8840" marR="5080" indent="-866775">
              <a:lnSpc>
                <a:spcPct val="127299"/>
              </a:lnSpc>
              <a:spcBef>
                <a:spcPts val="100"/>
              </a:spcBef>
              <a:tabLst>
                <a:tab pos="1219200" algn="l"/>
                <a:tab pos="2085339" algn="l"/>
                <a:tab pos="2425700" algn="l"/>
              </a:tabLst>
            </a:pPr>
            <a:r>
              <a:rPr sz="2200" spc="-5" dirty="0">
                <a:latin typeface="Arial"/>
                <a:cs typeface="Arial"/>
              </a:rPr>
              <a:t>P1		P2		</a:t>
            </a:r>
            <a:r>
              <a:rPr sz="2200" spc="-10" dirty="0">
                <a:latin typeface="Arial"/>
                <a:cs typeface="Arial"/>
              </a:rPr>
              <a:t>P3  </a:t>
            </a:r>
            <a:r>
              <a:rPr sz="2200" spc="-5" dirty="0">
                <a:latin typeface="Arial"/>
                <a:cs typeface="Arial"/>
              </a:rPr>
              <a:t>1		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8176" y="5451144"/>
            <a:ext cx="1035050" cy="8788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19"/>
              </a:spcBef>
            </a:pPr>
            <a:r>
              <a:rPr sz="2200" spc="-10" dirty="0">
                <a:latin typeface="Arial"/>
                <a:cs typeface="Arial"/>
              </a:rPr>
              <a:t>P1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697865" algn="l"/>
              </a:tabLst>
            </a:pPr>
            <a:r>
              <a:rPr sz="2200" spc="-5" dirty="0">
                <a:latin typeface="Arial"/>
                <a:cs typeface="Arial"/>
              </a:rPr>
              <a:t>7	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742" y="3815588"/>
            <a:ext cx="7588884" cy="14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477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chờ?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Sử </a:t>
            </a:r>
            <a:r>
              <a:rPr sz="2200" dirty="0">
                <a:latin typeface="Times New Roman"/>
                <a:cs typeface="Times New Roman"/>
              </a:rPr>
              <a:t>dụng </a:t>
            </a:r>
            <a:r>
              <a:rPr sz="2200" spc="-5" dirty="0">
                <a:latin typeface="Times New Roman"/>
                <a:cs typeface="Times New Roman"/>
              </a:rPr>
              <a:t>thuật giải không độc </a:t>
            </a:r>
            <a:r>
              <a:rPr sz="2200" dirty="0">
                <a:latin typeface="Times New Roman"/>
                <a:cs typeface="Times New Roman"/>
              </a:rPr>
              <a:t>quyền, </a:t>
            </a:r>
            <a:r>
              <a:rPr sz="2200" spc="-5" dirty="0">
                <a:latin typeface="Times New Roman"/>
                <a:cs typeface="Times New Roman"/>
              </a:rPr>
              <a:t>thứ tự cấp phát CPU như </a:t>
            </a:r>
            <a:r>
              <a:rPr sz="2200" spc="-10" dirty="0">
                <a:latin typeface="Times New Roman"/>
                <a:cs typeface="Times New Roman"/>
              </a:rPr>
              <a:t>sau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5102" y="5687669"/>
            <a:ext cx="208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Thời gian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chờ?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229360"/>
            <a:ext cx="7901305" cy="528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9600" indent="-342900">
              <a:lnSpc>
                <a:spcPct val="11419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hình </a:t>
            </a:r>
            <a:r>
              <a:rPr sz="2400" spc="-5" dirty="0">
                <a:latin typeface="Times New Roman"/>
                <a:cs typeface="Times New Roman"/>
              </a:rPr>
              <a:t>FCFS: </a:t>
            </a:r>
            <a:r>
              <a:rPr sz="2400" dirty="0">
                <a:latin typeface="Times New Roman"/>
                <a:cs typeface="Times New Roman"/>
              </a:rPr>
              <a:t>Không tốt cho những tiến trình thời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gian  ngắn!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Phụ thuộc hoàn toàn vào thứ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tự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Mô hình Round</a:t>
            </a:r>
            <a:r>
              <a:rPr sz="2400" b="1" i="1" spc="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Robin</a:t>
            </a:r>
            <a:endParaRPr sz="2400">
              <a:latin typeface="Times New Roman"/>
              <a:cs typeface="Times New Roman"/>
            </a:endParaRPr>
          </a:p>
          <a:p>
            <a:pPr marL="756285" marR="223520" lvl="1" indent="-286385">
              <a:lnSpc>
                <a:spcPct val="113999"/>
              </a:lnSpc>
              <a:spcBef>
                <a:spcPts val="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Mỗi tiến </a:t>
            </a:r>
            <a:r>
              <a:rPr sz="2000" dirty="0">
                <a:latin typeface="Times New Roman"/>
                <a:cs typeface="Times New Roman"/>
              </a:rPr>
              <a:t>trình sẽ nhận được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khoảng thời gian sử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dụng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CPU</a:t>
            </a:r>
            <a:r>
              <a:rPr sz="20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khá  nhỏ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time </a:t>
            </a:r>
            <a:r>
              <a:rPr sz="2000" i="1" dirty="0">
                <a:latin typeface="Times New Roman"/>
                <a:cs typeface="Times New Roman"/>
              </a:rPr>
              <a:t>quantum</a:t>
            </a:r>
            <a:r>
              <a:rPr sz="2000" dirty="0">
                <a:latin typeface="Times New Roman"/>
                <a:cs typeface="Times New Roman"/>
              </a:rPr>
              <a:t>), thường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spc="5" dirty="0">
                <a:latin typeface="Times New Roman"/>
                <a:cs typeface="Times New Roman"/>
              </a:rPr>
              <a:t>10-100 </a:t>
            </a:r>
            <a:r>
              <a:rPr sz="2000" spc="-5" dirty="0">
                <a:latin typeface="Times New Roman"/>
                <a:cs typeface="Times New Roman"/>
              </a:rPr>
              <a:t>milli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giây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Sau khi khoảng thời gian này kết thúc,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tiến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trình sẽ bị cưỡng</a:t>
            </a:r>
            <a:r>
              <a:rPr sz="2000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chế</a:t>
            </a:r>
            <a:endParaRPr sz="2000">
              <a:latin typeface="Times New Roman"/>
              <a:cs typeface="Times New Roman"/>
            </a:endParaRPr>
          </a:p>
          <a:p>
            <a:pPr marR="397510" algn="ctr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chuyển vào hàng đợi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sẵn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sàng </a:t>
            </a:r>
            <a:r>
              <a:rPr sz="2000" dirty="0">
                <a:latin typeface="Times New Roman"/>
                <a:cs typeface="Times New Roman"/>
              </a:rPr>
              <a:t>(không cho </a:t>
            </a:r>
            <a:r>
              <a:rPr sz="2000" spc="5" dirty="0">
                <a:latin typeface="Times New Roman"/>
                <a:cs typeface="Times New Roman"/>
              </a:rPr>
              <a:t>dùng </a:t>
            </a:r>
            <a:r>
              <a:rPr sz="2000" dirty="0">
                <a:latin typeface="Times New Roman"/>
                <a:cs typeface="Times New Roman"/>
              </a:rPr>
              <a:t>CPU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nữa).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Giả </a:t>
            </a:r>
            <a:r>
              <a:rPr sz="2000" dirty="0">
                <a:latin typeface="Times New Roman"/>
                <a:cs typeface="Times New Roman"/>
              </a:rPr>
              <a:t>sử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trong hàng đợi và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quantum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100" i="1" spc="-95" dirty="0">
                <a:latin typeface="Symbol"/>
                <a:cs typeface="Symbol"/>
              </a:rPr>
              <a:t></a:t>
            </a:r>
            <a:endParaRPr sz="2100">
              <a:latin typeface="Symbol"/>
              <a:cs typeface="Symbol"/>
            </a:endParaRP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Mỗi </a:t>
            </a:r>
            <a:r>
              <a:rPr sz="1800" dirty="0">
                <a:latin typeface="Times New Roman"/>
                <a:cs typeface="Times New Roman"/>
              </a:rPr>
              <a:t>lần chạy tiến trình </a:t>
            </a:r>
            <a:r>
              <a:rPr sz="1800" spc="-5" dirty="0">
                <a:latin typeface="Times New Roman"/>
                <a:cs typeface="Times New Roman"/>
              </a:rPr>
              <a:t>sẽ </a:t>
            </a:r>
            <a:r>
              <a:rPr sz="1800" dirty="0">
                <a:latin typeface="Times New Roman"/>
                <a:cs typeface="Times New Roman"/>
              </a:rPr>
              <a:t>có tối đa </a:t>
            </a:r>
            <a:r>
              <a:rPr sz="1800" i="1" dirty="0">
                <a:latin typeface="Times New Roman"/>
                <a:cs typeface="Times New Roman"/>
              </a:rPr>
              <a:t>q </a:t>
            </a:r>
            <a:r>
              <a:rPr sz="1800" dirty="0">
                <a:latin typeface="Times New Roman"/>
                <a:cs typeface="Times New Roman"/>
              </a:rPr>
              <a:t>đơn vị thời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gian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Không có tiến trình nào phải đợi quá </a:t>
            </a:r>
            <a:r>
              <a:rPr sz="1800" i="1" spc="-5" dirty="0">
                <a:solidFill>
                  <a:srgbClr val="FF6600"/>
                </a:solidFill>
                <a:latin typeface="Times New Roman"/>
                <a:cs typeface="Times New Roman"/>
              </a:rPr>
              <a:t>(n-1)q </a:t>
            </a: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đơn vị thời</a:t>
            </a:r>
            <a:r>
              <a:rPr sz="1800" spc="-5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gian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Đánh </a:t>
            </a:r>
            <a:r>
              <a:rPr sz="2400" dirty="0">
                <a:latin typeface="Times New Roman"/>
                <a:cs typeface="Times New Roman"/>
              </a:rPr>
              <a:t>giá hiệu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năng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i="1" dirty="0">
                <a:latin typeface="Times New Roman"/>
                <a:cs typeface="Times New Roman"/>
              </a:rPr>
              <a:t>q </a:t>
            </a:r>
            <a:r>
              <a:rPr sz="2000" spc="-5" dirty="0">
                <a:latin typeface="Times New Roman"/>
                <a:cs typeface="Times New Roman"/>
              </a:rPr>
              <a:t>lớn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FCFS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250"/>
              </a:lnSpc>
              <a:spcBef>
                <a:spcPts val="3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i="1" dirty="0">
                <a:latin typeface="Times New Roman"/>
                <a:cs typeface="Times New Roman"/>
              </a:rPr>
              <a:t>q </a:t>
            </a:r>
            <a:r>
              <a:rPr sz="2000" spc="5" dirty="0">
                <a:latin typeface="Times New Roman"/>
                <a:cs typeface="Times New Roman"/>
              </a:rPr>
              <a:t>nhỏ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thời gian overhead </a:t>
            </a:r>
            <a:r>
              <a:rPr sz="2000" spc="-5" dirty="0">
                <a:latin typeface="Times New Roman"/>
                <a:cs typeface="Times New Roman"/>
              </a:rPr>
              <a:t>lớn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hiệu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ts val="1530"/>
              </a:lnSpc>
            </a:pPr>
            <a:r>
              <a:rPr sz="1400" dirty="0">
                <a:latin typeface="Arial"/>
                <a:cs typeface="Arial"/>
              </a:rPr>
              <a:t>154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3661" y="169875"/>
            <a:ext cx="358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Round Robin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(RR)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291211"/>
            <a:ext cx="294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Round</a:t>
            </a:r>
            <a:r>
              <a:rPr spc="-60" dirty="0"/>
              <a:t> </a:t>
            </a:r>
            <a:r>
              <a:rPr spc="-5" dirty="0"/>
              <a:t>Robin</a:t>
            </a:r>
          </a:p>
        </p:txBody>
      </p:sp>
      <p:sp>
        <p:nvSpPr>
          <p:cNvPr id="3" name="object 3"/>
          <p:cNvSpPr/>
          <p:nvPr/>
        </p:nvSpPr>
        <p:spPr>
          <a:xfrm>
            <a:off x="1851660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30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660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30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6232" y="2592146"/>
            <a:ext cx="751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0339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0339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4911" y="2592146"/>
            <a:ext cx="751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ahoma"/>
                <a:cs typeface="Tahoma"/>
              </a:rPr>
              <a:t>C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0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85971" y="2592146"/>
            <a:ext cx="751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ahoma"/>
                <a:cs typeface="Tahoma"/>
              </a:rPr>
              <a:t>B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0079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0079" y="2564892"/>
            <a:ext cx="760730" cy="824865"/>
          </a:xfrm>
          <a:custGeom>
            <a:avLst/>
            <a:gdLst/>
            <a:ahLst/>
            <a:cxnLst/>
            <a:rect l="l" t="t" r="r" b="b"/>
            <a:pathLst>
              <a:path w="760729" h="824864">
                <a:moveTo>
                  <a:pt x="0" y="824484"/>
                </a:moveTo>
                <a:lnTo>
                  <a:pt x="760476" y="824484"/>
                </a:lnTo>
                <a:lnTo>
                  <a:pt x="760476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54652" y="2592146"/>
            <a:ext cx="751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2585" y="2565654"/>
            <a:ext cx="759460" cy="824865"/>
          </a:xfrm>
          <a:custGeom>
            <a:avLst/>
            <a:gdLst/>
            <a:ahLst/>
            <a:cxnLst/>
            <a:rect l="l" t="t" r="r" b="b"/>
            <a:pathLst>
              <a:path w="759459" h="824864">
                <a:moveTo>
                  <a:pt x="0" y="824484"/>
                </a:moveTo>
                <a:lnTo>
                  <a:pt x="758952" y="824484"/>
                </a:lnTo>
                <a:lnTo>
                  <a:pt x="758952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12585" y="2565654"/>
            <a:ext cx="759460" cy="82486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200" b="1" spc="-10" dirty="0">
                <a:latin typeface="Tahoma"/>
                <a:cs typeface="Tahoma"/>
              </a:rPr>
              <a:t>CPU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3603" y="2938272"/>
            <a:ext cx="982980" cy="76200"/>
          </a:xfrm>
          <a:custGeom>
            <a:avLst/>
            <a:gdLst/>
            <a:ahLst/>
            <a:cxnLst/>
            <a:rect l="l" t="t" r="r" b="b"/>
            <a:pathLst>
              <a:path w="982979" h="76200">
                <a:moveTo>
                  <a:pt x="906780" y="0"/>
                </a:moveTo>
                <a:lnTo>
                  <a:pt x="906780" y="76200"/>
                </a:lnTo>
                <a:lnTo>
                  <a:pt x="970280" y="44450"/>
                </a:lnTo>
                <a:lnTo>
                  <a:pt x="919480" y="44450"/>
                </a:lnTo>
                <a:lnTo>
                  <a:pt x="919480" y="31750"/>
                </a:lnTo>
                <a:lnTo>
                  <a:pt x="970280" y="31750"/>
                </a:lnTo>
                <a:lnTo>
                  <a:pt x="906780" y="0"/>
                </a:lnTo>
                <a:close/>
              </a:path>
              <a:path w="982979" h="76200">
                <a:moveTo>
                  <a:pt x="9067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06780" y="44450"/>
                </a:lnTo>
                <a:lnTo>
                  <a:pt x="906780" y="31750"/>
                </a:lnTo>
                <a:close/>
              </a:path>
              <a:path w="982979" h="76200">
                <a:moveTo>
                  <a:pt x="970280" y="31750"/>
                </a:moveTo>
                <a:lnTo>
                  <a:pt x="919480" y="31750"/>
                </a:lnTo>
                <a:lnTo>
                  <a:pt x="919480" y="44450"/>
                </a:lnTo>
                <a:lnTo>
                  <a:pt x="970280" y="44450"/>
                </a:lnTo>
                <a:lnTo>
                  <a:pt x="982980" y="38100"/>
                </a:lnTo>
                <a:lnTo>
                  <a:pt x="9702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3823" y="2938272"/>
            <a:ext cx="982980" cy="76200"/>
          </a:xfrm>
          <a:custGeom>
            <a:avLst/>
            <a:gdLst/>
            <a:ahLst/>
            <a:cxnLst/>
            <a:rect l="l" t="t" r="r" b="b"/>
            <a:pathLst>
              <a:path w="982979" h="76200">
                <a:moveTo>
                  <a:pt x="906779" y="0"/>
                </a:moveTo>
                <a:lnTo>
                  <a:pt x="906779" y="76200"/>
                </a:lnTo>
                <a:lnTo>
                  <a:pt x="970279" y="44450"/>
                </a:lnTo>
                <a:lnTo>
                  <a:pt x="919479" y="44450"/>
                </a:lnTo>
                <a:lnTo>
                  <a:pt x="919479" y="31750"/>
                </a:lnTo>
                <a:lnTo>
                  <a:pt x="970279" y="31750"/>
                </a:lnTo>
                <a:lnTo>
                  <a:pt x="906779" y="0"/>
                </a:lnTo>
                <a:close/>
              </a:path>
              <a:path w="982979" h="76200">
                <a:moveTo>
                  <a:pt x="9067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06779" y="44450"/>
                </a:lnTo>
                <a:lnTo>
                  <a:pt x="906779" y="31750"/>
                </a:lnTo>
                <a:close/>
              </a:path>
              <a:path w="982979" h="76200">
                <a:moveTo>
                  <a:pt x="970279" y="31750"/>
                </a:moveTo>
                <a:lnTo>
                  <a:pt x="919479" y="31750"/>
                </a:lnTo>
                <a:lnTo>
                  <a:pt x="919479" y="44450"/>
                </a:lnTo>
                <a:lnTo>
                  <a:pt x="970279" y="44450"/>
                </a:lnTo>
                <a:lnTo>
                  <a:pt x="982979" y="38100"/>
                </a:lnTo>
                <a:lnTo>
                  <a:pt x="9702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8394" y="2337054"/>
            <a:ext cx="3801110" cy="0"/>
          </a:xfrm>
          <a:custGeom>
            <a:avLst/>
            <a:gdLst/>
            <a:ahLst/>
            <a:cxnLst/>
            <a:rect l="l" t="t" r="r" b="b"/>
            <a:pathLst>
              <a:path w="3801110">
                <a:moveTo>
                  <a:pt x="0" y="0"/>
                </a:moveTo>
                <a:lnTo>
                  <a:pt x="38008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8394" y="3582161"/>
            <a:ext cx="3801110" cy="0"/>
          </a:xfrm>
          <a:custGeom>
            <a:avLst/>
            <a:gdLst/>
            <a:ahLst/>
            <a:cxnLst/>
            <a:rect l="l" t="t" r="r" b="b"/>
            <a:pathLst>
              <a:path w="3801110">
                <a:moveTo>
                  <a:pt x="0" y="0"/>
                </a:moveTo>
                <a:lnTo>
                  <a:pt x="38008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5625" y="2961132"/>
            <a:ext cx="5288915" cy="1411605"/>
          </a:xfrm>
          <a:custGeom>
            <a:avLst/>
            <a:gdLst/>
            <a:ahLst/>
            <a:cxnLst/>
            <a:rect l="l" t="t" r="r" b="b"/>
            <a:pathLst>
              <a:path w="5288915" h="1411604">
                <a:moveTo>
                  <a:pt x="446150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1408683"/>
                </a:lnTo>
                <a:lnTo>
                  <a:pt x="2793" y="1411477"/>
                </a:lnTo>
                <a:lnTo>
                  <a:pt x="5284470" y="1411477"/>
                </a:lnTo>
                <a:lnTo>
                  <a:pt x="5287264" y="1408683"/>
                </a:lnTo>
                <a:lnTo>
                  <a:pt x="5287264" y="1405127"/>
                </a:lnTo>
                <a:lnTo>
                  <a:pt x="12700" y="1405127"/>
                </a:lnTo>
                <a:lnTo>
                  <a:pt x="6350" y="1398777"/>
                </a:lnTo>
                <a:lnTo>
                  <a:pt x="12700" y="1398777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446150" y="38100"/>
                </a:lnTo>
                <a:lnTo>
                  <a:pt x="446150" y="31750"/>
                </a:lnTo>
                <a:close/>
              </a:path>
              <a:path w="5288915" h="1411604">
                <a:moveTo>
                  <a:pt x="12700" y="1398777"/>
                </a:moveTo>
                <a:lnTo>
                  <a:pt x="6350" y="1398777"/>
                </a:lnTo>
                <a:lnTo>
                  <a:pt x="12700" y="1405127"/>
                </a:lnTo>
                <a:lnTo>
                  <a:pt x="12700" y="1398777"/>
                </a:lnTo>
                <a:close/>
              </a:path>
              <a:path w="5288915" h="1411604">
                <a:moveTo>
                  <a:pt x="5274574" y="1398777"/>
                </a:moveTo>
                <a:lnTo>
                  <a:pt x="12700" y="1398777"/>
                </a:lnTo>
                <a:lnTo>
                  <a:pt x="12700" y="1405127"/>
                </a:lnTo>
                <a:lnTo>
                  <a:pt x="5274564" y="1405127"/>
                </a:lnTo>
                <a:lnTo>
                  <a:pt x="5274574" y="1398777"/>
                </a:lnTo>
                <a:close/>
              </a:path>
              <a:path w="5288915" h="1411604">
                <a:moveTo>
                  <a:pt x="5288788" y="489330"/>
                </a:moveTo>
                <a:lnTo>
                  <a:pt x="5276088" y="489330"/>
                </a:lnTo>
                <a:lnTo>
                  <a:pt x="5274564" y="1405127"/>
                </a:lnTo>
                <a:lnTo>
                  <a:pt x="5280914" y="1398777"/>
                </a:lnTo>
                <a:lnTo>
                  <a:pt x="5287274" y="1398777"/>
                </a:lnTo>
                <a:lnTo>
                  <a:pt x="5288788" y="489330"/>
                </a:lnTo>
                <a:close/>
              </a:path>
              <a:path w="5288915" h="1411604">
                <a:moveTo>
                  <a:pt x="5287274" y="1398777"/>
                </a:moveTo>
                <a:lnTo>
                  <a:pt x="5280914" y="1398777"/>
                </a:lnTo>
                <a:lnTo>
                  <a:pt x="5274564" y="1405127"/>
                </a:lnTo>
                <a:lnTo>
                  <a:pt x="5287264" y="1405127"/>
                </a:lnTo>
                <a:lnTo>
                  <a:pt x="5287274" y="1398777"/>
                </a:lnTo>
                <a:close/>
              </a:path>
              <a:path w="5288915" h="1411604">
                <a:moveTo>
                  <a:pt x="446150" y="0"/>
                </a:moveTo>
                <a:lnTo>
                  <a:pt x="446150" y="76200"/>
                </a:lnTo>
                <a:lnTo>
                  <a:pt x="509650" y="44450"/>
                </a:lnTo>
                <a:lnTo>
                  <a:pt x="458850" y="44450"/>
                </a:lnTo>
                <a:lnTo>
                  <a:pt x="458850" y="31750"/>
                </a:lnTo>
                <a:lnTo>
                  <a:pt x="509650" y="31750"/>
                </a:lnTo>
                <a:lnTo>
                  <a:pt x="446150" y="0"/>
                </a:lnTo>
                <a:close/>
              </a:path>
              <a:path w="5288915" h="1411604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5288915" h="1411604">
                <a:moveTo>
                  <a:pt x="4461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446150" y="44450"/>
                </a:lnTo>
                <a:lnTo>
                  <a:pt x="446150" y="38100"/>
                </a:lnTo>
                <a:close/>
              </a:path>
              <a:path w="5288915" h="1411604">
                <a:moveTo>
                  <a:pt x="509650" y="31750"/>
                </a:moveTo>
                <a:lnTo>
                  <a:pt x="458850" y="31750"/>
                </a:lnTo>
                <a:lnTo>
                  <a:pt x="458850" y="44450"/>
                </a:lnTo>
                <a:lnTo>
                  <a:pt x="509650" y="44450"/>
                </a:lnTo>
                <a:lnTo>
                  <a:pt x="522350" y="38100"/>
                </a:lnTo>
                <a:lnTo>
                  <a:pt x="5096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29228" y="3800983"/>
            <a:ext cx="191897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0">
                <a:latin typeface="Tahoma"/>
                <a:cs typeface="Tahoma"/>
              </a:rPr>
              <a:t>hết</a:t>
            </a:r>
            <a:r>
              <a:rPr sz="2200" spc="-40">
                <a:latin typeface="Tahoma"/>
                <a:cs typeface="Tahoma"/>
              </a:rPr>
              <a:t> </a:t>
            </a:r>
            <a:r>
              <a:rPr lang="en-US" sz="2200" spc="-40" dirty="0" smtClean="0">
                <a:latin typeface="Tahoma"/>
                <a:cs typeface="Tahoma"/>
              </a:rPr>
              <a:t> </a:t>
            </a:r>
            <a:r>
              <a:rPr sz="2200" spc="-10" smtClean="0">
                <a:latin typeface="Tahoma"/>
                <a:cs typeface="Tahoma"/>
              </a:rPr>
              <a:t>time</a:t>
            </a:r>
            <a:r>
              <a:rPr lang="en-US" sz="2200" spc="-10" dirty="0" smtClean="0">
                <a:latin typeface="Tahoma"/>
                <a:cs typeface="Tahoma"/>
              </a:rPr>
              <a:t> </a:t>
            </a:r>
            <a:r>
              <a:rPr sz="2200" spc="-10" smtClean="0">
                <a:latin typeface="Tahoma"/>
                <a:cs typeface="Tahoma"/>
              </a:rPr>
              <a:t>slice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9401" y="1681429"/>
            <a:ext cx="16694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Tahoma"/>
                <a:cs typeface="Tahoma"/>
              </a:rPr>
              <a:t>Ready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Queue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220" y="1318386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Ví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dụ: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3432" y="1313258"/>
            <a:ext cx="571500" cy="14795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89230" marR="5080" indent="-177165">
              <a:lnSpc>
                <a:spcPct val="122400"/>
              </a:lnSpc>
              <a:spcBef>
                <a:spcPts val="16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P</a:t>
            </a:r>
            <a:r>
              <a:rPr sz="1575" b="1" i="1" baseline="-21164" dirty="0">
                <a:latin typeface="Times New Roman"/>
                <a:cs typeface="Times New Roman"/>
              </a:rPr>
              <a:t>1  </a:t>
            </a:r>
            <a:r>
              <a:rPr sz="1600" b="1" i="1" dirty="0">
                <a:latin typeface="Times New Roman"/>
                <a:cs typeface="Times New Roman"/>
              </a:rPr>
              <a:t>P</a:t>
            </a:r>
            <a:r>
              <a:rPr sz="1575" b="1" i="1" baseline="-21164" dirty="0">
                <a:latin typeface="Times New Roman"/>
                <a:cs typeface="Times New Roman"/>
              </a:rPr>
              <a:t>2  </a:t>
            </a:r>
            <a:r>
              <a:rPr sz="1600" b="1" i="1" dirty="0">
                <a:latin typeface="Times New Roman"/>
                <a:cs typeface="Times New Roman"/>
              </a:rPr>
              <a:t>P</a:t>
            </a:r>
            <a:r>
              <a:rPr sz="1575" b="1" i="1" baseline="-21164" dirty="0">
                <a:latin typeface="Times New Roman"/>
                <a:cs typeface="Times New Roman"/>
              </a:rPr>
              <a:t>3  </a:t>
            </a:r>
            <a:r>
              <a:rPr sz="1600" b="1" i="1" dirty="0">
                <a:latin typeface="Times New Roman"/>
                <a:cs typeface="Times New Roman"/>
              </a:rPr>
              <a:t>P</a:t>
            </a:r>
            <a:r>
              <a:rPr sz="1575" b="1" i="1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4216" y="1313258"/>
            <a:ext cx="828040" cy="14795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14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600" b="1" spc="-5" dirty="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Times New Roman"/>
                <a:cs typeface="Times New Roman"/>
              </a:rPr>
              <a:t>68</a:t>
            </a:r>
            <a:endParaRPr sz="160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725" y="3987546"/>
            <a:ext cx="1454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Thời gian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301" y="3938168"/>
            <a:ext cx="279971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575" spc="-7" baseline="-21164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=(68-20)+(112-88)=72</a:t>
            </a:r>
            <a:endParaRPr sz="1600">
              <a:latin typeface="Times New Roman"/>
              <a:cs typeface="Times New Roman"/>
            </a:endParaRPr>
          </a:p>
          <a:p>
            <a:pPr marL="70421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575" spc="-7" baseline="-21164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=(20-0)=20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310"/>
              </a:lnSpc>
              <a:spcBef>
                <a:spcPts val="140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575" spc="-7" baseline="-21164" dirty="0">
                <a:latin typeface="Times New Roman"/>
                <a:cs typeface="Times New Roman"/>
              </a:rPr>
              <a:t>3</a:t>
            </a:r>
            <a:r>
              <a:rPr sz="1600" spc="-5" dirty="0">
                <a:latin typeface="Times New Roman"/>
                <a:cs typeface="Times New Roman"/>
              </a:rPr>
              <a:t>=(28-0)+(88-48)+(125-108)=85  P</a:t>
            </a:r>
            <a:r>
              <a:rPr sz="1575" spc="-7" baseline="-21164" dirty="0">
                <a:latin typeface="Times New Roman"/>
                <a:cs typeface="Times New Roman"/>
              </a:rPr>
              <a:t>4</a:t>
            </a:r>
            <a:r>
              <a:rPr sz="1600" spc="-5" dirty="0">
                <a:latin typeface="Times New Roman"/>
                <a:cs typeface="Times New Roman"/>
              </a:rPr>
              <a:t>=(48-0)+(108-68)=88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220" y="5108854"/>
            <a:ext cx="699325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Thời gian chờ trung bình 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(72+20+85+88)/4=66¼</a:t>
            </a:r>
            <a:endParaRPr sz="16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Thời gian hoàn thành trung bình = (125+28+153+112)/4 =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104½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Đánh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giá: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Tốt cho </a:t>
            </a:r>
            <a:r>
              <a:rPr sz="1600" spc="-10" dirty="0">
                <a:latin typeface="Times New Roman"/>
                <a:cs typeface="Times New Roman"/>
              </a:rPr>
              <a:t>các </a:t>
            </a:r>
            <a:r>
              <a:rPr sz="1600" spc="-5" dirty="0">
                <a:latin typeface="Times New Roman"/>
                <a:cs typeface="Times New Roman"/>
              </a:rPr>
              <a:t>tiến trình có thời gian CPU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ngắn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Thêm thời gian chuyển đổi ngữ cảnh cho các tiến trình có thời gian CPU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dài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38627" y="2891027"/>
          <a:ext cx="563879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63880"/>
                <a:gridCol w="563879"/>
                <a:gridCol w="563880"/>
                <a:gridCol w="563880"/>
                <a:gridCol w="563879"/>
                <a:gridCol w="563879"/>
                <a:gridCol w="563879"/>
                <a:gridCol w="563879"/>
                <a:gridCol w="563879"/>
              </a:tblGrid>
              <a:tr h="60960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82725" y="2816732"/>
            <a:ext cx="7381240" cy="101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Sơ </a:t>
            </a:r>
            <a:r>
              <a:rPr sz="1600" dirty="0">
                <a:latin typeface="Times New Roman"/>
                <a:cs typeface="Times New Roman"/>
              </a:rPr>
              <a:t>đồ </a:t>
            </a:r>
            <a:r>
              <a:rPr sz="1600" spc="-5" dirty="0">
                <a:latin typeface="Times New Roman"/>
                <a:cs typeface="Times New Roman"/>
              </a:rPr>
              <a:t>Gantt: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500505">
              <a:lnSpc>
                <a:spcPct val="100000"/>
              </a:lnSpc>
              <a:tabLst>
                <a:tab pos="1969770" algn="l"/>
                <a:tab pos="2503805" algn="l"/>
                <a:tab pos="3107055" algn="l"/>
                <a:tab pos="3723004" algn="l"/>
                <a:tab pos="4256405" algn="l"/>
                <a:tab pos="4726940" algn="l"/>
                <a:tab pos="5345430" algn="l"/>
                <a:tab pos="5869940" algn="l"/>
                <a:tab pos="6454140" algn="l"/>
                <a:tab pos="6987540" algn="l"/>
              </a:tabLst>
            </a:pPr>
            <a:r>
              <a:rPr sz="1800" spc="-5" dirty="0">
                <a:latin typeface="Arial"/>
                <a:cs typeface="Arial"/>
              </a:rPr>
              <a:t>0	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10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4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12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14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153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4497" y="169875"/>
            <a:ext cx="3919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Round Robin</a:t>
            </a:r>
            <a:r>
              <a:rPr sz="3600" i="1" spc="-10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(q=20)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761" y="3042666"/>
            <a:ext cx="457200" cy="2971800"/>
          </a:xfrm>
          <a:custGeom>
            <a:avLst/>
            <a:gdLst/>
            <a:ahLst/>
            <a:cxnLst/>
            <a:rect l="l" t="t" r="r" b="b"/>
            <a:pathLst>
              <a:path w="457200" h="2971800">
                <a:moveTo>
                  <a:pt x="457200" y="2971800"/>
                </a:moveTo>
                <a:lnTo>
                  <a:pt x="411133" y="2966768"/>
                </a:lnTo>
                <a:lnTo>
                  <a:pt x="368224" y="2952339"/>
                </a:lnTo>
                <a:lnTo>
                  <a:pt x="329393" y="2929506"/>
                </a:lnTo>
                <a:lnTo>
                  <a:pt x="295560" y="2899267"/>
                </a:lnTo>
                <a:lnTo>
                  <a:pt x="267645" y="2862615"/>
                </a:lnTo>
                <a:lnTo>
                  <a:pt x="246566" y="2820548"/>
                </a:lnTo>
                <a:lnTo>
                  <a:pt x="233244" y="2774061"/>
                </a:lnTo>
                <a:lnTo>
                  <a:pt x="228600" y="2724150"/>
                </a:lnTo>
                <a:lnTo>
                  <a:pt x="228600" y="1733550"/>
                </a:lnTo>
                <a:lnTo>
                  <a:pt x="223955" y="1683638"/>
                </a:lnTo>
                <a:lnTo>
                  <a:pt x="210633" y="1637151"/>
                </a:lnTo>
                <a:lnTo>
                  <a:pt x="189554" y="1595084"/>
                </a:lnTo>
                <a:lnTo>
                  <a:pt x="161639" y="1558432"/>
                </a:lnTo>
                <a:lnTo>
                  <a:pt x="127806" y="1528193"/>
                </a:lnTo>
                <a:lnTo>
                  <a:pt x="88975" y="1505360"/>
                </a:lnTo>
                <a:lnTo>
                  <a:pt x="46066" y="1490931"/>
                </a:lnTo>
                <a:lnTo>
                  <a:pt x="0" y="1485900"/>
                </a:lnTo>
                <a:lnTo>
                  <a:pt x="46066" y="1480868"/>
                </a:lnTo>
                <a:lnTo>
                  <a:pt x="88975" y="1466439"/>
                </a:lnTo>
                <a:lnTo>
                  <a:pt x="127806" y="1443606"/>
                </a:lnTo>
                <a:lnTo>
                  <a:pt x="161639" y="1413367"/>
                </a:lnTo>
                <a:lnTo>
                  <a:pt x="189554" y="1376715"/>
                </a:lnTo>
                <a:lnTo>
                  <a:pt x="210633" y="1334648"/>
                </a:lnTo>
                <a:lnTo>
                  <a:pt x="223955" y="1288161"/>
                </a:lnTo>
                <a:lnTo>
                  <a:pt x="228600" y="1238250"/>
                </a:lnTo>
                <a:lnTo>
                  <a:pt x="228600" y="247650"/>
                </a:lnTo>
                <a:lnTo>
                  <a:pt x="233244" y="197738"/>
                </a:lnTo>
                <a:lnTo>
                  <a:pt x="246566" y="151251"/>
                </a:lnTo>
                <a:lnTo>
                  <a:pt x="267645" y="109184"/>
                </a:lnTo>
                <a:lnTo>
                  <a:pt x="295560" y="72532"/>
                </a:lnTo>
                <a:lnTo>
                  <a:pt x="329393" y="42293"/>
                </a:lnTo>
                <a:lnTo>
                  <a:pt x="368224" y="19460"/>
                </a:lnTo>
                <a:lnTo>
                  <a:pt x="411133" y="5031"/>
                </a:lnTo>
                <a:lnTo>
                  <a:pt x="457200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1348" y="1600200"/>
            <a:ext cx="6664452" cy="509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3900" y="1066800"/>
            <a:ext cx="4508500" cy="960755"/>
          </a:xfrm>
          <a:custGeom>
            <a:avLst/>
            <a:gdLst/>
            <a:ahLst/>
            <a:cxnLst/>
            <a:rect l="l" t="t" r="r" b="b"/>
            <a:pathLst>
              <a:path w="4508500" h="960755">
                <a:moveTo>
                  <a:pt x="4419600" y="0"/>
                </a:moveTo>
                <a:lnTo>
                  <a:pt x="2159000" y="0"/>
                </a:lnTo>
                <a:lnTo>
                  <a:pt x="2124374" y="6979"/>
                </a:lnTo>
                <a:lnTo>
                  <a:pt x="2096119" y="26019"/>
                </a:lnTo>
                <a:lnTo>
                  <a:pt x="2077079" y="54274"/>
                </a:lnTo>
                <a:lnTo>
                  <a:pt x="2070100" y="88900"/>
                </a:lnTo>
                <a:lnTo>
                  <a:pt x="2070100" y="311150"/>
                </a:lnTo>
                <a:lnTo>
                  <a:pt x="0" y="960501"/>
                </a:lnTo>
                <a:lnTo>
                  <a:pt x="2070100" y="444500"/>
                </a:lnTo>
                <a:lnTo>
                  <a:pt x="4508500" y="444500"/>
                </a:lnTo>
                <a:lnTo>
                  <a:pt x="4508500" y="88900"/>
                </a:lnTo>
                <a:lnTo>
                  <a:pt x="4501520" y="54274"/>
                </a:lnTo>
                <a:lnTo>
                  <a:pt x="4482480" y="26019"/>
                </a:lnTo>
                <a:lnTo>
                  <a:pt x="4454225" y="6979"/>
                </a:lnTo>
                <a:lnTo>
                  <a:pt x="4419600" y="0"/>
                </a:lnTo>
                <a:close/>
              </a:path>
              <a:path w="4508500" h="960755">
                <a:moveTo>
                  <a:pt x="4508500" y="444500"/>
                </a:moveTo>
                <a:lnTo>
                  <a:pt x="2070100" y="444500"/>
                </a:lnTo>
                <a:lnTo>
                  <a:pt x="2077079" y="479125"/>
                </a:lnTo>
                <a:lnTo>
                  <a:pt x="2096119" y="507380"/>
                </a:lnTo>
                <a:lnTo>
                  <a:pt x="2124374" y="526420"/>
                </a:lnTo>
                <a:lnTo>
                  <a:pt x="2159000" y="533400"/>
                </a:lnTo>
                <a:lnTo>
                  <a:pt x="4419600" y="533400"/>
                </a:lnTo>
                <a:lnTo>
                  <a:pt x="4454225" y="526420"/>
                </a:lnTo>
                <a:lnTo>
                  <a:pt x="4482480" y="507380"/>
                </a:lnTo>
                <a:lnTo>
                  <a:pt x="4501520" y="479125"/>
                </a:lnTo>
                <a:lnTo>
                  <a:pt x="4508500" y="444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1066800"/>
            <a:ext cx="4508500" cy="960755"/>
          </a:xfrm>
          <a:custGeom>
            <a:avLst/>
            <a:gdLst/>
            <a:ahLst/>
            <a:cxnLst/>
            <a:rect l="l" t="t" r="r" b="b"/>
            <a:pathLst>
              <a:path w="4508500" h="960755">
                <a:moveTo>
                  <a:pt x="2070100" y="88900"/>
                </a:moveTo>
                <a:lnTo>
                  <a:pt x="2077079" y="54274"/>
                </a:lnTo>
                <a:lnTo>
                  <a:pt x="2096119" y="26019"/>
                </a:lnTo>
                <a:lnTo>
                  <a:pt x="2124374" y="6979"/>
                </a:lnTo>
                <a:lnTo>
                  <a:pt x="2159000" y="0"/>
                </a:lnTo>
                <a:lnTo>
                  <a:pt x="2476500" y="0"/>
                </a:lnTo>
                <a:lnTo>
                  <a:pt x="3086100" y="0"/>
                </a:lnTo>
                <a:lnTo>
                  <a:pt x="4419600" y="0"/>
                </a:lnTo>
                <a:lnTo>
                  <a:pt x="4454225" y="6979"/>
                </a:lnTo>
                <a:lnTo>
                  <a:pt x="4482480" y="26019"/>
                </a:lnTo>
                <a:lnTo>
                  <a:pt x="4501520" y="54274"/>
                </a:lnTo>
                <a:lnTo>
                  <a:pt x="4508500" y="88900"/>
                </a:lnTo>
                <a:lnTo>
                  <a:pt x="4508500" y="311150"/>
                </a:lnTo>
                <a:lnTo>
                  <a:pt x="4508500" y="444500"/>
                </a:lnTo>
                <a:lnTo>
                  <a:pt x="4501520" y="479125"/>
                </a:lnTo>
                <a:lnTo>
                  <a:pt x="4482480" y="507380"/>
                </a:lnTo>
                <a:lnTo>
                  <a:pt x="4454225" y="526420"/>
                </a:lnTo>
                <a:lnTo>
                  <a:pt x="4419600" y="533400"/>
                </a:lnTo>
                <a:lnTo>
                  <a:pt x="3086100" y="533400"/>
                </a:lnTo>
                <a:lnTo>
                  <a:pt x="2476500" y="533400"/>
                </a:lnTo>
                <a:lnTo>
                  <a:pt x="2159000" y="533400"/>
                </a:lnTo>
                <a:lnTo>
                  <a:pt x="2124374" y="526420"/>
                </a:lnTo>
                <a:lnTo>
                  <a:pt x="2096119" y="507380"/>
                </a:lnTo>
                <a:lnTo>
                  <a:pt x="2077079" y="479125"/>
                </a:lnTo>
                <a:lnTo>
                  <a:pt x="2070100" y="444500"/>
                </a:lnTo>
                <a:lnTo>
                  <a:pt x="0" y="960501"/>
                </a:lnTo>
                <a:lnTo>
                  <a:pt x="2070100" y="311150"/>
                </a:lnTo>
                <a:lnTo>
                  <a:pt x="2070100" y="889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1970" y="1116533"/>
            <a:ext cx="1903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Hàng </a:t>
            </a:r>
            <a:r>
              <a:rPr sz="2000" dirty="0">
                <a:latin typeface="Times New Roman"/>
                <a:cs typeface="Times New Roman"/>
              </a:rPr>
              <a:t>đợi </a:t>
            </a:r>
            <a:r>
              <a:rPr sz="2000" spc="-5" dirty="0">
                <a:latin typeface="Times New Roman"/>
                <a:cs typeface="Times New Roman"/>
              </a:rPr>
              <a:t>sẵn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1100" y="3276600"/>
            <a:ext cx="5194300" cy="533400"/>
          </a:xfrm>
          <a:custGeom>
            <a:avLst/>
            <a:gdLst/>
            <a:ahLst/>
            <a:cxnLst/>
            <a:rect l="l" t="t" r="r" b="b"/>
            <a:pathLst>
              <a:path w="5194300" h="533400">
                <a:moveTo>
                  <a:pt x="5194300" y="222250"/>
                </a:moveTo>
                <a:lnTo>
                  <a:pt x="2755900" y="222250"/>
                </a:lnTo>
                <a:lnTo>
                  <a:pt x="2755900" y="444500"/>
                </a:lnTo>
                <a:lnTo>
                  <a:pt x="2762879" y="479125"/>
                </a:lnTo>
                <a:lnTo>
                  <a:pt x="2781919" y="507380"/>
                </a:lnTo>
                <a:lnTo>
                  <a:pt x="2810174" y="526420"/>
                </a:lnTo>
                <a:lnTo>
                  <a:pt x="2844800" y="533400"/>
                </a:lnTo>
                <a:lnTo>
                  <a:pt x="5105400" y="533400"/>
                </a:lnTo>
                <a:lnTo>
                  <a:pt x="5140025" y="526420"/>
                </a:lnTo>
                <a:lnTo>
                  <a:pt x="5168280" y="507380"/>
                </a:lnTo>
                <a:lnTo>
                  <a:pt x="5187320" y="479125"/>
                </a:lnTo>
                <a:lnTo>
                  <a:pt x="5194300" y="444500"/>
                </a:lnTo>
                <a:lnTo>
                  <a:pt x="5194300" y="222250"/>
                </a:lnTo>
                <a:close/>
              </a:path>
              <a:path w="5194300" h="533400">
                <a:moveTo>
                  <a:pt x="5105400" y="0"/>
                </a:moveTo>
                <a:lnTo>
                  <a:pt x="2844800" y="0"/>
                </a:lnTo>
                <a:lnTo>
                  <a:pt x="2810174" y="6979"/>
                </a:lnTo>
                <a:lnTo>
                  <a:pt x="2781919" y="26019"/>
                </a:lnTo>
                <a:lnTo>
                  <a:pt x="2762879" y="54274"/>
                </a:lnTo>
                <a:lnTo>
                  <a:pt x="2755900" y="88900"/>
                </a:lnTo>
                <a:lnTo>
                  <a:pt x="0" y="261874"/>
                </a:lnTo>
                <a:lnTo>
                  <a:pt x="2755900" y="222250"/>
                </a:lnTo>
                <a:lnTo>
                  <a:pt x="5194300" y="222250"/>
                </a:lnTo>
                <a:lnTo>
                  <a:pt x="5194300" y="88900"/>
                </a:lnTo>
                <a:lnTo>
                  <a:pt x="5187320" y="54274"/>
                </a:lnTo>
                <a:lnTo>
                  <a:pt x="5168280" y="26019"/>
                </a:lnTo>
                <a:lnTo>
                  <a:pt x="5140025" y="6979"/>
                </a:lnTo>
                <a:lnTo>
                  <a:pt x="51054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1100" y="3276600"/>
            <a:ext cx="5194300" cy="533400"/>
          </a:xfrm>
          <a:custGeom>
            <a:avLst/>
            <a:gdLst/>
            <a:ahLst/>
            <a:cxnLst/>
            <a:rect l="l" t="t" r="r" b="b"/>
            <a:pathLst>
              <a:path w="5194300" h="533400">
                <a:moveTo>
                  <a:pt x="2755900" y="88900"/>
                </a:moveTo>
                <a:lnTo>
                  <a:pt x="2762879" y="54274"/>
                </a:lnTo>
                <a:lnTo>
                  <a:pt x="2781919" y="26019"/>
                </a:lnTo>
                <a:lnTo>
                  <a:pt x="2810174" y="6979"/>
                </a:lnTo>
                <a:lnTo>
                  <a:pt x="2844800" y="0"/>
                </a:lnTo>
                <a:lnTo>
                  <a:pt x="3162300" y="0"/>
                </a:lnTo>
                <a:lnTo>
                  <a:pt x="3771900" y="0"/>
                </a:lnTo>
                <a:lnTo>
                  <a:pt x="5105400" y="0"/>
                </a:lnTo>
                <a:lnTo>
                  <a:pt x="5140025" y="6979"/>
                </a:lnTo>
                <a:lnTo>
                  <a:pt x="5168280" y="26019"/>
                </a:lnTo>
                <a:lnTo>
                  <a:pt x="5187320" y="54274"/>
                </a:lnTo>
                <a:lnTo>
                  <a:pt x="5194300" y="88900"/>
                </a:lnTo>
                <a:lnTo>
                  <a:pt x="5194300" y="222250"/>
                </a:lnTo>
                <a:lnTo>
                  <a:pt x="5194300" y="444500"/>
                </a:lnTo>
                <a:lnTo>
                  <a:pt x="5187320" y="479125"/>
                </a:lnTo>
                <a:lnTo>
                  <a:pt x="5168280" y="507380"/>
                </a:lnTo>
                <a:lnTo>
                  <a:pt x="5140025" y="526420"/>
                </a:lnTo>
                <a:lnTo>
                  <a:pt x="5105400" y="533400"/>
                </a:lnTo>
                <a:lnTo>
                  <a:pt x="3771900" y="533400"/>
                </a:lnTo>
                <a:lnTo>
                  <a:pt x="3162300" y="533400"/>
                </a:lnTo>
                <a:lnTo>
                  <a:pt x="2844800" y="533400"/>
                </a:lnTo>
                <a:lnTo>
                  <a:pt x="2810174" y="526420"/>
                </a:lnTo>
                <a:lnTo>
                  <a:pt x="2781919" y="507380"/>
                </a:lnTo>
                <a:lnTo>
                  <a:pt x="2762879" y="479125"/>
                </a:lnTo>
                <a:lnTo>
                  <a:pt x="2755900" y="444500"/>
                </a:lnTo>
                <a:lnTo>
                  <a:pt x="2755900" y="222250"/>
                </a:lnTo>
                <a:lnTo>
                  <a:pt x="0" y="261874"/>
                </a:lnTo>
                <a:lnTo>
                  <a:pt x="2755900" y="889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81343" y="3327272"/>
            <a:ext cx="2031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Hàng đợi nhập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146" y="168351"/>
            <a:ext cx="4217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Hàng đợi tiến</a:t>
            </a:r>
            <a:r>
              <a:rPr spc="-25" dirty="0"/>
              <a:t> </a:t>
            </a:r>
            <a:r>
              <a:rPr spc="-5" dirty="0"/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20826"/>
            <a:ext cx="113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Ví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0273" y="984250"/>
            <a:ext cx="9588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 indent="-323850">
              <a:lnSpc>
                <a:spcPct val="11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1 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2 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3 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951" y="984250"/>
            <a:ext cx="14027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 53</a:t>
            </a:r>
            <a:endParaRPr sz="2400">
              <a:latin typeface="Times New Roman"/>
              <a:cs typeface="Times New Roman"/>
            </a:endParaRPr>
          </a:p>
          <a:p>
            <a:pPr marL="52705" algn="ctr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Times New Roman"/>
                <a:cs typeface="Times New Roman"/>
              </a:rPr>
              <a:t>68</a:t>
            </a:r>
            <a:endParaRPr sz="2400">
              <a:latin typeface="Times New Roman"/>
              <a:cs typeface="Times New Roman"/>
            </a:endParaRPr>
          </a:p>
          <a:p>
            <a:pPr marL="52705" algn="ctr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032886"/>
            <a:ext cx="182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Sơ </a:t>
            </a:r>
            <a:r>
              <a:rPr sz="2400" dirty="0">
                <a:latin typeface="Times New Roman"/>
                <a:cs typeface="Times New Roman"/>
              </a:rPr>
              <a:t>đồ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Gant?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434918"/>
            <a:ext cx="20218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–	Thời </a:t>
            </a:r>
            <a:r>
              <a:rPr sz="2400" spc="-5" dirty="0">
                <a:latin typeface="Times New Roman"/>
                <a:cs typeface="Times New Roman"/>
              </a:rPr>
              <a:t>gian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3071" y="3398112"/>
            <a:ext cx="482600" cy="1635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15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007634"/>
            <a:ext cx="7719695" cy="1635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chờ trung bình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hoàn thành trung bình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dùng Round </a:t>
            </a:r>
            <a:r>
              <a:rPr sz="2400" spc="-5" dirty="0">
                <a:latin typeface="Times New Roman"/>
                <a:cs typeface="Times New Roman"/>
              </a:rPr>
              <a:t>Robin </a:t>
            </a:r>
            <a:r>
              <a:rPr sz="2400" dirty="0">
                <a:latin typeface="Times New Roman"/>
                <a:cs typeface="Times New Roman"/>
              </a:rPr>
              <a:t>với q =40, First </a:t>
            </a:r>
            <a:r>
              <a:rPr sz="2400" spc="-5" dirty="0">
                <a:latin typeface="Times New Roman"/>
                <a:cs typeface="Times New Roman"/>
              </a:rPr>
              <a:t>Come- First Service  (FCFS) </a:t>
            </a:r>
            <a:r>
              <a:rPr sz="2400" dirty="0">
                <a:latin typeface="Times New Roman"/>
                <a:cs typeface="Times New Roman"/>
              </a:rPr>
              <a:t>trong trường hợp xấu nhất với 4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trên.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48427" y="175082"/>
            <a:ext cx="237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6600"/>
                </a:solidFill>
                <a:latin typeface="Times New Roman"/>
                <a:cs typeface="Times New Roman"/>
              </a:rPr>
              <a:t>CÂU</a:t>
            </a:r>
            <a:r>
              <a:rPr sz="4400" i="1" spc="-7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4400"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HỎI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9912" y="3524186"/>
          <a:ext cx="7886700" cy="202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</a:tblGrid>
              <a:tr h="337820">
                <a:tc>
                  <a:txBody>
                    <a:bodyPr/>
                    <a:lstStyle/>
                    <a:p>
                      <a:pPr marR="114109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FCFS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RR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991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992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900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999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R="117919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F3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540" y="1368933"/>
            <a:ext cx="8620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 </a:t>
            </a:r>
            <a:r>
              <a:rPr sz="2400" dirty="0">
                <a:latin typeface="Times New Roman"/>
                <a:cs typeface="Times New Roman"/>
              </a:rPr>
              <a:t>sử thời gian chuyển đổi ngữ cảnh không đáng kể, RR hay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FCFS  </a:t>
            </a:r>
            <a:r>
              <a:rPr sz="2400" dirty="0">
                <a:latin typeface="Times New Roman"/>
                <a:cs typeface="Times New Roman"/>
              </a:rPr>
              <a:t>tốt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00453"/>
            <a:ext cx="153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Xét </a:t>
            </a:r>
            <a:r>
              <a:rPr sz="2400" dirty="0">
                <a:latin typeface="Times New Roman"/>
                <a:cs typeface="Times New Roman"/>
              </a:rPr>
              <a:t>ví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3446" y="2150745"/>
            <a:ext cx="480568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trình, </a:t>
            </a:r>
            <a:r>
              <a:rPr sz="2000" spc="-10" dirty="0">
                <a:latin typeface="Times New Roman"/>
                <a:cs typeface="Times New Roman"/>
              </a:rPr>
              <a:t>mỗi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sử </a:t>
            </a:r>
            <a:r>
              <a:rPr sz="2000" spc="5" dirty="0">
                <a:latin typeface="Times New Roman"/>
                <a:cs typeface="Times New Roman"/>
              </a:rPr>
              <a:t>dụng 100s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q 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Tất </a:t>
            </a:r>
            <a:r>
              <a:rPr sz="2000" spc="-5" dirty="0">
                <a:latin typeface="Times New Roman"/>
                <a:cs typeface="Times New Roman"/>
              </a:rPr>
              <a:t>cả tiến </a:t>
            </a:r>
            <a:r>
              <a:rPr sz="2000" dirty="0">
                <a:latin typeface="Times New Roman"/>
                <a:cs typeface="Times New Roman"/>
              </a:rPr>
              <a:t>trình vào hàng đợi cùng 1 thời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điểm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076194"/>
            <a:ext cx="300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hoàn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5577027"/>
            <a:ext cx="78873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−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Cả RR </a:t>
            </a:r>
            <a:r>
              <a:rPr sz="2000" dirty="0">
                <a:latin typeface="Times New Roman"/>
                <a:cs typeface="Times New Roman"/>
              </a:rPr>
              <a:t>và FCFS đều hoàn thành 10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</a:t>
            </a:r>
            <a:r>
              <a:rPr sz="2000" spc="-5" dirty="0">
                <a:latin typeface="Times New Roman"/>
                <a:cs typeface="Times New Roman"/>
              </a:rPr>
              <a:t>tại </a:t>
            </a:r>
            <a:r>
              <a:rPr sz="2000" dirty="0">
                <a:latin typeface="Times New Roman"/>
                <a:cs typeface="Times New Roman"/>
              </a:rPr>
              <a:t>cùng 1 thời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điểm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−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Thời gian phản </a:t>
            </a:r>
            <a:r>
              <a:rPr sz="2000" spc="5" dirty="0">
                <a:latin typeface="Times New Roman"/>
                <a:cs typeface="Times New Roman"/>
              </a:rPr>
              <a:t>hồi </a:t>
            </a:r>
            <a:r>
              <a:rPr sz="2000" dirty="0">
                <a:latin typeface="Times New Roman"/>
                <a:cs typeface="Times New Roman"/>
              </a:rPr>
              <a:t>của RR rất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tệ!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har char="−"/>
              <a:tabLst>
                <a:tab pos="299085" algn="l"/>
                <a:tab pos="299720" algn="l"/>
              </a:tabLst>
            </a:pP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nên </a:t>
            </a:r>
            <a:r>
              <a:rPr sz="2000" spc="5" dirty="0">
                <a:latin typeface="Times New Roman"/>
                <a:cs typeface="Times New Roman"/>
              </a:rPr>
              <a:t>dùng </a:t>
            </a:r>
            <a:r>
              <a:rPr sz="2000" dirty="0">
                <a:latin typeface="Times New Roman"/>
                <a:cs typeface="Times New Roman"/>
              </a:rPr>
              <a:t>trong trường hợp </a:t>
            </a:r>
            <a:r>
              <a:rPr sz="2000" spc="-5" dirty="0">
                <a:latin typeface="Times New Roman"/>
                <a:cs typeface="Times New Roman"/>
              </a:rPr>
              <a:t>các tiến </a:t>
            </a:r>
            <a:r>
              <a:rPr sz="2000" dirty="0">
                <a:latin typeface="Times New Roman"/>
                <a:cs typeface="Times New Roman"/>
              </a:rPr>
              <a:t>trình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thời gian sử </a:t>
            </a:r>
            <a:r>
              <a:rPr sz="2000" spc="5" dirty="0">
                <a:latin typeface="Times New Roman"/>
                <a:cs typeface="Times New Roman"/>
              </a:rPr>
              <a:t>dụng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CPU  gần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nhau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2876" y="169875"/>
            <a:ext cx="6009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So sánh FCFS và Round</a:t>
            </a:r>
            <a:r>
              <a:rPr sz="3600" i="1" spc="-12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Robin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6778" y="6519670"/>
            <a:ext cx="33972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159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9676" y="1152144"/>
          <a:ext cx="5637530" cy="61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35710"/>
                <a:gridCol w="1659255"/>
                <a:gridCol w="2285365"/>
              </a:tblGrid>
              <a:tr h="609600">
                <a:tc>
                  <a:txBody>
                    <a:bodyPr/>
                    <a:lstStyle/>
                    <a:p>
                      <a:pPr marL="92710" marR="73660" indent="889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[8]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0845" marR="391795" indent="7874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4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[24]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0" marR="603885" algn="ctr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1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[53]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6625" marR="916305" algn="ctr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3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68]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11857" y="1794764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spc="-5" dirty="0">
                <a:latin typeface="Arial"/>
                <a:cs typeface="Arial"/>
              </a:rPr>
              <a:t>0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8408" y="179476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1539" y="179476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8766" y="179476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077" y="1343659"/>
            <a:ext cx="129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Best</a:t>
            </a:r>
            <a:r>
              <a:rPr sz="1800" b="1" spc="-9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FCFS: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7284" y="2089404"/>
          <a:ext cx="8230233" cy="466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599564"/>
                <a:gridCol w="914400"/>
                <a:gridCol w="1066800"/>
                <a:gridCol w="1066800"/>
                <a:gridCol w="1077594"/>
                <a:gridCol w="1133475"/>
              </a:tblGrid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Quantum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575" b="1" spc="-7" baseline="-21164" dirty="0">
                          <a:latin typeface="Verdana"/>
                          <a:cs typeface="Verdana"/>
                        </a:rPr>
                        <a:t>1</a:t>
                      </a:r>
                      <a:endParaRPr sz="1575" baseline="-21164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575" b="1" spc="-7" baseline="-21164" dirty="0">
                          <a:latin typeface="Verdana"/>
                          <a:cs typeface="Verdana"/>
                        </a:rPr>
                        <a:t>2</a:t>
                      </a:r>
                      <a:endParaRPr sz="1575" baseline="-21164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575" b="1" spc="-7" baseline="-21164" dirty="0">
                          <a:latin typeface="Verdana"/>
                          <a:cs typeface="Verdana"/>
                        </a:rPr>
                        <a:t>3</a:t>
                      </a:r>
                      <a:endParaRPr sz="1575" baseline="-21164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575" b="1" spc="-7" baseline="-21164" dirty="0">
                          <a:latin typeface="Verdana"/>
                          <a:cs typeface="Verdana"/>
                        </a:rPr>
                        <a:t>4</a:t>
                      </a:r>
                      <a:endParaRPr sz="1575" baseline="-21164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Average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</a:tr>
              <a:tr h="31750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21005" marR="385445" indent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Wait 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Time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Best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FCFS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31¼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57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58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61¼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56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57¼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61¼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72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88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66¼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5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Worst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FCFS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121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83½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50215" marR="87630" indent="-327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mplet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Time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Best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FCFS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69½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137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100½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135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99½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133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80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95½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135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18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92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99½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Q =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125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112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104½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5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2FA2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Worst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FCFS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121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153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121¾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45739" y="169875"/>
            <a:ext cx="572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Round Robin </a:t>
            </a:r>
            <a:r>
              <a:rPr sz="3600" i="1" spc="-5" dirty="0">
                <a:latin typeface="Times New Roman"/>
                <a:cs typeface="Times New Roman"/>
              </a:rPr>
              <a:t>với </a:t>
            </a:r>
            <a:r>
              <a:rPr sz="3600" i="1" dirty="0">
                <a:latin typeface="Times New Roman"/>
                <a:cs typeface="Times New Roman"/>
              </a:rPr>
              <a:t>q khác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nhau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806957"/>
            <a:ext cx="7901305" cy="4705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4625" indent="-342900" algn="just">
              <a:lnSpc>
                <a:spcPct val="1143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Sự </a:t>
            </a:r>
            <a:r>
              <a:rPr sz="2800" b="1" i="1" spc="-5" dirty="0">
                <a:latin typeface="Times New Roman"/>
                <a:cs typeface="Times New Roman"/>
              </a:rPr>
              <a:t>cưỡng chế </a:t>
            </a:r>
            <a:r>
              <a:rPr sz="2800" spc="-5" dirty="0">
                <a:latin typeface="Times New Roman"/>
                <a:cs typeface="Times New Roman"/>
              </a:rPr>
              <a:t>là hành động dừng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công </a:t>
            </a:r>
            <a:r>
              <a:rPr sz="2800" spc="-5" dirty="0">
                <a:latin typeface="Times New Roman"/>
                <a:cs typeface="Times New Roman"/>
              </a:rPr>
              <a:t>việc  đang chạy để lập lịch cho công </a:t>
            </a:r>
            <a:r>
              <a:rPr sz="2800" dirty="0">
                <a:latin typeface="Times New Roman"/>
                <a:cs typeface="Times New Roman"/>
              </a:rPr>
              <a:t>việc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chuyển </a:t>
            </a:r>
            <a:r>
              <a:rPr sz="2800" dirty="0">
                <a:latin typeface="Times New Roman"/>
                <a:cs typeface="Times New Roman"/>
              </a:rPr>
              <a:t>đổi ngữ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355600" marR="177800" indent="-342900" algn="just">
              <a:lnSpc>
                <a:spcPct val="113999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dirty="0">
                <a:latin typeface="Times New Roman"/>
                <a:cs typeface="Times New Roman"/>
              </a:rPr>
              <a:t>P1 </a:t>
            </a:r>
            <a:r>
              <a:rPr sz="2800" spc="-5" dirty="0">
                <a:latin typeface="Times New Roman"/>
                <a:cs typeface="Times New Roman"/>
              </a:rPr>
              <a:t>đang chạy (sử dụng CPU)</a:t>
            </a:r>
            <a:r>
              <a:rPr sz="2800" spc="-5" dirty="0">
                <a:latin typeface="Wingdings"/>
                <a:cs typeface="Wingdings"/>
              </a:rPr>
              <a:t></a:t>
            </a:r>
            <a:r>
              <a:rPr sz="2800" spc="-5" dirty="0">
                <a:latin typeface="Times New Roman"/>
                <a:cs typeface="Times New Roman"/>
              </a:rPr>
              <a:t> dừng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P1 lại (chuyển ra hàng đợi ready) 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giao CPU cho tiến trình </a:t>
            </a:r>
            <a:r>
              <a:rPr sz="2800" dirty="0">
                <a:latin typeface="Times New Roman"/>
                <a:cs typeface="Times New Roman"/>
              </a:rPr>
              <a:t>P2 </a:t>
            </a:r>
            <a:r>
              <a:rPr sz="2800" spc="-5" dirty="0">
                <a:latin typeface="Times New Roman"/>
                <a:cs typeface="Times New Roman"/>
              </a:rPr>
              <a:t>nào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355600" marR="175895" indent="-342900" algn="just">
              <a:lnSpc>
                <a:spcPct val="1139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Lưu </a:t>
            </a:r>
            <a:r>
              <a:rPr sz="2800" dirty="0">
                <a:latin typeface="Times New Roman"/>
                <a:cs typeface="Times New Roman"/>
              </a:rPr>
              <a:t>ý: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spc="-10" dirty="0">
                <a:latin typeface="Times New Roman"/>
                <a:cs typeface="Times New Roman"/>
              </a:rPr>
              <a:t>P1 </a:t>
            </a:r>
            <a:r>
              <a:rPr sz="2800" spc="-5" dirty="0">
                <a:latin typeface="Times New Roman"/>
                <a:cs typeface="Times New Roman"/>
              </a:rPr>
              <a:t>không bị dừng </a:t>
            </a:r>
            <a:r>
              <a:rPr sz="2800" spc="-15" dirty="0">
                <a:latin typeface="Times New Roman"/>
                <a:cs typeface="Times New Roman"/>
              </a:rPr>
              <a:t>bởi </a:t>
            </a:r>
            <a:r>
              <a:rPr sz="2800" spc="-5" dirty="0">
                <a:latin typeface="Times New Roman"/>
                <a:cs typeface="Times New Roman"/>
              </a:rPr>
              <a:t>thao tác  I/O </a:t>
            </a:r>
            <a:r>
              <a:rPr sz="2800" dirty="0">
                <a:latin typeface="Times New Roman"/>
                <a:cs typeface="Times New Roman"/>
              </a:rPr>
              <a:t>hoặc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sự kiện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95"/>
              </a:spcBef>
            </a:pPr>
            <a:r>
              <a:rPr sz="1400" dirty="0">
                <a:latin typeface="Arial"/>
                <a:cs typeface="Arial"/>
              </a:rPr>
              <a:t>160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5209" y="169875"/>
            <a:ext cx="5327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Sự cưỡng chế</a:t>
            </a:r>
            <a:r>
              <a:rPr sz="3600" i="1" spc="-4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(Pre-emptive)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8070215" cy="4038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Thuật toán SST </a:t>
            </a:r>
            <a:r>
              <a:rPr sz="2800" dirty="0">
                <a:latin typeface="Times New Roman"/>
                <a:cs typeface="Times New Roman"/>
              </a:rPr>
              <a:t>on-line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Tương </a:t>
            </a:r>
            <a:r>
              <a:rPr sz="2800" spc="-5" dirty="0">
                <a:latin typeface="Times New Roman"/>
                <a:cs typeface="Times New Roman"/>
              </a:rPr>
              <a:t>thích với sự thay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điều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kiện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1156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VD: có </a:t>
            </a:r>
            <a:r>
              <a:rPr sz="2800" spc="-5" dirty="0">
                <a:latin typeface="Times New Roman"/>
                <a:cs typeface="Times New Roman"/>
              </a:rPr>
              <a:t>công việc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Bổ </a:t>
            </a:r>
            <a:r>
              <a:rPr sz="2800" dirty="0">
                <a:latin typeface="Times New Roman"/>
                <a:cs typeface="Times New Roman"/>
              </a:rPr>
              <a:t>sung </a:t>
            </a:r>
            <a:r>
              <a:rPr sz="2800" spc="-5" dirty="0">
                <a:latin typeface="Times New Roman"/>
                <a:cs typeface="Times New Roman"/>
              </a:rPr>
              <a:t>cho việc </a:t>
            </a:r>
            <a:r>
              <a:rPr sz="2800" dirty="0">
                <a:latin typeface="Times New Roman"/>
                <a:cs typeface="Times New Roman"/>
              </a:rPr>
              <a:t>thiếu thông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Vd: thời gian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chạy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Sự </a:t>
            </a:r>
            <a:r>
              <a:rPr sz="2800" spc="-5" dirty="0">
                <a:latin typeface="Times New Roman"/>
                <a:cs typeface="Times New Roman"/>
              </a:rPr>
              <a:t>cưỡng chế theo </a:t>
            </a:r>
            <a:r>
              <a:rPr sz="2800" spc="-10" dirty="0">
                <a:latin typeface="Times New Roman"/>
                <a:cs typeface="Times New Roman"/>
              </a:rPr>
              <a:t>chu </a:t>
            </a:r>
            <a:r>
              <a:rPr sz="2800" dirty="0">
                <a:latin typeface="Times New Roman"/>
                <a:cs typeface="Times New Roman"/>
              </a:rPr>
              <a:t>kỳ </a:t>
            </a:r>
            <a:r>
              <a:rPr sz="2800" spc="-5" dirty="0">
                <a:latin typeface="Times New Roman"/>
                <a:cs typeface="Times New Roman"/>
              </a:rPr>
              <a:t>giúp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 nằm </a:t>
            </a:r>
            <a:r>
              <a:rPr sz="2800" dirty="0">
                <a:latin typeface="Times New Roman"/>
                <a:cs typeface="Times New Roman"/>
              </a:rPr>
              <a:t>trong  </a:t>
            </a:r>
            <a:r>
              <a:rPr sz="2800" spc="-5" dirty="0">
                <a:latin typeface="Times New Roman"/>
                <a:cs typeface="Times New Roman"/>
              </a:rPr>
              <a:t>tầm kiểm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Cải </a:t>
            </a:r>
            <a:r>
              <a:rPr sz="2800" spc="-5" dirty="0">
                <a:latin typeface="Times New Roman"/>
                <a:cs typeface="Times New Roman"/>
              </a:rPr>
              <a:t>thiện tính công bằng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2140" y="169875"/>
            <a:ext cx="36531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Sự cưỡng chế</a:t>
            </a:r>
            <a:r>
              <a:rPr sz="3600" i="1" spc="-8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(2/2)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18005"/>
            <a:ext cx="7650480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Xét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trường hợp tốt nhất của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FCFS: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tiến trình thời gian</a:t>
            </a:r>
            <a:r>
              <a:rPr sz="2400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ngắn  vào trước, tiến trình thời gian dài vào</a:t>
            </a:r>
            <a:r>
              <a:rPr sz="2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sau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Shortest </a:t>
            </a:r>
            <a:r>
              <a:rPr sz="2400" b="1" i="1" dirty="0">
                <a:latin typeface="Times New Roman"/>
                <a:cs typeface="Times New Roman"/>
              </a:rPr>
              <a:t>Job </a:t>
            </a:r>
            <a:r>
              <a:rPr sz="2400" b="1" i="1" spc="-5" dirty="0">
                <a:latin typeface="Times New Roman"/>
                <a:cs typeface="Times New Roman"/>
              </a:rPr>
              <a:t>First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(SJF)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marR="64769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Chọn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thời gian chạy </a:t>
            </a:r>
            <a:r>
              <a:rPr sz="2000" spc="-5" dirty="0">
                <a:latin typeface="Times New Roman"/>
                <a:cs typeface="Times New Roman"/>
              </a:rPr>
              <a:t>là ít </a:t>
            </a:r>
            <a:r>
              <a:rPr sz="2000" dirty="0">
                <a:latin typeface="Times New Roman"/>
                <a:cs typeface="Times New Roman"/>
              </a:rPr>
              <a:t>nhất </a:t>
            </a:r>
            <a:r>
              <a:rPr sz="2000" spc="5" dirty="0">
                <a:latin typeface="Times New Roman"/>
                <a:cs typeface="Times New Roman"/>
              </a:rPr>
              <a:t>(không phụ </a:t>
            </a:r>
            <a:r>
              <a:rPr sz="2000" dirty="0">
                <a:latin typeface="Times New Roman"/>
                <a:cs typeface="Times New Roman"/>
              </a:rPr>
              <a:t>thuộc thứ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tự  </a:t>
            </a:r>
            <a:r>
              <a:rPr sz="2000" dirty="0">
                <a:latin typeface="Times New Roman"/>
                <a:cs typeface="Times New Roman"/>
              </a:rPr>
              <a:t>vào)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9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Còn </a:t>
            </a:r>
            <a:r>
              <a:rPr sz="2000" spc="5" dirty="0">
                <a:latin typeface="Times New Roman"/>
                <a:cs typeface="Times New Roman"/>
              </a:rPr>
              <a:t>gọi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dirty="0">
                <a:latin typeface="Times New Roman"/>
                <a:cs typeface="Times New Roman"/>
              </a:rPr>
              <a:t>“Shortest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Completion </a:t>
            </a:r>
            <a:r>
              <a:rPr sz="2000" dirty="0">
                <a:latin typeface="Times New Roman"/>
                <a:cs typeface="Times New Roman"/>
              </a:rPr>
              <a:t>First”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(STCF)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Shortest </a:t>
            </a:r>
            <a:r>
              <a:rPr sz="2400" b="1" i="1" dirty="0">
                <a:latin typeface="Times New Roman"/>
                <a:cs typeface="Times New Roman"/>
              </a:rPr>
              <a:t>Remaining Time First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(SRTF)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Là một </a:t>
            </a:r>
            <a:r>
              <a:rPr sz="2000" dirty="0">
                <a:latin typeface="Times New Roman"/>
                <a:cs typeface="Times New Roman"/>
              </a:rPr>
              <a:t>phiên bản SJF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cưỡng chế </a:t>
            </a:r>
            <a:r>
              <a:rPr sz="2000" spc="-5" dirty="0">
                <a:latin typeface="Times New Roman"/>
                <a:cs typeface="Times New Roman"/>
              </a:rPr>
              <a:t>(Preemptive </a:t>
            </a:r>
            <a:r>
              <a:rPr sz="2000" dirty="0">
                <a:latin typeface="Times New Roman"/>
                <a:cs typeface="Times New Roman"/>
              </a:rPr>
              <a:t>version of SJF):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nếu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có tiến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trình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mới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vào và thời gian sử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dụng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ít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hơn thời gian  còn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lại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của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tiến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trình đang chiếm CPU thì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dừng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tiến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trình đang</a:t>
            </a:r>
            <a:r>
              <a:rPr sz="20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chạy  và chuyển quyền cho tiến trình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mới</a:t>
            </a:r>
            <a:r>
              <a:rPr sz="20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Còn gọi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dirty="0">
                <a:latin typeface="Times New Roman"/>
                <a:cs typeface="Times New Roman"/>
              </a:rPr>
              <a:t>“Shortest </a:t>
            </a:r>
            <a:r>
              <a:rPr sz="2000" spc="-5" dirty="0">
                <a:latin typeface="Times New Roman"/>
                <a:cs typeface="Times New Roman"/>
              </a:rPr>
              <a:t>Remaining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to Completion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First”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39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(SRTCF)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Ý </a:t>
            </a:r>
            <a:r>
              <a:rPr sz="2400" dirty="0">
                <a:latin typeface="Times New Roman"/>
                <a:cs typeface="Times New Roman"/>
              </a:rPr>
              <a:t>tưởng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Cho phép công việc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thời gian thi hành CPU ngắn ra ngoài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6197295"/>
            <a:ext cx="54362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càng nhanh càng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tốt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Kết </a:t>
            </a:r>
            <a:r>
              <a:rPr sz="2000" dirty="0">
                <a:latin typeface="Times New Roman"/>
                <a:cs typeface="Times New Roman"/>
              </a:rPr>
              <a:t>quả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dirty="0">
                <a:latin typeface="Times New Roman"/>
                <a:cs typeface="Times New Roman"/>
              </a:rPr>
              <a:t>thời gian phản hồi trung bình sẽ tốt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hơn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4650" y="169875"/>
            <a:ext cx="560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Các thuật toán cải </a:t>
            </a:r>
            <a:r>
              <a:rPr sz="3600" i="1" spc="-5" dirty="0">
                <a:latin typeface="Times New Roman"/>
                <a:cs typeface="Times New Roman"/>
              </a:rPr>
              <a:t>tiến</a:t>
            </a:r>
            <a:r>
              <a:rPr sz="3600" i="1" spc="-10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FCFS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23226"/>
            <a:ext cx="7700645" cy="45980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SJF vs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SRTF</a:t>
            </a:r>
            <a:endParaRPr sz="3200">
              <a:latin typeface="Times New Roman"/>
              <a:cs typeface="Times New Roman"/>
            </a:endParaRPr>
          </a:p>
          <a:p>
            <a:pPr marL="756285" marR="246379" lvl="1" indent="-286385">
              <a:lnSpc>
                <a:spcPct val="104200"/>
              </a:lnSpc>
              <a:spcBef>
                <a:spcPts val="66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Tốt nhất để tối thiểu hóa thời gian phản hồi trung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bình.  </a:t>
            </a:r>
            <a:r>
              <a:rPr sz="2400" spc="-5" dirty="0">
                <a:latin typeface="Times New Roman"/>
                <a:cs typeface="Times New Roman"/>
              </a:rPr>
              <a:t>(SJF: non-preemptive, SRTF: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preemptive)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SRTF </a:t>
            </a:r>
            <a:r>
              <a:rPr sz="2400" dirty="0">
                <a:latin typeface="Times New Roman"/>
                <a:cs typeface="Times New Roman"/>
              </a:rPr>
              <a:t>ít nhất là tương đương với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SJF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SRTF vs FCFS và</a:t>
            </a:r>
            <a:r>
              <a:rPr sz="32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thời gian sử dụng của các tiến trình là như nhau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756285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latin typeface="Times New Roman"/>
                <a:cs typeface="Times New Roman"/>
              </a:rPr>
              <a:t>SRTF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FCFS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thời gian sử dụng của các tiến trình là biến động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lớn</a:t>
            </a:r>
            <a:endParaRPr sz="2400">
              <a:latin typeface="Times New Roman"/>
              <a:cs typeface="Times New Roman"/>
            </a:endParaRPr>
          </a:p>
          <a:p>
            <a:pPr marL="756285" marR="284480">
              <a:lnSpc>
                <a:spcPts val="3000"/>
              </a:lnSpc>
              <a:spcBef>
                <a:spcPts val="11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SRTF, </a:t>
            </a:r>
            <a:r>
              <a:rPr sz="2400" dirty="0">
                <a:latin typeface="Times New Roman"/>
                <a:cs typeface="Times New Roman"/>
              </a:rPr>
              <a:t>RR giúp cho các tiến trình có thời gian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ngắn  không chờ quá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lâu.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4564" y="169875"/>
            <a:ext cx="604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So sánh SJF, SRTF, </a:t>
            </a:r>
            <a:r>
              <a:rPr sz="3600" i="1" spc="-5" dirty="0">
                <a:latin typeface="Times New Roman"/>
                <a:cs typeface="Times New Roman"/>
              </a:rPr>
              <a:t>FCFS,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RR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8305"/>
            <a:ext cx="8075295" cy="4165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7620" indent="-342900" algn="just">
              <a:lnSpc>
                <a:spcPct val="90000"/>
              </a:lnSpc>
              <a:spcBef>
                <a:spcPts val="434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SRTF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làm </a:t>
            </a:r>
            <a:r>
              <a:rPr sz="2800" dirty="0">
                <a:latin typeface="Times New Roman"/>
                <a:cs typeface="Times New Roman"/>
              </a:rPr>
              <a:t>phát </a:t>
            </a:r>
            <a:r>
              <a:rPr sz="2800" spc="-5" dirty="0">
                <a:latin typeface="Times New Roman"/>
                <a:cs typeface="Times New Roman"/>
              </a:rPr>
              <a:t>sinh trường hợp </a:t>
            </a:r>
            <a:r>
              <a:rPr sz="2800" b="1" i="1" spc="-5" dirty="0">
                <a:latin typeface="Times New Roman"/>
                <a:cs typeface="Times New Roman"/>
              </a:rPr>
              <a:t>“đói </a:t>
            </a:r>
            <a:r>
              <a:rPr sz="2800" b="1" i="1" spc="-10" dirty="0">
                <a:latin typeface="Times New Roman"/>
                <a:cs typeface="Times New Roman"/>
              </a:rPr>
              <a:t>CPU”  </a:t>
            </a:r>
            <a:r>
              <a:rPr sz="2800" b="1" i="1" spc="-5" dirty="0">
                <a:latin typeface="Times New Roman"/>
                <a:cs typeface="Times New Roman"/>
              </a:rPr>
              <a:t>(starvation) </a:t>
            </a:r>
            <a:r>
              <a:rPr sz="2800" spc="-5" dirty="0">
                <a:latin typeface="Times New Roman"/>
                <a:cs typeface="Times New Roman"/>
              </a:rPr>
              <a:t>cho các 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thời gian sử dụng  CPU tương </a:t>
            </a:r>
            <a:r>
              <a:rPr sz="2800" dirty="0">
                <a:latin typeface="Times New Roman"/>
                <a:cs typeface="Times New Roman"/>
              </a:rPr>
              <a:t>đối</a:t>
            </a:r>
            <a:r>
              <a:rPr sz="2800" spc="-5" dirty="0">
                <a:latin typeface="Times New Roman"/>
                <a:cs typeface="Times New Roman"/>
              </a:rPr>
              <a:t> lâu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901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Trường hợp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thời gian </a:t>
            </a:r>
            <a:r>
              <a:rPr sz="2800" dirty="0">
                <a:latin typeface="Times New Roman"/>
                <a:cs typeface="Times New Roman"/>
              </a:rPr>
              <a:t>sử  </a:t>
            </a:r>
            <a:r>
              <a:rPr sz="2800" spc="-5" dirty="0">
                <a:latin typeface="Times New Roman"/>
                <a:cs typeface="Times New Roman"/>
              </a:rPr>
              <a:t>dụng </a:t>
            </a:r>
            <a:r>
              <a:rPr sz="2800" dirty="0">
                <a:latin typeface="Times New Roman"/>
                <a:cs typeface="Times New Roman"/>
              </a:rPr>
              <a:t>ngắn </a:t>
            </a:r>
            <a:r>
              <a:rPr sz="2800" spc="-5" dirty="0">
                <a:latin typeface="Times New Roman"/>
                <a:cs typeface="Times New Roman"/>
              </a:rPr>
              <a:t>liên tục được đưa vào.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25" dirty="0">
                <a:latin typeface="Times New Roman"/>
                <a:cs typeface="Times New Roman"/>
              </a:rPr>
              <a:t>có  </a:t>
            </a:r>
            <a:r>
              <a:rPr sz="2800" spc="-5" dirty="0">
                <a:latin typeface="Times New Roman"/>
                <a:cs typeface="Times New Roman"/>
              </a:rPr>
              <a:t>thời gian </a:t>
            </a:r>
            <a:r>
              <a:rPr sz="2800" spc="-10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10" dirty="0">
                <a:latin typeface="Times New Roman"/>
                <a:cs typeface="Times New Roman"/>
              </a:rPr>
              <a:t>dài </a:t>
            </a:r>
            <a:r>
              <a:rPr sz="2800" spc="-5" dirty="0">
                <a:latin typeface="Times New Roman"/>
                <a:cs typeface="Times New Roman"/>
              </a:rPr>
              <a:t>sẽ không được phép sử dụng  CPU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tình trạng </a:t>
            </a:r>
            <a:r>
              <a:rPr sz="2800" b="1" i="1" dirty="0">
                <a:latin typeface="Times New Roman"/>
                <a:cs typeface="Times New Roman"/>
              </a:rPr>
              <a:t>đói </a:t>
            </a:r>
            <a:r>
              <a:rPr sz="2800" b="1" i="1" spc="-10" dirty="0">
                <a:latin typeface="Times New Roman"/>
                <a:cs typeface="Times New Roman"/>
              </a:rPr>
              <a:t>CPU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(starvation).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ts val="3020"/>
              </a:lnSpc>
              <a:spcBef>
                <a:spcPts val="710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Cả 4 phương pháp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đều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yêu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cầu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phải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biết thời gian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mà  một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tiến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sẽ dùng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CPU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Làm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sao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biết?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5569" y="169875"/>
            <a:ext cx="7049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So sánh SJF, SRTF, </a:t>
            </a:r>
            <a:r>
              <a:rPr sz="3600" i="1" spc="-5" dirty="0">
                <a:latin typeface="Times New Roman"/>
                <a:cs typeface="Times New Roman"/>
              </a:rPr>
              <a:t>FCFS, </a:t>
            </a:r>
            <a:r>
              <a:rPr sz="3600" i="1" dirty="0">
                <a:latin typeface="Times New Roman"/>
                <a:cs typeface="Times New Roman"/>
              </a:rPr>
              <a:t>RR</a:t>
            </a:r>
            <a:r>
              <a:rPr sz="3600" i="1" spc="-8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(2/3)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0370"/>
            <a:ext cx="7967345" cy="4109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1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Dùng SRTF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làm </a:t>
            </a:r>
            <a:r>
              <a:rPr sz="2800" spc="-1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sở </a:t>
            </a:r>
            <a:r>
              <a:rPr sz="2800" dirty="0">
                <a:latin typeface="Times New Roman"/>
                <a:cs typeface="Times New Roman"/>
              </a:rPr>
              <a:t>đánh </a:t>
            </a:r>
            <a:r>
              <a:rPr sz="2800" spc="-5" dirty="0">
                <a:latin typeface="Times New Roman"/>
                <a:cs typeface="Times New Roman"/>
              </a:rPr>
              <a:t>giá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phương pháp  </a:t>
            </a:r>
            <a:r>
              <a:rPr sz="2800" spc="-5" dirty="0">
                <a:latin typeface="Times New Roman"/>
                <a:cs typeface="Times New Roman"/>
              </a:rPr>
              <a:t>khác </a:t>
            </a:r>
            <a:r>
              <a:rPr sz="2800" dirty="0">
                <a:latin typeface="Times New Roman"/>
                <a:cs typeface="Times New Roman"/>
              </a:rPr>
              <a:t>(vì </a:t>
            </a:r>
            <a:r>
              <a:rPr sz="2800" spc="-5" dirty="0">
                <a:latin typeface="Times New Roman"/>
                <a:cs typeface="Times New Roman"/>
              </a:rPr>
              <a:t>là phương pháp </a:t>
            </a:r>
            <a:r>
              <a:rPr sz="2800" dirty="0">
                <a:latin typeface="Times New Roman"/>
                <a:cs typeface="Times New Roman"/>
              </a:rPr>
              <a:t>tối </a:t>
            </a:r>
            <a:r>
              <a:rPr sz="2800" spc="-5" dirty="0">
                <a:latin typeface="Times New Roman"/>
                <a:cs typeface="Times New Roman"/>
              </a:rPr>
              <a:t>ưu)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thời gian phản </a:t>
            </a:r>
            <a:r>
              <a:rPr sz="2800" dirty="0">
                <a:latin typeface="Times New Roman"/>
                <a:cs typeface="Times New Roman"/>
              </a:rPr>
              <a:t>hồi  trung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bình.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Ưu điểm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phản hồi trung bình của </a:t>
            </a:r>
            <a:r>
              <a:rPr sz="2400" spc="-5" dirty="0">
                <a:latin typeface="Times New Roman"/>
                <a:cs typeface="Times New Roman"/>
              </a:rPr>
              <a:t>SRTF </a:t>
            </a:r>
            <a:r>
              <a:rPr sz="2400" dirty="0">
                <a:latin typeface="Times New Roman"/>
                <a:cs typeface="Times New Roman"/>
              </a:rPr>
              <a:t>là tốt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Khuyết điểm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Phải dự </a:t>
            </a:r>
            <a:r>
              <a:rPr sz="2400" dirty="0">
                <a:latin typeface="Times New Roman"/>
                <a:cs typeface="Times New Roman"/>
              </a:rPr>
              <a:t>đoán thời gian sử </a:t>
            </a:r>
            <a:r>
              <a:rPr sz="2400" spc="-5" dirty="0">
                <a:latin typeface="Times New Roman"/>
                <a:cs typeface="Times New Roman"/>
              </a:rPr>
              <a:t>dụng CPU </a:t>
            </a:r>
            <a:r>
              <a:rPr sz="2400" dirty="0">
                <a:latin typeface="Times New Roman"/>
                <a:cs typeface="Times New Roman"/>
              </a:rPr>
              <a:t>của tiến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Không công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bằng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9369" y="169875"/>
            <a:ext cx="7049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So sánh SJF, SRTF, </a:t>
            </a:r>
            <a:r>
              <a:rPr sz="3600" i="1" spc="-5" dirty="0">
                <a:latin typeface="Times New Roman"/>
                <a:cs typeface="Times New Roman"/>
              </a:rPr>
              <a:t>FCFS, </a:t>
            </a:r>
            <a:r>
              <a:rPr sz="3600" i="1" dirty="0">
                <a:latin typeface="Times New Roman"/>
                <a:cs typeface="Times New Roman"/>
              </a:rPr>
              <a:t>RR</a:t>
            </a:r>
            <a:r>
              <a:rPr sz="3600" i="1" spc="-8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(3/3)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569" y="1436665"/>
            <a:ext cx="7912734" cy="50768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Yêu </a:t>
            </a:r>
            <a:r>
              <a:rPr sz="2600" spc="-5" dirty="0">
                <a:latin typeface="Times New Roman"/>
                <a:cs typeface="Times New Roman"/>
              </a:rPr>
              <a:t>cầu </a:t>
            </a:r>
            <a:r>
              <a:rPr sz="2600" dirty="0">
                <a:latin typeface="Times New Roman"/>
                <a:cs typeface="Times New Roman"/>
              </a:rPr>
              <a:t>người </a:t>
            </a:r>
            <a:r>
              <a:rPr sz="2600" spc="5" dirty="0">
                <a:latin typeface="Times New Roman"/>
                <a:cs typeface="Times New Roman"/>
              </a:rPr>
              <a:t>dùng </a:t>
            </a:r>
            <a:r>
              <a:rPr sz="2600" dirty="0">
                <a:latin typeface="Times New Roman"/>
                <a:cs typeface="Times New Roman"/>
              </a:rPr>
              <a:t>nhập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vào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Khó khả </a:t>
            </a:r>
            <a:r>
              <a:rPr sz="2200" dirty="0">
                <a:latin typeface="Times New Roman"/>
                <a:cs typeface="Times New Roman"/>
              </a:rPr>
              <a:t>thi: người </a:t>
            </a:r>
            <a:r>
              <a:rPr sz="2200" spc="-5" dirty="0">
                <a:latin typeface="Times New Roman"/>
                <a:cs typeface="Times New Roman"/>
              </a:rPr>
              <a:t>dùng không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biết</a:t>
            </a:r>
            <a:endParaRPr sz="2200">
              <a:latin typeface="Times New Roman"/>
              <a:cs typeface="Times New Roman"/>
            </a:endParaRPr>
          </a:p>
          <a:p>
            <a:pPr marL="756285" marR="187960" lvl="1" indent="-286385" algn="just">
              <a:lnSpc>
                <a:spcPct val="104099"/>
              </a:lnSpc>
              <a:spcBef>
                <a:spcPts val="530"/>
              </a:spcBef>
              <a:buChar char="–"/>
              <a:tabLst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Người </a:t>
            </a:r>
            <a:r>
              <a:rPr sz="2200" spc="-5" dirty="0">
                <a:latin typeface="Times New Roman"/>
                <a:cs typeface="Times New Roman"/>
              </a:rPr>
              <a:t>dùng có thể đưa </a:t>
            </a:r>
            <a:r>
              <a:rPr sz="2200" spc="-10" dirty="0">
                <a:latin typeface="Times New Roman"/>
                <a:cs typeface="Times New Roman"/>
              </a:rPr>
              <a:t>vào </a:t>
            </a:r>
            <a:r>
              <a:rPr sz="2200" spc="-5" dirty="0">
                <a:latin typeface="Times New Roman"/>
                <a:cs typeface="Times New Roman"/>
              </a:rPr>
              <a:t>thời gian thi hành </a:t>
            </a:r>
            <a:r>
              <a:rPr sz="2200" dirty="0">
                <a:latin typeface="Times New Roman"/>
                <a:cs typeface="Times New Roman"/>
              </a:rPr>
              <a:t>ngắn để </a:t>
            </a:r>
            <a:r>
              <a:rPr sz="2200" spc="-10" dirty="0">
                <a:latin typeface="Times New Roman"/>
                <a:cs typeface="Times New Roman"/>
              </a:rPr>
              <a:t>mong  </a:t>
            </a:r>
            <a:r>
              <a:rPr sz="2200" spc="-5" dirty="0">
                <a:latin typeface="Times New Roman"/>
                <a:cs typeface="Times New Roman"/>
              </a:rPr>
              <a:t>kết thúc công việc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sớm</a:t>
            </a:r>
            <a:endParaRPr sz="2200">
              <a:latin typeface="Times New Roman"/>
              <a:cs typeface="Times New Roman"/>
            </a:endParaRPr>
          </a:p>
          <a:p>
            <a:pPr marL="355600" marR="187325" indent="-342900">
              <a:lnSpc>
                <a:spcPct val="103800"/>
              </a:lnSpc>
              <a:spcBef>
                <a:spcPts val="585"/>
              </a:spcBef>
              <a:buFont typeface="Times New Roman"/>
              <a:buChar char="•"/>
              <a:tabLst>
                <a:tab pos="354965" algn="l"/>
                <a:tab pos="355600" algn="l"/>
                <a:tab pos="1697989" algn="l"/>
                <a:tab pos="2655570" algn="l"/>
                <a:tab pos="3554729" algn="l"/>
                <a:tab pos="4123054" algn="l"/>
                <a:tab pos="4914265" algn="l"/>
                <a:tab pos="5840730" algn="l"/>
                <a:tab pos="6321425" algn="l"/>
                <a:tab pos="7113905" algn="l"/>
              </a:tabLst>
            </a:pPr>
            <a:r>
              <a:rPr sz="2600" b="1" i="1" dirty="0">
                <a:latin typeface="Times New Roman"/>
                <a:cs typeface="Times New Roman"/>
              </a:rPr>
              <a:t>Ada</a:t>
            </a:r>
            <a:r>
              <a:rPr sz="2600" b="1" i="1" spc="5" dirty="0">
                <a:latin typeface="Times New Roman"/>
                <a:cs typeface="Times New Roman"/>
              </a:rPr>
              <a:t>p</a:t>
            </a:r>
            <a:r>
              <a:rPr sz="2600" b="1" i="1" dirty="0">
                <a:latin typeface="Times New Roman"/>
                <a:cs typeface="Times New Roman"/>
              </a:rPr>
              <a:t>t</a:t>
            </a:r>
            <a:r>
              <a:rPr sz="2600" b="1" i="1" spc="-10" dirty="0">
                <a:latin typeface="Times New Roman"/>
                <a:cs typeface="Times New Roman"/>
              </a:rPr>
              <a:t>i</a:t>
            </a:r>
            <a:r>
              <a:rPr sz="2600" b="1" i="1" dirty="0">
                <a:latin typeface="Times New Roman"/>
                <a:cs typeface="Times New Roman"/>
              </a:rPr>
              <a:t>ve	</a:t>
            </a:r>
            <a:r>
              <a:rPr sz="2600" b="1" i="1" spc="-5" dirty="0">
                <a:latin typeface="Times New Roman"/>
                <a:cs typeface="Times New Roman"/>
              </a:rPr>
              <a:t>(</a:t>
            </a:r>
            <a:r>
              <a:rPr sz="2600" b="1" i="1" dirty="0">
                <a:latin typeface="Times New Roman"/>
                <a:cs typeface="Times New Roman"/>
              </a:rPr>
              <a:t>thí</a:t>
            </a:r>
            <a:r>
              <a:rPr sz="2600" b="1" i="1" spc="-10" dirty="0">
                <a:latin typeface="Times New Roman"/>
                <a:cs typeface="Times New Roman"/>
              </a:rPr>
              <a:t>c</a:t>
            </a:r>
            <a:r>
              <a:rPr sz="2600" b="1" i="1" dirty="0">
                <a:latin typeface="Times New Roman"/>
                <a:cs typeface="Times New Roman"/>
              </a:rPr>
              <a:t>h	</a:t>
            </a:r>
            <a:r>
              <a:rPr sz="2600" b="1" i="1" spc="-5" dirty="0">
                <a:latin typeface="Times New Roman"/>
                <a:cs typeface="Times New Roman"/>
              </a:rPr>
              <a:t>ứn</a:t>
            </a:r>
            <a:r>
              <a:rPr sz="2600" b="1" i="1" spc="10" dirty="0">
                <a:latin typeface="Times New Roman"/>
                <a:cs typeface="Times New Roman"/>
              </a:rPr>
              <a:t>g</a:t>
            </a:r>
            <a:r>
              <a:rPr sz="2600" b="1" i="1" spc="-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:	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Dự	đoán	tương	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i	b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ằ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ng	c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á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h  quan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sát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quá</a:t>
            </a:r>
            <a:r>
              <a:rPr sz="26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khứ.</a:t>
            </a:r>
            <a:endParaRPr sz="2600">
              <a:latin typeface="Times New Roman"/>
              <a:cs typeface="Times New Roman"/>
            </a:endParaRPr>
          </a:p>
          <a:p>
            <a:pPr marL="756285" marR="186690" lvl="1" indent="-286385" algn="just">
              <a:lnSpc>
                <a:spcPct val="104099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Nếu </a:t>
            </a:r>
            <a:r>
              <a:rPr sz="2200" spc="-5" dirty="0">
                <a:latin typeface="Times New Roman"/>
                <a:cs typeface="Times New Roman"/>
              </a:rPr>
              <a:t>trong </a:t>
            </a:r>
            <a:r>
              <a:rPr sz="2200" dirty="0">
                <a:latin typeface="Times New Roman"/>
                <a:cs typeface="Times New Roman"/>
              </a:rPr>
              <a:t>quá khứ </a:t>
            </a:r>
            <a:r>
              <a:rPr sz="2200" spc="-5" dirty="0">
                <a:latin typeface="Times New Roman"/>
                <a:cs typeface="Times New Roman"/>
              </a:rPr>
              <a:t>tiến trình (chương </a:t>
            </a:r>
            <a:r>
              <a:rPr sz="2200" dirty="0">
                <a:latin typeface="Times New Roman"/>
                <a:cs typeface="Times New Roman"/>
              </a:rPr>
              <a:t>trình) </a:t>
            </a:r>
            <a:r>
              <a:rPr sz="2200" spc="-5" dirty="0">
                <a:latin typeface="Times New Roman"/>
                <a:cs typeface="Times New Roman"/>
              </a:rPr>
              <a:t>thường dùng  CPU nhiều </a:t>
            </a:r>
            <a:r>
              <a:rPr sz="2200" dirty="0">
                <a:latin typeface="Times New Roman"/>
                <a:cs typeface="Times New Roman"/>
              </a:rPr>
              <a:t>(CPU-bound) </a:t>
            </a:r>
            <a:r>
              <a:rPr sz="2200" spc="-5" dirty="0">
                <a:latin typeface="Times New Roman"/>
                <a:cs typeface="Times New Roman"/>
              </a:rPr>
              <a:t>thì có thể </a:t>
            </a:r>
            <a:r>
              <a:rPr sz="2200" dirty="0">
                <a:latin typeface="Times New Roman"/>
                <a:cs typeface="Times New Roman"/>
              </a:rPr>
              <a:t>trong </a:t>
            </a:r>
            <a:r>
              <a:rPr sz="2200" spc="-5" dirty="0">
                <a:latin typeface="Times New Roman"/>
                <a:cs typeface="Times New Roman"/>
              </a:rPr>
              <a:t>tương lai </a:t>
            </a:r>
            <a:r>
              <a:rPr sz="2200" dirty="0">
                <a:latin typeface="Times New Roman"/>
                <a:cs typeface="Times New Roman"/>
              </a:rPr>
              <a:t>nó </a:t>
            </a:r>
            <a:r>
              <a:rPr sz="2200" spc="-5" dirty="0">
                <a:latin typeface="Times New Roman"/>
                <a:cs typeface="Times New Roman"/>
              </a:rPr>
              <a:t>sẽ </a:t>
            </a:r>
            <a:r>
              <a:rPr sz="2200" spc="-20" dirty="0">
                <a:latin typeface="Times New Roman"/>
                <a:cs typeface="Times New Roman"/>
              </a:rPr>
              <a:t>sử  </a:t>
            </a:r>
            <a:r>
              <a:rPr sz="2200" dirty="0">
                <a:latin typeface="Times New Roman"/>
                <a:cs typeface="Times New Roman"/>
              </a:rPr>
              <a:t>dụng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nhiều.</a:t>
            </a:r>
            <a:endParaRPr sz="2200">
              <a:latin typeface="Times New Roman"/>
              <a:cs typeface="Times New Roman"/>
            </a:endParaRPr>
          </a:p>
          <a:p>
            <a:pPr marL="756285" marR="186055" lvl="1" indent="-286385" algn="just">
              <a:lnSpc>
                <a:spcPct val="103899"/>
              </a:lnSpc>
              <a:spcBef>
                <a:spcPts val="535"/>
              </a:spcBef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Nếu </a:t>
            </a:r>
            <a:r>
              <a:rPr sz="2200" dirty="0">
                <a:latin typeface="Times New Roman"/>
                <a:cs typeface="Times New Roman"/>
              </a:rPr>
              <a:t>trong </a:t>
            </a:r>
            <a:r>
              <a:rPr sz="2200" spc="-5" dirty="0">
                <a:latin typeface="Times New Roman"/>
                <a:cs typeface="Times New Roman"/>
              </a:rPr>
              <a:t>quá khứ tiến </a:t>
            </a:r>
            <a:r>
              <a:rPr sz="2200" dirty="0">
                <a:latin typeface="Times New Roman"/>
                <a:cs typeface="Times New Roman"/>
              </a:rPr>
              <a:t>trình </a:t>
            </a:r>
            <a:r>
              <a:rPr sz="2200" spc="-5" dirty="0">
                <a:latin typeface="Times New Roman"/>
                <a:cs typeface="Times New Roman"/>
              </a:rPr>
              <a:t>(chương trình) </a:t>
            </a:r>
            <a:r>
              <a:rPr sz="2200" dirty="0">
                <a:latin typeface="Times New Roman"/>
                <a:cs typeface="Times New Roman"/>
              </a:rPr>
              <a:t>thường </a:t>
            </a:r>
            <a:r>
              <a:rPr sz="2200" spc="-5" dirty="0">
                <a:latin typeface="Times New Roman"/>
                <a:cs typeface="Times New Roman"/>
              </a:rPr>
              <a:t>thao tác  I/O </a:t>
            </a:r>
            <a:r>
              <a:rPr sz="2200" dirty="0">
                <a:latin typeface="Times New Roman"/>
                <a:cs typeface="Times New Roman"/>
              </a:rPr>
              <a:t>(I/O bound) </a:t>
            </a:r>
            <a:r>
              <a:rPr sz="2200" spc="-5" dirty="0">
                <a:latin typeface="Times New Roman"/>
                <a:cs typeface="Times New Roman"/>
              </a:rPr>
              <a:t>thì có thể trong tương </a:t>
            </a:r>
            <a:r>
              <a:rPr sz="2200" spc="-10" dirty="0">
                <a:latin typeface="Times New Roman"/>
                <a:cs typeface="Times New Roman"/>
              </a:rPr>
              <a:t>lai </a:t>
            </a:r>
            <a:r>
              <a:rPr sz="2200" dirty="0">
                <a:latin typeface="Times New Roman"/>
                <a:cs typeface="Times New Roman"/>
              </a:rPr>
              <a:t>nó </a:t>
            </a:r>
            <a:r>
              <a:rPr sz="2200" spc="-5" dirty="0">
                <a:latin typeface="Times New Roman"/>
                <a:cs typeface="Times New Roman"/>
              </a:rPr>
              <a:t>sẽ sử dụng </a:t>
            </a:r>
            <a:r>
              <a:rPr sz="2200" spc="-10" dirty="0">
                <a:latin typeface="Times New Roman"/>
                <a:cs typeface="Times New Roman"/>
              </a:rPr>
              <a:t>CPU  </a:t>
            </a:r>
            <a:r>
              <a:rPr sz="2200" spc="-5" dirty="0">
                <a:latin typeface="Times New Roman"/>
                <a:cs typeface="Times New Roman"/>
              </a:rPr>
              <a:t>ít.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170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1808" y="169875"/>
            <a:ext cx="6182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Dự </a:t>
            </a:r>
            <a:r>
              <a:rPr sz="3600" i="1" spc="-5" dirty="0">
                <a:latin typeface="Times New Roman"/>
                <a:cs typeface="Times New Roman"/>
              </a:rPr>
              <a:t>đoán </a:t>
            </a:r>
            <a:r>
              <a:rPr sz="3600" i="1" dirty="0">
                <a:latin typeface="Times New Roman"/>
                <a:cs typeface="Times New Roman"/>
              </a:rPr>
              <a:t>thời gian sử dụng</a:t>
            </a:r>
            <a:r>
              <a:rPr sz="3600" i="1" spc="-9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CPU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321308"/>
            <a:ext cx="6818376" cy="39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4935304"/>
            <a:ext cx="7584440" cy="183705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993300"/>
              </a:buClr>
              <a:buSzPct val="88636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dirty="0">
                <a:latin typeface="Times New Roman"/>
                <a:cs typeface="Times New Roman"/>
              </a:rPr>
              <a:t>nhiều </a:t>
            </a:r>
            <a:r>
              <a:rPr sz="2200" spc="-5" dirty="0">
                <a:latin typeface="Times New Roman"/>
                <a:cs typeface="Times New Roman"/>
              </a:rPr>
              <a:t>hàng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đợi: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79545"/>
              <a:buChar char="−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ready queue</a:t>
            </a:r>
            <a:r>
              <a:rPr sz="2200" spc="-5" dirty="0">
                <a:latin typeface="Times New Roman"/>
                <a:cs typeface="Times New Roman"/>
              </a:rPr>
              <a:t>: hàng đợi chứa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tiến trình </a:t>
            </a:r>
            <a:r>
              <a:rPr sz="2200" spc="-10" dirty="0">
                <a:latin typeface="Times New Roman"/>
                <a:cs typeface="Times New Roman"/>
              </a:rPr>
              <a:t>sẵn </a:t>
            </a:r>
            <a:r>
              <a:rPr sz="2200" spc="-5" dirty="0">
                <a:latin typeface="Times New Roman"/>
                <a:cs typeface="Times New Roman"/>
              </a:rPr>
              <a:t>sàng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chạy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79545"/>
              <a:buChar char="−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I/O queue</a:t>
            </a:r>
            <a:r>
              <a:rPr sz="2200" spc="-5" dirty="0">
                <a:latin typeface="Times New Roman"/>
                <a:cs typeface="Times New Roman"/>
              </a:rPr>
              <a:t>: hàng đợi chứa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tiến trình </a:t>
            </a:r>
            <a:r>
              <a:rPr sz="2200" spc="-10" dirty="0">
                <a:latin typeface="Times New Roman"/>
                <a:cs typeface="Times New Roman"/>
              </a:rPr>
              <a:t>sẵn </a:t>
            </a:r>
            <a:r>
              <a:rPr sz="2200" spc="-5" dirty="0">
                <a:latin typeface="Times New Roman"/>
                <a:cs typeface="Times New Roman"/>
              </a:rPr>
              <a:t>sàng thi hành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I/O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993300"/>
              </a:buClr>
              <a:buSzPct val="88636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Lựa chọn tiến trình nào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điều phối tiến</a:t>
            </a:r>
            <a:r>
              <a:rPr sz="2200" b="1" i="1" spc="4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trình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380" y="169875"/>
            <a:ext cx="617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 diễn </a:t>
            </a:r>
            <a:r>
              <a:rPr sz="3600" dirty="0"/>
              <a:t>của lập </a:t>
            </a:r>
            <a:r>
              <a:rPr sz="3600" spc="-5" dirty="0"/>
              <a:t>lịch tiến</a:t>
            </a:r>
            <a:r>
              <a:rPr sz="3600" spc="-5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132955" cy="23717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Gọi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là thời gian sử dụng CPU tại lần </a:t>
            </a:r>
            <a:r>
              <a:rPr sz="2800" dirty="0">
                <a:latin typeface="Times New Roman"/>
                <a:cs typeface="Times New Roman"/>
              </a:rPr>
              <a:t>thứ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Ý tưởng thời gian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CPU tại lần </a:t>
            </a:r>
            <a:r>
              <a:rPr sz="2800" dirty="0">
                <a:latin typeface="Times New Roman"/>
                <a:cs typeface="Times New Roman"/>
              </a:rPr>
              <a:t>thứ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i="1" spc="-5" dirty="0">
                <a:latin typeface="Times New Roman"/>
                <a:cs typeface="Times New Roman"/>
              </a:rPr>
              <a:t>T</a:t>
            </a:r>
            <a:r>
              <a:rPr sz="3600" i="1" spc="-7" baseline="-20833" dirty="0">
                <a:latin typeface="Times New Roman"/>
                <a:cs typeface="Times New Roman"/>
              </a:rPr>
              <a:t>n </a:t>
            </a:r>
            <a:r>
              <a:rPr sz="3600" i="1" dirty="0">
                <a:latin typeface="Times New Roman"/>
                <a:cs typeface="Times New Roman"/>
              </a:rPr>
              <a:t>= </a:t>
            </a:r>
            <a:r>
              <a:rPr sz="3600" i="1" spc="-5" dirty="0">
                <a:latin typeface="Times New Roman"/>
                <a:cs typeface="Times New Roman"/>
              </a:rPr>
              <a:t>f(t</a:t>
            </a:r>
            <a:r>
              <a:rPr sz="3600" i="1" spc="-7" baseline="-20833" dirty="0">
                <a:latin typeface="Times New Roman"/>
                <a:cs typeface="Times New Roman"/>
              </a:rPr>
              <a:t>n-1</a:t>
            </a:r>
            <a:r>
              <a:rPr sz="3600" i="1" spc="-5" dirty="0">
                <a:latin typeface="Times New Roman"/>
                <a:cs typeface="Times New Roman"/>
              </a:rPr>
              <a:t>, t</a:t>
            </a:r>
            <a:r>
              <a:rPr sz="3600" i="1" spc="-7" baseline="-20833" dirty="0">
                <a:latin typeface="Times New Roman"/>
                <a:cs typeface="Times New Roman"/>
              </a:rPr>
              <a:t>n-2</a:t>
            </a:r>
            <a:r>
              <a:rPr sz="3600" i="1" spc="-5" dirty="0">
                <a:latin typeface="Times New Roman"/>
                <a:cs typeface="Times New Roman"/>
              </a:rPr>
              <a:t>,</a:t>
            </a:r>
            <a:r>
              <a:rPr sz="3600" i="1" spc="-14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...)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i="1" dirty="0">
                <a:latin typeface="Times New Roman"/>
                <a:cs typeface="Times New Roman"/>
              </a:rPr>
              <a:t>T</a:t>
            </a:r>
            <a:r>
              <a:rPr sz="3600" i="1" baseline="-20833" dirty="0">
                <a:latin typeface="Times New Roman"/>
                <a:cs typeface="Times New Roman"/>
              </a:rPr>
              <a:t>n </a:t>
            </a:r>
            <a:r>
              <a:rPr sz="3600" i="1" dirty="0">
                <a:latin typeface="Times New Roman"/>
                <a:cs typeface="Times New Roman"/>
              </a:rPr>
              <a:t>= </a:t>
            </a:r>
            <a:r>
              <a:rPr sz="3800" i="1" spc="-30" dirty="0">
                <a:latin typeface="Symbol"/>
                <a:cs typeface="Symbol"/>
              </a:rPr>
              <a:t></a:t>
            </a:r>
            <a:r>
              <a:rPr sz="3600" i="1" spc="-30" dirty="0">
                <a:latin typeface="Times New Roman"/>
                <a:cs typeface="Times New Roman"/>
              </a:rPr>
              <a:t>t</a:t>
            </a:r>
            <a:r>
              <a:rPr sz="3600" i="1" spc="-44" baseline="-20833" dirty="0">
                <a:latin typeface="Times New Roman"/>
                <a:cs typeface="Times New Roman"/>
              </a:rPr>
              <a:t>n-1 </a:t>
            </a:r>
            <a:r>
              <a:rPr sz="3600" i="1" dirty="0">
                <a:latin typeface="Times New Roman"/>
                <a:cs typeface="Times New Roman"/>
              </a:rPr>
              <a:t>+ </a:t>
            </a:r>
            <a:r>
              <a:rPr sz="3600" i="1" spc="-20" dirty="0">
                <a:latin typeface="Times New Roman"/>
                <a:cs typeface="Times New Roman"/>
              </a:rPr>
              <a:t>(1-</a:t>
            </a:r>
            <a:r>
              <a:rPr sz="3800" i="1" spc="-20" dirty="0">
                <a:latin typeface="Symbol"/>
                <a:cs typeface="Symbol"/>
              </a:rPr>
              <a:t></a:t>
            </a:r>
            <a:r>
              <a:rPr sz="3600" i="1" spc="-20" dirty="0">
                <a:latin typeface="Times New Roman"/>
                <a:cs typeface="Times New Roman"/>
              </a:rPr>
              <a:t>)T</a:t>
            </a:r>
            <a:r>
              <a:rPr sz="3600" i="1" spc="-30" baseline="-20833" dirty="0">
                <a:latin typeface="Times New Roman"/>
                <a:cs typeface="Times New Roman"/>
              </a:rPr>
              <a:t>n-1</a:t>
            </a:r>
            <a:r>
              <a:rPr sz="3600" i="1" spc="-607" baseline="-20833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(</a:t>
            </a:r>
            <a:r>
              <a:rPr sz="3800" i="1" spc="-35" dirty="0">
                <a:latin typeface="Symbol"/>
                <a:cs typeface="Symbol"/>
              </a:rPr>
              <a:t></a:t>
            </a:r>
            <a:r>
              <a:rPr sz="3600" i="1" spc="-35" dirty="0">
                <a:latin typeface="Times New Roman"/>
                <a:cs typeface="Times New Roman"/>
              </a:rPr>
              <a:t>[0,1]</a:t>
            </a:r>
            <a:r>
              <a:rPr sz="3600" spc="-3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8013" y="169875"/>
            <a:ext cx="7185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Dự đoán thời gian sử dụng CPU</a:t>
            </a:r>
            <a:r>
              <a:rPr sz="3600" i="1" spc="-9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(2/2)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ĐIỀU PHỐI VỚI HÀNG ĐỢI NHIỀU CẤP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vi-VN" sz="4400" spc="-120" dirty="0" smtClean="0">
                <a:latin typeface="+mj-lt"/>
                <a:cs typeface="Tahoma"/>
              </a:rPr>
              <a:t>Điều </a:t>
            </a:r>
            <a:r>
              <a:rPr lang="vi-VN" sz="4400" spc="-114" dirty="0" smtClean="0">
                <a:latin typeface="+mj-lt"/>
                <a:cs typeface="Tahoma"/>
              </a:rPr>
              <a:t>phối </a:t>
            </a:r>
            <a:r>
              <a:rPr lang="vi-VN" sz="4400" dirty="0" smtClean="0">
                <a:latin typeface="+mj-lt"/>
                <a:cs typeface="Tahoma"/>
              </a:rPr>
              <a:t>hàng </a:t>
            </a:r>
            <a:r>
              <a:rPr lang="vi-VN" sz="4400" spc="-150" dirty="0" smtClean="0">
                <a:latin typeface="+mj-lt"/>
                <a:cs typeface="Tahoma"/>
              </a:rPr>
              <a:t>đợi </a:t>
            </a:r>
            <a:r>
              <a:rPr lang="vi-VN" sz="4400" spc="-120" dirty="0" smtClean="0">
                <a:latin typeface="+mj-lt"/>
                <a:cs typeface="Tahoma"/>
              </a:rPr>
              <a:t>phản </a:t>
            </a:r>
            <a:r>
              <a:rPr lang="vi-VN" sz="4400" spc="-155" dirty="0" smtClean="0">
                <a:latin typeface="+mj-lt"/>
                <a:cs typeface="Tahoma"/>
              </a:rPr>
              <a:t>hồi </a:t>
            </a:r>
            <a:r>
              <a:rPr lang="vi-VN" sz="4400" dirty="0" smtClean="0">
                <a:latin typeface="+mj-lt"/>
                <a:cs typeface="Tahoma"/>
              </a:rPr>
              <a:t>đa</a:t>
            </a:r>
            <a:r>
              <a:rPr lang="vi-VN" sz="4400" spc="240" dirty="0" smtClean="0">
                <a:latin typeface="+mj-lt"/>
                <a:cs typeface="Tahoma"/>
              </a:rPr>
              <a:t> </a:t>
            </a:r>
            <a:r>
              <a:rPr lang="vi-VN" sz="4400" spc="-165" dirty="0" smtClean="0">
                <a:latin typeface="+mj-lt"/>
                <a:cs typeface="Tahoma"/>
              </a:rPr>
              <a:t>cấp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Autofit/>
          </a:bodyPr>
          <a:lstStyle/>
          <a:p>
            <a:pPr marL="347345" marR="195580" indent="-133350" algn="just">
              <a:lnSpc>
                <a:spcPct val="150000"/>
              </a:lnSpc>
              <a:spcBef>
                <a:spcPts val="819"/>
              </a:spcBef>
              <a:buFont typeface="Wingdings" pitchFamily="2" charset="2"/>
              <a:buChar char="q"/>
            </a:pPr>
            <a:r>
              <a:rPr lang="vi-VN" sz="2400" dirty="0" smtClean="0">
                <a:latin typeface="+mj-lt"/>
                <a:cs typeface="Tahoma"/>
              </a:rPr>
              <a:t>Ý </a:t>
            </a:r>
            <a:r>
              <a:rPr lang="vi-VN" sz="2400" spc="-175" dirty="0" smtClean="0">
                <a:latin typeface="+mj-lt"/>
                <a:cs typeface="Tahoma"/>
              </a:rPr>
              <a:t>tưởng </a:t>
            </a:r>
            <a:r>
              <a:rPr lang="vi-VN" sz="2400" dirty="0" smtClean="0">
                <a:latin typeface="+mj-lt"/>
                <a:cs typeface="Tahoma"/>
              </a:rPr>
              <a:t>là tách </a:t>
            </a:r>
            <a:r>
              <a:rPr lang="vi-VN" sz="2400" spc="-5" dirty="0" smtClean="0">
                <a:latin typeface="+mj-lt"/>
                <a:cs typeface="Tahoma"/>
              </a:rPr>
              <a:t>riêng các </a:t>
            </a:r>
            <a:r>
              <a:rPr lang="vi-VN" sz="2400" spc="-125" dirty="0" smtClean="0">
                <a:latin typeface="+mj-lt"/>
                <a:cs typeface="Tahoma"/>
              </a:rPr>
              <a:t>tiến </a:t>
            </a:r>
            <a:r>
              <a:rPr lang="vi-VN" sz="2400" dirty="0" smtClean="0">
                <a:latin typeface="+mj-lt"/>
                <a:cs typeface="Tahoma"/>
              </a:rPr>
              <a:t>trình </a:t>
            </a:r>
            <a:r>
              <a:rPr lang="vi-VN" sz="2400" spc="-155" dirty="0" smtClean="0">
                <a:latin typeface="+mj-lt"/>
                <a:cs typeface="Tahoma"/>
              </a:rPr>
              <a:t>với </a:t>
            </a:r>
            <a:r>
              <a:rPr lang="vi-VN" sz="2400" dirty="0" smtClean="0">
                <a:latin typeface="+mj-lt"/>
                <a:cs typeface="Tahoma"/>
              </a:rPr>
              <a:t>các </a:t>
            </a:r>
            <a:r>
              <a:rPr lang="vi-VN" sz="2400" spc="-160" dirty="0" smtClean="0">
                <a:latin typeface="+mj-lt"/>
                <a:cs typeface="Tahoma"/>
              </a:rPr>
              <a:t>đặc  </a:t>
            </a:r>
            <a:r>
              <a:rPr lang="vi-VN" sz="2400" spc="-120" dirty="0" smtClean="0">
                <a:latin typeface="+mj-lt"/>
                <a:cs typeface="Tahoma"/>
              </a:rPr>
              <a:t>điểm </a:t>
            </a:r>
            <a:r>
              <a:rPr lang="vi-VN" sz="2400" spc="-5" dirty="0" smtClean="0">
                <a:latin typeface="+mj-lt"/>
                <a:cs typeface="Tahoma"/>
              </a:rPr>
              <a:t>chu </a:t>
            </a:r>
            <a:r>
              <a:rPr lang="vi-VN" sz="2400" spc="-265" dirty="0" smtClean="0">
                <a:latin typeface="+mj-lt"/>
                <a:cs typeface="Tahoma"/>
              </a:rPr>
              <a:t>kỳ </a:t>
            </a:r>
            <a:r>
              <a:rPr lang="vi-VN" sz="2400" dirty="0" smtClean="0">
                <a:latin typeface="+mj-lt"/>
                <a:cs typeface="Tahoma"/>
              </a:rPr>
              <a:t>CPU khác nhau. Chu </a:t>
            </a:r>
            <a:r>
              <a:rPr lang="vi-VN" sz="2400" spc="-265" dirty="0" smtClean="0">
                <a:latin typeface="+mj-lt"/>
                <a:cs typeface="Tahoma"/>
              </a:rPr>
              <a:t>kỳ </a:t>
            </a:r>
            <a:r>
              <a:rPr lang="vi-VN" sz="2400" dirty="0" smtClean="0">
                <a:latin typeface="+mj-lt"/>
                <a:cs typeface="Tahoma"/>
              </a:rPr>
              <a:t>CPU </a:t>
            </a:r>
            <a:r>
              <a:rPr lang="vi-VN" sz="2400" spc="-5" dirty="0" smtClean="0">
                <a:latin typeface="+mj-lt"/>
                <a:cs typeface="Tahoma"/>
              </a:rPr>
              <a:t>càng  </a:t>
            </a:r>
            <a:r>
              <a:rPr lang="vi-VN" sz="2400" spc="-130" dirty="0" smtClean="0">
                <a:latin typeface="+mj-lt"/>
                <a:cs typeface="Tahoma"/>
              </a:rPr>
              <a:t>ngắn </a:t>
            </a:r>
            <a:r>
              <a:rPr lang="vi-VN" sz="2400" dirty="0" smtClean="0">
                <a:latin typeface="+mj-lt"/>
                <a:cs typeface="Tahoma"/>
              </a:rPr>
              <a:t>thì </a:t>
            </a:r>
            <a:r>
              <a:rPr lang="vi-VN" sz="2400" spc="-229" dirty="0" smtClean="0">
                <a:latin typeface="+mj-lt"/>
                <a:cs typeface="Tahoma"/>
              </a:rPr>
              <a:t>độ </a:t>
            </a:r>
            <a:r>
              <a:rPr lang="vi-VN" sz="2400" spc="-204" dirty="0" smtClean="0">
                <a:latin typeface="+mj-lt"/>
                <a:cs typeface="Tahoma"/>
              </a:rPr>
              <a:t>ưu </a:t>
            </a:r>
            <a:r>
              <a:rPr lang="vi-VN" sz="2400" dirty="0" smtClean="0">
                <a:latin typeface="+mj-lt"/>
                <a:cs typeface="Tahoma"/>
              </a:rPr>
              <a:t>tiên </a:t>
            </a:r>
            <a:r>
              <a:rPr lang="vi-VN" sz="2400" spc="-5" dirty="0" smtClean="0">
                <a:latin typeface="+mj-lt"/>
                <a:cs typeface="Tahoma"/>
              </a:rPr>
              <a:t>càng</a:t>
            </a:r>
            <a:r>
              <a:rPr lang="vi-VN" sz="2400" spc="-165" dirty="0" smtClean="0">
                <a:latin typeface="+mj-lt"/>
                <a:cs typeface="Tahoma"/>
              </a:rPr>
              <a:t> </a:t>
            </a:r>
            <a:r>
              <a:rPr lang="vi-VN" sz="2400" spc="-5" dirty="0" smtClean="0">
                <a:latin typeface="+mj-lt"/>
                <a:cs typeface="Tahoma"/>
              </a:rPr>
              <a:t>cao.</a:t>
            </a:r>
            <a:endParaRPr lang="vi-VN" sz="2400" dirty="0" smtClean="0">
              <a:latin typeface="+mj-lt"/>
              <a:cs typeface="Tahoma"/>
            </a:endParaRPr>
          </a:p>
          <a:p>
            <a:pPr marL="347345" lvl="3" indent="-133350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q"/>
              <a:tabLst>
                <a:tab pos="311785" algn="l"/>
              </a:tabLst>
            </a:pPr>
            <a:r>
              <a:rPr lang="vi-VN" sz="2400" dirty="0" smtClean="0">
                <a:latin typeface="+mj-lt"/>
                <a:cs typeface="Tahoma"/>
              </a:rPr>
              <a:t>Cho phép </a:t>
            </a:r>
            <a:r>
              <a:rPr lang="vi-VN" sz="2400" spc="-5" dirty="0" smtClean="0">
                <a:latin typeface="+mj-lt"/>
                <a:cs typeface="Tahoma"/>
              </a:rPr>
              <a:t>các </a:t>
            </a:r>
            <a:r>
              <a:rPr lang="vi-VN" sz="2400" spc="-125" dirty="0" smtClean="0">
                <a:latin typeface="+mj-lt"/>
                <a:cs typeface="Tahoma"/>
              </a:rPr>
              <a:t>tiến </a:t>
            </a:r>
            <a:r>
              <a:rPr lang="vi-VN" sz="2400" dirty="0" smtClean="0">
                <a:latin typeface="+mj-lt"/>
                <a:cs typeface="Tahoma"/>
              </a:rPr>
              <a:t>trình </a:t>
            </a:r>
            <a:r>
              <a:rPr lang="vi-VN" sz="2400" spc="-5" dirty="0" smtClean="0">
                <a:latin typeface="+mj-lt"/>
                <a:cs typeface="Tahoma"/>
              </a:rPr>
              <a:t>di </a:t>
            </a:r>
            <a:r>
              <a:rPr lang="vi-VN" sz="2400" spc="-85" dirty="0" smtClean="0">
                <a:latin typeface="+mj-lt"/>
                <a:cs typeface="Tahoma"/>
              </a:rPr>
              <a:t>chuyển </a:t>
            </a:r>
            <a:r>
              <a:rPr lang="vi-VN" sz="2400" spc="-105" dirty="0" smtClean="0">
                <a:latin typeface="+mj-lt"/>
                <a:cs typeface="Tahoma"/>
              </a:rPr>
              <a:t>giữa </a:t>
            </a:r>
            <a:r>
              <a:rPr lang="vi-VN" sz="2400" dirty="0" smtClean="0">
                <a:latin typeface="+mj-lt"/>
                <a:cs typeface="Tahoma"/>
              </a:rPr>
              <a:t>các</a:t>
            </a:r>
            <a:r>
              <a:rPr lang="vi-VN" sz="2400" spc="155" dirty="0" smtClean="0">
                <a:latin typeface="+mj-lt"/>
                <a:cs typeface="Tahoma"/>
              </a:rPr>
              <a:t> </a:t>
            </a:r>
            <a:r>
              <a:rPr lang="vi-VN" sz="2400" dirty="0" smtClean="0">
                <a:latin typeface="+mj-lt"/>
                <a:cs typeface="Tahoma"/>
              </a:rPr>
              <a:t>hàng</a:t>
            </a:r>
            <a:r>
              <a:rPr lang="en-US" sz="2400" dirty="0" smtClean="0">
                <a:latin typeface="+mj-lt"/>
                <a:cs typeface="Tahoma"/>
              </a:rPr>
              <a:t> </a:t>
            </a:r>
            <a:r>
              <a:rPr lang="vi-VN" sz="2400" spc="-110" dirty="0" smtClean="0">
                <a:latin typeface="+mj-lt"/>
                <a:cs typeface="Tahoma"/>
              </a:rPr>
              <a:t>đợi</a:t>
            </a:r>
            <a:r>
              <a:rPr lang="vi-VN" sz="2400" spc="-110" dirty="0" smtClean="0">
                <a:latin typeface="+mj-lt"/>
                <a:cs typeface="Tahoma"/>
              </a:rPr>
              <a:t>.</a:t>
            </a:r>
            <a:endParaRPr lang="vi-VN" sz="2400" dirty="0" smtClean="0">
              <a:latin typeface="+mj-lt"/>
              <a:cs typeface="Tahoma"/>
            </a:endParaRPr>
          </a:p>
          <a:p>
            <a:pPr marL="347345" marR="194945" lvl="3" indent="-133350" algn="just">
              <a:lnSpc>
                <a:spcPct val="150000"/>
              </a:lnSpc>
              <a:spcBef>
                <a:spcPts val="130"/>
              </a:spcBef>
              <a:buFont typeface="Wingdings" pitchFamily="2" charset="2"/>
              <a:buChar char="q"/>
              <a:tabLst>
                <a:tab pos="309880" algn="l"/>
              </a:tabLst>
            </a:pPr>
            <a:r>
              <a:rPr lang="vi-VN" sz="2400" spc="-125" dirty="0" smtClean="0">
                <a:latin typeface="+mj-lt"/>
                <a:cs typeface="Tahoma"/>
              </a:rPr>
              <a:t>Tiến </a:t>
            </a:r>
            <a:r>
              <a:rPr lang="vi-VN" sz="2400" spc="-5" dirty="0" smtClean="0">
                <a:latin typeface="+mj-lt"/>
                <a:cs typeface="Tahoma"/>
              </a:rPr>
              <a:t>trình </a:t>
            </a:r>
            <a:r>
              <a:rPr lang="vi-VN" sz="2400" spc="-125" dirty="0" smtClean="0">
                <a:latin typeface="+mj-lt"/>
                <a:cs typeface="Tahoma"/>
              </a:rPr>
              <a:t>phải </a:t>
            </a:r>
            <a:r>
              <a:rPr lang="vi-VN" sz="2400" spc="-155" dirty="0" smtClean="0">
                <a:latin typeface="+mj-lt"/>
                <a:cs typeface="Tahoma"/>
              </a:rPr>
              <a:t>chờ </a:t>
            </a:r>
            <a:r>
              <a:rPr lang="vi-VN" sz="2400" dirty="0" smtClean="0">
                <a:latin typeface="+mj-lt"/>
                <a:cs typeface="Tahoma"/>
              </a:rPr>
              <a:t>quá </a:t>
            </a:r>
            <a:r>
              <a:rPr lang="vi-VN" sz="2400" spc="-5" dirty="0" smtClean="0">
                <a:latin typeface="+mj-lt"/>
                <a:cs typeface="Tahoma"/>
              </a:rPr>
              <a:t>lâu </a:t>
            </a:r>
            <a:r>
              <a:rPr lang="vi-VN" sz="2400" dirty="0" smtClean="0">
                <a:latin typeface="+mj-lt"/>
                <a:cs typeface="Tahoma"/>
              </a:rPr>
              <a:t>trong 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dirty="0" smtClean="0">
                <a:latin typeface="+mj-lt"/>
                <a:cs typeface="Tahoma"/>
              </a:rPr>
              <a:t>có </a:t>
            </a:r>
            <a:r>
              <a:rPr lang="vi-VN" sz="2400" spc="-229" dirty="0" smtClean="0">
                <a:latin typeface="+mj-lt"/>
                <a:cs typeface="Tahoma"/>
              </a:rPr>
              <a:t>độ  </a:t>
            </a:r>
            <a:r>
              <a:rPr lang="vi-VN" sz="2400" spc="-204" dirty="0" smtClean="0">
                <a:latin typeface="+mj-lt"/>
                <a:cs typeface="Tahoma"/>
              </a:rPr>
              <a:t>ưu </a:t>
            </a:r>
            <a:r>
              <a:rPr lang="vi-VN" sz="2400" dirty="0" smtClean="0">
                <a:latin typeface="+mj-lt"/>
                <a:cs typeface="Tahoma"/>
              </a:rPr>
              <a:t>tiên </a:t>
            </a:r>
            <a:r>
              <a:rPr lang="vi-VN" sz="2400" spc="-125" dirty="0" smtClean="0">
                <a:latin typeface="+mj-lt"/>
                <a:cs typeface="Tahoma"/>
              </a:rPr>
              <a:t>thấp </a:t>
            </a:r>
            <a:r>
              <a:rPr lang="vi-VN" sz="2400" dirty="0" smtClean="0">
                <a:latin typeface="+mj-lt"/>
                <a:cs typeface="Tahoma"/>
              </a:rPr>
              <a:t>có </a:t>
            </a:r>
            <a:r>
              <a:rPr lang="vi-VN" sz="2400" spc="-165" dirty="0" smtClean="0">
                <a:latin typeface="+mj-lt"/>
                <a:cs typeface="Tahoma"/>
              </a:rPr>
              <a:t>thể </a:t>
            </a:r>
            <a:r>
              <a:rPr lang="vi-VN" sz="2400" spc="-210" dirty="0" smtClean="0">
                <a:latin typeface="+mj-lt"/>
                <a:cs typeface="Tahoma"/>
              </a:rPr>
              <a:t>được </a:t>
            </a:r>
            <a:r>
              <a:rPr lang="vi-VN" sz="2400" spc="-5" dirty="0" smtClean="0">
                <a:latin typeface="+mj-lt"/>
                <a:cs typeface="Tahoma"/>
              </a:rPr>
              <a:t>di </a:t>
            </a:r>
            <a:r>
              <a:rPr lang="vi-VN" sz="2400" spc="-85" dirty="0" smtClean="0">
                <a:latin typeface="+mj-lt"/>
                <a:cs typeface="Tahoma"/>
              </a:rPr>
              <a:t>chuyển </a:t>
            </a:r>
            <a:r>
              <a:rPr lang="vi-VN" sz="2400" spc="-155" dirty="0" smtClean="0">
                <a:latin typeface="+mj-lt"/>
                <a:cs typeface="Tahoma"/>
              </a:rPr>
              <a:t>tới </a:t>
            </a:r>
            <a:r>
              <a:rPr lang="vi-VN" sz="2400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 </a:t>
            </a:r>
            <a:r>
              <a:rPr lang="vi-VN" sz="2400" dirty="0" smtClean="0">
                <a:latin typeface="+mj-lt"/>
                <a:cs typeface="Tahoma"/>
              </a:rPr>
              <a:t>có </a:t>
            </a:r>
            <a:r>
              <a:rPr lang="vi-VN" sz="2400" spc="-229" dirty="0" smtClean="0">
                <a:latin typeface="+mj-lt"/>
                <a:cs typeface="Tahoma"/>
              </a:rPr>
              <a:t>độ </a:t>
            </a:r>
            <a:r>
              <a:rPr lang="vi-VN" sz="2400" spc="-204" dirty="0" smtClean="0">
                <a:latin typeface="+mj-lt"/>
                <a:cs typeface="Tahoma"/>
              </a:rPr>
              <a:t>ưu </a:t>
            </a:r>
            <a:r>
              <a:rPr lang="vi-VN" sz="2400" dirty="0" smtClean="0">
                <a:latin typeface="+mj-lt"/>
                <a:cs typeface="Tahoma"/>
              </a:rPr>
              <a:t>tiên </a:t>
            </a:r>
            <a:r>
              <a:rPr lang="vi-VN" sz="2400" spc="-5" dirty="0" smtClean="0">
                <a:latin typeface="+mj-lt"/>
                <a:cs typeface="Tahoma"/>
              </a:rPr>
              <a:t>cao </a:t>
            </a:r>
            <a:r>
              <a:rPr lang="vi-VN" sz="2400" spc="-114" dirty="0" smtClean="0">
                <a:latin typeface="+mj-lt"/>
                <a:cs typeface="Tahoma"/>
              </a:rPr>
              <a:t>hơn. </a:t>
            </a:r>
            <a:r>
              <a:rPr lang="vi-VN" sz="2400" spc="5" dirty="0" smtClean="0">
                <a:latin typeface="+mj-lt"/>
                <a:cs typeface="Tahoma"/>
              </a:rPr>
              <a:t>Đây </a:t>
            </a:r>
            <a:r>
              <a:rPr lang="vi-VN" sz="2400" dirty="0" smtClean="0">
                <a:latin typeface="+mj-lt"/>
                <a:cs typeface="Tahoma"/>
              </a:rPr>
              <a:t>là </a:t>
            </a:r>
            <a:r>
              <a:rPr lang="vi-VN" sz="2400" spc="-5" dirty="0" smtClean="0">
                <a:latin typeface="+mj-lt"/>
                <a:cs typeface="Tahoma"/>
              </a:rPr>
              <a:t>hình </a:t>
            </a:r>
            <a:r>
              <a:rPr lang="vi-VN" sz="2400" spc="-105" dirty="0" smtClean="0">
                <a:latin typeface="+mj-lt"/>
                <a:cs typeface="Tahoma"/>
              </a:rPr>
              <a:t>thức </a:t>
            </a:r>
            <a:r>
              <a:rPr lang="vi-VN" sz="2400" spc="-155" dirty="0" smtClean="0">
                <a:latin typeface="+mj-lt"/>
                <a:cs typeface="Tahoma"/>
              </a:rPr>
              <a:t>của </a:t>
            </a:r>
            <a:r>
              <a:rPr lang="vi-VN" sz="2400" spc="-125" dirty="0" smtClean="0">
                <a:latin typeface="+mj-lt"/>
                <a:cs typeface="Tahoma"/>
              </a:rPr>
              <a:t>giải  </a:t>
            </a:r>
            <a:r>
              <a:rPr lang="vi-VN" sz="2400" spc="-5" dirty="0" smtClean="0">
                <a:latin typeface="+mj-lt"/>
                <a:cs typeface="Tahoma"/>
              </a:rPr>
              <a:t>pháp hóa già </a:t>
            </a:r>
            <a:r>
              <a:rPr lang="vi-VN" sz="2400" spc="-125" dirty="0" smtClean="0">
                <a:latin typeface="+mj-lt"/>
                <a:cs typeface="Tahoma"/>
              </a:rPr>
              <a:t>nhằm </a:t>
            </a:r>
            <a:r>
              <a:rPr lang="vi-VN" sz="2400" spc="-5" dirty="0" smtClean="0">
                <a:latin typeface="+mj-lt"/>
                <a:cs typeface="Tahoma"/>
              </a:rPr>
              <a:t>ngăn </a:t>
            </a:r>
            <a:r>
              <a:rPr lang="vi-VN" sz="2400" spc="-130" dirty="0" smtClean="0">
                <a:latin typeface="+mj-lt"/>
                <a:cs typeface="Tahoma"/>
              </a:rPr>
              <a:t>chặn </a:t>
            </a:r>
            <a:r>
              <a:rPr lang="vi-VN" sz="2400" spc="-125" dirty="0" smtClean="0">
                <a:latin typeface="+mj-lt"/>
                <a:cs typeface="Tahoma"/>
              </a:rPr>
              <a:t>việc </a:t>
            </a:r>
            <a:r>
              <a:rPr lang="vi-VN" sz="2400" spc="5" dirty="0" smtClean="0">
                <a:latin typeface="+mj-lt"/>
                <a:cs typeface="Tahoma"/>
              </a:rPr>
              <a:t>đói</a:t>
            </a:r>
            <a:r>
              <a:rPr lang="vi-VN" sz="2400" spc="-150" dirty="0" smtClean="0">
                <a:latin typeface="+mj-lt"/>
                <a:cs typeface="Tahoma"/>
              </a:rPr>
              <a:t> </a:t>
            </a:r>
            <a:r>
              <a:rPr lang="vi-VN" sz="2400" spc="-5" dirty="0" smtClean="0">
                <a:latin typeface="+mj-lt"/>
                <a:cs typeface="Tahoma"/>
              </a:rPr>
              <a:t>CPU.</a:t>
            </a:r>
            <a:endParaRPr lang="vi-VN" sz="2400" dirty="0" smtClean="0">
              <a:latin typeface="+mj-lt"/>
              <a:cs typeface="Tahoma"/>
            </a:endParaRPr>
          </a:p>
          <a:p>
            <a:pPr marL="347345" marR="195580" lvl="3" indent="-133350" algn="just">
              <a:lnSpc>
                <a:spcPct val="150000"/>
              </a:lnSpc>
              <a:spcBef>
                <a:spcPts val="120"/>
              </a:spcBef>
              <a:buFont typeface="Wingdings" pitchFamily="2" charset="2"/>
              <a:buChar char="q"/>
              <a:tabLst>
                <a:tab pos="313690" algn="l"/>
              </a:tabLst>
            </a:pPr>
            <a:r>
              <a:rPr lang="vi-VN" sz="2400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spc="-125" dirty="0" smtClean="0">
                <a:latin typeface="+mj-lt"/>
                <a:cs typeface="Tahoma"/>
              </a:rPr>
              <a:t>phản </a:t>
            </a:r>
            <a:r>
              <a:rPr lang="vi-VN" sz="2400" spc="-160" dirty="0" smtClean="0">
                <a:latin typeface="+mj-lt"/>
                <a:cs typeface="Tahoma"/>
              </a:rPr>
              <a:t>hồi </a:t>
            </a:r>
            <a:r>
              <a:rPr lang="vi-VN" sz="2400" spc="-100" dirty="0" smtClean="0">
                <a:latin typeface="+mj-lt"/>
                <a:cs typeface="Tahoma"/>
              </a:rPr>
              <a:t>nhiều </a:t>
            </a:r>
            <a:r>
              <a:rPr lang="vi-VN" sz="2400" spc="-165" dirty="0" smtClean="0">
                <a:latin typeface="+mj-lt"/>
                <a:cs typeface="Tahoma"/>
              </a:rPr>
              <a:t>cấp </a:t>
            </a:r>
            <a:r>
              <a:rPr lang="vi-VN" sz="2400" spc="-5" dirty="0" smtClean="0">
                <a:latin typeface="+mj-lt"/>
                <a:cs typeface="Tahoma"/>
              </a:rPr>
              <a:t>là </a:t>
            </a:r>
            <a:r>
              <a:rPr lang="vi-VN" sz="2400" spc="-229" dirty="0" smtClean="0">
                <a:latin typeface="+mj-lt"/>
                <a:cs typeface="Tahoma"/>
              </a:rPr>
              <a:t>cơ </a:t>
            </a:r>
            <a:r>
              <a:rPr lang="vi-VN" sz="2400" spc="-170" dirty="0" smtClean="0">
                <a:latin typeface="+mj-lt"/>
                <a:cs typeface="Tahoma"/>
              </a:rPr>
              <a:t>chế </a:t>
            </a:r>
            <a:r>
              <a:rPr lang="vi-VN" sz="2400" spc="-165" dirty="0" smtClean="0">
                <a:latin typeface="+mj-lt"/>
                <a:cs typeface="Tahoma"/>
              </a:rPr>
              <a:t>phổ </a:t>
            </a:r>
            <a:r>
              <a:rPr lang="vi-VN" sz="2400" spc="-125" dirty="0" smtClean="0">
                <a:latin typeface="+mj-lt"/>
                <a:cs typeface="Tahoma"/>
              </a:rPr>
              <a:t>biến  </a:t>
            </a:r>
            <a:r>
              <a:rPr lang="vi-VN" sz="2400" spc="-130" dirty="0" smtClean="0">
                <a:latin typeface="+mj-lt"/>
                <a:cs typeface="Tahoma"/>
              </a:rPr>
              <a:t>nhất </a:t>
            </a:r>
            <a:r>
              <a:rPr lang="vi-VN" sz="2400" spc="-85" dirty="0" smtClean="0">
                <a:latin typeface="+mj-lt"/>
                <a:cs typeface="Tahoma"/>
              </a:rPr>
              <a:t>nhưng </a:t>
            </a:r>
            <a:r>
              <a:rPr lang="vi-VN" sz="2400" spc="-120" dirty="0" smtClean="0">
                <a:latin typeface="+mj-lt"/>
                <a:cs typeface="Tahoma"/>
              </a:rPr>
              <a:t>cũng </a:t>
            </a:r>
            <a:r>
              <a:rPr lang="vi-VN" sz="2400" spc="-5" dirty="0" smtClean="0">
                <a:latin typeface="+mj-lt"/>
                <a:cs typeface="Tahoma"/>
              </a:rPr>
              <a:t>là </a:t>
            </a:r>
            <a:r>
              <a:rPr lang="vi-VN" sz="2400" spc="-229" dirty="0" smtClean="0">
                <a:latin typeface="+mj-lt"/>
                <a:cs typeface="Tahoma"/>
              </a:rPr>
              <a:t>cơ </a:t>
            </a:r>
            <a:r>
              <a:rPr lang="vi-VN" sz="2400" spc="-170" dirty="0" smtClean="0">
                <a:latin typeface="+mj-lt"/>
                <a:cs typeface="Tahoma"/>
              </a:rPr>
              <a:t>chế </a:t>
            </a:r>
            <a:r>
              <a:rPr lang="vi-VN" sz="2400" spc="-105" dirty="0" smtClean="0">
                <a:latin typeface="+mj-lt"/>
                <a:cs typeface="Tahoma"/>
              </a:rPr>
              <a:t>phức </a:t>
            </a:r>
            <a:r>
              <a:rPr lang="vi-VN" sz="2400" spc="-170" dirty="0" smtClean="0">
                <a:latin typeface="+mj-lt"/>
                <a:cs typeface="Tahoma"/>
              </a:rPr>
              <a:t>tạp</a:t>
            </a:r>
            <a:r>
              <a:rPr lang="vi-VN" sz="2400" spc="-90" dirty="0" smtClean="0">
                <a:latin typeface="+mj-lt"/>
                <a:cs typeface="Tahoma"/>
              </a:rPr>
              <a:t> </a:t>
            </a:r>
            <a:r>
              <a:rPr lang="vi-VN" sz="2400" spc="-105" dirty="0" smtClean="0">
                <a:latin typeface="+mj-lt"/>
                <a:cs typeface="Tahoma"/>
              </a:rPr>
              <a:t>nhất.</a:t>
            </a:r>
            <a:endParaRPr lang="vi-VN" sz="2400" dirty="0" smtClean="0">
              <a:latin typeface="+mj-lt"/>
              <a:cs typeface="Tahoma"/>
            </a:endParaRP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4604" y="2185416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19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4604" y="2185416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19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6795" y="3139439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20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6795" y="3139439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20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7464" y="4093464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20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7464" y="4093464"/>
            <a:ext cx="4572000" cy="591820"/>
          </a:xfrm>
          <a:custGeom>
            <a:avLst/>
            <a:gdLst/>
            <a:ahLst/>
            <a:cxnLst/>
            <a:rect l="l" t="t" r="r" b="b"/>
            <a:pathLst>
              <a:path w="4572000" h="591820">
                <a:moveTo>
                  <a:pt x="0" y="591312"/>
                </a:moveTo>
                <a:lnTo>
                  <a:pt x="4572000" y="591312"/>
                </a:lnTo>
                <a:lnTo>
                  <a:pt x="457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6795" y="5050535"/>
            <a:ext cx="4572000" cy="589915"/>
          </a:xfrm>
          <a:custGeom>
            <a:avLst/>
            <a:gdLst/>
            <a:ahLst/>
            <a:cxnLst/>
            <a:rect l="l" t="t" r="r" b="b"/>
            <a:pathLst>
              <a:path w="4572000" h="589914">
                <a:moveTo>
                  <a:pt x="0" y="589788"/>
                </a:moveTo>
                <a:lnTo>
                  <a:pt x="4572000" y="589788"/>
                </a:lnTo>
                <a:lnTo>
                  <a:pt x="457200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6795" y="5050535"/>
            <a:ext cx="4572000" cy="589915"/>
          </a:xfrm>
          <a:custGeom>
            <a:avLst/>
            <a:gdLst/>
            <a:ahLst/>
            <a:cxnLst/>
            <a:rect l="l" t="t" r="r" b="b"/>
            <a:pathLst>
              <a:path w="4572000" h="589914">
                <a:moveTo>
                  <a:pt x="0" y="589788"/>
                </a:moveTo>
                <a:lnTo>
                  <a:pt x="4572000" y="589788"/>
                </a:lnTo>
                <a:lnTo>
                  <a:pt x="457200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431" y="2459735"/>
            <a:ext cx="1365885" cy="76200"/>
          </a:xfrm>
          <a:custGeom>
            <a:avLst/>
            <a:gdLst/>
            <a:ahLst/>
            <a:cxnLst/>
            <a:rect l="l" t="t" r="r" b="b"/>
            <a:pathLst>
              <a:path w="1365885" h="76200">
                <a:moveTo>
                  <a:pt x="1289304" y="0"/>
                </a:moveTo>
                <a:lnTo>
                  <a:pt x="1289304" y="76200"/>
                </a:lnTo>
                <a:lnTo>
                  <a:pt x="1352804" y="44450"/>
                </a:lnTo>
                <a:lnTo>
                  <a:pt x="1302004" y="44450"/>
                </a:lnTo>
                <a:lnTo>
                  <a:pt x="1302004" y="31750"/>
                </a:lnTo>
                <a:lnTo>
                  <a:pt x="1352804" y="31750"/>
                </a:lnTo>
                <a:lnTo>
                  <a:pt x="1289304" y="0"/>
                </a:lnTo>
                <a:close/>
              </a:path>
              <a:path w="1365885" h="76200">
                <a:moveTo>
                  <a:pt x="128930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89304" y="44450"/>
                </a:lnTo>
                <a:lnTo>
                  <a:pt x="1289304" y="31750"/>
                </a:lnTo>
                <a:close/>
              </a:path>
              <a:path w="1365885" h="76200">
                <a:moveTo>
                  <a:pt x="1352804" y="31750"/>
                </a:moveTo>
                <a:lnTo>
                  <a:pt x="1302004" y="31750"/>
                </a:lnTo>
                <a:lnTo>
                  <a:pt x="1302004" y="44450"/>
                </a:lnTo>
                <a:lnTo>
                  <a:pt x="1352804" y="44450"/>
                </a:lnTo>
                <a:lnTo>
                  <a:pt x="1365504" y="38100"/>
                </a:lnTo>
                <a:lnTo>
                  <a:pt x="13528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9652" y="2368295"/>
            <a:ext cx="1365885" cy="76200"/>
          </a:xfrm>
          <a:custGeom>
            <a:avLst/>
            <a:gdLst/>
            <a:ahLst/>
            <a:cxnLst/>
            <a:rect l="l" t="t" r="r" b="b"/>
            <a:pathLst>
              <a:path w="1365884" h="76200">
                <a:moveTo>
                  <a:pt x="1289303" y="0"/>
                </a:moveTo>
                <a:lnTo>
                  <a:pt x="1289303" y="76200"/>
                </a:lnTo>
                <a:lnTo>
                  <a:pt x="1352803" y="44450"/>
                </a:lnTo>
                <a:lnTo>
                  <a:pt x="1302003" y="44450"/>
                </a:lnTo>
                <a:lnTo>
                  <a:pt x="1302003" y="31750"/>
                </a:lnTo>
                <a:lnTo>
                  <a:pt x="1352803" y="31750"/>
                </a:lnTo>
                <a:lnTo>
                  <a:pt x="1289303" y="0"/>
                </a:lnTo>
                <a:close/>
              </a:path>
              <a:path w="1365884" h="76200">
                <a:moveTo>
                  <a:pt x="12893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89303" y="44450"/>
                </a:lnTo>
                <a:lnTo>
                  <a:pt x="1289303" y="31750"/>
                </a:lnTo>
                <a:close/>
              </a:path>
              <a:path w="1365884" h="76200">
                <a:moveTo>
                  <a:pt x="1352803" y="31750"/>
                </a:moveTo>
                <a:lnTo>
                  <a:pt x="1302003" y="31750"/>
                </a:lnTo>
                <a:lnTo>
                  <a:pt x="1302003" y="44450"/>
                </a:lnTo>
                <a:lnTo>
                  <a:pt x="1352803" y="44450"/>
                </a:lnTo>
                <a:lnTo>
                  <a:pt x="1365503" y="38100"/>
                </a:lnTo>
                <a:lnTo>
                  <a:pt x="135280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1844" y="3282696"/>
            <a:ext cx="1365885" cy="76200"/>
          </a:xfrm>
          <a:custGeom>
            <a:avLst/>
            <a:gdLst/>
            <a:ahLst/>
            <a:cxnLst/>
            <a:rect l="l" t="t" r="r" b="b"/>
            <a:pathLst>
              <a:path w="1365884" h="76200">
                <a:moveTo>
                  <a:pt x="1289303" y="0"/>
                </a:moveTo>
                <a:lnTo>
                  <a:pt x="1289303" y="76200"/>
                </a:lnTo>
                <a:lnTo>
                  <a:pt x="1352803" y="44450"/>
                </a:lnTo>
                <a:lnTo>
                  <a:pt x="1302003" y="44450"/>
                </a:lnTo>
                <a:lnTo>
                  <a:pt x="1302003" y="31750"/>
                </a:lnTo>
                <a:lnTo>
                  <a:pt x="1352803" y="31750"/>
                </a:lnTo>
                <a:lnTo>
                  <a:pt x="1289303" y="0"/>
                </a:lnTo>
                <a:close/>
              </a:path>
              <a:path w="1365884" h="76200">
                <a:moveTo>
                  <a:pt x="12893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89303" y="44450"/>
                </a:lnTo>
                <a:lnTo>
                  <a:pt x="1289303" y="31750"/>
                </a:lnTo>
                <a:close/>
              </a:path>
              <a:path w="1365884" h="76200">
                <a:moveTo>
                  <a:pt x="1352803" y="31750"/>
                </a:moveTo>
                <a:lnTo>
                  <a:pt x="1302003" y="31750"/>
                </a:lnTo>
                <a:lnTo>
                  <a:pt x="1302003" y="44450"/>
                </a:lnTo>
                <a:lnTo>
                  <a:pt x="1352803" y="44450"/>
                </a:lnTo>
                <a:lnTo>
                  <a:pt x="1365503" y="38100"/>
                </a:lnTo>
                <a:lnTo>
                  <a:pt x="135280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2511" y="4273296"/>
            <a:ext cx="1363980" cy="76200"/>
          </a:xfrm>
          <a:custGeom>
            <a:avLst/>
            <a:gdLst/>
            <a:ahLst/>
            <a:cxnLst/>
            <a:rect l="l" t="t" r="r" b="b"/>
            <a:pathLst>
              <a:path w="1363979" h="76200">
                <a:moveTo>
                  <a:pt x="1287780" y="0"/>
                </a:moveTo>
                <a:lnTo>
                  <a:pt x="1287780" y="76199"/>
                </a:lnTo>
                <a:lnTo>
                  <a:pt x="1351280" y="44449"/>
                </a:lnTo>
                <a:lnTo>
                  <a:pt x="1300480" y="44449"/>
                </a:lnTo>
                <a:lnTo>
                  <a:pt x="1300480" y="31749"/>
                </a:lnTo>
                <a:lnTo>
                  <a:pt x="1351280" y="31749"/>
                </a:lnTo>
                <a:lnTo>
                  <a:pt x="1287780" y="0"/>
                </a:lnTo>
                <a:close/>
              </a:path>
              <a:path w="1363979" h="76200">
                <a:moveTo>
                  <a:pt x="128778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87780" y="44449"/>
                </a:lnTo>
                <a:lnTo>
                  <a:pt x="1287780" y="31749"/>
                </a:lnTo>
                <a:close/>
              </a:path>
              <a:path w="1363979" h="76200">
                <a:moveTo>
                  <a:pt x="1351280" y="31749"/>
                </a:moveTo>
                <a:lnTo>
                  <a:pt x="1300480" y="31749"/>
                </a:lnTo>
                <a:lnTo>
                  <a:pt x="1300480" y="44449"/>
                </a:lnTo>
                <a:lnTo>
                  <a:pt x="1351280" y="44449"/>
                </a:lnTo>
                <a:lnTo>
                  <a:pt x="1363980" y="38099"/>
                </a:lnTo>
                <a:lnTo>
                  <a:pt x="135128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2700" y="5326379"/>
            <a:ext cx="1365885" cy="76200"/>
          </a:xfrm>
          <a:custGeom>
            <a:avLst/>
            <a:gdLst/>
            <a:ahLst/>
            <a:cxnLst/>
            <a:rect l="l" t="t" r="r" b="b"/>
            <a:pathLst>
              <a:path w="1365884" h="76200">
                <a:moveTo>
                  <a:pt x="1289303" y="0"/>
                </a:moveTo>
                <a:lnTo>
                  <a:pt x="1289303" y="76200"/>
                </a:lnTo>
                <a:lnTo>
                  <a:pt x="1352803" y="44450"/>
                </a:lnTo>
                <a:lnTo>
                  <a:pt x="1302003" y="44450"/>
                </a:lnTo>
                <a:lnTo>
                  <a:pt x="1302003" y="31750"/>
                </a:lnTo>
                <a:lnTo>
                  <a:pt x="1352803" y="31750"/>
                </a:lnTo>
                <a:lnTo>
                  <a:pt x="1289303" y="0"/>
                </a:lnTo>
                <a:close/>
              </a:path>
              <a:path w="1365884" h="76200">
                <a:moveTo>
                  <a:pt x="12893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89303" y="44450"/>
                </a:lnTo>
                <a:lnTo>
                  <a:pt x="1289303" y="31750"/>
                </a:lnTo>
                <a:close/>
              </a:path>
              <a:path w="1365884" h="76200">
                <a:moveTo>
                  <a:pt x="1352803" y="31750"/>
                </a:moveTo>
                <a:lnTo>
                  <a:pt x="1302003" y="31750"/>
                </a:lnTo>
                <a:lnTo>
                  <a:pt x="1302003" y="44450"/>
                </a:lnTo>
                <a:lnTo>
                  <a:pt x="1352803" y="44450"/>
                </a:lnTo>
                <a:lnTo>
                  <a:pt x="1365503" y="38100"/>
                </a:lnTo>
                <a:lnTo>
                  <a:pt x="135280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522" y="2628645"/>
            <a:ext cx="6794500" cy="806450"/>
          </a:xfrm>
          <a:custGeom>
            <a:avLst/>
            <a:gdLst/>
            <a:ahLst/>
            <a:cxnLst/>
            <a:rect l="l" t="t" r="r" b="b"/>
            <a:pathLst>
              <a:path w="6794500" h="806450">
                <a:moveTo>
                  <a:pt x="844550" y="730250"/>
                </a:moveTo>
                <a:lnTo>
                  <a:pt x="844550" y="806450"/>
                </a:lnTo>
                <a:lnTo>
                  <a:pt x="908050" y="774700"/>
                </a:lnTo>
                <a:lnTo>
                  <a:pt x="857250" y="774700"/>
                </a:lnTo>
                <a:lnTo>
                  <a:pt x="857250" y="762000"/>
                </a:lnTo>
                <a:lnTo>
                  <a:pt x="908050" y="762000"/>
                </a:lnTo>
                <a:lnTo>
                  <a:pt x="844550" y="730250"/>
                </a:lnTo>
                <a:close/>
              </a:path>
              <a:path w="6794500" h="806450">
                <a:moveTo>
                  <a:pt x="6781800" y="304800"/>
                </a:moveTo>
                <a:lnTo>
                  <a:pt x="2844" y="304800"/>
                </a:lnTo>
                <a:lnTo>
                  <a:pt x="0" y="307593"/>
                </a:lnTo>
                <a:lnTo>
                  <a:pt x="0" y="771905"/>
                </a:lnTo>
                <a:lnTo>
                  <a:pt x="2844" y="774700"/>
                </a:lnTo>
                <a:lnTo>
                  <a:pt x="844550" y="774700"/>
                </a:lnTo>
                <a:lnTo>
                  <a:pt x="844550" y="768350"/>
                </a:lnTo>
                <a:lnTo>
                  <a:pt x="12700" y="768350"/>
                </a:lnTo>
                <a:lnTo>
                  <a:pt x="6350" y="762000"/>
                </a:lnTo>
                <a:lnTo>
                  <a:pt x="12700" y="762000"/>
                </a:lnTo>
                <a:lnTo>
                  <a:pt x="12700" y="317500"/>
                </a:lnTo>
                <a:lnTo>
                  <a:pt x="6350" y="317500"/>
                </a:lnTo>
                <a:lnTo>
                  <a:pt x="12700" y="311150"/>
                </a:lnTo>
                <a:lnTo>
                  <a:pt x="6781800" y="311150"/>
                </a:lnTo>
                <a:lnTo>
                  <a:pt x="6781800" y="304800"/>
                </a:lnTo>
                <a:close/>
              </a:path>
              <a:path w="6794500" h="806450">
                <a:moveTo>
                  <a:pt x="908050" y="762000"/>
                </a:moveTo>
                <a:lnTo>
                  <a:pt x="857250" y="762000"/>
                </a:lnTo>
                <a:lnTo>
                  <a:pt x="857250" y="774700"/>
                </a:lnTo>
                <a:lnTo>
                  <a:pt x="908050" y="774700"/>
                </a:lnTo>
                <a:lnTo>
                  <a:pt x="920750" y="768350"/>
                </a:lnTo>
                <a:lnTo>
                  <a:pt x="908050" y="762000"/>
                </a:lnTo>
                <a:close/>
              </a:path>
              <a:path w="6794500" h="806450">
                <a:moveTo>
                  <a:pt x="12700" y="762000"/>
                </a:moveTo>
                <a:lnTo>
                  <a:pt x="6350" y="762000"/>
                </a:lnTo>
                <a:lnTo>
                  <a:pt x="12700" y="768350"/>
                </a:lnTo>
                <a:lnTo>
                  <a:pt x="12700" y="762000"/>
                </a:lnTo>
                <a:close/>
              </a:path>
              <a:path w="6794500" h="806450">
                <a:moveTo>
                  <a:pt x="844550" y="762000"/>
                </a:moveTo>
                <a:lnTo>
                  <a:pt x="12700" y="762000"/>
                </a:lnTo>
                <a:lnTo>
                  <a:pt x="12700" y="768350"/>
                </a:lnTo>
                <a:lnTo>
                  <a:pt x="844550" y="768350"/>
                </a:lnTo>
                <a:lnTo>
                  <a:pt x="844550" y="762000"/>
                </a:lnTo>
                <a:close/>
              </a:path>
              <a:path w="6794500" h="806450">
                <a:moveTo>
                  <a:pt x="12700" y="311150"/>
                </a:moveTo>
                <a:lnTo>
                  <a:pt x="6350" y="317500"/>
                </a:lnTo>
                <a:lnTo>
                  <a:pt x="12700" y="317500"/>
                </a:lnTo>
                <a:lnTo>
                  <a:pt x="12700" y="311150"/>
                </a:lnTo>
                <a:close/>
              </a:path>
              <a:path w="6794500" h="806450">
                <a:moveTo>
                  <a:pt x="6794500" y="304800"/>
                </a:moveTo>
                <a:lnTo>
                  <a:pt x="6788150" y="304800"/>
                </a:lnTo>
                <a:lnTo>
                  <a:pt x="6781800" y="311150"/>
                </a:lnTo>
                <a:lnTo>
                  <a:pt x="12700" y="311150"/>
                </a:lnTo>
                <a:lnTo>
                  <a:pt x="12700" y="317500"/>
                </a:lnTo>
                <a:lnTo>
                  <a:pt x="6791706" y="317500"/>
                </a:lnTo>
                <a:lnTo>
                  <a:pt x="6794500" y="314705"/>
                </a:lnTo>
                <a:lnTo>
                  <a:pt x="6794500" y="304800"/>
                </a:lnTo>
                <a:close/>
              </a:path>
              <a:path w="6794500" h="806450">
                <a:moveTo>
                  <a:pt x="6781800" y="6350"/>
                </a:moveTo>
                <a:lnTo>
                  <a:pt x="6781800" y="311150"/>
                </a:lnTo>
                <a:lnTo>
                  <a:pt x="6788150" y="304800"/>
                </a:lnTo>
                <a:lnTo>
                  <a:pt x="6794500" y="304800"/>
                </a:lnTo>
                <a:lnTo>
                  <a:pt x="6794500" y="12700"/>
                </a:lnTo>
                <a:lnTo>
                  <a:pt x="6788150" y="12700"/>
                </a:lnTo>
                <a:lnTo>
                  <a:pt x="6781800" y="6350"/>
                </a:lnTo>
                <a:close/>
              </a:path>
              <a:path w="6794500" h="806450">
                <a:moveTo>
                  <a:pt x="6791706" y="0"/>
                </a:moveTo>
                <a:lnTo>
                  <a:pt x="5492750" y="0"/>
                </a:lnTo>
                <a:lnTo>
                  <a:pt x="5492750" y="12700"/>
                </a:lnTo>
                <a:lnTo>
                  <a:pt x="6781800" y="12700"/>
                </a:lnTo>
                <a:lnTo>
                  <a:pt x="6781800" y="6350"/>
                </a:lnTo>
                <a:lnTo>
                  <a:pt x="6794500" y="6350"/>
                </a:lnTo>
                <a:lnTo>
                  <a:pt x="6794500" y="2793"/>
                </a:lnTo>
                <a:lnTo>
                  <a:pt x="6791706" y="0"/>
                </a:lnTo>
                <a:close/>
              </a:path>
              <a:path w="6794500" h="806450">
                <a:moveTo>
                  <a:pt x="6794500" y="6350"/>
                </a:moveTo>
                <a:lnTo>
                  <a:pt x="6781800" y="6350"/>
                </a:lnTo>
                <a:lnTo>
                  <a:pt x="6788150" y="12700"/>
                </a:lnTo>
                <a:lnTo>
                  <a:pt x="6794500" y="12700"/>
                </a:lnTo>
                <a:lnTo>
                  <a:pt x="67945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4522" y="3543046"/>
            <a:ext cx="6794500" cy="806450"/>
          </a:xfrm>
          <a:custGeom>
            <a:avLst/>
            <a:gdLst/>
            <a:ahLst/>
            <a:cxnLst/>
            <a:rect l="l" t="t" r="r" b="b"/>
            <a:pathLst>
              <a:path w="6794500" h="806450">
                <a:moveTo>
                  <a:pt x="844550" y="730249"/>
                </a:moveTo>
                <a:lnTo>
                  <a:pt x="844550" y="806449"/>
                </a:lnTo>
                <a:lnTo>
                  <a:pt x="908050" y="774699"/>
                </a:lnTo>
                <a:lnTo>
                  <a:pt x="857250" y="774699"/>
                </a:lnTo>
                <a:lnTo>
                  <a:pt x="857250" y="761999"/>
                </a:lnTo>
                <a:lnTo>
                  <a:pt x="908050" y="761999"/>
                </a:lnTo>
                <a:lnTo>
                  <a:pt x="844550" y="730249"/>
                </a:lnTo>
                <a:close/>
              </a:path>
              <a:path w="6794500" h="806450">
                <a:moveTo>
                  <a:pt x="6781800" y="304799"/>
                </a:moveTo>
                <a:lnTo>
                  <a:pt x="2844" y="304799"/>
                </a:lnTo>
                <a:lnTo>
                  <a:pt x="0" y="307593"/>
                </a:lnTo>
                <a:lnTo>
                  <a:pt x="0" y="771905"/>
                </a:lnTo>
                <a:lnTo>
                  <a:pt x="2844" y="774699"/>
                </a:lnTo>
                <a:lnTo>
                  <a:pt x="844550" y="774699"/>
                </a:lnTo>
                <a:lnTo>
                  <a:pt x="844550" y="768349"/>
                </a:lnTo>
                <a:lnTo>
                  <a:pt x="12700" y="768349"/>
                </a:lnTo>
                <a:lnTo>
                  <a:pt x="6350" y="761999"/>
                </a:lnTo>
                <a:lnTo>
                  <a:pt x="12700" y="761999"/>
                </a:lnTo>
                <a:lnTo>
                  <a:pt x="12700" y="317499"/>
                </a:lnTo>
                <a:lnTo>
                  <a:pt x="6350" y="317499"/>
                </a:lnTo>
                <a:lnTo>
                  <a:pt x="12700" y="311149"/>
                </a:lnTo>
                <a:lnTo>
                  <a:pt x="6781800" y="311149"/>
                </a:lnTo>
                <a:lnTo>
                  <a:pt x="6781800" y="304799"/>
                </a:lnTo>
                <a:close/>
              </a:path>
              <a:path w="6794500" h="806450">
                <a:moveTo>
                  <a:pt x="908050" y="761999"/>
                </a:moveTo>
                <a:lnTo>
                  <a:pt x="857250" y="761999"/>
                </a:lnTo>
                <a:lnTo>
                  <a:pt x="857250" y="774699"/>
                </a:lnTo>
                <a:lnTo>
                  <a:pt x="908050" y="774699"/>
                </a:lnTo>
                <a:lnTo>
                  <a:pt x="920750" y="768349"/>
                </a:lnTo>
                <a:lnTo>
                  <a:pt x="908050" y="761999"/>
                </a:lnTo>
                <a:close/>
              </a:path>
              <a:path w="6794500" h="806450">
                <a:moveTo>
                  <a:pt x="12700" y="761999"/>
                </a:moveTo>
                <a:lnTo>
                  <a:pt x="6350" y="761999"/>
                </a:lnTo>
                <a:lnTo>
                  <a:pt x="12700" y="768349"/>
                </a:lnTo>
                <a:lnTo>
                  <a:pt x="12700" y="761999"/>
                </a:lnTo>
                <a:close/>
              </a:path>
              <a:path w="6794500" h="806450">
                <a:moveTo>
                  <a:pt x="844550" y="761999"/>
                </a:moveTo>
                <a:lnTo>
                  <a:pt x="12700" y="761999"/>
                </a:lnTo>
                <a:lnTo>
                  <a:pt x="12700" y="768349"/>
                </a:lnTo>
                <a:lnTo>
                  <a:pt x="844550" y="768349"/>
                </a:lnTo>
                <a:lnTo>
                  <a:pt x="844550" y="761999"/>
                </a:lnTo>
                <a:close/>
              </a:path>
              <a:path w="6794500" h="806450">
                <a:moveTo>
                  <a:pt x="12700" y="311149"/>
                </a:moveTo>
                <a:lnTo>
                  <a:pt x="6350" y="317499"/>
                </a:lnTo>
                <a:lnTo>
                  <a:pt x="12700" y="317499"/>
                </a:lnTo>
                <a:lnTo>
                  <a:pt x="12700" y="311149"/>
                </a:lnTo>
                <a:close/>
              </a:path>
              <a:path w="6794500" h="806450">
                <a:moveTo>
                  <a:pt x="6794500" y="304799"/>
                </a:moveTo>
                <a:lnTo>
                  <a:pt x="6788150" y="304799"/>
                </a:lnTo>
                <a:lnTo>
                  <a:pt x="6781800" y="311149"/>
                </a:lnTo>
                <a:lnTo>
                  <a:pt x="12700" y="311149"/>
                </a:lnTo>
                <a:lnTo>
                  <a:pt x="12700" y="317499"/>
                </a:lnTo>
                <a:lnTo>
                  <a:pt x="6791706" y="317499"/>
                </a:lnTo>
                <a:lnTo>
                  <a:pt x="6794500" y="314705"/>
                </a:lnTo>
                <a:lnTo>
                  <a:pt x="6794500" y="304799"/>
                </a:lnTo>
                <a:close/>
              </a:path>
              <a:path w="6794500" h="806450">
                <a:moveTo>
                  <a:pt x="6781800" y="6350"/>
                </a:moveTo>
                <a:lnTo>
                  <a:pt x="6781800" y="311149"/>
                </a:lnTo>
                <a:lnTo>
                  <a:pt x="6788150" y="304799"/>
                </a:lnTo>
                <a:lnTo>
                  <a:pt x="6794500" y="304799"/>
                </a:lnTo>
                <a:lnTo>
                  <a:pt x="6794500" y="12700"/>
                </a:lnTo>
                <a:lnTo>
                  <a:pt x="6788150" y="12700"/>
                </a:lnTo>
                <a:lnTo>
                  <a:pt x="6781800" y="6350"/>
                </a:lnTo>
                <a:close/>
              </a:path>
              <a:path w="6794500" h="806450">
                <a:moveTo>
                  <a:pt x="6791706" y="0"/>
                </a:moveTo>
                <a:lnTo>
                  <a:pt x="5492750" y="0"/>
                </a:lnTo>
                <a:lnTo>
                  <a:pt x="5492750" y="12700"/>
                </a:lnTo>
                <a:lnTo>
                  <a:pt x="6781800" y="12700"/>
                </a:lnTo>
                <a:lnTo>
                  <a:pt x="6781800" y="6350"/>
                </a:lnTo>
                <a:lnTo>
                  <a:pt x="6794500" y="6350"/>
                </a:lnTo>
                <a:lnTo>
                  <a:pt x="6794500" y="2793"/>
                </a:lnTo>
                <a:lnTo>
                  <a:pt x="6791706" y="0"/>
                </a:lnTo>
                <a:close/>
              </a:path>
              <a:path w="6794500" h="806450">
                <a:moveTo>
                  <a:pt x="6794500" y="6350"/>
                </a:moveTo>
                <a:lnTo>
                  <a:pt x="6781800" y="6350"/>
                </a:lnTo>
                <a:lnTo>
                  <a:pt x="6788150" y="12700"/>
                </a:lnTo>
                <a:lnTo>
                  <a:pt x="6794500" y="12700"/>
                </a:lnTo>
                <a:lnTo>
                  <a:pt x="67945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4522" y="4533646"/>
            <a:ext cx="6794500" cy="806450"/>
          </a:xfrm>
          <a:custGeom>
            <a:avLst/>
            <a:gdLst/>
            <a:ahLst/>
            <a:cxnLst/>
            <a:rect l="l" t="t" r="r" b="b"/>
            <a:pathLst>
              <a:path w="6794500" h="806450">
                <a:moveTo>
                  <a:pt x="844550" y="730249"/>
                </a:moveTo>
                <a:lnTo>
                  <a:pt x="844550" y="806449"/>
                </a:lnTo>
                <a:lnTo>
                  <a:pt x="908050" y="774699"/>
                </a:lnTo>
                <a:lnTo>
                  <a:pt x="857250" y="774699"/>
                </a:lnTo>
                <a:lnTo>
                  <a:pt x="857250" y="761999"/>
                </a:lnTo>
                <a:lnTo>
                  <a:pt x="908050" y="761999"/>
                </a:lnTo>
                <a:lnTo>
                  <a:pt x="844550" y="730249"/>
                </a:lnTo>
                <a:close/>
              </a:path>
              <a:path w="6794500" h="806450">
                <a:moveTo>
                  <a:pt x="6781800" y="304799"/>
                </a:moveTo>
                <a:lnTo>
                  <a:pt x="2844" y="304799"/>
                </a:lnTo>
                <a:lnTo>
                  <a:pt x="0" y="307593"/>
                </a:lnTo>
                <a:lnTo>
                  <a:pt x="0" y="771905"/>
                </a:lnTo>
                <a:lnTo>
                  <a:pt x="2844" y="774699"/>
                </a:lnTo>
                <a:lnTo>
                  <a:pt x="844550" y="774699"/>
                </a:lnTo>
                <a:lnTo>
                  <a:pt x="844550" y="768349"/>
                </a:lnTo>
                <a:lnTo>
                  <a:pt x="12700" y="768349"/>
                </a:lnTo>
                <a:lnTo>
                  <a:pt x="6350" y="761999"/>
                </a:lnTo>
                <a:lnTo>
                  <a:pt x="12700" y="761999"/>
                </a:lnTo>
                <a:lnTo>
                  <a:pt x="12700" y="317499"/>
                </a:lnTo>
                <a:lnTo>
                  <a:pt x="6350" y="317499"/>
                </a:lnTo>
                <a:lnTo>
                  <a:pt x="12700" y="311149"/>
                </a:lnTo>
                <a:lnTo>
                  <a:pt x="6781800" y="311149"/>
                </a:lnTo>
                <a:lnTo>
                  <a:pt x="6781800" y="304799"/>
                </a:lnTo>
                <a:close/>
              </a:path>
              <a:path w="6794500" h="806450">
                <a:moveTo>
                  <a:pt x="908050" y="761999"/>
                </a:moveTo>
                <a:lnTo>
                  <a:pt x="857250" y="761999"/>
                </a:lnTo>
                <a:lnTo>
                  <a:pt x="857250" y="774699"/>
                </a:lnTo>
                <a:lnTo>
                  <a:pt x="908050" y="774699"/>
                </a:lnTo>
                <a:lnTo>
                  <a:pt x="920750" y="768349"/>
                </a:lnTo>
                <a:lnTo>
                  <a:pt x="908050" y="761999"/>
                </a:lnTo>
                <a:close/>
              </a:path>
              <a:path w="6794500" h="806450">
                <a:moveTo>
                  <a:pt x="12700" y="761999"/>
                </a:moveTo>
                <a:lnTo>
                  <a:pt x="6350" y="761999"/>
                </a:lnTo>
                <a:lnTo>
                  <a:pt x="12700" y="768349"/>
                </a:lnTo>
                <a:lnTo>
                  <a:pt x="12700" y="761999"/>
                </a:lnTo>
                <a:close/>
              </a:path>
              <a:path w="6794500" h="806450">
                <a:moveTo>
                  <a:pt x="844550" y="761999"/>
                </a:moveTo>
                <a:lnTo>
                  <a:pt x="12700" y="761999"/>
                </a:lnTo>
                <a:lnTo>
                  <a:pt x="12700" y="768349"/>
                </a:lnTo>
                <a:lnTo>
                  <a:pt x="844550" y="768349"/>
                </a:lnTo>
                <a:lnTo>
                  <a:pt x="844550" y="761999"/>
                </a:lnTo>
                <a:close/>
              </a:path>
              <a:path w="6794500" h="806450">
                <a:moveTo>
                  <a:pt x="12700" y="311149"/>
                </a:moveTo>
                <a:lnTo>
                  <a:pt x="6350" y="317499"/>
                </a:lnTo>
                <a:lnTo>
                  <a:pt x="12700" y="317499"/>
                </a:lnTo>
                <a:lnTo>
                  <a:pt x="12700" y="311149"/>
                </a:lnTo>
                <a:close/>
              </a:path>
              <a:path w="6794500" h="806450">
                <a:moveTo>
                  <a:pt x="6794500" y="304799"/>
                </a:moveTo>
                <a:lnTo>
                  <a:pt x="6788150" y="304799"/>
                </a:lnTo>
                <a:lnTo>
                  <a:pt x="6781800" y="311149"/>
                </a:lnTo>
                <a:lnTo>
                  <a:pt x="12700" y="311149"/>
                </a:lnTo>
                <a:lnTo>
                  <a:pt x="12700" y="317499"/>
                </a:lnTo>
                <a:lnTo>
                  <a:pt x="6791706" y="317499"/>
                </a:lnTo>
                <a:lnTo>
                  <a:pt x="6794500" y="314705"/>
                </a:lnTo>
                <a:lnTo>
                  <a:pt x="6794500" y="304799"/>
                </a:lnTo>
                <a:close/>
              </a:path>
              <a:path w="6794500" h="806450">
                <a:moveTo>
                  <a:pt x="6781800" y="6349"/>
                </a:moveTo>
                <a:lnTo>
                  <a:pt x="6781800" y="311149"/>
                </a:lnTo>
                <a:lnTo>
                  <a:pt x="6788150" y="304799"/>
                </a:lnTo>
                <a:lnTo>
                  <a:pt x="6794500" y="304799"/>
                </a:lnTo>
                <a:lnTo>
                  <a:pt x="6794500" y="12699"/>
                </a:lnTo>
                <a:lnTo>
                  <a:pt x="6788150" y="12699"/>
                </a:lnTo>
                <a:lnTo>
                  <a:pt x="6781800" y="6349"/>
                </a:lnTo>
                <a:close/>
              </a:path>
              <a:path w="6794500" h="806450">
                <a:moveTo>
                  <a:pt x="6791706" y="0"/>
                </a:moveTo>
                <a:lnTo>
                  <a:pt x="5492750" y="0"/>
                </a:lnTo>
                <a:lnTo>
                  <a:pt x="5492750" y="12699"/>
                </a:lnTo>
                <a:lnTo>
                  <a:pt x="6781800" y="12699"/>
                </a:lnTo>
                <a:lnTo>
                  <a:pt x="6781800" y="6349"/>
                </a:lnTo>
                <a:lnTo>
                  <a:pt x="6794500" y="6349"/>
                </a:lnTo>
                <a:lnTo>
                  <a:pt x="6794500" y="2793"/>
                </a:lnTo>
                <a:lnTo>
                  <a:pt x="6791706" y="0"/>
                </a:lnTo>
                <a:close/>
              </a:path>
              <a:path w="6794500" h="806450">
                <a:moveTo>
                  <a:pt x="6794500" y="6349"/>
                </a:moveTo>
                <a:lnTo>
                  <a:pt x="6781800" y="6349"/>
                </a:lnTo>
                <a:lnTo>
                  <a:pt x="6788150" y="12699"/>
                </a:lnTo>
                <a:lnTo>
                  <a:pt x="6794500" y="12699"/>
                </a:lnTo>
                <a:lnTo>
                  <a:pt x="679450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14472" y="2243327"/>
            <a:ext cx="193548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Tahoma"/>
                <a:cs typeface="Tahoma"/>
              </a:rPr>
              <a:t>quantum=10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4472" y="3201923"/>
            <a:ext cx="193548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Tahoma"/>
                <a:cs typeface="Tahoma"/>
              </a:rPr>
              <a:t>quantum=20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14472" y="4158996"/>
            <a:ext cx="193548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Tahoma"/>
                <a:cs typeface="Tahoma"/>
              </a:rPr>
              <a:t>quantum=40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4071" y="5117591"/>
            <a:ext cx="855344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ahoma"/>
                <a:cs typeface="Tahoma"/>
              </a:rPr>
              <a:t>FCFS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515" y="2060828"/>
            <a:ext cx="123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new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jobs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7259" y="1911477"/>
            <a:ext cx="148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terminated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480053" y="169875"/>
            <a:ext cx="54597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Hàng đợi phản </a:t>
            </a:r>
            <a:r>
              <a:rPr sz="3600" i="1" spc="-5" dirty="0">
                <a:latin typeface="Times New Roman"/>
                <a:cs typeface="Times New Roman"/>
              </a:rPr>
              <a:t>hồi đa </a:t>
            </a:r>
            <a:r>
              <a:rPr sz="3600" i="1" dirty="0">
                <a:latin typeface="Times New Roman"/>
                <a:cs typeface="Times New Roman"/>
              </a:rPr>
              <a:t>mức  </a:t>
            </a:r>
            <a:r>
              <a:rPr sz="3600" i="1" spc="-5" dirty="0">
                <a:latin typeface="Times New Roman"/>
                <a:cs typeface="Times New Roman"/>
              </a:rPr>
              <a:t>(Multilevel </a:t>
            </a:r>
            <a:r>
              <a:rPr sz="3600" i="1" dirty="0">
                <a:latin typeface="Times New Roman"/>
                <a:cs typeface="Times New Roman"/>
              </a:rPr>
              <a:t>feedback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queues)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i="1" dirty="0" smtClean="0">
                <a:cs typeface="Times New Roman"/>
              </a:rPr>
              <a:t>Hàng đợi phản </a:t>
            </a:r>
            <a:r>
              <a:rPr lang="vi-VN" i="1" spc="-5" dirty="0" smtClean="0">
                <a:cs typeface="Times New Roman"/>
              </a:rPr>
              <a:t>hồi đa </a:t>
            </a:r>
            <a:r>
              <a:rPr lang="vi-VN" i="1" dirty="0" smtClean="0">
                <a:cs typeface="Times New Roman"/>
              </a:rPr>
              <a:t>mức  </a:t>
            </a:r>
            <a:r>
              <a:rPr lang="vi-VN" i="1" spc="-5" dirty="0" smtClean="0">
                <a:cs typeface="Times New Roman"/>
              </a:rPr>
              <a:t>(Multilevel </a:t>
            </a:r>
            <a:r>
              <a:rPr lang="vi-VN" i="1" dirty="0" smtClean="0">
                <a:cs typeface="Times New Roman"/>
              </a:rPr>
              <a:t>feedback</a:t>
            </a:r>
            <a:r>
              <a:rPr lang="vi-VN" i="1" spc="-15" dirty="0" smtClean="0">
                <a:cs typeface="Times New Roman"/>
              </a:rPr>
              <a:t> </a:t>
            </a:r>
            <a:r>
              <a:rPr lang="vi-VN" i="1" spc="-5" dirty="0" smtClean="0">
                <a:cs typeface="Times New Roman"/>
              </a:rPr>
              <a:t>queues)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001156" cy="5214974"/>
          </a:xfrm>
        </p:spPr>
        <p:txBody>
          <a:bodyPr>
            <a:noAutofit/>
          </a:bodyPr>
          <a:lstStyle/>
          <a:p>
            <a:pPr marL="172085" marR="195580" indent="-635">
              <a:lnSpc>
                <a:spcPct val="150000"/>
              </a:lnSpc>
              <a:spcBef>
                <a:spcPts val="810"/>
              </a:spcBef>
            </a:pPr>
            <a:r>
              <a:rPr lang="vi-VN" sz="2400" spc="-120" dirty="0" smtClean="0">
                <a:latin typeface="+mj-lt"/>
                <a:cs typeface="Tahoma"/>
              </a:rPr>
              <a:t>Điều phối </a:t>
            </a:r>
            <a:r>
              <a:rPr lang="vi-VN" sz="2400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spc="-125" dirty="0" smtClean="0">
                <a:latin typeface="+mj-lt"/>
                <a:cs typeface="Tahoma"/>
              </a:rPr>
              <a:t>phản </a:t>
            </a:r>
            <a:r>
              <a:rPr lang="vi-VN" sz="2400" spc="-160" dirty="0" smtClean="0">
                <a:latin typeface="+mj-lt"/>
                <a:cs typeface="Tahoma"/>
              </a:rPr>
              <a:t>hồi  </a:t>
            </a:r>
            <a:r>
              <a:rPr lang="vi-VN" sz="2400" spc="10" dirty="0" smtClean="0">
                <a:latin typeface="+mj-lt"/>
                <a:cs typeface="Tahoma"/>
              </a:rPr>
              <a:t>đa </a:t>
            </a:r>
            <a:r>
              <a:rPr lang="vi-VN" sz="2400" spc="-165" dirty="0" smtClean="0">
                <a:latin typeface="+mj-lt"/>
                <a:cs typeface="Tahoma"/>
              </a:rPr>
              <a:t>cấp </a:t>
            </a:r>
            <a:r>
              <a:rPr lang="vi-VN" sz="2400" spc="-210" dirty="0" smtClean="0">
                <a:latin typeface="+mj-lt"/>
                <a:cs typeface="Tahoma"/>
              </a:rPr>
              <a:t>được </a:t>
            </a:r>
            <a:r>
              <a:rPr lang="vi-VN" sz="2400" spc="-200" dirty="0" smtClean="0">
                <a:latin typeface="+mj-lt"/>
                <a:cs typeface="Tahoma"/>
              </a:rPr>
              <a:t>định  </a:t>
            </a:r>
            <a:r>
              <a:rPr lang="vi-VN" sz="2400" spc="-5" dirty="0" smtClean="0">
                <a:latin typeface="+mj-lt"/>
                <a:cs typeface="Tahoma"/>
              </a:rPr>
              <a:t>nghĩa </a:t>
            </a:r>
            <a:r>
              <a:rPr lang="vi-VN" sz="2400" spc="-155" dirty="0" smtClean="0">
                <a:latin typeface="+mj-lt"/>
                <a:cs typeface="Tahoma"/>
              </a:rPr>
              <a:t>bởi </a:t>
            </a:r>
            <a:r>
              <a:rPr lang="vi-VN" sz="2400" spc="-5" dirty="0" smtClean="0">
                <a:latin typeface="+mj-lt"/>
                <a:cs typeface="Tahoma"/>
              </a:rPr>
              <a:t>các tham </a:t>
            </a:r>
            <a:r>
              <a:rPr lang="vi-VN" sz="2400" spc="-235" dirty="0" smtClean="0">
                <a:latin typeface="+mj-lt"/>
                <a:cs typeface="Tahoma"/>
              </a:rPr>
              <a:t>số</a:t>
            </a:r>
            <a:r>
              <a:rPr lang="vi-VN" sz="2400" spc="-175" dirty="0" smtClean="0">
                <a:latin typeface="+mj-lt"/>
                <a:cs typeface="Tahoma"/>
              </a:rPr>
              <a:t> </a:t>
            </a:r>
            <a:r>
              <a:rPr lang="vi-VN" sz="2400" spc="-5" dirty="0" smtClean="0">
                <a:latin typeface="+mj-lt"/>
                <a:cs typeface="Tahoma"/>
              </a:rPr>
              <a:t>sau:</a:t>
            </a:r>
            <a:endParaRPr lang="vi-VN" sz="2400" dirty="0" smtClean="0">
              <a:latin typeface="+mj-lt"/>
              <a:cs typeface="Tahoma"/>
            </a:endParaRPr>
          </a:p>
          <a:p>
            <a:pPr marL="347345" lvl="3" indent="-133350">
              <a:lnSpc>
                <a:spcPct val="150000"/>
              </a:lnSpc>
              <a:spcBef>
                <a:spcPts val="130"/>
              </a:spcBef>
              <a:buChar char="-"/>
              <a:tabLst>
                <a:tab pos="304800" algn="l"/>
              </a:tabLst>
            </a:pPr>
            <a:r>
              <a:rPr lang="vi-VN" sz="2400" spc="-240" dirty="0" smtClean="0">
                <a:latin typeface="+mj-lt"/>
                <a:cs typeface="Tahoma"/>
              </a:rPr>
              <a:t>Số </a:t>
            </a:r>
            <a:r>
              <a:rPr lang="vi-VN" sz="2400" spc="-175" dirty="0" smtClean="0">
                <a:latin typeface="+mj-lt"/>
                <a:cs typeface="Tahoma"/>
              </a:rPr>
              <a:t>lượng </a:t>
            </a:r>
            <a:r>
              <a:rPr lang="vi-VN" sz="2400" spc="-5" dirty="0" smtClean="0">
                <a:latin typeface="+mj-lt"/>
                <a:cs typeface="Tahoma"/>
              </a:rPr>
              <a:t>hàng</a:t>
            </a:r>
            <a:r>
              <a:rPr lang="vi-VN" sz="2400" spc="15" dirty="0" smtClean="0">
                <a:latin typeface="+mj-lt"/>
                <a:cs typeface="Tahoma"/>
              </a:rPr>
              <a:t> </a:t>
            </a:r>
            <a:r>
              <a:rPr lang="vi-VN" sz="2400" spc="-145" dirty="0" smtClean="0">
                <a:latin typeface="+mj-lt"/>
                <a:cs typeface="Tahoma"/>
              </a:rPr>
              <a:t>đợi</a:t>
            </a:r>
            <a:endParaRPr lang="vi-VN" sz="2400" dirty="0" smtClean="0">
              <a:latin typeface="+mj-lt"/>
              <a:cs typeface="Tahoma"/>
            </a:endParaRPr>
          </a:p>
          <a:p>
            <a:pPr marL="304800" lvl="3" indent="-90805">
              <a:lnSpc>
                <a:spcPct val="150000"/>
              </a:lnSpc>
              <a:spcBef>
                <a:spcPts val="140"/>
              </a:spcBef>
              <a:buChar char="-"/>
              <a:tabLst>
                <a:tab pos="305435" algn="l"/>
              </a:tabLst>
            </a:pPr>
            <a:r>
              <a:rPr lang="vi-VN" sz="2400" spc="-130" dirty="0" smtClean="0">
                <a:latin typeface="+mj-lt"/>
                <a:cs typeface="Tahoma"/>
              </a:rPr>
              <a:t>Giải </a:t>
            </a:r>
            <a:r>
              <a:rPr lang="vi-VN" sz="2400" spc="-100" dirty="0" smtClean="0">
                <a:latin typeface="+mj-lt"/>
                <a:cs typeface="Tahoma"/>
              </a:rPr>
              <a:t>thuật </a:t>
            </a:r>
            <a:r>
              <a:rPr lang="vi-VN" sz="2400" spc="-120" dirty="0" smtClean="0">
                <a:latin typeface="+mj-lt"/>
                <a:cs typeface="Tahoma"/>
              </a:rPr>
              <a:t>điều phối </a:t>
            </a:r>
            <a:r>
              <a:rPr lang="vi-VN" sz="2400" spc="-5" dirty="0" smtClean="0">
                <a:latin typeface="+mj-lt"/>
                <a:cs typeface="Tahoma"/>
              </a:rPr>
              <a:t>cho </a:t>
            </a:r>
            <a:r>
              <a:rPr lang="vi-VN" sz="2400" spc="-160" dirty="0" smtClean="0">
                <a:latin typeface="+mj-lt"/>
                <a:cs typeface="Tahoma"/>
              </a:rPr>
              <a:t>mỗi </a:t>
            </a:r>
            <a:r>
              <a:rPr lang="vi-VN" sz="2400" spc="-5" dirty="0" smtClean="0">
                <a:latin typeface="+mj-lt"/>
                <a:cs typeface="Tahoma"/>
              </a:rPr>
              <a:t>hàng</a:t>
            </a:r>
            <a:r>
              <a:rPr lang="vi-VN" sz="2400" spc="-120" dirty="0" smtClean="0">
                <a:latin typeface="+mj-lt"/>
                <a:cs typeface="Tahoma"/>
              </a:rPr>
              <a:t> </a:t>
            </a:r>
            <a:r>
              <a:rPr lang="vi-VN" sz="2400" spc="-145" dirty="0" smtClean="0">
                <a:latin typeface="+mj-lt"/>
                <a:cs typeface="Tahoma"/>
              </a:rPr>
              <a:t>đợi</a:t>
            </a:r>
            <a:endParaRPr lang="vi-VN" sz="2400" dirty="0" smtClean="0">
              <a:latin typeface="+mj-lt"/>
              <a:cs typeface="Tahoma"/>
            </a:endParaRPr>
          </a:p>
          <a:p>
            <a:pPr marL="347345" marR="194310" lvl="3" indent="-133350">
              <a:lnSpc>
                <a:spcPct val="150000"/>
              </a:lnSpc>
              <a:spcBef>
                <a:spcPts val="120"/>
              </a:spcBef>
              <a:buChar char="-"/>
              <a:tabLst>
                <a:tab pos="313055" algn="l"/>
              </a:tabLst>
            </a:pPr>
            <a:r>
              <a:rPr lang="vi-VN" sz="2400" spc="-145" dirty="0" smtClean="0">
                <a:latin typeface="+mj-lt"/>
                <a:cs typeface="Tahoma"/>
              </a:rPr>
              <a:t>Phương </a:t>
            </a:r>
            <a:r>
              <a:rPr lang="vi-VN" sz="2400" dirty="0" smtClean="0">
                <a:latin typeface="+mj-lt"/>
                <a:cs typeface="Tahoma"/>
              </a:rPr>
              <a:t>pháp xác </a:t>
            </a:r>
            <a:r>
              <a:rPr lang="vi-VN" sz="2400" spc="-200" dirty="0" smtClean="0">
                <a:latin typeface="+mj-lt"/>
                <a:cs typeface="Tahoma"/>
              </a:rPr>
              <a:t>định </a:t>
            </a:r>
            <a:r>
              <a:rPr lang="vi-VN" sz="2400" dirty="0" smtClean="0">
                <a:latin typeface="+mj-lt"/>
                <a:cs typeface="Tahoma"/>
              </a:rPr>
              <a:t>khi </a:t>
            </a:r>
            <a:r>
              <a:rPr lang="vi-VN" sz="2400" spc="-85" dirty="0" smtClean="0">
                <a:latin typeface="+mj-lt"/>
                <a:cs typeface="Tahoma"/>
              </a:rPr>
              <a:t>chuyển </a:t>
            </a:r>
            <a:r>
              <a:rPr lang="vi-VN" sz="2400" spc="-160" dirty="0" smtClean="0">
                <a:latin typeface="+mj-lt"/>
                <a:cs typeface="Tahoma"/>
              </a:rPr>
              <a:t>một</a:t>
            </a:r>
            <a:r>
              <a:rPr lang="vi-VN" sz="2400" spc="5" dirty="0" smtClean="0">
                <a:latin typeface="+mj-lt"/>
                <a:cs typeface="Tahoma"/>
              </a:rPr>
              <a:t> </a:t>
            </a:r>
            <a:r>
              <a:rPr lang="vi-VN" sz="2400" spc="-125" dirty="0" smtClean="0">
                <a:latin typeface="+mj-lt"/>
                <a:cs typeface="Tahoma"/>
              </a:rPr>
              <a:t>tiến </a:t>
            </a:r>
            <a:r>
              <a:rPr lang="vi-VN" sz="2400" dirty="0" smtClean="0">
                <a:latin typeface="+mj-lt"/>
                <a:cs typeface="Tahoma"/>
              </a:rPr>
              <a:t>trình </a:t>
            </a:r>
            <a:r>
              <a:rPr lang="en-US" sz="2400" dirty="0" smtClean="0">
                <a:latin typeface="+mj-lt"/>
                <a:cs typeface="Tahoma"/>
              </a:rPr>
              <a:t> </a:t>
            </a:r>
            <a:r>
              <a:rPr lang="vi-VN" sz="2400" spc="-155" dirty="0" smtClean="0">
                <a:latin typeface="+mj-lt"/>
                <a:cs typeface="Tahoma"/>
              </a:rPr>
              <a:t>tới </a:t>
            </a:r>
            <a:r>
              <a:rPr lang="vi-VN" sz="2400" spc="-5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dirty="0" smtClean="0">
                <a:latin typeface="+mj-lt"/>
                <a:cs typeface="Tahoma"/>
              </a:rPr>
              <a:t>có </a:t>
            </a:r>
            <a:r>
              <a:rPr lang="vi-VN" sz="2400" spc="-229" dirty="0" smtClean="0">
                <a:latin typeface="+mj-lt"/>
                <a:cs typeface="Tahoma"/>
              </a:rPr>
              <a:t>độ </a:t>
            </a:r>
            <a:r>
              <a:rPr lang="vi-VN" sz="2400" spc="-204" dirty="0" smtClean="0">
                <a:latin typeface="+mj-lt"/>
                <a:cs typeface="Tahoma"/>
              </a:rPr>
              <a:t>ưu </a:t>
            </a:r>
            <a:r>
              <a:rPr lang="vi-VN" sz="2400" dirty="0" smtClean="0">
                <a:latin typeface="+mj-lt"/>
                <a:cs typeface="Tahoma"/>
              </a:rPr>
              <a:t>tiên </a:t>
            </a:r>
            <a:r>
              <a:rPr lang="vi-VN" sz="2400" spc="-5" dirty="0" smtClean="0">
                <a:latin typeface="+mj-lt"/>
                <a:cs typeface="Tahoma"/>
              </a:rPr>
              <a:t>cao</a:t>
            </a:r>
            <a:r>
              <a:rPr lang="vi-VN" sz="2400" spc="-140" dirty="0" smtClean="0">
                <a:latin typeface="+mj-lt"/>
                <a:cs typeface="Tahoma"/>
              </a:rPr>
              <a:t> </a:t>
            </a:r>
            <a:r>
              <a:rPr lang="vi-VN" sz="2400" spc="-120" dirty="0" smtClean="0">
                <a:latin typeface="+mj-lt"/>
                <a:cs typeface="Tahoma"/>
              </a:rPr>
              <a:t>hơn.</a:t>
            </a:r>
            <a:endParaRPr lang="vi-VN" sz="2400" dirty="0" smtClean="0">
              <a:latin typeface="+mj-lt"/>
              <a:cs typeface="Tahoma"/>
            </a:endParaRPr>
          </a:p>
          <a:p>
            <a:pPr marL="347345" marR="195580" lvl="3" indent="-133350">
              <a:lnSpc>
                <a:spcPct val="150000"/>
              </a:lnSpc>
              <a:spcBef>
                <a:spcPts val="120"/>
              </a:spcBef>
              <a:buChar char="-"/>
              <a:tabLst>
                <a:tab pos="318770" algn="l"/>
              </a:tabLst>
            </a:pPr>
            <a:r>
              <a:rPr lang="vi-VN" sz="2400" spc="-145" dirty="0" smtClean="0">
                <a:latin typeface="+mj-lt"/>
                <a:cs typeface="Tahoma"/>
              </a:rPr>
              <a:t>Phương </a:t>
            </a:r>
            <a:r>
              <a:rPr lang="vi-VN" sz="2400" dirty="0" smtClean="0">
                <a:latin typeface="+mj-lt"/>
                <a:cs typeface="Tahoma"/>
              </a:rPr>
              <a:t>pháp xác </a:t>
            </a:r>
            <a:r>
              <a:rPr lang="vi-VN" sz="2400" spc="-200" dirty="0" smtClean="0">
                <a:latin typeface="+mj-lt"/>
                <a:cs typeface="Tahoma"/>
              </a:rPr>
              <a:t>định </a:t>
            </a:r>
            <a:r>
              <a:rPr lang="vi-VN" sz="2400" dirty="0" smtClean="0">
                <a:latin typeface="+mj-lt"/>
                <a:cs typeface="Tahoma"/>
              </a:rPr>
              <a:t>khi nào </a:t>
            </a:r>
            <a:r>
              <a:rPr lang="vi-VN" sz="2400" spc="-85" dirty="0" smtClean="0">
                <a:latin typeface="+mj-lt"/>
                <a:cs typeface="Tahoma"/>
              </a:rPr>
              <a:t>chuyển </a:t>
            </a:r>
            <a:r>
              <a:rPr lang="vi-VN" sz="2400" spc="-160" dirty="0" smtClean="0">
                <a:latin typeface="+mj-lt"/>
                <a:cs typeface="Tahoma"/>
              </a:rPr>
              <a:t>một  </a:t>
            </a:r>
            <a:r>
              <a:rPr lang="vi-VN" sz="2400" spc="-125" dirty="0" smtClean="0">
                <a:latin typeface="+mj-lt"/>
                <a:cs typeface="Tahoma"/>
              </a:rPr>
              <a:t>tiến  </a:t>
            </a:r>
            <a:r>
              <a:rPr lang="vi-VN" sz="2400" spc="-5" dirty="0" smtClean="0">
                <a:latin typeface="+mj-lt"/>
                <a:cs typeface="Tahoma"/>
              </a:rPr>
              <a:t>trình </a:t>
            </a:r>
            <a:r>
              <a:rPr lang="vi-VN" sz="2400" spc="-155" dirty="0" smtClean="0">
                <a:latin typeface="+mj-lt"/>
                <a:cs typeface="Tahoma"/>
              </a:rPr>
              <a:t>tới </a:t>
            </a:r>
            <a:r>
              <a:rPr lang="vi-VN" sz="2400" spc="-5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dirty="0" smtClean="0">
                <a:latin typeface="+mj-lt"/>
                <a:cs typeface="Tahoma"/>
              </a:rPr>
              <a:t>có </a:t>
            </a:r>
            <a:r>
              <a:rPr lang="vi-VN" sz="2400" spc="-229" dirty="0" smtClean="0">
                <a:latin typeface="+mj-lt"/>
                <a:cs typeface="Tahoma"/>
              </a:rPr>
              <a:t>độ </a:t>
            </a:r>
            <a:r>
              <a:rPr lang="vi-VN" sz="2400" spc="-204" dirty="0" smtClean="0">
                <a:latin typeface="+mj-lt"/>
                <a:cs typeface="Tahoma"/>
              </a:rPr>
              <a:t>ưu </a:t>
            </a:r>
            <a:r>
              <a:rPr lang="vi-VN" sz="2400" dirty="0" smtClean="0">
                <a:latin typeface="+mj-lt"/>
                <a:cs typeface="Tahoma"/>
              </a:rPr>
              <a:t>tiên </a:t>
            </a:r>
            <a:r>
              <a:rPr lang="vi-VN" sz="2400" spc="-125" dirty="0" smtClean="0">
                <a:latin typeface="+mj-lt"/>
                <a:cs typeface="Tahoma"/>
              </a:rPr>
              <a:t>thấp</a:t>
            </a:r>
            <a:r>
              <a:rPr lang="vi-VN" sz="2400" spc="-30" dirty="0" smtClean="0">
                <a:latin typeface="+mj-lt"/>
                <a:cs typeface="Tahoma"/>
              </a:rPr>
              <a:t> </a:t>
            </a:r>
            <a:r>
              <a:rPr lang="vi-VN" sz="2400" spc="-120" dirty="0" smtClean="0">
                <a:latin typeface="+mj-lt"/>
                <a:cs typeface="Tahoma"/>
              </a:rPr>
              <a:t>hơn.</a:t>
            </a:r>
            <a:endParaRPr lang="vi-VN" sz="2400" dirty="0" smtClean="0">
              <a:latin typeface="+mj-lt"/>
              <a:cs typeface="Tahoma"/>
            </a:endParaRPr>
          </a:p>
          <a:p>
            <a:pPr marL="347345" marR="194945" lvl="3" indent="-133350">
              <a:lnSpc>
                <a:spcPct val="150000"/>
              </a:lnSpc>
              <a:spcBef>
                <a:spcPts val="120"/>
              </a:spcBef>
              <a:buChar char="-"/>
              <a:tabLst>
                <a:tab pos="311150" algn="l"/>
              </a:tabLst>
            </a:pPr>
            <a:r>
              <a:rPr lang="vi-VN" sz="2400" spc="-145" dirty="0" smtClean="0">
                <a:latin typeface="+mj-lt"/>
                <a:cs typeface="Tahoma"/>
              </a:rPr>
              <a:t>Phương </a:t>
            </a:r>
            <a:r>
              <a:rPr lang="vi-VN" sz="2400" dirty="0" smtClean="0">
                <a:latin typeface="+mj-lt"/>
                <a:cs typeface="Tahoma"/>
              </a:rPr>
              <a:t>pháp xác </a:t>
            </a:r>
            <a:r>
              <a:rPr lang="vi-VN" sz="2400" spc="-200" dirty="0" smtClean="0">
                <a:latin typeface="+mj-lt"/>
                <a:cs typeface="Tahoma"/>
              </a:rPr>
              <a:t>định </a:t>
            </a:r>
            <a:r>
              <a:rPr lang="vi-VN" sz="2400" dirty="0" smtClean="0">
                <a:latin typeface="+mj-lt"/>
                <a:cs typeface="Tahoma"/>
              </a:rPr>
              <a:t>hàng </a:t>
            </a:r>
            <a:r>
              <a:rPr lang="vi-VN" sz="2400" spc="-145" dirty="0" smtClean="0">
                <a:latin typeface="+mj-lt"/>
                <a:cs typeface="Tahoma"/>
              </a:rPr>
              <a:t>đợi </a:t>
            </a:r>
            <a:r>
              <a:rPr lang="vi-VN" sz="2400" spc="5" dirty="0" smtClean="0">
                <a:latin typeface="+mj-lt"/>
                <a:cs typeface="Tahoma"/>
              </a:rPr>
              <a:t>mà </a:t>
            </a:r>
            <a:r>
              <a:rPr lang="vi-VN" sz="2400" spc="-125" dirty="0" smtClean="0">
                <a:latin typeface="+mj-lt"/>
                <a:cs typeface="Tahoma"/>
              </a:rPr>
              <a:t>tiến </a:t>
            </a:r>
            <a:r>
              <a:rPr lang="vi-VN" sz="2400" dirty="0" smtClean="0">
                <a:latin typeface="+mj-lt"/>
                <a:cs typeface="Tahoma"/>
              </a:rPr>
              <a:t>trình </a:t>
            </a:r>
            <a:r>
              <a:rPr lang="vi-VN" sz="2400" spc="-245" dirty="0" smtClean="0">
                <a:latin typeface="+mj-lt"/>
                <a:cs typeface="Tahoma"/>
              </a:rPr>
              <a:t>sẽ  </a:t>
            </a:r>
            <a:r>
              <a:rPr lang="vi-VN" sz="2400" spc="10" dirty="0" smtClean="0">
                <a:latin typeface="+mj-lt"/>
                <a:cs typeface="Tahoma"/>
              </a:rPr>
              <a:t>đi </a:t>
            </a:r>
            <a:r>
              <a:rPr lang="vi-VN" sz="2400" dirty="0" smtClean="0">
                <a:latin typeface="+mj-lt"/>
                <a:cs typeface="Tahoma"/>
              </a:rPr>
              <a:t>vào khi </a:t>
            </a:r>
            <a:r>
              <a:rPr lang="vi-VN" sz="2400" spc="-114" dirty="0" smtClean="0">
                <a:latin typeface="+mj-lt"/>
                <a:cs typeface="Tahoma"/>
              </a:rPr>
              <a:t>khởi </a:t>
            </a:r>
            <a:r>
              <a:rPr lang="vi-VN" sz="2400" spc="-165" dirty="0" smtClean="0">
                <a:latin typeface="+mj-lt"/>
                <a:cs typeface="Tahoma"/>
              </a:rPr>
              <a:t>tạo</a:t>
            </a:r>
            <a:r>
              <a:rPr lang="en-US" sz="2400" spc="-95" dirty="0" smtClean="0">
                <a:latin typeface="+mj-lt"/>
                <a:cs typeface="Tahoma"/>
              </a:rPr>
              <a:t> </a:t>
            </a:r>
            <a:r>
              <a:rPr lang="vi-VN" sz="2400" spc="-5" dirty="0" smtClean="0">
                <a:latin typeface="+mj-lt"/>
                <a:cs typeface="Tahoma"/>
              </a:rPr>
              <a:t>xong</a:t>
            </a:r>
            <a:r>
              <a:rPr lang="vi-VN" sz="2400" spc="-5" dirty="0" smtClean="0">
                <a:latin typeface="+mj-lt"/>
                <a:cs typeface="Tahoma"/>
              </a:rPr>
              <a:t>.</a:t>
            </a:r>
            <a:endParaRPr lang="vi-VN" sz="2400" dirty="0" smtClean="0">
              <a:latin typeface="+mj-lt"/>
              <a:cs typeface="Tahoma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173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815580" cy="33940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Độ ưu tiên được </a:t>
            </a:r>
            <a:r>
              <a:rPr sz="2800" dirty="0">
                <a:latin typeface="Times New Roman"/>
                <a:cs typeface="Times New Roman"/>
              </a:rPr>
              <a:t>ngầm định trong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dirty="0">
                <a:latin typeface="Times New Roman"/>
                <a:cs typeface="Times New Roman"/>
              </a:rPr>
              <a:t>hình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này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Rất </a:t>
            </a:r>
            <a:r>
              <a:rPr sz="2800" spc="-5" dirty="0">
                <a:latin typeface="Times New Roman"/>
                <a:cs typeface="Times New Roman"/>
              </a:rPr>
              <a:t>linh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Tình trạng </a:t>
            </a:r>
            <a:r>
              <a:rPr sz="2800" dirty="0">
                <a:latin typeface="Times New Roman"/>
                <a:cs typeface="Times New Roman"/>
              </a:rPr>
              <a:t>đói </a:t>
            </a:r>
            <a:r>
              <a:rPr sz="2800" spc="-5" dirty="0">
                <a:latin typeface="Times New Roman"/>
                <a:cs typeface="Times New Roman"/>
              </a:rPr>
              <a:t>CPU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có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Nhiều công việc </a:t>
            </a:r>
            <a:r>
              <a:rPr sz="2800" dirty="0">
                <a:latin typeface="Times New Roman"/>
                <a:cs typeface="Times New Roman"/>
              </a:rPr>
              <a:t>ngắn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spc="-10" dirty="0">
                <a:latin typeface="Times New Roman"/>
                <a:cs typeface="Times New Roman"/>
              </a:rPr>
              <a:t>=&gt; </a:t>
            </a:r>
            <a:r>
              <a:rPr sz="2800" spc="-5" dirty="0">
                <a:latin typeface="Times New Roman"/>
                <a:cs typeface="Times New Roman"/>
              </a:rPr>
              <a:t>công việc dài sẽ bị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“đói”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pháp: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nguyên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Lão hóa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(aging)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0053" y="169875"/>
            <a:ext cx="54597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Hàng đợi phản </a:t>
            </a:r>
            <a:r>
              <a:rPr sz="3600" i="1" spc="-5" dirty="0">
                <a:latin typeface="Times New Roman"/>
                <a:cs typeface="Times New Roman"/>
              </a:rPr>
              <a:t>hồi đa </a:t>
            </a:r>
            <a:r>
              <a:rPr sz="3600" i="1" dirty="0">
                <a:latin typeface="Times New Roman"/>
                <a:cs typeface="Times New Roman"/>
              </a:rPr>
              <a:t>mức  </a:t>
            </a:r>
            <a:r>
              <a:rPr sz="3600" i="1" spc="-5" dirty="0">
                <a:latin typeface="Times New Roman"/>
                <a:cs typeface="Times New Roman"/>
              </a:rPr>
              <a:t>(Multilevel </a:t>
            </a:r>
            <a:r>
              <a:rPr sz="3600" i="1" dirty="0">
                <a:latin typeface="Times New Roman"/>
                <a:cs typeface="Times New Roman"/>
              </a:rPr>
              <a:t>feedback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queues)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177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0370"/>
            <a:ext cx="8073390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14399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hiện của việc thi hành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Đa chương = nhiều 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10" dirty="0">
                <a:latin typeface="Times New Roman"/>
                <a:cs typeface="Times New Roman"/>
              </a:rPr>
              <a:t>cùng </a:t>
            </a:r>
            <a:r>
              <a:rPr sz="2800" spc="-5" dirty="0">
                <a:latin typeface="Times New Roman"/>
                <a:cs typeface="Times New Roman"/>
              </a:rPr>
              <a:t>được thi  </a:t>
            </a:r>
            <a:r>
              <a:rPr sz="2800" dirty="0">
                <a:latin typeface="Times New Roman"/>
                <a:cs typeface="Times New Roman"/>
              </a:rPr>
              <a:t>hành. </a:t>
            </a:r>
            <a:r>
              <a:rPr sz="2800" spc="-10" dirty="0">
                <a:latin typeface="Times New Roman"/>
                <a:cs typeface="Times New Roman"/>
              </a:rPr>
              <a:t>Tại mỗi </a:t>
            </a:r>
            <a:r>
              <a:rPr sz="2800" spc="-5" dirty="0">
                <a:latin typeface="Times New Roman"/>
                <a:cs typeface="Times New Roman"/>
              </a:rPr>
              <a:t>thời điểm chỉ </a:t>
            </a:r>
            <a:r>
              <a:rPr sz="2800" spc="-10" dirty="0">
                <a:latin typeface="Times New Roman"/>
                <a:cs typeface="Times New Roman"/>
              </a:rPr>
              <a:t>có 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ở trạng  thái được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hành.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14300"/>
              </a:lnSpc>
              <a:spcBef>
                <a:spcPts val="66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Lập </a:t>
            </a:r>
            <a:r>
              <a:rPr sz="2800" spc="-5" dirty="0">
                <a:latin typeface="Times New Roman"/>
                <a:cs typeface="Times New Roman"/>
              </a:rPr>
              <a:t>lịch = </a:t>
            </a:r>
            <a:r>
              <a:rPr sz="2800" dirty="0">
                <a:latin typeface="Times New Roman"/>
                <a:cs typeface="Times New Roman"/>
              </a:rPr>
              <a:t>quyết </a:t>
            </a:r>
            <a:r>
              <a:rPr sz="2800" spc="-5" dirty="0">
                <a:latin typeface="Times New Roman"/>
                <a:cs typeface="Times New Roman"/>
              </a:rPr>
              <a:t>định tiến trình nào sẽ </a:t>
            </a:r>
            <a:r>
              <a:rPr sz="2800" dirty="0">
                <a:latin typeface="Times New Roman"/>
                <a:cs typeface="Times New Roman"/>
              </a:rPr>
              <a:t>được </a:t>
            </a:r>
            <a:r>
              <a:rPr sz="2800" spc="-5" dirty="0">
                <a:latin typeface="Times New Roman"/>
                <a:cs typeface="Times New Roman"/>
              </a:rPr>
              <a:t>chuyển  trạng thái từ sẵn sàng sang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chạy.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7603" y="189357"/>
            <a:ext cx="1487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Tóm</a:t>
            </a:r>
            <a:r>
              <a:rPr sz="3600" i="1" spc="-8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tắt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8942"/>
            <a:ext cx="8074025" cy="505396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FCFS: </a:t>
            </a:r>
            <a:r>
              <a:rPr sz="3200" dirty="0">
                <a:latin typeface="Times New Roman"/>
                <a:cs typeface="Times New Roman"/>
              </a:rPr>
              <a:t>Vào trước sẽ được cấp phát CPU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trước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Ưu: </a:t>
            </a:r>
            <a:r>
              <a:rPr sz="2400" dirty="0">
                <a:latin typeface="Times New Roman"/>
                <a:cs typeface="Times New Roman"/>
              </a:rPr>
              <a:t>đơn giản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Khuyết: </a:t>
            </a:r>
            <a:r>
              <a:rPr sz="2400" dirty="0">
                <a:latin typeface="Times New Roman"/>
                <a:cs typeface="Times New Roman"/>
              </a:rPr>
              <a:t>tiến trình ngắn sẽ chờ tiến trình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dài.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3900"/>
              </a:lnSpc>
              <a:spcBef>
                <a:spcPts val="660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Round </a:t>
            </a:r>
            <a:r>
              <a:rPr sz="3200" spc="-5" dirty="0">
                <a:latin typeface="Times New Roman"/>
                <a:cs typeface="Times New Roman"/>
              </a:rPr>
              <a:t>Robin: </a:t>
            </a:r>
            <a:r>
              <a:rPr sz="3200" dirty="0">
                <a:latin typeface="Times New Roman"/>
                <a:cs typeface="Times New Roman"/>
              </a:rPr>
              <a:t>Cấp mỗi </a:t>
            </a:r>
            <a:r>
              <a:rPr sz="3200" spc="-5" dirty="0">
                <a:latin typeface="Times New Roman"/>
                <a:cs typeface="Times New Roman"/>
              </a:rPr>
              <a:t>tiến trình </a:t>
            </a:r>
            <a:r>
              <a:rPr sz="3200" dirty="0">
                <a:latin typeface="Times New Roman"/>
                <a:cs typeface="Times New Roman"/>
              </a:rPr>
              <a:t>một khoảng  thời gian định </a:t>
            </a:r>
            <a:r>
              <a:rPr sz="3200" spc="-5" dirty="0">
                <a:latin typeface="Times New Roman"/>
                <a:cs typeface="Times New Roman"/>
              </a:rPr>
              <a:t>trước (quantumn) khi </a:t>
            </a:r>
            <a:r>
              <a:rPr sz="3200" dirty="0">
                <a:latin typeface="Times New Roman"/>
                <a:cs typeface="Times New Roman"/>
              </a:rPr>
              <a:t>nó nhận  được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CPU.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Ưu: </a:t>
            </a:r>
            <a:r>
              <a:rPr sz="2400" dirty="0">
                <a:latin typeface="Times New Roman"/>
                <a:cs typeface="Times New Roman"/>
              </a:rPr>
              <a:t>Các tiến trình ngắn sẽ kết thúc nhanh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chóng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Khuyết: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thời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sử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gần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756285">
              <a:lnSpc>
                <a:spcPts val="2815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không hiệu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quả.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178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120" y="189357"/>
            <a:ext cx="237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Tóm</a:t>
            </a:r>
            <a:r>
              <a:rPr sz="3600" i="1" spc="-7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tắt(2/3)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0370"/>
            <a:ext cx="8074025" cy="4177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14399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SJF/SRTF: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dirty="0">
                <a:latin typeface="Times New Roman"/>
                <a:cs typeface="Times New Roman"/>
              </a:rPr>
              <a:t>phát </a:t>
            </a:r>
            <a:r>
              <a:rPr sz="2800" spc="-5" dirty="0">
                <a:latin typeface="Times New Roman"/>
                <a:cs typeface="Times New Roman"/>
              </a:rPr>
              <a:t>cho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thời gian </a:t>
            </a:r>
            <a:r>
              <a:rPr sz="2800" spc="-10" dirty="0">
                <a:latin typeface="Times New Roman"/>
                <a:cs typeface="Times New Roman"/>
              </a:rPr>
              <a:t>thi  </a:t>
            </a:r>
            <a:r>
              <a:rPr sz="2800" dirty="0">
                <a:latin typeface="Times New Roman"/>
                <a:cs typeface="Times New Roman"/>
              </a:rPr>
              <a:t>hành/thời </a:t>
            </a:r>
            <a:r>
              <a:rPr sz="2800" spc="-5" dirty="0">
                <a:latin typeface="Times New Roman"/>
                <a:cs typeface="Times New Roman"/>
              </a:rPr>
              <a:t>gian còn lại là ít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40"/>
              </a:spcBef>
              <a:buChar char="−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Ưu: thời gian phản </a:t>
            </a:r>
            <a:r>
              <a:rPr sz="2800" dirty="0">
                <a:latin typeface="Times New Roman"/>
                <a:cs typeface="Times New Roman"/>
              </a:rPr>
              <a:t>hồi trung </a:t>
            </a:r>
            <a:r>
              <a:rPr sz="2800" spc="-5" dirty="0">
                <a:latin typeface="Times New Roman"/>
                <a:cs typeface="Times New Roman"/>
              </a:rPr>
              <a:t>bình là </a:t>
            </a:r>
            <a:r>
              <a:rPr sz="2800" dirty="0">
                <a:latin typeface="Times New Roman"/>
                <a:cs typeface="Times New Roman"/>
              </a:rPr>
              <a:t>tốt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  <a:p>
            <a:pPr marL="756285" marR="6985" lvl="1" indent="-286385">
              <a:lnSpc>
                <a:spcPct val="113999"/>
              </a:lnSpc>
              <a:spcBef>
                <a:spcPts val="670"/>
              </a:spcBef>
              <a:buChar char="−"/>
              <a:tabLst>
                <a:tab pos="756920" algn="l"/>
                <a:tab pos="2097405" algn="l"/>
                <a:tab pos="2826385" algn="l"/>
                <a:tab pos="3391535" algn="l"/>
                <a:tab pos="4278630" algn="l"/>
                <a:tab pos="5038090" algn="l"/>
                <a:tab pos="5843905" algn="l"/>
                <a:tab pos="6370320" algn="l"/>
                <a:tab pos="727837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Khu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ế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khó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dự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đ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án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thời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gi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s</a:t>
            </a:r>
            <a:r>
              <a:rPr sz="2800" spc="-5" dirty="0">
                <a:latin typeface="Times New Roman"/>
                <a:cs typeface="Times New Roman"/>
              </a:rPr>
              <a:t>ử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dụng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CPU,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bằng.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100"/>
              </a:lnSpc>
              <a:spcBef>
                <a:spcPts val="66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Multi-level feedback: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nhiều hàng đợi với </a:t>
            </a:r>
            <a:r>
              <a:rPr sz="2800" dirty="0">
                <a:latin typeface="Times New Roman"/>
                <a:cs typeface="Times New Roman"/>
              </a:rPr>
              <a:t>độ  </a:t>
            </a:r>
            <a:r>
              <a:rPr sz="2800" spc="-5" dirty="0">
                <a:latin typeface="Times New Roman"/>
                <a:cs typeface="Times New Roman"/>
              </a:rPr>
              <a:t>ưu tiên khác </a:t>
            </a:r>
            <a:r>
              <a:rPr sz="2800" dirty="0">
                <a:latin typeface="Times New Roman"/>
                <a:cs typeface="Times New Roman"/>
              </a:rPr>
              <a:t>nhau. </a:t>
            </a:r>
            <a:r>
              <a:rPr sz="2800" spc="-10" dirty="0">
                <a:latin typeface="Times New Roman"/>
                <a:cs typeface="Times New Roman"/>
              </a:rPr>
              <a:t>Tự </a:t>
            </a:r>
            <a:r>
              <a:rPr sz="2800" spc="-5" dirty="0">
                <a:latin typeface="Times New Roman"/>
                <a:cs typeface="Times New Roman"/>
              </a:rPr>
              <a:t>động chuyển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10" dirty="0">
                <a:latin typeface="Times New Roman"/>
                <a:cs typeface="Times New Roman"/>
              </a:rPr>
              <a:t>mức </a:t>
            </a:r>
            <a:r>
              <a:rPr sz="2800" spc="-5" dirty="0">
                <a:latin typeface="Times New Roman"/>
                <a:cs typeface="Times New Roman"/>
              </a:rPr>
              <a:t>độ </a:t>
            </a:r>
            <a:r>
              <a:rPr sz="2800" spc="-10" dirty="0">
                <a:latin typeface="Times New Roman"/>
                <a:cs typeface="Times New Roman"/>
              </a:rPr>
              <a:t>ưu  </a:t>
            </a:r>
            <a:r>
              <a:rPr sz="2800" spc="-5" dirty="0">
                <a:latin typeface="Times New Roman"/>
                <a:cs typeface="Times New Roman"/>
              </a:rPr>
              <a:t>tiên 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6208" y="189357"/>
            <a:ext cx="248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Tóm tắt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(3/3)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8137"/>
            <a:ext cx="7726045" cy="411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Mục tiêu của việc điều phối tiến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  <a:p>
            <a:pPr marL="527685" marR="533400" indent="-514984">
              <a:lnSpc>
                <a:spcPct val="150000"/>
              </a:lnSpc>
              <a:spcBef>
                <a:spcPts val="18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Hãy </a:t>
            </a:r>
            <a:r>
              <a:rPr sz="2800" dirty="0">
                <a:latin typeface="Times New Roman"/>
                <a:cs typeface="Times New Roman"/>
              </a:rPr>
              <a:t>vẽ </a:t>
            </a:r>
            <a:r>
              <a:rPr sz="2800" spc="-5" dirty="0">
                <a:latin typeface="Times New Roman"/>
                <a:cs typeface="Times New Roman"/>
              </a:rPr>
              <a:t>sơ </a:t>
            </a:r>
            <a:r>
              <a:rPr sz="2800" dirty="0">
                <a:latin typeface="Times New Roman"/>
                <a:cs typeface="Times New Roman"/>
              </a:rPr>
              <a:t>đồ </a:t>
            </a:r>
            <a:r>
              <a:rPr sz="2800" spc="-5" dirty="0">
                <a:latin typeface="Times New Roman"/>
                <a:cs typeface="Times New Roman"/>
              </a:rPr>
              <a:t>tổ chức điều </a:t>
            </a:r>
            <a:r>
              <a:rPr sz="2800" dirty="0">
                <a:latin typeface="Times New Roman"/>
                <a:cs typeface="Times New Roman"/>
              </a:rPr>
              <a:t>phối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dirty="0">
                <a:latin typeface="Times New Roman"/>
                <a:cs typeface="Times New Roman"/>
              </a:rPr>
              <a:t>trong  </a:t>
            </a:r>
            <a:r>
              <a:rPr sz="2800" spc="-5" dirty="0">
                <a:latin typeface="Times New Roman"/>
                <a:cs typeface="Times New Roman"/>
              </a:rPr>
              <a:t>trường hợp các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tham chiếu tới 3 tài  </a:t>
            </a:r>
            <a:r>
              <a:rPr sz="2800" dirty="0">
                <a:latin typeface="Times New Roman"/>
                <a:cs typeface="Times New Roman"/>
              </a:rPr>
              <a:t>nguyên.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50100"/>
              </a:lnSpc>
              <a:spcBef>
                <a:spcPts val="17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Hãy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bày vắn tắt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chiến lược </a:t>
            </a:r>
            <a:r>
              <a:rPr sz="280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phối tiến  trình </a:t>
            </a:r>
            <a:r>
              <a:rPr sz="2800" dirty="0">
                <a:latin typeface="Times New Roman"/>
                <a:cs typeface="Times New Roman"/>
              </a:rPr>
              <a:t>(không vẽ </a:t>
            </a:r>
            <a:r>
              <a:rPr sz="2800" spc="-5" dirty="0">
                <a:latin typeface="Times New Roman"/>
                <a:cs typeface="Times New Roman"/>
              </a:rPr>
              <a:t>sơ </a:t>
            </a:r>
            <a:r>
              <a:rPr sz="2800" dirty="0">
                <a:latin typeface="Times New Roman"/>
                <a:cs typeface="Times New Roman"/>
              </a:rPr>
              <a:t>đồ </a:t>
            </a:r>
            <a:r>
              <a:rPr sz="2800" spc="-5" dirty="0">
                <a:latin typeface="Times New Roman"/>
                <a:cs typeface="Times New Roman"/>
              </a:rPr>
              <a:t>minh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họa).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9848" y="473710"/>
            <a:ext cx="623261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 HỎI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ÔN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TẬP BÀI</a:t>
            </a:r>
            <a:r>
              <a:rPr i="1" spc="-1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61552"/>
            <a:ext cx="3425190" cy="4178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Tình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huống: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13999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nhiều tiến trình </a:t>
            </a:r>
            <a:r>
              <a:rPr sz="2000" spc="-5" dirty="0">
                <a:latin typeface="Times New Roman"/>
                <a:cs typeface="Times New Roman"/>
              </a:rPr>
              <a:t>nhưng  tại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dirty="0">
                <a:latin typeface="Times New Roman"/>
                <a:cs typeface="Times New Roman"/>
              </a:rPr>
              <a:t>thời </a:t>
            </a:r>
            <a:r>
              <a:rPr sz="2000" spc="-5" dirty="0">
                <a:latin typeface="Times New Roman"/>
                <a:cs typeface="Times New Roman"/>
              </a:rPr>
              <a:t>điểm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chỉ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có 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một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tiến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trình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có thể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được  thực thi </a:t>
            </a:r>
            <a:r>
              <a:rPr sz="2000" spc="-5" dirty="0">
                <a:latin typeface="Times New Roman"/>
                <a:cs typeface="Times New Roman"/>
              </a:rPr>
              <a:t>(trạng thái </a:t>
            </a:r>
            <a:r>
              <a:rPr sz="2000" spc="-20" dirty="0">
                <a:latin typeface="Times New Roman"/>
                <a:cs typeface="Times New Roman"/>
              </a:rPr>
              <a:t>là  </a:t>
            </a:r>
            <a:r>
              <a:rPr sz="2000" dirty="0">
                <a:latin typeface="Times New Roman"/>
                <a:cs typeface="Times New Roman"/>
              </a:rPr>
              <a:t>running)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13999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Vấn </a:t>
            </a:r>
            <a:r>
              <a:rPr sz="2000" dirty="0">
                <a:latin typeface="Times New Roman"/>
                <a:cs typeface="Times New Roman"/>
              </a:rPr>
              <a:t>đề: </a:t>
            </a:r>
            <a:r>
              <a:rPr sz="2000" spc="-5" dirty="0">
                <a:latin typeface="Times New Roman"/>
                <a:cs typeface="Times New Roman"/>
              </a:rPr>
              <a:t>chọn tiến </a:t>
            </a:r>
            <a:r>
              <a:rPr sz="2000" spc="-10" dirty="0">
                <a:latin typeface="Times New Roman"/>
                <a:cs typeface="Times New Roman"/>
              </a:rPr>
              <a:t>trình  </a:t>
            </a:r>
            <a:r>
              <a:rPr sz="2000" dirty="0">
                <a:latin typeface="Times New Roman"/>
                <a:cs typeface="Times New Roman"/>
              </a:rPr>
              <a:t>nào để </a:t>
            </a:r>
            <a:r>
              <a:rPr sz="2000" spc="-5" dirty="0">
                <a:latin typeface="Times New Roman"/>
                <a:cs typeface="Times New Roman"/>
              </a:rPr>
              <a:t>thực </a:t>
            </a:r>
            <a:r>
              <a:rPr sz="2000" spc="-10" dirty="0">
                <a:latin typeface="Times New Roman"/>
                <a:cs typeface="Times New Roman"/>
              </a:rPr>
              <a:t>thi </a:t>
            </a:r>
            <a:r>
              <a:rPr sz="2000" dirty="0">
                <a:latin typeface="Times New Roman"/>
                <a:cs typeface="Times New Roman"/>
              </a:rPr>
              <a:t>ở bước </a:t>
            </a:r>
            <a:r>
              <a:rPr sz="2000" spc="-10" dirty="0">
                <a:latin typeface="Times New Roman"/>
                <a:cs typeface="Times New Roman"/>
              </a:rPr>
              <a:t>kế  </a:t>
            </a:r>
            <a:r>
              <a:rPr sz="2000" spc="-5" dirty="0">
                <a:latin typeface="Times New Roman"/>
                <a:cs typeface="Times New Roman"/>
              </a:rPr>
              <a:t>tiếp </a:t>
            </a:r>
            <a:r>
              <a:rPr sz="2000" spc="-10" dirty="0">
                <a:latin typeface="Times New Roman"/>
                <a:cs typeface="Times New Roman"/>
              </a:rPr>
              <a:t>(từ </a:t>
            </a:r>
            <a:r>
              <a:rPr sz="2000" spc="-5" dirty="0">
                <a:latin typeface="Times New Roman"/>
                <a:cs typeface="Times New Roman"/>
              </a:rPr>
              <a:t>trạng </a:t>
            </a:r>
            <a:r>
              <a:rPr sz="2000" dirty="0">
                <a:latin typeface="Times New Roman"/>
                <a:cs typeface="Times New Roman"/>
              </a:rPr>
              <a:t>thái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ready 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chuyển sang trạng </a:t>
            </a:r>
            <a:r>
              <a:rPr sz="2000" spc="-10" dirty="0">
                <a:latin typeface="Times New Roman"/>
                <a:cs typeface="Times New Roman"/>
              </a:rPr>
              <a:t>thái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534355"/>
            <a:ext cx="158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109474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Lập	lịch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2010" y="5534355"/>
            <a:ext cx="162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  <a:tab pos="1251585" algn="l"/>
              </a:tabLst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à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ao	tác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5898947"/>
            <a:ext cx="3080385" cy="86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quyết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định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tiến trình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nào  được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quyền thực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0311" y="2071116"/>
            <a:ext cx="4876799" cy="281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2211" y="492252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8561" y="2045970"/>
            <a:ext cx="0" cy="2870200"/>
          </a:xfrm>
          <a:custGeom>
            <a:avLst/>
            <a:gdLst/>
            <a:ahLst/>
            <a:cxnLst/>
            <a:rect l="l" t="t" r="r" b="b"/>
            <a:pathLst>
              <a:path h="2870200">
                <a:moveTo>
                  <a:pt x="0" y="0"/>
                </a:moveTo>
                <a:lnTo>
                  <a:pt x="0" y="28702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2211" y="203962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8861" y="2045716"/>
            <a:ext cx="0" cy="2870200"/>
          </a:xfrm>
          <a:custGeom>
            <a:avLst/>
            <a:gdLst/>
            <a:ahLst/>
            <a:cxnLst/>
            <a:rect l="l" t="t" r="r" b="b"/>
            <a:pathLst>
              <a:path h="2870200">
                <a:moveTo>
                  <a:pt x="0" y="0"/>
                </a:moveTo>
                <a:lnTo>
                  <a:pt x="0" y="28702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7611" y="4897120"/>
            <a:ext cx="4902200" cy="0"/>
          </a:xfrm>
          <a:custGeom>
            <a:avLst/>
            <a:gdLst/>
            <a:ahLst/>
            <a:cxnLst/>
            <a:rect l="l" t="t" r="r" b="b"/>
            <a:pathLst>
              <a:path w="4902200">
                <a:moveTo>
                  <a:pt x="0" y="0"/>
                </a:moveTo>
                <a:lnTo>
                  <a:pt x="49021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3961" y="207137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7611" y="2065020"/>
            <a:ext cx="4902200" cy="0"/>
          </a:xfrm>
          <a:custGeom>
            <a:avLst/>
            <a:gdLst/>
            <a:ahLst/>
            <a:cxnLst/>
            <a:rect l="l" t="t" r="r" b="b"/>
            <a:pathLst>
              <a:path w="4902200">
                <a:moveTo>
                  <a:pt x="0" y="0"/>
                </a:moveTo>
                <a:lnTo>
                  <a:pt x="49021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03461" y="2071116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31870" y="168351"/>
            <a:ext cx="4823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Lập lịch các tiến</a:t>
            </a:r>
            <a:r>
              <a:rPr dirty="0"/>
              <a:t> </a:t>
            </a:r>
            <a:r>
              <a:rPr spc="-5" dirty="0"/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181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3663"/>
            <a:ext cx="80073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503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quantum=2, điều </a:t>
            </a:r>
            <a:r>
              <a:rPr sz="2800" dirty="0">
                <a:latin typeface="Times New Roman"/>
                <a:cs typeface="Times New Roman"/>
              </a:rPr>
              <a:t>phối </a:t>
            </a:r>
            <a:r>
              <a:rPr sz="2800" spc="-5" dirty="0">
                <a:latin typeface="Times New Roman"/>
                <a:cs typeface="Times New Roman"/>
              </a:rPr>
              <a:t>theo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chế	</a:t>
            </a:r>
            <a:r>
              <a:rPr sz="2800" dirty="0">
                <a:latin typeface="Times New Roman"/>
                <a:cs typeface="Times New Roman"/>
              </a:rPr>
              <a:t>không độc quyền,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  các </a:t>
            </a:r>
            <a:r>
              <a:rPr sz="2800" spc="-5" dirty="0">
                <a:latin typeface="Times New Roman"/>
                <a:cs typeface="Times New Roman"/>
              </a:rPr>
              <a:t>tiến trình đang hoạt động như bảng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9848" y="473710"/>
            <a:ext cx="60183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 HỎI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ÔN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TẬP BÀI</a:t>
            </a:r>
            <a:r>
              <a:rPr i="1" spc="-1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4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250" y="3270250"/>
          <a:ext cx="712342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804"/>
                <a:gridCol w="749300"/>
                <a:gridCol w="749300"/>
                <a:gridCol w="749300"/>
                <a:gridCol w="749300"/>
                <a:gridCol w="733425"/>
              </a:tblGrid>
              <a:tr h="457200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Tiến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trình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Thời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gian CPU xử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lý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Thời điểm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vào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Ready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Độ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ưu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tiên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175" y="291211"/>
            <a:ext cx="277985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</a:t>
            </a:r>
            <a:r>
              <a:rPr i="1" spc="-8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hỏi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6902450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85"/>
              </a:spcBef>
              <a:buChar char="•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Có mấy tiêu chuẩn điều phối tiến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80"/>
              </a:spcBef>
              <a:buAutoNum type="alphaL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299" y="291211"/>
            <a:ext cx="292272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</a:t>
            </a:r>
            <a:r>
              <a:rPr i="1" spc="-8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hỏi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7667625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85"/>
              </a:spcBef>
              <a:buChar char="•"/>
              <a:tabLst>
                <a:tab pos="622300" algn="l"/>
                <a:tab pos="6229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độc quyền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thể chuyển tiến trình đang chạy đưa 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RL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thể chuyển tiến trình đang chạy đưa về WL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thể dừng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đang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chạy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câu nào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đúng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985" y="291211"/>
            <a:ext cx="31370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</a:t>
            </a:r>
            <a:r>
              <a:rPr i="1" spc="-8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hỏi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5361305" cy="298414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Round Robin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Font typeface="+mj-lt"/>
              <a:buAutoNum type="alphaU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độc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quyền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Font typeface="+mj-lt"/>
              <a:buAutoNum type="alphaU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theo thứ tự ưu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tiên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Font typeface="+mj-lt"/>
              <a:buAutoNum type="alphaU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Điều </a:t>
            </a:r>
            <a:r>
              <a:rPr sz="3200" dirty="0">
                <a:latin typeface="Times New Roman"/>
                <a:cs typeface="Times New Roman"/>
              </a:rPr>
              <a:t>phối theo thời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gian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Font typeface="+mj-lt"/>
              <a:buAutoNum type="alphaUcPeriod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Không có cáu nào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đúng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853" y="291211"/>
            <a:ext cx="53369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imes New Roman" pitchFamily="18" charset="0"/>
                <a:cs typeface="Times New Roman" pitchFamily="18" charset="0"/>
              </a:rPr>
              <a:t>Nhắc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thức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333"/>
            <a:ext cx="7034530" cy="4387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LIÊN LẠC GIỮA CÁC TIẾN</a:t>
            </a:r>
            <a:r>
              <a:rPr sz="32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Nhu </a:t>
            </a:r>
            <a:r>
              <a:rPr sz="2800" b="1" spc="-5" dirty="0">
                <a:latin typeface="Times New Roman"/>
                <a:cs typeface="Times New Roman"/>
              </a:rPr>
              <a:t>cầu liên </a:t>
            </a:r>
            <a:r>
              <a:rPr sz="2800" b="1" dirty="0">
                <a:latin typeface="Times New Roman"/>
                <a:cs typeface="Times New Roman"/>
              </a:rPr>
              <a:t>lạc </a:t>
            </a:r>
            <a:r>
              <a:rPr sz="2800" b="1" spc="-5" dirty="0">
                <a:latin typeface="Times New Roman"/>
                <a:cs typeface="Times New Roman"/>
              </a:rPr>
              <a:t>giữa các tiến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Các </a:t>
            </a:r>
            <a:r>
              <a:rPr sz="2800" b="1" dirty="0">
                <a:latin typeface="Times New Roman"/>
                <a:cs typeface="Times New Roman"/>
              </a:rPr>
              <a:t>vấn </a:t>
            </a:r>
            <a:r>
              <a:rPr sz="2800" b="1" spc="-5" dirty="0">
                <a:latin typeface="Times New Roman"/>
                <a:cs typeface="Times New Roman"/>
              </a:rPr>
              <a:t>đề </a:t>
            </a:r>
            <a:r>
              <a:rPr sz="2800" b="1" spc="-10" dirty="0">
                <a:latin typeface="Times New Roman"/>
                <a:cs typeface="Times New Roman"/>
              </a:rPr>
              <a:t>nảy </a:t>
            </a:r>
            <a:r>
              <a:rPr sz="2800" b="1" spc="-5" dirty="0">
                <a:latin typeface="Times New Roman"/>
                <a:cs typeface="Times New Roman"/>
              </a:rPr>
              <a:t>sinh </a:t>
            </a:r>
            <a:r>
              <a:rPr sz="2800" b="1" dirty="0">
                <a:latin typeface="Times New Roman"/>
                <a:cs typeface="Times New Roman"/>
              </a:rPr>
              <a:t>trong </a:t>
            </a:r>
            <a:r>
              <a:rPr sz="2800" b="1" spc="-5" dirty="0">
                <a:latin typeface="Times New Roman"/>
                <a:cs typeface="Times New Roman"/>
              </a:rPr>
              <a:t>việc liên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lạc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Các Cơ Chế </a:t>
            </a:r>
            <a:r>
              <a:rPr sz="3200" b="1" spc="-5" dirty="0">
                <a:latin typeface="Times New Roman"/>
                <a:cs typeface="Times New Roman"/>
              </a:rPr>
              <a:t>Thông </a:t>
            </a:r>
            <a:r>
              <a:rPr sz="3200" b="1" dirty="0">
                <a:latin typeface="Times New Roman"/>
                <a:cs typeface="Times New Roman"/>
              </a:rPr>
              <a:t>Tin Liên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lạc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Tín </a:t>
            </a:r>
            <a:r>
              <a:rPr sz="2800" b="1" spc="-10" dirty="0">
                <a:latin typeface="Times New Roman"/>
                <a:cs typeface="Times New Roman"/>
              </a:rPr>
              <a:t>hiệu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(Signal)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Pipe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Vùng </a:t>
            </a:r>
            <a:r>
              <a:rPr sz="2800" b="1" spc="-5" dirty="0">
                <a:latin typeface="Times New Roman"/>
                <a:cs typeface="Times New Roman"/>
              </a:rPr>
              <a:t>nhớ chia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sẻ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Trao đổi </a:t>
            </a:r>
            <a:r>
              <a:rPr sz="2800" b="1" dirty="0">
                <a:latin typeface="Times New Roman"/>
                <a:cs typeface="Times New Roman"/>
              </a:rPr>
              <a:t>thông </a:t>
            </a:r>
            <a:r>
              <a:rPr sz="2800" b="1" spc="-5" dirty="0">
                <a:latin typeface="Times New Roman"/>
                <a:cs typeface="Times New Roman"/>
              </a:rPr>
              <a:t>điệp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(Message)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Sockets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946" y="292734"/>
            <a:ext cx="7474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LIÊN LẠC GIỮA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sz="3600" spc="-4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TRÌNH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30"/>
            <a:ext cx="8058150" cy="41992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Nhu cầu </a:t>
            </a:r>
            <a:r>
              <a:rPr sz="3200" spc="-5" dirty="0">
                <a:latin typeface="Times New Roman"/>
                <a:cs typeface="Times New Roman"/>
              </a:rPr>
              <a:t>liên </a:t>
            </a:r>
            <a:r>
              <a:rPr sz="3200" dirty="0">
                <a:latin typeface="Times New Roman"/>
                <a:cs typeface="Times New Roman"/>
              </a:rPr>
              <a:t>lạc giữa các tiến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Chia sẻ thông tin: </a:t>
            </a:r>
            <a:r>
              <a:rPr sz="2800" spc="-5" dirty="0">
                <a:latin typeface="Times New Roman"/>
                <a:cs typeface="Times New Roman"/>
              </a:rPr>
              <a:t>nhiều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có thể cùng  quan tâm đến </a:t>
            </a:r>
            <a:r>
              <a:rPr sz="2800" dirty="0">
                <a:latin typeface="Times New Roman"/>
                <a:cs typeface="Times New Roman"/>
              </a:rPr>
              <a:t>những </a:t>
            </a:r>
            <a:r>
              <a:rPr sz="2800" spc="-5" dirty="0">
                <a:latin typeface="Times New Roman"/>
                <a:cs typeface="Times New Roman"/>
              </a:rPr>
              <a:t>dữ liệu nào </a:t>
            </a:r>
            <a:r>
              <a:rPr sz="2800" dirty="0">
                <a:latin typeface="Times New Roman"/>
                <a:cs typeface="Times New Roman"/>
              </a:rPr>
              <a:t>đó, </a:t>
            </a:r>
            <a:r>
              <a:rPr sz="2800" spc="-5" dirty="0">
                <a:latin typeface="Times New Roman"/>
                <a:cs typeface="Times New Roman"/>
              </a:rPr>
              <a:t>do vậy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điều  hành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cung </a:t>
            </a:r>
            <a:r>
              <a:rPr sz="2800" spc="-10" dirty="0">
                <a:latin typeface="Times New Roman"/>
                <a:cs typeface="Times New Roman"/>
              </a:rPr>
              <a:t>cấp một môi </a:t>
            </a:r>
            <a:r>
              <a:rPr sz="2800" spc="-5" dirty="0">
                <a:latin typeface="Times New Roman"/>
                <a:cs typeface="Times New Roman"/>
              </a:rPr>
              <a:t>trường cho phép </a:t>
            </a:r>
            <a:r>
              <a:rPr sz="2800" spc="-10" dirty="0">
                <a:latin typeface="Times New Roman"/>
                <a:cs typeface="Times New Roman"/>
              </a:rPr>
              <a:t>sự 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dirty="0">
                <a:latin typeface="Times New Roman"/>
                <a:cs typeface="Times New Roman"/>
              </a:rPr>
              <a:t>đồng </a:t>
            </a:r>
            <a:r>
              <a:rPr sz="2800" spc="-5" dirty="0">
                <a:latin typeface="Times New Roman"/>
                <a:cs typeface="Times New Roman"/>
              </a:rPr>
              <a:t>thời đến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dữ liệu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chung.</a:t>
            </a:r>
            <a:endParaRPr sz="2800">
              <a:latin typeface="Times New Roman"/>
              <a:cs typeface="Times New Roman"/>
            </a:endParaRPr>
          </a:p>
          <a:p>
            <a:pPr marL="756285" marR="130175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Hợp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tác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hoàn thành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tác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vụ: </a:t>
            </a:r>
            <a:r>
              <a:rPr sz="2800" dirty="0">
                <a:latin typeface="Times New Roman"/>
                <a:cs typeface="Times New Roman"/>
              </a:rPr>
              <a:t>đôi khi </a:t>
            </a:r>
            <a:r>
              <a:rPr sz="2800" spc="-5" dirty="0">
                <a:latin typeface="Times New Roman"/>
                <a:cs typeface="Times New Roman"/>
              </a:rPr>
              <a:t>để đạt được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sự xử lý nhanh chóng, người ta phân chia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tác vụ </a:t>
            </a:r>
            <a:r>
              <a:rPr sz="2800" dirty="0">
                <a:latin typeface="Times New Roman"/>
                <a:cs typeface="Times New Roman"/>
              </a:rPr>
              <a:t>thành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công việc </a:t>
            </a:r>
            <a:r>
              <a:rPr sz="2800" dirty="0">
                <a:latin typeface="Times New Roman"/>
                <a:cs typeface="Times New Roman"/>
              </a:rPr>
              <a:t>nhỏ </a:t>
            </a:r>
            <a:r>
              <a:rPr sz="2800" spc="-5" dirty="0">
                <a:latin typeface="Times New Roman"/>
                <a:cs typeface="Times New Roman"/>
              </a:rPr>
              <a:t>có thể tiến hành  song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92151"/>
            <a:ext cx="756475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9385" marR="5080" indent="-14173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vấn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đề nảy sinh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việc liên  lạc giữa các tiến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8074025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Liên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kết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tường minh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hay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tiềm ẩn </a:t>
            </a:r>
            <a:r>
              <a:rPr sz="2400" i="1" spc="-5" dirty="0">
                <a:latin typeface="Times New Roman"/>
                <a:cs typeface="Times New Roman"/>
              </a:rPr>
              <a:t>(explicit naming/implicit  </a:t>
            </a:r>
            <a:r>
              <a:rPr sz="2400" i="1" dirty="0">
                <a:latin typeface="Times New Roman"/>
                <a:cs typeface="Times New Roman"/>
              </a:rPr>
              <a:t>naming) </a:t>
            </a:r>
            <a:r>
              <a:rPr sz="2400" dirty="0">
                <a:latin typeface="Times New Roman"/>
                <a:cs typeface="Times New Roman"/>
              </a:rPr>
              <a:t>: tiến trình có cần </a:t>
            </a:r>
            <a:r>
              <a:rPr sz="2400" spc="-5" dirty="0">
                <a:latin typeface="Times New Roman"/>
                <a:cs typeface="Times New Roman"/>
              </a:rPr>
              <a:t>phải biết tiến trình </a:t>
            </a:r>
            <a:r>
              <a:rPr sz="2400" dirty="0">
                <a:latin typeface="Times New Roman"/>
                <a:cs typeface="Times New Roman"/>
              </a:rPr>
              <a:t>nào đang </a:t>
            </a:r>
            <a:r>
              <a:rPr sz="2400" spc="-5" dirty="0">
                <a:latin typeface="Times New Roman"/>
                <a:cs typeface="Times New Roman"/>
              </a:rPr>
              <a:t>trao  </a:t>
            </a:r>
            <a:r>
              <a:rPr sz="2400" dirty="0">
                <a:latin typeface="Times New Roman"/>
                <a:cs typeface="Times New Roman"/>
              </a:rPr>
              <a:t>đổi hay </a:t>
            </a:r>
            <a:r>
              <a:rPr sz="2400" spc="-5" dirty="0">
                <a:latin typeface="Times New Roman"/>
                <a:cs typeface="Times New Roman"/>
              </a:rPr>
              <a:t>chia </a:t>
            </a:r>
            <a:r>
              <a:rPr sz="2400" dirty="0">
                <a:latin typeface="Times New Roman"/>
                <a:cs typeface="Times New Roman"/>
              </a:rPr>
              <a:t>sẻ thông tin với </a:t>
            </a:r>
            <a:r>
              <a:rPr sz="2400" spc="-5" dirty="0">
                <a:latin typeface="Times New Roman"/>
                <a:cs typeface="Times New Roman"/>
              </a:rPr>
              <a:t>nó? Mối liên kết </a:t>
            </a:r>
            <a:r>
              <a:rPr sz="2400" dirty="0">
                <a:latin typeface="Times New Roman"/>
                <a:cs typeface="Times New Roman"/>
              </a:rPr>
              <a:t>được gọi </a:t>
            </a:r>
            <a:r>
              <a:rPr sz="2400" spc="5" dirty="0">
                <a:latin typeface="Times New Roman"/>
                <a:cs typeface="Times New Roman"/>
              </a:rPr>
              <a:t>là  </a:t>
            </a:r>
            <a:r>
              <a:rPr sz="2400" dirty="0">
                <a:latin typeface="Times New Roman"/>
                <a:cs typeface="Times New Roman"/>
              </a:rPr>
              <a:t>tường </a:t>
            </a:r>
            <a:r>
              <a:rPr sz="2400" spc="-5" dirty="0">
                <a:latin typeface="Times New Roman"/>
                <a:cs typeface="Times New Roman"/>
              </a:rPr>
              <a:t>minh </a:t>
            </a:r>
            <a:r>
              <a:rPr sz="2400" dirty="0">
                <a:latin typeface="Times New Roman"/>
                <a:cs typeface="Times New Roman"/>
              </a:rPr>
              <a:t>khi được thiết lập rõ ràng , trực tiếp giữa </a:t>
            </a:r>
            <a:r>
              <a:rPr sz="2400" spc="-5" dirty="0">
                <a:latin typeface="Times New Roman"/>
                <a:cs typeface="Times New Roman"/>
              </a:rPr>
              <a:t>các tiến  </a:t>
            </a:r>
            <a:r>
              <a:rPr sz="2400" dirty="0">
                <a:latin typeface="Times New Roman"/>
                <a:cs typeface="Times New Roman"/>
              </a:rPr>
              <a:t>trình,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là tiềm ẩn </a:t>
            </a: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các tiến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liên lạc </a:t>
            </a:r>
            <a:r>
              <a:rPr sz="2400" spc="-5" dirty="0">
                <a:latin typeface="Times New Roman"/>
                <a:cs typeface="Times New Roman"/>
              </a:rPr>
              <a:t>với </a:t>
            </a:r>
            <a:r>
              <a:rPr sz="2400" dirty="0">
                <a:latin typeface="Times New Roman"/>
                <a:cs typeface="Times New Roman"/>
              </a:rPr>
              <a:t>nhau </a:t>
            </a:r>
            <a:r>
              <a:rPr sz="2400" spc="-5" dirty="0">
                <a:latin typeface="Times New Roman"/>
                <a:cs typeface="Times New Roman"/>
              </a:rPr>
              <a:t>thông  qua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qui </a:t>
            </a:r>
            <a:r>
              <a:rPr sz="2400" dirty="0">
                <a:latin typeface="Times New Roman"/>
                <a:cs typeface="Times New Roman"/>
              </a:rPr>
              <a:t>ước ngầm nào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Times New Roman"/>
              <a:buChar char="•"/>
              <a:tabLst>
                <a:tab pos="508634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Liên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lạc theo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chế độ đồng bộ hay không đồng bộ </a:t>
            </a:r>
            <a:r>
              <a:rPr sz="2400" i="1" spc="-5" dirty="0">
                <a:latin typeface="Times New Roman"/>
                <a:cs typeface="Times New Roman"/>
              </a:rPr>
              <a:t>(blocking </a:t>
            </a:r>
            <a:r>
              <a:rPr sz="2400" i="1" dirty="0">
                <a:latin typeface="Times New Roman"/>
                <a:cs typeface="Times New Roman"/>
              </a:rPr>
              <a:t>/  </a:t>
            </a:r>
            <a:r>
              <a:rPr sz="2400" i="1" spc="-5" dirty="0">
                <a:latin typeface="Times New Roman"/>
                <a:cs typeface="Times New Roman"/>
              </a:rPr>
              <a:t>non-blocking)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trao đổi </a:t>
            </a: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tin với </a:t>
            </a:r>
            <a:r>
              <a:rPr sz="2400" spc="-10" dirty="0">
                <a:latin typeface="Times New Roman"/>
                <a:cs typeface="Times New Roman"/>
              </a:rPr>
              <a:t>một  </a:t>
            </a:r>
            <a:r>
              <a:rPr sz="2400" dirty="0">
                <a:latin typeface="Times New Roman"/>
                <a:cs typeface="Times New Roman"/>
              </a:rPr>
              <a:t>tiến trình </a:t>
            </a:r>
            <a:r>
              <a:rPr sz="2400" spc="-5" dirty="0">
                <a:latin typeface="Times New Roman"/>
                <a:cs typeface="Times New Roman"/>
              </a:rPr>
              <a:t>khác, các </a:t>
            </a:r>
            <a:r>
              <a:rPr sz="2400" dirty="0">
                <a:latin typeface="Times New Roman"/>
                <a:cs typeface="Times New Roman"/>
              </a:rPr>
              <a:t>tiến trình có cần phải đợi cho </a:t>
            </a:r>
            <a:r>
              <a:rPr sz="2400" spc="-5" dirty="0">
                <a:latin typeface="Times New Roman"/>
                <a:cs typeface="Times New Roman"/>
              </a:rPr>
              <a:t>thao </a:t>
            </a:r>
            <a:r>
              <a:rPr sz="2400" dirty="0">
                <a:latin typeface="Times New Roman"/>
                <a:cs typeface="Times New Roman"/>
              </a:rPr>
              <a:t>tác </a:t>
            </a:r>
            <a:r>
              <a:rPr sz="2400" spc="-5" dirty="0">
                <a:latin typeface="Times New Roman"/>
                <a:cs typeface="Times New Roman"/>
              </a:rPr>
              <a:t>liên  </a:t>
            </a:r>
            <a:r>
              <a:rPr sz="2400" dirty="0">
                <a:latin typeface="Times New Roman"/>
                <a:cs typeface="Times New Roman"/>
              </a:rPr>
              <a:t>lạc hoàn tất rồi </a:t>
            </a:r>
            <a:r>
              <a:rPr sz="2400" spc="-10" dirty="0">
                <a:latin typeface="Times New Roman"/>
                <a:cs typeface="Times New Roman"/>
              </a:rPr>
              <a:t>mới </a:t>
            </a:r>
            <a:r>
              <a:rPr sz="2400" dirty="0">
                <a:latin typeface="Times New Roman"/>
                <a:cs typeface="Times New Roman"/>
              </a:rPr>
              <a:t>tiếp tục các </a:t>
            </a:r>
            <a:r>
              <a:rPr sz="2400" spc="-5" dirty="0">
                <a:latin typeface="Times New Roman"/>
                <a:cs typeface="Times New Roman"/>
              </a:rPr>
              <a:t>xử </a:t>
            </a:r>
            <a:r>
              <a:rPr sz="2400" dirty="0">
                <a:latin typeface="Times New Roman"/>
                <a:cs typeface="Times New Roman"/>
              </a:rPr>
              <a:t>lý khác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Liên lạc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giữa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các tiến trình trong hệ thống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tập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trung và hệ  thống phân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tán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cơ </a:t>
            </a:r>
            <a:r>
              <a:rPr sz="2400" spc="-5" dirty="0">
                <a:latin typeface="Times New Roman"/>
                <a:cs typeface="Times New Roman"/>
              </a:rPr>
              <a:t>chế </a:t>
            </a:r>
            <a:r>
              <a:rPr sz="2400" dirty="0">
                <a:latin typeface="Times New Roman"/>
                <a:cs typeface="Times New Roman"/>
              </a:rPr>
              <a:t>liên lạc giữa các tiến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cùng  </a:t>
            </a:r>
            <a:r>
              <a:rPr sz="2400" spc="-10" dirty="0">
                <a:latin typeface="Times New Roman"/>
                <a:cs typeface="Times New Roman"/>
              </a:rPr>
              <a:t>một máy </a:t>
            </a:r>
            <a:r>
              <a:rPr sz="2400" spc="-5" dirty="0">
                <a:latin typeface="Times New Roman"/>
                <a:cs typeface="Times New Roman"/>
              </a:rPr>
              <a:t>tính </a:t>
            </a:r>
            <a:r>
              <a:rPr sz="2400" dirty="0">
                <a:latin typeface="Times New Roman"/>
                <a:cs typeface="Times New Roman"/>
              </a:rPr>
              <a:t>có sự </a:t>
            </a:r>
            <a:r>
              <a:rPr sz="2400" spc="-5" dirty="0">
                <a:latin typeface="Times New Roman"/>
                <a:cs typeface="Times New Roman"/>
              </a:rPr>
              <a:t>khác biệt với việc </a:t>
            </a:r>
            <a:r>
              <a:rPr sz="2400" dirty="0">
                <a:latin typeface="Times New Roman"/>
                <a:cs typeface="Times New Roman"/>
              </a:rPr>
              <a:t>liên lạc giữa </a:t>
            </a:r>
            <a:r>
              <a:rPr sz="2400" spc="-5" dirty="0">
                <a:latin typeface="Times New Roman"/>
                <a:cs typeface="Times New Roman"/>
              </a:rPr>
              <a:t>các tiến  </a:t>
            </a:r>
            <a:r>
              <a:rPr sz="2400" dirty="0">
                <a:latin typeface="Times New Roman"/>
                <a:cs typeface="Times New Roman"/>
              </a:rPr>
              <a:t>trình giữa </a:t>
            </a:r>
            <a:r>
              <a:rPr sz="2400" spc="-5" dirty="0">
                <a:latin typeface="Times New Roman"/>
                <a:cs typeface="Times New Roman"/>
              </a:rPr>
              <a:t>những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khác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291211"/>
            <a:ext cx="75955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imes New Roman" pitchFamily="18" charset="0"/>
                <a:cs typeface="Times New Roman" pitchFamily="18" charset="0"/>
              </a:rPr>
              <a:t>Các Cơ Chế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Tin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lạc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844"/>
            <a:ext cx="6311265" cy="30448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600" b="1" dirty="0">
                <a:latin typeface="Times New Roman"/>
                <a:cs typeface="Times New Roman"/>
              </a:rPr>
              <a:t>Tín </a:t>
            </a:r>
            <a:r>
              <a:rPr sz="3600" b="1" spc="-5" dirty="0">
                <a:latin typeface="Times New Roman"/>
                <a:cs typeface="Times New Roman"/>
              </a:rPr>
              <a:t>hiệu (Signal)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600" b="1" dirty="0">
                <a:latin typeface="Times New Roman"/>
                <a:cs typeface="Times New Roman"/>
              </a:rPr>
              <a:t>Pipe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Vùng nhớ </a:t>
            </a:r>
            <a:r>
              <a:rPr sz="3600" b="1" dirty="0">
                <a:latin typeface="Times New Roman"/>
                <a:cs typeface="Times New Roman"/>
              </a:rPr>
              <a:t>chia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sẻ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600" b="1" dirty="0">
                <a:latin typeface="Times New Roman"/>
                <a:cs typeface="Times New Roman"/>
              </a:rPr>
              <a:t>Trao </a:t>
            </a:r>
            <a:r>
              <a:rPr sz="3600" b="1" spc="-5" dirty="0">
                <a:latin typeface="Times New Roman"/>
                <a:cs typeface="Times New Roman"/>
              </a:rPr>
              <a:t>đổi thông điệp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(Message)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Sockets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866" y="291211"/>
            <a:ext cx="48345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Tín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(Signal)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45286"/>
            <a:ext cx="862965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Tín hiệu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dirty="0">
                <a:latin typeface="Times New Roman"/>
                <a:cs typeface="Times New Roman"/>
              </a:rPr>
              <a:t>một </a:t>
            </a:r>
            <a:r>
              <a:rPr sz="3200" spc="-5" dirty="0">
                <a:latin typeface="Times New Roman"/>
                <a:cs typeface="Times New Roman"/>
              </a:rPr>
              <a:t>cơ </a:t>
            </a:r>
            <a:r>
              <a:rPr sz="3200" dirty="0">
                <a:latin typeface="Times New Roman"/>
                <a:cs typeface="Times New Roman"/>
              </a:rPr>
              <a:t>chế </a:t>
            </a:r>
            <a:r>
              <a:rPr sz="3200" spc="-5" dirty="0">
                <a:latin typeface="Times New Roman"/>
                <a:cs typeface="Times New Roman"/>
              </a:rPr>
              <a:t>phần </a:t>
            </a:r>
            <a:r>
              <a:rPr sz="3200" dirty="0">
                <a:latin typeface="Times New Roman"/>
                <a:cs typeface="Times New Roman"/>
              </a:rPr>
              <a:t>mềm tương </a:t>
            </a:r>
            <a:r>
              <a:rPr sz="3200" spc="-5" dirty="0">
                <a:latin typeface="Times New Roman"/>
                <a:cs typeface="Times New Roman"/>
              </a:rPr>
              <a:t>tự </a:t>
            </a:r>
            <a:r>
              <a:rPr sz="3200" dirty="0">
                <a:latin typeface="Times New Roman"/>
                <a:cs typeface="Times New Roman"/>
              </a:rPr>
              <a:t>như </a:t>
            </a:r>
            <a:r>
              <a:rPr sz="3200" spc="5" dirty="0">
                <a:latin typeface="Times New Roman"/>
                <a:cs typeface="Times New Roman"/>
              </a:rPr>
              <a:t>các  </a:t>
            </a:r>
            <a:r>
              <a:rPr sz="3200" dirty="0">
                <a:latin typeface="Times New Roman"/>
                <a:cs typeface="Times New Roman"/>
              </a:rPr>
              <a:t>ngắt cứng tác </a:t>
            </a:r>
            <a:r>
              <a:rPr sz="3200" spc="-10" dirty="0">
                <a:latin typeface="Times New Roman"/>
                <a:cs typeface="Times New Roman"/>
              </a:rPr>
              <a:t>động </a:t>
            </a:r>
            <a:r>
              <a:rPr sz="3200" dirty="0">
                <a:latin typeface="Times New Roman"/>
                <a:cs typeface="Times New Roman"/>
              </a:rPr>
              <a:t>đến các tiến </a:t>
            </a:r>
            <a:r>
              <a:rPr sz="3200" spc="-5" dirty="0">
                <a:latin typeface="Times New Roman"/>
                <a:cs typeface="Times New Roman"/>
              </a:rPr>
              <a:t>trình. Một </a:t>
            </a:r>
            <a:r>
              <a:rPr sz="3200" spc="-10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 được sử dụng </a:t>
            </a:r>
            <a:r>
              <a:rPr sz="3200" spc="-5" dirty="0">
                <a:latin typeface="Times New Roman"/>
                <a:cs typeface="Times New Roman"/>
              </a:rPr>
              <a:t>để </a:t>
            </a:r>
            <a:r>
              <a:rPr sz="3200" dirty="0">
                <a:latin typeface="Times New Roman"/>
                <a:cs typeface="Times New Roman"/>
              </a:rPr>
              <a:t>thông báo cho </a:t>
            </a:r>
            <a:r>
              <a:rPr sz="3200" spc="-10" dirty="0">
                <a:latin typeface="Times New Roman"/>
                <a:cs typeface="Times New Roman"/>
              </a:rPr>
              <a:t>tiến </a:t>
            </a:r>
            <a:r>
              <a:rPr sz="3200" spc="-5" dirty="0">
                <a:latin typeface="Times New Roman"/>
                <a:cs typeface="Times New Roman"/>
              </a:rPr>
              <a:t>trình về </a:t>
            </a:r>
            <a:r>
              <a:rPr sz="3200" dirty="0">
                <a:latin typeface="Times New Roman"/>
                <a:cs typeface="Times New Roman"/>
              </a:rPr>
              <a:t>một  sự kiện nào </a:t>
            </a:r>
            <a:r>
              <a:rPr sz="3200" spc="-5" dirty="0">
                <a:latin typeface="Times New Roman"/>
                <a:cs typeface="Times New Roman"/>
              </a:rPr>
              <a:t>đó </a:t>
            </a:r>
            <a:r>
              <a:rPr sz="3200" dirty="0">
                <a:latin typeface="Times New Roman"/>
                <a:cs typeface="Times New Roman"/>
              </a:rPr>
              <a:t>xảy ra. </a:t>
            </a:r>
            <a:r>
              <a:rPr sz="3200" spc="-5" dirty="0">
                <a:latin typeface="Times New Roman"/>
                <a:cs typeface="Times New Roman"/>
              </a:rPr>
              <a:t>Có nhiều </a:t>
            </a:r>
            <a:r>
              <a:rPr sz="3200" spc="-10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</a:t>
            </a:r>
            <a:r>
              <a:rPr sz="3200" spc="-5" dirty="0">
                <a:latin typeface="Times New Roman"/>
                <a:cs typeface="Times New Roman"/>
              </a:rPr>
              <a:t>được định  </a:t>
            </a:r>
            <a:r>
              <a:rPr sz="3200" dirty="0">
                <a:latin typeface="Times New Roman"/>
                <a:cs typeface="Times New Roman"/>
              </a:rPr>
              <a:t>nghĩa, mỗi một </a:t>
            </a:r>
            <a:r>
              <a:rPr sz="3200" spc="-10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có một ý nghĩa tương </a:t>
            </a:r>
            <a:r>
              <a:rPr sz="3200" spc="-5" dirty="0">
                <a:latin typeface="Times New Roman"/>
                <a:cs typeface="Times New Roman"/>
              </a:rPr>
              <a:t>ứng  </a:t>
            </a:r>
            <a:r>
              <a:rPr sz="3200" dirty="0">
                <a:latin typeface="Times New Roman"/>
                <a:cs typeface="Times New Roman"/>
              </a:rPr>
              <a:t>với một sự kiện đặc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trưng.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711" y="293369"/>
            <a:ext cx="5596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Một số </a:t>
            </a:r>
            <a:r>
              <a:rPr dirty="0"/>
              <a:t>tín </a:t>
            </a:r>
            <a:r>
              <a:rPr spc="-5" dirty="0"/>
              <a:t>hiệu của</a:t>
            </a:r>
            <a:r>
              <a:rPr spc="-40" dirty="0"/>
              <a:t> </a:t>
            </a:r>
            <a:r>
              <a:rPr spc="-15" dirty="0"/>
              <a:t>UNIX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1312862"/>
          <a:ext cx="8498839" cy="530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/>
                <a:gridCol w="6626859"/>
              </a:tblGrid>
              <a:tr h="480695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Tín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hiệu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Mô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tả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Người dùng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nhấn phím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DEL để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ngắt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xử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lý tiến</a:t>
                      </a: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SIGQUIT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Yêu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cầu thoát xử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lý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SIGILL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Tiến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xử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lý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chỉ thị bất hợp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lệ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SIGKILL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Yêu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cầu kết thúc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tiến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SIGFPT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Lỗi floating – point xảy ra ( chia cho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SIGPIPE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Tiến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ghi dữ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liệu vào pipe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mà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không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reader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SIGSEGV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Tiến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 truy xuất đến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địa chỉ bất hợp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lệ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SIGCLD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Tiến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trình con kết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thúc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SIGUSR1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Tín hiệu 1 do người dùng định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nghĩa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SIGUSR2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Tín hiệu 2 do người dùng định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nghĩa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2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3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44575" algn="l"/>
                <a:tab pos="1681480" algn="l"/>
                <a:tab pos="2439035" algn="l"/>
                <a:tab pos="2990850" algn="l"/>
                <a:tab pos="3458845" algn="l"/>
                <a:tab pos="4112895" algn="l"/>
                <a:tab pos="5527040" algn="l"/>
                <a:tab pos="628332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Mộ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	tiến	trình	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ỉ	có	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ột	luồn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g/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tiểu	trình	(Heave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eight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Process)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865"/>
              </a:spcBef>
              <a:buFont typeface="Times New Roman"/>
              <a:buChar char="−"/>
              <a:tabLst>
                <a:tab pos="756285" algn="l"/>
                <a:tab pos="756920" algn="l"/>
              </a:tabLst>
            </a:pP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Lưu ý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Hệ điều hành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lập lịch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mức tiểu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trình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Các tiến trình là độc lập với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nhau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880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có hợp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tác,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chia sẻ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tài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nguyên với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nhau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819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Các tiến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trình hợp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tác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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đồng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bộ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hóa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tiến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trình (bài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kế)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4199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Mô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thực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 của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tiến trình là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chuỗi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thời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gian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sử  dụng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I/O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xen kẽ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nhau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Chỉ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tập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trung vào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lập lịch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cho thời gian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CPU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4546" y="571480"/>
            <a:ext cx="635798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Lập lịch các tiến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trình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23596"/>
            <a:ext cx="8564880" cy="6769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443865" algn="l"/>
                <a:tab pos="444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tín </a:t>
            </a:r>
            <a:r>
              <a:rPr sz="2800" spc="-5" dirty="0">
                <a:latin typeface="Times New Roman"/>
                <a:cs typeface="Times New Roman"/>
              </a:rPr>
              <a:t>hiệu được gởi đi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bởi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cứng </a:t>
            </a:r>
            <a:r>
              <a:rPr sz="2800" spc="-5" dirty="0">
                <a:latin typeface="Times New Roman"/>
                <a:cs typeface="Times New Roman"/>
              </a:rPr>
              <a:t>(ví dụ </a:t>
            </a:r>
            <a:r>
              <a:rPr sz="2800" dirty="0">
                <a:latin typeface="Times New Roman"/>
                <a:cs typeface="Times New Roman"/>
              </a:rPr>
              <a:t>lỗi </a:t>
            </a: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phép tính số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học).</a:t>
            </a:r>
            <a:endParaRPr sz="2800">
              <a:latin typeface="Times New Roman"/>
              <a:cs typeface="Times New Roman"/>
            </a:endParaRPr>
          </a:p>
          <a:p>
            <a:pPr marL="756285" marR="413384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Hạt </a:t>
            </a:r>
            <a:r>
              <a:rPr sz="2800" spc="-5" dirty="0">
                <a:latin typeface="Times New Roman"/>
                <a:cs typeface="Times New Roman"/>
              </a:rPr>
              <a:t>nhân hệ điều hành gởi đến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trình ( ví dụ  lưu ý tiến trình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có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thiết bị nhập/xuất tự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do).</a:t>
            </a:r>
            <a:endParaRPr sz="2800">
              <a:latin typeface="Times New Roman"/>
              <a:cs typeface="Times New Roman"/>
            </a:endParaRPr>
          </a:p>
          <a:p>
            <a:pPr marL="756285" marR="34290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Một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gởi đến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khác (ví </a:t>
            </a:r>
            <a:r>
              <a:rPr sz="2800" spc="-5" dirty="0">
                <a:latin typeface="Times New Roman"/>
                <a:cs typeface="Times New Roman"/>
              </a:rPr>
              <a:t>dụ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tiến  </a:t>
            </a:r>
            <a:r>
              <a:rPr sz="2800" spc="-5" dirty="0">
                <a:latin typeface="Times New Roman"/>
                <a:cs typeface="Times New Roman"/>
              </a:rPr>
              <a:t>trình cha yêu </a:t>
            </a:r>
            <a:r>
              <a:rPr sz="2800" spc="-10" dirty="0">
                <a:latin typeface="Times New Roman"/>
                <a:cs typeface="Times New Roman"/>
              </a:rPr>
              <a:t>cầu một </a:t>
            </a:r>
            <a:r>
              <a:rPr sz="2800" spc="-5" dirty="0">
                <a:latin typeface="Times New Roman"/>
                <a:cs typeface="Times New Roman"/>
              </a:rPr>
              <a:t>tiến trình con </a:t>
            </a:r>
            <a:r>
              <a:rPr sz="2800" dirty="0">
                <a:latin typeface="Times New Roman"/>
                <a:cs typeface="Times New Roman"/>
              </a:rPr>
              <a:t>kết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thúc).</a:t>
            </a:r>
            <a:endParaRPr sz="2800">
              <a:latin typeface="Times New Roman"/>
              <a:cs typeface="Times New Roman"/>
            </a:endParaRPr>
          </a:p>
          <a:p>
            <a:pPr marL="756285" marR="15176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Người </a:t>
            </a:r>
            <a:r>
              <a:rPr sz="2800" spc="-5" dirty="0">
                <a:latin typeface="Times New Roman"/>
                <a:cs typeface="Times New Roman"/>
              </a:rPr>
              <a:t>dùng </a:t>
            </a:r>
            <a:r>
              <a:rPr sz="2800" dirty="0">
                <a:latin typeface="Times New Roman"/>
                <a:cs typeface="Times New Roman"/>
              </a:rPr>
              <a:t>(ví </a:t>
            </a:r>
            <a:r>
              <a:rPr sz="2800" spc="-5" dirty="0">
                <a:latin typeface="Times New Roman"/>
                <a:cs typeface="Times New Roman"/>
              </a:rPr>
              <a:t>dụ nhấn phím </a:t>
            </a:r>
            <a:r>
              <a:rPr sz="2800" dirty="0">
                <a:latin typeface="Times New Roman"/>
                <a:cs typeface="Times New Roman"/>
              </a:rPr>
              <a:t>Ctl-C </a:t>
            </a:r>
            <a:r>
              <a:rPr sz="2800" spc="-5" dirty="0">
                <a:latin typeface="Times New Roman"/>
                <a:cs typeface="Times New Roman"/>
              </a:rPr>
              <a:t>để ngắt xử lý của  tiến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Khi một </a:t>
            </a:r>
            <a:r>
              <a:rPr sz="2800" spc="-5" dirty="0">
                <a:latin typeface="Times New Roman"/>
                <a:cs typeface="Times New Roman"/>
              </a:rPr>
              <a:t>tiến trình nhận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tín hiệu, nó có thể xử sự theo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các cách sau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Bỏ qua tín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hiệu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Xử lý tín hiệu theo kiểu </a:t>
            </a:r>
            <a:r>
              <a:rPr sz="2800" spc="-15" dirty="0">
                <a:latin typeface="Times New Roman"/>
                <a:cs typeface="Times New Roman"/>
              </a:rPr>
              <a:t>mặc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định.</a:t>
            </a:r>
            <a:endParaRPr sz="2800">
              <a:latin typeface="Times New Roman"/>
              <a:cs typeface="Times New Roman"/>
            </a:endParaRPr>
          </a:p>
          <a:p>
            <a:pPr marL="756285" marR="28956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Tiếp nhận tín </a:t>
            </a:r>
            <a:r>
              <a:rPr sz="2800" b="1" spc="-10" dirty="0">
                <a:solidFill>
                  <a:srgbClr val="FF6600"/>
                </a:solidFill>
                <a:latin typeface="Times New Roman"/>
                <a:cs typeface="Times New Roman"/>
              </a:rPr>
              <a:t>hiệu </a:t>
            </a: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và xử lý </a:t>
            </a:r>
            <a:r>
              <a:rPr sz="2800" b="1" dirty="0">
                <a:solidFill>
                  <a:srgbClr val="FF6600"/>
                </a:solidFill>
                <a:latin typeface="Times New Roman"/>
                <a:cs typeface="Times New Roman"/>
              </a:rPr>
              <a:t>theo </a:t>
            </a: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cách đặc </a:t>
            </a:r>
            <a:r>
              <a:rPr sz="2800" b="1" spc="-10" dirty="0">
                <a:solidFill>
                  <a:srgbClr val="FF6600"/>
                </a:solidFill>
                <a:latin typeface="Times New Roman"/>
                <a:cs typeface="Times New Roman"/>
              </a:rPr>
              <a:t>biệt </a:t>
            </a: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của  tiến</a:t>
            </a:r>
            <a:r>
              <a:rPr sz="2800" b="1" spc="-1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943482"/>
            <a:ext cx="8268970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Liên lạc bằng </a:t>
            </a:r>
            <a:r>
              <a:rPr sz="3200" spc="-10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mang </a:t>
            </a:r>
            <a:r>
              <a:rPr sz="3200" spc="-5" dirty="0">
                <a:latin typeface="Times New Roman"/>
                <a:cs typeface="Times New Roman"/>
              </a:rPr>
              <a:t>tính </a:t>
            </a:r>
            <a:r>
              <a:rPr sz="3200" dirty="0">
                <a:latin typeface="Times New Roman"/>
                <a:cs typeface="Times New Roman"/>
              </a:rPr>
              <a:t>chất </a:t>
            </a:r>
            <a:r>
              <a:rPr sz="3200" i="1" spc="-5" dirty="0">
                <a:latin typeface="Times New Roman"/>
                <a:cs typeface="Times New Roman"/>
              </a:rPr>
              <a:t>không  </a:t>
            </a:r>
            <a:r>
              <a:rPr sz="3200" i="1" dirty="0">
                <a:latin typeface="Times New Roman"/>
                <a:cs typeface="Times New Roman"/>
              </a:rPr>
              <a:t>đồng </a:t>
            </a:r>
            <a:r>
              <a:rPr sz="3200" i="1" spc="-5" dirty="0">
                <a:latin typeface="Times New Roman"/>
                <a:cs typeface="Times New Roman"/>
              </a:rPr>
              <a:t>bộ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nghĩa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dirty="0">
                <a:latin typeface="Times New Roman"/>
                <a:cs typeface="Times New Roman"/>
              </a:rPr>
              <a:t>một </a:t>
            </a:r>
            <a:r>
              <a:rPr sz="3200" spc="-5" dirty="0">
                <a:latin typeface="Times New Roman"/>
                <a:cs typeface="Times New Roman"/>
              </a:rPr>
              <a:t>tiến trình </a:t>
            </a:r>
            <a:r>
              <a:rPr sz="3200" dirty="0">
                <a:latin typeface="Times New Roman"/>
                <a:cs typeface="Times New Roman"/>
              </a:rPr>
              <a:t>nhận </a:t>
            </a:r>
            <a:r>
              <a:rPr sz="3200" spc="-5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 không </a:t>
            </a:r>
            <a:r>
              <a:rPr sz="3200" spc="-5" dirty="0">
                <a:latin typeface="Times New Roman"/>
                <a:cs typeface="Times New Roman"/>
              </a:rPr>
              <a:t>thể </a:t>
            </a:r>
            <a:r>
              <a:rPr sz="3200" spc="5" dirty="0">
                <a:latin typeface="Times New Roman"/>
                <a:cs typeface="Times New Roman"/>
              </a:rPr>
              <a:t>xác </a:t>
            </a:r>
            <a:r>
              <a:rPr sz="3200" dirty="0">
                <a:latin typeface="Times New Roman"/>
                <a:cs typeface="Times New Roman"/>
              </a:rPr>
              <a:t>định </a:t>
            </a:r>
            <a:r>
              <a:rPr sz="3200" spc="-5" dirty="0">
                <a:latin typeface="Times New Roman"/>
                <a:cs typeface="Times New Roman"/>
              </a:rPr>
              <a:t>trước thời điểm </a:t>
            </a:r>
            <a:r>
              <a:rPr sz="3200" dirty="0">
                <a:latin typeface="Times New Roman"/>
                <a:cs typeface="Times New Roman"/>
              </a:rPr>
              <a:t>nhận </a:t>
            </a:r>
            <a:r>
              <a:rPr sz="3200" spc="-5" dirty="0">
                <a:latin typeface="Times New Roman"/>
                <a:cs typeface="Times New Roman"/>
              </a:rPr>
              <a:t>tính  </a:t>
            </a:r>
            <a:r>
              <a:rPr sz="3200" dirty="0">
                <a:latin typeface="Times New Roman"/>
                <a:cs typeface="Times New Roman"/>
              </a:rPr>
              <a:t>hiệu.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Hơn nữa các </a:t>
            </a:r>
            <a:r>
              <a:rPr sz="3200" spc="-5" dirty="0">
                <a:latin typeface="Times New Roman"/>
                <a:cs typeface="Times New Roman"/>
              </a:rPr>
              <a:t>tiến trình </a:t>
            </a:r>
            <a:r>
              <a:rPr sz="3200" dirty="0">
                <a:latin typeface="Times New Roman"/>
                <a:cs typeface="Times New Roman"/>
              </a:rPr>
              <a:t>không </a:t>
            </a:r>
            <a:r>
              <a:rPr sz="3200" spc="-5" dirty="0">
                <a:latin typeface="Times New Roman"/>
                <a:cs typeface="Times New Roman"/>
              </a:rPr>
              <a:t>thể </a:t>
            </a:r>
            <a:r>
              <a:rPr sz="3200" dirty="0">
                <a:latin typeface="Times New Roman"/>
                <a:cs typeface="Times New Roman"/>
              </a:rPr>
              <a:t>kiểm tra được  sự kiện tương ứng với </a:t>
            </a:r>
            <a:r>
              <a:rPr sz="3200" spc="-5" dirty="0">
                <a:latin typeface="Times New Roman"/>
                <a:cs typeface="Times New Roman"/>
              </a:rPr>
              <a:t>tín </a:t>
            </a:r>
            <a:r>
              <a:rPr sz="3200" dirty="0">
                <a:latin typeface="Times New Roman"/>
                <a:cs typeface="Times New Roman"/>
              </a:rPr>
              <a:t>hiệu có thật sự </a:t>
            </a:r>
            <a:r>
              <a:rPr sz="3200" spc="5" dirty="0">
                <a:latin typeface="Times New Roman"/>
                <a:cs typeface="Times New Roman"/>
              </a:rPr>
              <a:t>xảy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ra?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Các tiến </a:t>
            </a:r>
            <a:r>
              <a:rPr sz="3200" spc="-5" dirty="0">
                <a:latin typeface="Times New Roman"/>
                <a:cs typeface="Times New Roman"/>
              </a:rPr>
              <a:t>trình </a:t>
            </a:r>
            <a:r>
              <a:rPr sz="3200" dirty="0">
                <a:latin typeface="Times New Roman"/>
                <a:cs typeface="Times New Roman"/>
              </a:rPr>
              <a:t>chỉ có </a:t>
            </a:r>
            <a:r>
              <a:rPr sz="3200" spc="-5" dirty="0">
                <a:latin typeface="Times New Roman"/>
                <a:cs typeface="Times New Roman"/>
              </a:rPr>
              <a:t>thể thông </a:t>
            </a:r>
            <a:r>
              <a:rPr sz="3200" dirty="0">
                <a:latin typeface="Times New Roman"/>
                <a:cs typeface="Times New Roman"/>
              </a:rPr>
              <a:t>báo cho nhau </a:t>
            </a:r>
            <a:r>
              <a:rPr sz="3200" spc="5" dirty="0">
                <a:latin typeface="Times New Roman"/>
                <a:cs typeface="Times New Roman"/>
              </a:rPr>
              <a:t>về  </a:t>
            </a:r>
            <a:r>
              <a:rPr sz="3200" dirty="0">
                <a:latin typeface="Times New Roman"/>
                <a:cs typeface="Times New Roman"/>
              </a:rPr>
              <a:t>một biến cố nào đó, </a:t>
            </a:r>
            <a:r>
              <a:rPr sz="3200" spc="-5" dirty="0">
                <a:latin typeface="Times New Roman"/>
                <a:cs typeface="Times New Roman"/>
              </a:rPr>
              <a:t>mà không </a:t>
            </a:r>
            <a:r>
              <a:rPr sz="3200" dirty="0">
                <a:latin typeface="Times New Roman"/>
                <a:cs typeface="Times New Roman"/>
              </a:rPr>
              <a:t>trao đổi </a:t>
            </a:r>
            <a:r>
              <a:rPr sz="3200" spc="-5" dirty="0">
                <a:latin typeface="Times New Roman"/>
                <a:cs typeface="Times New Roman"/>
              </a:rPr>
              <a:t>dữ </a:t>
            </a:r>
            <a:r>
              <a:rPr sz="3200" dirty="0">
                <a:latin typeface="Times New Roman"/>
                <a:cs typeface="Times New Roman"/>
              </a:rPr>
              <a:t>liệu  theo cơ </a:t>
            </a:r>
            <a:r>
              <a:rPr sz="3200" spc="5" dirty="0">
                <a:latin typeface="Times New Roman"/>
                <a:cs typeface="Times New Roman"/>
              </a:rPr>
              <a:t>chế này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được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40" y="291211"/>
            <a:ext cx="192151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9210"/>
            <a:ext cx="873760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pipe </a:t>
            </a:r>
            <a:r>
              <a:rPr sz="2800" spc="-10" dirty="0">
                <a:latin typeface="Times New Roman"/>
                <a:cs typeface="Times New Roman"/>
              </a:rPr>
              <a:t>là một </a:t>
            </a:r>
            <a:r>
              <a:rPr sz="2800" spc="-5" dirty="0">
                <a:latin typeface="Times New Roman"/>
                <a:cs typeface="Times New Roman"/>
              </a:rPr>
              <a:t>kênh liên lạc trực tiếp giữa hai tiến trình : 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</a:t>
            </a:r>
            <a:r>
              <a:rPr sz="2800" spc="-10" dirty="0">
                <a:latin typeface="Times New Roman"/>
                <a:cs typeface="Times New Roman"/>
              </a:rPr>
              <a:t>xuất </a:t>
            </a:r>
            <a:r>
              <a:rPr sz="2800" spc="-5" dirty="0">
                <a:latin typeface="Times New Roman"/>
                <a:cs typeface="Times New Roman"/>
              </a:rPr>
              <a:t>của tiến trình </a:t>
            </a:r>
            <a:r>
              <a:rPr sz="2800" spc="-10" dirty="0">
                <a:latin typeface="Times New Roman"/>
                <a:cs typeface="Times New Roman"/>
              </a:rPr>
              <a:t>này </a:t>
            </a:r>
            <a:r>
              <a:rPr sz="2800" spc="-5" dirty="0">
                <a:latin typeface="Times New Roman"/>
                <a:cs typeface="Times New Roman"/>
              </a:rPr>
              <a:t>được chuyển đến </a:t>
            </a:r>
            <a:r>
              <a:rPr sz="2800" spc="-10" dirty="0">
                <a:latin typeface="Times New Roman"/>
                <a:cs typeface="Times New Roman"/>
              </a:rPr>
              <a:t>làm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 </a:t>
            </a:r>
            <a:r>
              <a:rPr sz="2800" dirty="0">
                <a:latin typeface="Times New Roman"/>
                <a:cs typeface="Times New Roman"/>
              </a:rPr>
              <a:t>nhập </a:t>
            </a:r>
            <a:r>
              <a:rPr sz="2800" spc="-5" dirty="0">
                <a:latin typeface="Times New Roman"/>
                <a:cs typeface="Times New Roman"/>
              </a:rPr>
              <a:t>cho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kia dưới dạng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dòng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Khi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pipe </a:t>
            </a:r>
            <a:r>
              <a:rPr sz="2800" spc="-5" dirty="0">
                <a:latin typeface="Times New Roman"/>
                <a:cs typeface="Times New Roman"/>
              </a:rPr>
              <a:t>được thiết lập giữa hai tiến </a:t>
            </a:r>
            <a:r>
              <a:rPr sz="2800" dirty="0">
                <a:latin typeface="Times New Roman"/>
                <a:cs typeface="Times New Roman"/>
              </a:rPr>
              <a:t>trình, </a:t>
            </a:r>
            <a:r>
              <a:rPr sz="2800" spc="-5" dirty="0">
                <a:latin typeface="Times New Roman"/>
                <a:cs typeface="Times New Roman"/>
              </a:rPr>
              <a:t>một trong  chúng sẽ ghi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vào pipe và tiến trình </a:t>
            </a:r>
            <a:r>
              <a:rPr sz="2800" dirty="0">
                <a:latin typeface="Times New Roman"/>
                <a:cs typeface="Times New Roman"/>
              </a:rPr>
              <a:t>kia </a:t>
            </a:r>
            <a:r>
              <a:rPr sz="2800" spc="-5" dirty="0">
                <a:latin typeface="Times New Roman"/>
                <a:cs typeface="Times New Roman"/>
              </a:rPr>
              <a:t>sẽ </a:t>
            </a:r>
            <a:r>
              <a:rPr sz="2800" dirty="0">
                <a:latin typeface="Times New Roman"/>
                <a:cs typeface="Times New Roman"/>
              </a:rPr>
              <a:t>đọc dữ </a:t>
            </a:r>
            <a:r>
              <a:rPr sz="2800" spc="-5" dirty="0">
                <a:latin typeface="Times New Roman"/>
                <a:cs typeface="Times New Roman"/>
              </a:rPr>
              <a:t>liệu  từ </a:t>
            </a:r>
            <a:r>
              <a:rPr sz="2800" dirty="0">
                <a:latin typeface="Times New Roman"/>
                <a:cs typeface="Times New Roman"/>
              </a:rPr>
              <a:t>pipe. Thứ </a:t>
            </a:r>
            <a:r>
              <a:rPr sz="2800" spc="-5" dirty="0">
                <a:latin typeface="Times New Roman"/>
                <a:cs typeface="Times New Roman"/>
              </a:rPr>
              <a:t>tự </a:t>
            </a:r>
            <a:r>
              <a:rPr sz="2800" dirty="0">
                <a:latin typeface="Times New Roman"/>
                <a:cs typeface="Times New Roman"/>
              </a:rPr>
              <a:t>dữ liệu truyền qua </a:t>
            </a:r>
            <a:r>
              <a:rPr sz="2800" spc="-5" dirty="0">
                <a:latin typeface="Times New Roman"/>
                <a:cs typeface="Times New Roman"/>
              </a:rPr>
              <a:t>pipe được bảo toàn </a:t>
            </a:r>
            <a:r>
              <a:rPr sz="2800" spc="-10" dirty="0">
                <a:latin typeface="Times New Roman"/>
                <a:cs typeface="Times New Roman"/>
              </a:rPr>
              <a:t>theo  </a:t>
            </a:r>
            <a:r>
              <a:rPr sz="2800" dirty="0">
                <a:latin typeface="Times New Roman"/>
                <a:cs typeface="Times New Roman"/>
              </a:rPr>
              <a:t>nguyên </a:t>
            </a:r>
            <a:r>
              <a:rPr sz="2800" spc="-5" dirty="0">
                <a:latin typeface="Times New Roman"/>
                <a:cs typeface="Times New Roman"/>
              </a:rPr>
              <a:t>tắc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FIFO.</a:t>
            </a:r>
            <a:endParaRPr sz="2800">
              <a:latin typeface="Times New Roman"/>
              <a:cs typeface="Times New Roman"/>
            </a:endParaRPr>
          </a:p>
          <a:p>
            <a:pPr marL="224154" indent="-211454" algn="just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224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pipe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kích thước giới hạn (thường là </a:t>
            </a:r>
            <a:r>
              <a:rPr sz="2800" dirty="0">
                <a:latin typeface="Times New Roman"/>
                <a:cs typeface="Times New Roman"/>
              </a:rPr>
              <a:t>4096 ký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tự).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0779" y="5366003"/>
            <a:ext cx="4466844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8074025" cy="618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Một tiến trình chỉ </a:t>
            </a:r>
            <a:r>
              <a:rPr sz="2800" spc="-15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dirty="0">
                <a:latin typeface="Times New Roman"/>
                <a:cs typeface="Times New Roman"/>
              </a:rPr>
              <a:t>sử </a:t>
            </a:r>
            <a:r>
              <a:rPr sz="2800" spc="-5" dirty="0">
                <a:latin typeface="Times New Roman"/>
                <a:cs typeface="Times New Roman"/>
              </a:rPr>
              <a:t>dụng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pipe do </a:t>
            </a:r>
            <a:r>
              <a:rPr sz="2800" spc="-1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tạo  ra hay </a:t>
            </a:r>
            <a:r>
              <a:rPr sz="2800" dirty="0">
                <a:latin typeface="Times New Roman"/>
                <a:cs typeface="Times New Roman"/>
              </a:rPr>
              <a:t>kế </a:t>
            </a:r>
            <a:r>
              <a:rPr sz="2800" spc="-5" dirty="0">
                <a:latin typeface="Times New Roman"/>
                <a:cs typeface="Times New Roman"/>
              </a:rPr>
              <a:t>thừa từ tiến trình cha. Hệ điều hành cung  </a:t>
            </a:r>
            <a:r>
              <a:rPr sz="2800" spc="-10" dirty="0">
                <a:latin typeface="Times New Roman"/>
                <a:cs typeface="Times New Roman"/>
              </a:rPr>
              <a:t>cấp các </a:t>
            </a:r>
            <a:r>
              <a:rPr sz="2800" spc="-5" dirty="0">
                <a:latin typeface="Times New Roman"/>
                <a:cs typeface="Times New Roman"/>
              </a:rPr>
              <a:t>lời </a:t>
            </a:r>
            <a:r>
              <a:rPr sz="2800" dirty="0">
                <a:latin typeface="Times New Roman"/>
                <a:cs typeface="Times New Roman"/>
              </a:rPr>
              <a:t>gọi hệ </a:t>
            </a:r>
            <a:r>
              <a:rPr sz="2800" spc="-5" dirty="0">
                <a:latin typeface="Times New Roman"/>
                <a:cs typeface="Times New Roman"/>
              </a:rPr>
              <a:t>thống read/write cho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 thực hiện thao tác </a:t>
            </a:r>
            <a:r>
              <a:rPr sz="2800" dirty="0">
                <a:latin typeface="Times New Roman"/>
                <a:cs typeface="Times New Roman"/>
              </a:rPr>
              <a:t>đọc/ghi </a:t>
            </a:r>
            <a:r>
              <a:rPr sz="2800" spc="-5" dirty="0">
                <a:latin typeface="Times New Roman"/>
                <a:cs typeface="Times New Roman"/>
              </a:rPr>
              <a:t>dữ liệu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pipe. Hệ điều  hành </a:t>
            </a:r>
            <a:r>
              <a:rPr sz="2800" spc="-10" dirty="0">
                <a:latin typeface="Times New Roman"/>
                <a:cs typeface="Times New Roman"/>
              </a:rPr>
              <a:t>cũng </a:t>
            </a:r>
            <a:r>
              <a:rPr sz="2800" spc="-5" dirty="0">
                <a:latin typeface="Times New Roman"/>
                <a:cs typeface="Times New Roman"/>
              </a:rPr>
              <a:t>chịu trách nhiệm </a:t>
            </a:r>
            <a:r>
              <a:rPr sz="2800" dirty="0">
                <a:latin typeface="Times New Roman"/>
                <a:cs typeface="Times New Roman"/>
              </a:rPr>
              <a:t>đồng </a:t>
            </a:r>
            <a:r>
              <a:rPr sz="2800" spc="-10" dirty="0">
                <a:latin typeface="Times New Roman"/>
                <a:cs typeface="Times New Roman"/>
              </a:rPr>
              <a:t>bộ hóa </a:t>
            </a:r>
            <a:r>
              <a:rPr sz="2800" spc="-5" dirty="0">
                <a:latin typeface="Times New Roman"/>
                <a:cs typeface="Times New Roman"/>
              </a:rPr>
              <a:t>việc truy  xuất pipe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tình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huống:</a:t>
            </a:r>
            <a:endParaRPr sz="2800">
              <a:latin typeface="Times New Roman"/>
              <a:cs typeface="Times New Roman"/>
            </a:endParaRPr>
          </a:p>
          <a:p>
            <a:pPr marL="756285" marR="299085" lvl="1" indent="-286385">
              <a:lnSpc>
                <a:spcPct val="100000"/>
              </a:lnSpc>
              <a:spcBef>
                <a:spcPts val="25"/>
              </a:spcBef>
              <a:buChar char="–"/>
              <a:tabLst>
                <a:tab pos="908685" algn="l"/>
                <a:tab pos="909319" algn="l"/>
              </a:tabLst>
            </a:pPr>
            <a:r>
              <a:rPr sz="2400" dirty="0">
                <a:latin typeface="Times New Roman"/>
                <a:cs typeface="Times New Roman"/>
              </a:rPr>
              <a:t>Tiến trình đọc pipe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bị khóa nếu pipe trống, nó </a:t>
            </a:r>
            <a:r>
              <a:rPr sz="2400" spc="-5" dirty="0">
                <a:latin typeface="Times New Roman"/>
                <a:cs typeface="Times New Roman"/>
              </a:rPr>
              <a:t>sẽ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phải  đợi đến khi pipe có dữ liệu để truy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xuất.</a:t>
            </a:r>
            <a:endParaRPr sz="2400">
              <a:latin typeface="Times New Roman"/>
              <a:cs typeface="Times New Roman"/>
            </a:endParaRPr>
          </a:p>
          <a:p>
            <a:pPr marL="756285" marR="232410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Tiến trình ghi pipe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bị khóa nếu pipe đầy, nó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phải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đợi  đến khi pipe có chỗ trống để chứa dữ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endParaRPr sz="2400">
              <a:latin typeface="Times New Roman"/>
              <a:cs typeface="Times New Roman"/>
            </a:endParaRPr>
          </a:p>
          <a:p>
            <a:pPr marL="355600" marR="639445" indent="-342900">
              <a:lnSpc>
                <a:spcPts val="336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Cơ chế này cho phép truyền dữ liệu với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thức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cấu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trúc.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36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Ngoài ra,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giới </a:t>
            </a:r>
            <a:r>
              <a:rPr sz="2800" spc="-10" dirty="0">
                <a:latin typeface="Times New Roman"/>
                <a:cs typeface="Times New Roman"/>
              </a:rPr>
              <a:t>hạn </a:t>
            </a:r>
            <a:r>
              <a:rPr sz="2800" spc="-5" dirty="0">
                <a:latin typeface="Times New Roman"/>
                <a:cs typeface="Times New Roman"/>
              </a:rPr>
              <a:t>của hình thức </a:t>
            </a:r>
            <a:r>
              <a:rPr sz="2800" spc="-10" dirty="0">
                <a:latin typeface="Times New Roman"/>
                <a:cs typeface="Times New Roman"/>
              </a:rPr>
              <a:t>liên </a:t>
            </a:r>
            <a:r>
              <a:rPr sz="2800" spc="-5" dirty="0">
                <a:latin typeface="Times New Roman"/>
                <a:cs typeface="Times New Roman"/>
              </a:rPr>
              <a:t>lạc này </a:t>
            </a:r>
            <a:r>
              <a:rPr sz="2800" dirty="0">
                <a:latin typeface="Times New Roman"/>
                <a:cs typeface="Times New Roman"/>
              </a:rPr>
              <a:t>là  </a:t>
            </a:r>
            <a:r>
              <a:rPr sz="2800" spc="-5" dirty="0">
                <a:latin typeface="Times New Roman"/>
                <a:cs typeface="Times New Roman"/>
              </a:rPr>
              <a:t>chỉ cho phép kết </a:t>
            </a:r>
            <a:r>
              <a:rPr sz="2800" dirty="0">
                <a:latin typeface="Times New Roman"/>
                <a:cs typeface="Times New Roman"/>
              </a:rPr>
              <a:t>nối </a:t>
            </a:r>
            <a:r>
              <a:rPr sz="2800" spc="-5" dirty="0">
                <a:latin typeface="Times New Roman"/>
                <a:cs typeface="Times New Roman"/>
              </a:rPr>
              <a:t>hai tiến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quan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cha-  con,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trên </a:t>
            </a:r>
            <a:r>
              <a:rPr sz="2800" dirty="0">
                <a:latin typeface="Times New Roman"/>
                <a:cs typeface="Times New Roman"/>
              </a:rPr>
              <a:t>cùng </a:t>
            </a:r>
            <a:r>
              <a:rPr sz="2800" spc="-10" dirty="0">
                <a:latin typeface="Times New Roman"/>
                <a:cs typeface="Times New Roman"/>
              </a:rPr>
              <a:t>một máy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918" y="291211"/>
            <a:ext cx="4667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Vùng nhớ </a:t>
            </a:r>
            <a:r>
              <a:rPr spc="-5" dirty="0"/>
              <a:t>chia</a:t>
            </a:r>
            <a:r>
              <a:rPr spc="-30" dirty="0"/>
              <a:t> </a:t>
            </a:r>
            <a:r>
              <a:rPr dirty="0"/>
              <a:t>sẻ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164081"/>
            <a:ext cx="8195309" cy="565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spc="-10" dirty="0">
                <a:latin typeface="Times New Roman"/>
                <a:cs typeface="Times New Roman"/>
              </a:rPr>
              <a:t>cận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chế này là cho </a:t>
            </a:r>
            <a:r>
              <a:rPr sz="2800" dirty="0">
                <a:latin typeface="Times New Roman"/>
                <a:cs typeface="Times New Roman"/>
              </a:rPr>
              <a:t>nhiều </a:t>
            </a:r>
            <a:r>
              <a:rPr sz="2800" spc="-5" dirty="0">
                <a:latin typeface="Times New Roman"/>
                <a:cs typeface="Times New Roman"/>
              </a:rPr>
              <a:t>tiến trình  cùng </a:t>
            </a:r>
            <a:r>
              <a:rPr sz="2800" dirty="0">
                <a:latin typeface="Times New Roman"/>
                <a:cs typeface="Times New Roman"/>
              </a:rPr>
              <a:t>truy xuất </a:t>
            </a:r>
            <a:r>
              <a:rPr sz="2800" spc="-5" dirty="0">
                <a:latin typeface="Times New Roman"/>
                <a:cs typeface="Times New Roman"/>
              </a:rPr>
              <a:t>đến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vùng nhớ chung gọi là </a:t>
            </a:r>
            <a:r>
              <a:rPr sz="2800" i="1" spc="-5" dirty="0">
                <a:latin typeface="Times New Roman"/>
                <a:cs typeface="Times New Roman"/>
              </a:rPr>
              <a:t>vùng  </a:t>
            </a:r>
            <a:r>
              <a:rPr sz="2800" i="1" dirty="0">
                <a:latin typeface="Times New Roman"/>
                <a:cs typeface="Times New Roman"/>
              </a:rPr>
              <a:t>nhớ </a:t>
            </a:r>
            <a:r>
              <a:rPr sz="2800" i="1" spc="-5" dirty="0">
                <a:latin typeface="Times New Roman"/>
                <a:cs typeface="Times New Roman"/>
              </a:rPr>
              <a:t>chia </a:t>
            </a:r>
            <a:r>
              <a:rPr sz="2800" i="1" spc="-10" dirty="0">
                <a:latin typeface="Times New Roman"/>
                <a:cs typeface="Times New Roman"/>
              </a:rPr>
              <a:t>sẻ </a:t>
            </a:r>
            <a:r>
              <a:rPr sz="2800" i="1" spc="-5" dirty="0">
                <a:latin typeface="Times New Roman"/>
                <a:cs typeface="Times New Roman"/>
              </a:rPr>
              <a:t>(shared memory)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bất </a:t>
            </a:r>
            <a:r>
              <a:rPr sz="2800" dirty="0">
                <a:latin typeface="Times New Roman"/>
                <a:cs typeface="Times New Roman"/>
              </a:rPr>
              <a:t>kỳ </a:t>
            </a:r>
            <a:r>
              <a:rPr sz="2800" spc="-5" dirty="0">
                <a:latin typeface="Times New Roman"/>
                <a:cs typeface="Times New Roman"/>
              </a:rPr>
              <a:t>hành  </a:t>
            </a:r>
            <a:r>
              <a:rPr sz="2800" dirty="0">
                <a:latin typeface="Times New Roman"/>
                <a:cs typeface="Times New Roman"/>
              </a:rPr>
              <a:t>vi </a:t>
            </a:r>
            <a:r>
              <a:rPr sz="2800" spc="-5" dirty="0">
                <a:latin typeface="Times New Roman"/>
                <a:cs typeface="Times New Roman"/>
              </a:rPr>
              <a:t>truyền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</a:t>
            </a:r>
            <a:r>
              <a:rPr sz="2800" spc="-10" dirty="0">
                <a:latin typeface="Times New Roman"/>
                <a:cs typeface="Times New Roman"/>
              </a:rPr>
              <a:t>nào cần </a:t>
            </a:r>
            <a:r>
              <a:rPr sz="2800" spc="-5" dirty="0">
                <a:latin typeface="Times New Roman"/>
                <a:cs typeface="Times New Roman"/>
              </a:rPr>
              <a:t>phải thực hiện ở đây,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 chỉ đơn giản được </a:t>
            </a:r>
            <a:r>
              <a:rPr sz="2800" dirty="0">
                <a:latin typeface="Times New Roman"/>
                <a:cs typeface="Times New Roman"/>
              </a:rPr>
              <a:t>đặt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vùng nhớ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dirty="0">
                <a:latin typeface="Times New Roman"/>
                <a:cs typeface="Times New Roman"/>
              </a:rPr>
              <a:t>nhiều </a:t>
            </a:r>
            <a:r>
              <a:rPr sz="2800" spc="-5" dirty="0">
                <a:latin typeface="Times New Roman"/>
                <a:cs typeface="Times New Roman"/>
              </a:rPr>
              <a:t>tiến 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cùng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được..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Với </a:t>
            </a:r>
            <a:r>
              <a:rPr sz="2800" spc="-5" dirty="0">
                <a:latin typeface="Times New Roman"/>
                <a:cs typeface="Times New Roman"/>
              </a:rPr>
              <a:t>phương thức này,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chia sẻ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vùng  nhớ </a:t>
            </a:r>
            <a:r>
              <a:rPr sz="2800" spc="-5" dirty="0">
                <a:latin typeface="Times New Roman"/>
                <a:cs typeface="Times New Roman"/>
              </a:rPr>
              <a:t>vật lý thông </a:t>
            </a:r>
            <a:r>
              <a:rPr sz="2800" dirty="0">
                <a:latin typeface="Times New Roman"/>
                <a:cs typeface="Times New Roman"/>
              </a:rPr>
              <a:t>qua trung </a:t>
            </a:r>
            <a:r>
              <a:rPr sz="2800" spc="-5" dirty="0">
                <a:latin typeface="Times New Roman"/>
                <a:cs typeface="Times New Roman"/>
              </a:rPr>
              <a:t>gian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gian </a:t>
            </a:r>
            <a:r>
              <a:rPr sz="2800" dirty="0">
                <a:latin typeface="Times New Roman"/>
                <a:cs typeface="Times New Roman"/>
              </a:rPr>
              <a:t>địa </a:t>
            </a:r>
            <a:r>
              <a:rPr sz="2800" spc="-5" dirty="0">
                <a:latin typeface="Times New Roman"/>
                <a:cs typeface="Times New Roman"/>
              </a:rPr>
              <a:t>chỉ của  </a:t>
            </a:r>
            <a:r>
              <a:rPr sz="2800" dirty="0">
                <a:latin typeface="Times New Roman"/>
                <a:cs typeface="Times New Roman"/>
              </a:rPr>
              <a:t>chúng. </a:t>
            </a:r>
            <a:r>
              <a:rPr sz="2800" spc="-5" dirty="0">
                <a:latin typeface="Times New Roman"/>
                <a:cs typeface="Times New Roman"/>
              </a:rPr>
              <a:t>Một vùng nhớ chia sẻ tồn tại </a:t>
            </a:r>
            <a:r>
              <a:rPr sz="2800" spc="-10" dirty="0">
                <a:latin typeface="Times New Roman"/>
                <a:cs typeface="Times New Roman"/>
              </a:rPr>
              <a:t>độc </a:t>
            </a:r>
            <a:r>
              <a:rPr sz="2800" spc="-5" dirty="0">
                <a:latin typeface="Times New Roman"/>
                <a:cs typeface="Times New Roman"/>
              </a:rPr>
              <a:t>lập với </a:t>
            </a:r>
            <a:r>
              <a:rPr sz="2800" spc="-15" dirty="0">
                <a:latin typeface="Times New Roman"/>
                <a:cs typeface="Times New Roman"/>
              </a:rPr>
              <a:t>các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tiến trình, </a:t>
            </a:r>
            <a:r>
              <a:rPr sz="2800" dirty="0">
                <a:latin typeface="Times New Roman"/>
                <a:cs typeface="Times New Roman"/>
              </a:rPr>
              <a:t>và khi </a:t>
            </a:r>
            <a:r>
              <a:rPr sz="2800" spc="-10" dirty="0">
                <a:latin typeface="Times New Roman"/>
                <a:cs typeface="Times New Roman"/>
              </a:rPr>
              <a:t>một tiến </a:t>
            </a:r>
            <a:r>
              <a:rPr sz="2800" spc="-5" dirty="0">
                <a:latin typeface="Times New Roman"/>
                <a:cs typeface="Times New Roman"/>
              </a:rPr>
              <a:t>trình muốn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 đến  </a:t>
            </a:r>
            <a:r>
              <a:rPr sz="2800" dirty="0">
                <a:latin typeface="Times New Roman"/>
                <a:cs typeface="Times New Roman"/>
              </a:rPr>
              <a:t>vùng </a:t>
            </a:r>
            <a:r>
              <a:rPr sz="2800" spc="-5" dirty="0">
                <a:latin typeface="Times New Roman"/>
                <a:cs typeface="Times New Roman"/>
              </a:rPr>
              <a:t>nhớ này,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phải </a:t>
            </a:r>
            <a:r>
              <a:rPr sz="2800" spc="-5" dirty="0">
                <a:latin typeface="Times New Roman"/>
                <a:cs typeface="Times New Roman"/>
              </a:rPr>
              <a:t>kết gắn vùng </a:t>
            </a:r>
            <a:r>
              <a:rPr sz="2800" dirty="0">
                <a:latin typeface="Times New Roman"/>
                <a:cs typeface="Times New Roman"/>
              </a:rPr>
              <a:t>nhớ </a:t>
            </a:r>
            <a:r>
              <a:rPr sz="2800" spc="-5" dirty="0">
                <a:latin typeface="Times New Roman"/>
                <a:cs typeface="Times New Roman"/>
              </a:rPr>
              <a:t>chung  </a:t>
            </a:r>
            <a:r>
              <a:rPr sz="2800" dirty="0">
                <a:latin typeface="Times New Roman"/>
                <a:cs typeface="Times New Roman"/>
              </a:rPr>
              <a:t>đó </a:t>
            </a:r>
            <a:r>
              <a:rPr sz="2800" spc="-5" dirty="0">
                <a:latin typeface="Times New Roman"/>
                <a:cs typeface="Times New Roman"/>
              </a:rPr>
              <a:t>vào không gian địa chỉ riêng của từng tiến trình, </a:t>
            </a:r>
            <a:r>
              <a:rPr sz="2800" dirty="0">
                <a:latin typeface="Times New Roman"/>
                <a:cs typeface="Times New Roman"/>
              </a:rPr>
              <a:t>và  </a:t>
            </a:r>
            <a:r>
              <a:rPr sz="2800" spc="-5" dirty="0">
                <a:latin typeface="Times New Roman"/>
                <a:cs typeface="Times New Roman"/>
              </a:rPr>
              <a:t>thao tác trên đó như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vùng nhớ riêng của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mình.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4648200"/>
            <a:ext cx="3281172" cy="208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217" y="209804"/>
            <a:ext cx="8270240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Đây </a:t>
            </a:r>
            <a:r>
              <a:rPr sz="2800" spc="-5" dirty="0">
                <a:latin typeface="Times New Roman"/>
                <a:cs typeface="Times New Roman"/>
              </a:rPr>
              <a:t>là phương </a:t>
            </a:r>
            <a:r>
              <a:rPr sz="2800" spc="-10" dirty="0">
                <a:latin typeface="Times New Roman"/>
                <a:cs typeface="Times New Roman"/>
              </a:rPr>
              <a:t>pháp </a:t>
            </a:r>
            <a:r>
              <a:rPr sz="2800" spc="-5" dirty="0">
                <a:latin typeface="Times New Roman"/>
                <a:cs typeface="Times New Roman"/>
              </a:rPr>
              <a:t>nhanh nhất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trao </a:t>
            </a:r>
            <a:r>
              <a:rPr sz="2800" dirty="0">
                <a:latin typeface="Times New Roman"/>
                <a:cs typeface="Times New Roman"/>
              </a:rPr>
              <a:t>đổi dữ </a:t>
            </a:r>
            <a:r>
              <a:rPr sz="2800" spc="-5" dirty="0">
                <a:latin typeface="Times New Roman"/>
                <a:cs typeface="Times New Roman"/>
              </a:rPr>
              <a:t>liệu  giữa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trình. </a:t>
            </a:r>
            <a:r>
              <a:rPr sz="2800" spc="-5" dirty="0">
                <a:latin typeface="Times New Roman"/>
                <a:cs typeface="Times New Roman"/>
              </a:rPr>
              <a:t>Nhưng phương thức này </a:t>
            </a:r>
            <a:r>
              <a:rPr sz="2800" dirty="0">
                <a:latin typeface="Times New Roman"/>
                <a:cs typeface="Times New Roman"/>
              </a:rPr>
              <a:t>cũng </a:t>
            </a:r>
            <a:r>
              <a:rPr sz="2800" spc="-5" dirty="0">
                <a:latin typeface="Times New Roman"/>
                <a:cs typeface="Times New Roman"/>
              </a:rPr>
              <a:t>làm  phát sinh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khó </a:t>
            </a:r>
            <a:r>
              <a:rPr sz="2800" spc="-10" dirty="0">
                <a:latin typeface="Times New Roman"/>
                <a:cs typeface="Times New Roman"/>
              </a:rPr>
              <a:t>khăn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việc </a:t>
            </a:r>
            <a:r>
              <a:rPr sz="2800" spc="-5" dirty="0">
                <a:latin typeface="Times New Roman"/>
                <a:cs typeface="Times New Roman"/>
              </a:rPr>
              <a:t>bảo đảm sự toàn vẹn 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(</a:t>
            </a:r>
            <a:r>
              <a:rPr sz="2800" i="1" spc="-5" dirty="0">
                <a:latin typeface="Times New Roman"/>
                <a:cs typeface="Times New Roman"/>
              </a:rPr>
              <a:t>coherence</a:t>
            </a:r>
            <a:r>
              <a:rPr sz="2800" spc="-5" dirty="0">
                <a:latin typeface="Times New Roman"/>
                <a:cs typeface="Times New Roman"/>
              </a:rPr>
              <a:t>), </a:t>
            </a:r>
            <a:r>
              <a:rPr sz="2800" dirty="0">
                <a:latin typeface="Times New Roman"/>
                <a:cs typeface="Times New Roman"/>
              </a:rPr>
              <a:t>ví dụ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làm </a:t>
            </a:r>
            <a:r>
              <a:rPr sz="2800" spc="-5" dirty="0">
                <a:latin typeface="Times New Roman"/>
                <a:cs typeface="Times New Roman"/>
              </a:rPr>
              <a:t>sao biết được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trình truy </a:t>
            </a:r>
            <a:r>
              <a:rPr sz="2800" dirty="0">
                <a:latin typeface="Times New Roman"/>
                <a:cs typeface="Times New Roman"/>
              </a:rPr>
              <a:t>xuất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</a:t>
            </a:r>
            <a:r>
              <a:rPr sz="2800" spc="-10" dirty="0">
                <a:latin typeface="Times New Roman"/>
                <a:cs typeface="Times New Roman"/>
              </a:rPr>
              <a:t>mới </a:t>
            </a:r>
            <a:r>
              <a:rPr sz="2800" dirty="0">
                <a:latin typeface="Times New Roman"/>
                <a:cs typeface="Times New Roman"/>
              </a:rPr>
              <a:t>nhất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spc="-5" dirty="0">
                <a:latin typeface="Times New Roman"/>
                <a:cs typeface="Times New Roman"/>
              </a:rPr>
              <a:t>tiến  trình </a:t>
            </a:r>
            <a:r>
              <a:rPr sz="2800" dirty="0">
                <a:latin typeface="Times New Roman"/>
                <a:cs typeface="Times New Roman"/>
              </a:rPr>
              <a:t>khác đã </a:t>
            </a:r>
            <a:r>
              <a:rPr sz="2800" spc="-5" dirty="0">
                <a:latin typeface="Times New Roman"/>
                <a:cs typeface="Times New Roman"/>
              </a:rPr>
              <a:t>ghi? Làm </a:t>
            </a:r>
            <a:r>
              <a:rPr sz="2800" dirty="0">
                <a:latin typeface="Times New Roman"/>
                <a:cs typeface="Times New Roman"/>
              </a:rPr>
              <a:t>thế </a:t>
            </a:r>
            <a:r>
              <a:rPr sz="2800" spc="-5" dirty="0">
                <a:latin typeface="Times New Roman"/>
                <a:cs typeface="Times New Roman"/>
              </a:rPr>
              <a:t>nào </a:t>
            </a:r>
            <a:r>
              <a:rPr sz="2800" dirty="0">
                <a:latin typeface="Times New Roman"/>
                <a:cs typeface="Times New Roman"/>
              </a:rPr>
              <a:t>ngăn </a:t>
            </a:r>
            <a:r>
              <a:rPr sz="2800" spc="-10" dirty="0">
                <a:latin typeface="Times New Roman"/>
                <a:cs typeface="Times New Roman"/>
              </a:rPr>
              <a:t>cản </a:t>
            </a:r>
            <a:r>
              <a:rPr sz="2800" spc="-5" dirty="0">
                <a:latin typeface="Times New Roman"/>
                <a:cs typeface="Times New Roman"/>
              </a:rPr>
              <a:t>hai tiến trình  cùng </a:t>
            </a:r>
            <a:r>
              <a:rPr sz="2800" dirty="0">
                <a:latin typeface="Times New Roman"/>
                <a:cs typeface="Times New Roman"/>
              </a:rPr>
              <a:t>đồng </a:t>
            </a:r>
            <a:r>
              <a:rPr sz="2800" spc="-5" dirty="0">
                <a:latin typeface="Times New Roman"/>
                <a:cs typeface="Times New Roman"/>
              </a:rPr>
              <a:t>thời </a:t>
            </a:r>
            <a:r>
              <a:rPr sz="2800" dirty="0">
                <a:latin typeface="Times New Roman"/>
                <a:cs typeface="Times New Roman"/>
              </a:rPr>
              <a:t>ghi dữ </a:t>
            </a:r>
            <a:r>
              <a:rPr sz="2800" spc="-5" dirty="0">
                <a:latin typeface="Times New Roman"/>
                <a:cs typeface="Times New Roman"/>
              </a:rPr>
              <a:t>liệu vào </a:t>
            </a:r>
            <a:r>
              <a:rPr sz="2800" dirty="0">
                <a:latin typeface="Times New Roman"/>
                <a:cs typeface="Times New Roman"/>
              </a:rPr>
              <a:t>vùng nhớ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chung.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khuyết điểm </a:t>
            </a:r>
            <a:r>
              <a:rPr sz="2800" dirty="0">
                <a:latin typeface="Times New Roman"/>
                <a:cs typeface="Times New Roman"/>
              </a:rPr>
              <a:t>của </a:t>
            </a:r>
            <a:r>
              <a:rPr sz="2800" spc="-5" dirty="0">
                <a:latin typeface="Times New Roman"/>
                <a:cs typeface="Times New Roman"/>
              </a:rPr>
              <a:t>phương pháp liên lạc </a:t>
            </a:r>
            <a:r>
              <a:rPr sz="2800" dirty="0">
                <a:latin typeface="Times New Roman"/>
                <a:cs typeface="Times New Roman"/>
              </a:rPr>
              <a:t>này </a:t>
            </a:r>
            <a:r>
              <a:rPr sz="2800" spc="-5" dirty="0">
                <a:latin typeface="Times New Roman"/>
                <a:cs typeface="Times New Roman"/>
              </a:rPr>
              <a:t>là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spc="-10" dirty="0">
                <a:latin typeface="Times New Roman"/>
                <a:cs typeface="Times New Roman"/>
              </a:rPr>
              <a:t>áp </a:t>
            </a:r>
            <a:r>
              <a:rPr sz="2800" spc="-5" dirty="0">
                <a:latin typeface="Times New Roman"/>
                <a:cs typeface="Times New Roman"/>
              </a:rPr>
              <a:t>dụng hiệu quả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tán, để  trao </a:t>
            </a:r>
            <a:r>
              <a:rPr sz="2800" dirty="0">
                <a:latin typeface="Times New Roman"/>
                <a:cs typeface="Times New Roman"/>
              </a:rPr>
              <a:t>đổi thông </a:t>
            </a:r>
            <a:r>
              <a:rPr sz="2800" spc="-5" dirty="0">
                <a:latin typeface="Times New Roman"/>
                <a:cs typeface="Times New Roman"/>
              </a:rPr>
              <a:t>tin giữa </a:t>
            </a:r>
            <a:r>
              <a:rPr sz="2800" spc="-10" dirty="0">
                <a:latin typeface="Times New Roman"/>
                <a:cs typeface="Times New Roman"/>
              </a:rPr>
              <a:t>các máy </a:t>
            </a:r>
            <a:r>
              <a:rPr sz="2800" dirty="0">
                <a:latin typeface="Times New Roman"/>
                <a:cs typeface="Times New Roman"/>
              </a:rPr>
              <a:t>tính </a:t>
            </a:r>
            <a:r>
              <a:rPr sz="2800" spc="-5" dirty="0">
                <a:latin typeface="Times New Roman"/>
                <a:cs typeface="Times New Roman"/>
              </a:rPr>
              <a:t>khác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444" y="291211"/>
            <a:ext cx="659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Trao </a:t>
            </a:r>
            <a:r>
              <a:rPr spc="-10" dirty="0"/>
              <a:t>đổi </a:t>
            </a:r>
            <a:r>
              <a:rPr spc="-5" dirty="0"/>
              <a:t>thông điệp</a:t>
            </a:r>
            <a:r>
              <a:rPr spc="85" dirty="0"/>
              <a:t> </a:t>
            </a:r>
            <a:r>
              <a:rPr spc="-5" dirty="0"/>
              <a:t>(Message)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807275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điều hành còn cung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một </a:t>
            </a:r>
            <a:r>
              <a:rPr sz="2800" spc="-1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chế liên lạc giữa 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không thông qua việc chia sẻ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tài  nguyên chung,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dirty="0">
                <a:latin typeface="Times New Roman"/>
                <a:cs typeface="Times New Roman"/>
              </a:rPr>
              <a:t>thông qua </a:t>
            </a:r>
            <a:r>
              <a:rPr sz="2800" spc="-10" dirty="0">
                <a:latin typeface="Times New Roman"/>
                <a:cs typeface="Times New Roman"/>
              </a:rPr>
              <a:t>việc </a:t>
            </a:r>
            <a:r>
              <a:rPr sz="2800" spc="-5" dirty="0">
                <a:latin typeface="Times New Roman"/>
                <a:cs typeface="Times New Roman"/>
              </a:rPr>
              <a:t>gởi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điệp. </a:t>
            </a:r>
            <a:r>
              <a:rPr sz="2800" spc="-10" dirty="0">
                <a:latin typeface="Times New Roman"/>
                <a:cs typeface="Times New Roman"/>
              </a:rPr>
              <a:t>Để  </a:t>
            </a:r>
            <a:r>
              <a:rPr sz="2800" dirty="0">
                <a:latin typeface="Times New Roman"/>
                <a:cs typeface="Times New Roman"/>
              </a:rPr>
              <a:t>hỗ </a:t>
            </a:r>
            <a:r>
              <a:rPr sz="2800" spc="-5" dirty="0">
                <a:latin typeface="Times New Roman"/>
                <a:cs typeface="Times New Roman"/>
              </a:rPr>
              <a:t>trợ cơ chế liên </a:t>
            </a:r>
            <a:r>
              <a:rPr sz="2800" spc="-10" dirty="0">
                <a:latin typeface="Times New Roman"/>
                <a:cs typeface="Times New Roman"/>
              </a:rPr>
              <a:t>lạc </a:t>
            </a:r>
            <a:r>
              <a:rPr sz="2800" spc="-5" dirty="0">
                <a:latin typeface="Times New Roman"/>
                <a:cs typeface="Times New Roman"/>
              </a:rPr>
              <a:t>bằng thông điệp, </a:t>
            </a:r>
            <a:r>
              <a:rPr sz="2800" spc="-1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điều hành  cung </a:t>
            </a:r>
            <a:r>
              <a:rPr sz="2800" spc="-10" dirty="0">
                <a:latin typeface="Times New Roman"/>
                <a:cs typeface="Times New Roman"/>
              </a:rPr>
              <a:t>cấp các </a:t>
            </a:r>
            <a:r>
              <a:rPr sz="2800" spc="-5" dirty="0">
                <a:latin typeface="Times New Roman"/>
                <a:cs typeface="Times New Roman"/>
              </a:rPr>
              <a:t>hàm </a:t>
            </a:r>
            <a:r>
              <a:rPr sz="2800" dirty="0">
                <a:latin typeface="Times New Roman"/>
                <a:cs typeface="Times New Roman"/>
              </a:rPr>
              <a:t>IPC </a:t>
            </a:r>
            <a:r>
              <a:rPr sz="2800" spc="-5" dirty="0">
                <a:latin typeface="Times New Roman"/>
                <a:cs typeface="Times New Roman"/>
              </a:rPr>
              <a:t>chuẩn (Interprocess  communication), cơ bản là hai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hàm:</a:t>
            </a:r>
            <a:endParaRPr sz="2800">
              <a:latin typeface="Times New Roman"/>
              <a:cs typeface="Times New Roman"/>
            </a:endParaRPr>
          </a:p>
          <a:p>
            <a:pPr marL="534035" indent="-521334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Times New Roman"/>
              <a:buChar char="•"/>
              <a:tabLst>
                <a:tab pos="534035" algn="l"/>
                <a:tab pos="534670" algn="l"/>
                <a:tab pos="299212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(message)	: gởi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điệp</a:t>
            </a:r>
            <a:endParaRPr sz="2800">
              <a:latin typeface="Times New Roman"/>
              <a:cs typeface="Times New Roman"/>
            </a:endParaRPr>
          </a:p>
          <a:p>
            <a:pPr marL="534035" indent="-521334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Times New Roman"/>
              <a:buChar char="•"/>
              <a:tabLst>
                <a:tab pos="534035" algn="l"/>
                <a:tab pos="534670" algn="l"/>
                <a:tab pos="3402329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(message)	: </a:t>
            </a:r>
            <a:r>
              <a:rPr sz="2800" dirty="0">
                <a:latin typeface="Times New Roman"/>
                <a:cs typeface="Times New Roman"/>
              </a:rPr>
              <a:t>nhận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điệp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678" y="291211"/>
            <a:ext cx="21865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8074025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Một socket 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thiết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bị truyền thông hai</a:t>
            </a:r>
            <a:r>
              <a:rPr sz="2800" spc="5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chiều </a:t>
            </a:r>
            <a:r>
              <a:rPr sz="2800" spc="-5" dirty="0">
                <a:latin typeface="Times New Roman"/>
                <a:cs typeface="Times New Roman"/>
              </a:rPr>
              <a:t> tương tự như tập tin, chúng ta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đọc </a:t>
            </a:r>
            <a:r>
              <a:rPr sz="2800" spc="-5" dirty="0">
                <a:latin typeface="Times New Roman"/>
                <a:cs typeface="Times New Roman"/>
              </a:rPr>
              <a:t>hay </a:t>
            </a:r>
            <a:r>
              <a:rPr sz="2800" dirty="0">
                <a:latin typeface="Times New Roman"/>
                <a:cs typeface="Times New Roman"/>
              </a:rPr>
              <a:t>ghi </a:t>
            </a:r>
            <a:r>
              <a:rPr sz="2800" spc="-5" dirty="0">
                <a:latin typeface="Times New Roman"/>
                <a:cs typeface="Times New Roman"/>
              </a:rPr>
              <a:t>lên  </a:t>
            </a:r>
            <a:r>
              <a:rPr sz="2800" dirty="0">
                <a:latin typeface="Times New Roman"/>
                <a:cs typeface="Times New Roman"/>
              </a:rPr>
              <a:t>nó, tuy </a:t>
            </a:r>
            <a:r>
              <a:rPr sz="2800" spc="-5" dirty="0">
                <a:latin typeface="Times New Roman"/>
                <a:cs typeface="Times New Roman"/>
              </a:rPr>
              <a:t>nhiên </a:t>
            </a: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socket </a:t>
            </a:r>
            <a:r>
              <a:rPr sz="2800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thành </a:t>
            </a:r>
            <a:r>
              <a:rPr sz="2800" spc="-10" dirty="0">
                <a:latin typeface="Times New Roman"/>
                <a:cs typeface="Times New Roman"/>
              </a:rPr>
              <a:t>phần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một  mối </a:t>
            </a:r>
            <a:r>
              <a:rPr sz="2800" dirty="0">
                <a:latin typeface="Times New Roman"/>
                <a:cs typeface="Times New Roman"/>
              </a:rPr>
              <a:t>nối </a:t>
            </a:r>
            <a:r>
              <a:rPr sz="2800" spc="-5" dirty="0">
                <a:latin typeface="Times New Roman"/>
                <a:cs typeface="Times New Roman"/>
              </a:rPr>
              <a:t>nào </a:t>
            </a:r>
            <a:r>
              <a:rPr sz="2800" dirty="0">
                <a:latin typeface="Times New Roman"/>
                <a:cs typeface="Times New Roman"/>
              </a:rPr>
              <a:t>đó </a:t>
            </a:r>
            <a:r>
              <a:rPr sz="2800" spc="-5" dirty="0">
                <a:latin typeface="Times New Roman"/>
                <a:cs typeface="Times New Roman"/>
              </a:rPr>
              <a:t>giữa </a:t>
            </a:r>
            <a:r>
              <a:rPr sz="2800" spc="-10" dirty="0">
                <a:latin typeface="Times New Roman"/>
                <a:cs typeface="Times New Roman"/>
              </a:rPr>
              <a:t>các máy </a:t>
            </a:r>
            <a:r>
              <a:rPr sz="2800" dirty="0">
                <a:latin typeface="Times New Roman"/>
                <a:cs typeface="Times New Roman"/>
              </a:rPr>
              <a:t>trên </a:t>
            </a:r>
            <a:r>
              <a:rPr sz="2800" spc="-5" dirty="0">
                <a:latin typeface="Times New Roman"/>
                <a:cs typeface="Times New Roman"/>
              </a:rPr>
              <a:t>mạng </a:t>
            </a:r>
            <a:r>
              <a:rPr sz="2800" spc="-10" dirty="0">
                <a:latin typeface="Times New Roman"/>
                <a:cs typeface="Times New Roman"/>
              </a:rPr>
              <a:t>máy </a:t>
            </a:r>
            <a:r>
              <a:rPr sz="2800" spc="-5" dirty="0">
                <a:latin typeface="Times New Roman"/>
                <a:cs typeface="Times New Roman"/>
              </a:rPr>
              <a:t>tính </a:t>
            </a:r>
            <a:r>
              <a:rPr sz="2800" dirty="0">
                <a:latin typeface="Times New Roman"/>
                <a:cs typeface="Times New Roman"/>
              </a:rPr>
              <a:t>và 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thao tác </a:t>
            </a:r>
            <a:r>
              <a:rPr sz="2800" dirty="0">
                <a:latin typeface="Times New Roman"/>
                <a:cs typeface="Times New Roman"/>
              </a:rPr>
              <a:t>đọc/ghi </a:t>
            </a:r>
            <a:r>
              <a:rPr sz="2800" spc="-5" dirty="0">
                <a:latin typeface="Times New Roman"/>
                <a:cs typeface="Times New Roman"/>
              </a:rPr>
              <a:t>chính là sự trao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dữ liệu giữa 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ứng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trên nhiều </a:t>
            </a:r>
            <a:r>
              <a:rPr sz="2800" spc="-10" dirty="0">
                <a:latin typeface="Times New Roman"/>
                <a:cs typeface="Times New Roman"/>
              </a:rPr>
              <a:t>máy </a:t>
            </a:r>
            <a:r>
              <a:rPr sz="2800" spc="-5" dirty="0">
                <a:latin typeface="Times New Roman"/>
                <a:cs typeface="Times New Roman"/>
              </a:rPr>
              <a:t>khác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Sử dụng </a:t>
            </a:r>
            <a:r>
              <a:rPr sz="2800" spc="-5" dirty="0">
                <a:latin typeface="Times New Roman"/>
                <a:cs typeface="Times New Roman"/>
              </a:rPr>
              <a:t>socket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dirty="0">
                <a:latin typeface="Times New Roman"/>
                <a:cs typeface="Times New Roman"/>
              </a:rPr>
              <a:t>phỏng </a:t>
            </a:r>
            <a:r>
              <a:rPr sz="2800" spc="-5" dirty="0">
                <a:latin typeface="Times New Roman"/>
                <a:cs typeface="Times New Roman"/>
              </a:rPr>
              <a:t>hai </a:t>
            </a:r>
            <a:r>
              <a:rPr sz="2800" spc="-10" dirty="0">
                <a:latin typeface="Times New Roman"/>
                <a:cs typeface="Times New Roman"/>
              </a:rPr>
              <a:t>phương </a:t>
            </a:r>
            <a:r>
              <a:rPr sz="2800" spc="-5" dirty="0">
                <a:latin typeface="Times New Roman"/>
                <a:cs typeface="Times New Roman"/>
              </a:rPr>
              <a:t>thức </a:t>
            </a:r>
            <a:r>
              <a:rPr sz="2800" spc="-10" dirty="0">
                <a:latin typeface="Times New Roman"/>
                <a:cs typeface="Times New Roman"/>
              </a:rPr>
              <a:t>liên  </a:t>
            </a:r>
            <a:r>
              <a:rPr sz="2800" spc="-5" dirty="0">
                <a:latin typeface="Times New Roman"/>
                <a:cs typeface="Times New Roman"/>
              </a:rPr>
              <a:t>lạc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thực tế : </a:t>
            </a:r>
            <a:r>
              <a:rPr sz="2800" spc="-10" dirty="0">
                <a:latin typeface="Times New Roman"/>
                <a:cs typeface="Times New Roman"/>
              </a:rPr>
              <a:t>liên </a:t>
            </a:r>
            <a:r>
              <a:rPr sz="2800" spc="-5" dirty="0">
                <a:latin typeface="Times New Roman"/>
                <a:cs typeface="Times New Roman"/>
              </a:rPr>
              <a:t>lạc thư tín (socket </a:t>
            </a:r>
            <a:r>
              <a:rPr sz="2800" dirty="0">
                <a:latin typeface="Times New Roman"/>
                <a:cs typeface="Times New Roman"/>
              </a:rPr>
              <a:t>đóng </a:t>
            </a:r>
            <a:r>
              <a:rPr sz="2800" spc="-5" dirty="0">
                <a:latin typeface="Times New Roman"/>
                <a:cs typeface="Times New Roman"/>
              </a:rPr>
              <a:t>vai trò  bưu cục)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liên lạc điện thoại (socket </a:t>
            </a:r>
            <a:r>
              <a:rPr sz="2800" dirty="0">
                <a:latin typeface="Times New Roman"/>
                <a:cs typeface="Times New Roman"/>
              </a:rPr>
              <a:t>đóng </a:t>
            </a:r>
            <a:r>
              <a:rPr sz="2800" spc="-10" dirty="0">
                <a:latin typeface="Times New Roman"/>
                <a:cs typeface="Times New Roman"/>
              </a:rPr>
              <a:t>vai </a:t>
            </a:r>
            <a:r>
              <a:rPr sz="2800" spc="-5" dirty="0">
                <a:latin typeface="Times New Roman"/>
                <a:cs typeface="Times New Roman"/>
              </a:rPr>
              <a:t>trò  tổng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đài).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30" y="291211"/>
            <a:ext cx="707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 </a:t>
            </a:r>
            <a:r>
              <a:rPr spc="-5" dirty="0"/>
              <a:t>thao </a:t>
            </a:r>
            <a:r>
              <a:rPr dirty="0"/>
              <a:t>tác </a:t>
            </a:r>
            <a:r>
              <a:rPr spc="-5" dirty="0"/>
              <a:t>liên lạc </a:t>
            </a:r>
            <a:r>
              <a:rPr spc="-10" dirty="0"/>
              <a:t>bằng</a:t>
            </a:r>
            <a:r>
              <a:rPr spc="20" dirty="0"/>
              <a:t> </a:t>
            </a:r>
            <a:r>
              <a:rPr spc="-10"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8059420" cy="43065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Tạo lập hay mở một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socket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Gắn </a:t>
            </a:r>
            <a:r>
              <a:rPr sz="3200" dirty="0">
                <a:latin typeface="Times New Roman"/>
                <a:cs typeface="Times New Roman"/>
              </a:rPr>
              <a:t>kết một socket với một địa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chỉ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Liên lạc : có hai kiểu liên lạc tùy thuộc vào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chế  </a:t>
            </a:r>
            <a:r>
              <a:rPr sz="3200" dirty="0">
                <a:latin typeface="Times New Roman"/>
                <a:cs typeface="Times New Roman"/>
              </a:rPr>
              <a:t>độ nối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kết:</a:t>
            </a:r>
            <a:endParaRPr sz="3200">
              <a:latin typeface="Times New Roman"/>
              <a:cs typeface="Times New Roman"/>
            </a:endParaRPr>
          </a:p>
          <a:p>
            <a:pPr marL="756285" marR="57023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844550" algn="l"/>
                <a:tab pos="845185" algn="l"/>
              </a:tabLst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Liên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lạc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trong chế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độ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không liên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kết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liên lạc  theo hình thức hộp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Liên lạc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trong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chế độ nối</a:t>
            </a:r>
            <a:r>
              <a:rPr sz="2800" b="1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kết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Hủy </a:t>
            </a:r>
            <a:r>
              <a:rPr sz="3200" dirty="0">
                <a:latin typeface="Times New Roman"/>
                <a:cs typeface="Times New Roman"/>
              </a:rPr>
              <a:t>một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socket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048" y="1077467"/>
            <a:ext cx="5327904" cy="212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267" y="4247515"/>
            <a:ext cx="8356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Cơ </a:t>
            </a:r>
            <a:r>
              <a:rPr sz="2400" dirty="0">
                <a:latin typeface="Arial"/>
                <a:cs typeface="Arial"/>
              </a:rPr>
              <a:t>chế socket có thể sử </a:t>
            </a:r>
            <a:r>
              <a:rPr sz="2400" spc="-5" dirty="0">
                <a:latin typeface="Arial"/>
                <a:cs typeface="Arial"/>
              </a:rPr>
              <a:t>dụng để chuẩn hoá </a:t>
            </a:r>
            <a:r>
              <a:rPr sz="2400" dirty="0">
                <a:latin typeface="Arial"/>
                <a:cs typeface="Arial"/>
              </a:rPr>
              <a:t>mối </a:t>
            </a:r>
            <a:r>
              <a:rPr sz="2400" spc="-5" dirty="0">
                <a:latin typeface="Arial"/>
                <a:cs typeface="Arial"/>
              </a:rPr>
              <a:t>liên lạc giữa 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tiến </a:t>
            </a:r>
            <a:r>
              <a:rPr sz="2400" dirty="0">
                <a:latin typeface="Arial"/>
                <a:cs typeface="Arial"/>
              </a:rPr>
              <a:t>trình vốn không </a:t>
            </a:r>
            <a:r>
              <a:rPr sz="2400" spc="-5" dirty="0">
                <a:latin typeface="Arial"/>
                <a:cs typeface="Arial"/>
              </a:rPr>
              <a:t>liên hệ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nhau, </a:t>
            </a:r>
            <a:r>
              <a:rPr sz="2400" dirty="0">
                <a:latin typeface="Arial"/>
                <a:cs typeface="Arial"/>
              </a:rPr>
              <a:t>và có thể </a:t>
            </a:r>
            <a:r>
              <a:rPr sz="2400" spc="-5" dirty="0">
                <a:latin typeface="Arial"/>
                <a:cs typeface="Arial"/>
              </a:rPr>
              <a:t>hoạt động  trong những hệ thống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5" dirty="0">
                <a:latin typeface="Arial"/>
                <a:cs typeface="Arial"/>
              </a:rPr>
              <a:t> nhau.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7926" y="6303085"/>
            <a:ext cx="2984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132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14830"/>
            <a:ext cx="4320540" cy="358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Điều </a:t>
            </a:r>
            <a:r>
              <a:rPr sz="2400" dirty="0">
                <a:latin typeface="Times New Roman"/>
                <a:cs typeface="Times New Roman"/>
              </a:rPr>
              <a:t>phối </a:t>
            </a:r>
            <a:r>
              <a:rPr sz="2400" spc="-10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thành công phụ  thuộc </a:t>
            </a:r>
            <a:r>
              <a:rPr sz="2400" spc="-5" dirty="0">
                <a:latin typeface="Times New Roman"/>
                <a:cs typeface="Times New Roman"/>
              </a:rPr>
              <a:t>vào </a:t>
            </a:r>
            <a:r>
              <a:rPr sz="2400" dirty="0">
                <a:latin typeface="Times New Roman"/>
                <a:cs typeface="Times New Roman"/>
              </a:rPr>
              <a:t>việc </a:t>
            </a:r>
            <a:r>
              <a:rPr sz="2400" spc="-5" dirty="0">
                <a:latin typeface="Times New Roman"/>
                <a:cs typeface="Times New Roman"/>
              </a:rPr>
              <a:t>thực thi tiến  </a:t>
            </a:r>
            <a:r>
              <a:rPr sz="2400" dirty="0">
                <a:latin typeface="Times New Roman"/>
                <a:cs typeface="Times New Roman"/>
              </a:rPr>
              <a:t>trình theo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chu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kỳ </a:t>
            </a:r>
            <a:r>
              <a:rPr sz="2400" spc="-5" dirty="0">
                <a:latin typeface="Times New Roman"/>
                <a:cs typeface="Times New Roman"/>
              </a:rPr>
              <a:t>(CPU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chờ  nhập/xuất).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13700"/>
              </a:lnSpc>
              <a:spcBef>
                <a:spcPts val="5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Chương trình </a:t>
            </a:r>
            <a:r>
              <a:rPr sz="2400" dirty="0">
                <a:latin typeface="Times New Roman"/>
                <a:cs typeface="Times New Roman"/>
              </a:rPr>
              <a:t>sẽ sử dụng </a:t>
            </a:r>
            <a:r>
              <a:rPr sz="2400" spc="-5" dirty="0">
                <a:latin typeface="Times New Roman"/>
                <a:cs typeface="Times New Roman"/>
              </a:rPr>
              <a:t>CPU 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khoảng thời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Sau </a:t>
            </a:r>
            <a:r>
              <a:rPr sz="2400" dirty="0">
                <a:latin typeface="Times New Roman"/>
                <a:cs typeface="Times New Roman"/>
              </a:rPr>
              <a:t>đó thi hành thao tác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Tiếp tục sử dụng </a:t>
            </a:r>
            <a:r>
              <a:rPr sz="2400" spc="-5" dirty="0">
                <a:latin typeface="Times New Roman"/>
                <a:cs typeface="Times New Roman"/>
              </a:rPr>
              <a:t>CPU,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3540" y="1501139"/>
            <a:ext cx="3223260" cy="500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5440" y="6532880"/>
            <a:ext cx="3299460" cy="0"/>
          </a:xfrm>
          <a:custGeom>
            <a:avLst/>
            <a:gdLst/>
            <a:ahLst/>
            <a:cxnLst/>
            <a:rect l="l" t="t" r="r" b="b"/>
            <a:pathLst>
              <a:path w="3299459">
                <a:moveTo>
                  <a:pt x="0" y="0"/>
                </a:moveTo>
                <a:lnTo>
                  <a:pt x="329946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1790" y="1475739"/>
            <a:ext cx="0" cy="5050790"/>
          </a:xfrm>
          <a:custGeom>
            <a:avLst/>
            <a:gdLst/>
            <a:ahLst/>
            <a:cxnLst/>
            <a:rect l="l" t="t" r="r" b="b"/>
            <a:pathLst>
              <a:path h="5050790">
                <a:moveTo>
                  <a:pt x="0" y="0"/>
                </a:moveTo>
                <a:lnTo>
                  <a:pt x="0" y="50507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5440" y="1469389"/>
            <a:ext cx="3299460" cy="0"/>
          </a:xfrm>
          <a:custGeom>
            <a:avLst/>
            <a:gdLst/>
            <a:ahLst/>
            <a:cxnLst/>
            <a:rect l="l" t="t" r="r" b="b"/>
            <a:pathLst>
              <a:path w="3299459">
                <a:moveTo>
                  <a:pt x="0" y="0"/>
                </a:moveTo>
                <a:lnTo>
                  <a:pt x="329946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8550" y="1475739"/>
            <a:ext cx="0" cy="5051425"/>
          </a:xfrm>
          <a:custGeom>
            <a:avLst/>
            <a:gdLst/>
            <a:ahLst/>
            <a:cxnLst/>
            <a:rect l="l" t="t" r="r" b="b"/>
            <a:pathLst>
              <a:path h="5051425">
                <a:moveTo>
                  <a:pt x="0" y="0"/>
                </a:moveTo>
                <a:lnTo>
                  <a:pt x="0" y="505104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0840" y="6507480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59">
                <a:moveTo>
                  <a:pt x="0" y="0"/>
                </a:moveTo>
                <a:lnTo>
                  <a:pt x="324866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7190" y="1501139"/>
            <a:ext cx="0" cy="4999990"/>
          </a:xfrm>
          <a:custGeom>
            <a:avLst/>
            <a:gdLst/>
            <a:ahLst/>
            <a:cxnLst/>
            <a:rect l="l" t="t" r="r" b="b"/>
            <a:pathLst>
              <a:path h="4999990">
                <a:moveTo>
                  <a:pt x="0" y="0"/>
                </a:moveTo>
                <a:lnTo>
                  <a:pt x="0" y="49999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0840" y="1494789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59">
                <a:moveTo>
                  <a:pt x="0" y="0"/>
                </a:moveTo>
                <a:lnTo>
                  <a:pt x="324866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3150" y="1501139"/>
            <a:ext cx="0" cy="5000625"/>
          </a:xfrm>
          <a:custGeom>
            <a:avLst/>
            <a:gdLst/>
            <a:ahLst/>
            <a:cxnLst/>
            <a:rect l="l" t="t" r="r" b="b"/>
            <a:pathLst>
              <a:path h="5000625">
                <a:moveTo>
                  <a:pt x="0" y="0"/>
                </a:moveTo>
                <a:lnTo>
                  <a:pt x="0" y="500024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2844" y="169875"/>
            <a:ext cx="87868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Lập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lịch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các tiến trình 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Chu trình CPU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3600" spc="-5">
                <a:latin typeface="Times New Roman" pitchFamily="18" charset="0"/>
                <a:cs typeface="Times New Roman" pitchFamily="18" charset="0"/>
              </a:rPr>
              <a:t>I/O 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1752600"/>
            <a:ext cx="0" cy="5105400"/>
          </a:xfrm>
          <a:custGeom>
            <a:avLst/>
            <a:gdLst/>
            <a:ahLst/>
            <a:cxnLst/>
            <a:rect l="l" t="t" r="r" b="b"/>
            <a:pathLst>
              <a:path h="5105400">
                <a:moveTo>
                  <a:pt x="0" y="0"/>
                </a:moveTo>
                <a:lnTo>
                  <a:pt x="0" y="5105399"/>
                </a:lnTo>
              </a:path>
            </a:pathLst>
          </a:custGeom>
          <a:ln w="5791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438525"/>
            <a:ext cx="1828800" cy="1133475"/>
          </a:xfrm>
          <a:custGeom>
            <a:avLst/>
            <a:gdLst/>
            <a:ahLst/>
            <a:cxnLst/>
            <a:rect l="l" t="t" r="r" b="b"/>
            <a:pathLst>
              <a:path w="1828800" h="1133475">
                <a:moveTo>
                  <a:pt x="0" y="0"/>
                </a:moveTo>
                <a:lnTo>
                  <a:pt x="0" y="971550"/>
                </a:lnTo>
                <a:lnTo>
                  <a:pt x="3031" y="984827"/>
                </a:lnTo>
                <a:lnTo>
                  <a:pt x="46616" y="1022722"/>
                </a:lnTo>
                <a:lnTo>
                  <a:pt x="102062" y="1045954"/>
                </a:lnTo>
                <a:lnTo>
                  <a:pt x="176424" y="1067171"/>
                </a:lnTo>
                <a:lnTo>
                  <a:pt x="220110" y="1076920"/>
                </a:lnTo>
                <a:lnTo>
                  <a:pt x="267819" y="1086040"/>
                </a:lnTo>
                <a:lnTo>
                  <a:pt x="319315" y="1094489"/>
                </a:lnTo>
                <a:lnTo>
                  <a:pt x="374364" y="1102226"/>
                </a:lnTo>
                <a:lnTo>
                  <a:pt x="432730" y="1109209"/>
                </a:lnTo>
                <a:lnTo>
                  <a:pt x="494177" y="1115397"/>
                </a:lnTo>
                <a:lnTo>
                  <a:pt x="558471" y="1120747"/>
                </a:lnTo>
                <a:lnTo>
                  <a:pt x="625376" y="1125217"/>
                </a:lnTo>
                <a:lnTo>
                  <a:pt x="694657" y="1128767"/>
                </a:lnTo>
                <a:lnTo>
                  <a:pt x="766078" y="1131355"/>
                </a:lnTo>
                <a:lnTo>
                  <a:pt x="839404" y="1132938"/>
                </a:lnTo>
                <a:lnTo>
                  <a:pt x="914400" y="1133475"/>
                </a:lnTo>
                <a:lnTo>
                  <a:pt x="989387" y="1132938"/>
                </a:lnTo>
                <a:lnTo>
                  <a:pt x="1062706" y="1131355"/>
                </a:lnTo>
                <a:lnTo>
                  <a:pt x="1134122" y="1128767"/>
                </a:lnTo>
                <a:lnTo>
                  <a:pt x="1203399" y="1125217"/>
                </a:lnTo>
                <a:lnTo>
                  <a:pt x="1270301" y="1120747"/>
                </a:lnTo>
                <a:lnTo>
                  <a:pt x="1334594" y="1115397"/>
                </a:lnTo>
                <a:lnTo>
                  <a:pt x="1396041" y="1109209"/>
                </a:lnTo>
                <a:lnTo>
                  <a:pt x="1454408" y="1102226"/>
                </a:lnTo>
                <a:lnTo>
                  <a:pt x="1509458" y="1094489"/>
                </a:lnTo>
                <a:lnTo>
                  <a:pt x="1560957" y="1086040"/>
                </a:lnTo>
                <a:lnTo>
                  <a:pt x="1608668" y="1076920"/>
                </a:lnTo>
                <a:lnTo>
                  <a:pt x="1652357" y="1067171"/>
                </a:lnTo>
                <a:lnTo>
                  <a:pt x="1691788" y="1056835"/>
                </a:lnTo>
                <a:lnTo>
                  <a:pt x="1756933" y="1034569"/>
                </a:lnTo>
                <a:lnTo>
                  <a:pt x="1802221" y="1010455"/>
                </a:lnTo>
                <a:lnTo>
                  <a:pt x="1828800" y="971550"/>
                </a:lnTo>
                <a:lnTo>
                  <a:pt x="1828800" y="161925"/>
                </a:lnTo>
                <a:lnTo>
                  <a:pt x="914400" y="161925"/>
                </a:lnTo>
                <a:lnTo>
                  <a:pt x="839404" y="161388"/>
                </a:lnTo>
                <a:lnTo>
                  <a:pt x="766078" y="159805"/>
                </a:lnTo>
                <a:lnTo>
                  <a:pt x="694657" y="157217"/>
                </a:lnTo>
                <a:lnTo>
                  <a:pt x="625376" y="153667"/>
                </a:lnTo>
                <a:lnTo>
                  <a:pt x="558471" y="149197"/>
                </a:lnTo>
                <a:lnTo>
                  <a:pt x="494177" y="143847"/>
                </a:lnTo>
                <a:lnTo>
                  <a:pt x="432730" y="137659"/>
                </a:lnTo>
                <a:lnTo>
                  <a:pt x="374364" y="130676"/>
                </a:lnTo>
                <a:lnTo>
                  <a:pt x="319315" y="122939"/>
                </a:lnTo>
                <a:lnTo>
                  <a:pt x="267819" y="114490"/>
                </a:lnTo>
                <a:lnTo>
                  <a:pt x="220110" y="105370"/>
                </a:lnTo>
                <a:lnTo>
                  <a:pt x="176424" y="95621"/>
                </a:lnTo>
                <a:lnTo>
                  <a:pt x="136996" y="85285"/>
                </a:lnTo>
                <a:lnTo>
                  <a:pt x="71857" y="63019"/>
                </a:lnTo>
                <a:lnTo>
                  <a:pt x="26574" y="38905"/>
                </a:lnTo>
                <a:lnTo>
                  <a:pt x="3031" y="13277"/>
                </a:lnTo>
                <a:lnTo>
                  <a:pt x="0" y="0"/>
                </a:lnTo>
                <a:close/>
              </a:path>
              <a:path w="1828800" h="1133475">
                <a:moveTo>
                  <a:pt x="1828800" y="0"/>
                </a:moveTo>
                <a:lnTo>
                  <a:pt x="1802221" y="38905"/>
                </a:lnTo>
                <a:lnTo>
                  <a:pt x="1756933" y="63019"/>
                </a:lnTo>
                <a:lnTo>
                  <a:pt x="1691788" y="85285"/>
                </a:lnTo>
                <a:lnTo>
                  <a:pt x="1652357" y="95621"/>
                </a:lnTo>
                <a:lnTo>
                  <a:pt x="1608668" y="105370"/>
                </a:lnTo>
                <a:lnTo>
                  <a:pt x="1560956" y="114490"/>
                </a:lnTo>
                <a:lnTo>
                  <a:pt x="1509458" y="122939"/>
                </a:lnTo>
                <a:lnTo>
                  <a:pt x="1454408" y="130676"/>
                </a:lnTo>
                <a:lnTo>
                  <a:pt x="1396041" y="137659"/>
                </a:lnTo>
                <a:lnTo>
                  <a:pt x="1334594" y="143847"/>
                </a:lnTo>
                <a:lnTo>
                  <a:pt x="1270301" y="149197"/>
                </a:lnTo>
                <a:lnTo>
                  <a:pt x="1203399" y="153667"/>
                </a:lnTo>
                <a:lnTo>
                  <a:pt x="1134122" y="157217"/>
                </a:lnTo>
                <a:lnTo>
                  <a:pt x="1062706" y="159805"/>
                </a:lnTo>
                <a:lnTo>
                  <a:pt x="989387" y="161388"/>
                </a:lnTo>
                <a:lnTo>
                  <a:pt x="914400" y="161925"/>
                </a:lnTo>
                <a:lnTo>
                  <a:pt x="1828800" y="161925"/>
                </a:lnTo>
                <a:lnTo>
                  <a:pt x="1828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76600"/>
            <a:ext cx="1828800" cy="323850"/>
          </a:xfrm>
          <a:custGeom>
            <a:avLst/>
            <a:gdLst/>
            <a:ahLst/>
            <a:cxnLst/>
            <a:rect l="l" t="t" r="r" b="b"/>
            <a:pathLst>
              <a:path w="1828800" h="323850">
                <a:moveTo>
                  <a:pt x="914400" y="0"/>
                </a:moveTo>
                <a:lnTo>
                  <a:pt x="839404" y="536"/>
                </a:lnTo>
                <a:lnTo>
                  <a:pt x="766078" y="2119"/>
                </a:lnTo>
                <a:lnTo>
                  <a:pt x="694657" y="4707"/>
                </a:lnTo>
                <a:lnTo>
                  <a:pt x="625376" y="8257"/>
                </a:lnTo>
                <a:lnTo>
                  <a:pt x="558471" y="12727"/>
                </a:lnTo>
                <a:lnTo>
                  <a:pt x="494177" y="18077"/>
                </a:lnTo>
                <a:lnTo>
                  <a:pt x="432730" y="24265"/>
                </a:lnTo>
                <a:lnTo>
                  <a:pt x="374364" y="31248"/>
                </a:lnTo>
                <a:lnTo>
                  <a:pt x="319315" y="38985"/>
                </a:lnTo>
                <a:lnTo>
                  <a:pt x="267819" y="47434"/>
                </a:lnTo>
                <a:lnTo>
                  <a:pt x="220110" y="56554"/>
                </a:lnTo>
                <a:lnTo>
                  <a:pt x="176424" y="66303"/>
                </a:lnTo>
                <a:lnTo>
                  <a:pt x="136996" y="76639"/>
                </a:lnTo>
                <a:lnTo>
                  <a:pt x="71857" y="98905"/>
                </a:lnTo>
                <a:lnTo>
                  <a:pt x="26574" y="123019"/>
                </a:lnTo>
                <a:lnTo>
                  <a:pt x="0" y="161925"/>
                </a:lnTo>
                <a:lnTo>
                  <a:pt x="3031" y="175202"/>
                </a:lnTo>
                <a:lnTo>
                  <a:pt x="46616" y="213097"/>
                </a:lnTo>
                <a:lnTo>
                  <a:pt x="102062" y="236329"/>
                </a:lnTo>
                <a:lnTo>
                  <a:pt x="176424" y="257546"/>
                </a:lnTo>
                <a:lnTo>
                  <a:pt x="220110" y="267295"/>
                </a:lnTo>
                <a:lnTo>
                  <a:pt x="267819" y="276415"/>
                </a:lnTo>
                <a:lnTo>
                  <a:pt x="319315" y="284864"/>
                </a:lnTo>
                <a:lnTo>
                  <a:pt x="374364" y="292601"/>
                </a:lnTo>
                <a:lnTo>
                  <a:pt x="432730" y="299584"/>
                </a:lnTo>
                <a:lnTo>
                  <a:pt x="494177" y="305772"/>
                </a:lnTo>
                <a:lnTo>
                  <a:pt x="558471" y="311122"/>
                </a:lnTo>
                <a:lnTo>
                  <a:pt x="625376" y="315592"/>
                </a:lnTo>
                <a:lnTo>
                  <a:pt x="694657" y="319142"/>
                </a:lnTo>
                <a:lnTo>
                  <a:pt x="766078" y="321730"/>
                </a:lnTo>
                <a:lnTo>
                  <a:pt x="839404" y="323313"/>
                </a:lnTo>
                <a:lnTo>
                  <a:pt x="914400" y="323850"/>
                </a:lnTo>
                <a:lnTo>
                  <a:pt x="989387" y="323313"/>
                </a:lnTo>
                <a:lnTo>
                  <a:pt x="1062706" y="321730"/>
                </a:lnTo>
                <a:lnTo>
                  <a:pt x="1134122" y="319142"/>
                </a:lnTo>
                <a:lnTo>
                  <a:pt x="1203399" y="315592"/>
                </a:lnTo>
                <a:lnTo>
                  <a:pt x="1270301" y="311122"/>
                </a:lnTo>
                <a:lnTo>
                  <a:pt x="1334594" y="305772"/>
                </a:lnTo>
                <a:lnTo>
                  <a:pt x="1396041" y="299584"/>
                </a:lnTo>
                <a:lnTo>
                  <a:pt x="1454408" y="292601"/>
                </a:lnTo>
                <a:lnTo>
                  <a:pt x="1509458" y="284864"/>
                </a:lnTo>
                <a:lnTo>
                  <a:pt x="1560956" y="276415"/>
                </a:lnTo>
                <a:lnTo>
                  <a:pt x="1608668" y="267295"/>
                </a:lnTo>
                <a:lnTo>
                  <a:pt x="1652357" y="257546"/>
                </a:lnTo>
                <a:lnTo>
                  <a:pt x="1691788" y="247210"/>
                </a:lnTo>
                <a:lnTo>
                  <a:pt x="1756933" y="224944"/>
                </a:lnTo>
                <a:lnTo>
                  <a:pt x="1802221" y="200830"/>
                </a:lnTo>
                <a:lnTo>
                  <a:pt x="1828800" y="161925"/>
                </a:lnTo>
                <a:lnTo>
                  <a:pt x="1825768" y="148647"/>
                </a:lnTo>
                <a:lnTo>
                  <a:pt x="1782177" y="110752"/>
                </a:lnTo>
                <a:lnTo>
                  <a:pt x="1726725" y="87520"/>
                </a:lnTo>
                <a:lnTo>
                  <a:pt x="1652357" y="66303"/>
                </a:lnTo>
                <a:lnTo>
                  <a:pt x="1608668" y="56554"/>
                </a:lnTo>
                <a:lnTo>
                  <a:pt x="1560957" y="47434"/>
                </a:lnTo>
                <a:lnTo>
                  <a:pt x="1509458" y="38985"/>
                </a:lnTo>
                <a:lnTo>
                  <a:pt x="1454408" y="31248"/>
                </a:lnTo>
                <a:lnTo>
                  <a:pt x="1396041" y="24265"/>
                </a:lnTo>
                <a:lnTo>
                  <a:pt x="1334594" y="18077"/>
                </a:lnTo>
                <a:lnTo>
                  <a:pt x="1270301" y="12727"/>
                </a:lnTo>
                <a:lnTo>
                  <a:pt x="1203399" y="8257"/>
                </a:lnTo>
                <a:lnTo>
                  <a:pt x="1134122" y="4707"/>
                </a:lnTo>
                <a:lnTo>
                  <a:pt x="1062706" y="2119"/>
                </a:lnTo>
                <a:lnTo>
                  <a:pt x="989387" y="536"/>
                </a:lnTo>
                <a:lnTo>
                  <a:pt x="914400" y="0"/>
                </a:lnTo>
                <a:close/>
              </a:path>
            </a:pathLst>
          </a:custGeom>
          <a:solidFill>
            <a:srgbClr val="66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3276600"/>
            <a:ext cx="1828800" cy="323850"/>
          </a:xfrm>
          <a:custGeom>
            <a:avLst/>
            <a:gdLst/>
            <a:ahLst/>
            <a:cxnLst/>
            <a:rect l="l" t="t" r="r" b="b"/>
            <a:pathLst>
              <a:path w="1828800" h="323850">
                <a:moveTo>
                  <a:pt x="1828800" y="161925"/>
                </a:moveTo>
                <a:lnTo>
                  <a:pt x="1802221" y="200830"/>
                </a:lnTo>
                <a:lnTo>
                  <a:pt x="1756933" y="224944"/>
                </a:lnTo>
                <a:lnTo>
                  <a:pt x="1691788" y="247210"/>
                </a:lnTo>
                <a:lnTo>
                  <a:pt x="1652357" y="257546"/>
                </a:lnTo>
                <a:lnTo>
                  <a:pt x="1608668" y="267295"/>
                </a:lnTo>
                <a:lnTo>
                  <a:pt x="1560957" y="276415"/>
                </a:lnTo>
                <a:lnTo>
                  <a:pt x="1509458" y="284864"/>
                </a:lnTo>
                <a:lnTo>
                  <a:pt x="1454408" y="292601"/>
                </a:lnTo>
                <a:lnTo>
                  <a:pt x="1396041" y="299584"/>
                </a:lnTo>
                <a:lnTo>
                  <a:pt x="1334594" y="305772"/>
                </a:lnTo>
                <a:lnTo>
                  <a:pt x="1270301" y="311122"/>
                </a:lnTo>
                <a:lnTo>
                  <a:pt x="1203399" y="315592"/>
                </a:lnTo>
                <a:lnTo>
                  <a:pt x="1134122" y="319142"/>
                </a:lnTo>
                <a:lnTo>
                  <a:pt x="1062706" y="321730"/>
                </a:lnTo>
                <a:lnTo>
                  <a:pt x="989387" y="323313"/>
                </a:lnTo>
                <a:lnTo>
                  <a:pt x="914400" y="323850"/>
                </a:lnTo>
                <a:lnTo>
                  <a:pt x="839404" y="323313"/>
                </a:lnTo>
                <a:lnTo>
                  <a:pt x="766078" y="321730"/>
                </a:lnTo>
                <a:lnTo>
                  <a:pt x="694657" y="319142"/>
                </a:lnTo>
                <a:lnTo>
                  <a:pt x="625376" y="315592"/>
                </a:lnTo>
                <a:lnTo>
                  <a:pt x="558471" y="311122"/>
                </a:lnTo>
                <a:lnTo>
                  <a:pt x="494177" y="305772"/>
                </a:lnTo>
                <a:lnTo>
                  <a:pt x="432730" y="299584"/>
                </a:lnTo>
                <a:lnTo>
                  <a:pt x="374364" y="292601"/>
                </a:lnTo>
                <a:lnTo>
                  <a:pt x="319315" y="284864"/>
                </a:lnTo>
                <a:lnTo>
                  <a:pt x="267819" y="276415"/>
                </a:lnTo>
                <a:lnTo>
                  <a:pt x="220110" y="267295"/>
                </a:lnTo>
                <a:lnTo>
                  <a:pt x="176424" y="257546"/>
                </a:lnTo>
                <a:lnTo>
                  <a:pt x="136996" y="247210"/>
                </a:lnTo>
                <a:lnTo>
                  <a:pt x="71857" y="224944"/>
                </a:lnTo>
                <a:lnTo>
                  <a:pt x="26574" y="200830"/>
                </a:lnTo>
                <a:lnTo>
                  <a:pt x="0" y="161925"/>
                </a:lnTo>
                <a:lnTo>
                  <a:pt x="3031" y="148647"/>
                </a:lnTo>
                <a:lnTo>
                  <a:pt x="46616" y="110752"/>
                </a:lnTo>
                <a:lnTo>
                  <a:pt x="102062" y="87520"/>
                </a:lnTo>
                <a:lnTo>
                  <a:pt x="176424" y="66303"/>
                </a:lnTo>
                <a:lnTo>
                  <a:pt x="220110" y="56554"/>
                </a:lnTo>
                <a:lnTo>
                  <a:pt x="267819" y="47434"/>
                </a:lnTo>
                <a:lnTo>
                  <a:pt x="319315" y="38985"/>
                </a:lnTo>
                <a:lnTo>
                  <a:pt x="374364" y="31248"/>
                </a:lnTo>
                <a:lnTo>
                  <a:pt x="432730" y="24265"/>
                </a:lnTo>
                <a:lnTo>
                  <a:pt x="494177" y="18077"/>
                </a:lnTo>
                <a:lnTo>
                  <a:pt x="558471" y="12727"/>
                </a:lnTo>
                <a:lnTo>
                  <a:pt x="625376" y="8257"/>
                </a:lnTo>
                <a:lnTo>
                  <a:pt x="694657" y="4707"/>
                </a:lnTo>
                <a:lnTo>
                  <a:pt x="766078" y="2119"/>
                </a:lnTo>
                <a:lnTo>
                  <a:pt x="839404" y="536"/>
                </a:lnTo>
                <a:lnTo>
                  <a:pt x="914400" y="0"/>
                </a:lnTo>
                <a:lnTo>
                  <a:pt x="989387" y="536"/>
                </a:lnTo>
                <a:lnTo>
                  <a:pt x="1062706" y="2119"/>
                </a:lnTo>
                <a:lnTo>
                  <a:pt x="1134122" y="4707"/>
                </a:lnTo>
                <a:lnTo>
                  <a:pt x="1203399" y="8257"/>
                </a:lnTo>
                <a:lnTo>
                  <a:pt x="1270301" y="12727"/>
                </a:lnTo>
                <a:lnTo>
                  <a:pt x="1334594" y="18077"/>
                </a:lnTo>
                <a:lnTo>
                  <a:pt x="1396041" y="24265"/>
                </a:lnTo>
                <a:lnTo>
                  <a:pt x="1454408" y="31248"/>
                </a:lnTo>
                <a:lnTo>
                  <a:pt x="1509458" y="38985"/>
                </a:lnTo>
                <a:lnTo>
                  <a:pt x="1560956" y="47434"/>
                </a:lnTo>
                <a:lnTo>
                  <a:pt x="1608668" y="56554"/>
                </a:lnTo>
                <a:lnTo>
                  <a:pt x="1652357" y="66303"/>
                </a:lnTo>
                <a:lnTo>
                  <a:pt x="1691788" y="76639"/>
                </a:lnTo>
                <a:lnTo>
                  <a:pt x="1756933" y="98905"/>
                </a:lnTo>
                <a:lnTo>
                  <a:pt x="1802221" y="123019"/>
                </a:lnTo>
                <a:lnTo>
                  <a:pt x="1828800" y="1619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3438525"/>
            <a:ext cx="1828800" cy="1133475"/>
          </a:xfrm>
          <a:custGeom>
            <a:avLst/>
            <a:gdLst/>
            <a:ahLst/>
            <a:cxnLst/>
            <a:rect l="l" t="t" r="r" b="b"/>
            <a:pathLst>
              <a:path w="1828800" h="1133475">
                <a:moveTo>
                  <a:pt x="1828800" y="0"/>
                </a:moveTo>
                <a:lnTo>
                  <a:pt x="1828800" y="971550"/>
                </a:lnTo>
                <a:lnTo>
                  <a:pt x="1825768" y="984827"/>
                </a:lnTo>
                <a:lnTo>
                  <a:pt x="1782177" y="1022722"/>
                </a:lnTo>
                <a:lnTo>
                  <a:pt x="1726725" y="1045954"/>
                </a:lnTo>
                <a:lnTo>
                  <a:pt x="1652357" y="1067171"/>
                </a:lnTo>
                <a:lnTo>
                  <a:pt x="1608668" y="1076920"/>
                </a:lnTo>
                <a:lnTo>
                  <a:pt x="1560957" y="1086040"/>
                </a:lnTo>
                <a:lnTo>
                  <a:pt x="1509458" y="1094489"/>
                </a:lnTo>
                <a:lnTo>
                  <a:pt x="1454408" y="1102226"/>
                </a:lnTo>
                <a:lnTo>
                  <a:pt x="1396041" y="1109209"/>
                </a:lnTo>
                <a:lnTo>
                  <a:pt x="1334594" y="1115397"/>
                </a:lnTo>
                <a:lnTo>
                  <a:pt x="1270301" y="1120747"/>
                </a:lnTo>
                <a:lnTo>
                  <a:pt x="1203399" y="1125217"/>
                </a:lnTo>
                <a:lnTo>
                  <a:pt x="1134122" y="1128767"/>
                </a:lnTo>
                <a:lnTo>
                  <a:pt x="1062706" y="1131355"/>
                </a:lnTo>
                <a:lnTo>
                  <a:pt x="989387" y="1132938"/>
                </a:lnTo>
                <a:lnTo>
                  <a:pt x="914400" y="1133475"/>
                </a:lnTo>
                <a:lnTo>
                  <a:pt x="839404" y="1132938"/>
                </a:lnTo>
                <a:lnTo>
                  <a:pt x="766078" y="1131355"/>
                </a:lnTo>
                <a:lnTo>
                  <a:pt x="694657" y="1128767"/>
                </a:lnTo>
                <a:lnTo>
                  <a:pt x="625376" y="1125217"/>
                </a:lnTo>
                <a:lnTo>
                  <a:pt x="558471" y="1120747"/>
                </a:lnTo>
                <a:lnTo>
                  <a:pt x="494177" y="1115397"/>
                </a:lnTo>
                <a:lnTo>
                  <a:pt x="432730" y="1109209"/>
                </a:lnTo>
                <a:lnTo>
                  <a:pt x="374364" y="1102226"/>
                </a:lnTo>
                <a:lnTo>
                  <a:pt x="319315" y="1094489"/>
                </a:lnTo>
                <a:lnTo>
                  <a:pt x="267819" y="1086040"/>
                </a:lnTo>
                <a:lnTo>
                  <a:pt x="220110" y="1076920"/>
                </a:lnTo>
                <a:lnTo>
                  <a:pt x="176424" y="1067171"/>
                </a:lnTo>
                <a:lnTo>
                  <a:pt x="136996" y="1056835"/>
                </a:lnTo>
                <a:lnTo>
                  <a:pt x="71857" y="1034569"/>
                </a:lnTo>
                <a:lnTo>
                  <a:pt x="26574" y="1010455"/>
                </a:lnTo>
                <a:lnTo>
                  <a:pt x="0" y="97155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3733800"/>
            <a:ext cx="381000" cy="228600"/>
          </a:xfrm>
          <a:prstGeom prst="rect">
            <a:avLst/>
          </a:prstGeom>
          <a:solidFill>
            <a:srgbClr val="FFFFCC"/>
          </a:solidFill>
          <a:ln w="9143">
            <a:solidFill>
              <a:srgbClr val="FB042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800"/>
              </a:lnSpc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733800"/>
            <a:ext cx="381000" cy="228600"/>
          </a:xfrm>
          <a:prstGeom prst="rect">
            <a:avLst/>
          </a:prstGeom>
          <a:solidFill>
            <a:srgbClr val="FFFFCC"/>
          </a:solidFill>
          <a:ln w="9143">
            <a:solidFill>
              <a:srgbClr val="FB042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800"/>
              </a:lnSpc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3048000"/>
            <a:ext cx="3733800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92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9200" y="4114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886" y="4057269"/>
            <a:ext cx="1157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002665" algn="l"/>
              </a:tabLst>
            </a:pPr>
            <a:r>
              <a:rPr sz="2000" dirty="0">
                <a:latin typeface="Arial"/>
                <a:cs typeface="Arial"/>
              </a:rPr>
              <a:t>3	4	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6400" y="3733800"/>
            <a:ext cx="38100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FB042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800"/>
              </a:lnSpc>
            </a:pP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15200" y="2209800"/>
            <a:ext cx="1295400" cy="1371600"/>
          </a:xfrm>
          <a:custGeom>
            <a:avLst/>
            <a:gdLst/>
            <a:ahLst/>
            <a:cxnLst/>
            <a:rect l="l" t="t" r="r" b="b"/>
            <a:pathLst>
              <a:path w="1295400" h="1371600">
                <a:moveTo>
                  <a:pt x="1034033" y="587375"/>
                </a:moveTo>
                <a:lnTo>
                  <a:pt x="1034033" y="784225"/>
                </a:lnTo>
                <a:lnTo>
                  <a:pt x="1295400" y="685800"/>
                </a:lnTo>
                <a:lnTo>
                  <a:pt x="1034033" y="587375"/>
                </a:lnTo>
                <a:close/>
              </a:path>
              <a:path w="1295400" h="1371600">
                <a:moveTo>
                  <a:pt x="740664" y="1094866"/>
                </a:moveTo>
                <a:lnTo>
                  <a:pt x="554735" y="1094866"/>
                </a:lnTo>
                <a:lnTo>
                  <a:pt x="647700" y="1371600"/>
                </a:lnTo>
                <a:lnTo>
                  <a:pt x="740664" y="1094866"/>
                </a:lnTo>
                <a:close/>
              </a:path>
              <a:path w="1295400" h="1371600">
                <a:moveTo>
                  <a:pt x="308864" y="905383"/>
                </a:moveTo>
                <a:lnTo>
                  <a:pt x="189738" y="1170686"/>
                </a:lnTo>
                <a:lnTo>
                  <a:pt x="440308" y="1044575"/>
                </a:lnTo>
                <a:lnTo>
                  <a:pt x="308864" y="905383"/>
                </a:lnTo>
                <a:close/>
              </a:path>
              <a:path w="1295400" h="1371600">
                <a:moveTo>
                  <a:pt x="986535" y="905383"/>
                </a:moveTo>
                <a:lnTo>
                  <a:pt x="855091" y="1044575"/>
                </a:lnTo>
                <a:lnTo>
                  <a:pt x="1105661" y="1170686"/>
                </a:lnTo>
                <a:lnTo>
                  <a:pt x="986535" y="905383"/>
                </a:lnTo>
                <a:close/>
              </a:path>
              <a:path w="1295400" h="1371600">
                <a:moveTo>
                  <a:pt x="647700" y="342900"/>
                </a:moveTo>
                <a:lnTo>
                  <a:pt x="599853" y="346618"/>
                </a:lnTo>
                <a:lnTo>
                  <a:pt x="554182" y="357419"/>
                </a:lnTo>
                <a:lnTo>
                  <a:pt x="511190" y="374773"/>
                </a:lnTo>
                <a:lnTo>
                  <a:pt x="471378" y="398148"/>
                </a:lnTo>
                <a:lnTo>
                  <a:pt x="435247" y="427014"/>
                </a:lnTo>
                <a:lnTo>
                  <a:pt x="403298" y="460841"/>
                </a:lnTo>
                <a:lnTo>
                  <a:pt x="376034" y="499096"/>
                </a:lnTo>
                <a:lnTo>
                  <a:pt x="353956" y="541251"/>
                </a:lnTo>
                <a:lnTo>
                  <a:pt x="337564" y="586773"/>
                </a:lnTo>
                <a:lnTo>
                  <a:pt x="327362" y="635133"/>
                </a:lnTo>
                <a:lnTo>
                  <a:pt x="323850" y="685800"/>
                </a:lnTo>
                <a:lnTo>
                  <a:pt x="327362" y="736466"/>
                </a:lnTo>
                <a:lnTo>
                  <a:pt x="337564" y="784826"/>
                </a:lnTo>
                <a:lnTo>
                  <a:pt x="353956" y="830348"/>
                </a:lnTo>
                <a:lnTo>
                  <a:pt x="376034" y="872503"/>
                </a:lnTo>
                <a:lnTo>
                  <a:pt x="403298" y="910758"/>
                </a:lnTo>
                <a:lnTo>
                  <a:pt x="435247" y="944585"/>
                </a:lnTo>
                <a:lnTo>
                  <a:pt x="471378" y="973451"/>
                </a:lnTo>
                <a:lnTo>
                  <a:pt x="511190" y="996826"/>
                </a:lnTo>
                <a:lnTo>
                  <a:pt x="554182" y="1014180"/>
                </a:lnTo>
                <a:lnTo>
                  <a:pt x="599853" y="1024981"/>
                </a:lnTo>
                <a:lnTo>
                  <a:pt x="647700" y="1028700"/>
                </a:lnTo>
                <a:lnTo>
                  <a:pt x="695546" y="1024981"/>
                </a:lnTo>
                <a:lnTo>
                  <a:pt x="741217" y="1014180"/>
                </a:lnTo>
                <a:lnTo>
                  <a:pt x="784209" y="996826"/>
                </a:lnTo>
                <a:lnTo>
                  <a:pt x="824021" y="973451"/>
                </a:lnTo>
                <a:lnTo>
                  <a:pt x="860152" y="944585"/>
                </a:lnTo>
                <a:lnTo>
                  <a:pt x="892101" y="910758"/>
                </a:lnTo>
                <a:lnTo>
                  <a:pt x="919365" y="872503"/>
                </a:lnTo>
                <a:lnTo>
                  <a:pt x="941443" y="830348"/>
                </a:lnTo>
                <a:lnTo>
                  <a:pt x="957835" y="784826"/>
                </a:lnTo>
                <a:lnTo>
                  <a:pt x="968037" y="736466"/>
                </a:lnTo>
                <a:lnTo>
                  <a:pt x="971550" y="685800"/>
                </a:lnTo>
                <a:lnTo>
                  <a:pt x="968037" y="635133"/>
                </a:lnTo>
                <a:lnTo>
                  <a:pt x="957835" y="586773"/>
                </a:lnTo>
                <a:lnTo>
                  <a:pt x="941443" y="541251"/>
                </a:lnTo>
                <a:lnTo>
                  <a:pt x="919365" y="499096"/>
                </a:lnTo>
                <a:lnTo>
                  <a:pt x="892101" y="460841"/>
                </a:lnTo>
                <a:lnTo>
                  <a:pt x="860152" y="427014"/>
                </a:lnTo>
                <a:lnTo>
                  <a:pt x="824021" y="398148"/>
                </a:lnTo>
                <a:lnTo>
                  <a:pt x="784209" y="374773"/>
                </a:lnTo>
                <a:lnTo>
                  <a:pt x="741217" y="357419"/>
                </a:lnTo>
                <a:lnTo>
                  <a:pt x="695546" y="346618"/>
                </a:lnTo>
                <a:lnTo>
                  <a:pt x="647700" y="342900"/>
                </a:lnTo>
                <a:close/>
              </a:path>
              <a:path w="1295400" h="1371600">
                <a:moveTo>
                  <a:pt x="261366" y="587375"/>
                </a:moveTo>
                <a:lnTo>
                  <a:pt x="0" y="685800"/>
                </a:lnTo>
                <a:lnTo>
                  <a:pt x="261366" y="784225"/>
                </a:lnTo>
                <a:lnTo>
                  <a:pt x="261366" y="587375"/>
                </a:lnTo>
                <a:close/>
              </a:path>
              <a:path w="1295400" h="1371600">
                <a:moveTo>
                  <a:pt x="189738" y="200787"/>
                </a:moveTo>
                <a:lnTo>
                  <a:pt x="308864" y="466216"/>
                </a:lnTo>
                <a:lnTo>
                  <a:pt x="440308" y="327025"/>
                </a:lnTo>
                <a:lnTo>
                  <a:pt x="189738" y="200787"/>
                </a:lnTo>
                <a:close/>
              </a:path>
              <a:path w="1295400" h="1371600">
                <a:moveTo>
                  <a:pt x="1105661" y="200787"/>
                </a:moveTo>
                <a:lnTo>
                  <a:pt x="855091" y="327025"/>
                </a:lnTo>
                <a:lnTo>
                  <a:pt x="986535" y="466216"/>
                </a:lnTo>
                <a:lnTo>
                  <a:pt x="1105661" y="200787"/>
                </a:lnTo>
                <a:close/>
              </a:path>
              <a:path w="1295400" h="1371600">
                <a:moveTo>
                  <a:pt x="647700" y="0"/>
                </a:moveTo>
                <a:lnTo>
                  <a:pt x="554735" y="276733"/>
                </a:lnTo>
                <a:lnTo>
                  <a:pt x="740664" y="276733"/>
                </a:lnTo>
                <a:lnTo>
                  <a:pt x="6477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49233" y="2797175"/>
            <a:ext cx="261620" cy="196850"/>
          </a:xfrm>
          <a:custGeom>
            <a:avLst/>
            <a:gdLst/>
            <a:ahLst/>
            <a:cxnLst/>
            <a:rect l="l" t="t" r="r" b="b"/>
            <a:pathLst>
              <a:path w="261620" h="196850">
                <a:moveTo>
                  <a:pt x="261366" y="98425"/>
                </a:moveTo>
                <a:lnTo>
                  <a:pt x="0" y="196850"/>
                </a:lnTo>
                <a:lnTo>
                  <a:pt x="0" y="0"/>
                </a:lnTo>
                <a:lnTo>
                  <a:pt x="261366" y="984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0291" y="2410586"/>
            <a:ext cx="250825" cy="265430"/>
          </a:xfrm>
          <a:custGeom>
            <a:avLst/>
            <a:gdLst/>
            <a:ahLst/>
            <a:cxnLst/>
            <a:rect l="l" t="t" r="r" b="b"/>
            <a:pathLst>
              <a:path w="250825" h="265430">
                <a:moveTo>
                  <a:pt x="250570" y="0"/>
                </a:moveTo>
                <a:lnTo>
                  <a:pt x="131444" y="265429"/>
                </a:lnTo>
                <a:lnTo>
                  <a:pt x="0" y="126237"/>
                </a:lnTo>
                <a:lnTo>
                  <a:pt x="25057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9935" y="2209800"/>
            <a:ext cx="186055" cy="276860"/>
          </a:xfrm>
          <a:custGeom>
            <a:avLst/>
            <a:gdLst/>
            <a:ahLst/>
            <a:cxnLst/>
            <a:rect l="l" t="t" r="r" b="b"/>
            <a:pathLst>
              <a:path w="186054" h="276860">
                <a:moveTo>
                  <a:pt x="92964" y="0"/>
                </a:moveTo>
                <a:lnTo>
                  <a:pt x="185928" y="276733"/>
                </a:lnTo>
                <a:lnTo>
                  <a:pt x="0" y="276733"/>
                </a:lnTo>
                <a:lnTo>
                  <a:pt x="9296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4938" y="2410586"/>
            <a:ext cx="250825" cy="265430"/>
          </a:xfrm>
          <a:custGeom>
            <a:avLst/>
            <a:gdLst/>
            <a:ahLst/>
            <a:cxnLst/>
            <a:rect l="l" t="t" r="r" b="b"/>
            <a:pathLst>
              <a:path w="250825" h="265430">
                <a:moveTo>
                  <a:pt x="0" y="0"/>
                </a:moveTo>
                <a:lnTo>
                  <a:pt x="250570" y="126237"/>
                </a:lnTo>
                <a:lnTo>
                  <a:pt x="119125" y="265429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200" y="2797175"/>
            <a:ext cx="261620" cy="196850"/>
          </a:xfrm>
          <a:custGeom>
            <a:avLst/>
            <a:gdLst/>
            <a:ahLst/>
            <a:cxnLst/>
            <a:rect l="l" t="t" r="r" b="b"/>
            <a:pathLst>
              <a:path w="261620" h="196850">
                <a:moveTo>
                  <a:pt x="0" y="98425"/>
                </a:moveTo>
                <a:lnTo>
                  <a:pt x="261366" y="0"/>
                </a:lnTo>
                <a:lnTo>
                  <a:pt x="261366" y="196850"/>
                </a:lnTo>
                <a:lnTo>
                  <a:pt x="0" y="984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938" y="3115182"/>
            <a:ext cx="250825" cy="265430"/>
          </a:xfrm>
          <a:custGeom>
            <a:avLst/>
            <a:gdLst/>
            <a:ahLst/>
            <a:cxnLst/>
            <a:rect l="l" t="t" r="r" b="b"/>
            <a:pathLst>
              <a:path w="250825" h="265429">
                <a:moveTo>
                  <a:pt x="0" y="265302"/>
                </a:moveTo>
                <a:lnTo>
                  <a:pt x="119125" y="0"/>
                </a:lnTo>
                <a:lnTo>
                  <a:pt x="250570" y="139191"/>
                </a:lnTo>
                <a:lnTo>
                  <a:pt x="0" y="26530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9935" y="3304666"/>
            <a:ext cx="186055" cy="276860"/>
          </a:xfrm>
          <a:custGeom>
            <a:avLst/>
            <a:gdLst/>
            <a:ahLst/>
            <a:cxnLst/>
            <a:rect l="l" t="t" r="r" b="b"/>
            <a:pathLst>
              <a:path w="186054" h="276860">
                <a:moveTo>
                  <a:pt x="92964" y="276733"/>
                </a:moveTo>
                <a:lnTo>
                  <a:pt x="0" y="0"/>
                </a:lnTo>
                <a:lnTo>
                  <a:pt x="185928" y="0"/>
                </a:lnTo>
                <a:lnTo>
                  <a:pt x="92964" y="2767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0291" y="3115182"/>
            <a:ext cx="250825" cy="265430"/>
          </a:xfrm>
          <a:custGeom>
            <a:avLst/>
            <a:gdLst/>
            <a:ahLst/>
            <a:cxnLst/>
            <a:rect l="l" t="t" r="r" b="b"/>
            <a:pathLst>
              <a:path w="250825" h="265429">
                <a:moveTo>
                  <a:pt x="250570" y="265302"/>
                </a:moveTo>
                <a:lnTo>
                  <a:pt x="0" y="139191"/>
                </a:lnTo>
                <a:lnTo>
                  <a:pt x="131444" y="0"/>
                </a:lnTo>
                <a:lnTo>
                  <a:pt x="250570" y="26530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39050" y="2552700"/>
            <a:ext cx="647700" cy="685800"/>
          </a:xfrm>
          <a:custGeom>
            <a:avLst/>
            <a:gdLst/>
            <a:ahLst/>
            <a:cxnLst/>
            <a:rect l="l" t="t" r="r" b="b"/>
            <a:pathLst>
              <a:path w="647700" h="685800">
                <a:moveTo>
                  <a:pt x="0" y="342900"/>
                </a:moveTo>
                <a:lnTo>
                  <a:pt x="3512" y="292233"/>
                </a:lnTo>
                <a:lnTo>
                  <a:pt x="13714" y="243873"/>
                </a:lnTo>
                <a:lnTo>
                  <a:pt x="30106" y="198351"/>
                </a:lnTo>
                <a:lnTo>
                  <a:pt x="52184" y="156196"/>
                </a:lnTo>
                <a:lnTo>
                  <a:pt x="79448" y="117941"/>
                </a:lnTo>
                <a:lnTo>
                  <a:pt x="111397" y="84114"/>
                </a:lnTo>
                <a:lnTo>
                  <a:pt x="147528" y="55248"/>
                </a:lnTo>
                <a:lnTo>
                  <a:pt x="187340" y="31873"/>
                </a:lnTo>
                <a:lnTo>
                  <a:pt x="230332" y="14519"/>
                </a:lnTo>
                <a:lnTo>
                  <a:pt x="276003" y="3718"/>
                </a:lnTo>
                <a:lnTo>
                  <a:pt x="323850" y="0"/>
                </a:lnTo>
                <a:lnTo>
                  <a:pt x="371696" y="3718"/>
                </a:lnTo>
                <a:lnTo>
                  <a:pt x="417367" y="14519"/>
                </a:lnTo>
                <a:lnTo>
                  <a:pt x="460359" y="31873"/>
                </a:lnTo>
                <a:lnTo>
                  <a:pt x="500171" y="55248"/>
                </a:lnTo>
                <a:lnTo>
                  <a:pt x="536302" y="84114"/>
                </a:lnTo>
                <a:lnTo>
                  <a:pt x="568251" y="117941"/>
                </a:lnTo>
                <a:lnTo>
                  <a:pt x="595515" y="156196"/>
                </a:lnTo>
                <a:lnTo>
                  <a:pt x="617593" y="198351"/>
                </a:lnTo>
                <a:lnTo>
                  <a:pt x="633985" y="243873"/>
                </a:lnTo>
                <a:lnTo>
                  <a:pt x="644187" y="292233"/>
                </a:lnTo>
                <a:lnTo>
                  <a:pt x="647700" y="342900"/>
                </a:lnTo>
                <a:lnTo>
                  <a:pt x="644187" y="393566"/>
                </a:lnTo>
                <a:lnTo>
                  <a:pt x="633985" y="441926"/>
                </a:lnTo>
                <a:lnTo>
                  <a:pt x="617593" y="487448"/>
                </a:lnTo>
                <a:lnTo>
                  <a:pt x="595515" y="529603"/>
                </a:lnTo>
                <a:lnTo>
                  <a:pt x="568251" y="567858"/>
                </a:lnTo>
                <a:lnTo>
                  <a:pt x="536302" y="601685"/>
                </a:lnTo>
                <a:lnTo>
                  <a:pt x="500171" y="630551"/>
                </a:lnTo>
                <a:lnTo>
                  <a:pt x="460359" y="653926"/>
                </a:lnTo>
                <a:lnTo>
                  <a:pt x="417367" y="671280"/>
                </a:lnTo>
                <a:lnTo>
                  <a:pt x="371696" y="682081"/>
                </a:lnTo>
                <a:lnTo>
                  <a:pt x="323850" y="685800"/>
                </a:lnTo>
                <a:lnTo>
                  <a:pt x="276003" y="682081"/>
                </a:lnTo>
                <a:lnTo>
                  <a:pt x="230332" y="671280"/>
                </a:lnTo>
                <a:lnTo>
                  <a:pt x="187340" y="653926"/>
                </a:lnTo>
                <a:lnTo>
                  <a:pt x="147528" y="630551"/>
                </a:lnTo>
                <a:lnTo>
                  <a:pt x="111397" y="601685"/>
                </a:lnTo>
                <a:lnTo>
                  <a:pt x="79448" y="567858"/>
                </a:lnTo>
                <a:lnTo>
                  <a:pt x="52184" y="529603"/>
                </a:lnTo>
                <a:lnTo>
                  <a:pt x="30106" y="487448"/>
                </a:lnTo>
                <a:lnTo>
                  <a:pt x="13714" y="441926"/>
                </a:lnTo>
                <a:lnTo>
                  <a:pt x="3512" y="393566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3886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342900" y="0"/>
                </a:moveTo>
                <a:lnTo>
                  <a:pt x="342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342900" y="285750"/>
                </a:lnTo>
                <a:lnTo>
                  <a:pt x="342900" y="381000"/>
                </a:lnTo>
                <a:lnTo>
                  <a:pt x="457200" y="190500"/>
                </a:lnTo>
                <a:lnTo>
                  <a:pt x="342900" y="0"/>
                </a:lnTo>
                <a:close/>
              </a:path>
            </a:pathLst>
          </a:custGeom>
          <a:solidFill>
            <a:srgbClr val="FB04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3886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95250"/>
                </a:moveTo>
                <a:lnTo>
                  <a:pt x="342900" y="95250"/>
                </a:lnTo>
                <a:lnTo>
                  <a:pt x="342900" y="0"/>
                </a:lnTo>
                <a:lnTo>
                  <a:pt x="457200" y="190500"/>
                </a:lnTo>
                <a:lnTo>
                  <a:pt x="342900" y="381000"/>
                </a:lnTo>
                <a:lnTo>
                  <a:pt x="342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3352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685800" y="0"/>
                </a:moveTo>
                <a:lnTo>
                  <a:pt x="6858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685800" y="285750"/>
                </a:lnTo>
                <a:lnTo>
                  <a:pt x="685800" y="381000"/>
                </a:lnTo>
                <a:lnTo>
                  <a:pt x="914400" y="190500"/>
                </a:lnTo>
                <a:lnTo>
                  <a:pt x="685800" y="0"/>
                </a:lnTo>
                <a:close/>
              </a:path>
            </a:pathLst>
          </a:custGeom>
          <a:solidFill>
            <a:srgbClr val="FB04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3352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95250"/>
                </a:moveTo>
                <a:lnTo>
                  <a:pt x="685800" y="95250"/>
                </a:lnTo>
                <a:lnTo>
                  <a:pt x="685800" y="0"/>
                </a:lnTo>
                <a:lnTo>
                  <a:pt x="914400" y="190500"/>
                </a:lnTo>
                <a:lnTo>
                  <a:pt x="685800" y="381000"/>
                </a:lnTo>
                <a:lnTo>
                  <a:pt x="6858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6434" y="3256914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24961" y="2362961"/>
            <a:ext cx="3657600" cy="3810000"/>
          </a:xfrm>
          <a:custGeom>
            <a:avLst/>
            <a:gdLst/>
            <a:ahLst/>
            <a:cxnLst/>
            <a:rect l="l" t="t" r="r" b="b"/>
            <a:pathLst>
              <a:path w="3657600" h="3810000">
                <a:moveTo>
                  <a:pt x="0" y="3810000"/>
                </a:moveTo>
                <a:lnTo>
                  <a:pt x="3657599" y="3810000"/>
                </a:lnTo>
                <a:lnTo>
                  <a:pt x="3657599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4208526"/>
            <a:ext cx="2438400" cy="2268855"/>
          </a:xfrm>
          <a:custGeom>
            <a:avLst/>
            <a:gdLst/>
            <a:ahLst/>
            <a:cxnLst/>
            <a:rect l="l" t="t" r="r" b="b"/>
            <a:pathLst>
              <a:path w="2438400" h="2268854">
                <a:moveTo>
                  <a:pt x="2222500" y="973074"/>
                </a:moveTo>
                <a:lnTo>
                  <a:pt x="215900" y="973074"/>
                </a:lnTo>
                <a:lnTo>
                  <a:pt x="166395" y="978775"/>
                </a:lnTo>
                <a:lnTo>
                  <a:pt x="120951" y="995015"/>
                </a:lnTo>
                <a:lnTo>
                  <a:pt x="80864" y="1020500"/>
                </a:lnTo>
                <a:lnTo>
                  <a:pt x="47430" y="1053933"/>
                </a:lnTo>
                <a:lnTo>
                  <a:pt x="21943" y="1094020"/>
                </a:lnTo>
                <a:lnTo>
                  <a:pt x="5701" y="1139465"/>
                </a:lnTo>
                <a:lnTo>
                  <a:pt x="0" y="1188974"/>
                </a:lnTo>
                <a:lnTo>
                  <a:pt x="0" y="2052574"/>
                </a:lnTo>
                <a:lnTo>
                  <a:pt x="5701" y="2102078"/>
                </a:lnTo>
                <a:lnTo>
                  <a:pt x="21943" y="2147522"/>
                </a:lnTo>
                <a:lnTo>
                  <a:pt x="47430" y="2187609"/>
                </a:lnTo>
                <a:lnTo>
                  <a:pt x="80864" y="2221043"/>
                </a:lnTo>
                <a:lnTo>
                  <a:pt x="120951" y="2246530"/>
                </a:lnTo>
                <a:lnTo>
                  <a:pt x="166395" y="2262772"/>
                </a:lnTo>
                <a:lnTo>
                  <a:pt x="215900" y="2268474"/>
                </a:lnTo>
                <a:lnTo>
                  <a:pt x="2222500" y="2268474"/>
                </a:lnTo>
                <a:lnTo>
                  <a:pt x="2272008" y="2262772"/>
                </a:lnTo>
                <a:lnTo>
                  <a:pt x="2317453" y="2246530"/>
                </a:lnTo>
                <a:lnTo>
                  <a:pt x="2357540" y="2221043"/>
                </a:lnTo>
                <a:lnTo>
                  <a:pt x="2390973" y="2187609"/>
                </a:lnTo>
                <a:lnTo>
                  <a:pt x="2416458" y="2147522"/>
                </a:lnTo>
                <a:lnTo>
                  <a:pt x="2432698" y="2102078"/>
                </a:lnTo>
                <a:lnTo>
                  <a:pt x="2438400" y="2052574"/>
                </a:lnTo>
                <a:lnTo>
                  <a:pt x="2438400" y="1188974"/>
                </a:lnTo>
                <a:lnTo>
                  <a:pt x="2432698" y="1139465"/>
                </a:lnTo>
                <a:lnTo>
                  <a:pt x="2416458" y="1094020"/>
                </a:lnTo>
                <a:lnTo>
                  <a:pt x="2390973" y="1053933"/>
                </a:lnTo>
                <a:lnTo>
                  <a:pt x="2357540" y="1020500"/>
                </a:lnTo>
                <a:lnTo>
                  <a:pt x="2317453" y="995015"/>
                </a:lnTo>
                <a:lnTo>
                  <a:pt x="2272008" y="978775"/>
                </a:lnTo>
                <a:lnTo>
                  <a:pt x="2222500" y="973074"/>
                </a:lnTo>
                <a:close/>
              </a:path>
              <a:path w="2438400" h="2268854">
                <a:moveTo>
                  <a:pt x="2259076" y="0"/>
                </a:moveTo>
                <a:lnTo>
                  <a:pt x="1422400" y="973074"/>
                </a:lnTo>
                <a:lnTo>
                  <a:pt x="2032000" y="973074"/>
                </a:lnTo>
                <a:lnTo>
                  <a:pt x="22590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4208526"/>
            <a:ext cx="2438400" cy="2268855"/>
          </a:xfrm>
          <a:custGeom>
            <a:avLst/>
            <a:gdLst/>
            <a:ahLst/>
            <a:cxnLst/>
            <a:rect l="l" t="t" r="r" b="b"/>
            <a:pathLst>
              <a:path w="2438400" h="2268854">
                <a:moveTo>
                  <a:pt x="0" y="1188974"/>
                </a:moveTo>
                <a:lnTo>
                  <a:pt x="5701" y="1139465"/>
                </a:lnTo>
                <a:lnTo>
                  <a:pt x="21943" y="1094020"/>
                </a:lnTo>
                <a:lnTo>
                  <a:pt x="47430" y="1053933"/>
                </a:lnTo>
                <a:lnTo>
                  <a:pt x="80864" y="1020500"/>
                </a:lnTo>
                <a:lnTo>
                  <a:pt x="120951" y="995015"/>
                </a:lnTo>
                <a:lnTo>
                  <a:pt x="166395" y="978775"/>
                </a:lnTo>
                <a:lnTo>
                  <a:pt x="215900" y="973074"/>
                </a:lnTo>
                <a:lnTo>
                  <a:pt x="1422400" y="973074"/>
                </a:lnTo>
                <a:lnTo>
                  <a:pt x="2259076" y="0"/>
                </a:lnTo>
                <a:lnTo>
                  <a:pt x="2032000" y="973074"/>
                </a:lnTo>
                <a:lnTo>
                  <a:pt x="2222500" y="973074"/>
                </a:lnTo>
                <a:lnTo>
                  <a:pt x="2272008" y="978775"/>
                </a:lnTo>
                <a:lnTo>
                  <a:pt x="2317453" y="995015"/>
                </a:lnTo>
                <a:lnTo>
                  <a:pt x="2357540" y="1020500"/>
                </a:lnTo>
                <a:lnTo>
                  <a:pt x="2390973" y="1053933"/>
                </a:lnTo>
                <a:lnTo>
                  <a:pt x="2416458" y="1094020"/>
                </a:lnTo>
                <a:lnTo>
                  <a:pt x="2432698" y="1139465"/>
                </a:lnTo>
                <a:lnTo>
                  <a:pt x="2438400" y="1188974"/>
                </a:lnTo>
                <a:lnTo>
                  <a:pt x="2438400" y="1512824"/>
                </a:lnTo>
                <a:lnTo>
                  <a:pt x="2438400" y="2052574"/>
                </a:lnTo>
                <a:lnTo>
                  <a:pt x="2432698" y="2102078"/>
                </a:lnTo>
                <a:lnTo>
                  <a:pt x="2416458" y="2147522"/>
                </a:lnTo>
                <a:lnTo>
                  <a:pt x="2390973" y="2187609"/>
                </a:lnTo>
                <a:lnTo>
                  <a:pt x="2357540" y="2221043"/>
                </a:lnTo>
                <a:lnTo>
                  <a:pt x="2317453" y="2246530"/>
                </a:lnTo>
                <a:lnTo>
                  <a:pt x="2272008" y="2262772"/>
                </a:lnTo>
                <a:lnTo>
                  <a:pt x="2222500" y="2268474"/>
                </a:lnTo>
                <a:lnTo>
                  <a:pt x="2032000" y="2268474"/>
                </a:lnTo>
                <a:lnTo>
                  <a:pt x="1422400" y="2268474"/>
                </a:lnTo>
                <a:lnTo>
                  <a:pt x="215900" y="2268474"/>
                </a:lnTo>
                <a:lnTo>
                  <a:pt x="166395" y="2262772"/>
                </a:lnTo>
                <a:lnTo>
                  <a:pt x="120951" y="2246530"/>
                </a:lnTo>
                <a:lnTo>
                  <a:pt x="80864" y="2221043"/>
                </a:lnTo>
                <a:lnTo>
                  <a:pt x="47430" y="2187609"/>
                </a:lnTo>
                <a:lnTo>
                  <a:pt x="21943" y="2147522"/>
                </a:lnTo>
                <a:lnTo>
                  <a:pt x="5701" y="2102078"/>
                </a:lnTo>
                <a:lnTo>
                  <a:pt x="0" y="2052574"/>
                </a:lnTo>
                <a:lnTo>
                  <a:pt x="0" y="1512824"/>
                </a:lnTo>
                <a:lnTo>
                  <a:pt x="0" y="1188974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9318" y="5271261"/>
            <a:ext cx="201548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Bộ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 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sẽ chọn tiến 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dirty="0">
                <a:latin typeface="Arial"/>
                <a:cs typeface="Arial"/>
              </a:rPr>
              <a:t>đưa </a:t>
            </a:r>
            <a:r>
              <a:rPr sz="2000" spc="-5" dirty="0">
                <a:latin typeface="Arial"/>
                <a:cs typeface="Arial"/>
              </a:rPr>
              <a:t>vào hệ  </a:t>
            </a:r>
            <a:r>
              <a:rPr sz="200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62400" y="1447800"/>
            <a:ext cx="3124200" cy="1998980"/>
          </a:xfrm>
          <a:custGeom>
            <a:avLst/>
            <a:gdLst/>
            <a:ahLst/>
            <a:cxnLst/>
            <a:rect l="l" t="t" r="r" b="b"/>
            <a:pathLst>
              <a:path w="3124200" h="1998979">
                <a:moveTo>
                  <a:pt x="2603500" y="685800"/>
                </a:moveTo>
                <a:lnTo>
                  <a:pt x="1822450" y="685800"/>
                </a:lnTo>
                <a:lnTo>
                  <a:pt x="2995549" y="1998599"/>
                </a:lnTo>
                <a:lnTo>
                  <a:pt x="2603500" y="685800"/>
                </a:lnTo>
                <a:close/>
              </a:path>
              <a:path w="3124200" h="1998979">
                <a:moveTo>
                  <a:pt x="30099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3009900" y="685800"/>
                </a:lnTo>
                <a:lnTo>
                  <a:pt x="3054387" y="676816"/>
                </a:lnTo>
                <a:lnTo>
                  <a:pt x="3090719" y="652319"/>
                </a:lnTo>
                <a:lnTo>
                  <a:pt x="3115216" y="615987"/>
                </a:lnTo>
                <a:lnTo>
                  <a:pt x="3124200" y="571500"/>
                </a:lnTo>
                <a:lnTo>
                  <a:pt x="3124200" y="114300"/>
                </a:lnTo>
                <a:lnTo>
                  <a:pt x="3115216" y="69812"/>
                </a:lnTo>
                <a:lnTo>
                  <a:pt x="3090719" y="33480"/>
                </a:lnTo>
                <a:lnTo>
                  <a:pt x="3054387" y="8983"/>
                </a:lnTo>
                <a:lnTo>
                  <a:pt x="30099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2400" y="1447800"/>
            <a:ext cx="3124200" cy="1998980"/>
          </a:xfrm>
          <a:custGeom>
            <a:avLst/>
            <a:gdLst/>
            <a:ahLst/>
            <a:cxnLst/>
            <a:rect l="l" t="t" r="r" b="b"/>
            <a:pathLst>
              <a:path w="3124200" h="1998979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822450" y="0"/>
                </a:lnTo>
                <a:lnTo>
                  <a:pt x="2603500" y="0"/>
                </a:lnTo>
                <a:lnTo>
                  <a:pt x="3009900" y="0"/>
                </a:lnTo>
                <a:lnTo>
                  <a:pt x="3054387" y="8983"/>
                </a:lnTo>
                <a:lnTo>
                  <a:pt x="3090719" y="33480"/>
                </a:lnTo>
                <a:lnTo>
                  <a:pt x="3115216" y="69812"/>
                </a:lnTo>
                <a:lnTo>
                  <a:pt x="3124200" y="114300"/>
                </a:lnTo>
                <a:lnTo>
                  <a:pt x="3124200" y="400050"/>
                </a:lnTo>
                <a:lnTo>
                  <a:pt x="3124200" y="571500"/>
                </a:lnTo>
                <a:lnTo>
                  <a:pt x="3115216" y="615987"/>
                </a:lnTo>
                <a:lnTo>
                  <a:pt x="3090719" y="652319"/>
                </a:lnTo>
                <a:lnTo>
                  <a:pt x="3054387" y="676816"/>
                </a:lnTo>
                <a:lnTo>
                  <a:pt x="3009900" y="685800"/>
                </a:lnTo>
                <a:lnTo>
                  <a:pt x="2603500" y="685800"/>
                </a:lnTo>
                <a:lnTo>
                  <a:pt x="2995549" y="1998599"/>
                </a:lnTo>
                <a:lnTo>
                  <a:pt x="18224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0509" y="1506982"/>
            <a:ext cx="4165600" cy="154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Bộ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thời </a:t>
            </a:r>
            <a:r>
              <a:rPr sz="2000" spc="-5" dirty="0">
                <a:latin typeface="Arial"/>
                <a:cs typeface="Arial"/>
              </a:rPr>
              <a:t>CPU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chọ</a:t>
            </a:r>
            <a:endParaRPr sz="2000">
              <a:latin typeface="Arial"/>
              <a:cs typeface="Arial"/>
            </a:endParaRPr>
          </a:p>
          <a:p>
            <a:pPr marR="126936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tiến trình </a:t>
            </a:r>
            <a:r>
              <a:rPr sz="2000" spc="-5" dirty="0">
                <a:latin typeface="Arial"/>
                <a:cs typeface="Arial"/>
              </a:rPr>
              <a:t>để CPU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208915">
              <a:lnSpc>
                <a:spcPts val="2100"/>
              </a:lnSpc>
            </a:pPr>
            <a:r>
              <a:rPr sz="2000" dirty="0"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2100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77761" y="3963161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0" y="0"/>
                </a:moveTo>
                <a:lnTo>
                  <a:pt x="67501" y="31853"/>
                </a:lnTo>
                <a:lnTo>
                  <a:pt x="92244" y="67592"/>
                </a:lnTo>
                <a:lnTo>
                  <a:pt x="108472" y="112914"/>
                </a:lnTo>
                <a:lnTo>
                  <a:pt x="114299" y="165100"/>
                </a:lnTo>
                <a:lnTo>
                  <a:pt x="114299" y="825500"/>
                </a:lnTo>
                <a:lnTo>
                  <a:pt x="120127" y="877685"/>
                </a:lnTo>
                <a:lnTo>
                  <a:pt x="136355" y="923007"/>
                </a:lnTo>
                <a:lnTo>
                  <a:pt x="161098" y="958746"/>
                </a:lnTo>
                <a:lnTo>
                  <a:pt x="192475" y="982183"/>
                </a:lnTo>
                <a:lnTo>
                  <a:pt x="228599" y="990600"/>
                </a:lnTo>
                <a:lnTo>
                  <a:pt x="192475" y="999016"/>
                </a:lnTo>
                <a:lnTo>
                  <a:pt x="161098" y="1022453"/>
                </a:lnTo>
                <a:lnTo>
                  <a:pt x="136355" y="1058192"/>
                </a:lnTo>
                <a:lnTo>
                  <a:pt x="120127" y="1103514"/>
                </a:lnTo>
                <a:lnTo>
                  <a:pt x="114299" y="1155700"/>
                </a:lnTo>
                <a:lnTo>
                  <a:pt x="114299" y="1816100"/>
                </a:lnTo>
                <a:lnTo>
                  <a:pt x="108472" y="1868285"/>
                </a:lnTo>
                <a:lnTo>
                  <a:pt x="92244" y="1913607"/>
                </a:lnTo>
                <a:lnTo>
                  <a:pt x="67501" y="1949346"/>
                </a:lnTo>
                <a:lnTo>
                  <a:pt x="36124" y="1972783"/>
                </a:lnTo>
                <a:lnTo>
                  <a:pt x="0" y="1981200"/>
                </a:lnTo>
              </a:path>
            </a:pathLst>
          </a:custGeom>
          <a:ln w="28956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3148" y="5033898"/>
            <a:ext cx="1881505" cy="986155"/>
          </a:xfrm>
          <a:custGeom>
            <a:avLst/>
            <a:gdLst/>
            <a:ahLst/>
            <a:cxnLst/>
            <a:rect l="l" t="t" r="r" b="b"/>
            <a:pathLst>
              <a:path w="1881504" h="986154">
                <a:moveTo>
                  <a:pt x="0" y="0"/>
                </a:moveTo>
                <a:lnTo>
                  <a:pt x="433450" y="541401"/>
                </a:lnTo>
                <a:lnTo>
                  <a:pt x="433450" y="858901"/>
                </a:lnTo>
                <a:lnTo>
                  <a:pt x="443436" y="908335"/>
                </a:lnTo>
                <a:lnTo>
                  <a:pt x="470661" y="948704"/>
                </a:lnTo>
                <a:lnTo>
                  <a:pt x="511032" y="975920"/>
                </a:lnTo>
                <a:lnTo>
                  <a:pt x="560451" y="985901"/>
                </a:lnTo>
                <a:lnTo>
                  <a:pt x="1754251" y="985901"/>
                </a:lnTo>
                <a:lnTo>
                  <a:pt x="1803669" y="975920"/>
                </a:lnTo>
                <a:lnTo>
                  <a:pt x="1844040" y="948704"/>
                </a:lnTo>
                <a:lnTo>
                  <a:pt x="1871265" y="908335"/>
                </a:lnTo>
                <a:lnTo>
                  <a:pt x="1881251" y="858901"/>
                </a:lnTo>
                <a:lnTo>
                  <a:pt x="1881251" y="350900"/>
                </a:lnTo>
                <a:lnTo>
                  <a:pt x="433450" y="350900"/>
                </a:lnTo>
                <a:lnTo>
                  <a:pt x="0" y="0"/>
                </a:lnTo>
                <a:close/>
              </a:path>
              <a:path w="1881504" h="986154">
                <a:moveTo>
                  <a:pt x="1754251" y="223900"/>
                </a:moveTo>
                <a:lnTo>
                  <a:pt x="560451" y="223900"/>
                </a:lnTo>
                <a:lnTo>
                  <a:pt x="511032" y="233886"/>
                </a:lnTo>
                <a:lnTo>
                  <a:pt x="470661" y="261111"/>
                </a:lnTo>
                <a:lnTo>
                  <a:pt x="443436" y="301482"/>
                </a:lnTo>
                <a:lnTo>
                  <a:pt x="433450" y="350900"/>
                </a:lnTo>
                <a:lnTo>
                  <a:pt x="1881251" y="350900"/>
                </a:lnTo>
                <a:lnTo>
                  <a:pt x="1871265" y="301482"/>
                </a:lnTo>
                <a:lnTo>
                  <a:pt x="1844040" y="261111"/>
                </a:lnTo>
                <a:lnTo>
                  <a:pt x="1803669" y="233886"/>
                </a:lnTo>
                <a:lnTo>
                  <a:pt x="1754251" y="223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53148" y="5033898"/>
            <a:ext cx="1881505" cy="986155"/>
          </a:xfrm>
          <a:custGeom>
            <a:avLst/>
            <a:gdLst/>
            <a:ahLst/>
            <a:cxnLst/>
            <a:rect l="l" t="t" r="r" b="b"/>
            <a:pathLst>
              <a:path w="1881504" h="986154">
                <a:moveTo>
                  <a:pt x="433450" y="350900"/>
                </a:moveTo>
                <a:lnTo>
                  <a:pt x="443436" y="301482"/>
                </a:lnTo>
                <a:lnTo>
                  <a:pt x="470661" y="261111"/>
                </a:lnTo>
                <a:lnTo>
                  <a:pt x="511032" y="233886"/>
                </a:lnTo>
                <a:lnTo>
                  <a:pt x="560451" y="223900"/>
                </a:lnTo>
                <a:lnTo>
                  <a:pt x="674751" y="223900"/>
                </a:lnTo>
                <a:lnTo>
                  <a:pt x="1036701" y="223900"/>
                </a:lnTo>
                <a:lnTo>
                  <a:pt x="1754251" y="223900"/>
                </a:lnTo>
                <a:lnTo>
                  <a:pt x="1803669" y="233886"/>
                </a:lnTo>
                <a:lnTo>
                  <a:pt x="1844040" y="261111"/>
                </a:lnTo>
                <a:lnTo>
                  <a:pt x="1871265" y="301482"/>
                </a:lnTo>
                <a:lnTo>
                  <a:pt x="1881251" y="350900"/>
                </a:lnTo>
                <a:lnTo>
                  <a:pt x="1881251" y="541401"/>
                </a:lnTo>
                <a:lnTo>
                  <a:pt x="1881251" y="858901"/>
                </a:lnTo>
                <a:lnTo>
                  <a:pt x="1871265" y="908335"/>
                </a:lnTo>
                <a:lnTo>
                  <a:pt x="1844040" y="948704"/>
                </a:lnTo>
                <a:lnTo>
                  <a:pt x="1803669" y="975920"/>
                </a:lnTo>
                <a:lnTo>
                  <a:pt x="1754251" y="985901"/>
                </a:lnTo>
                <a:lnTo>
                  <a:pt x="1036701" y="985901"/>
                </a:lnTo>
                <a:lnTo>
                  <a:pt x="674751" y="985901"/>
                </a:lnTo>
                <a:lnTo>
                  <a:pt x="560451" y="985901"/>
                </a:lnTo>
                <a:lnTo>
                  <a:pt x="511032" y="975920"/>
                </a:lnTo>
                <a:lnTo>
                  <a:pt x="470661" y="948704"/>
                </a:lnTo>
                <a:lnTo>
                  <a:pt x="443436" y="908335"/>
                </a:lnTo>
                <a:lnTo>
                  <a:pt x="433450" y="858901"/>
                </a:lnTo>
                <a:lnTo>
                  <a:pt x="433450" y="541401"/>
                </a:lnTo>
                <a:lnTo>
                  <a:pt x="0" y="0"/>
                </a:lnTo>
                <a:lnTo>
                  <a:pt x="433450" y="3509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39381" y="5321605"/>
            <a:ext cx="1144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Hàng </a:t>
            </a:r>
            <a:r>
              <a:rPr sz="2000" dirty="0">
                <a:latin typeface="Arial"/>
                <a:cs typeface="Arial"/>
              </a:rPr>
              <a:t>đợi 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ậ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ấ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08776" y="3624198"/>
            <a:ext cx="2402205" cy="1176655"/>
          </a:xfrm>
          <a:custGeom>
            <a:avLst/>
            <a:gdLst/>
            <a:ahLst/>
            <a:cxnLst/>
            <a:rect l="l" t="t" r="r" b="b"/>
            <a:pathLst>
              <a:path w="2402204" h="1176654">
                <a:moveTo>
                  <a:pt x="0" y="0"/>
                </a:moveTo>
                <a:lnTo>
                  <a:pt x="954024" y="731901"/>
                </a:lnTo>
                <a:lnTo>
                  <a:pt x="954024" y="1049401"/>
                </a:lnTo>
                <a:lnTo>
                  <a:pt x="964009" y="1098819"/>
                </a:lnTo>
                <a:lnTo>
                  <a:pt x="991234" y="1139190"/>
                </a:lnTo>
                <a:lnTo>
                  <a:pt x="1031605" y="1166415"/>
                </a:lnTo>
                <a:lnTo>
                  <a:pt x="1081024" y="1176401"/>
                </a:lnTo>
                <a:lnTo>
                  <a:pt x="2274824" y="1176401"/>
                </a:lnTo>
                <a:lnTo>
                  <a:pt x="2324242" y="1166415"/>
                </a:lnTo>
                <a:lnTo>
                  <a:pt x="2364613" y="1139190"/>
                </a:lnTo>
                <a:lnTo>
                  <a:pt x="2391838" y="1098819"/>
                </a:lnTo>
                <a:lnTo>
                  <a:pt x="2401824" y="1049401"/>
                </a:lnTo>
                <a:lnTo>
                  <a:pt x="2401824" y="541401"/>
                </a:lnTo>
                <a:lnTo>
                  <a:pt x="954024" y="541401"/>
                </a:lnTo>
                <a:lnTo>
                  <a:pt x="0" y="0"/>
                </a:lnTo>
                <a:close/>
              </a:path>
              <a:path w="2402204" h="1176654">
                <a:moveTo>
                  <a:pt x="2274824" y="414400"/>
                </a:moveTo>
                <a:lnTo>
                  <a:pt x="1081024" y="414400"/>
                </a:lnTo>
                <a:lnTo>
                  <a:pt x="1031605" y="424386"/>
                </a:lnTo>
                <a:lnTo>
                  <a:pt x="991234" y="451612"/>
                </a:lnTo>
                <a:lnTo>
                  <a:pt x="964009" y="491982"/>
                </a:lnTo>
                <a:lnTo>
                  <a:pt x="954024" y="541401"/>
                </a:lnTo>
                <a:lnTo>
                  <a:pt x="2401824" y="541401"/>
                </a:lnTo>
                <a:lnTo>
                  <a:pt x="2391838" y="491982"/>
                </a:lnTo>
                <a:lnTo>
                  <a:pt x="2364613" y="451612"/>
                </a:lnTo>
                <a:lnTo>
                  <a:pt x="2324242" y="424386"/>
                </a:lnTo>
                <a:lnTo>
                  <a:pt x="2274824" y="414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8776" y="3624198"/>
            <a:ext cx="2402205" cy="1176655"/>
          </a:xfrm>
          <a:custGeom>
            <a:avLst/>
            <a:gdLst/>
            <a:ahLst/>
            <a:cxnLst/>
            <a:rect l="l" t="t" r="r" b="b"/>
            <a:pathLst>
              <a:path w="2402204" h="1176654">
                <a:moveTo>
                  <a:pt x="954024" y="541401"/>
                </a:moveTo>
                <a:lnTo>
                  <a:pt x="964009" y="491982"/>
                </a:lnTo>
                <a:lnTo>
                  <a:pt x="991234" y="451611"/>
                </a:lnTo>
                <a:lnTo>
                  <a:pt x="1031605" y="424386"/>
                </a:lnTo>
                <a:lnTo>
                  <a:pt x="1081024" y="414400"/>
                </a:lnTo>
                <a:lnTo>
                  <a:pt x="1195324" y="414400"/>
                </a:lnTo>
                <a:lnTo>
                  <a:pt x="1557274" y="414400"/>
                </a:lnTo>
                <a:lnTo>
                  <a:pt x="2274824" y="414400"/>
                </a:lnTo>
                <a:lnTo>
                  <a:pt x="2324242" y="424386"/>
                </a:lnTo>
                <a:lnTo>
                  <a:pt x="2364613" y="451612"/>
                </a:lnTo>
                <a:lnTo>
                  <a:pt x="2391838" y="491982"/>
                </a:lnTo>
                <a:lnTo>
                  <a:pt x="2401824" y="541401"/>
                </a:lnTo>
                <a:lnTo>
                  <a:pt x="2401824" y="731901"/>
                </a:lnTo>
                <a:lnTo>
                  <a:pt x="2401824" y="1049401"/>
                </a:lnTo>
                <a:lnTo>
                  <a:pt x="2391838" y="1098819"/>
                </a:lnTo>
                <a:lnTo>
                  <a:pt x="2364613" y="1139190"/>
                </a:lnTo>
                <a:lnTo>
                  <a:pt x="2324242" y="1166415"/>
                </a:lnTo>
                <a:lnTo>
                  <a:pt x="2274824" y="1176401"/>
                </a:lnTo>
                <a:lnTo>
                  <a:pt x="1557274" y="1176401"/>
                </a:lnTo>
                <a:lnTo>
                  <a:pt x="1195324" y="1176401"/>
                </a:lnTo>
                <a:lnTo>
                  <a:pt x="1081024" y="1176401"/>
                </a:lnTo>
                <a:lnTo>
                  <a:pt x="1031605" y="1166415"/>
                </a:lnTo>
                <a:lnTo>
                  <a:pt x="991234" y="1139189"/>
                </a:lnTo>
                <a:lnTo>
                  <a:pt x="964009" y="1098819"/>
                </a:lnTo>
                <a:lnTo>
                  <a:pt x="954024" y="1049401"/>
                </a:lnTo>
                <a:lnTo>
                  <a:pt x="954024" y="731901"/>
                </a:lnTo>
                <a:lnTo>
                  <a:pt x="0" y="0"/>
                </a:lnTo>
                <a:lnTo>
                  <a:pt x="954024" y="541401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2156" y="4102100"/>
            <a:ext cx="1071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Hàng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đợi  sẵn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sàng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103370" y="168351"/>
            <a:ext cx="3681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bộ điều</a:t>
            </a:r>
            <a:r>
              <a:rPr spc="-40" dirty="0"/>
              <a:t> </a:t>
            </a:r>
            <a:r>
              <a:rPr spc="-10" dirty="0"/>
              <a:t>phối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5406</Words>
  <Application>Microsoft Office PowerPoint</Application>
  <PresentationFormat>On-screen Show (4:3)</PresentationFormat>
  <Paragraphs>814</Paragraphs>
  <Slides>79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BÀI 4 : Điều phối CPU</vt:lpstr>
      <vt:lpstr>4.1 – Các khái niệm cơ bản</vt:lpstr>
      <vt:lpstr>Lưu đồ trạng thái của tiến trình</vt:lpstr>
      <vt:lpstr>Hàng đợi tiến trình</vt:lpstr>
      <vt:lpstr>Biểu diễn của lập lịch tiến trình</vt:lpstr>
      <vt:lpstr>Lập lịch các tiến trình</vt:lpstr>
      <vt:lpstr>Lập lịch các tiến trình (2/3)</vt:lpstr>
      <vt:lpstr>Lập lịch các tiến trình  Chu trình CPU – I/O </vt:lpstr>
      <vt:lpstr>Các bộ điều phối</vt:lpstr>
      <vt:lpstr>Các bộ điều phối(2/5)</vt:lpstr>
      <vt:lpstr>Các bộ điều phối(3/5)</vt:lpstr>
      <vt:lpstr>Các bộ điều phối(4/5)</vt:lpstr>
      <vt:lpstr>Các bộ điều phối(5/5)</vt:lpstr>
      <vt:lpstr>Cơ chế điều phối</vt:lpstr>
      <vt:lpstr>Cơ chế điều phối(2/2)</vt:lpstr>
      <vt:lpstr>4.2 – Các tiêu chuẩn điều phối</vt:lpstr>
      <vt:lpstr>Mục tiêu điều phối</vt:lpstr>
      <vt:lpstr>Các tiêu chuẩn điều phối</vt:lpstr>
      <vt:lpstr>Việc sử dụng CPU</vt:lpstr>
      <vt:lpstr>Thông lượng</vt:lpstr>
      <vt:lpstr>Thời gian hoàn thành</vt:lpstr>
      <vt:lpstr>Turn around time</vt:lpstr>
      <vt:lpstr>Thời gian chờ</vt:lpstr>
      <vt:lpstr>Thời gian đáp ứng</vt:lpstr>
      <vt:lpstr>4.3 – Các giải thuật điều phối</vt:lpstr>
      <vt:lpstr>Các giải thuật</vt:lpstr>
      <vt:lpstr>First-Come, First-Served (FCFS)</vt:lpstr>
      <vt:lpstr>FCFS (2/3)</vt:lpstr>
      <vt:lpstr>FCFS (3/3)</vt:lpstr>
      <vt:lpstr>Shortest Job First (SJF)</vt:lpstr>
      <vt:lpstr>Shortest Job First (2/3)</vt:lpstr>
      <vt:lpstr>Shortest Job First (3/3)</vt:lpstr>
      <vt:lpstr>Shortest Remaining Time first (SRT)</vt:lpstr>
      <vt:lpstr>Điều phối theo độ ưu tiên</vt:lpstr>
      <vt:lpstr>Điều phối theo độ ưu tiên</vt:lpstr>
      <vt:lpstr>Sử dụng thuật giải độc quyền, thứ tự cấp phát CPU như sau :</vt:lpstr>
      <vt:lpstr>Round Robin (RR)</vt:lpstr>
      <vt:lpstr>Round Robin</vt:lpstr>
      <vt:lpstr>Round Robin (q=20)</vt:lpstr>
      <vt:lpstr>CÂU HỎI</vt:lpstr>
      <vt:lpstr>So sánh FCFS và Round Robin</vt:lpstr>
      <vt:lpstr>Round Robin với q khác nhau</vt:lpstr>
      <vt:lpstr>Sự cưỡng chế (Pre-emptive)</vt:lpstr>
      <vt:lpstr>Sự cưỡng chế (2/2)</vt:lpstr>
      <vt:lpstr>Các thuật toán cải tiến FCFS</vt:lpstr>
      <vt:lpstr>So sánh SJF, SRTF, FCFS, RR</vt:lpstr>
      <vt:lpstr>So sánh SJF, SRTF, FCFS, RR (2/3)</vt:lpstr>
      <vt:lpstr>So sánh SJF, SRTF, FCFS, RR (3/3)</vt:lpstr>
      <vt:lpstr>Dự đoán thời gian sử dụng CPU</vt:lpstr>
      <vt:lpstr>Dự đoán thời gian sử dụng CPU (2/2)</vt:lpstr>
      <vt:lpstr>ĐIỀU PHỐI VỚI HÀNG ĐỢI NHIỀU CẤP</vt:lpstr>
      <vt:lpstr>Điều phối hàng đợi phản hồi đa cấp</vt:lpstr>
      <vt:lpstr>Hàng đợi phản hồi đa mức  (Multilevel feedback queues)</vt:lpstr>
      <vt:lpstr>Hàng đợi phản hồi đa mức  (Multilevel feedback queues)</vt:lpstr>
      <vt:lpstr>Hàng đợi phản hồi đa mức  (Multilevel feedback queues)</vt:lpstr>
      <vt:lpstr>Tóm tắt</vt:lpstr>
      <vt:lpstr>Tóm tắt(2/3)</vt:lpstr>
      <vt:lpstr>Tóm tắt (3/3)</vt:lpstr>
      <vt:lpstr>CÂU HỎI ÔN TẬP BÀI 4</vt:lpstr>
      <vt:lpstr>CÂU HỎI ÔN TẬP BÀI 4</vt:lpstr>
      <vt:lpstr>Câu hỏi</vt:lpstr>
      <vt:lpstr>Câu hỏi</vt:lpstr>
      <vt:lpstr>Câu hỏi</vt:lpstr>
      <vt:lpstr>Nhắc lại Kiến thức</vt:lpstr>
      <vt:lpstr>LIÊN LẠC GIỮA CÁC TIẾN TRÌNH</vt:lpstr>
      <vt:lpstr>Các vấn đề nảy sinh trong việc liên  lạc giữa các tiến trình</vt:lpstr>
      <vt:lpstr>Các Cơ Chế Thông Tin Liên lạc</vt:lpstr>
      <vt:lpstr>Tín hiệu (Signal)</vt:lpstr>
      <vt:lpstr>Một số tín hiệu của UNIX</vt:lpstr>
      <vt:lpstr>Slide 70</vt:lpstr>
      <vt:lpstr>Slide 71</vt:lpstr>
      <vt:lpstr>Pipe</vt:lpstr>
      <vt:lpstr>Slide 73</vt:lpstr>
      <vt:lpstr>Vùng nhớ chia sẻ</vt:lpstr>
      <vt:lpstr>Slide 75</vt:lpstr>
      <vt:lpstr>Trao đổi thông điệp (Message)</vt:lpstr>
      <vt:lpstr>Sockets</vt:lpstr>
      <vt:lpstr>Các thao tác liên lạc bằng socket</vt:lpstr>
      <vt:lpstr>Slide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 : Điều phối CPU</dc:title>
  <dc:creator>Windows User</dc:creator>
  <cp:lastModifiedBy>Windows User</cp:lastModifiedBy>
  <cp:revision>22</cp:revision>
  <dcterms:created xsi:type="dcterms:W3CDTF">2018-11-23T00:34:05Z</dcterms:created>
  <dcterms:modified xsi:type="dcterms:W3CDTF">2018-11-26T08:22:22Z</dcterms:modified>
</cp:coreProperties>
</file>